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2.xml" ContentType="application/vnd.openxmlformats-officedocument.presentationml.notesSlide+xml"/>
  <Override PartName="/ppt/theme/themeOverride2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70" r:id="rId2"/>
    <p:sldId id="259" r:id="rId3"/>
    <p:sldId id="257" r:id="rId4"/>
    <p:sldId id="258" r:id="rId5"/>
    <p:sldId id="269" r:id="rId6"/>
    <p:sldId id="260" r:id="rId7"/>
    <p:sldId id="264" r:id="rId8"/>
    <p:sldId id="266" r:id="rId9"/>
    <p:sldId id="302" r:id="rId10"/>
    <p:sldId id="267" r:id="rId11"/>
    <p:sldId id="265" r:id="rId12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1053" y="4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746995E-ECCF-4B49-B8BD-27B629965D76}" type="datetimeFigureOut">
              <a:rPr lang="zh-CN" altLang="en-US" smtClean="0"/>
              <a:t>2022/9/8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32F467A-25FD-4224-ADB8-236AA2E9281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339694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slide" Target="../slides/slide4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.xml"/></Relationships>
</file>

<file path=ppt/notesSlides/_rels/notesSlide2.xml.rels><?xml version="1.0" encoding="UTF-8" standalone="yes"?>
<Relationships xmlns="http://schemas.openxmlformats.org/package/2006/relationships"><Relationship Id="rId3" Type="http://schemas.openxmlformats.org/officeDocument/2006/relationships/slide" Target="../slides/slide5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4275" name="Rectangle 3"/>
          <p:cNvSpPr>
            <a:spLocks noGrp="1" noRot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lnSpc>
                <a:spcPct val="130000"/>
              </a:lnSpc>
              <a:spcBef>
                <a:spcPct val="0"/>
              </a:spcBef>
            </a:pPr>
            <a:r>
              <a:rPr lang="zh-CN" altLang="en-US" sz="900" b="1">
                <a:latin typeface="黑体" pitchFamily="49" charset="-122"/>
                <a:ea typeface="黑体" pitchFamily="49" charset="-122"/>
              </a:rPr>
              <a:t>李白，字</a:t>
            </a:r>
            <a:r>
              <a:rPr lang="zh-CN" altLang="en-US" sz="900" b="1">
                <a:solidFill>
                  <a:srgbClr val="FF3300"/>
                </a:solidFill>
                <a:latin typeface="黑体" pitchFamily="49" charset="-122"/>
                <a:ea typeface="黑体" pitchFamily="49" charset="-122"/>
              </a:rPr>
              <a:t>太白</a:t>
            </a:r>
            <a:r>
              <a:rPr lang="zh-CN" altLang="en-US" sz="900" b="1">
                <a:latin typeface="黑体" pitchFamily="49" charset="-122"/>
                <a:ea typeface="黑体" pitchFamily="49" charset="-122"/>
              </a:rPr>
              <a:t>，号青莲居士，盛唐诗人，有“</a:t>
            </a:r>
            <a:r>
              <a:rPr lang="zh-CN" altLang="en-US" sz="900" b="1">
                <a:solidFill>
                  <a:srgbClr val="FF3300"/>
                </a:solidFill>
                <a:latin typeface="黑体" pitchFamily="49" charset="-122"/>
                <a:ea typeface="黑体" pitchFamily="49" charset="-122"/>
              </a:rPr>
              <a:t>诗仙</a:t>
            </a:r>
            <a:r>
              <a:rPr lang="zh-CN" altLang="en-US" sz="900" b="1">
                <a:latin typeface="黑体" pitchFamily="49" charset="-122"/>
                <a:ea typeface="黑体" pitchFamily="49" charset="-122"/>
              </a:rPr>
              <a:t>”之称。少年</a:t>
            </a:r>
            <a:r>
              <a:rPr lang="zh-CN" altLang="en-US" sz="900" b="1">
                <a:solidFill>
                  <a:srgbClr val="0033CC"/>
                </a:solidFill>
                <a:latin typeface="黑体" pitchFamily="49" charset="-122"/>
                <a:ea typeface="黑体" pitchFamily="49" charset="-122"/>
              </a:rPr>
              <a:t>抱负宏大</a:t>
            </a:r>
            <a:r>
              <a:rPr lang="zh-CN" altLang="en-US" sz="900" b="1">
                <a:latin typeface="黑体" pitchFamily="49" charset="-122"/>
                <a:ea typeface="黑体" pitchFamily="49" charset="-122"/>
              </a:rPr>
              <a:t>。以管仲、晏婴等名相自期，想辅佐帝王，成就伟业。</a:t>
            </a:r>
          </a:p>
          <a:p>
            <a:pPr eaLnBrk="1" hangingPunct="1">
              <a:lnSpc>
                <a:spcPct val="130000"/>
              </a:lnSpc>
              <a:spcBef>
                <a:spcPct val="0"/>
              </a:spcBef>
            </a:pPr>
            <a:r>
              <a:rPr lang="zh-CN" altLang="en-US" sz="900" b="1">
                <a:latin typeface="黑体" pitchFamily="49" charset="-122"/>
                <a:ea typeface="黑体" pitchFamily="49" charset="-122"/>
              </a:rPr>
              <a:t>      天宝（</a:t>
            </a:r>
            <a:r>
              <a:rPr lang="en-US" altLang="zh-CN" sz="900" b="1">
                <a:latin typeface="黑体" pitchFamily="49" charset="-122"/>
                <a:ea typeface="黑体" pitchFamily="49" charset="-122"/>
              </a:rPr>
              <a:t>742</a:t>
            </a:r>
            <a:r>
              <a:rPr lang="zh-CN" altLang="en-US" sz="900" b="1">
                <a:latin typeface="黑体" pitchFamily="49" charset="-122"/>
                <a:ea typeface="黑体" pitchFamily="49" charset="-122"/>
              </a:rPr>
              <a:t>年）</a:t>
            </a:r>
            <a:r>
              <a:rPr lang="zh-CN" altLang="en-US" sz="900" b="1">
                <a:solidFill>
                  <a:srgbClr val="FF3300"/>
                </a:solidFill>
                <a:latin typeface="黑体" pitchFamily="49" charset="-122"/>
                <a:ea typeface="黑体" pitchFamily="49" charset="-122"/>
              </a:rPr>
              <a:t>被召入长安</a:t>
            </a:r>
            <a:r>
              <a:rPr lang="zh-CN" altLang="en-US" sz="900" b="1">
                <a:latin typeface="黑体" pitchFamily="49" charset="-122"/>
                <a:ea typeface="黑体" pitchFamily="49" charset="-122"/>
              </a:rPr>
              <a:t>，供奉翰林，做一名文学侍臣，以诗赋为朝廷点缀升平。因与权贵不和，被迫“</a:t>
            </a:r>
            <a:r>
              <a:rPr lang="zh-CN" altLang="en-US" sz="900" b="1">
                <a:solidFill>
                  <a:srgbClr val="FF3300"/>
                </a:solidFill>
                <a:latin typeface="黑体" pitchFamily="49" charset="-122"/>
                <a:ea typeface="黑体" pitchFamily="49" charset="-122"/>
              </a:rPr>
              <a:t>赐金放还</a:t>
            </a:r>
            <a:r>
              <a:rPr lang="zh-CN" altLang="en-US" sz="900" b="1">
                <a:latin typeface="黑体" pitchFamily="49" charset="-122"/>
                <a:ea typeface="黑体" pitchFamily="49" charset="-122"/>
              </a:rPr>
              <a:t>”；</a:t>
            </a:r>
          </a:p>
          <a:p>
            <a:pPr eaLnBrk="1" hangingPunct="1">
              <a:lnSpc>
                <a:spcPct val="130000"/>
              </a:lnSpc>
              <a:spcBef>
                <a:spcPct val="0"/>
              </a:spcBef>
            </a:pPr>
            <a:r>
              <a:rPr lang="zh-CN" altLang="en-US" sz="900" b="1">
                <a:latin typeface="黑体" pitchFamily="49" charset="-122"/>
                <a:ea typeface="黑体" pitchFamily="49" charset="-122"/>
              </a:rPr>
              <a:t>这一年多的长安生活，成为了他一生中最光辉的记忆。这是他一生中唯一一次如此贴近大唐中枢的政治神经，是他唯一一次如此贴近自己的政治理想。这种珍贵的记忆与资本毕竟不是任何一个诗人都拥有的。</a:t>
            </a:r>
          </a:p>
          <a:p>
            <a:pPr eaLnBrk="1" hangingPunct="1">
              <a:lnSpc>
                <a:spcPct val="130000"/>
              </a:lnSpc>
              <a:spcBef>
                <a:spcPct val="0"/>
              </a:spcBef>
            </a:pPr>
            <a:r>
              <a:rPr lang="zh-CN" altLang="en-US" sz="900" b="1">
                <a:latin typeface="黑体" pitchFamily="49" charset="-122"/>
                <a:ea typeface="黑体" pitchFamily="49" charset="-122"/>
              </a:rPr>
              <a:t>      安史之乱起，参加永王李幕府，后受株连，</a:t>
            </a:r>
            <a:r>
              <a:rPr lang="zh-CN" altLang="en-US" sz="900" b="1">
                <a:solidFill>
                  <a:srgbClr val="FF3300"/>
                </a:solidFill>
                <a:latin typeface="黑体" pitchFamily="49" charset="-122"/>
                <a:ea typeface="黑体" pitchFamily="49" charset="-122"/>
              </a:rPr>
              <a:t>流放夜郎</a:t>
            </a:r>
            <a:r>
              <a:rPr lang="zh-CN" altLang="en-US" sz="900" b="1">
                <a:latin typeface="黑体" pitchFamily="49" charset="-122"/>
                <a:ea typeface="黑体" pitchFamily="49" charset="-122"/>
              </a:rPr>
              <a:t>，遇赦东归，后病逝于当途。</a:t>
            </a:r>
          </a:p>
          <a:p>
            <a:pPr eaLnBrk="1" hangingPunct="1">
              <a:lnSpc>
                <a:spcPct val="130000"/>
              </a:lnSpc>
              <a:spcBef>
                <a:spcPct val="0"/>
              </a:spcBef>
            </a:pPr>
            <a:r>
              <a:rPr lang="zh-CN" altLang="en-US" sz="900" b="1">
                <a:latin typeface="黑体" pitchFamily="49" charset="-122"/>
                <a:ea typeface="黑体" pitchFamily="49" charset="-122"/>
              </a:rPr>
              <a:t>      现存作品有</a:t>
            </a:r>
            <a:r>
              <a:rPr lang="en-US" altLang="zh-CN" sz="900" b="1">
                <a:latin typeface="黑体" pitchFamily="49" charset="-122"/>
                <a:ea typeface="黑体" pitchFamily="49" charset="-122"/>
              </a:rPr>
              <a:t>《</a:t>
            </a:r>
            <a:r>
              <a:rPr lang="zh-CN" altLang="en-US" sz="900" b="1">
                <a:solidFill>
                  <a:srgbClr val="FF3300"/>
                </a:solidFill>
                <a:latin typeface="黑体" pitchFamily="49" charset="-122"/>
                <a:ea typeface="黑体" pitchFamily="49" charset="-122"/>
              </a:rPr>
              <a:t>李太白全集</a:t>
            </a:r>
            <a:r>
              <a:rPr lang="en-US" altLang="zh-CN" sz="900" b="1">
                <a:latin typeface="黑体" pitchFamily="49" charset="-122"/>
                <a:ea typeface="黑体" pitchFamily="49" charset="-122"/>
              </a:rPr>
              <a:t>》</a:t>
            </a:r>
            <a:r>
              <a:rPr lang="zh-CN" altLang="en-US" sz="900" b="1">
                <a:latin typeface="黑体" pitchFamily="49" charset="-122"/>
                <a:ea typeface="黑体" pitchFamily="49" charset="-122"/>
              </a:rPr>
              <a:t>，收诗九百多首。</a:t>
            </a:r>
          </a:p>
          <a:p>
            <a:pPr eaLnBrk="1" hangingPunct="1">
              <a:spcBef>
                <a:spcPct val="0"/>
              </a:spcBef>
            </a:pPr>
            <a:endParaRPr lang="zh-CN" altLang="en-US"/>
          </a:p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7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b="1">
                <a:latin typeface="黑体" pitchFamily="49" charset="-122"/>
                <a:ea typeface="黑体" pitchFamily="49" charset="-122"/>
              </a:rPr>
              <a:t>天宝（</a:t>
            </a:r>
            <a:r>
              <a:rPr lang="en-US" b="1">
                <a:latin typeface="黑体" pitchFamily="49" charset="-122"/>
                <a:ea typeface="黑体" pitchFamily="49" charset="-122"/>
              </a:rPr>
              <a:t>742</a:t>
            </a:r>
            <a:r>
              <a:rPr lang="zh-CN" altLang="en-US" b="1">
                <a:latin typeface="黑体" pitchFamily="49" charset="-122"/>
                <a:ea typeface="黑体" pitchFamily="49" charset="-122"/>
              </a:rPr>
              <a:t>年）</a:t>
            </a:r>
            <a:r>
              <a:rPr lang="zh-CN" altLang="en-US" b="1">
                <a:solidFill>
                  <a:srgbClr val="FF3300"/>
                </a:solidFill>
                <a:latin typeface="黑体" pitchFamily="49" charset="-122"/>
                <a:ea typeface="黑体" pitchFamily="49" charset="-122"/>
              </a:rPr>
              <a:t>被召入长安</a:t>
            </a:r>
            <a:r>
              <a:rPr lang="zh-CN" altLang="en-US" b="1">
                <a:latin typeface="黑体" pitchFamily="49" charset="-122"/>
                <a:ea typeface="黑体" pitchFamily="49" charset="-122"/>
              </a:rPr>
              <a:t>，供奉翰林。李白，怀着浪漫的幻想，走向了唐玄宗。他想做唐朝的姜子牙，而玄宗只不过是从一个文人的角度去接受他，给他的不是谋划江山的政治机遇，这是一个巨大的误会。</a:t>
            </a:r>
            <a:r>
              <a:rPr lang="zh-CN" altLang="en-US" sz="900" b="1">
                <a:latin typeface="黑体" pitchFamily="49" charset="-122"/>
                <a:ea typeface="黑体" pitchFamily="49" charset="-122"/>
              </a:rPr>
              <a:t>天子虽然给了你富贵，可是不受拘束的你不能忍受逢迎权贵的生活。</a:t>
            </a:r>
            <a:r>
              <a:rPr lang="zh-CN" altLang="en-US" b="1">
                <a:latin typeface="黑体" pitchFamily="49" charset="-122"/>
                <a:ea typeface="黑体" pitchFamily="49" charset="-122"/>
              </a:rPr>
              <a:t>太白的悲愤也正在于此。郁郁不得志的太白在长安难以立足，被唐玄宗体面送客，“</a:t>
            </a:r>
            <a:r>
              <a:rPr lang="zh-CN" altLang="en-US" b="1">
                <a:solidFill>
                  <a:srgbClr val="FF3300"/>
                </a:solidFill>
                <a:latin typeface="黑体" pitchFamily="49" charset="-122"/>
                <a:ea typeface="黑体" pitchFamily="49" charset="-122"/>
              </a:rPr>
              <a:t>赐金放还</a:t>
            </a:r>
            <a:r>
              <a:rPr lang="zh-CN" altLang="en-US" b="1">
                <a:latin typeface="黑体" pitchFamily="49" charset="-122"/>
                <a:ea typeface="黑体" pitchFamily="49" charset="-122"/>
              </a:rPr>
              <a:t>”后，开始了长达十余年的漫游生活。</a:t>
            </a:r>
          </a:p>
          <a:p>
            <a:r>
              <a:rPr lang="zh-CN" altLang="en-US" b="1">
                <a:latin typeface="黑体" pitchFamily="49" charset="-122"/>
                <a:ea typeface="黑体" pitchFamily="49" charset="-122"/>
              </a:rPr>
              <a:t>经历了长安政治失败，他依然有着安民济世的理想，依然相信自己有能力为国家百姓做事。这种自信就是盛唐文化赋予他的胸怀，这就是“天生我材必有用”的真正内涵。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2022/9/8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2022/9/8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2022/9/8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2022/9/8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2022/9/8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2022/9/8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2022/9/8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2022/9/8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2022/9/8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2022/9/8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2022/9/8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7336485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444679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2022/9/8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jpeg"/><Relationship Id="rId5" Type="http://schemas.openxmlformats.org/officeDocument/2006/relationships/image" Target="../media/image4.jpeg"/><Relationship Id="rId4" Type="http://schemas.openxmlformats.org/officeDocument/2006/relationships/hyperlink" Target="http://a0.att.hudong.com/68/86/01300000203238122205860329303.jpg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hyperlink" Target="http://www.beehome.com.cn/ketang/ketang901.html" TargetMode="Externa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hanyu.baidu.com/s?wd=&#26446;&#30333;" TargetMode="Externa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hanyu.baidu.com/s?wd=&#26446;&#30333;" TargetMode="Externa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://hanyu.baidu.com/s?wd=&#26446;&#30333;" TargetMode="Externa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://hanyu.baidu.com/s?wd=&#26446;&#30333;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>
            <a:spLocks noChangeArrowheads="1"/>
          </p:cNvSpPr>
          <p:nvPr/>
        </p:nvSpPr>
        <p:spPr bwMode="auto">
          <a:xfrm>
            <a:off x="2171662" y="2347527"/>
            <a:ext cx="6610350" cy="7328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 eaLnBrk="1" hangingPunct="1">
              <a:lnSpc>
                <a:spcPct val="120000"/>
              </a:lnSpc>
            </a:pPr>
            <a:r>
              <a:rPr lang="zh-CN" altLang="en-US" sz="4000" b="1" dirty="0">
                <a:latin typeface="楷体" pitchFamily="49" charset="-122"/>
                <a:ea typeface="楷体" pitchFamily="49" charset="-122"/>
              </a:rPr>
              <a:t>闻王昌龄左迁龙标遥有此寄</a:t>
            </a:r>
            <a:endParaRPr lang="en-US" altLang="zh-CN" sz="4000" b="1" dirty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11" name="矩形 10"/>
          <p:cNvSpPr>
            <a:spLocks noChangeArrowheads="1"/>
          </p:cNvSpPr>
          <p:nvPr/>
        </p:nvSpPr>
        <p:spPr bwMode="auto">
          <a:xfrm>
            <a:off x="4756151" y="3714752"/>
            <a:ext cx="2887663" cy="6832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 eaLnBrk="1" hangingPunct="1">
              <a:lnSpc>
                <a:spcPct val="120000"/>
              </a:lnSpc>
            </a:pPr>
            <a:r>
              <a:rPr lang="zh-CN" altLang="en-US" sz="3200" b="1">
                <a:latin typeface="楷体" pitchFamily="49" charset="-122"/>
                <a:ea typeface="楷体" pitchFamily="49" charset="-122"/>
              </a:rPr>
              <a:t>李白</a:t>
            </a:r>
            <a:endParaRPr lang="en-US" altLang="zh-CN" sz="3200" b="1">
              <a:latin typeface="楷体" pitchFamily="49" charset="-122"/>
              <a:ea typeface="楷体" pitchFamily="49" charset="-122"/>
            </a:endParaRPr>
          </a:p>
        </p:txBody>
      </p:sp>
      <p:pic>
        <p:nvPicPr>
          <p:cNvPr id="2" name="Picture 2" descr="20091024125114486">
            <a:extLst>
              <a:ext uri="{FF2B5EF4-FFF2-40B4-BE49-F238E27FC236}">
                <a16:creationId xmlns:a16="http://schemas.microsoft.com/office/drawing/2014/main" id="{88ABCF06-BB14-C7F5-8FA7-4B43483D9F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18000" contrast="7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771" t="13988" r="29524"/>
          <a:stretch>
            <a:fillRect/>
          </a:stretch>
        </p:blipFill>
        <p:spPr bwMode="auto">
          <a:xfrm>
            <a:off x="467544" y="1884684"/>
            <a:ext cx="1944688" cy="434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8" descr="图片2mmm">
            <a:extLst>
              <a:ext uri="{FF2B5EF4-FFF2-40B4-BE49-F238E27FC236}">
                <a16:creationId xmlns:a16="http://schemas.microsoft.com/office/drawing/2014/main" id="{46429C7F-66BD-51B8-66E1-E9EE903D36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902" y="260648"/>
            <a:ext cx="2133600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469003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>
            <a:spLocks noChangeArrowheads="1"/>
          </p:cNvSpPr>
          <p:nvPr/>
        </p:nvSpPr>
        <p:spPr bwMode="auto">
          <a:xfrm>
            <a:off x="2580502" y="980728"/>
            <a:ext cx="6610350" cy="7328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 eaLnBrk="1" hangingPunct="1">
              <a:lnSpc>
                <a:spcPct val="120000"/>
              </a:lnSpc>
            </a:pPr>
            <a:r>
              <a:rPr lang="zh-CN" altLang="en-US" sz="4000" b="1" dirty="0">
                <a:latin typeface="楷体" pitchFamily="49" charset="-122"/>
                <a:ea typeface="楷体" pitchFamily="49" charset="-122"/>
              </a:rPr>
              <a:t>闻王昌龄</a:t>
            </a:r>
            <a:r>
              <a:rPr lang="zh-CN" altLang="en-US" sz="40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左迁</a:t>
            </a:r>
            <a:r>
              <a:rPr lang="zh-CN" altLang="en-US" sz="4000" b="1" dirty="0">
                <a:latin typeface="楷体" pitchFamily="49" charset="-122"/>
                <a:ea typeface="楷体" pitchFamily="49" charset="-122"/>
              </a:rPr>
              <a:t>龙标遥有此寄</a:t>
            </a:r>
            <a:endParaRPr lang="en-US" altLang="zh-CN" sz="4000" b="1" dirty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11" name="矩形 10"/>
          <p:cNvSpPr>
            <a:spLocks noChangeArrowheads="1"/>
          </p:cNvSpPr>
          <p:nvPr/>
        </p:nvSpPr>
        <p:spPr bwMode="auto">
          <a:xfrm>
            <a:off x="5287938" y="1988840"/>
            <a:ext cx="2887663" cy="6832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 eaLnBrk="1" hangingPunct="1">
              <a:lnSpc>
                <a:spcPct val="120000"/>
              </a:lnSpc>
            </a:pPr>
            <a:r>
              <a:rPr lang="zh-CN" altLang="en-US" sz="3200" b="1" dirty="0">
                <a:latin typeface="楷体" pitchFamily="49" charset="-122"/>
                <a:ea typeface="楷体" pitchFamily="49" charset="-122"/>
              </a:rPr>
              <a:t>李白</a:t>
            </a:r>
            <a:endParaRPr lang="en-US" altLang="zh-CN" sz="3200" b="1" dirty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4" name="线形标注 2 3"/>
          <p:cNvSpPr/>
          <p:nvPr/>
        </p:nvSpPr>
        <p:spPr>
          <a:xfrm>
            <a:off x="6372200" y="111100"/>
            <a:ext cx="1422400" cy="509588"/>
          </a:xfrm>
          <a:prstGeom prst="borderCallout2">
            <a:avLst>
              <a:gd name="adj1" fmla="val 31388"/>
              <a:gd name="adj2" fmla="val -2419"/>
              <a:gd name="adj3" fmla="val 31388"/>
              <a:gd name="adj4" fmla="val -48416"/>
              <a:gd name="adj5" fmla="val 195642"/>
              <a:gd name="adj6" fmla="val -61126"/>
            </a:avLst>
          </a:prstGeom>
          <a:solidFill>
            <a:srgbClr val="FFFF00">
              <a:alpha val="80000"/>
            </a:srgbClr>
          </a:solidFill>
          <a:ln w="3175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zh-CN" altLang="en-US" sz="24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降职</a:t>
            </a:r>
          </a:p>
        </p:txBody>
      </p:sp>
      <p:pic>
        <p:nvPicPr>
          <p:cNvPr id="2" name="Picture 2" descr="20091024125114486">
            <a:extLst>
              <a:ext uri="{FF2B5EF4-FFF2-40B4-BE49-F238E27FC236}">
                <a16:creationId xmlns:a16="http://schemas.microsoft.com/office/drawing/2014/main" id="{88ABCF06-BB14-C7F5-8FA7-4B43483D9F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18000" contrast="7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771" t="13988" r="29524"/>
          <a:stretch>
            <a:fillRect/>
          </a:stretch>
        </p:blipFill>
        <p:spPr bwMode="auto">
          <a:xfrm>
            <a:off x="220444" y="1988840"/>
            <a:ext cx="1944688" cy="434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8" descr="图片2mmm">
            <a:extLst>
              <a:ext uri="{FF2B5EF4-FFF2-40B4-BE49-F238E27FC236}">
                <a16:creationId xmlns:a16="http://schemas.microsoft.com/office/drawing/2014/main" id="{46429C7F-66BD-51B8-66E1-E9EE903D36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902" y="260648"/>
            <a:ext cx="2133600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文本框 5">
            <a:extLst>
              <a:ext uri="{FF2B5EF4-FFF2-40B4-BE49-F238E27FC236}">
                <a16:creationId xmlns:a16="http://schemas.microsoft.com/office/drawing/2014/main" id="{DAF70C9C-45EC-A325-2339-09052972BBC0}"/>
              </a:ext>
            </a:extLst>
          </p:cNvPr>
          <p:cNvSpPr txBox="1"/>
          <p:nvPr/>
        </p:nvSpPr>
        <p:spPr>
          <a:xfrm>
            <a:off x="1979712" y="2776582"/>
            <a:ext cx="7409854" cy="31085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US" altLang="zh-CN" sz="2800" b="1" dirty="0">
              <a:latin typeface="+mn-ea"/>
            </a:endParaRPr>
          </a:p>
          <a:p>
            <a:r>
              <a:rPr lang="zh-CN" altLang="en-US" sz="2800" b="1" dirty="0">
                <a:latin typeface="+mn-ea"/>
              </a:rPr>
              <a:t>王昌龄（？</a:t>
            </a:r>
            <a:r>
              <a:rPr lang="en-US" altLang="zh-CN" sz="2800" b="1" dirty="0">
                <a:latin typeface="+mn-ea"/>
              </a:rPr>
              <a:t>-756</a:t>
            </a:r>
            <a:r>
              <a:rPr lang="zh-CN" altLang="en-US" sz="2800" b="1" dirty="0">
                <a:latin typeface="+mn-ea"/>
              </a:rPr>
              <a:t>）</a:t>
            </a:r>
            <a:endParaRPr lang="en-US" altLang="zh-CN" sz="2800" b="1" dirty="0">
              <a:latin typeface="+mn-ea"/>
            </a:endParaRPr>
          </a:p>
          <a:p>
            <a:r>
              <a:rPr lang="zh-CN" altLang="en-US" sz="2800" b="1" dirty="0">
                <a:latin typeface="+mn-ea"/>
              </a:rPr>
              <a:t>    唐代著名</a:t>
            </a:r>
            <a:r>
              <a:rPr lang="zh-CN" altLang="en-US" sz="2800" b="1" dirty="0">
                <a:solidFill>
                  <a:srgbClr val="FF3300"/>
                </a:solidFill>
                <a:latin typeface="+mn-ea"/>
              </a:rPr>
              <a:t>边塞诗人</a:t>
            </a:r>
            <a:r>
              <a:rPr lang="zh-CN" altLang="en-US" sz="2800" b="1" dirty="0">
                <a:latin typeface="+mn-ea"/>
              </a:rPr>
              <a:t>。诗家天子，七绝圣手。因“不护细行”被贬龙标（黔阳）尉 。王昌龄一生遭遇坎坷，他的性格与李白的傲岸不羁有着相似之处。</a:t>
            </a:r>
            <a:endParaRPr lang="en-US" altLang="zh-CN" sz="2800" b="1" dirty="0">
              <a:latin typeface="+mn-ea"/>
            </a:endParaRPr>
          </a:p>
          <a:p>
            <a:r>
              <a:rPr lang="en-US" altLang="zh-CN" sz="2800" b="1" dirty="0">
                <a:latin typeface="+mn-ea"/>
              </a:rPr>
              <a:t>    </a:t>
            </a:r>
            <a:endParaRPr lang="zh-CN" altLang="en-US" sz="2800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2853235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4" grpId="0" animBg="1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李白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2057400"/>
            <a:ext cx="2808288" cy="4211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5" name="Text Box 3"/>
          <p:cNvSpPr txBox="1">
            <a:spLocks noChangeArrowheads="1"/>
          </p:cNvSpPr>
          <p:nvPr/>
        </p:nvSpPr>
        <p:spPr bwMode="auto">
          <a:xfrm>
            <a:off x="3810000" y="0"/>
            <a:ext cx="5638800" cy="6427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3200" b="1">
                <a:solidFill>
                  <a:schemeClr val="tx2"/>
                </a:solidFill>
                <a:ea typeface="楷体_GB2312" pitchFamily="49" charset="-122"/>
              </a:rPr>
              <a:t>    </a:t>
            </a:r>
            <a:r>
              <a:rPr lang="zh-CN" altLang="en-US" sz="3200" b="1">
                <a:solidFill>
                  <a:schemeClr val="tx2"/>
                </a:solidFill>
                <a:ea typeface="楷体_GB2312" pitchFamily="49" charset="-122"/>
              </a:rPr>
              <a:t>李白少有大志，以管仲、</a:t>
            </a:r>
          </a:p>
          <a:p>
            <a:pPr eaLnBrk="1" hangingPunct="1"/>
            <a:r>
              <a:rPr lang="zh-CN" altLang="en-US" sz="3200" b="1">
                <a:solidFill>
                  <a:schemeClr val="tx2"/>
                </a:solidFill>
                <a:ea typeface="楷体_GB2312" pitchFamily="49" charset="-122"/>
              </a:rPr>
              <a:t>晏婴等名相自期，想辅佐帝王，成就伟业。</a:t>
            </a:r>
          </a:p>
          <a:p>
            <a:pPr eaLnBrk="1" hangingPunct="1"/>
            <a:r>
              <a:rPr lang="zh-CN" altLang="en-US" sz="3200" b="1">
                <a:solidFill>
                  <a:schemeClr val="tx2"/>
                </a:solidFill>
                <a:ea typeface="楷体_GB2312" pitchFamily="49" charset="-122"/>
              </a:rPr>
              <a:t>       </a:t>
            </a:r>
            <a:r>
              <a:rPr lang="zh-CN" altLang="en-US" sz="3200" b="1">
                <a:solidFill>
                  <a:srgbClr val="FF0000"/>
                </a:solidFill>
                <a:ea typeface="楷体_GB2312" pitchFamily="49" charset="-122"/>
              </a:rPr>
              <a:t>少时</a:t>
            </a:r>
            <a:r>
              <a:rPr lang="zh-CN" altLang="en-US" sz="3200" b="1">
                <a:solidFill>
                  <a:schemeClr val="tx2"/>
                </a:solidFill>
                <a:ea typeface="楷体_GB2312" pitchFamily="49" charset="-122"/>
              </a:rPr>
              <a:t>即初显才华</a:t>
            </a:r>
          </a:p>
          <a:p>
            <a:pPr eaLnBrk="1" hangingPunct="1"/>
            <a:r>
              <a:rPr lang="zh-CN" altLang="en-US" sz="3200" b="1">
                <a:solidFill>
                  <a:schemeClr val="tx2"/>
                </a:solidFill>
                <a:ea typeface="楷体_GB2312" pitchFamily="49" charset="-122"/>
              </a:rPr>
              <a:t>        </a:t>
            </a:r>
            <a:r>
              <a:rPr lang="zh-CN" altLang="en-US" sz="3200" b="1">
                <a:solidFill>
                  <a:srgbClr val="FF0000"/>
                </a:solidFill>
                <a:ea typeface="楷体_GB2312" pitchFamily="49" charset="-122"/>
              </a:rPr>
              <a:t>二十岁</a:t>
            </a:r>
            <a:r>
              <a:rPr lang="zh-CN" altLang="en-US" sz="3200" b="1">
                <a:solidFill>
                  <a:schemeClr val="tx2"/>
                </a:solidFill>
                <a:ea typeface="楷体_GB2312" pitchFamily="49" charset="-122"/>
              </a:rPr>
              <a:t>以后开始漫游生涯</a:t>
            </a:r>
          </a:p>
          <a:p>
            <a:pPr eaLnBrk="1" hangingPunct="1"/>
            <a:r>
              <a:rPr lang="zh-CN" altLang="en-US" sz="3200" b="1">
                <a:solidFill>
                  <a:schemeClr val="tx2"/>
                </a:solidFill>
                <a:ea typeface="楷体_GB2312" pitchFamily="49" charset="-122"/>
              </a:rPr>
              <a:t>漂泊大半生</a:t>
            </a:r>
            <a:r>
              <a:rPr lang="en-US" altLang="zh-CN" sz="3200" b="1">
                <a:solidFill>
                  <a:schemeClr val="tx2"/>
                </a:solidFill>
                <a:ea typeface="楷体_GB2312" pitchFamily="49" charset="-122"/>
              </a:rPr>
              <a:t>.</a:t>
            </a:r>
          </a:p>
          <a:p>
            <a:pPr eaLnBrk="1" hangingPunct="1"/>
            <a:r>
              <a:rPr lang="en-US" altLang="zh-CN" sz="3200" b="1">
                <a:solidFill>
                  <a:schemeClr val="tx2"/>
                </a:solidFill>
                <a:ea typeface="楷体_GB2312" pitchFamily="49" charset="-122"/>
              </a:rPr>
              <a:t>       </a:t>
            </a:r>
            <a:r>
              <a:rPr lang="zh-CN" altLang="en-US" sz="3200" b="1">
                <a:solidFill>
                  <a:schemeClr val="tx2"/>
                </a:solidFill>
                <a:ea typeface="楷体_GB2312" pitchFamily="49" charset="-122"/>
              </a:rPr>
              <a:t>直到</a:t>
            </a:r>
            <a:r>
              <a:rPr lang="zh-CN" altLang="en-US" sz="3200" b="1">
                <a:solidFill>
                  <a:srgbClr val="FF0000"/>
                </a:solidFill>
                <a:ea typeface="楷体_GB2312" pitchFamily="49" charset="-122"/>
              </a:rPr>
              <a:t>四十二岁</a:t>
            </a:r>
            <a:r>
              <a:rPr lang="zh-CN" altLang="en-US" sz="3200" b="1">
                <a:solidFill>
                  <a:schemeClr val="tx2"/>
                </a:solidFill>
                <a:ea typeface="楷体_GB2312" pitchFamily="49" charset="-122"/>
              </a:rPr>
              <a:t>才奉诏供奉翰林，</a:t>
            </a:r>
            <a:r>
              <a:rPr lang="zh-CN" altLang="en-US" sz="3200" b="1">
                <a:solidFill>
                  <a:srgbClr val="FF0000"/>
                </a:solidFill>
                <a:ea typeface="楷体_GB2312" pitchFamily="49" charset="-122"/>
              </a:rPr>
              <a:t>两年后</a:t>
            </a:r>
            <a:r>
              <a:rPr lang="zh-CN" altLang="en-US" sz="3200" b="1">
                <a:solidFill>
                  <a:schemeClr val="tx2"/>
                </a:solidFill>
                <a:ea typeface="楷体_GB2312" pitchFamily="49" charset="-122"/>
              </a:rPr>
              <a:t>又不容于朝，被迫出京。</a:t>
            </a:r>
          </a:p>
          <a:p>
            <a:pPr eaLnBrk="1" hangingPunct="1"/>
            <a:r>
              <a:rPr lang="zh-CN" altLang="en-US" sz="3200" b="1">
                <a:solidFill>
                  <a:schemeClr val="tx2"/>
                </a:solidFill>
                <a:ea typeface="楷体_GB2312" pitchFamily="49" charset="-122"/>
              </a:rPr>
              <a:t>    安史之乱中受牵连被流放</a:t>
            </a:r>
            <a:r>
              <a:rPr lang="en-US" altLang="zh-CN" sz="3200" b="1">
                <a:solidFill>
                  <a:schemeClr val="tx2"/>
                </a:solidFill>
                <a:ea typeface="楷体_GB2312" pitchFamily="49" charset="-122"/>
              </a:rPr>
              <a:t>,</a:t>
            </a:r>
            <a:r>
              <a:rPr lang="zh-CN" altLang="en-US" sz="3200" b="1">
                <a:solidFill>
                  <a:schemeClr val="tx2"/>
                </a:solidFill>
                <a:ea typeface="楷体_GB2312" pitchFamily="49" charset="-122"/>
              </a:rPr>
              <a:t>中途遇赦</a:t>
            </a:r>
            <a:r>
              <a:rPr lang="en-US" altLang="zh-CN" sz="3200" b="1">
                <a:solidFill>
                  <a:schemeClr val="tx2"/>
                </a:solidFill>
                <a:ea typeface="楷体_GB2312" pitchFamily="49" charset="-122"/>
              </a:rPr>
              <a:t>.</a:t>
            </a:r>
          </a:p>
          <a:p>
            <a:pPr eaLnBrk="1" hangingPunct="1"/>
            <a:r>
              <a:rPr lang="en-US" altLang="zh-CN" sz="3200" b="1">
                <a:solidFill>
                  <a:schemeClr val="tx2"/>
                </a:solidFill>
                <a:ea typeface="楷体_GB2312" pitchFamily="49" charset="-122"/>
              </a:rPr>
              <a:t>     </a:t>
            </a:r>
            <a:r>
              <a:rPr lang="zh-CN" altLang="en-US" sz="3200" b="1">
                <a:solidFill>
                  <a:srgbClr val="FF0000"/>
                </a:solidFill>
                <a:ea typeface="楷体_GB2312" pitchFamily="49" charset="-122"/>
              </a:rPr>
              <a:t>晚年</a:t>
            </a:r>
            <a:r>
              <a:rPr lang="zh-CN" altLang="en-US" sz="3200" b="1">
                <a:solidFill>
                  <a:schemeClr val="tx2"/>
                </a:solidFill>
                <a:ea typeface="楷体_GB2312" pitchFamily="49" charset="-122"/>
              </a:rPr>
              <a:t>漂泊困苦</a:t>
            </a:r>
            <a:r>
              <a:rPr lang="en-US" altLang="zh-CN" sz="3200" b="1">
                <a:solidFill>
                  <a:schemeClr val="tx2"/>
                </a:solidFill>
                <a:ea typeface="楷体_GB2312" pitchFamily="49" charset="-122"/>
              </a:rPr>
              <a:t>,</a:t>
            </a:r>
            <a:r>
              <a:rPr lang="zh-CN" altLang="en-US" sz="3200" b="1">
                <a:solidFill>
                  <a:schemeClr val="tx2"/>
                </a:solidFill>
                <a:ea typeface="楷体_GB2312" pitchFamily="49" charset="-122"/>
              </a:rPr>
              <a:t>病死他乡</a:t>
            </a:r>
            <a:r>
              <a:rPr lang="en-US" altLang="zh-CN" sz="3200" b="1">
                <a:solidFill>
                  <a:schemeClr val="tx2"/>
                </a:solidFill>
                <a:ea typeface="楷体_GB2312" pitchFamily="49" charset="-122"/>
              </a:rPr>
              <a:t>.</a:t>
            </a:r>
          </a:p>
          <a:p>
            <a:pPr eaLnBrk="1" hangingPunct="1"/>
            <a:r>
              <a:rPr lang="en-US" altLang="zh-CN" sz="3200" b="1">
                <a:solidFill>
                  <a:schemeClr val="tx2"/>
                </a:solidFill>
                <a:ea typeface="楷体_GB2312" pitchFamily="49" charset="-122"/>
              </a:rPr>
              <a:t>        </a:t>
            </a:r>
          </a:p>
        </p:txBody>
      </p:sp>
      <p:sp>
        <p:nvSpPr>
          <p:cNvPr id="47108" name="Text Box 4"/>
          <p:cNvSpPr txBox="1">
            <a:spLocks noChangeArrowheads="1"/>
          </p:cNvSpPr>
          <p:nvPr/>
        </p:nvSpPr>
        <p:spPr bwMode="auto">
          <a:xfrm>
            <a:off x="669925" y="1235075"/>
            <a:ext cx="2603598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3200" b="1" dirty="0"/>
              <a:t>李白</a:t>
            </a:r>
            <a:r>
              <a:rPr lang="en-US" altLang="zh-CN" sz="3200" b="1" dirty="0"/>
              <a:t>701-762</a:t>
            </a:r>
          </a:p>
        </p:txBody>
      </p:sp>
    </p:spTree>
    <p:extLst>
      <p:ext uri="{BB962C8B-B14F-4D97-AF65-F5344CB8AC3E}">
        <p14:creationId xmlns:p14="http://schemas.microsoft.com/office/powerpoint/2010/main" val="39193090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20091024125114486"/>
          <p:cNvPicPr>
            <a:picLocks noChangeAspect="1" noChangeArrowheads="1"/>
          </p:cNvPicPr>
          <p:nvPr/>
        </p:nvPicPr>
        <p:blipFill>
          <a:blip r:embed="rId3">
            <a:lum bright="18000" contrast="7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771" t="13988" r="29524"/>
          <a:stretch>
            <a:fillRect/>
          </a:stretch>
        </p:blipFill>
        <p:spPr bwMode="auto">
          <a:xfrm>
            <a:off x="0" y="1752600"/>
            <a:ext cx="1944688" cy="434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131" name="Picture 3" descr="奇瑞QQ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1550" y="0"/>
            <a:ext cx="182245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48132" name="Group 4"/>
          <p:cNvGrpSpPr>
            <a:grpSpLocks/>
          </p:cNvGrpSpPr>
          <p:nvPr/>
        </p:nvGrpSpPr>
        <p:grpSpPr bwMode="auto">
          <a:xfrm>
            <a:off x="0" y="381000"/>
            <a:ext cx="1371600" cy="1295400"/>
            <a:chOff x="0" y="0"/>
            <a:chExt cx="864" cy="816"/>
          </a:xfrm>
        </p:grpSpPr>
        <p:sp>
          <p:nvSpPr>
            <p:cNvPr id="48165" name="Rectangle 5"/>
            <p:cNvSpPr>
              <a:spLocks noChangeArrowheads="1"/>
            </p:cNvSpPr>
            <p:nvPr/>
          </p:nvSpPr>
          <p:spPr bwMode="auto">
            <a:xfrm>
              <a:off x="0" y="0"/>
              <a:ext cx="336" cy="76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48166" name="Rectangle 6"/>
            <p:cNvSpPr>
              <a:spLocks noChangeArrowheads="1"/>
            </p:cNvSpPr>
            <p:nvPr/>
          </p:nvSpPr>
          <p:spPr bwMode="auto">
            <a:xfrm>
              <a:off x="288" y="432"/>
              <a:ext cx="576" cy="38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7175" name="Rectangle 7"/>
          <p:cNvSpPr>
            <a:spLocks noRot="1" noChangeArrowheads="1"/>
          </p:cNvSpPr>
          <p:nvPr/>
        </p:nvSpPr>
        <p:spPr bwMode="auto">
          <a:xfrm>
            <a:off x="3352800" y="6172200"/>
            <a:ext cx="3313113" cy="54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r>
              <a:rPr lang="zh-CN" altLang="en-US" sz="4000" b="1">
                <a:solidFill>
                  <a:srgbClr val="FF0000"/>
                </a:solidFill>
              </a:rPr>
              <a:t>李白的生平</a:t>
            </a:r>
            <a:r>
              <a:rPr lang="zh-CN" altLang="en-US" sz="4000">
                <a:solidFill>
                  <a:schemeClr val="tx2"/>
                </a:solidFill>
              </a:rPr>
              <a:t> </a:t>
            </a:r>
          </a:p>
        </p:txBody>
      </p:sp>
      <p:pic>
        <p:nvPicPr>
          <p:cNvPr id="48134" name="Picture 8" descr="图片2mmm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133600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7" name="Rectangle 9"/>
          <p:cNvSpPr>
            <a:spLocks noChangeArrowheads="1"/>
          </p:cNvSpPr>
          <p:nvPr/>
        </p:nvSpPr>
        <p:spPr bwMode="auto">
          <a:xfrm>
            <a:off x="1219200" y="1295400"/>
            <a:ext cx="6096000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>
              <a:lnSpc>
                <a:spcPct val="130000"/>
              </a:lnSpc>
              <a:spcBef>
                <a:spcPct val="20000"/>
              </a:spcBef>
            </a:pPr>
            <a:r>
              <a:rPr lang="en-US" altLang="zh-CN" sz="2400" b="1">
                <a:latin typeface="黑体" pitchFamily="49" charset="-122"/>
                <a:ea typeface="黑体" pitchFamily="49" charset="-122"/>
              </a:rPr>
              <a:t>      </a:t>
            </a:r>
            <a:r>
              <a:rPr lang="zh-CN" altLang="en-US" sz="2400" b="1">
                <a:latin typeface="黑体" pitchFamily="49" charset="-122"/>
                <a:ea typeface="黑体" pitchFamily="49" charset="-122"/>
              </a:rPr>
              <a:t>李白，字</a:t>
            </a:r>
            <a:r>
              <a:rPr lang="zh-CN" altLang="en-US" sz="2400" b="1">
                <a:solidFill>
                  <a:srgbClr val="FF3300"/>
                </a:solidFill>
                <a:latin typeface="黑体" pitchFamily="49" charset="-122"/>
                <a:ea typeface="黑体" pitchFamily="49" charset="-122"/>
              </a:rPr>
              <a:t>太白</a:t>
            </a:r>
            <a:r>
              <a:rPr lang="zh-CN" altLang="en-US" sz="2400" b="1">
                <a:latin typeface="黑体" pitchFamily="49" charset="-122"/>
                <a:ea typeface="黑体" pitchFamily="49" charset="-122"/>
              </a:rPr>
              <a:t>，号青莲居士，盛唐诗人，有“</a:t>
            </a:r>
            <a:r>
              <a:rPr lang="zh-CN" altLang="en-US" sz="2400" b="1">
                <a:solidFill>
                  <a:srgbClr val="FF3300"/>
                </a:solidFill>
                <a:latin typeface="黑体" pitchFamily="49" charset="-122"/>
                <a:ea typeface="黑体" pitchFamily="49" charset="-122"/>
              </a:rPr>
              <a:t>诗仙</a:t>
            </a:r>
            <a:r>
              <a:rPr lang="zh-CN" altLang="en-US" sz="2400" b="1">
                <a:latin typeface="黑体" pitchFamily="49" charset="-122"/>
                <a:ea typeface="黑体" pitchFamily="49" charset="-122"/>
              </a:rPr>
              <a:t>”之称。</a:t>
            </a:r>
            <a:r>
              <a:rPr lang="zh-CN" altLang="en-US" sz="2400" b="1">
                <a:solidFill>
                  <a:srgbClr val="0033CC"/>
                </a:solidFill>
                <a:latin typeface="黑体" pitchFamily="49" charset="-122"/>
                <a:ea typeface="黑体" pitchFamily="49" charset="-122"/>
              </a:rPr>
              <a:t>抱负宏大</a:t>
            </a:r>
            <a:r>
              <a:rPr lang="zh-CN" altLang="en-US" sz="2400" b="1">
                <a:latin typeface="黑体" pitchFamily="49" charset="-122"/>
                <a:ea typeface="黑体" pitchFamily="49" charset="-122"/>
              </a:rPr>
              <a:t>，想辅佐帝王，成就伟业。</a:t>
            </a:r>
          </a:p>
        </p:txBody>
      </p:sp>
      <p:sp>
        <p:nvSpPr>
          <p:cNvPr id="7178" name="Text Box 10"/>
          <p:cNvSpPr txBox="1">
            <a:spLocks noChangeArrowheads="1"/>
          </p:cNvSpPr>
          <p:nvPr/>
        </p:nvSpPr>
        <p:spPr bwMode="auto">
          <a:xfrm>
            <a:off x="1295400" y="5638800"/>
            <a:ext cx="762000" cy="427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200" b="1">
                <a:solidFill>
                  <a:srgbClr val="FF0000"/>
                </a:solidFill>
                <a:ea typeface="黑体" pitchFamily="49" charset="-122"/>
              </a:rPr>
              <a:t>701</a:t>
            </a:r>
            <a:endParaRPr lang="zh-CN" altLang="en-US" sz="2200" b="1">
              <a:solidFill>
                <a:srgbClr val="FF0000"/>
              </a:solidFill>
              <a:ea typeface="黑体" pitchFamily="49" charset="-122"/>
            </a:endParaRPr>
          </a:p>
        </p:txBody>
      </p:sp>
      <p:sp>
        <p:nvSpPr>
          <p:cNvPr id="7179" name="Text Box 11"/>
          <p:cNvSpPr txBox="1">
            <a:spLocks noChangeArrowheads="1"/>
          </p:cNvSpPr>
          <p:nvPr/>
        </p:nvSpPr>
        <p:spPr bwMode="auto">
          <a:xfrm>
            <a:off x="1295400" y="4876800"/>
            <a:ext cx="762000" cy="43656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200" b="1">
                <a:solidFill>
                  <a:srgbClr val="CC00CC"/>
                </a:solidFill>
                <a:ea typeface="黑体" pitchFamily="49" charset="-122"/>
              </a:rPr>
              <a:t>出生</a:t>
            </a:r>
          </a:p>
        </p:txBody>
      </p:sp>
      <p:sp>
        <p:nvSpPr>
          <p:cNvPr id="7180" name="Text Box 12"/>
          <p:cNvSpPr txBox="1">
            <a:spLocks noChangeArrowheads="1"/>
          </p:cNvSpPr>
          <p:nvPr/>
        </p:nvSpPr>
        <p:spPr bwMode="auto">
          <a:xfrm>
            <a:off x="2286000" y="4876800"/>
            <a:ext cx="762000" cy="43656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200" b="1">
                <a:solidFill>
                  <a:srgbClr val="CC00CC"/>
                </a:solidFill>
                <a:ea typeface="黑体" pitchFamily="49" charset="-122"/>
              </a:rPr>
              <a:t>出蜀</a:t>
            </a:r>
          </a:p>
        </p:txBody>
      </p:sp>
      <p:sp>
        <p:nvSpPr>
          <p:cNvPr id="7181" name="Line 13"/>
          <p:cNvSpPr>
            <a:spLocks noChangeShapeType="1"/>
          </p:cNvSpPr>
          <p:nvPr/>
        </p:nvSpPr>
        <p:spPr bwMode="auto">
          <a:xfrm>
            <a:off x="1219200" y="5486400"/>
            <a:ext cx="7620000" cy="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7182" name="Line 14"/>
          <p:cNvSpPr>
            <a:spLocks noChangeShapeType="1"/>
          </p:cNvSpPr>
          <p:nvPr/>
        </p:nvSpPr>
        <p:spPr bwMode="auto">
          <a:xfrm>
            <a:off x="1600200" y="5334000"/>
            <a:ext cx="0" cy="3048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7183" name="Line 15"/>
          <p:cNvSpPr>
            <a:spLocks noChangeShapeType="1"/>
          </p:cNvSpPr>
          <p:nvPr/>
        </p:nvSpPr>
        <p:spPr bwMode="auto">
          <a:xfrm>
            <a:off x="2590800" y="5334000"/>
            <a:ext cx="0" cy="3048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7184" name="Text Box 16"/>
          <p:cNvSpPr txBox="1">
            <a:spLocks noChangeArrowheads="1"/>
          </p:cNvSpPr>
          <p:nvPr/>
        </p:nvSpPr>
        <p:spPr bwMode="auto">
          <a:xfrm>
            <a:off x="2209800" y="5638800"/>
            <a:ext cx="762000" cy="427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200" b="1">
                <a:solidFill>
                  <a:srgbClr val="FF0000"/>
                </a:solidFill>
                <a:ea typeface="黑体" pitchFamily="49" charset="-122"/>
              </a:rPr>
              <a:t>725</a:t>
            </a:r>
            <a:endParaRPr lang="zh-CN" altLang="en-US" sz="2200" b="1">
              <a:solidFill>
                <a:srgbClr val="FF0000"/>
              </a:solidFill>
              <a:ea typeface="黑体" pitchFamily="49" charset="-122"/>
            </a:endParaRPr>
          </a:p>
        </p:txBody>
      </p:sp>
      <p:sp>
        <p:nvSpPr>
          <p:cNvPr id="7185" name="Text Box 17"/>
          <p:cNvSpPr txBox="1">
            <a:spLocks noChangeArrowheads="1"/>
          </p:cNvSpPr>
          <p:nvPr/>
        </p:nvSpPr>
        <p:spPr bwMode="auto">
          <a:xfrm>
            <a:off x="3200400" y="3733800"/>
            <a:ext cx="457200" cy="14414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200" b="1">
                <a:solidFill>
                  <a:srgbClr val="FF0000"/>
                </a:solidFill>
                <a:ea typeface="黑体" pitchFamily="49" charset="-122"/>
              </a:rPr>
              <a:t>接诏入京</a:t>
            </a:r>
          </a:p>
        </p:txBody>
      </p:sp>
      <p:sp>
        <p:nvSpPr>
          <p:cNvPr id="7186" name="Line 18"/>
          <p:cNvSpPr>
            <a:spLocks noChangeShapeType="1"/>
          </p:cNvSpPr>
          <p:nvPr/>
        </p:nvSpPr>
        <p:spPr bwMode="auto">
          <a:xfrm>
            <a:off x="3429000" y="5334000"/>
            <a:ext cx="0" cy="3048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7187" name="Text Box 19"/>
          <p:cNvSpPr txBox="1">
            <a:spLocks noChangeArrowheads="1"/>
          </p:cNvSpPr>
          <p:nvPr/>
        </p:nvSpPr>
        <p:spPr bwMode="auto">
          <a:xfrm>
            <a:off x="3048000" y="5638800"/>
            <a:ext cx="762000" cy="427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200" b="1">
                <a:solidFill>
                  <a:srgbClr val="FF0000"/>
                </a:solidFill>
                <a:ea typeface="黑体" pitchFamily="49" charset="-122"/>
              </a:rPr>
              <a:t>742</a:t>
            </a:r>
            <a:endParaRPr lang="zh-CN" altLang="en-US" sz="2200" b="1">
              <a:solidFill>
                <a:srgbClr val="FF0000"/>
              </a:solidFill>
              <a:ea typeface="黑体" pitchFamily="49" charset="-122"/>
            </a:endParaRPr>
          </a:p>
        </p:txBody>
      </p:sp>
      <p:sp>
        <p:nvSpPr>
          <p:cNvPr id="7188" name="Text Box 20"/>
          <p:cNvSpPr txBox="1">
            <a:spLocks noChangeArrowheads="1"/>
          </p:cNvSpPr>
          <p:nvPr/>
        </p:nvSpPr>
        <p:spPr bwMode="auto">
          <a:xfrm>
            <a:off x="3886200" y="3733800"/>
            <a:ext cx="457200" cy="14414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200" b="1">
                <a:solidFill>
                  <a:srgbClr val="0033CC"/>
                </a:solidFill>
                <a:ea typeface="黑体" pitchFamily="49" charset="-122"/>
              </a:rPr>
              <a:t>赐金放还</a:t>
            </a:r>
          </a:p>
        </p:txBody>
      </p:sp>
      <p:sp>
        <p:nvSpPr>
          <p:cNvPr id="7189" name="Line 21"/>
          <p:cNvSpPr>
            <a:spLocks noChangeShapeType="1"/>
          </p:cNvSpPr>
          <p:nvPr/>
        </p:nvSpPr>
        <p:spPr bwMode="auto">
          <a:xfrm>
            <a:off x="4114800" y="5181600"/>
            <a:ext cx="0" cy="533400"/>
          </a:xfrm>
          <a:prstGeom prst="line">
            <a:avLst/>
          </a:prstGeom>
          <a:noFill/>
          <a:ln w="38100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7190" name="Text Box 22"/>
          <p:cNvSpPr txBox="1">
            <a:spLocks noChangeArrowheads="1"/>
          </p:cNvSpPr>
          <p:nvPr/>
        </p:nvSpPr>
        <p:spPr bwMode="auto">
          <a:xfrm>
            <a:off x="3733800" y="5638800"/>
            <a:ext cx="762000" cy="427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200" b="1">
                <a:ea typeface="黑体" pitchFamily="49" charset="-122"/>
              </a:rPr>
              <a:t>744</a:t>
            </a:r>
            <a:endParaRPr lang="zh-CN" altLang="en-US" sz="2200" b="1">
              <a:ea typeface="黑体" pitchFamily="49" charset="-122"/>
            </a:endParaRPr>
          </a:p>
        </p:txBody>
      </p:sp>
      <p:sp>
        <p:nvSpPr>
          <p:cNvPr id="7191" name="Line 23"/>
          <p:cNvSpPr>
            <a:spLocks noChangeShapeType="1"/>
          </p:cNvSpPr>
          <p:nvPr/>
        </p:nvSpPr>
        <p:spPr bwMode="auto">
          <a:xfrm>
            <a:off x="4114800" y="3352800"/>
            <a:ext cx="0" cy="304800"/>
          </a:xfrm>
          <a:prstGeom prst="line">
            <a:avLst/>
          </a:prstGeom>
          <a:noFill/>
          <a:ln w="38100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7192" name="Text Box 24"/>
          <p:cNvSpPr txBox="1">
            <a:spLocks noChangeArrowheads="1"/>
          </p:cNvSpPr>
          <p:nvPr/>
        </p:nvSpPr>
        <p:spPr bwMode="auto">
          <a:xfrm>
            <a:off x="3276600" y="2895600"/>
            <a:ext cx="1676400" cy="43656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200" b="1">
                <a:solidFill>
                  <a:srgbClr val="009900"/>
                </a:solidFill>
                <a:ea typeface="黑体" pitchFamily="49" charset="-122"/>
              </a:rPr>
              <a:t>《</a:t>
            </a:r>
            <a:r>
              <a:rPr lang="zh-CN" altLang="en-US" sz="2200" b="1">
                <a:solidFill>
                  <a:srgbClr val="009900"/>
                </a:solidFill>
                <a:ea typeface="黑体" pitchFamily="49" charset="-122"/>
              </a:rPr>
              <a:t>行路难</a:t>
            </a:r>
            <a:r>
              <a:rPr lang="en-US" altLang="zh-CN" sz="2200" b="1">
                <a:solidFill>
                  <a:srgbClr val="009900"/>
                </a:solidFill>
                <a:ea typeface="黑体" pitchFamily="49" charset="-122"/>
              </a:rPr>
              <a:t>》</a:t>
            </a:r>
            <a:endParaRPr lang="zh-CN" altLang="en-US" sz="2200" b="1">
              <a:solidFill>
                <a:srgbClr val="009900"/>
              </a:solidFill>
              <a:ea typeface="黑体" pitchFamily="49" charset="-122"/>
            </a:endParaRPr>
          </a:p>
        </p:txBody>
      </p:sp>
      <p:sp>
        <p:nvSpPr>
          <p:cNvPr id="7193" name="Text Box 25"/>
          <p:cNvSpPr txBox="1">
            <a:spLocks noChangeArrowheads="1"/>
          </p:cNvSpPr>
          <p:nvPr/>
        </p:nvSpPr>
        <p:spPr bwMode="auto">
          <a:xfrm>
            <a:off x="4267200" y="4572000"/>
            <a:ext cx="17526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000" b="1">
                <a:solidFill>
                  <a:srgbClr val="009900"/>
                </a:solidFill>
                <a:ea typeface="黑体" pitchFamily="49" charset="-122"/>
              </a:rPr>
              <a:t>《</a:t>
            </a:r>
            <a:r>
              <a:rPr lang="zh-CN" altLang="en-US" sz="2000" b="1">
                <a:solidFill>
                  <a:srgbClr val="009900"/>
                </a:solidFill>
                <a:ea typeface="黑体" pitchFamily="49" charset="-122"/>
              </a:rPr>
              <a:t>宣州</a:t>
            </a:r>
            <a:r>
              <a:rPr lang="en-US" altLang="zh-CN" sz="2000" b="1">
                <a:solidFill>
                  <a:srgbClr val="009900"/>
                </a:solidFill>
                <a:ea typeface="黑体" pitchFamily="49" charset="-122"/>
              </a:rPr>
              <a:t>…》</a:t>
            </a:r>
            <a:endParaRPr lang="zh-CN" altLang="en-US" sz="2000" b="1">
              <a:solidFill>
                <a:srgbClr val="009900"/>
              </a:solidFill>
              <a:ea typeface="黑体" pitchFamily="49" charset="-122"/>
            </a:endParaRPr>
          </a:p>
        </p:txBody>
      </p:sp>
      <p:sp>
        <p:nvSpPr>
          <p:cNvPr id="7194" name="Line 26"/>
          <p:cNvSpPr>
            <a:spLocks noChangeShapeType="1"/>
          </p:cNvSpPr>
          <p:nvPr/>
        </p:nvSpPr>
        <p:spPr bwMode="auto">
          <a:xfrm>
            <a:off x="5105400" y="5181600"/>
            <a:ext cx="0" cy="533400"/>
          </a:xfrm>
          <a:prstGeom prst="line">
            <a:avLst/>
          </a:prstGeom>
          <a:noFill/>
          <a:ln w="38100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7195" name="Text Box 27"/>
          <p:cNvSpPr txBox="1">
            <a:spLocks noChangeArrowheads="1"/>
          </p:cNvSpPr>
          <p:nvPr/>
        </p:nvSpPr>
        <p:spPr bwMode="auto">
          <a:xfrm>
            <a:off x="4724400" y="5638800"/>
            <a:ext cx="762000" cy="427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200" b="1">
                <a:solidFill>
                  <a:srgbClr val="FF0000"/>
                </a:solidFill>
                <a:ea typeface="黑体" pitchFamily="49" charset="-122"/>
              </a:rPr>
              <a:t>753</a:t>
            </a:r>
            <a:endParaRPr lang="zh-CN" altLang="en-US" sz="2200" b="1">
              <a:solidFill>
                <a:srgbClr val="FF0000"/>
              </a:solidFill>
              <a:ea typeface="黑体" pitchFamily="49" charset="-122"/>
            </a:endParaRPr>
          </a:p>
        </p:txBody>
      </p:sp>
      <p:sp>
        <p:nvSpPr>
          <p:cNvPr id="7196" name="Text Box 28"/>
          <p:cNvSpPr txBox="1">
            <a:spLocks noChangeArrowheads="1"/>
          </p:cNvSpPr>
          <p:nvPr/>
        </p:nvSpPr>
        <p:spPr bwMode="auto">
          <a:xfrm>
            <a:off x="5638800" y="3733800"/>
            <a:ext cx="457200" cy="14414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200" b="1">
                <a:solidFill>
                  <a:srgbClr val="0033CC"/>
                </a:solidFill>
                <a:ea typeface="黑体" pitchFamily="49" charset="-122"/>
              </a:rPr>
              <a:t>安史之乱</a:t>
            </a:r>
          </a:p>
        </p:txBody>
      </p:sp>
      <p:sp>
        <p:nvSpPr>
          <p:cNvPr id="7197" name="Line 29"/>
          <p:cNvSpPr>
            <a:spLocks noChangeShapeType="1"/>
          </p:cNvSpPr>
          <p:nvPr/>
        </p:nvSpPr>
        <p:spPr bwMode="auto">
          <a:xfrm>
            <a:off x="5867400" y="5181600"/>
            <a:ext cx="0" cy="533400"/>
          </a:xfrm>
          <a:prstGeom prst="line">
            <a:avLst/>
          </a:prstGeom>
          <a:noFill/>
          <a:ln w="38100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7198" name="Text Box 30"/>
          <p:cNvSpPr txBox="1">
            <a:spLocks noChangeArrowheads="1"/>
          </p:cNvSpPr>
          <p:nvPr/>
        </p:nvSpPr>
        <p:spPr bwMode="auto">
          <a:xfrm>
            <a:off x="5486400" y="5638800"/>
            <a:ext cx="762000" cy="427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200" b="1">
                <a:ea typeface="黑体" pitchFamily="49" charset="-122"/>
              </a:rPr>
              <a:t>755</a:t>
            </a:r>
            <a:endParaRPr lang="zh-CN" altLang="en-US" sz="2200" b="1">
              <a:ea typeface="黑体" pitchFamily="49" charset="-122"/>
            </a:endParaRPr>
          </a:p>
        </p:txBody>
      </p:sp>
      <p:sp>
        <p:nvSpPr>
          <p:cNvPr id="7199" name="Text Box 31"/>
          <p:cNvSpPr txBox="1">
            <a:spLocks noChangeArrowheads="1"/>
          </p:cNvSpPr>
          <p:nvPr/>
        </p:nvSpPr>
        <p:spPr bwMode="auto">
          <a:xfrm>
            <a:off x="6324600" y="3733800"/>
            <a:ext cx="457200" cy="14414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200" b="1">
                <a:solidFill>
                  <a:srgbClr val="0033CC"/>
                </a:solidFill>
                <a:ea typeface="黑体" pitchFamily="49" charset="-122"/>
              </a:rPr>
              <a:t>流放夜郎</a:t>
            </a:r>
          </a:p>
        </p:txBody>
      </p:sp>
      <p:sp>
        <p:nvSpPr>
          <p:cNvPr id="7200" name="Line 32"/>
          <p:cNvSpPr>
            <a:spLocks noChangeShapeType="1"/>
          </p:cNvSpPr>
          <p:nvPr/>
        </p:nvSpPr>
        <p:spPr bwMode="auto">
          <a:xfrm>
            <a:off x="6553200" y="5181600"/>
            <a:ext cx="0" cy="533400"/>
          </a:xfrm>
          <a:prstGeom prst="line">
            <a:avLst/>
          </a:prstGeom>
          <a:noFill/>
          <a:ln w="38100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7201" name="Text Box 33"/>
          <p:cNvSpPr txBox="1">
            <a:spLocks noChangeArrowheads="1"/>
          </p:cNvSpPr>
          <p:nvPr/>
        </p:nvSpPr>
        <p:spPr bwMode="auto">
          <a:xfrm>
            <a:off x="6172200" y="5638800"/>
            <a:ext cx="762000" cy="427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200" b="1">
                <a:ea typeface="黑体" pitchFamily="49" charset="-122"/>
              </a:rPr>
              <a:t>759</a:t>
            </a:r>
            <a:endParaRPr lang="zh-CN" altLang="en-US" sz="2200" b="1">
              <a:ea typeface="黑体" pitchFamily="49" charset="-122"/>
            </a:endParaRPr>
          </a:p>
        </p:txBody>
      </p:sp>
      <p:sp>
        <p:nvSpPr>
          <p:cNvPr id="7202" name="Line 34"/>
          <p:cNvSpPr>
            <a:spLocks noChangeShapeType="1"/>
          </p:cNvSpPr>
          <p:nvPr/>
        </p:nvSpPr>
        <p:spPr bwMode="auto">
          <a:xfrm>
            <a:off x="6553200" y="3352800"/>
            <a:ext cx="0" cy="381000"/>
          </a:xfrm>
          <a:prstGeom prst="line">
            <a:avLst/>
          </a:prstGeom>
          <a:noFill/>
          <a:ln w="38100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7203" name="Text Box 35"/>
          <p:cNvSpPr txBox="1">
            <a:spLocks noChangeArrowheads="1"/>
          </p:cNvSpPr>
          <p:nvPr/>
        </p:nvSpPr>
        <p:spPr bwMode="auto">
          <a:xfrm>
            <a:off x="5562600" y="2819400"/>
            <a:ext cx="2209800" cy="43656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200" b="1">
                <a:solidFill>
                  <a:srgbClr val="009900"/>
                </a:solidFill>
                <a:ea typeface="黑体" pitchFamily="49" charset="-122"/>
              </a:rPr>
              <a:t>《</a:t>
            </a:r>
            <a:r>
              <a:rPr lang="zh-CN" altLang="en-US" sz="2200" b="1">
                <a:solidFill>
                  <a:srgbClr val="009900"/>
                </a:solidFill>
                <a:ea typeface="黑体" pitchFamily="49" charset="-122"/>
              </a:rPr>
              <a:t>早发白帝城</a:t>
            </a:r>
            <a:r>
              <a:rPr lang="en-US" altLang="zh-CN" sz="2200" b="1">
                <a:solidFill>
                  <a:srgbClr val="009900"/>
                </a:solidFill>
                <a:ea typeface="黑体" pitchFamily="49" charset="-122"/>
              </a:rPr>
              <a:t>》</a:t>
            </a:r>
            <a:endParaRPr lang="zh-CN" altLang="en-US" sz="2200" b="1">
              <a:solidFill>
                <a:srgbClr val="009900"/>
              </a:solidFill>
              <a:ea typeface="黑体" pitchFamily="49" charset="-122"/>
            </a:endParaRPr>
          </a:p>
        </p:txBody>
      </p:sp>
      <p:sp>
        <p:nvSpPr>
          <p:cNvPr id="7204" name="Text Box 36"/>
          <p:cNvSpPr txBox="1">
            <a:spLocks noChangeArrowheads="1"/>
          </p:cNvSpPr>
          <p:nvPr/>
        </p:nvSpPr>
        <p:spPr bwMode="auto">
          <a:xfrm>
            <a:off x="7239000" y="3733800"/>
            <a:ext cx="457200" cy="14414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200" b="1">
                <a:solidFill>
                  <a:srgbClr val="0033CC"/>
                </a:solidFill>
                <a:ea typeface="黑体" pitchFamily="49" charset="-122"/>
              </a:rPr>
              <a:t>病逝当涂</a:t>
            </a:r>
          </a:p>
        </p:txBody>
      </p:sp>
      <p:sp>
        <p:nvSpPr>
          <p:cNvPr id="7205" name="Line 37"/>
          <p:cNvSpPr>
            <a:spLocks noChangeShapeType="1"/>
          </p:cNvSpPr>
          <p:nvPr/>
        </p:nvSpPr>
        <p:spPr bwMode="auto">
          <a:xfrm>
            <a:off x="7467600" y="5181600"/>
            <a:ext cx="0" cy="533400"/>
          </a:xfrm>
          <a:prstGeom prst="line">
            <a:avLst/>
          </a:prstGeom>
          <a:noFill/>
          <a:ln w="38100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7206" name="Text Box 38"/>
          <p:cNvSpPr txBox="1">
            <a:spLocks noChangeArrowheads="1"/>
          </p:cNvSpPr>
          <p:nvPr/>
        </p:nvSpPr>
        <p:spPr bwMode="auto">
          <a:xfrm>
            <a:off x="7086600" y="5638800"/>
            <a:ext cx="762000" cy="427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200" b="1">
                <a:ea typeface="黑体" pitchFamily="49" charset="-122"/>
              </a:rPr>
              <a:t>762</a:t>
            </a:r>
            <a:endParaRPr lang="zh-CN" altLang="en-US" sz="2200" b="1">
              <a:ea typeface="黑体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8049809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1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1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1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1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1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31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1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2100"/>
                            </p:stCondLst>
                            <p:childTnLst>
                              <p:par>
                                <p:cTn id="37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71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3200"/>
                            </p:stCondLst>
                            <p:childTnLst>
                              <p:par>
                                <p:cTn id="43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71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71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3700"/>
                            </p:stCondLst>
                            <p:childTnLst>
                              <p:par>
                                <p:cTn id="4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1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71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71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4300"/>
                            </p:stCondLst>
                            <p:childTnLst>
                              <p:par>
                                <p:cTn id="5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71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71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71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5400"/>
                            </p:stCondLst>
                            <p:childTnLst>
                              <p:par>
                                <p:cTn id="6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71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71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7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 nodeType="afterGroup">
                            <p:stCondLst>
                              <p:cond delay="5900"/>
                            </p:stCondLst>
                            <p:childTnLst>
                              <p:par>
                                <p:cTn id="67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71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71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71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73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71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71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71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 nodeType="afterGroup">
                            <p:stCondLst>
                              <p:cond delay="7800"/>
                            </p:stCondLst>
                            <p:childTnLst>
                              <p:par>
                                <p:cTn id="7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71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71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7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 nodeType="afterGroup">
                            <p:stCondLst>
                              <p:cond delay="8300"/>
                            </p:stCondLst>
                            <p:childTnLst>
                              <p:par>
                                <p:cTn id="8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71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71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71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 nodeType="afterGroup">
                            <p:stCondLst>
                              <p:cond delay="8900"/>
                            </p:stCondLst>
                            <p:childTnLst>
                              <p:par>
                                <p:cTn id="91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71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71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71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 nodeType="afterGroup">
                            <p:stCondLst>
                              <p:cond delay="10200"/>
                            </p:stCondLst>
                            <p:childTnLst>
                              <p:par>
                                <p:cTn id="97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71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71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7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 nodeType="clickPar">
                      <p:stCondLst>
                        <p:cond delay="indefinite"/>
                      </p:stCondLst>
                      <p:childTnLst>
                        <p:par>
                          <p:cTn id="10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4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1000"/>
                                        <p:tgtEl>
                                          <p:spTgt spid="71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71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71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 nodeType="clickPar">
                      <p:stCondLst>
                        <p:cond delay="indefinite"/>
                      </p:stCondLst>
                      <p:childTnLst>
                        <p:par>
                          <p:cTn id="1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7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7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7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17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71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7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7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 nodeType="afterGroup">
                            <p:stCondLst>
                              <p:cond delay="1100"/>
                            </p:stCondLst>
                            <p:childTnLst>
                              <p:par>
                                <p:cTn id="123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1000"/>
                                        <p:tgtEl>
                                          <p:spTgt spid="71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71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71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2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71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71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7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3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71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71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" fill="hold"/>
                                        <p:tgtEl>
                                          <p:spTgt spid="71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 nodeType="afterGroup">
                            <p:stCondLst>
                              <p:cond delay="3600"/>
                            </p:stCondLst>
                            <p:childTnLst>
                              <p:par>
                                <p:cTn id="141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1000"/>
                                        <p:tgtEl>
                                          <p:spTgt spid="71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4" dur="1000" fill="hold"/>
                                        <p:tgtEl>
                                          <p:spTgt spid="7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1000" fill="hold"/>
                                        <p:tgtEl>
                                          <p:spTgt spid="7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 nodeType="afterGroup">
                            <p:stCondLst>
                              <p:cond delay="4900"/>
                            </p:stCondLst>
                            <p:childTnLst>
                              <p:par>
                                <p:cTn id="147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500" fill="hold"/>
                                        <p:tgtEl>
                                          <p:spTgt spid="72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500" fill="hold"/>
                                        <p:tgtEl>
                                          <p:spTgt spid="72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7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 nodeType="afterGroup">
                            <p:stCondLst>
                              <p:cond delay="5400"/>
                            </p:stCondLst>
                            <p:childTnLst>
                              <p:par>
                                <p:cTn id="153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5" dur="500"/>
                                        <p:tgtEl>
                                          <p:spTgt spid="72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6" dur="500" fill="hold"/>
                                        <p:tgtEl>
                                          <p:spTgt spid="72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500" fill="hold"/>
                                        <p:tgtEl>
                                          <p:spTgt spid="72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15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1" dur="1000"/>
                                        <p:tgtEl>
                                          <p:spTgt spid="71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2" dur="1000" fill="hold"/>
                                        <p:tgtEl>
                                          <p:spTgt spid="7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1000" fill="hold"/>
                                        <p:tgtEl>
                                          <p:spTgt spid="71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 nodeType="afterGroup">
                            <p:stCondLst>
                              <p:cond delay="7300"/>
                            </p:stCondLst>
                            <p:childTnLst>
                              <p:par>
                                <p:cTn id="16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500" fill="hold"/>
                                        <p:tgtEl>
                                          <p:spTgt spid="72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500" fill="hold"/>
                                        <p:tgtEl>
                                          <p:spTgt spid="72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9" dur="500"/>
                                        <p:tgtEl>
                                          <p:spTgt spid="7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0" fill="hold" nodeType="afterGroup">
                            <p:stCondLst>
                              <p:cond delay="7800"/>
                            </p:stCondLst>
                            <p:childTnLst>
                              <p:par>
                                <p:cTn id="171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3" dur="1000"/>
                                        <p:tgtEl>
                                          <p:spTgt spid="720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4" dur="1000" fill="hold"/>
                                        <p:tgtEl>
                                          <p:spTgt spid="72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1000" fill="hold"/>
                                        <p:tgtEl>
                                          <p:spTgt spid="72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 nodeType="afterGroup">
                            <p:stCondLst>
                              <p:cond delay="9400"/>
                            </p:stCondLst>
                            <p:childTnLst>
                              <p:par>
                                <p:cTn id="177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500" fill="hold"/>
                                        <p:tgtEl>
                                          <p:spTgt spid="72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500" fill="hold"/>
                                        <p:tgtEl>
                                          <p:spTgt spid="72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1" dur="500"/>
                                        <p:tgtEl>
                                          <p:spTgt spid="7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2" fill="hold" nodeType="afterGroup">
                            <p:stCondLst>
                              <p:cond delay="9900"/>
                            </p:stCondLst>
                            <p:childTnLst>
                              <p:par>
                                <p:cTn id="183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5" dur="500"/>
                                        <p:tgtEl>
                                          <p:spTgt spid="72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6" dur="500" fill="hold"/>
                                        <p:tgtEl>
                                          <p:spTgt spid="72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500" fill="hold"/>
                                        <p:tgtEl>
                                          <p:spTgt spid="72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 nodeType="afterGroup">
                            <p:stCondLst>
                              <p:cond delay="10500"/>
                            </p:stCondLst>
                            <p:childTnLst>
                              <p:par>
                                <p:cTn id="18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1" dur="1000"/>
                                        <p:tgtEl>
                                          <p:spTgt spid="720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2" dur="1000" fill="hold"/>
                                        <p:tgtEl>
                                          <p:spTgt spid="72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1000" fill="hold"/>
                                        <p:tgtEl>
                                          <p:spTgt spid="72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5" grpId="0" autoUpdateAnimBg="0"/>
      <p:bldP spid="7177" grpId="0" autoUpdateAnimBg="0"/>
      <p:bldP spid="7178" grpId="0" autoUpdateAnimBg="0"/>
      <p:bldP spid="7179" grpId="0" animBg="1" autoUpdateAnimBg="0"/>
      <p:bldP spid="7180" grpId="0" animBg="1" autoUpdateAnimBg="0"/>
      <p:bldP spid="7181" grpId="0" animBg="1"/>
      <p:bldP spid="7182" grpId="0" animBg="1"/>
      <p:bldP spid="7183" grpId="0" animBg="1"/>
      <p:bldP spid="7184" grpId="0" autoUpdateAnimBg="0"/>
      <p:bldP spid="7185" grpId="0" animBg="1" autoUpdateAnimBg="0"/>
      <p:bldP spid="7186" grpId="0" animBg="1"/>
      <p:bldP spid="7187" grpId="0" autoUpdateAnimBg="0"/>
      <p:bldP spid="7188" grpId="0" animBg="1" autoUpdateAnimBg="0"/>
      <p:bldP spid="7189" grpId="0" animBg="1"/>
      <p:bldP spid="7190" grpId="0" autoUpdateAnimBg="0"/>
      <p:bldP spid="7191" grpId="0" animBg="1"/>
      <p:bldP spid="7192" grpId="0" animBg="1" autoUpdateAnimBg="0"/>
      <p:bldP spid="7193" grpId="0" autoUpdateAnimBg="0"/>
      <p:bldP spid="7194" grpId="0" animBg="1"/>
      <p:bldP spid="7195" grpId="0" autoUpdateAnimBg="0"/>
      <p:bldP spid="7196" grpId="0" animBg="1" autoUpdateAnimBg="0"/>
      <p:bldP spid="7197" grpId="0" animBg="1"/>
      <p:bldP spid="7198" grpId="0" autoUpdateAnimBg="0"/>
      <p:bldP spid="7199" grpId="0" animBg="1" autoUpdateAnimBg="0"/>
      <p:bldP spid="7200" grpId="0" animBg="1"/>
      <p:bldP spid="7201" grpId="0" autoUpdateAnimBg="0"/>
      <p:bldP spid="7202" grpId="0" animBg="1"/>
      <p:bldP spid="7203" grpId="0" animBg="1" autoUpdateAnimBg="0"/>
      <p:bldP spid="7204" grpId="0" animBg="1" autoUpdateAnimBg="0"/>
      <p:bldP spid="7205" grpId="0" animBg="1"/>
      <p:bldP spid="7206" grpId="0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3" name="Rectangle 3"/>
          <p:cNvSpPr>
            <a:spLocks noChangeArrowheads="1"/>
          </p:cNvSpPr>
          <p:nvPr/>
        </p:nvSpPr>
        <p:spPr bwMode="auto">
          <a:xfrm>
            <a:off x="228600" y="914400"/>
            <a:ext cx="4767263" cy="5638800"/>
          </a:xfrm>
          <a:prstGeom prst="rect">
            <a:avLst/>
          </a:prstGeom>
          <a:noFill/>
          <a:ln w="9525">
            <a:solidFill>
              <a:schemeClr val="tx2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>
              <a:lnSpc>
                <a:spcPct val="130000"/>
              </a:lnSpc>
              <a:spcBef>
                <a:spcPct val="20000"/>
              </a:spcBef>
            </a:pPr>
            <a:r>
              <a:rPr lang="en-US" altLang="zh-CN" sz="2400" b="1">
                <a:latin typeface="黑体" pitchFamily="49" charset="-122"/>
                <a:ea typeface="黑体" pitchFamily="49" charset="-122"/>
              </a:rPr>
              <a:t>      </a:t>
            </a:r>
            <a:r>
              <a:rPr lang="zh-CN" altLang="en-US" sz="2400" b="1">
                <a:latin typeface="黑体" pitchFamily="49" charset="-122"/>
                <a:ea typeface="黑体" pitchFamily="49" charset="-122"/>
              </a:rPr>
              <a:t>天宝（</a:t>
            </a:r>
            <a:r>
              <a:rPr lang="en-US" sz="2400" b="1">
                <a:latin typeface="黑体" pitchFamily="49" charset="-122"/>
                <a:ea typeface="黑体" pitchFamily="49" charset="-122"/>
              </a:rPr>
              <a:t>742</a:t>
            </a:r>
            <a:r>
              <a:rPr lang="zh-CN" altLang="en-US" sz="2400" b="1">
                <a:latin typeface="黑体" pitchFamily="49" charset="-122"/>
                <a:ea typeface="黑体" pitchFamily="49" charset="-122"/>
              </a:rPr>
              <a:t>年）</a:t>
            </a:r>
            <a:r>
              <a:rPr lang="zh-CN" altLang="en-US" sz="2400" b="1">
                <a:solidFill>
                  <a:srgbClr val="FF3300"/>
                </a:solidFill>
                <a:latin typeface="黑体" pitchFamily="49" charset="-122"/>
                <a:ea typeface="黑体" pitchFamily="49" charset="-122"/>
              </a:rPr>
              <a:t>被召入长安</a:t>
            </a:r>
            <a:r>
              <a:rPr lang="zh-CN" altLang="en-US" sz="2400" b="1">
                <a:latin typeface="黑体" pitchFamily="49" charset="-122"/>
                <a:ea typeface="黑体" pitchFamily="49" charset="-122"/>
              </a:rPr>
              <a:t>，供奉翰林。</a:t>
            </a:r>
          </a:p>
          <a:p>
            <a:pPr marL="342900" indent="-342900">
              <a:lnSpc>
                <a:spcPct val="130000"/>
              </a:lnSpc>
              <a:spcBef>
                <a:spcPct val="20000"/>
              </a:spcBef>
            </a:pPr>
            <a:r>
              <a:rPr lang="zh-CN" altLang="en-US" sz="2400" b="1">
                <a:latin typeface="黑体" pitchFamily="49" charset="-122"/>
                <a:ea typeface="黑体" pitchFamily="49" charset="-122"/>
              </a:rPr>
              <a:t>      太白，你想做唐朝的姜子牙，而玄宗只不过是从一个文人的角度去接受你，这是一个巨大的误会。天子虽然给了你富贵，可是不受拘束的你不能忍受逢迎权贵的生活。</a:t>
            </a:r>
            <a:endParaRPr lang="en-US" sz="2400" b="1">
              <a:latin typeface="黑体" pitchFamily="49" charset="-122"/>
              <a:ea typeface="黑体" pitchFamily="49" charset="-122"/>
            </a:endParaRPr>
          </a:p>
          <a:p>
            <a:pPr marL="342900" indent="-342900">
              <a:lnSpc>
                <a:spcPct val="130000"/>
              </a:lnSpc>
              <a:spcBef>
                <a:spcPct val="20000"/>
              </a:spcBef>
            </a:pPr>
            <a:r>
              <a:rPr lang="zh-CN" altLang="en-US" sz="2400" b="1">
                <a:latin typeface="黑体" pitchFamily="49" charset="-122"/>
                <a:ea typeface="黑体" pitchFamily="49" charset="-122"/>
              </a:rPr>
              <a:t>      </a:t>
            </a:r>
            <a:r>
              <a:rPr lang="zh-CN" altLang="en-US" sz="24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郁郁不得志</a:t>
            </a:r>
            <a:r>
              <a:rPr lang="zh-CN" altLang="en-US" sz="2400" b="1">
                <a:latin typeface="黑体" pitchFamily="49" charset="-122"/>
                <a:ea typeface="黑体" pitchFamily="49" charset="-122"/>
              </a:rPr>
              <a:t>的太白在长安难以立足，被唐玄宗体面送客，“</a:t>
            </a:r>
            <a:r>
              <a:rPr lang="zh-CN" altLang="en-US" sz="24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赐金放还</a:t>
            </a:r>
            <a:r>
              <a:rPr lang="zh-CN" altLang="en-US" sz="2400" b="1">
                <a:latin typeface="黑体" pitchFamily="49" charset="-122"/>
                <a:ea typeface="黑体" pitchFamily="49" charset="-122"/>
              </a:rPr>
              <a:t>” 。      </a:t>
            </a:r>
          </a:p>
        </p:txBody>
      </p:sp>
      <p:pic>
        <p:nvPicPr>
          <p:cNvPr id="10245" name="Picture 5" descr="kt9_libai01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1E5BB"/>
              </a:clrFrom>
              <a:clrTo>
                <a:srgbClr val="F1E5BB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79" t="3526" r="5394" b="4776"/>
          <a:stretch>
            <a:fillRect/>
          </a:stretch>
        </p:blipFill>
        <p:spPr bwMode="auto">
          <a:xfrm>
            <a:off x="5410200" y="1981200"/>
            <a:ext cx="3113088" cy="4495800"/>
          </a:xfrm>
          <a:prstGeom prst="rect">
            <a:avLst/>
          </a:prstGeom>
          <a:noFill/>
          <a:ln w="9525">
            <a:solidFill>
              <a:srgbClr val="0000CC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46" name="Rectangle 6"/>
          <p:cNvSpPr>
            <a:spLocks noRot="1" noChangeArrowheads="1"/>
          </p:cNvSpPr>
          <p:nvPr/>
        </p:nvSpPr>
        <p:spPr bwMode="auto">
          <a:xfrm>
            <a:off x="0" y="228600"/>
            <a:ext cx="4953000" cy="549275"/>
          </a:xfrm>
          <a:prstGeom prst="rect">
            <a:avLst/>
          </a:prstGeom>
          <a:gradFill rotWithShape="1">
            <a:gsLst>
              <a:gs pos="0">
                <a:schemeClr val="bg1">
                  <a:alpha val="67999"/>
                </a:schemeClr>
              </a:gs>
              <a:gs pos="100000">
                <a:schemeClr val="bg1">
                  <a:gamma/>
                  <a:tint val="89020"/>
                  <a:invGamma/>
                  <a:alpha val="62000"/>
                </a:scheme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zh-CN" altLang="en-US" sz="3600" b="1">
                <a:solidFill>
                  <a:srgbClr val="0033CC"/>
                </a:solidFill>
                <a:ea typeface="隶书" pitchFamily="49" charset="-122"/>
              </a:rPr>
              <a:t>接诏入京与“赐金放还”</a:t>
            </a:r>
          </a:p>
        </p:txBody>
      </p:sp>
    </p:spTree>
    <p:extLst>
      <p:ext uri="{BB962C8B-B14F-4D97-AF65-F5344CB8AC3E}">
        <p14:creationId xmlns:p14="http://schemas.microsoft.com/office/powerpoint/2010/main" val="6566375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8" dur="5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 animBg="1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698" name="组合 3"/>
          <p:cNvGrpSpPr>
            <a:grpSpLocks/>
          </p:cNvGrpSpPr>
          <p:nvPr/>
        </p:nvGrpSpPr>
        <p:grpSpPr bwMode="auto">
          <a:xfrm>
            <a:off x="184151" y="351368"/>
            <a:ext cx="2062163" cy="726017"/>
            <a:chOff x="1438698" y="982657"/>
            <a:chExt cx="2498303" cy="616461"/>
          </a:xfrm>
        </p:grpSpPr>
        <p:pic>
          <p:nvPicPr>
            <p:cNvPr id="29700" name="图片 1"/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EFD"/>
                </a:clrFrom>
                <a:clrTo>
                  <a:srgbClr val="FFFEFD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27259" y="991683"/>
              <a:ext cx="2409742" cy="6074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9701" name="文本框 2"/>
            <p:cNvSpPr txBox="1">
              <a:spLocks noChangeArrowheads="1"/>
            </p:cNvSpPr>
            <p:nvPr/>
          </p:nvSpPr>
          <p:spPr bwMode="auto">
            <a:xfrm>
              <a:off x="1438698" y="982657"/>
              <a:ext cx="2076874" cy="4442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2800" b="1">
                  <a:solidFill>
                    <a:srgbClr val="0070C0"/>
                  </a:solidFill>
                  <a:latin typeface="黑体" pitchFamily="49" charset="-122"/>
                  <a:ea typeface="黑体" pitchFamily="49" charset="-122"/>
                </a:rPr>
                <a:t>背景链接</a:t>
              </a:r>
            </a:p>
          </p:txBody>
        </p:sp>
      </p:grpSp>
      <p:sp>
        <p:nvSpPr>
          <p:cNvPr id="5" name="矩形 4"/>
          <p:cNvSpPr>
            <a:spLocks noChangeArrowheads="1"/>
          </p:cNvSpPr>
          <p:nvPr/>
        </p:nvSpPr>
        <p:spPr bwMode="auto">
          <a:xfrm>
            <a:off x="257252" y="1484784"/>
            <a:ext cx="8661400" cy="19984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1" hangingPunct="1">
              <a:lnSpc>
                <a:spcPct val="120000"/>
              </a:lnSpc>
              <a:spcBef>
                <a:spcPts val="1200"/>
              </a:spcBef>
            </a:pPr>
            <a:r>
              <a:rPr lang="zh-CN" altLang="en-US" sz="3600" b="1" dirty="0">
                <a:latin typeface="楷体" pitchFamily="49" charset="-122"/>
                <a:ea typeface="楷体" pitchFamily="49" charset="-122"/>
              </a:rPr>
              <a:t>    据说李白从</a:t>
            </a:r>
            <a:r>
              <a:rPr lang="zh-CN" altLang="en-US" sz="36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天宝三年离京漫游</a:t>
            </a:r>
            <a:r>
              <a:rPr lang="zh-CN" altLang="en-US" sz="3600" b="1" dirty="0">
                <a:latin typeface="楷体" pitchFamily="49" charset="-122"/>
                <a:ea typeface="楷体" pitchFamily="49" charset="-122"/>
              </a:rPr>
              <a:t>，到扬州时，听到王昌龄被贬龙标尉这个不幸的消息，便题诗抒怀，遥寄给远方的友人。</a:t>
            </a:r>
          </a:p>
        </p:txBody>
      </p:sp>
    </p:spTree>
    <p:extLst>
      <p:ext uri="{BB962C8B-B14F-4D97-AF65-F5344CB8AC3E}">
        <p14:creationId xmlns:p14="http://schemas.microsoft.com/office/powerpoint/2010/main" val="9160281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矩形 1"/>
          <p:cNvSpPr>
            <a:spLocks noChangeArrowheads="1"/>
          </p:cNvSpPr>
          <p:nvPr/>
        </p:nvSpPr>
        <p:spPr bwMode="auto">
          <a:xfrm>
            <a:off x="6896" y="188594"/>
            <a:ext cx="5181600" cy="60016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3200" b="1" dirty="0"/>
              <a:t>闻王昌龄</a:t>
            </a:r>
            <a:r>
              <a:rPr lang="zh-CN" altLang="en-US" sz="3200" b="1" dirty="0">
                <a:solidFill>
                  <a:srgbClr val="FF0000"/>
                </a:solidFill>
              </a:rPr>
              <a:t>左迁</a:t>
            </a:r>
            <a:r>
              <a:rPr lang="zh-CN" altLang="en-US" sz="3200" b="1" dirty="0"/>
              <a:t>龙标遥有此寄</a:t>
            </a:r>
          </a:p>
          <a:p>
            <a:pPr>
              <a:lnSpc>
                <a:spcPct val="200000"/>
              </a:lnSpc>
            </a:pPr>
            <a:r>
              <a:rPr lang="zh-CN" altLang="en-US" sz="3200" b="1" dirty="0">
                <a:hlinkClick r:id="rId2"/>
              </a:rPr>
              <a:t>       李白 </a:t>
            </a:r>
            <a:endParaRPr lang="en-US" altLang="zh-CN" sz="3200" b="1" dirty="0"/>
          </a:p>
          <a:p>
            <a:pPr>
              <a:lnSpc>
                <a:spcPct val="200000"/>
              </a:lnSpc>
            </a:pPr>
            <a:r>
              <a:rPr lang="zh-CN" altLang="en-US" sz="3200" b="1" dirty="0">
                <a:solidFill>
                  <a:srgbClr val="FF0000"/>
                </a:solidFill>
              </a:rPr>
              <a:t>杨花</a:t>
            </a:r>
            <a:r>
              <a:rPr lang="zh-CN" altLang="en-US" sz="3200" b="1" dirty="0"/>
              <a:t>落尽</a:t>
            </a:r>
            <a:r>
              <a:rPr lang="zh-CN" altLang="en-US" sz="3200" b="1" dirty="0">
                <a:solidFill>
                  <a:srgbClr val="FF0000"/>
                </a:solidFill>
              </a:rPr>
              <a:t>子 规</a:t>
            </a:r>
            <a:r>
              <a:rPr lang="zh-CN" altLang="en-US" sz="3200" b="1" dirty="0"/>
              <a:t>啼，</a:t>
            </a:r>
            <a:endParaRPr lang="en-US" altLang="zh-CN" sz="3200" b="1" dirty="0"/>
          </a:p>
          <a:p>
            <a:pPr>
              <a:lnSpc>
                <a:spcPct val="200000"/>
              </a:lnSpc>
            </a:pPr>
            <a:r>
              <a:rPr lang="zh-CN" altLang="en-US" sz="3200" b="1" dirty="0"/>
              <a:t>闻道</a:t>
            </a:r>
            <a:r>
              <a:rPr lang="zh-CN" altLang="en-US" sz="3200" b="1" dirty="0">
                <a:solidFill>
                  <a:srgbClr val="FF0000"/>
                </a:solidFill>
              </a:rPr>
              <a:t>龙标</a:t>
            </a:r>
            <a:r>
              <a:rPr lang="zh-CN" altLang="en-US" sz="3200" b="1" dirty="0"/>
              <a:t>过五溪。 </a:t>
            </a:r>
          </a:p>
          <a:p>
            <a:pPr>
              <a:lnSpc>
                <a:spcPct val="200000"/>
              </a:lnSpc>
            </a:pPr>
            <a:r>
              <a:rPr lang="zh-CN" altLang="en-US" sz="3200" b="1" dirty="0"/>
              <a:t>我寄愁心</a:t>
            </a:r>
            <a:r>
              <a:rPr lang="zh-CN" altLang="en-US" sz="3200" b="1" dirty="0">
                <a:solidFill>
                  <a:srgbClr val="FF0000"/>
                </a:solidFill>
              </a:rPr>
              <a:t>与</a:t>
            </a:r>
            <a:r>
              <a:rPr lang="zh-CN" altLang="en-US" sz="3200" b="1" dirty="0"/>
              <a:t>明月，</a:t>
            </a:r>
            <a:endParaRPr lang="en-US" altLang="zh-CN" sz="3200" b="1" dirty="0"/>
          </a:p>
          <a:p>
            <a:pPr>
              <a:lnSpc>
                <a:spcPct val="200000"/>
              </a:lnSpc>
            </a:pPr>
            <a:r>
              <a:rPr lang="zh-CN" altLang="en-US" sz="3200" b="1" dirty="0"/>
              <a:t>随</a:t>
            </a:r>
            <a:r>
              <a:rPr lang="zh-CN" altLang="en-US" sz="3200" b="1" dirty="0">
                <a:solidFill>
                  <a:srgbClr val="FF0000"/>
                </a:solidFill>
              </a:rPr>
              <a:t>君</a:t>
            </a:r>
            <a:r>
              <a:rPr lang="zh-CN" altLang="en-US" sz="3200" b="1" dirty="0"/>
              <a:t>直到夜郎西。</a:t>
            </a:r>
          </a:p>
        </p:txBody>
      </p:sp>
      <p:sp>
        <p:nvSpPr>
          <p:cNvPr id="3" name="矩形 2"/>
          <p:cNvSpPr/>
          <p:nvPr/>
        </p:nvSpPr>
        <p:spPr>
          <a:xfrm>
            <a:off x="3188524" y="2328198"/>
            <a:ext cx="5955476" cy="523220"/>
          </a:xfrm>
          <a:prstGeom prst="rect">
            <a:avLst/>
          </a:prstGeom>
          <a:solidFill>
            <a:srgbClr val="CCFFFF"/>
          </a:solidFill>
          <a:effectLst>
            <a:softEdge rad="31750"/>
          </a:effectLst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杨花落尽啦，子规鸟儿不住地在啼，</a:t>
            </a:r>
          </a:p>
        </p:txBody>
      </p:sp>
      <p:sp>
        <p:nvSpPr>
          <p:cNvPr id="4" name="矩形 3"/>
          <p:cNvSpPr/>
          <p:nvPr/>
        </p:nvSpPr>
        <p:spPr>
          <a:xfrm>
            <a:off x="3374369" y="3428999"/>
            <a:ext cx="5703956" cy="892552"/>
          </a:xfrm>
          <a:prstGeom prst="rect">
            <a:avLst/>
          </a:prstGeom>
          <a:solidFill>
            <a:srgbClr val="CCFFFF"/>
          </a:solidFill>
          <a:effectLst>
            <a:softEdge rad="31750"/>
          </a:effectLst>
        </p:spPr>
        <p:txBody>
          <a:bodyPr wrap="square">
            <a:spAutoFit/>
          </a:bodyPr>
          <a:lstStyle/>
          <a:p>
            <a:pPr eaLnBrk="1" hangingPunct="1">
              <a:defRPr/>
            </a:pPr>
            <a:r>
              <a:rPr lang="zh-CN" altLang="en-US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听说你遭贬了，被贬到龙标去，一路上要</a:t>
            </a:r>
            <a:endParaRPr lang="en-US" altLang="zh-CN" sz="24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1" hangingPunct="1">
              <a:defRPr/>
            </a:pPr>
            <a:r>
              <a:rPr lang="zh-CN" altLang="en-US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经过辰溪、酉溪、巫溪、武溪和沅溪</a:t>
            </a:r>
            <a: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</a:p>
        </p:txBody>
      </p:sp>
      <p:sp>
        <p:nvSpPr>
          <p:cNvPr id="5" name="矩形 4"/>
          <p:cNvSpPr/>
          <p:nvPr/>
        </p:nvSpPr>
        <p:spPr>
          <a:xfrm>
            <a:off x="2123728" y="4869160"/>
            <a:ext cx="7020272" cy="523220"/>
          </a:xfrm>
          <a:prstGeom prst="rect">
            <a:avLst/>
          </a:prstGeom>
          <a:solidFill>
            <a:srgbClr val="CCFFFF"/>
          </a:solidFill>
          <a:effectLst>
            <a:softEdge rad="31750"/>
          </a:effectLst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让我把为你而忧愁的心托付给天上的明月吧，</a:t>
            </a:r>
          </a:p>
        </p:txBody>
      </p:sp>
      <p:sp>
        <p:nvSpPr>
          <p:cNvPr id="6" name="矩形 5"/>
          <p:cNvSpPr/>
          <p:nvPr/>
        </p:nvSpPr>
        <p:spPr>
          <a:xfrm>
            <a:off x="3374074" y="5659301"/>
            <a:ext cx="5200789" cy="523220"/>
          </a:xfrm>
          <a:prstGeom prst="rect">
            <a:avLst/>
          </a:prstGeom>
          <a:solidFill>
            <a:srgbClr val="CCFFFF"/>
          </a:solidFill>
          <a:effectLst>
            <a:softEdge rad="31750"/>
          </a:effectLst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伴随着你一直走到那夜郎以西。</a:t>
            </a:r>
          </a:p>
        </p:txBody>
      </p:sp>
    </p:spTree>
    <p:extLst>
      <p:ext uri="{BB962C8B-B14F-4D97-AF65-F5344CB8AC3E}">
        <p14:creationId xmlns:p14="http://schemas.microsoft.com/office/powerpoint/2010/main" val="13779361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矩形 1"/>
          <p:cNvSpPr>
            <a:spLocks noChangeArrowheads="1"/>
          </p:cNvSpPr>
          <p:nvPr/>
        </p:nvSpPr>
        <p:spPr bwMode="auto">
          <a:xfrm>
            <a:off x="381000" y="381000"/>
            <a:ext cx="5181600" cy="354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 sz="3200" b="1" dirty="0"/>
              <a:t>闻王昌龄左迁龙标遥有此寄</a:t>
            </a:r>
          </a:p>
          <a:p>
            <a:r>
              <a:rPr lang="zh-CN" altLang="en-US" sz="3200" b="1" dirty="0">
                <a:hlinkClick r:id="rId2"/>
              </a:rPr>
              <a:t>     李白 </a:t>
            </a:r>
            <a:endParaRPr lang="en-US" altLang="zh-CN" sz="3200" b="1" dirty="0"/>
          </a:p>
          <a:p>
            <a:endParaRPr lang="en-US" altLang="zh-CN" sz="3200" b="1" dirty="0"/>
          </a:p>
          <a:p>
            <a:r>
              <a:rPr lang="zh-CN" altLang="en-US" sz="3200" b="1" dirty="0">
                <a:solidFill>
                  <a:srgbClr val="FF0000"/>
                </a:solidFill>
              </a:rPr>
              <a:t>杨花</a:t>
            </a:r>
            <a:r>
              <a:rPr lang="zh-CN" altLang="en-US" sz="3200" b="1" dirty="0"/>
              <a:t>落尽</a:t>
            </a:r>
            <a:r>
              <a:rPr lang="zh-CN" altLang="en-US" sz="3200" b="1" dirty="0">
                <a:solidFill>
                  <a:srgbClr val="FF0000"/>
                </a:solidFill>
              </a:rPr>
              <a:t>子规</a:t>
            </a:r>
            <a:r>
              <a:rPr lang="zh-CN" altLang="en-US" sz="3200" b="1" dirty="0"/>
              <a:t>啼，</a:t>
            </a:r>
            <a:endParaRPr lang="en-US" altLang="zh-CN" sz="3200" b="1" dirty="0"/>
          </a:p>
          <a:p>
            <a:r>
              <a:rPr lang="zh-CN" altLang="en-US" sz="3200" b="1" dirty="0"/>
              <a:t>闻道龙标过五溪。 </a:t>
            </a:r>
          </a:p>
          <a:p>
            <a:r>
              <a:rPr lang="zh-CN" altLang="en-US" sz="3200" b="1" dirty="0"/>
              <a:t>我寄愁心与明月，</a:t>
            </a:r>
            <a:endParaRPr lang="en-US" altLang="zh-CN" sz="3200" b="1" dirty="0"/>
          </a:p>
          <a:p>
            <a:r>
              <a:rPr lang="zh-CN" altLang="en-US" sz="3200" b="1" dirty="0"/>
              <a:t>随君直到夜郎西</a:t>
            </a:r>
            <a:r>
              <a:rPr lang="zh-CN" altLang="en-US" b="1" dirty="0"/>
              <a:t>。</a:t>
            </a:r>
          </a:p>
        </p:txBody>
      </p:sp>
      <p:sp>
        <p:nvSpPr>
          <p:cNvPr id="2" name="TextBox 1"/>
          <p:cNvSpPr txBox="1">
            <a:spLocks noChangeArrowheads="1"/>
          </p:cNvSpPr>
          <p:nvPr/>
        </p:nvSpPr>
        <p:spPr bwMode="auto">
          <a:xfrm>
            <a:off x="228600" y="4191000"/>
            <a:ext cx="8454559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800" b="1" dirty="0"/>
              <a:t>       全诗以描写“</a:t>
            </a:r>
            <a:r>
              <a:rPr lang="zh-CN" altLang="en-US" sz="2800" b="1" dirty="0">
                <a:solidFill>
                  <a:srgbClr val="FF0000"/>
                </a:solidFill>
              </a:rPr>
              <a:t>杨花</a:t>
            </a:r>
            <a:r>
              <a:rPr lang="zh-CN" altLang="en-US" sz="2800" b="1" dirty="0"/>
              <a:t>”和“</a:t>
            </a:r>
            <a:r>
              <a:rPr lang="zh-CN" altLang="en-US" sz="2800" b="1" dirty="0">
                <a:solidFill>
                  <a:srgbClr val="FF0000"/>
                </a:solidFill>
              </a:rPr>
              <a:t>子规</a:t>
            </a:r>
            <a:r>
              <a:rPr lang="zh-CN" altLang="en-US" sz="2800" b="1" dirty="0"/>
              <a:t>”两种景物起笔，</a:t>
            </a:r>
            <a:endParaRPr lang="en-US" altLang="zh-CN" sz="2800" b="1" dirty="0"/>
          </a:p>
          <a:p>
            <a:pPr eaLnBrk="1" hangingPunct="1"/>
            <a:r>
              <a:rPr lang="zh-CN" altLang="en-US" sz="2800" b="1" dirty="0"/>
              <a:t>有什么用意？</a:t>
            </a:r>
          </a:p>
        </p:txBody>
      </p:sp>
      <p:sp>
        <p:nvSpPr>
          <p:cNvPr id="5" name="圆角矩形 4"/>
          <p:cNvSpPr/>
          <p:nvPr/>
        </p:nvSpPr>
        <p:spPr>
          <a:xfrm>
            <a:off x="735012" y="5301208"/>
            <a:ext cx="6745287" cy="1162050"/>
          </a:xfrm>
          <a:prstGeom prst="roundRect">
            <a:avLst/>
          </a:prstGeom>
          <a:solidFill>
            <a:srgbClr val="CCFF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120000"/>
              </a:lnSpc>
              <a:defRPr/>
            </a:pPr>
            <a:r>
              <a:rPr lang="zh-CN" altLang="en-US" sz="28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除了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写明时令暮春</a:t>
            </a:r>
            <a:r>
              <a:rPr lang="zh-CN" altLang="en-US" sz="28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，还写出了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飘零之感</a:t>
            </a:r>
            <a:r>
              <a:rPr lang="zh-CN" altLang="en-US" sz="28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渲染了凄清的气氛</a:t>
            </a:r>
            <a:r>
              <a:rPr lang="zh-CN" altLang="en-US" sz="28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衬托离愁别绪</a:t>
            </a:r>
            <a:r>
              <a:rPr lang="zh-CN" altLang="en-US" sz="28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33566178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A65DA67B-D00F-B6FA-452E-3FF050688F8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51720" y="1321765"/>
            <a:ext cx="7200800" cy="6264696"/>
          </a:xfrm>
        </p:spPr>
        <p:txBody>
          <a:bodyPr>
            <a:normAutofit/>
          </a:bodyPr>
          <a:lstStyle/>
          <a:p>
            <a:pPr marL="0" indent="0" eaLnBrk="1" hangingPunct="1">
              <a:lnSpc>
                <a:spcPts val="3000"/>
              </a:lnSpc>
              <a:buFontTx/>
              <a:buNone/>
              <a:defRPr/>
            </a:pPr>
            <a:r>
              <a:rPr lang="zh-CN" altLang="en-US" sz="2800" b="1" noProof="1"/>
              <a:t>     </a:t>
            </a:r>
            <a:endParaRPr lang="zh-CN" altLang="en-US" sz="3000" b="1" noProof="1">
              <a:solidFill>
                <a:srgbClr val="FF0000"/>
              </a:solidFill>
            </a:endParaRPr>
          </a:p>
          <a:p>
            <a:pPr eaLnBrk="1" hangingPunct="1">
              <a:lnSpc>
                <a:spcPts val="3000"/>
              </a:lnSpc>
              <a:defRPr/>
            </a:pPr>
            <a:r>
              <a:rPr lang="zh-CN" altLang="en-US" sz="3000" b="1" noProof="1"/>
              <a:t>①拟人修辞，把</a:t>
            </a:r>
            <a:r>
              <a:rPr lang="zh-CN" altLang="en-US" sz="3000" b="1" noProof="1">
                <a:solidFill>
                  <a:srgbClr val="FF0000"/>
                </a:solidFill>
              </a:rPr>
              <a:t>明月当作使者</a:t>
            </a:r>
            <a:r>
              <a:rPr lang="zh-CN" altLang="en-US" sz="3000" b="1" noProof="1"/>
              <a:t>，表达对友人的同情与关切。</a:t>
            </a:r>
          </a:p>
          <a:p>
            <a:pPr marL="0" indent="0" eaLnBrk="1" hangingPunct="1">
              <a:lnSpc>
                <a:spcPts val="3000"/>
              </a:lnSpc>
              <a:buFontTx/>
              <a:buNone/>
              <a:defRPr/>
            </a:pPr>
            <a:endParaRPr lang="zh-CN" altLang="en-US" sz="3000" b="1" noProof="1"/>
          </a:p>
          <a:p>
            <a:pPr eaLnBrk="1" hangingPunct="1">
              <a:lnSpc>
                <a:spcPts val="3000"/>
              </a:lnSpc>
              <a:defRPr/>
            </a:pPr>
            <a:r>
              <a:rPr lang="zh-CN" altLang="en-US" sz="3000" b="1" noProof="1"/>
              <a:t>②奇特的想象，把</a:t>
            </a:r>
            <a:r>
              <a:rPr lang="zh-CN" altLang="en-US" sz="3000" b="1" noProof="1">
                <a:solidFill>
                  <a:srgbClr val="FF0000"/>
                </a:solidFill>
              </a:rPr>
              <a:t>无知无情的明月，想像成善解人意的知心人</a:t>
            </a:r>
            <a:r>
              <a:rPr lang="zh-CN" altLang="en-US" sz="3000" b="1" noProof="1"/>
              <a:t>，把自己对朋友的怀念和同情带到夜郎西。</a:t>
            </a:r>
          </a:p>
          <a:p>
            <a:pPr eaLnBrk="1" hangingPunct="1">
              <a:lnSpc>
                <a:spcPts val="3000"/>
              </a:lnSpc>
              <a:defRPr/>
            </a:pPr>
            <a:endParaRPr lang="zh-CN" altLang="en-US" sz="3000" b="1" noProof="1"/>
          </a:p>
          <a:p>
            <a:pPr eaLnBrk="1" hangingPunct="1">
              <a:lnSpc>
                <a:spcPts val="3000"/>
              </a:lnSpc>
              <a:defRPr/>
            </a:pPr>
            <a:r>
              <a:rPr lang="zh-CN" altLang="en-US" sz="3000" b="1" noProof="1"/>
              <a:t>③情景交融（或以景传情、借景抒情），把</a:t>
            </a:r>
            <a:r>
              <a:rPr lang="zh-CN" altLang="en-US" sz="3000" b="1" noProof="1">
                <a:solidFill>
                  <a:srgbClr val="FF0000"/>
                </a:solidFill>
              </a:rPr>
              <a:t>明月之景与对朋友的思念之情交融在一起</a:t>
            </a:r>
            <a:r>
              <a:rPr lang="zh-CN" altLang="en-US" sz="3000" b="1" noProof="1"/>
              <a:t>，表达自己对朋友的怀念和同情。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113FC92C-2554-A2B6-AFCF-AE0FE254985C}"/>
              </a:ext>
            </a:extLst>
          </p:cNvPr>
          <p:cNvSpPr txBox="1"/>
          <p:nvPr/>
        </p:nvSpPr>
        <p:spPr>
          <a:xfrm>
            <a:off x="251520" y="188640"/>
            <a:ext cx="8892480" cy="12464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eaLnBrk="1" hangingPunct="1">
              <a:lnSpc>
                <a:spcPts val="3000"/>
              </a:lnSpc>
              <a:buFontTx/>
              <a:buNone/>
              <a:defRPr/>
            </a:pPr>
            <a:r>
              <a:rPr lang="zh-CN" altLang="en-US" sz="2800" b="1" noProof="1"/>
              <a:t>       在“我寄愁心与明月，随君直到夜郎西”一句中，诗人运用了</a:t>
            </a:r>
            <a:r>
              <a:rPr lang="zh-CN" altLang="en-US" sz="2800" b="1" noProof="1">
                <a:solidFill>
                  <a:srgbClr val="FF0000"/>
                </a:solidFill>
              </a:rPr>
              <a:t>拟人、想象、情景交融</a:t>
            </a:r>
            <a:r>
              <a:rPr lang="zh-CN" altLang="en-US" sz="2800" b="1" noProof="1"/>
              <a:t>等手法，请任选一个角度，结合诗句内容分析其作用。</a:t>
            </a:r>
          </a:p>
        </p:txBody>
      </p:sp>
      <p:pic>
        <p:nvPicPr>
          <p:cNvPr id="6" name="Picture 2" descr="20091024125114486">
            <a:extLst>
              <a:ext uri="{FF2B5EF4-FFF2-40B4-BE49-F238E27FC236}">
                <a16:creationId xmlns:a16="http://schemas.microsoft.com/office/drawing/2014/main" id="{0CAE1595-A836-BA65-8847-2E6ED53F7B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18000" contrast="7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771" t="13988" r="29524"/>
          <a:stretch>
            <a:fillRect/>
          </a:stretch>
        </p:blipFill>
        <p:spPr bwMode="auto">
          <a:xfrm>
            <a:off x="467544" y="1884684"/>
            <a:ext cx="1944688" cy="434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矩形 1"/>
          <p:cNvSpPr>
            <a:spLocks noChangeArrowheads="1"/>
          </p:cNvSpPr>
          <p:nvPr/>
        </p:nvSpPr>
        <p:spPr bwMode="auto">
          <a:xfrm>
            <a:off x="315913" y="121443"/>
            <a:ext cx="5181600" cy="354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 sz="3200" b="1" dirty="0"/>
              <a:t>闻王昌龄左迁龙标遥有此寄</a:t>
            </a:r>
          </a:p>
          <a:p>
            <a:r>
              <a:rPr lang="zh-CN" altLang="en-US" sz="3200" b="1" dirty="0">
                <a:hlinkClick r:id="rId2"/>
              </a:rPr>
              <a:t>     李白 </a:t>
            </a:r>
            <a:endParaRPr lang="en-US" altLang="zh-CN" sz="3200" b="1" dirty="0"/>
          </a:p>
          <a:p>
            <a:endParaRPr lang="en-US" altLang="zh-CN" sz="3200" b="1" dirty="0"/>
          </a:p>
          <a:p>
            <a:r>
              <a:rPr lang="zh-CN" altLang="en-US" sz="3200" b="1" dirty="0"/>
              <a:t>杨花落尽子规啼，</a:t>
            </a:r>
            <a:endParaRPr lang="en-US" altLang="zh-CN" sz="3200" b="1" dirty="0"/>
          </a:p>
          <a:p>
            <a:r>
              <a:rPr lang="zh-CN" altLang="en-US" sz="3200" b="1" dirty="0"/>
              <a:t>闻道龙标过五溪。 </a:t>
            </a:r>
          </a:p>
          <a:p>
            <a:r>
              <a:rPr lang="zh-CN" altLang="en-US" sz="3200" b="1" dirty="0">
                <a:solidFill>
                  <a:srgbClr val="FF0000"/>
                </a:solidFill>
              </a:rPr>
              <a:t>我寄愁心与明月，</a:t>
            </a:r>
            <a:endParaRPr lang="en-US" altLang="zh-CN" sz="3200" b="1" dirty="0">
              <a:solidFill>
                <a:srgbClr val="FF0000"/>
              </a:solidFill>
            </a:endParaRPr>
          </a:p>
          <a:p>
            <a:r>
              <a:rPr lang="zh-CN" altLang="en-US" sz="3200" b="1" dirty="0">
                <a:solidFill>
                  <a:srgbClr val="FF0000"/>
                </a:solidFill>
              </a:rPr>
              <a:t>随君直到夜郎西</a:t>
            </a:r>
            <a:r>
              <a:rPr lang="zh-CN" altLang="en-US" b="1" dirty="0">
                <a:solidFill>
                  <a:srgbClr val="FF0000"/>
                </a:solidFill>
              </a:rPr>
              <a:t>。</a:t>
            </a:r>
          </a:p>
        </p:txBody>
      </p:sp>
      <p:sp>
        <p:nvSpPr>
          <p:cNvPr id="2" name="TextBox 1"/>
          <p:cNvSpPr txBox="1">
            <a:spLocks noChangeArrowheads="1"/>
          </p:cNvSpPr>
          <p:nvPr/>
        </p:nvSpPr>
        <p:spPr bwMode="auto">
          <a:xfrm>
            <a:off x="-108520" y="3989615"/>
            <a:ext cx="76200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800" b="1" dirty="0"/>
              <a:t>末两句有什么新意？</a:t>
            </a:r>
          </a:p>
        </p:txBody>
      </p:sp>
      <p:sp>
        <p:nvSpPr>
          <p:cNvPr id="5" name="圆角矩形 4"/>
          <p:cNvSpPr/>
          <p:nvPr/>
        </p:nvSpPr>
        <p:spPr>
          <a:xfrm>
            <a:off x="1331640" y="4653136"/>
            <a:ext cx="7429500" cy="2068513"/>
          </a:xfrm>
          <a:prstGeom prst="roundRect">
            <a:avLst/>
          </a:prstGeom>
          <a:solidFill>
            <a:srgbClr val="CCFF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120000"/>
              </a:lnSpc>
              <a:defRPr/>
            </a:pPr>
            <a:r>
              <a:rPr lang="zh-CN" altLang="en-US" sz="28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运用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拟人</a:t>
            </a:r>
            <a:r>
              <a:rPr lang="zh-CN" altLang="en-US" sz="28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手法，让明月有了人性，能将“愁心”带给远方的朋友，诗句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生动形象地表达了诗人的忧愁和无奈，以及对友人的关切之情</a:t>
            </a:r>
            <a:r>
              <a:rPr lang="zh-CN" altLang="en-US" sz="2800" b="1" dirty="0">
                <a:solidFill>
                  <a:schemeClr val="tx1"/>
                </a:solidFill>
                <a:latin typeface="楷体" panose="02010609060101010101" pitchFamily="49" charset="-122"/>
              </a:rPr>
              <a:t>。</a:t>
            </a:r>
            <a:endParaRPr lang="zh-CN" altLang="en-US" sz="2800" b="1" dirty="0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498476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矩形 1"/>
          <p:cNvSpPr>
            <a:spLocks noChangeArrowheads="1"/>
          </p:cNvSpPr>
          <p:nvPr/>
        </p:nvSpPr>
        <p:spPr bwMode="auto">
          <a:xfrm>
            <a:off x="195774" y="1484784"/>
            <a:ext cx="5181600" cy="354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 sz="3200" b="1" dirty="0"/>
              <a:t>闻王昌龄左迁龙标遥有此寄</a:t>
            </a:r>
          </a:p>
          <a:p>
            <a:r>
              <a:rPr lang="zh-CN" altLang="en-US" sz="3200" b="1" dirty="0">
                <a:hlinkClick r:id="rId2"/>
              </a:rPr>
              <a:t>     李白 </a:t>
            </a:r>
            <a:endParaRPr lang="en-US" altLang="zh-CN" sz="3200" b="1" dirty="0"/>
          </a:p>
          <a:p>
            <a:endParaRPr lang="en-US" altLang="zh-CN" sz="3200" b="1" dirty="0"/>
          </a:p>
          <a:p>
            <a:r>
              <a:rPr lang="zh-CN" altLang="en-US" sz="3200" b="1" dirty="0"/>
              <a:t>杨花落尽子 规啼，</a:t>
            </a:r>
            <a:endParaRPr lang="en-US" altLang="zh-CN" sz="3200" b="1" dirty="0"/>
          </a:p>
          <a:p>
            <a:r>
              <a:rPr lang="zh-CN" altLang="en-US" sz="3200" b="1" dirty="0"/>
              <a:t>闻道龙标过五溪。 </a:t>
            </a:r>
          </a:p>
          <a:p>
            <a:r>
              <a:rPr lang="zh-CN" altLang="en-US" sz="3200" b="1" dirty="0"/>
              <a:t>我寄愁心与明月，</a:t>
            </a:r>
            <a:endParaRPr lang="en-US" altLang="zh-CN" sz="3200" b="1" dirty="0"/>
          </a:p>
          <a:p>
            <a:r>
              <a:rPr lang="zh-CN" altLang="en-US" sz="3200" b="1" dirty="0"/>
              <a:t>随君直到夜郎西</a:t>
            </a:r>
            <a:r>
              <a:rPr lang="zh-CN" altLang="en-US" b="1" dirty="0"/>
              <a:t>。</a:t>
            </a:r>
          </a:p>
        </p:txBody>
      </p:sp>
      <p:sp>
        <p:nvSpPr>
          <p:cNvPr id="2" name="矩形 1"/>
          <p:cNvSpPr/>
          <p:nvPr/>
        </p:nvSpPr>
        <p:spPr>
          <a:xfrm>
            <a:off x="2786574" y="89563"/>
            <a:ext cx="5552052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zh-CN" altLang="en-US" sz="400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Arial" charset="0"/>
              </a:rPr>
              <a:t>全诗表达了什么感情？</a:t>
            </a:r>
          </a:p>
        </p:txBody>
      </p:sp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971600" y="5589240"/>
            <a:ext cx="801211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3200" b="1" dirty="0">
                <a:solidFill>
                  <a:srgbClr val="FF0000"/>
                </a:solidFill>
              </a:rPr>
              <a:t>对友人的同情和关心，对自己遭遇的感伤。</a:t>
            </a:r>
          </a:p>
        </p:txBody>
      </p:sp>
    </p:spTree>
    <p:extLst>
      <p:ext uri="{BB962C8B-B14F-4D97-AF65-F5344CB8AC3E}">
        <p14:creationId xmlns:p14="http://schemas.microsoft.com/office/powerpoint/2010/main" val="39850328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</a:themeOverride>
</file>

<file path=ppt/theme/themeOverride2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149</TotalTime>
  <Words>1154</Words>
  <Application>Microsoft Office PowerPoint</Application>
  <PresentationFormat>全屏显示(4:3)</PresentationFormat>
  <Paragraphs>98</Paragraphs>
  <Slides>11</Slides>
  <Notes>2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11</vt:i4>
      </vt:variant>
    </vt:vector>
  </HeadingPairs>
  <TitlesOfParts>
    <vt:vector size="17" baseType="lpstr">
      <vt:lpstr>黑体</vt:lpstr>
      <vt:lpstr>楷体</vt:lpstr>
      <vt:lpstr>宋体</vt:lpstr>
      <vt:lpstr>Arial</vt:lpstr>
      <vt:lpstr>Calibri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CL-pc</dc:creator>
  <cp:lastModifiedBy>蔡琳</cp:lastModifiedBy>
  <cp:revision>10</cp:revision>
  <dcterms:created xsi:type="dcterms:W3CDTF">2019-09-16T14:15:53Z</dcterms:created>
  <dcterms:modified xsi:type="dcterms:W3CDTF">2022-09-07T22:26:12Z</dcterms:modified>
</cp:coreProperties>
</file>