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A8638-A3F1-45BB-A122-1786F959774D}" type="datetimeFigureOut">
              <a:rPr lang="zh-CN" altLang="en-US" smtClean="0"/>
              <a:t>2020/12/30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E51DA-B233-438B-9249-5F38C90EDD2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3238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19672" y="2184201"/>
            <a:ext cx="64171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线段与角的类比学习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33288" y="378904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初一备课组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1" name="文本框 34821">
            <a:hlinkClick r:id="" action="ppaction://noaction"/>
          </p:cNvPr>
          <p:cNvSpPr txBox="1"/>
          <p:nvPr/>
        </p:nvSpPr>
        <p:spPr>
          <a:xfrm>
            <a:off x="178703" y="1916832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</a:rPr>
              <a:t>、线段和角的构成； </a:t>
            </a:r>
          </a:p>
        </p:txBody>
      </p:sp>
      <p:sp>
        <p:nvSpPr>
          <p:cNvPr id="12" name="文本框 34822">
            <a:hlinkClick r:id="" action="ppaction://noaction"/>
          </p:cNvPr>
          <p:cNvSpPr txBox="1"/>
          <p:nvPr/>
        </p:nvSpPr>
        <p:spPr>
          <a:xfrm>
            <a:off x="179908" y="2771961"/>
            <a:ext cx="88931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、线段与角的大小比较 ：重合法、度量法</a:t>
            </a:r>
          </a:p>
        </p:txBody>
      </p:sp>
      <p:sp>
        <p:nvSpPr>
          <p:cNvPr id="13" name="文本框 34823">
            <a:hlinkClick r:id="" action="ppaction://noaction"/>
          </p:cNvPr>
          <p:cNvSpPr txBox="1"/>
          <p:nvPr/>
        </p:nvSpPr>
        <p:spPr>
          <a:xfrm>
            <a:off x="157775" y="3663590"/>
            <a:ext cx="8064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、线段与角的计数；</a:t>
            </a:r>
          </a:p>
        </p:txBody>
      </p:sp>
      <p:sp>
        <p:nvSpPr>
          <p:cNvPr id="14" name="文本框 34824">
            <a:hlinkClick r:id="rId4" action="ppaction://hlinksldjump"/>
          </p:cNvPr>
          <p:cNvSpPr txBox="1"/>
          <p:nvPr/>
        </p:nvSpPr>
        <p:spPr>
          <a:xfrm>
            <a:off x="152410" y="5445224"/>
            <a:ext cx="80645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、线段的中点、角的平分线；</a:t>
            </a:r>
          </a:p>
        </p:txBody>
      </p:sp>
      <p:sp>
        <p:nvSpPr>
          <p:cNvPr id="16" name="文本框 34824">
            <a:hlinkClick r:id="rId4" action="ppaction://hlinksldjump"/>
          </p:cNvPr>
          <p:cNvSpPr txBox="1"/>
          <p:nvPr/>
        </p:nvSpPr>
        <p:spPr>
          <a:xfrm>
            <a:off x="201962" y="4548656"/>
            <a:ext cx="80645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、线段与角分类讨论；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78391" y="908720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内容概述：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148485">
            <a:hlinkClick r:id="" action="ppaction://noaction"/>
          </p:cNvPr>
          <p:cNvSpPr txBox="1"/>
          <p:nvPr/>
        </p:nvSpPr>
        <p:spPr>
          <a:xfrm>
            <a:off x="10840" y="800894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Garamond" panose="02020404030301010803" pitchFamily="18" charset="0"/>
              </a:rPr>
              <a:t>1</a:t>
            </a:r>
            <a:r>
              <a:rPr lang="zh-CN" altLang="en-US" sz="3600" b="1" dirty="0">
                <a:latin typeface="Garamond" panose="02020404030301010803" pitchFamily="18" charset="0"/>
              </a:rPr>
              <a:t>、线段和角的构成：</a:t>
            </a:r>
          </a:p>
        </p:txBody>
      </p:sp>
      <p:sp>
        <p:nvSpPr>
          <p:cNvPr id="7" name="文本框 148487"/>
          <p:cNvSpPr txBox="1"/>
          <p:nvPr/>
        </p:nvSpPr>
        <p:spPr>
          <a:xfrm>
            <a:off x="550590" y="1951832"/>
            <a:ext cx="80645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Garamond" panose="02020404030301010803" pitchFamily="18" charset="0"/>
              </a:rPr>
              <a:t>线段有两个端点，</a:t>
            </a:r>
          </a:p>
          <a:p>
            <a:pPr>
              <a:spcBef>
                <a:spcPct val="50000"/>
              </a:spcBef>
            </a:pPr>
            <a:endParaRPr lang="zh-CN" altLang="en-US" sz="4000" b="1" dirty="0">
              <a:latin typeface="Garamond" panose="02020404030301010803" pitchFamily="18" charset="0"/>
            </a:endParaRPr>
          </a:p>
        </p:txBody>
      </p:sp>
      <p:sp>
        <p:nvSpPr>
          <p:cNvPr id="8" name="直接连接符 7"/>
          <p:cNvSpPr/>
          <p:nvPr/>
        </p:nvSpPr>
        <p:spPr>
          <a:xfrm>
            <a:off x="5446440" y="2528094"/>
            <a:ext cx="15128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" name="文本框 148490"/>
          <p:cNvSpPr txBox="1"/>
          <p:nvPr/>
        </p:nvSpPr>
        <p:spPr>
          <a:xfrm>
            <a:off x="5159103" y="2743994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10" name="文本框 148491"/>
          <p:cNvSpPr txBox="1"/>
          <p:nvPr/>
        </p:nvSpPr>
        <p:spPr>
          <a:xfrm>
            <a:off x="6743428" y="2672557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11" name="椭圆 10"/>
          <p:cNvSpPr/>
          <p:nvPr/>
        </p:nvSpPr>
        <p:spPr>
          <a:xfrm>
            <a:off x="6887890" y="2456657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b="1" dirty="0">
              <a:latin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03565" y="2456657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b="1" dirty="0">
              <a:latin typeface="Arial" panose="020B0604020202020204" pitchFamily="34" charset="0"/>
            </a:endParaRPr>
          </a:p>
        </p:txBody>
      </p:sp>
      <p:sp>
        <p:nvSpPr>
          <p:cNvPr id="13" name="文本框 148504"/>
          <p:cNvSpPr txBox="1"/>
          <p:nvPr/>
        </p:nvSpPr>
        <p:spPr>
          <a:xfrm>
            <a:off x="550590" y="3464719"/>
            <a:ext cx="4032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Garamond" panose="02020404030301010803" pitchFamily="18" charset="0"/>
              </a:rPr>
              <a:t>角有两条边．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927077" y="3464720"/>
            <a:ext cx="4392611" cy="3233739"/>
            <a:chOff x="1746" y="1979"/>
            <a:chExt cx="2767" cy="2037"/>
          </a:xfrm>
        </p:grpSpPr>
        <p:sp>
          <p:nvSpPr>
            <p:cNvPr id="15" name="直接连接符 14"/>
            <p:cNvSpPr/>
            <p:nvPr/>
          </p:nvSpPr>
          <p:spPr>
            <a:xfrm flipV="1">
              <a:off x="2109" y="2251"/>
              <a:ext cx="2177" cy="117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6" name="组合 15"/>
            <p:cNvGrpSpPr/>
            <p:nvPr/>
          </p:nvGrpSpPr>
          <p:grpSpPr>
            <a:xfrm>
              <a:off x="1746" y="1979"/>
              <a:ext cx="2767" cy="2037"/>
              <a:chOff x="1746" y="1979"/>
              <a:chExt cx="2767" cy="2037"/>
            </a:xfrm>
          </p:grpSpPr>
          <p:sp>
            <p:nvSpPr>
              <p:cNvPr id="17" name="直接连接符 16"/>
              <p:cNvSpPr/>
              <p:nvPr/>
            </p:nvSpPr>
            <p:spPr>
              <a:xfrm>
                <a:off x="2109" y="3430"/>
                <a:ext cx="2359" cy="13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" name="文本框 148509"/>
              <p:cNvSpPr txBox="1"/>
              <p:nvPr/>
            </p:nvSpPr>
            <p:spPr>
              <a:xfrm>
                <a:off x="1746" y="3339"/>
                <a:ext cx="31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Garamond" panose="02020404030301010803" pitchFamily="18" charset="0"/>
                  </a:rPr>
                  <a:t>O</a:t>
                </a:r>
              </a:p>
            </p:txBody>
          </p:sp>
          <p:sp>
            <p:nvSpPr>
              <p:cNvPr id="19" name="文本框 148510"/>
              <p:cNvSpPr txBox="1"/>
              <p:nvPr/>
            </p:nvSpPr>
            <p:spPr>
              <a:xfrm>
                <a:off x="3878" y="1979"/>
                <a:ext cx="240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Arial" panose="020B0604020202020204" pitchFamily="34" charset="0"/>
                  </a:rPr>
                  <a:t>A</a:t>
                </a:r>
              </a:p>
            </p:txBody>
          </p:sp>
          <p:sp>
            <p:nvSpPr>
              <p:cNvPr id="20" name="文本框 148511"/>
              <p:cNvSpPr txBox="1"/>
              <p:nvPr/>
            </p:nvSpPr>
            <p:spPr>
              <a:xfrm>
                <a:off x="4241" y="3612"/>
                <a:ext cx="272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Arial" panose="020B0604020202020204" pitchFamily="34" charset="0"/>
                  </a:rPr>
                  <a:t>B</a:t>
                </a: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2064" y="3385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/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/>
                <a:endParaRPr b="1" dirty="0">
                  <a:latin typeface="Arial" panose="020B0604020202020204" pitchFamily="34" charset="0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149507"/>
          <p:cNvSpPr txBox="1"/>
          <p:nvPr/>
        </p:nvSpPr>
        <p:spPr>
          <a:xfrm>
            <a:off x="0" y="756046"/>
            <a:ext cx="907415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、线段与角的大小比较 ：</a:t>
            </a:r>
          </a:p>
        </p:txBody>
      </p:sp>
      <p:sp>
        <p:nvSpPr>
          <p:cNvPr id="7" name="文本框 149508"/>
          <p:cNvSpPr txBox="1"/>
          <p:nvPr/>
        </p:nvSpPr>
        <p:spPr>
          <a:xfrm>
            <a:off x="179388" y="1268760"/>
            <a:ext cx="4392612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Garamond" panose="02020404030301010803" pitchFamily="18" charset="0"/>
              </a:rPr>
              <a:t>①</a:t>
            </a:r>
            <a:r>
              <a:rPr lang="zh-CN" altLang="en-US" sz="32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线段的大小比较：</a:t>
            </a:r>
          </a:p>
        </p:txBody>
      </p:sp>
      <p:sp>
        <p:nvSpPr>
          <p:cNvPr id="8" name="文本框 149509"/>
          <p:cNvSpPr txBox="1"/>
          <p:nvPr/>
        </p:nvSpPr>
        <p:spPr>
          <a:xfrm>
            <a:off x="179388" y="1916832"/>
            <a:ext cx="8964612" cy="181588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）度量法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（先量出长度，再比较长度大小）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）重合法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（两同条线段放在一条直线上，一个端点重合，观察另一端点位置。）</a:t>
            </a:r>
          </a:p>
        </p:txBody>
      </p:sp>
      <p:sp>
        <p:nvSpPr>
          <p:cNvPr id="9" name="文本框 149510"/>
          <p:cNvSpPr txBox="1"/>
          <p:nvPr/>
        </p:nvSpPr>
        <p:spPr>
          <a:xfrm>
            <a:off x="-18189" y="4293096"/>
            <a:ext cx="9270709" cy="230832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）度量法</a:t>
            </a:r>
            <a:r>
              <a:rPr lang="zh-CN" altLang="en-US" sz="3200" dirty="0">
                <a:latin typeface="Garamond" panose="02020404030301010803" pitchFamily="18" charset="0"/>
              </a:rPr>
              <a:t>（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用量角器量出角的度数，再比较度数大小）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）重合法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（把角的顶点和一条边分别重合，然后看另一边的位置，另一边在外面的角大）</a:t>
            </a:r>
          </a:p>
        </p:txBody>
      </p:sp>
      <p:sp>
        <p:nvSpPr>
          <p:cNvPr id="10" name="文本框 149511"/>
          <p:cNvSpPr txBox="1"/>
          <p:nvPr/>
        </p:nvSpPr>
        <p:spPr>
          <a:xfrm>
            <a:off x="250825" y="3717032"/>
            <a:ext cx="4391025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Garamond" panose="02020404030301010803" pitchFamily="18" charset="0"/>
              </a:rPr>
              <a:t>②</a:t>
            </a:r>
            <a:r>
              <a:rPr lang="zh-CN" altLang="en-US" sz="32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角的大小比较：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34823">
            <a:hlinkClick r:id="" action="ppaction://noaction"/>
          </p:cNvPr>
          <p:cNvSpPr txBox="1"/>
          <p:nvPr/>
        </p:nvSpPr>
        <p:spPr>
          <a:xfrm>
            <a:off x="10840" y="836712"/>
            <a:ext cx="80645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、线段与角的计数：</a:t>
            </a:r>
          </a:p>
        </p:txBody>
      </p:sp>
      <p:sp>
        <p:nvSpPr>
          <p:cNvPr id="2" name="矩形 1"/>
          <p:cNvSpPr/>
          <p:nvPr/>
        </p:nvSpPr>
        <p:spPr>
          <a:xfrm>
            <a:off x="395536" y="1620882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例</a:t>
            </a:r>
            <a:r>
              <a:rPr lang="en-US" altLang="zh-CN" sz="2800" dirty="0"/>
              <a:t>1.</a:t>
            </a:r>
            <a:r>
              <a:rPr lang="zh-CN" altLang="en-US" sz="2800" dirty="0"/>
              <a:t>如果一条直线上有两个端点，则有（       ）条线段，三个端点有（      ）条线段，四个端点有（      ）条线段，五个端点有（      ）条线段</a:t>
            </a:r>
            <a:r>
              <a:rPr lang="en-US" altLang="zh-CN" sz="2800" dirty="0"/>
              <a:t>,</a:t>
            </a:r>
            <a:r>
              <a:rPr lang="zh-CN" altLang="en-US" sz="2800" dirty="0"/>
              <a:t>十个端点有（     ）条线段，</a:t>
            </a:r>
            <a:r>
              <a:rPr lang="en-US" altLang="zh-CN" sz="2800" dirty="0"/>
              <a:t>n</a:t>
            </a:r>
            <a:r>
              <a:rPr lang="zh-CN" altLang="en-US" sz="2800" dirty="0"/>
              <a:t>个端点有（     ）线段。</a:t>
            </a:r>
          </a:p>
        </p:txBody>
      </p:sp>
      <p:sp>
        <p:nvSpPr>
          <p:cNvPr id="3" name="矩形 2"/>
          <p:cNvSpPr/>
          <p:nvPr/>
        </p:nvSpPr>
        <p:spPr>
          <a:xfrm>
            <a:off x="404996" y="4077072"/>
            <a:ext cx="84874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变式</a:t>
            </a:r>
            <a:r>
              <a:rPr lang="en-US" altLang="zh-CN" sz="2800" dirty="0"/>
              <a:t>1.</a:t>
            </a:r>
            <a:r>
              <a:rPr lang="zh-CN" altLang="en-US" sz="2800" dirty="0"/>
              <a:t>从一个端点引两条射线，则有（     ）个角，三条射线有（      ）个角，四条射线有（      ）个角，五条射线有（      ）个角</a:t>
            </a:r>
            <a:r>
              <a:rPr lang="en-US" altLang="zh-CN" sz="2800" dirty="0"/>
              <a:t>,</a:t>
            </a:r>
            <a:r>
              <a:rPr lang="zh-CN" altLang="en-US" sz="2800" dirty="0"/>
              <a:t>十条射线有（      ）个角，</a:t>
            </a:r>
            <a:r>
              <a:rPr lang="en-US" altLang="zh-CN" sz="2800" dirty="0"/>
              <a:t>n</a:t>
            </a:r>
            <a:r>
              <a:rPr lang="zh-CN" altLang="en-US" sz="2800" dirty="0"/>
              <a:t>射线有（      ）个角。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4180344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2.</a:t>
            </a:r>
            <a:r>
              <a:rPr lang="zh-CN" altLang="en-US" sz="2800" dirty="0"/>
              <a:t>中大附中初一年级</a:t>
            </a:r>
            <a:r>
              <a:rPr lang="en-US" altLang="zh-CN" sz="2800" dirty="0"/>
              <a:t>9</a:t>
            </a:r>
            <a:r>
              <a:rPr lang="zh-CN" altLang="en-US" sz="2800" dirty="0"/>
              <a:t>个班组织单循环排球赛（每两个班进行一次），则共需要打（     ）场。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883041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实际应用：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656576"/>
            <a:ext cx="795739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．两条直线相交有（  ）个交点，三条直线相交最多有（    ）个交点，四条直线相交最多有（    ）个交点，五条直线相交最多有（   ）个交点，十条直线最多有（     ）个交点，</a:t>
            </a:r>
            <a:r>
              <a:rPr lang="en-US" altLang="zh-CN" sz="2800" dirty="0"/>
              <a:t>n</a:t>
            </a:r>
            <a:r>
              <a:rPr lang="zh-CN" altLang="en-US" sz="2800" dirty="0"/>
              <a:t>条直线相交，最多有（    ）个交点。</a:t>
            </a:r>
          </a:p>
          <a:p>
            <a:endParaRPr lang="zh-CN" altLang="en-US" dirty="0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340768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3.</a:t>
            </a:r>
            <a:r>
              <a:rPr lang="zh-CN" altLang="en-US" sz="2800" dirty="0"/>
              <a:t>某高铁广州至武汉共有</a:t>
            </a:r>
            <a:r>
              <a:rPr lang="en-US" altLang="zh-CN" sz="2800" dirty="0"/>
              <a:t>10</a:t>
            </a:r>
            <a:r>
              <a:rPr lang="zh-CN" altLang="en-US" sz="2800" dirty="0"/>
              <a:t>个站，则这列车往返共需要（     ）个车票。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78866" y="3107531"/>
                <a:ext cx="7837550" cy="1151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/>
                  <a:t>4.</a:t>
                </a:r>
                <a:r>
                  <a:rPr lang="zh-CN" altLang="en-US" sz="2800" dirty="0"/>
                  <a:t>请同学们联系实际举例说明与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dirty="0" smtClean="0">
                            <a:latin typeface="Cambria Math"/>
                          </a:rPr>
                          <m:t>𝑛</m:t>
                        </m:r>
                        <m:d>
                          <m:dPr>
                            <m:ctrlPr>
                              <a:rPr lang="en-US" altLang="zh-CN" sz="2800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800" b="0" i="1" dirty="0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zh-CN" sz="2800" b="0" i="1" dirty="0" smtClean="0">
                                <a:latin typeface="Cambria Math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en-US" altLang="zh-CN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sz="2800" b="0" i="1" dirty="0" smtClean="0">
                        <a:latin typeface="Cambria Math"/>
                      </a:rPr>
                      <m:t>,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𝑛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(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𝑛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−1) </m:t>
                    </m:r>
                  </m:oMath>
                </a14:m>
                <a:r>
                  <a:rPr lang="zh-CN" altLang="en-US" sz="2800" dirty="0"/>
                  <a:t>相关的实际问题</a:t>
                </a:r>
                <a:r>
                  <a:rPr lang="zh-CN" altLang="en-US" dirty="0"/>
                  <a:t>。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66" y="3107531"/>
                <a:ext cx="7837550" cy="1151662"/>
              </a:xfrm>
              <a:prstGeom prst="rect">
                <a:avLst/>
              </a:prstGeom>
              <a:blipFill rotWithShape="1">
                <a:blip r:embed="rId4"/>
                <a:stretch>
                  <a:fillRect l="-1634" b="-148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6389" y="1124744"/>
            <a:ext cx="4512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四．线段和角的分类讨论：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251520" y="1955373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例</a:t>
            </a:r>
            <a:r>
              <a:rPr lang="en-US" altLang="zh-CN" sz="2800" b="1" dirty="0"/>
              <a:t>2.</a:t>
            </a:r>
            <a:r>
              <a:rPr lang="zh-CN" altLang="en-US" sz="2800" dirty="0"/>
              <a:t>已知线段</a:t>
            </a:r>
            <a:r>
              <a:rPr lang="en-US" altLang="zh-CN" sz="2800" i="1" dirty="0"/>
              <a:t>AB</a:t>
            </a:r>
            <a:r>
              <a:rPr lang="en-US" altLang="zh-CN" sz="2800" dirty="0"/>
              <a:t>=10</a:t>
            </a:r>
            <a:r>
              <a:rPr lang="zh-CN" altLang="en-US" sz="2800" dirty="0"/>
              <a:t>厘米，在直线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上取一点</a:t>
            </a:r>
            <a:r>
              <a:rPr lang="en-US" altLang="zh-CN" sz="2800" i="1" dirty="0"/>
              <a:t>C</a:t>
            </a:r>
            <a:r>
              <a:rPr lang="zh-CN" altLang="en-US" sz="2800" dirty="0"/>
              <a:t>，使</a:t>
            </a:r>
            <a:r>
              <a:rPr lang="en-US" altLang="zh-CN" sz="2800" i="1" dirty="0"/>
              <a:t>BC</a:t>
            </a:r>
            <a:r>
              <a:rPr lang="en-US" altLang="zh-CN" sz="2800" dirty="0"/>
              <a:t>=2</a:t>
            </a:r>
            <a:r>
              <a:rPr lang="zh-CN" altLang="en-US" sz="2800" dirty="0"/>
              <a:t>厘米，</a:t>
            </a:r>
            <a:r>
              <a:rPr lang="en-US" altLang="zh-CN" sz="2800" i="1" dirty="0"/>
              <a:t>M</a:t>
            </a:r>
            <a:r>
              <a:rPr lang="zh-CN" altLang="en-US" sz="2800" dirty="0"/>
              <a:t>是</a:t>
            </a:r>
            <a:r>
              <a:rPr lang="en-US" altLang="zh-CN" sz="2800" i="1" dirty="0"/>
              <a:t>AC</a:t>
            </a:r>
            <a:r>
              <a:rPr lang="zh-CN" altLang="en-US" sz="2800" dirty="0"/>
              <a:t>中点．求</a:t>
            </a:r>
            <a:r>
              <a:rPr lang="en-US" altLang="zh-CN" sz="2800" i="1" dirty="0"/>
              <a:t>AM</a:t>
            </a:r>
            <a:r>
              <a:rPr lang="zh-CN" altLang="en-US" sz="2800" dirty="0"/>
              <a:t>．</a:t>
            </a:r>
          </a:p>
        </p:txBody>
      </p:sp>
      <p:sp>
        <p:nvSpPr>
          <p:cNvPr id="4" name="矩形 3"/>
          <p:cNvSpPr/>
          <p:nvPr/>
        </p:nvSpPr>
        <p:spPr>
          <a:xfrm>
            <a:off x="281810" y="4365104"/>
            <a:ext cx="82506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2.</a:t>
            </a:r>
            <a:r>
              <a:rPr lang="zh-CN" altLang="en-US" sz="2800" dirty="0"/>
              <a:t>若∠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＝</a:t>
            </a:r>
            <a:r>
              <a:rPr lang="en-US" altLang="zh-CN" sz="2800" dirty="0"/>
              <a:t>100°</a:t>
            </a:r>
            <a:r>
              <a:rPr lang="zh-CN" altLang="en-US" sz="2800" dirty="0"/>
              <a:t>，在∠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所在平面画射线</a:t>
            </a:r>
            <a:r>
              <a:rPr lang="en-US" altLang="zh-CN" sz="2800" i="1" dirty="0"/>
              <a:t>OC</a:t>
            </a:r>
            <a:r>
              <a:rPr lang="zh-CN" altLang="en-US" sz="2800" dirty="0"/>
              <a:t>，使∠</a:t>
            </a:r>
            <a:r>
              <a:rPr lang="en-US" altLang="zh-CN" sz="2800" i="1" dirty="0"/>
              <a:t>BOC</a:t>
            </a:r>
            <a:r>
              <a:rPr lang="zh-CN" altLang="en-US" sz="2800" dirty="0"/>
              <a:t>＝</a:t>
            </a:r>
            <a:r>
              <a:rPr lang="en-US" altLang="zh-CN" sz="2800" dirty="0"/>
              <a:t>20°,</a:t>
            </a:r>
            <a:r>
              <a:rPr lang="en-US" altLang="zh-CN" sz="2800" i="1" dirty="0"/>
              <a:t>OM</a:t>
            </a:r>
            <a:r>
              <a:rPr lang="zh-CN" altLang="en-US" sz="2800" dirty="0"/>
              <a:t>是∠</a:t>
            </a:r>
            <a:r>
              <a:rPr lang="en-US" altLang="zh-CN" sz="2800" i="1" dirty="0"/>
              <a:t>AOC</a:t>
            </a:r>
            <a:r>
              <a:rPr lang="zh-CN" altLang="en-US" sz="2800" dirty="0"/>
              <a:t>的平分线，求∠</a:t>
            </a:r>
            <a:r>
              <a:rPr lang="en-US" altLang="zh-CN" sz="2800" i="1" dirty="0"/>
              <a:t>AOM</a:t>
            </a:r>
            <a:r>
              <a:rPr lang="zh-CN" altLang="en-US" sz="2800" dirty="0"/>
              <a:t>．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9512" y="1124744"/>
            <a:ext cx="6776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/>
              <a:t>三．线段的中点、与角平分线的类比</a:t>
            </a:r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395536" y="1970068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例</a:t>
            </a:r>
            <a:r>
              <a:rPr lang="en-US" altLang="zh-CN" sz="2800" b="1" dirty="0"/>
              <a:t>3</a:t>
            </a:r>
            <a:r>
              <a:rPr lang="en-US" altLang="zh-CN" sz="2800" dirty="0"/>
              <a:t>.</a:t>
            </a:r>
            <a:r>
              <a:rPr lang="zh-CN" altLang="en-US" sz="2800" dirty="0"/>
              <a:t>如图，</a:t>
            </a:r>
            <a:r>
              <a:rPr lang="en-US" altLang="zh-CN" sz="2800" i="1" dirty="0"/>
              <a:t>C</a:t>
            </a:r>
            <a:r>
              <a:rPr lang="zh-CN" altLang="en-US" sz="2800" dirty="0"/>
              <a:t>是线段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上一点</a:t>
            </a:r>
            <a:r>
              <a:rPr lang="zh-CN" altLang="en-US" sz="2800" i="1" dirty="0"/>
              <a:t>，</a:t>
            </a:r>
            <a:r>
              <a:rPr lang="en-US" altLang="zh-CN" sz="2800" i="1" dirty="0"/>
              <a:t>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E</a:t>
            </a:r>
            <a:r>
              <a:rPr lang="zh-CN" altLang="en-US" sz="2800" dirty="0"/>
              <a:t>分别是</a:t>
            </a:r>
            <a:r>
              <a:rPr lang="en-US" altLang="zh-CN" sz="2800" i="1" dirty="0"/>
              <a:t>AC</a:t>
            </a:r>
            <a:r>
              <a:rPr lang="zh-CN" altLang="en-US" sz="2800" dirty="0"/>
              <a:t>和</a:t>
            </a:r>
            <a:r>
              <a:rPr lang="en-US" altLang="zh-CN" sz="2800" i="1" dirty="0"/>
              <a:t>BC</a:t>
            </a:r>
            <a:r>
              <a:rPr lang="zh-CN" altLang="en-US" sz="2800" dirty="0"/>
              <a:t>的中点，若</a:t>
            </a:r>
            <a:r>
              <a:rPr lang="en-US" altLang="zh-CN" sz="2800" i="1" dirty="0"/>
              <a:t>AB</a:t>
            </a:r>
            <a:r>
              <a:rPr lang="zh-CN" altLang="en-US" sz="2800" dirty="0"/>
              <a:t>＝</a:t>
            </a:r>
            <a:r>
              <a:rPr lang="en-US" altLang="zh-CN" sz="2800" i="1" dirty="0"/>
              <a:t>a</a:t>
            </a:r>
            <a:r>
              <a:rPr lang="zh-CN" altLang="en-US" sz="2800" dirty="0"/>
              <a:t>，求</a:t>
            </a:r>
            <a:r>
              <a:rPr lang="en-US" altLang="zh-CN" sz="2800" i="1" dirty="0"/>
              <a:t>DE</a:t>
            </a:r>
            <a:r>
              <a:rPr lang="zh-CN" altLang="en-US" sz="2800" i="1" dirty="0"/>
              <a:t>．</a:t>
            </a:r>
            <a:endParaRPr lang="zh-CN" altLang="en-US" sz="2800" dirty="0"/>
          </a:p>
        </p:txBody>
      </p:sp>
      <p:pic>
        <p:nvPicPr>
          <p:cNvPr id="8" name="图片 7" descr="C:\Users\ADMINI~1\AppData\Local\Temp\ksohtml\wpsE8F8.t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19462" y="3300412"/>
            <a:ext cx="5461010" cy="560636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980728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3</a:t>
            </a:r>
            <a:r>
              <a:rPr lang="en-US" altLang="zh-CN" sz="2800" dirty="0"/>
              <a:t>.</a:t>
            </a:r>
            <a:r>
              <a:rPr lang="zh-CN" altLang="en-US" sz="2800" dirty="0"/>
              <a:t>如图，</a:t>
            </a:r>
            <a:r>
              <a:rPr lang="en-US" altLang="zh-CN" sz="2800" i="1" dirty="0"/>
              <a:t>OD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OE</a:t>
            </a:r>
            <a:r>
              <a:rPr lang="zh-CN" altLang="en-US" sz="2800" dirty="0"/>
              <a:t>分别是∠</a:t>
            </a:r>
            <a:r>
              <a:rPr lang="en-US" altLang="zh-CN" sz="2800" i="1" dirty="0"/>
              <a:t>AOC</a:t>
            </a:r>
            <a:r>
              <a:rPr lang="zh-CN" altLang="en-US" sz="2800" dirty="0"/>
              <a:t>和∠</a:t>
            </a:r>
            <a:r>
              <a:rPr lang="en-US" altLang="zh-CN" sz="2800" i="1" dirty="0"/>
              <a:t>BOC</a:t>
            </a:r>
            <a:r>
              <a:rPr lang="zh-CN" altLang="en-US" sz="2800" dirty="0"/>
              <a:t>的平分线，若∠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＝</a:t>
            </a:r>
            <a:r>
              <a:rPr lang="en-US" altLang="zh-CN" sz="2800" i="1" dirty="0"/>
              <a:t>a</a:t>
            </a:r>
            <a:r>
              <a:rPr lang="zh-CN" altLang="en-US" sz="2800" dirty="0"/>
              <a:t>，求∠</a:t>
            </a:r>
            <a:r>
              <a:rPr lang="en-US" altLang="zh-CN" sz="2800" i="1" dirty="0"/>
              <a:t>DOE</a:t>
            </a:r>
            <a:r>
              <a:rPr lang="zh-CN" altLang="en-US" sz="2800" dirty="0"/>
              <a:t>．</a:t>
            </a:r>
          </a:p>
        </p:txBody>
      </p:sp>
      <p:pic>
        <p:nvPicPr>
          <p:cNvPr id="7" name="图片 6" descr="C:\Users\ADMINI~1\AppData\Local\Temp\ksohtml\wpsE928.t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0" y="2390774"/>
            <a:ext cx="2876206" cy="183031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6" y="-43543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3088" y="963885"/>
            <a:ext cx="901757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4.如图，点E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分别是线段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的中点，若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AB=8cm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kumimoji="0" lang="en-US" altLang="zh-CN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求线段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的长。</a:t>
            </a:r>
            <a:endParaRPr kumimoji="0" lang="zh-CN" altLang="zh-CN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1026" name="Picture 2" descr="C:\Users\ADMINI~1\AppData\Local\Temp\ksohtml\wpsE040.t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51363"/>
            <a:ext cx="3438525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43140" y="4230380"/>
            <a:ext cx="6930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4.</a:t>
            </a:r>
            <a:r>
              <a:rPr lang="zh-CN" altLang="en-US" sz="2800" dirty="0"/>
              <a:t>请同学自编与上题相关的角的练习题</a:t>
            </a: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512" y="985669"/>
            <a:ext cx="8712968" cy="193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152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例题5.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如图，已知点C在直线AB上，点M,N分别是AC,BC的中点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 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如图1所示，已知AB=20厘米,BC=8厘米，求MN的长度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。（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如图2所示，已知AB= 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20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厘米,BC=b厘米，求MN的长度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如图3所示，已知AB=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厘米,BC=b厘米，求MN的长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你能用一句简洁的话，描述你发现的规律吗？</a:t>
            </a:r>
          </a:p>
        </p:txBody>
      </p:sp>
      <p:pic>
        <p:nvPicPr>
          <p:cNvPr id="2057" name="Picture 9" descr="C:\Users\ADMINI~1\AppData\Local\Temp\ksohtml\wps16CE.tm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71500"/>
            <a:ext cx="986185" cy="61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DMINI~1\AppData\Local\Temp\ksohtml\wps16DF.tm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89" y="2938463"/>
            <a:ext cx="4631871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DMINI~1\AppData\Local\Temp\ksohtml\wps16E0.tmp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32" y="4090283"/>
            <a:ext cx="4696582" cy="70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ADMINI~1\AppData\Local\Temp\ksohtml\wps16E1.tm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41" y="5385695"/>
            <a:ext cx="4405564" cy="60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ADMINI~1\AppData\Local\Temp\ksohtml\wps16E2.tm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515" y="5877097"/>
            <a:ext cx="1033143" cy="64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ADMINI~1\AppData\Local\Temp\ksohtml\wps16BE.tmp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687" y="4655753"/>
            <a:ext cx="1062013" cy="66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112474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5.</a:t>
            </a:r>
            <a:r>
              <a:rPr lang="zh-CN" altLang="en-US" sz="2800" b="1" dirty="0"/>
              <a:t>根据例题</a:t>
            </a:r>
            <a:r>
              <a:rPr lang="en-US" altLang="zh-CN" sz="2800" b="1" dirty="0"/>
              <a:t>5</a:t>
            </a:r>
            <a:r>
              <a:rPr lang="zh-CN" altLang="en-US" sz="2800" b="1" dirty="0"/>
              <a:t>自编一题与角分线相关的试题</a:t>
            </a:r>
            <a:endParaRPr lang="zh-CN" altLang="en-US" sz="2800" dirty="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820</Words>
  <Application>Microsoft Office PowerPoint</Application>
  <PresentationFormat>全屏显示(4:3)</PresentationFormat>
  <Paragraphs>45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华文楷体</vt:lpstr>
      <vt:lpstr>华文中宋</vt:lpstr>
      <vt:lpstr>宋体</vt:lpstr>
      <vt:lpstr>Arial</vt:lpstr>
      <vt:lpstr>Calibri</vt:lpstr>
      <vt:lpstr>Cambria Math</vt:lpstr>
      <vt:lpstr>Garamond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Administrator</cp:lastModifiedBy>
  <cp:revision>10</cp:revision>
  <dcterms:created xsi:type="dcterms:W3CDTF">2017-12-27T06:53:00Z</dcterms:created>
  <dcterms:modified xsi:type="dcterms:W3CDTF">2020-12-30T07:35:03Z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