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5701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388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8292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00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075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7802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714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30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690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363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85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AF69D-F16E-43BC-A36D-042FA5BDF0D7}" type="datetimeFigureOut">
              <a:rPr lang="zh-CN" altLang="en-US" smtClean="0"/>
              <a:t>2020/9/2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6AC64-05B5-4C93-B7E4-FA320FBE8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9959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205345" y="921327"/>
            <a:ext cx="10141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昌耀的诗：</a:t>
            </a:r>
            <a:r>
              <a:rPr lang="zh-CN" altLang="en-US" sz="3200" b="1" dirty="0">
                <a:solidFill>
                  <a:srgbClr val="0000FF"/>
                </a:solidFill>
              </a:rPr>
              <a:t>他艰难地书写苍凉而悲壮的生命体验</a:t>
            </a:r>
          </a:p>
          <a:p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99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1855" y="3399"/>
            <a:ext cx="5320145" cy="57219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46330" cy="572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619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2400" y="200891"/>
            <a:ext cx="119634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这是我此刻仅能征服的高度了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：               </a:t>
            </a:r>
            <a:r>
              <a:rPr lang="en-US" altLang="zh-CN" sz="2400" b="1" dirty="0" smtClean="0">
                <a:solidFill>
                  <a:srgbClr val="0000FF"/>
                </a:solidFill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请赏析“此刻”、“仅”的表达效果，同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学们能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pPr latinLnBrk="1"/>
            <a:r>
              <a:rPr lang="zh-CN" altLang="en-US" sz="2400" b="1" dirty="0">
                <a:solidFill>
                  <a:srgbClr val="FF0000"/>
                </a:solidFill>
              </a:rPr>
              <a:t>我</a:t>
            </a:r>
            <a:r>
              <a:rPr lang="zh-CN" altLang="en-US" sz="2400" b="1" dirty="0">
                <a:solidFill>
                  <a:srgbClr val="0000FF"/>
                </a:solidFill>
              </a:rPr>
              <a:t>小心地探出前额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，                                        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展开想象丰富其内涵吗？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惊异于薄壁那边</a:t>
            </a: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朝向峨日朵之雪彷徨许久的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太阳               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、“我”是一个什么人？试进行职业定位。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正决然跃入一片引力无穷的</a:t>
            </a: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山海。</a:t>
            </a:r>
            <a:r>
              <a:rPr lang="zh-CN" altLang="en-US" sz="2400" b="1" dirty="0">
                <a:solidFill>
                  <a:srgbClr val="FF0000"/>
                </a:solidFill>
              </a:rPr>
              <a:t>石砾</a:t>
            </a:r>
            <a:r>
              <a:rPr lang="zh-CN" altLang="en-US" sz="2400" b="1" dirty="0">
                <a:solidFill>
                  <a:srgbClr val="0000FF"/>
                </a:solidFill>
              </a:rPr>
              <a:t>不时滑坡，</a:t>
            </a: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引动棕色深渊自上而下的一派</a:t>
            </a:r>
            <a:r>
              <a:rPr lang="zh-CN" altLang="en-US" sz="2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嚣鸣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，        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、诗中“太阳”与“石砾”的形象角度一样吗？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像军旅远去的喊杀声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。                                     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组合起来的话，这是一种什么“美”？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pPr latinLnBrk="1"/>
            <a:r>
              <a:rPr lang="zh-CN" altLang="en-US" sz="2400" b="1" dirty="0">
                <a:solidFill>
                  <a:srgbClr val="FF0000"/>
                </a:solidFill>
              </a:rPr>
              <a:t>我</a:t>
            </a:r>
            <a:r>
              <a:rPr lang="zh-CN" altLang="en-US" sz="2400" b="1" dirty="0">
                <a:solidFill>
                  <a:srgbClr val="0000FF"/>
                </a:solidFill>
              </a:rPr>
              <a:t>的指关节铆钉一样楔入巨石的罅隙。</a:t>
            </a: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血滴，从撕裂的千层掌鞋底渗出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。            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4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、“我”的状态与太阳、石砾的关系？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 </a:t>
            </a: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呵，真渴望有一只</a:t>
            </a:r>
            <a:r>
              <a:rPr lang="zh-CN" altLang="en-US" sz="2400" b="1" dirty="0">
                <a:solidFill>
                  <a:srgbClr val="FF0000"/>
                </a:solidFill>
              </a:rPr>
              <a:t>雄鹰</a:t>
            </a:r>
            <a:r>
              <a:rPr lang="zh-CN" altLang="en-US" sz="2400" b="1" dirty="0">
                <a:solidFill>
                  <a:srgbClr val="0000FF"/>
                </a:solidFill>
              </a:rPr>
              <a:t>或</a:t>
            </a:r>
            <a:r>
              <a:rPr lang="zh-CN" altLang="en-US" sz="2400" b="1" dirty="0">
                <a:solidFill>
                  <a:srgbClr val="FF0000"/>
                </a:solidFill>
              </a:rPr>
              <a:t>雪豹</a:t>
            </a:r>
            <a:r>
              <a:rPr lang="zh-CN" altLang="en-US" sz="2400" b="1" dirty="0">
                <a:solidFill>
                  <a:srgbClr val="0000FF"/>
                </a:solidFill>
              </a:rPr>
              <a:t>与我为伍。</a:t>
            </a: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在锈蚀的岩壁，</a:t>
            </a: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但有一只小得</a:t>
            </a:r>
            <a:r>
              <a:rPr lang="zh-CN" altLang="en-US" sz="2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可怜</a:t>
            </a:r>
            <a:r>
              <a:rPr lang="zh-CN" altLang="en-US" sz="2400" b="1" dirty="0">
                <a:solidFill>
                  <a:srgbClr val="0000FF"/>
                </a:solidFill>
              </a:rPr>
              <a:t>的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蜘蛛                           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5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、“蜘蛛”的状态，用合适的词语表述。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与我一同</a:t>
            </a:r>
            <a:r>
              <a:rPr lang="zh-CN" altLang="en-US" sz="2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默享</a:t>
            </a:r>
            <a:r>
              <a:rPr lang="zh-CN" altLang="en-US" sz="2400" b="1" dirty="0">
                <a:solidFill>
                  <a:srgbClr val="0000FF"/>
                </a:solidFill>
              </a:rPr>
              <a:t>着这大自然赐予的</a:t>
            </a:r>
          </a:p>
          <a:p>
            <a:pPr latinLnBrk="1"/>
            <a:r>
              <a:rPr lang="zh-CN" altLang="en-US" sz="2400" b="1" dirty="0">
                <a:solidFill>
                  <a:srgbClr val="0000FF"/>
                </a:solidFill>
              </a:rPr>
              <a:t>快慰。</a:t>
            </a:r>
          </a:p>
          <a:p>
            <a:pPr latinLnBrk="1"/>
            <a:r>
              <a:rPr lang="zh-CN" altLang="en-US" sz="2400" b="1" dirty="0"/>
              <a:t> </a:t>
            </a:r>
          </a:p>
          <a:p>
            <a:pPr latinLnBrk="1"/>
            <a:r>
              <a:rPr lang="en-US" altLang="zh-CN" sz="2400" b="1" dirty="0"/>
              <a:t>1962</a:t>
            </a:r>
            <a:r>
              <a:rPr lang="zh-CN" altLang="en-US" sz="2400" b="1" dirty="0"/>
              <a:t>。</a:t>
            </a:r>
            <a:r>
              <a:rPr lang="en-US" altLang="zh-CN" sz="2400" b="1" dirty="0"/>
              <a:t>8</a:t>
            </a:r>
            <a:r>
              <a:rPr lang="zh-CN" altLang="en-US" sz="2400" b="1" dirty="0"/>
              <a:t>。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初稿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11073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6419" y="450272"/>
            <a:ext cx="10764981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把诗歌内容情节化：</a:t>
            </a:r>
            <a:endParaRPr lang="en-US" altLang="zh-CN" sz="3200" b="1" dirty="0" smtClean="0"/>
          </a:p>
          <a:p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我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登山</a:t>
            </a:r>
            <a:r>
              <a:rPr lang="en-US" altLang="zh-CN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      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意味着什么？</a:t>
            </a:r>
            <a:endParaRPr lang="en-US" altLang="zh-CN" sz="3200" b="1" dirty="0" smtClean="0">
              <a:solidFill>
                <a:srgbClr val="0000FF"/>
              </a:solidFill>
            </a:endParaRPr>
          </a:p>
          <a:p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太阳与石砾       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意味着什么？</a:t>
            </a:r>
            <a:endParaRPr lang="en-US" altLang="zh-CN" sz="3200" b="1" dirty="0" smtClean="0">
              <a:solidFill>
                <a:srgbClr val="0000FF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     </a:t>
            </a:r>
            <a:endParaRPr lang="en-US" altLang="zh-CN" sz="3200" b="1" dirty="0" smtClean="0">
              <a:solidFill>
                <a:srgbClr val="FF0000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感到疲惫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雄鹰或雪豹           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为什么渴望？</a:t>
            </a:r>
            <a:endParaRPr lang="en-US" altLang="zh-CN" sz="3200" b="1" dirty="0" smtClean="0">
              <a:solidFill>
                <a:srgbClr val="0000FF"/>
              </a:solidFill>
            </a:endParaRPr>
          </a:p>
          <a:p>
            <a:endParaRPr lang="en-US" altLang="zh-CN" sz="3200" b="1" dirty="0">
              <a:solidFill>
                <a:srgbClr val="0000FF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小的可怜的蜘蛛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什么样的生命？</a:t>
            </a:r>
            <a:endParaRPr lang="en-US" altLang="zh-CN" sz="3200" b="1" dirty="0" smtClean="0">
              <a:solidFill>
                <a:srgbClr val="0000FF"/>
              </a:solidFill>
            </a:endParaRPr>
          </a:p>
          <a:p>
            <a:endParaRPr lang="en-US" altLang="zh-CN" sz="3200" b="1" dirty="0">
              <a:solidFill>
                <a:srgbClr val="0000FF"/>
              </a:solidFill>
            </a:endParaRPr>
          </a:p>
          <a:p>
            <a:r>
              <a:rPr lang="zh-CN" altLang="en-US" sz="3200" b="1" dirty="0" smtClean="0">
                <a:solidFill>
                  <a:srgbClr val="0000FF"/>
                </a:solidFill>
              </a:rPr>
              <a:t>生命    、     生命力</a:t>
            </a:r>
            <a:endParaRPr lang="en-US" altLang="zh-CN" sz="3200" b="1" dirty="0" smtClean="0">
              <a:solidFill>
                <a:srgbClr val="0000FF"/>
              </a:solidFill>
            </a:endParaRPr>
          </a:p>
          <a:p>
            <a:endParaRPr lang="en-US" altLang="zh-CN" sz="3200" b="1" dirty="0">
              <a:solidFill>
                <a:srgbClr val="0000FF"/>
              </a:solidFill>
            </a:endParaRPr>
          </a:p>
          <a:p>
            <a:endParaRPr lang="zh-CN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408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385455" y="381000"/>
            <a:ext cx="8291945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一片芳草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我们商定不触痛往事，</a:t>
            </a: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只作寒暄。只赏芳草。</a:t>
            </a: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因此其余都是遗迹。</a:t>
            </a: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时光不再变作花粉。</a:t>
            </a: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飞蛾不必点燃烛泪。</a:t>
            </a: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无需阳光寻度。</a:t>
            </a: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尚有饿马摇铃。</a:t>
            </a: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属于即刻</a:t>
            </a: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唯是一片芳草无穷碧。</a:t>
            </a: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其余都是故道。</a:t>
            </a: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其余都是乡井。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4913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334</Words>
  <Application>Microsoft Office PowerPoint</Application>
  <PresentationFormat>宽屏</PresentationFormat>
  <Paragraphs>43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7</cp:revision>
  <dcterms:created xsi:type="dcterms:W3CDTF">2020-09-02T12:06:58Z</dcterms:created>
  <dcterms:modified xsi:type="dcterms:W3CDTF">2020-09-02T12:59:46Z</dcterms:modified>
</cp:coreProperties>
</file>