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jpeg" ContentType="image/jpeg"/>
  <Default Extension="JPG" ContentType="image/.jpg"/>
  <Default Extension="wmf" ContentType="image/x-wmf"/>
  <Default Extension="tiff" ContentType="image/tif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handoutMasterIdLst>
    <p:handoutMasterId r:id="rId30"/>
  </p:handoutMasterIdLst>
  <p:sldIdLst>
    <p:sldId id="256" r:id="rId3"/>
    <p:sldId id="1426" r:id="rId4"/>
    <p:sldId id="511" r:id="rId5"/>
    <p:sldId id="1427" r:id="rId6"/>
    <p:sldId id="1428" r:id="rId7"/>
    <p:sldId id="1429" r:id="rId8"/>
    <p:sldId id="1430" r:id="rId9"/>
    <p:sldId id="1440" r:id="rId10"/>
    <p:sldId id="1144" r:id="rId11"/>
    <p:sldId id="1146" r:id="rId12"/>
    <p:sldId id="1432" r:id="rId14"/>
    <p:sldId id="1431" r:id="rId15"/>
    <p:sldId id="1253" r:id="rId16"/>
    <p:sldId id="1433" r:id="rId17"/>
    <p:sldId id="1437" r:id="rId18"/>
    <p:sldId id="1257" r:id="rId19"/>
    <p:sldId id="1259" r:id="rId20"/>
    <p:sldId id="538" r:id="rId21"/>
    <p:sldId id="1438" r:id="rId22"/>
    <p:sldId id="1262" r:id="rId23"/>
    <p:sldId id="1434" r:id="rId24"/>
    <p:sldId id="1442" r:id="rId25"/>
    <p:sldId id="1436" r:id="rId26"/>
    <p:sldId id="1263" r:id="rId27"/>
    <p:sldId id="1265" r:id="rId28"/>
    <p:sldId id="435" r:id="rId29"/>
  </p:sldIdLst>
  <p:sldSz cx="9144000" cy="5143500" type="screen16x9"/>
  <p:notesSz cx="6858000" cy="9144000"/>
  <p:embeddedFontLst>
    <p:embeddedFont>
      <p:font typeface="黑体" panose="02010609060101010101" pitchFamily="49" charset="-122"/>
      <p:regular r:id="rId35"/>
    </p:embeddedFont>
    <p:embeddedFont>
      <p:font typeface="方正舒体" panose="02010601030101010101" pitchFamily="2" charset="-122"/>
      <p:regular r:id="rId36"/>
    </p:embeddedFont>
    <p:embeddedFont>
      <p:font typeface="微软雅黑" panose="020B0503020204020204" pitchFamily="34" charset="-122"/>
      <p:regular r:id="rId37"/>
    </p:embeddedFont>
    <p:embeddedFont>
      <p:font typeface="楷体" panose="02010609060101010101" pitchFamily="49" charset="-122"/>
      <p:regular r:id="rId38"/>
    </p:embeddedFont>
    <p:embeddedFont>
      <p:font typeface="仿宋" panose="02010609060101010101" pitchFamily="49" charset="-122"/>
      <p:regular r:id="rId39"/>
    </p:embeddedFont>
    <p:embeddedFont>
      <p:font typeface="华文行楷" panose="02010800040101010101" pitchFamily="2" charset="-122"/>
      <p:regular r:id="rId40"/>
    </p:embeddedFont>
    <p:embeddedFont>
      <p:font typeface="Calibri" panose="020F0502020204030204" charset="0"/>
      <p:regular r:id="rId41"/>
      <p:bold r:id="rId42"/>
      <p:italic r:id="rId43"/>
      <p:boldItalic r:id="rId44"/>
    </p:embeddedFont>
    <p:embeddedFont>
      <p:font typeface="Segoe Print" panose="02000600000000000000" charset="0"/>
      <p:regular r:id="rId45"/>
      <p:bold r:id="rId46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FFFFCC"/>
    <a:srgbClr val="FFEBAD"/>
    <a:srgbClr val="3297EC"/>
    <a:srgbClr val="CC00FF"/>
    <a:srgbClr val="00B0F0"/>
    <a:srgbClr val="D60093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5888" autoAdjust="0"/>
  </p:normalViewPr>
  <p:slideViewPr>
    <p:cSldViewPr snapToGrid="0">
      <p:cViewPr varScale="1">
        <p:scale>
          <a:sx n="113" d="100"/>
          <a:sy n="113" d="100"/>
        </p:scale>
        <p:origin x="-744" y="-102"/>
      </p:cViewPr>
      <p:guideLst>
        <p:guide orient="horz" pos="1781"/>
        <p:guide pos="29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6" Type="http://schemas.openxmlformats.org/officeDocument/2006/relationships/font" Target="fonts/font12.fntdata"/><Relationship Id="rId45" Type="http://schemas.openxmlformats.org/officeDocument/2006/relationships/font" Target="fonts/font11.fntdata"/><Relationship Id="rId44" Type="http://schemas.openxmlformats.org/officeDocument/2006/relationships/font" Target="fonts/font10.fntdata"/><Relationship Id="rId43" Type="http://schemas.openxmlformats.org/officeDocument/2006/relationships/font" Target="fonts/font9.fntdata"/><Relationship Id="rId42" Type="http://schemas.openxmlformats.org/officeDocument/2006/relationships/font" Target="fonts/font8.fntdata"/><Relationship Id="rId41" Type="http://schemas.openxmlformats.org/officeDocument/2006/relationships/font" Target="fonts/font7.fntdata"/><Relationship Id="rId40" Type="http://schemas.openxmlformats.org/officeDocument/2006/relationships/font" Target="fonts/font6.fntdata"/><Relationship Id="rId4" Type="http://schemas.openxmlformats.org/officeDocument/2006/relationships/slide" Target="slides/slide2.xml"/><Relationship Id="rId39" Type="http://schemas.openxmlformats.org/officeDocument/2006/relationships/font" Target="fonts/font5.fntdata"/><Relationship Id="rId38" Type="http://schemas.openxmlformats.org/officeDocument/2006/relationships/font" Target="fonts/font4.fntdata"/><Relationship Id="rId37" Type="http://schemas.openxmlformats.org/officeDocument/2006/relationships/font" Target="fonts/font3.fntdata"/><Relationship Id="rId36" Type="http://schemas.openxmlformats.org/officeDocument/2006/relationships/font" Target="fonts/font2.fntdata"/><Relationship Id="rId35" Type="http://schemas.openxmlformats.org/officeDocument/2006/relationships/font" Target="fonts/font1.fntdata"/><Relationship Id="rId34" Type="http://schemas.openxmlformats.org/officeDocument/2006/relationships/commentAuthors" Target="commentAuthors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7" Type="http://schemas.openxmlformats.org/officeDocument/2006/relationships/image" Target="../media/image22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28.wmf"/><Relationship Id="rId3" Type="http://schemas.openxmlformats.org/officeDocument/2006/relationships/image" Target="../media/image27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5" Type="http://schemas.openxmlformats.org/officeDocument/2006/relationships/image" Target="../media/image36.wmf"/><Relationship Id="rId4" Type="http://schemas.openxmlformats.org/officeDocument/2006/relationships/image" Target="../media/image35.wmf"/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9" Type="http://schemas.openxmlformats.org/officeDocument/2006/relationships/image" Target="../media/image52.wmf"/><Relationship Id="rId8" Type="http://schemas.openxmlformats.org/officeDocument/2006/relationships/image" Target="../media/image51.wmf"/><Relationship Id="rId7" Type="http://schemas.openxmlformats.org/officeDocument/2006/relationships/image" Target="../media/image50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6.wmf"/><Relationship Id="rId2" Type="http://schemas.openxmlformats.org/officeDocument/2006/relationships/image" Target="../media/image8.wmf"/><Relationship Id="rId10" Type="http://schemas.openxmlformats.org/officeDocument/2006/relationships/image" Target="../media/image53.wmf"/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4.vml.rels><?xml version="1.0" encoding="UTF-8" standalone="yes"?>
<Relationships xmlns="http://schemas.openxmlformats.org/package/2006/relationships"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68.wmf"/><Relationship Id="rId4" Type="http://schemas.openxmlformats.org/officeDocument/2006/relationships/image" Target="../media/image67.wmf"/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7.vml.rels><?xml version="1.0" encoding="UTF-8" standalone="yes"?>
<Relationships xmlns="http://schemas.openxmlformats.org/package/2006/relationships"><Relationship Id="rId4" Type="http://schemas.openxmlformats.org/officeDocument/2006/relationships/image" Target="../media/image72.wmf"/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18.vml.rels><?xml version="1.0" encoding="UTF-8" standalone="yes"?>
<Relationships xmlns="http://schemas.openxmlformats.org/package/2006/relationships"><Relationship Id="rId4" Type="http://schemas.openxmlformats.org/officeDocument/2006/relationships/image" Target="../media/image76.wmf"/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 dirty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2BD17BAC-F6D6-4629-AC21-71BACEF2D7F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image" Target="../media/image77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Char char="•"/>
              <a:defRPr sz="1200">
                <a:ea typeface="黑体" panose="02010609060101010101" pitchFamily="49" charset="-122"/>
              </a:defRPr>
            </a:lvl1pPr>
          </a:lstStyle>
          <a:p>
            <a:fld id="{1DF0446C-F853-47D0-B54F-4757C7888A85}" type="slidenum">
              <a:rPr lang="en-US" altLang="en-US"/>
            </a:fld>
            <a:endParaRPr lang="en-US" altLang="en-US"/>
          </a:p>
        </p:txBody>
      </p:sp>
      <p:pic>
        <p:nvPicPr>
          <p:cNvPr id="47111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581025"/>
            <a:ext cx="17478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0" name="TextBox 7"/>
          <p:cNvSpPr txBox="1">
            <a:spLocks noChangeArrowheads="1"/>
          </p:cNvSpPr>
          <p:nvPr/>
        </p:nvSpPr>
        <p:spPr bwMode="auto">
          <a:xfrm>
            <a:off x="3756025" y="3690938"/>
            <a:ext cx="244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>
                <a:solidFill>
                  <a:srgbClr val="CC00FF"/>
                </a:solidFill>
                <a:latin typeface="方正舒体" panose="02010601030101010101" pitchFamily="2" charset="-122"/>
                <a:ea typeface="方正舒体" panose="02010601030101010101" pitchFamily="2" charset="-122"/>
                <a:sym typeface="+mn-ea"/>
              </a:rPr>
              <a:t>七彩城就梦想</a:t>
            </a:r>
            <a:endParaRPr lang="zh-CN" altLang="en-US">
              <a:solidFill>
                <a:srgbClr val="CC00FF"/>
              </a:solidFill>
              <a:latin typeface="方正舒体" panose="02010601030101010101" pitchFamily="2" charset="-122"/>
              <a:ea typeface="方正舒体" panose="02010601030101010101" pitchFamily="2" charset="-122"/>
              <a:sym typeface="+mn-ea"/>
            </a:endParaRPr>
          </a:p>
        </p:txBody>
      </p:sp>
      <p:sp>
        <p:nvSpPr>
          <p:cNvPr id="9" name="幻灯片图像占位符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24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53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53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7783-AE90-4A2B-A26B-3C05F93044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5F221-A9BF-4D33-BDE5-6711643585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9E7EFAE-3406-414B-BE9A-269D62FFC0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60"/>
            <a:ext cx="8229600" cy="85486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2729"/>
            <a:ext cx="2133600" cy="342900"/>
          </a:xfrm>
        </p:spPr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/>
          <a:p>
            <a:pPr lvl="0">
              <a:buClrTx/>
            </a:pPr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682729"/>
            <a:ext cx="2133600" cy="342900"/>
          </a:xfrm>
        </p:spPr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67783-AE90-4A2B-A26B-3C05F93044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5F221-A9BF-4D33-BDE5-6711643585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6.bin"/><Relationship Id="rId3" Type="http://schemas.openxmlformats.org/officeDocument/2006/relationships/oleObject" Target="../embeddings/oleObject5.bin"/><Relationship Id="rId2" Type="http://schemas.openxmlformats.org/officeDocument/2006/relationships/image" Target="../media/image8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3.xml"/><Relationship Id="rId1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2.jpeg"/><Relationship Id="rId3" Type="http://schemas.openxmlformats.org/officeDocument/2006/relationships/oleObject" Target="../embeddings/oleObject10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8.bin"/><Relationship Id="rId8" Type="http://schemas.openxmlformats.org/officeDocument/2006/relationships/image" Target="../media/image19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6.wmf"/><Relationship Id="rId19" Type="http://schemas.openxmlformats.org/officeDocument/2006/relationships/notesSlide" Target="../notesSlides/notesSlide1.xml"/><Relationship Id="rId18" Type="http://schemas.openxmlformats.org/officeDocument/2006/relationships/vmlDrawing" Target="../drawings/vmlDrawing6.vml"/><Relationship Id="rId17" Type="http://schemas.openxmlformats.org/officeDocument/2006/relationships/slideLayout" Target="../slideLayouts/slideLayout3.xml"/><Relationship Id="rId16" Type="http://schemas.openxmlformats.org/officeDocument/2006/relationships/image" Target="../media/image23.wmf"/><Relationship Id="rId15" Type="http://schemas.openxmlformats.org/officeDocument/2006/relationships/oleObject" Target="../embeddings/oleObject21.bin"/><Relationship Id="rId14" Type="http://schemas.openxmlformats.org/officeDocument/2006/relationships/image" Target="../media/image22.wmf"/><Relationship Id="rId13" Type="http://schemas.openxmlformats.org/officeDocument/2006/relationships/oleObject" Target="../embeddings/oleObject20.bin"/><Relationship Id="rId12" Type="http://schemas.openxmlformats.org/officeDocument/2006/relationships/image" Target="../media/image21.wmf"/><Relationship Id="rId11" Type="http://schemas.openxmlformats.org/officeDocument/2006/relationships/oleObject" Target="../embeddings/oleObject19.bin"/><Relationship Id="rId10" Type="http://schemas.openxmlformats.org/officeDocument/2006/relationships/image" Target="../media/image20.wmf"/><Relationship Id="rId1" Type="http://schemas.openxmlformats.org/officeDocument/2006/relationships/oleObject" Target="../embeddings/oleObject14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wmf"/><Relationship Id="rId8" Type="http://schemas.openxmlformats.org/officeDocument/2006/relationships/oleObject" Target="../embeddings/oleObject25.bin"/><Relationship Id="rId7" Type="http://schemas.openxmlformats.org/officeDocument/2006/relationships/image" Target="../media/image27.wmf"/><Relationship Id="rId6" Type="http://schemas.openxmlformats.org/officeDocument/2006/relationships/oleObject" Target="../embeddings/oleObject24.bin"/><Relationship Id="rId5" Type="http://schemas.openxmlformats.org/officeDocument/2006/relationships/image" Target="../media/image26.png"/><Relationship Id="rId4" Type="http://schemas.openxmlformats.org/officeDocument/2006/relationships/image" Target="../media/image25.w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24.wmf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3.xml"/><Relationship Id="rId1" Type="http://schemas.openxmlformats.org/officeDocument/2006/relationships/oleObject" Target="../embeddings/oleObject2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26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3.bin"/><Relationship Id="rId8" Type="http://schemas.openxmlformats.org/officeDocument/2006/relationships/image" Target="../media/image35.w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4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30.bin"/><Relationship Id="rId2" Type="http://schemas.openxmlformats.org/officeDocument/2006/relationships/image" Target="../media/image32.wmf"/><Relationship Id="rId12" Type="http://schemas.openxmlformats.org/officeDocument/2006/relationships/vmlDrawing" Target="../drawings/vmlDrawing9.vml"/><Relationship Id="rId11" Type="http://schemas.openxmlformats.org/officeDocument/2006/relationships/slideLayout" Target="../slideLayouts/slideLayout3.xml"/><Relationship Id="rId10" Type="http://schemas.openxmlformats.org/officeDocument/2006/relationships/image" Target="../media/image36.wmf"/><Relationship Id="rId1" Type="http://schemas.openxmlformats.org/officeDocument/2006/relationships/oleObject" Target="../embeddings/oleObject29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wmf"/><Relationship Id="rId8" Type="http://schemas.openxmlformats.org/officeDocument/2006/relationships/oleObject" Target="../embeddings/oleObject37.bin"/><Relationship Id="rId7" Type="http://schemas.openxmlformats.org/officeDocument/2006/relationships/image" Target="../media/image38.wmf"/><Relationship Id="rId6" Type="http://schemas.openxmlformats.org/officeDocument/2006/relationships/oleObject" Target="../embeddings/oleObject36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Relationship Id="rId3" Type="http://schemas.openxmlformats.org/officeDocument/2006/relationships/image" Target="../media/image26.png"/><Relationship Id="rId2" Type="http://schemas.openxmlformats.org/officeDocument/2006/relationships/image" Target="../media/image8.wmf"/><Relationship Id="rId15" Type="http://schemas.openxmlformats.org/officeDocument/2006/relationships/vmlDrawing" Target="../drawings/vmlDrawing10.vml"/><Relationship Id="rId14" Type="http://schemas.openxmlformats.org/officeDocument/2006/relationships/slideLayout" Target="../slideLayouts/slideLayout5.xml"/><Relationship Id="rId13" Type="http://schemas.openxmlformats.org/officeDocument/2006/relationships/image" Target="../media/image41.wmf"/><Relationship Id="rId12" Type="http://schemas.openxmlformats.org/officeDocument/2006/relationships/oleObject" Target="../embeddings/oleObject39.bin"/><Relationship Id="rId11" Type="http://schemas.openxmlformats.org/officeDocument/2006/relationships/image" Target="../media/image40.wmf"/><Relationship Id="rId10" Type="http://schemas.openxmlformats.org/officeDocument/2006/relationships/oleObject" Target="../embeddings/oleObject38.bin"/><Relationship Id="rId1" Type="http://schemas.openxmlformats.org/officeDocument/2006/relationships/oleObject" Target="../embeddings/oleObject34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44.wmf"/><Relationship Id="rId6" Type="http://schemas.openxmlformats.org/officeDocument/2006/relationships/oleObject" Target="../embeddings/oleObject42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41.bin"/><Relationship Id="rId3" Type="http://schemas.openxmlformats.org/officeDocument/2006/relationships/image" Target="../media/image26.png"/><Relationship Id="rId2" Type="http://schemas.openxmlformats.org/officeDocument/2006/relationships/image" Target="../media/image42.wmf"/><Relationship Id="rId1" Type="http://schemas.openxmlformats.org/officeDocument/2006/relationships/oleObject" Target="../embeddings/oleObject40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7.bin"/><Relationship Id="rId8" Type="http://schemas.openxmlformats.org/officeDocument/2006/relationships/image" Target="../media/image47.wmf"/><Relationship Id="rId7" Type="http://schemas.openxmlformats.org/officeDocument/2006/relationships/oleObject" Target="../embeddings/oleObject46.bin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44.bin"/><Relationship Id="rId22" Type="http://schemas.openxmlformats.org/officeDocument/2006/relationships/vmlDrawing" Target="../drawings/vmlDrawing12.vml"/><Relationship Id="rId21" Type="http://schemas.openxmlformats.org/officeDocument/2006/relationships/slideLayout" Target="../slideLayouts/slideLayout3.xml"/><Relationship Id="rId20" Type="http://schemas.openxmlformats.org/officeDocument/2006/relationships/image" Target="../media/image53.wmf"/><Relationship Id="rId2" Type="http://schemas.openxmlformats.org/officeDocument/2006/relationships/image" Target="../media/image45.wmf"/><Relationship Id="rId19" Type="http://schemas.openxmlformats.org/officeDocument/2006/relationships/oleObject" Target="../embeddings/oleObject52.bin"/><Relationship Id="rId18" Type="http://schemas.openxmlformats.org/officeDocument/2006/relationships/image" Target="../media/image52.wmf"/><Relationship Id="rId17" Type="http://schemas.openxmlformats.org/officeDocument/2006/relationships/oleObject" Target="../embeddings/oleObject51.bin"/><Relationship Id="rId16" Type="http://schemas.openxmlformats.org/officeDocument/2006/relationships/image" Target="../media/image51.wmf"/><Relationship Id="rId15" Type="http://schemas.openxmlformats.org/officeDocument/2006/relationships/oleObject" Target="../embeddings/oleObject50.bin"/><Relationship Id="rId14" Type="http://schemas.openxmlformats.org/officeDocument/2006/relationships/image" Target="../media/image50.wmf"/><Relationship Id="rId13" Type="http://schemas.openxmlformats.org/officeDocument/2006/relationships/oleObject" Target="../embeddings/oleObject49.bin"/><Relationship Id="rId12" Type="http://schemas.openxmlformats.org/officeDocument/2006/relationships/image" Target="../media/image49.wmf"/><Relationship Id="rId11" Type="http://schemas.openxmlformats.org/officeDocument/2006/relationships/oleObject" Target="../embeddings/oleObject48.bin"/><Relationship Id="rId10" Type="http://schemas.openxmlformats.org/officeDocument/2006/relationships/image" Target="../media/image48.wmf"/><Relationship Id="rId1" Type="http://schemas.openxmlformats.org/officeDocument/2006/relationships/oleObject" Target="../embeddings/oleObject43.bin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6.png"/><Relationship Id="rId3" Type="http://schemas.openxmlformats.org/officeDocument/2006/relationships/image" Target="../media/image55.wmf"/><Relationship Id="rId2" Type="http://schemas.openxmlformats.org/officeDocument/2006/relationships/oleObject" Target="../embeddings/oleObject53.bin"/><Relationship Id="rId1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wmf"/><Relationship Id="rId8" Type="http://schemas.openxmlformats.org/officeDocument/2006/relationships/oleObject" Target="../embeddings/oleObject57.bin"/><Relationship Id="rId7" Type="http://schemas.openxmlformats.org/officeDocument/2006/relationships/image" Target="../media/image59.wmf"/><Relationship Id="rId6" Type="http://schemas.openxmlformats.org/officeDocument/2006/relationships/oleObject" Target="../embeddings/oleObject56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55.bin"/><Relationship Id="rId3" Type="http://schemas.openxmlformats.org/officeDocument/2006/relationships/image" Target="../media/image57.wmf"/><Relationship Id="rId2" Type="http://schemas.openxmlformats.org/officeDocument/2006/relationships/oleObject" Target="../embeddings/oleObject54.bin"/><Relationship Id="rId15" Type="http://schemas.openxmlformats.org/officeDocument/2006/relationships/vmlDrawing" Target="../drawings/vmlDrawing14.vml"/><Relationship Id="rId14" Type="http://schemas.openxmlformats.org/officeDocument/2006/relationships/slideLayout" Target="../slideLayouts/slideLayout6.xml"/><Relationship Id="rId13" Type="http://schemas.openxmlformats.org/officeDocument/2006/relationships/image" Target="../media/image62.wmf"/><Relationship Id="rId12" Type="http://schemas.openxmlformats.org/officeDocument/2006/relationships/oleObject" Target="../embeddings/oleObject59.bin"/><Relationship Id="rId11" Type="http://schemas.openxmlformats.org/officeDocument/2006/relationships/image" Target="../media/image61.wmf"/><Relationship Id="rId10" Type="http://schemas.openxmlformats.org/officeDocument/2006/relationships/oleObject" Target="../embeddings/oleObject58.bin"/><Relationship Id="rId1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5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.tiff"/><Relationship Id="rId2" Type="http://schemas.openxmlformats.org/officeDocument/2006/relationships/image" Target="../media/image63.wmf"/><Relationship Id="rId1" Type="http://schemas.openxmlformats.org/officeDocument/2006/relationships/oleObject" Target="../embeddings/oleObject60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5.bin"/><Relationship Id="rId8" Type="http://schemas.openxmlformats.org/officeDocument/2006/relationships/image" Target="../media/image67.wmf"/><Relationship Id="rId7" Type="http://schemas.openxmlformats.org/officeDocument/2006/relationships/oleObject" Target="../embeddings/oleObject64.bin"/><Relationship Id="rId6" Type="http://schemas.openxmlformats.org/officeDocument/2006/relationships/image" Target="../media/image66.w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65.wmf"/><Relationship Id="rId3" Type="http://schemas.openxmlformats.org/officeDocument/2006/relationships/oleObject" Target="../embeddings/oleObject62.bin"/><Relationship Id="rId2" Type="http://schemas.openxmlformats.org/officeDocument/2006/relationships/image" Target="../media/image64.wmf"/><Relationship Id="rId13" Type="http://schemas.openxmlformats.org/officeDocument/2006/relationships/notesSlide" Target="../notesSlides/notesSlide2.xml"/><Relationship Id="rId12" Type="http://schemas.openxmlformats.org/officeDocument/2006/relationships/vmlDrawing" Target="../drawings/vmlDrawing16.vml"/><Relationship Id="rId11" Type="http://schemas.openxmlformats.org/officeDocument/2006/relationships/slideLayout" Target="../slideLayouts/slideLayout3.xml"/><Relationship Id="rId10" Type="http://schemas.openxmlformats.org/officeDocument/2006/relationships/image" Target="../media/image68.wmf"/><Relationship Id="rId1" Type="http://schemas.openxmlformats.org/officeDocument/2006/relationships/oleObject" Target="../embeddings/oleObject61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tiff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72.wmf"/><Relationship Id="rId8" Type="http://schemas.openxmlformats.org/officeDocument/2006/relationships/oleObject" Target="../embeddings/oleObject69.bin"/><Relationship Id="rId7" Type="http://schemas.openxmlformats.org/officeDocument/2006/relationships/image" Target="../media/image71.wmf"/><Relationship Id="rId6" Type="http://schemas.openxmlformats.org/officeDocument/2006/relationships/oleObject" Target="../embeddings/oleObject68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67.bin"/><Relationship Id="rId3" Type="http://schemas.openxmlformats.org/officeDocument/2006/relationships/image" Target="../media/image69.wmf"/><Relationship Id="rId2" Type="http://schemas.openxmlformats.org/officeDocument/2006/relationships/oleObject" Target="../embeddings/oleObject66.bin"/><Relationship Id="rId11" Type="http://schemas.openxmlformats.org/officeDocument/2006/relationships/vmlDrawing" Target="../drawings/vmlDrawing17.vml"/><Relationship Id="rId10" Type="http://schemas.openxmlformats.org/officeDocument/2006/relationships/slideLayout" Target="../slideLayouts/slideLayout3.xml"/><Relationship Id="rId1" Type="http://schemas.openxmlformats.org/officeDocument/2006/relationships/image" Target="../media/image3.tiff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image" Target="../media/image76.wmf"/><Relationship Id="rId7" Type="http://schemas.openxmlformats.org/officeDocument/2006/relationships/oleObject" Target="../embeddings/oleObject73.bin"/><Relationship Id="rId6" Type="http://schemas.openxmlformats.org/officeDocument/2006/relationships/image" Target="../media/image75.wmf"/><Relationship Id="rId5" Type="http://schemas.openxmlformats.org/officeDocument/2006/relationships/oleObject" Target="../embeddings/oleObject72.bin"/><Relationship Id="rId4" Type="http://schemas.openxmlformats.org/officeDocument/2006/relationships/image" Target="../media/image74.wmf"/><Relationship Id="rId3" Type="http://schemas.openxmlformats.org/officeDocument/2006/relationships/oleObject" Target="../embeddings/oleObject71.bin"/><Relationship Id="rId2" Type="http://schemas.openxmlformats.org/officeDocument/2006/relationships/image" Target="../media/image73.wmf"/><Relationship Id="rId10" Type="http://schemas.openxmlformats.org/officeDocument/2006/relationships/vmlDrawing" Target="../drawings/vmlDrawing18.vml"/><Relationship Id="rId1" Type="http://schemas.openxmlformats.org/officeDocument/2006/relationships/oleObject" Target="../embeddings/oleObject70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https://ss1.baidu.com/6ONXsjip0QIZ8tyhnq/it/u=3806147764,994740599&amp;fm=173&amp;app=25&amp;f=JPEG?w=600&amp;h=401&amp;s=E27BAF7653B36C37D6EBECC80300F0F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4"/>
          <a:stretch>
            <a:fillRect/>
          </a:stretch>
        </p:blipFill>
        <p:spPr bwMode="auto">
          <a:xfrm>
            <a:off x="0" y="11049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48"/>
          <p:cNvSpPr txBox="1"/>
          <p:nvPr/>
        </p:nvSpPr>
        <p:spPr>
          <a:xfrm>
            <a:off x="642916" y="1457980"/>
            <a:ext cx="8325867" cy="74549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68580" tIns="34290" rIns="68580" bIns="34290">
            <a:spAutoFit/>
          </a:bodyPr>
          <a:lstStyle/>
          <a:p>
            <a:pPr algn="ctr" eaLnBrk="0" hangingPunct="0">
              <a:buFontTx/>
              <a:buNone/>
              <a:defRPr/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28.2 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解直角三角形及其应用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1" name="圆角矩形 10"/>
          <p:cNvSpPr/>
          <p:nvPr>
            <p:custDataLst>
              <p:tags r:id="rId2"/>
            </p:custDataLst>
          </p:nvPr>
        </p:nvSpPr>
        <p:spPr>
          <a:xfrm>
            <a:off x="15875" y="19050"/>
            <a:ext cx="3428080" cy="36671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zh-CN" altLang="en-US" sz="2000" b="1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人教版 数学 九</a:t>
            </a: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/>
                <a:sym typeface="+mn-ea"/>
              </a:rPr>
              <a:t>年级 下册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/>
              <a:sym typeface="+mn-ea"/>
            </a:endParaRPr>
          </a:p>
        </p:txBody>
      </p:sp>
      <p:sp>
        <p:nvSpPr>
          <p:cNvPr id="13" name="TextBox 48"/>
          <p:cNvSpPr txBox="1"/>
          <p:nvPr/>
        </p:nvSpPr>
        <p:spPr>
          <a:xfrm>
            <a:off x="1921089" y="2337913"/>
            <a:ext cx="5301821" cy="68480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68580" tIns="34290" rIns="68580" bIns="34290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28.2.1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解直角三角形  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5" descr="pic_2210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32054" y="2883868"/>
            <a:ext cx="1714500" cy="194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Picture 8" descr="200484171173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010" y="3456166"/>
            <a:ext cx="2143125" cy="1450181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-5616" y="-26035"/>
            <a:ext cx="2023745" cy="476250"/>
            <a:chOff x="3" y="-25"/>
            <a:chExt cx="3187" cy="750"/>
          </a:xfrm>
        </p:grpSpPr>
        <p:grpSp>
          <p:nvGrpSpPr>
            <p:cNvPr id="2" name="组合 1"/>
            <p:cNvGrpSpPr/>
            <p:nvPr/>
          </p:nvGrpSpPr>
          <p:grpSpPr>
            <a:xfrm>
              <a:off x="248" y="-25"/>
              <a:ext cx="2942" cy="750"/>
              <a:chOff x="248" y="-25"/>
              <a:chExt cx="2942" cy="750"/>
            </a:xfrm>
          </p:grpSpPr>
          <p:sp>
            <p:nvSpPr>
              <p:cNvPr id="6" name="文本框 18"/>
              <p:cNvSpPr txBox="1">
                <a:spLocks noChangeArrowheads="1"/>
              </p:cNvSpPr>
              <p:nvPr/>
            </p:nvSpPr>
            <p:spPr bwMode="auto">
              <a:xfrm>
                <a:off x="870" y="-25"/>
                <a:ext cx="2320" cy="7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zh-CN" altLang="en-US" sz="2500" b="1" dirty="0">
                    <a:solidFill>
                      <a:prstClr val="black"/>
                    </a:solidFill>
                    <a:latin typeface="宋体" panose="02010600030101010101" pitchFamily="2" charset="-122"/>
                  </a:rPr>
                  <a:t>导入新知</a:t>
                </a:r>
                <a:endPara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7" name="Freeform 74"/>
              <p:cNvSpPr>
                <a:spLocks noChangeAspect="1" noEditPoints="1"/>
              </p:cNvSpPr>
              <p:nvPr/>
            </p:nvSpPr>
            <p:spPr bwMode="auto">
              <a:xfrm>
                <a:off x="248" y="93"/>
                <a:ext cx="567" cy="502"/>
              </a:xfrm>
              <a:custGeom>
                <a:avLst/>
                <a:gdLst>
                  <a:gd name="T0" fmla="*/ 127 w 167"/>
                  <a:gd name="T1" fmla="*/ 22 h 148"/>
                  <a:gd name="T2" fmla="*/ 74 w 167"/>
                  <a:gd name="T3" fmla="*/ 0 h 148"/>
                  <a:gd name="T4" fmla="*/ 0 w 167"/>
                  <a:gd name="T5" fmla="*/ 74 h 148"/>
                  <a:gd name="T6" fmla="*/ 74 w 167"/>
                  <a:gd name="T7" fmla="*/ 148 h 148"/>
                  <a:gd name="T8" fmla="*/ 143 w 167"/>
                  <a:gd name="T9" fmla="*/ 99 h 148"/>
                  <a:gd name="T10" fmla="*/ 70 w 167"/>
                  <a:gd name="T11" fmla="*/ 79 h 148"/>
                  <a:gd name="T12" fmla="*/ 127 w 167"/>
                  <a:gd name="T13" fmla="*/ 22 h 148"/>
                  <a:gd name="T14" fmla="*/ 147 w 167"/>
                  <a:gd name="T15" fmla="*/ 19 h 148"/>
                  <a:gd name="T16" fmla="*/ 93 w 167"/>
                  <a:gd name="T17" fmla="*/ 73 h 148"/>
                  <a:gd name="T18" fmla="*/ 164 w 167"/>
                  <a:gd name="T19" fmla="*/ 92 h 148"/>
                  <a:gd name="T20" fmla="*/ 167 w 167"/>
                  <a:gd name="T21" fmla="*/ 69 h 148"/>
                  <a:gd name="T22" fmla="*/ 147 w 167"/>
                  <a:gd name="T23" fmla="*/ 1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7" h="148">
                    <a:moveTo>
                      <a:pt x="127" y="22"/>
                    </a:moveTo>
                    <a:cubicBezTo>
                      <a:pt x="113" y="8"/>
                      <a:pt x="95" y="0"/>
                      <a:pt x="74" y="0"/>
                    </a:cubicBez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06" y="148"/>
                      <a:pt x="133" y="127"/>
                      <a:pt x="143" y="99"/>
                    </a:cubicBezTo>
                    <a:cubicBezTo>
                      <a:pt x="70" y="79"/>
                      <a:pt x="70" y="79"/>
                      <a:pt x="70" y="79"/>
                    </a:cubicBezTo>
                    <a:lnTo>
                      <a:pt x="127" y="22"/>
                    </a:lnTo>
                    <a:close/>
                    <a:moveTo>
                      <a:pt x="147" y="19"/>
                    </a:moveTo>
                    <a:cubicBezTo>
                      <a:pt x="93" y="73"/>
                      <a:pt x="93" y="73"/>
                      <a:pt x="93" y="73"/>
                    </a:cubicBezTo>
                    <a:cubicBezTo>
                      <a:pt x="164" y="92"/>
                      <a:pt x="164" y="92"/>
                      <a:pt x="164" y="92"/>
                    </a:cubicBezTo>
                    <a:cubicBezTo>
                      <a:pt x="166" y="85"/>
                      <a:pt x="167" y="77"/>
                      <a:pt x="167" y="69"/>
                    </a:cubicBezTo>
                    <a:cubicBezTo>
                      <a:pt x="167" y="50"/>
                      <a:pt x="160" y="32"/>
                      <a:pt x="147" y="19"/>
                    </a:cubicBezTo>
                    <a:close/>
                  </a:path>
                </a:pathLst>
              </a:custGeom>
              <a:solidFill>
                <a:srgbClr val="FFBF53">
                  <a:lumMod val="75000"/>
                </a:srgb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</p:grpSp>
        <p:cxnSp>
          <p:nvCxnSpPr>
            <p:cNvPr id="34" name="直线连接符 10"/>
            <p:cNvCxnSpPr/>
            <p:nvPr/>
          </p:nvCxnSpPr>
          <p:spPr>
            <a:xfrm>
              <a:off x="3" y="66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" name="文本框 2"/>
          <p:cNvSpPr txBox="1"/>
          <p:nvPr/>
        </p:nvSpPr>
        <p:spPr>
          <a:xfrm>
            <a:off x="49291" y="454060"/>
            <a:ext cx="8980170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要想使人安全地攀上斜靠在墙面上的梯子的顶端，梯子与地面所成的角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α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一般要满足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50°≤</a:t>
            </a:r>
            <a:r>
              <a:rPr lang="en-US" altLang="zh-CN" sz="2400" b="1" dirty="0"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α</a:t>
            </a:r>
            <a:r>
              <a:rPr lang="en-US" altLang="zh-CN" sz="2400" b="1" dirty="0"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≤75°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现有一个长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6m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的梯子，问：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）使用这个梯子最高可以安全攀上多高的墙（精确到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0.1m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）当梯子底端距离墙面</a:t>
            </a:r>
            <a:r>
              <a:rPr lang="en-US" altLang="zh-CN" sz="2400" b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2.4m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时，梯子与地面所成的角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α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等于多少（精确到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°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）？这时人能够安全使用这个梯子吗？</a:t>
            </a:r>
            <a:endParaRPr lang="zh-CN" altLang="en-US" sz="2400" dirty="0"/>
          </a:p>
        </p:txBody>
      </p:sp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矩形 11"/>
          <p:cNvSpPr/>
          <p:nvPr/>
        </p:nvSpPr>
        <p:spPr>
          <a:xfrm>
            <a:off x="659771" y="3859135"/>
            <a:ext cx="7092438" cy="805144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 marL="0" indent="0" eaLnBrk="0" fontAlgn="base" hangingPunct="0">
              <a:lnSpc>
                <a:spcPct val="150000"/>
              </a:lnSpc>
            </a:pPr>
            <a:r>
              <a:rPr lang="en-US" altLang="zh-CN" sz="28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en-US" altLang="zh-CN" sz="2800" b="1" noProof="1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了解解直角三角形的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意义和条件</a:t>
            </a:r>
            <a:r>
              <a:rPr lang="en-US" altLang="zh-CN" sz="2800" b="1" noProof="1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r>
              <a:rPr lang="zh-CN" altLang="en-US" sz="2800" b="1" noProof="1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endParaRPr lang="zh-CN" altLang="en-US" sz="2800" b="1" noProof="1">
              <a:solidFill>
                <a:schemeClr val="tx1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51208" name="矩形 2"/>
          <p:cNvSpPr>
            <a:spLocks noChangeArrowheads="1"/>
          </p:cNvSpPr>
          <p:nvPr/>
        </p:nvSpPr>
        <p:spPr bwMode="auto">
          <a:xfrm>
            <a:off x="901100" y="2884422"/>
            <a:ext cx="7272020" cy="815124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 dirty="0">
                <a:uFillTx/>
                <a:latin typeface="+mn-lt"/>
                <a:ea typeface="楷体" panose="02010609060101010101" pitchFamily="49" charset="-122"/>
                <a:cs typeface="+mn-ea"/>
                <a:sym typeface="+mn-ea"/>
              </a:rPr>
              <a:t>理解</a:t>
            </a:r>
            <a:r>
              <a:rPr lang="zh-CN" altLang="en-US" sz="2800" b="1" dirty="0">
                <a:solidFill>
                  <a:srgbClr val="FF0000"/>
                </a:solidFill>
                <a:uFillTx/>
                <a:latin typeface="+mn-lt"/>
                <a:ea typeface="楷体" panose="02010609060101010101" pitchFamily="49" charset="-122"/>
                <a:cs typeface="+mn-ea"/>
                <a:sym typeface="+mn-ea"/>
              </a:rPr>
              <a:t>直角三角形</a:t>
            </a:r>
            <a:r>
              <a:rPr lang="zh-CN" altLang="en-US" sz="2800" b="1" dirty="0">
                <a:uFillTx/>
                <a:latin typeface="+mn-lt"/>
                <a:ea typeface="楷体" panose="02010609060101010101" pitchFamily="49" charset="-122"/>
                <a:cs typeface="+mn-ea"/>
                <a:sym typeface="+mn-ea"/>
              </a:rPr>
              <a:t>中的五个元素之间的联系</a:t>
            </a:r>
            <a:r>
              <a:rPr lang="en-US" altLang="zh-CN" sz="2800" b="1" dirty="0">
                <a:solidFill>
                  <a:prstClr val="black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.</a:t>
            </a:r>
            <a:endParaRPr lang="zh-CN" altLang="zh-CN" sz="2800" b="1" dirty="0">
              <a:solidFill>
                <a:prstClr val="black"/>
              </a:solidFill>
              <a:latin typeface="+mn-lt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4" name="直线连接符 14"/>
          <p:cNvCxnSpPr/>
          <p:nvPr/>
        </p:nvCxnSpPr>
        <p:spPr>
          <a:xfrm>
            <a:off x="-6801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文本框 18"/>
          <p:cNvSpPr txBox="1">
            <a:spLocks noChangeArrowheads="1"/>
          </p:cNvSpPr>
          <p:nvPr/>
        </p:nvSpPr>
        <p:spPr bwMode="auto">
          <a:xfrm>
            <a:off x="552450" y="-50567"/>
            <a:ext cx="147348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rPr>
              <a:t>素养目标</a:t>
            </a:r>
            <a:endParaRPr lang="zh-CN" altLang="en-US" sz="25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9770" y="560813"/>
            <a:ext cx="8016593" cy="4192565"/>
            <a:chOff x="690250" y="316254"/>
            <a:chExt cx="8016593" cy="4192565"/>
          </a:xfrm>
        </p:grpSpPr>
        <p:grpSp>
          <p:nvGrpSpPr>
            <p:cNvPr id="17" name="组合 16"/>
            <p:cNvGrpSpPr/>
            <p:nvPr/>
          </p:nvGrpSpPr>
          <p:grpSpPr bwMode="auto">
            <a:xfrm>
              <a:off x="690250" y="316254"/>
              <a:ext cx="7985608" cy="4192565"/>
              <a:chOff x="1057" y="347"/>
              <a:chExt cx="13137" cy="6603"/>
            </a:xfrm>
          </p:grpSpPr>
          <p:cxnSp>
            <p:nvCxnSpPr>
              <p:cNvPr id="18" name="直接连接符 15"/>
              <p:cNvCxnSpPr>
                <a:cxnSpLocks noChangeShapeType="1"/>
              </p:cNvCxnSpPr>
              <p:nvPr/>
            </p:nvCxnSpPr>
            <p:spPr bwMode="auto">
              <a:xfrm flipV="1">
                <a:off x="1057" y="6916"/>
                <a:ext cx="11845" cy="0"/>
              </a:xfrm>
              <a:prstGeom prst="line">
                <a:avLst/>
              </a:prstGeom>
              <a:noFill/>
              <a:ln w="57150">
                <a:solidFill>
                  <a:srgbClr val="0070C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9" name="直接连接符 3"/>
              <p:cNvCxnSpPr>
                <a:cxnSpLocks noChangeShapeType="1"/>
              </p:cNvCxnSpPr>
              <p:nvPr/>
            </p:nvCxnSpPr>
            <p:spPr bwMode="auto">
              <a:xfrm>
                <a:off x="12887" y="5476"/>
                <a:ext cx="0" cy="1474"/>
              </a:xfrm>
              <a:prstGeom prst="line">
                <a:avLst/>
              </a:prstGeom>
              <a:noFill/>
              <a:ln w="57150">
                <a:solidFill>
                  <a:srgbClr val="0B5FD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" name="直接连接符 19"/>
              <p:cNvCxnSpPr>
                <a:cxnSpLocks noChangeShapeType="1"/>
              </p:cNvCxnSpPr>
              <p:nvPr/>
            </p:nvCxnSpPr>
            <p:spPr bwMode="auto">
              <a:xfrm flipH="1">
                <a:off x="12847" y="5507"/>
                <a:ext cx="829" cy="0"/>
              </a:xfrm>
              <a:prstGeom prst="line">
                <a:avLst/>
              </a:prstGeom>
              <a:noFill/>
              <a:ln w="57150">
                <a:solidFill>
                  <a:srgbClr val="0B5FD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" name="直接箭头连接符 20"/>
              <p:cNvCxnSpPr>
                <a:cxnSpLocks noChangeShapeType="1"/>
              </p:cNvCxnSpPr>
              <p:nvPr/>
            </p:nvCxnSpPr>
            <p:spPr bwMode="auto">
              <a:xfrm flipV="1">
                <a:off x="14194" y="347"/>
                <a:ext cx="0" cy="3459"/>
              </a:xfrm>
              <a:prstGeom prst="straightConnector1">
                <a:avLst/>
              </a:prstGeom>
              <a:noFill/>
              <a:ln w="57150">
                <a:solidFill>
                  <a:srgbClr val="0B5FD1"/>
                </a:solidFill>
                <a:miter lim="800000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24" name="直接连接符 3"/>
            <p:cNvCxnSpPr>
              <a:cxnSpLocks noChangeShapeType="1"/>
            </p:cNvCxnSpPr>
            <p:nvPr/>
          </p:nvCxnSpPr>
          <p:spPr bwMode="auto">
            <a:xfrm>
              <a:off x="8336011" y="2498575"/>
              <a:ext cx="0" cy="1116000"/>
            </a:xfrm>
            <a:prstGeom prst="line">
              <a:avLst/>
            </a:prstGeom>
            <a:noFill/>
            <a:ln w="57150">
              <a:solidFill>
                <a:srgbClr val="0B5FD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直接连接符 25"/>
            <p:cNvCxnSpPr>
              <a:cxnSpLocks noChangeShapeType="1"/>
            </p:cNvCxnSpPr>
            <p:nvPr/>
          </p:nvCxnSpPr>
          <p:spPr bwMode="auto">
            <a:xfrm flipH="1">
              <a:off x="8310843" y="2515353"/>
              <a:ext cx="396000" cy="0"/>
            </a:xfrm>
            <a:prstGeom prst="line">
              <a:avLst/>
            </a:prstGeom>
            <a:noFill/>
            <a:ln w="57150">
              <a:solidFill>
                <a:srgbClr val="0B5FD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1321109" y="1298453"/>
            <a:ext cx="7219315" cy="1219200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en-US" altLang="zh-CN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能根据直角三角形中除直角以外的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两个元素</a:t>
            </a:r>
            <a:r>
              <a:rPr lang="zh-CN" altLang="en-US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至少有一个是边</a:t>
            </a:r>
            <a:r>
              <a:rPr lang="zh-CN" altLang="en-US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Wingdings" panose="05000000000000000000" pitchFamily="2" charset="2"/>
              </a:rPr>
              <a:t>），解直角三角形</a:t>
            </a:r>
            <a:r>
              <a:rPr lang="en-US" altLang="zh-CN" sz="28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en-US" altLang="zh-CN" sz="28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ldLvl="0" animBg="1"/>
      <p:bldP spid="51208" grpId="0" bldLvl="0" animBg="1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1"/>
          <p:cNvSpPr txBox="1"/>
          <p:nvPr/>
        </p:nvSpPr>
        <p:spPr>
          <a:xfrm>
            <a:off x="975410" y="3713798"/>
            <a:ext cx="34575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60000"/>
              </a:lnSpc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利用计算器可得</a:t>
            </a:r>
            <a:r>
              <a:rPr lang="zh-CN" altLang="en-US" sz="1650" b="1" dirty="0">
                <a:solidFill>
                  <a:srgbClr val="0000FF"/>
                </a:solidFill>
                <a:latin typeface="宋体" panose="02010600030101010101" pitchFamily="2" charset="-122"/>
              </a:rPr>
              <a:t>             </a:t>
            </a:r>
            <a:r>
              <a:rPr lang="en-US" altLang="zh-CN" sz="2000" b="1" dirty="0">
                <a:latin typeface="宋体" panose="02010600030101010101" pitchFamily="2" charset="-122"/>
              </a:rPr>
              <a:t>.</a:t>
            </a:r>
            <a:endParaRPr lang="en-US" altLang="zh-CN" sz="2000" b="1" dirty="0">
              <a:latin typeface="宋体" panose="02010600030101010101" pitchFamily="2" charset="-122"/>
            </a:endParaRPr>
          </a:p>
        </p:txBody>
      </p:sp>
      <p:sp>
        <p:nvSpPr>
          <p:cNvPr id="7171" name="Text Box 2"/>
          <p:cNvSpPr txBox="1"/>
          <p:nvPr/>
        </p:nvSpPr>
        <p:spPr>
          <a:xfrm>
            <a:off x="962024" y="2299335"/>
            <a:ext cx="6889116" cy="8358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根据以上条件可以求出塔身中心线与垂直中心线的夹角．</a:t>
            </a: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你愿意试着计算一下吗？</a:t>
            </a: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541476" y="869497"/>
            <a:ext cx="7964374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60000"/>
              </a:lnSpc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如图，设塔顶中心点为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，塔身中心线与垂直中心线的夹角</a:t>
            </a:r>
            <a:r>
              <a:rPr lang="zh-CN" altLang="en-US" sz="20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为∠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，过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点向垂直中心线引垂线，垂足为点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，在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Rt△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ABC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中，∠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＝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90°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BC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＝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5.2m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en-US" altLang="zh-CN" sz="20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AB</a:t>
            </a:r>
            <a:r>
              <a:rPr lang="zh-CN" altLang="en-US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＝</a:t>
            </a:r>
            <a:r>
              <a:rPr lang="en-US" altLang="zh-CN" sz="20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54.5m</a:t>
            </a:r>
            <a:r>
              <a:rPr lang="en-US" altLang="zh-CN" sz="20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0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7173" name="Picture 5" descr="pic_2211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1140" y="2087721"/>
            <a:ext cx="1081088" cy="21609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74" name="Group 6"/>
          <p:cNvGrpSpPr/>
          <p:nvPr/>
        </p:nvGrpSpPr>
        <p:grpSpPr>
          <a:xfrm rot="-169740">
            <a:off x="8004028" y="2058099"/>
            <a:ext cx="711994" cy="2443163"/>
            <a:chOff x="0" y="0"/>
            <a:chExt cx="598" cy="2052"/>
          </a:xfrm>
        </p:grpSpPr>
        <p:grpSp>
          <p:nvGrpSpPr>
            <p:cNvPr id="7175" name="Group 7"/>
            <p:cNvGrpSpPr/>
            <p:nvPr/>
          </p:nvGrpSpPr>
          <p:grpSpPr>
            <a:xfrm>
              <a:off x="0" y="0"/>
              <a:ext cx="598" cy="2052"/>
              <a:chOff x="0" y="0"/>
              <a:chExt cx="598" cy="2052"/>
            </a:xfrm>
          </p:grpSpPr>
          <p:grpSp>
            <p:nvGrpSpPr>
              <p:cNvPr id="7176" name="Group 8"/>
              <p:cNvGrpSpPr/>
              <p:nvPr/>
            </p:nvGrpSpPr>
            <p:grpSpPr>
              <a:xfrm>
                <a:off x="182" y="183"/>
                <a:ext cx="191" cy="1497"/>
                <a:chOff x="0" y="0"/>
                <a:chExt cx="191" cy="1497"/>
              </a:xfrm>
            </p:grpSpPr>
            <p:sp>
              <p:nvSpPr>
                <p:cNvPr id="7177" name="Line 9"/>
                <p:cNvSpPr/>
                <p:nvPr/>
              </p:nvSpPr>
              <p:spPr>
                <a:xfrm>
                  <a:off x="9" y="0"/>
                  <a:ext cx="182" cy="0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78" name="Line 10"/>
                <p:cNvSpPr/>
                <p:nvPr/>
              </p:nvSpPr>
              <p:spPr>
                <a:xfrm>
                  <a:off x="0" y="0"/>
                  <a:ext cx="0" cy="1497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79" name="Line 11"/>
                <p:cNvSpPr/>
                <p:nvPr/>
              </p:nvSpPr>
              <p:spPr>
                <a:xfrm flipH="1">
                  <a:off x="9" y="0"/>
                  <a:ext cx="182" cy="1497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7180" name="Text Box 12"/>
              <p:cNvSpPr txBox="1"/>
              <p:nvPr/>
            </p:nvSpPr>
            <p:spPr>
              <a:xfrm>
                <a:off x="0" y="1634"/>
                <a:ext cx="272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60000"/>
                  </a:lnSpc>
                  <a:spcBef>
                    <a:spcPct val="50000"/>
                  </a:spcBef>
                </a:pPr>
                <a:r>
                  <a:rPr lang="en-US" altLang="zh-CN" sz="1650" b="1" i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1650" b="1" i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81" name="Text Box 13"/>
              <p:cNvSpPr txBox="1"/>
              <p:nvPr/>
            </p:nvSpPr>
            <p:spPr>
              <a:xfrm>
                <a:off x="326" y="0"/>
                <a:ext cx="272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60000"/>
                  </a:lnSpc>
                  <a:spcBef>
                    <a:spcPct val="50000"/>
                  </a:spcBef>
                </a:pPr>
                <a:r>
                  <a:rPr lang="en-US" altLang="zh-CN" sz="1650" b="1" i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1650" b="1" i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82" name="Text Box 14"/>
              <p:cNvSpPr txBox="1"/>
              <p:nvPr/>
            </p:nvSpPr>
            <p:spPr>
              <a:xfrm>
                <a:off x="0" y="0"/>
                <a:ext cx="272" cy="4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1" hangingPunct="1">
                  <a:lnSpc>
                    <a:spcPct val="160000"/>
                  </a:lnSpc>
                  <a:spcBef>
                    <a:spcPct val="50000"/>
                  </a:spcBef>
                </a:pPr>
                <a:r>
                  <a:rPr lang="en-US" altLang="zh-CN" sz="1650" b="1" i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1650" b="1" i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183" name="Freeform 15"/>
            <p:cNvSpPr/>
            <p:nvPr/>
          </p:nvSpPr>
          <p:spPr>
            <a:xfrm>
              <a:off x="182" y="191"/>
              <a:ext cx="45" cy="45"/>
            </a:xfrm>
            <a:custGeom>
              <a:avLst/>
              <a:gdLst>
                <a:gd name="txL" fmla="*/ 0 w 45"/>
                <a:gd name="txT" fmla="*/ 0 h 45"/>
                <a:gd name="txR" fmla="*/ 45 w 45"/>
                <a:gd name="txB" fmla="*/ 45 h 45"/>
              </a:gdLst>
              <a:ahLst/>
              <a:cxnLst>
                <a:cxn ang="0">
                  <a:pos x="45" y="0"/>
                </a:cxn>
                <a:cxn ang="0">
                  <a:pos x="45" y="45"/>
                </a:cxn>
                <a:cxn ang="0">
                  <a:pos x="0" y="45"/>
                </a:cxn>
              </a:cxnLst>
              <a:rect l="txL" t="txT" r="txR" b="txB"/>
              <a:pathLst>
                <a:path w="45" h="45">
                  <a:moveTo>
                    <a:pt x="45" y="0"/>
                  </a:moveTo>
                  <a:lnTo>
                    <a:pt x="45" y="45"/>
                  </a:lnTo>
                  <a:lnTo>
                    <a:pt x="0" y="45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</p:grpSp>
      <p:graphicFrame>
        <p:nvGraphicFramePr>
          <p:cNvPr id="7184" name="内容占位符 7183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3159125"/>
          <a:ext cx="2349500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41757600" imgH="9448800" progId="Equation.3">
                  <p:embed/>
                </p:oleObj>
              </mc:Choice>
              <mc:Fallback>
                <p:oleObj name="" r:id="rId2" imgW="41757600" imgH="9448800" progId="Equation.3">
                  <p:embed/>
                  <p:pic>
                    <p:nvPicPr>
                      <p:cNvPr id="0" name="图片 1024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3159125"/>
                        <a:ext cx="2349500" cy="554038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4F81BD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5" name="内容占位符 718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3902075"/>
          <a:ext cx="117157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4" imgW="27736800" imgH="6096000" progId="Equation.DSMT4">
                  <p:embed/>
                </p:oleObj>
              </mc:Choice>
              <mc:Fallback>
                <p:oleObj name="Equation" r:id="rId4" imgW="27736800" imgH="6096000" progId="Equation.DSMT4">
                  <p:embed/>
                  <p:pic>
                    <p:nvPicPr>
                      <p:cNvPr id="0" name="图片 1025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3902075"/>
                        <a:ext cx="1171575" cy="257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6" name="Text Box 25"/>
          <p:cNvSpPr txBox="1"/>
          <p:nvPr/>
        </p:nvSpPr>
        <p:spPr>
          <a:xfrm>
            <a:off x="962024" y="4248785"/>
            <a:ext cx="6621624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将上述问题推广到一般情形，就是：已知直角三角形的斜边和一条直角边，求它的锐角的度数</a:t>
            </a:r>
            <a:r>
              <a:rPr lang="en-US" altLang="zh-CN" sz="2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9070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2331193" y="530225"/>
            <a:ext cx="1712912" cy="428625"/>
            <a:chOff x="2056130" y="684067"/>
            <a:chExt cx="2021840" cy="485831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8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4333875" y="518210"/>
            <a:ext cx="293751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anose="02010609060101010101" pitchFamily="49" charset="-122"/>
                <a:cs typeface="+mn-ea"/>
                <a:sym typeface="微软雅黑" panose="020B0503020204020204" pitchFamily="34" charset="-122"/>
              </a:rPr>
              <a:t>解直角三角形的概念</a:t>
            </a:r>
            <a:endParaRPr lang="zh-CN" altLang="en-US" sz="2400" b="1" noProof="1"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黑体" panose="02010609060101010101" pitchFamily="49" charset="-122"/>
              <a:cs typeface="+mn-ea"/>
              <a:sym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373549" y="2778303"/>
            <a:ext cx="2175669" cy="1198078"/>
            <a:chOff x="5045381" y="2904138"/>
            <a:chExt cx="2175669" cy="1198078"/>
          </a:xfrm>
        </p:grpSpPr>
        <p:sp>
          <p:nvSpPr>
            <p:cNvPr id="32" name="云形标注 31"/>
            <p:cNvSpPr/>
            <p:nvPr/>
          </p:nvSpPr>
          <p:spPr>
            <a:xfrm>
              <a:off x="5045381" y="2904138"/>
              <a:ext cx="2175669" cy="1198078"/>
            </a:xfrm>
            <a:prstGeom prst="cloudCallout">
              <a:avLst>
                <a:gd name="adj1" fmla="val -51654"/>
                <a:gd name="adj2" fmla="val 101233"/>
              </a:avLst>
            </a:prstGeom>
            <a:solidFill>
              <a:srgbClr val="FFFFCC"/>
            </a:solidFill>
            <a:ln w="9525" cap="flat" cmpd="sng">
              <a:solidFill>
                <a:srgbClr val="00B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endParaRPr lang="zh-CN" altLang="en-US" sz="27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232179" y="2943741"/>
              <a:ext cx="185651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在直角三角形中知道几个条件可以求解呢？</a:t>
              </a:r>
              <a:endPara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45137E-6 L -0.08959 -0.002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9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矩形 233473"/>
          <p:cNvSpPr/>
          <p:nvPr/>
        </p:nvSpPr>
        <p:spPr>
          <a:xfrm>
            <a:off x="2795730" y="902345"/>
            <a:ext cx="2483644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Rt△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ABC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中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endParaRPr lang="en-US" altLang="zh-CN" sz="21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33480" name="矩形 233479"/>
          <p:cNvSpPr/>
          <p:nvPr/>
        </p:nvSpPr>
        <p:spPr>
          <a:xfrm>
            <a:off x="6089569" y="2636892"/>
            <a:ext cx="863204" cy="4154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不能</a:t>
            </a:r>
            <a:endParaRPr lang="zh-CN" altLang="en-US" sz="21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33479" name="矩形 233478"/>
          <p:cNvSpPr/>
          <p:nvPr/>
        </p:nvSpPr>
        <p:spPr>
          <a:xfrm>
            <a:off x="4739400" y="1752680"/>
            <a:ext cx="726281" cy="41552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不能</a:t>
            </a:r>
            <a:endParaRPr lang="zh-CN" altLang="en-US" sz="21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33481" name="椭圆形标注 233480"/>
          <p:cNvSpPr/>
          <p:nvPr/>
        </p:nvSpPr>
        <p:spPr>
          <a:xfrm>
            <a:off x="5465681" y="733505"/>
            <a:ext cx="1129084" cy="647700"/>
          </a:xfrm>
          <a:prstGeom prst="wedgeEllipseCallout">
            <a:avLst>
              <a:gd name="adj1" fmla="val -72740"/>
              <a:gd name="adj2" fmla="val 84509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100" b="1" dirty="0">
                <a:solidFill>
                  <a:srgbClr val="FF0000"/>
                </a:solidFill>
                <a:latin typeface="宋体" panose="02010600030101010101" pitchFamily="2" charset="-122"/>
              </a:rPr>
              <a:t>一角</a:t>
            </a:r>
            <a:endParaRPr lang="zh-CN" altLang="en-US" sz="21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33482" name="椭圆形标注 233481"/>
          <p:cNvSpPr/>
          <p:nvPr/>
        </p:nvSpPr>
        <p:spPr>
          <a:xfrm>
            <a:off x="7716103" y="2439220"/>
            <a:ext cx="1343891" cy="873277"/>
          </a:xfrm>
          <a:prstGeom prst="wedgeEllipseCallout">
            <a:avLst>
              <a:gd name="adj1" fmla="val -96908"/>
              <a:gd name="adj2" fmla="val 47375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100" b="1" dirty="0">
                <a:solidFill>
                  <a:srgbClr val="FF0000"/>
                </a:solidFill>
                <a:latin typeface="宋体" panose="02010600030101010101" pitchFamily="2" charset="-122"/>
              </a:rPr>
              <a:t>一角一边</a:t>
            </a:r>
            <a:endParaRPr lang="zh-CN" altLang="en-US" sz="21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1195" y="886967"/>
            <a:ext cx="1734820" cy="1663065"/>
            <a:chOff x="2183" y="1159"/>
            <a:chExt cx="2732" cy="2619"/>
          </a:xfrm>
        </p:grpSpPr>
        <p:grpSp>
          <p:nvGrpSpPr>
            <p:cNvPr id="233483" name="组合 233482"/>
            <p:cNvGrpSpPr/>
            <p:nvPr/>
          </p:nvGrpSpPr>
          <p:grpSpPr>
            <a:xfrm>
              <a:off x="2183" y="1159"/>
              <a:ext cx="2732" cy="2619"/>
              <a:chOff x="198" y="572"/>
              <a:chExt cx="1457" cy="1396"/>
            </a:xfrm>
          </p:grpSpPr>
          <p:sp>
            <p:nvSpPr>
              <p:cNvPr id="233484" name="文本框 233483"/>
              <p:cNvSpPr txBox="1"/>
              <p:nvPr/>
            </p:nvSpPr>
            <p:spPr>
              <a:xfrm>
                <a:off x="316" y="572"/>
                <a:ext cx="275" cy="3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Tx/>
                </a:pPr>
                <a:r>
                  <a:rPr lang="en-US" altLang="zh-CN" sz="2100" b="1" i="1" dirty="0">
                    <a:latin typeface="+mn-lt"/>
                  </a:rPr>
                  <a:t>A</a:t>
                </a:r>
                <a:endParaRPr lang="en-US" altLang="zh-CN" sz="2100" b="1" i="1" dirty="0">
                  <a:latin typeface="+mn-lt"/>
                </a:endParaRPr>
              </a:p>
            </p:txBody>
          </p:sp>
          <p:grpSp>
            <p:nvGrpSpPr>
              <p:cNvPr id="233485" name="组合 233484"/>
              <p:cNvGrpSpPr/>
              <p:nvPr/>
            </p:nvGrpSpPr>
            <p:grpSpPr>
              <a:xfrm>
                <a:off x="473" y="886"/>
                <a:ext cx="1064" cy="792"/>
                <a:chOff x="431" y="1071"/>
                <a:chExt cx="1134" cy="641"/>
              </a:xfrm>
            </p:grpSpPr>
            <p:sp>
              <p:nvSpPr>
                <p:cNvPr id="233486" name="直接连接符 233485"/>
                <p:cNvSpPr/>
                <p:nvPr/>
              </p:nvSpPr>
              <p:spPr>
                <a:xfrm>
                  <a:off x="447" y="1071"/>
                  <a:ext cx="0" cy="635"/>
                </a:xfrm>
                <a:prstGeom prst="line">
                  <a:avLst/>
                </a:prstGeom>
                <a:ln w="539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33487" name="直接连接符 233486"/>
                <p:cNvSpPr/>
                <p:nvPr/>
              </p:nvSpPr>
              <p:spPr>
                <a:xfrm>
                  <a:off x="431" y="1706"/>
                  <a:ext cx="1134" cy="0"/>
                </a:xfrm>
                <a:prstGeom prst="line">
                  <a:avLst/>
                </a:prstGeom>
                <a:ln w="539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33488" name="直接连接符 233487"/>
                <p:cNvSpPr/>
                <p:nvPr/>
              </p:nvSpPr>
              <p:spPr>
                <a:xfrm>
                  <a:off x="431" y="1077"/>
                  <a:ext cx="1134" cy="635"/>
                </a:xfrm>
                <a:prstGeom prst="line">
                  <a:avLst/>
                </a:prstGeom>
                <a:ln w="539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33489" name="文本框 233488"/>
              <p:cNvSpPr txBox="1"/>
              <p:nvPr/>
            </p:nvSpPr>
            <p:spPr>
              <a:xfrm>
                <a:off x="1380" y="1620"/>
                <a:ext cx="275" cy="3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Tx/>
                </a:pPr>
                <a:r>
                  <a:rPr lang="en-US" altLang="zh-CN" sz="2100" b="1" i="1" dirty="0">
                    <a:latin typeface="+mn-lt"/>
                  </a:rPr>
                  <a:t>B</a:t>
                </a:r>
                <a:endParaRPr lang="en-US" altLang="zh-CN" sz="2100" b="1" i="1" dirty="0">
                  <a:latin typeface="+mn-lt"/>
                </a:endParaRPr>
              </a:p>
            </p:txBody>
          </p:sp>
          <p:sp>
            <p:nvSpPr>
              <p:cNvPr id="233490" name="文本框 233489"/>
              <p:cNvSpPr txBox="1"/>
              <p:nvPr/>
            </p:nvSpPr>
            <p:spPr>
              <a:xfrm>
                <a:off x="198" y="1594"/>
                <a:ext cx="275" cy="3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ClrTx/>
                </a:pPr>
                <a:r>
                  <a:rPr lang="en-US" altLang="zh-CN" sz="2100" b="1" i="1" dirty="0">
                    <a:latin typeface="+mn-lt"/>
                  </a:rPr>
                  <a:t>C</a:t>
                </a:r>
                <a:endParaRPr lang="en-US" altLang="zh-CN" sz="2100" b="1" i="1" dirty="0">
                  <a:latin typeface="+mn-lt"/>
                </a:endParaRPr>
              </a:p>
            </p:txBody>
          </p:sp>
        </p:grpSp>
        <p:grpSp>
          <p:nvGrpSpPr>
            <p:cNvPr id="233491" name="组合 233490"/>
            <p:cNvGrpSpPr/>
            <p:nvPr/>
          </p:nvGrpSpPr>
          <p:grpSpPr>
            <a:xfrm>
              <a:off x="2700" y="2907"/>
              <a:ext cx="294" cy="293"/>
              <a:chOff x="484" y="2019"/>
              <a:chExt cx="181" cy="181"/>
            </a:xfrm>
          </p:grpSpPr>
          <p:sp>
            <p:nvSpPr>
              <p:cNvPr id="233492" name="直接连接符 233491"/>
              <p:cNvSpPr/>
              <p:nvPr/>
            </p:nvSpPr>
            <p:spPr>
              <a:xfrm>
                <a:off x="484" y="2035"/>
                <a:ext cx="181" cy="0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33493" name="直接连接符 233492"/>
              <p:cNvSpPr/>
              <p:nvPr/>
            </p:nvSpPr>
            <p:spPr>
              <a:xfrm>
                <a:off x="649" y="2019"/>
                <a:ext cx="0" cy="181"/>
              </a:xfrm>
              <a:prstGeom prst="line">
                <a:avLst/>
              </a:prstGeom>
              <a:ln w="50800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  <p:sp>
        <p:nvSpPr>
          <p:cNvPr id="233502" name="椭圆形标注 233501"/>
          <p:cNvSpPr/>
          <p:nvPr/>
        </p:nvSpPr>
        <p:spPr>
          <a:xfrm>
            <a:off x="6736108" y="1772417"/>
            <a:ext cx="1096328" cy="539353"/>
          </a:xfrm>
          <a:prstGeom prst="wedgeEllipseCallout">
            <a:avLst>
              <a:gd name="adj1" fmla="val -89624"/>
              <a:gd name="adj2" fmla="val 86031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100" b="1" dirty="0">
                <a:solidFill>
                  <a:srgbClr val="FF0000"/>
                </a:solidFill>
                <a:latin typeface="宋体" panose="02010600030101010101" pitchFamily="2" charset="-122"/>
              </a:rPr>
              <a:t>两角</a:t>
            </a:r>
            <a:endParaRPr lang="zh-CN" altLang="en-US" sz="21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33503" name="矩形 233502"/>
          <p:cNvSpPr/>
          <p:nvPr/>
        </p:nvSpPr>
        <p:spPr>
          <a:xfrm>
            <a:off x="2342724" y="2216418"/>
            <a:ext cx="5635206" cy="86177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sz="1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）根据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∠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=60°,∠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=30°,  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你能求出这个三角形的其他元素吗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endParaRPr lang="en-US" altLang="zh-CN" sz="21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33505" name="矩形 233504"/>
          <p:cNvSpPr/>
          <p:nvPr/>
        </p:nvSpPr>
        <p:spPr>
          <a:xfrm>
            <a:off x="2340200" y="1400175"/>
            <a:ext cx="5698900" cy="86177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buClrTx/>
            </a:pPr>
            <a:r>
              <a:rPr lang="en-US" altLang="zh-CN" sz="1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）根据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∠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 60°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，你能求出这个三角形的其他元素吗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endParaRPr lang="en-US" altLang="zh-CN" sz="21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33508" name="矩形 233507"/>
          <p:cNvSpPr/>
          <p:nvPr/>
        </p:nvSpPr>
        <p:spPr>
          <a:xfrm>
            <a:off x="825395" y="3097460"/>
            <a:ext cx="7359596" cy="82541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（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）根据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∠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 60°</a:t>
            </a:r>
            <a:r>
              <a:rPr lang="en-US" altLang="zh-CN" sz="21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斜边</a:t>
            </a:r>
            <a:r>
              <a:rPr lang="en-US" altLang="zh-CN" sz="21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AB</a:t>
            </a:r>
            <a:r>
              <a: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=4</a:t>
            </a:r>
            <a:r>
              <a:rPr lang="en-US" altLang="zh-CN" sz="21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你能求出这个三角形的其他元素吗</a:t>
            </a:r>
            <a:r>
              <a:rPr lang="en-US" altLang="zh-CN" sz="21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?</a:t>
            </a:r>
            <a:endParaRPr lang="en-US" altLang="zh-CN" sz="21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33511" name="矩形 233510"/>
          <p:cNvSpPr/>
          <p:nvPr/>
        </p:nvSpPr>
        <p:spPr>
          <a:xfrm>
            <a:off x="2979405" y="3502241"/>
            <a:ext cx="2997487" cy="41549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∠</a:t>
            </a:r>
            <a:r>
              <a:rPr lang="en-US" altLang="zh-CN" sz="2100" b="1" i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B             AC           BC</a:t>
            </a:r>
            <a:endParaRPr lang="en-US" altLang="zh-CN" sz="2100" b="1" i="1" dirty="0">
              <a:solidFill>
                <a:srgbClr val="FF0000"/>
              </a:solidFill>
              <a:latin typeface="+mn-lt"/>
              <a:ea typeface="华文行楷" panose="02010800040101010101" pitchFamily="2" charset="-122"/>
            </a:endParaRPr>
          </a:p>
        </p:txBody>
      </p:sp>
      <p:sp>
        <p:nvSpPr>
          <p:cNvPr id="233506" name="椭圆形标注 233505"/>
          <p:cNvSpPr/>
          <p:nvPr/>
        </p:nvSpPr>
        <p:spPr>
          <a:xfrm>
            <a:off x="7807935" y="3539539"/>
            <a:ext cx="1133475" cy="647700"/>
          </a:xfrm>
          <a:prstGeom prst="wedgeEllipseCallout">
            <a:avLst>
              <a:gd name="adj1" fmla="val -87921"/>
              <a:gd name="adj2" fmla="val 59009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100" b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两边</a:t>
            </a:r>
            <a:endParaRPr lang="zh-CN" altLang="en-US" sz="2100" b="1" dirty="0">
              <a:solidFill>
                <a:srgbClr val="FF0000"/>
              </a:solidFill>
              <a:latin typeface="+mn-lt"/>
              <a:ea typeface="华文行楷" panose="02010800040101010101" pitchFamily="2" charset="-122"/>
            </a:endParaRPr>
          </a:p>
        </p:txBody>
      </p:sp>
      <p:sp>
        <p:nvSpPr>
          <p:cNvPr id="233512" name="矩形 233511"/>
          <p:cNvSpPr/>
          <p:nvPr/>
        </p:nvSpPr>
        <p:spPr>
          <a:xfrm>
            <a:off x="3029555" y="4398420"/>
            <a:ext cx="3240881" cy="4155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∠</a:t>
            </a:r>
            <a:r>
              <a:rPr lang="en-US" altLang="zh-CN" sz="2100" b="1" i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A         </a:t>
            </a:r>
            <a:r>
              <a:rPr lang="en-US" altLang="zh-CN" sz="2100" b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∠</a:t>
            </a:r>
            <a:r>
              <a:rPr lang="en-US" altLang="zh-CN" sz="2100" b="1" i="1" dirty="0">
                <a:solidFill>
                  <a:srgbClr val="FF0000"/>
                </a:solidFill>
                <a:latin typeface="+mn-lt"/>
                <a:ea typeface="华文行楷" panose="02010800040101010101" pitchFamily="2" charset="-122"/>
              </a:rPr>
              <a:t>B         AB</a:t>
            </a:r>
            <a:endParaRPr lang="en-US" altLang="zh-CN" sz="2100" b="1" i="1" dirty="0">
              <a:solidFill>
                <a:srgbClr val="FF0000"/>
              </a:solidFill>
              <a:latin typeface="+mn-lt"/>
              <a:ea typeface="华文行楷" panose="020108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9295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6" name="组合 5"/>
          <p:cNvGrpSpPr/>
          <p:nvPr/>
        </p:nvGrpSpPr>
        <p:grpSpPr>
          <a:xfrm>
            <a:off x="824247" y="3941276"/>
            <a:ext cx="7563802" cy="825419"/>
            <a:chOff x="1143029" y="3991610"/>
            <a:chExt cx="7563802" cy="825419"/>
          </a:xfrm>
        </p:grpSpPr>
        <p:sp>
          <p:nvSpPr>
            <p:cNvPr id="233498" name="文本框 233497"/>
            <p:cNvSpPr txBox="1"/>
            <p:nvPr/>
          </p:nvSpPr>
          <p:spPr>
            <a:xfrm>
              <a:off x="1143029" y="3991610"/>
              <a:ext cx="7563802" cy="8254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ts val="3000"/>
                </a:lnSpc>
                <a:spcBef>
                  <a:spcPts val="0"/>
                </a:spcBef>
              </a:pPr>
              <a:r>
                <a:rPr lang="zh-CN" altLang="en-US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      （</a:t>
              </a:r>
              <a:r>
                <a:rPr lang="en-US" altLang="zh-CN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4</a:t>
              </a:r>
              <a:r>
                <a:rPr lang="zh-CN" altLang="en-US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）根据               </a:t>
              </a:r>
              <a:r>
                <a:rPr lang="en-US" altLang="zh-CN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    </a:t>
              </a:r>
              <a:r>
                <a:rPr lang="zh-CN" altLang="en-US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，</a:t>
              </a:r>
              <a:r>
                <a:rPr lang="en-US" altLang="zh-CN" sz="2100" b="1" i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AC</a:t>
              </a:r>
              <a:r>
                <a:rPr lang="en-US" altLang="zh-CN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= 2 </a:t>
              </a:r>
              <a:r>
                <a:rPr lang="zh-CN" altLang="en-US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， 你能求出这个三角形的</a:t>
              </a:r>
              <a:endParaRPr lang="en-US" altLang="zh-CN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>
                <a:lnSpc>
                  <a:spcPts val="3000"/>
                </a:lnSpc>
                <a:spcBef>
                  <a:spcPts val="0"/>
                </a:spcBef>
              </a:pPr>
              <a:r>
                <a:rPr lang="zh-CN" altLang="en-US" sz="2100" b="1" dirty="0">
                  <a:latin typeface="+mn-lt"/>
                  <a:ea typeface="楷体" panose="02010609060101010101" pitchFamily="49" charset="-122"/>
                  <a:cs typeface="楷体" panose="02010609060101010101" pitchFamily="49" charset="-122"/>
                </a:rPr>
                <a:t>其他元素吗？</a:t>
              </a:r>
              <a:endParaRPr lang="zh-CN" altLang="en-US" sz="21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903992" y="4016936"/>
            <a:ext cx="1127126" cy="3829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1" imgW="16154400" imgH="5486400" progId="Equation.3">
                    <p:embed/>
                  </p:oleObj>
                </mc:Choice>
                <mc:Fallback>
                  <p:oleObj name="" r:id="rId1" imgW="16154400" imgH="5486400" progId="Equation.3">
                    <p:embed/>
                    <p:pic>
                      <p:nvPicPr>
                        <p:cNvPr id="0" name="图片 204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903992" y="4016936"/>
                          <a:ext cx="1127126" cy="38291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组合 7"/>
          <p:cNvGrpSpPr/>
          <p:nvPr/>
        </p:nvGrpSpPr>
        <p:grpSpPr>
          <a:xfrm>
            <a:off x="41077" y="2114419"/>
            <a:ext cx="1688148" cy="1198078"/>
            <a:chOff x="326303" y="2114419"/>
            <a:chExt cx="1688148" cy="1198078"/>
          </a:xfrm>
        </p:grpSpPr>
        <p:sp>
          <p:nvSpPr>
            <p:cNvPr id="39" name="云形标注 38"/>
            <p:cNvSpPr/>
            <p:nvPr/>
          </p:nvSpPr>
          <p:spPr>
            <a:xfrm>
              <a:off x="326303" y="2114419"/>
              <a:ext cx="1688148" cy="1198078"/>
            </a:xfrm>
            <a:prstGeom prst="cloudCallout">
              <a:avLst>
                <a:gd name="adj1" fmla="val 90092"/>
                <a:gd name="adj2" fmla="val 32613"/>
              </a:avLst>
            </a:prstGeom>
            <a:solidFill>
              <a:srgbClr val="FFEBAD"/>
            </a:solidFill>
            <a:ln w="9525" cap="flat" cmpd="sng">
              <a:solidFill>
                <a:srgbClr val="00B05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endParaRPr lang="zh-CN" altLang="en-US" sz="27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6326" y="2347696"/>
              <a:ext cx="130569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1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你发现了什么？</a:t>
              </a:r>
              <a:endPara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3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3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3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3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3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3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3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80" grpId="0"/>
      <p:bldP spid="233479" grpId="0"/>
      <p:bldP spid="233481" grpId="0" animBg="1"/>
      <p:bldP spid="233482" grpId="0" bldLvl="0" animBg="1"/>
      <p:bldP spid="233502" grpId="0" bldLvl="0" animBg="1"/>
      <p:bldP spid="233511" grpId="0"/>
      <p:bldP spid="233506" grpId="0" animBg="1"/>
      <p:bldP spid="2335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矩形 176129"/>
          <p:cNvSpPr/>
          <p:nvPr/>
        </p:nvSpPr>
        <p:spPr>
          <a:xfrm>
            <a:off x="1925241" y="789385"/>
            <a:ext cx="2483644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2400" b="1" dirty="0">
                <a:latin typeface="+mn-lt"/>
                <a:cs typeface="宋体" panose="02010600030101010101" pitchFamily="2" charset="-122"/>
              </a:rPr>
              <a:t>在</a:t>
            </a:r>
            <a:r>
              <a:rPr lang="en-US" altLang="zh-CN" sz="2400" b="1" dirty="0">
                <a:latin typeface="+mn-lt"/>
                <a:cs typeface="宋体" panose="02010600030101010101" pitchFamily="2" charset="-122"/>
              </a:rPr>
              <a:t>Rt△</a:t>
            </a:r>
            <a:r>
              <a:rPr lang="en-US" altLang="zh-CN" sz="2400" b="1" i="1" dirty="0">
                <a:latin typeface="+mn-lt"/>
                <a:cs typeface="宋体" panose="02010600030101010101" pitchFamily="2" charset="-122"/>
              </a:rPr>
              <a:t>ABC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</a:rPr>
              <a:t>中</a:t>
            </a:r>
            <a:r>
              <a:rPr lang="en-US" altLang="zh-CN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endParaRPr lang="en-US" altLang="zh-CN" sz="2400" b="1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76195" name="组合 176194"/>
          <p:cNvGrpSpPr/>
          <p:nvPr/>
        </p:nvGrpSpPr>
        <p:grpSpPr>
          <a:xfrm>
            <a:off x="1319451" y="2805827"/>
            <a:ext cx="7314010" cy="1583531"/>
            <a:chOff x="-431" y="2419"/>
            <a:chExt cx="6143" cy="1330"/>
          </a:xfrm>
        </p:grpSpPr>
        <p:sp>
          <p:nvSpPr>
            <p:cNvPr id="176138" name="文本框 176137"/>
            <p:cNvSpPr txBox="1"/>
            <p:nvPr/>
          </p:nvSpPr>
          <p:spPr>
            <a:xfrm>
              <a:off x="1213" y="2419"/>
              <a:ext cx="4499" cy="1158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ts val="3500"/>
                </a:lnSpc>
                <a:spcBef>
                  <a:spcPts val="0"/>
                </a:spcBef>
                <a:buClrTx/>
              </a:pP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    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在直角三角形的六个元素中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,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除直角外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,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如果知道</a:t>
              </a:r>
              <a:r>
                <a:rPr lang="zh-CN" altLang="en-US" sz="2400" b="1" dirty="0">
                  <a:solidFill>
                    <a:srgbClr val="FF3300"/>
                  </a:solidFill>
                  <a:latin typeface="宋体" panose="02010600030101010101" pitchFamily="2" charset="-122"/>
                  <a:cs typeface="宋体" panose="02010600030101010101" pitchFamily="2" charset="-122"/>
                </a:rPr>
                <a:t>两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个元素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,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(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其中至少有</a:t>
              </a:r>
              <a:r>
                <a:rPr lang="zh-CN" altLang="en-US" sz="2400" b="1" dirty="0">
                  <a:solidFill>
                    <a:srgbClr val="FF3300"/>
                  </a:solidFill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一个是边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),</a:t>
              </a:r>
              <a:r>
                <a:rPr lang="zh-CN" altLang="en-US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就可以求出其余三个元素</a:t>
              </a:r>
              <a:r>
                <a:rPr lang="en-US" altLang="zh-CN" sz="2400" b="1" dirty="0">
                  <a:latin typeface="宋体" panose="02010600030101010101" pitchFamily="2" charset="-122"/>
                  <a:cs typeface="宋体" panose="02010600030101010101" pitchFamily="2" charset="-122"/>
                </a:rPr>
                <a:t>.</a:t>
              </a:r>
              <a:endParaRPr lang="en-US" altLang="zh-CN" sz="2400" b="1" dirty="0">
                <a:latin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176147" name="云形标注 176146"/>
            <p:cNvSpPr/>
            <p:nvPr/>
          </p:nvSpPr>
          <p:spPr>
            <a:xfrm>
              <a:off x="-431" y="2614"/>
              <a:ext cx="1451" cy="1135"/>
            </a:xfrm>
            <a:prstGeom prst="cloudCallout">
              <a:avLst>
                <a:gd name="adj1" fmla="val 60567"/>
                <a:gd name="adj2" fmla="val -75446"/>
              </a:avLst>
            </a:prstGeom>
            <a:solidFill>
              <a:srgbClr val="FFEBAD"/>
            </a:solid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latin typeface="宋体" panose="02010600030101010101" pitchFamily="2" charset="-122"/>
                </a:rPr>
                <a:t>我发现了：</a:t>
              </a:r>
              <a:endParaRPr lang="zh-CN" altLang="en-US" sz="2400" b="1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895850" y="1136650"/>
            <a:ext cx="3449320" cy="786765"/>
            <a:chOff x="7710" y="1790"/>
            <a:chExt cx="5432" cy="1239"/>
          </a:xfrm>
        </p:grpSpPr>
        <p:sp>
          <p:nvSpPr>
            <p:cNvPr id="176178" name="椭圆形标注 176177"/>
            <p:cNvSpPr/>
            <p:nvPr/>
          </p:nvSpPr>
          <p:spPr>
            <a:xfrm>
              <a:off x="7710" y="1790"/>
              <a:ext cx="3134" cy="1154"/>
            </a:xfrm>
            <a:prstGeom prst="wedgeEllipseCallout">
              <a:avLst>
                <a:gd name="adj1" fmla="val 26366"/>
                <a:gd name="adj2" fmla="val 95773"/>
              </a:avLst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一角一边</a:t>
              </a:r>
              <a:endPara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76179" name="椭圆形标注 176178"/>
            <p:cNvSpPr/>
            <p:nvPr/>
          </p:nvSpPr>
          <p:spPr>
            <a:xfrm>
              <a:off x="11358" y="2009"/>
              <a:ext cx="1785" cy="1020"/>
            </a:xfrm>
            <a:prstGeom prst="wedgeEllipseCallout">
              <a:avLst>
                <a:gd name="adj1" fmla="val -90440"/>
                <a:gd name="adj2" fmla="val 93750"/>
              </a:avLst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两边</a:t>
              </a:r>
              <a:endPara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176182" name="椭圆形标注 176181"/>
          <p:cNvSpPr/>
          <p:nvPr/>
        </p:nvSpPr>
        <p:spPr>
          <a:xfrm>
            <a:off x="3654029" y="1329929"/>
            <a:ext cx="1241822" cy="539353"/>
          </a:xfrm>
          <a:prstGeom prst="wedgeEllipseCallout">
            <a:avLst>
              <a:gd name="adj1" fmla="val -69847"/>
              <a:gd name="adj2" fmla="val 104523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两角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76184" name="文本框 176183"/>
          <p:cNvSpPr txBox="1"/>
          <p:nvPr/>
        </p:nvSpPr>
        <p:spPr>
          <a:xfrm>
            <a:off x="2479040" y="2193290"/>
            <a:ext cx="24174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不能求其它元素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6193" name="椭圆形标注 176192"/>
          <p:cNvSpPr/>
          <p:nvPr/>
        </p:nvSpPr>
        <p:spPr>
          <a:xfrm>
            <a:off x="2357438" y="1275160"/>
            <a:ext cx="1241822" cy="539353"/>
          </a:xfrm>
          <a:prstGeom prst="wedgeEllipseCallout">
            <a:avLst>
              <a:gd name="adj1" fmla="val 26125"/>
              <a:gd name="adj2" fmla="val 117329"/>
            </a:avLst>
          </a:prstGeom>
          <a:solidFill>
            <a:srgbClr val="00B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一角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76194" name="文本框 176193"/>
          <p:cNvSpPr txBox="1"/>
          <p:nvPr/>
        </p:nvSpPr>
        <p:spPr>
          <a:xfrm>
            <a:off x="5315585" y="2193290"/>
            <a:ext cx="23933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能求其它元素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5194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6163" name="圆角矩形 31"/>
          <p:cNvSpPr/>
          <p:nvPr/>
        </p:nvSpPr>
        <p:spPr>
          <a:xfrm>
            <a:off x="566001" y="1253535"/>
            <a:ext cx="628015" cy="200533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归纳总结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6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7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6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6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6" name="文本框 177155"/>
          <p:cNvSpPr txBox="1"/>
          <p:nvPr/>
        </p:nvSpPr>
        <p:spPr>
          <a:xfrm>
            <a:off x="1029018" y="1617011"/>
            <a:ext cx="36004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解直角三角形的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依据</a:t>
            </a:r>
            <a:r>
              <a:rPr lang="zh-CN" altLang="en-US" sz="2400" b="1" dirty="0">
                <a:latin typeface="Arial" panose="020B0604020202020204" pitchFamily="34" charset="0"/>
              </a:rPr>
              <a:t>：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177157" name="组合 177156"/>
          <p:cNvGrpSpPr/>
          <p:nvPr/>
        </p:nvGrpSpPr>
        <p:grpSpPr>
          <a:xfrm>
            <a:off x="6888217" y="2414795"/>
            <a:ext cx="1412809" cy="2043113"/>
            <a:chOff x="4105" y="1480"/>
            <a:chExt cx="1613" cy="1452"/>
          </a:xfrm>
        </p:grpSpPr>
        <p:grpSp>
          <p:nvGrpSpPr>
            <p:cNvPr id="177158" name="组合 177157"/>
            <p:cNvGrpSpPr/>
            <p:nvPr/>
          </p:nvGrpSpPr>
          <p:grpSpPr>
            <a:xfrm>
              <a:off x="4105" y="1480"/>
              <a:ext cx="1406" cy="1452"/>
              <a:chOff x="3855" y="1298"/>
              <a:chExt cx="1633" cy="1452"/>
            </a:xfrm>
          </p:grpSpPr>
          <p:sp>
            <p:nvSpPr>
              <p:cNvPr id="177159" name="直角三角形 177158"/>
              <p:cNvSpPr/>
              <p:nvPr/>
            </p:nvSpPr>
            <p:spPr>
              <a:xfrm rot="16200000">
                <a:off x="4173" y="1353"/>
                <a:ext cx="953" cy="1361"/>
              </a:xfrm>
              <a:prstGeom prst="rtTriangle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100"/>
              </a:p>
            </p:txBody>
          </p:sp>
          <p:sp>
            <p:nvSpPr>
              <p:cNvPr id="177160" name="文本框 177159"/>
              <p:cNvSpPr txBox="1"/>
              <p:nvPr/>
            </p:nvSpPr>
            <p:spPr>
              <a:xfrm>
                <a:off x="3855" y="2455"/>
                <a:ext cx="294" cy="29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ClrTx/>
                </a:pPr>
                <a:r>
                  <a:rPr lang="zh-CN" altLang="en-US" sz="2100" b="1" i="1" dirty="0">
                    <a:latin typeface="+mn-lt"/>
                  </a:rPr>
                  <a:t>Ａ</a:t>
                </a:r>
                <a:endParaRPr lang="zh-CN" altLang="en-US" sz="2100" b="1" i="1" dirty="0">
                  <a:latin typeface="+mn-lt"/>
                </a:endParaRPr>
              </a:p>
            </p:txBody>
          </p:sp>
          <p:sp>
            <p:nvSpPr>
              <p:cNvPr id="177161" name="文本框 177160"/>
              <p:cNvSpPr txBox="1"/>
              <p:nvPr/>
            </p:nvSpPr>
            <p:spPr>
              <a:xfrm>
                <a:off x="5194" y="2432"/>
                <a:ext cx="294" cy="29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ClrTx/>
                </a:pPr>
                <a:r>
                  <a:rPr lang="zh-CN" altLang="en-US" sz="2100" b="1" i="1" dirty="0">
                    <a:latin typeface="+mn-lt"/>
                  </a:rPr>
                  <a:t>Ｃ</a:t>
                </a:r>
                <a:endParaRPr lang="zh-CN" altLang="en-US" sz="2100" b="1" i="1" dirty="0">
                  <a:latin typeface="+mn-lt"/>
                </a:endParaRPr>
              </a:p>
            </p:txBody>
          </p:sp>
          <p:sp>
            <p:nvSpPr>
              <p:cNvPr id="177162" name="文本框 177161"/>
              <p:cNvSpPr txBox="1"/>
              <p:nvPr/>
            </p:nvSpPr>
            <p:spPr>
              <a:xfrm>
                <a:off x="5171" y="1298"/>
                <a:ext cx="295" cy="29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ClrTx/>
                </a:pPr>
                <a:r>
                  <a:rPr lang="zh-CN" altLang="en-US" sz="2100" b="1" i="1" dirty="0">
                    <a:latin typeface="+mn-lt"/>
                  </a:rPr>
                  <a:t>Ｂ</a:t>
                </a:r>
                <a:endParaRPr lang="zh-CN" altLang="en-US" sz="2100" b="1" i="1" dirty="0">
                  <a:latin typeface="+mn-lt"/>
                </a:endParaRPr>
              </a:p>
            </p:txBody>
          </p:sp>
        </p:grpSp>
        <p:sp>
          <p:nvSpPr>
            <p:cNvPr id="177163" name="矩形 177162"/>
            <p:cNvSpPr/>
            <p:nvPr/>
          </p:nvSpPr>
          <p:spPr>
            <a:xfrm>
              <a:off x="5353" y="2001"/>
              <a:ext cx="365" cy="2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+mn-lt"/>
                </a:rPr>
                <a:t>a</a:t>
              </a:r>
              <a:endParaRPr lang="en-US" altLang="zh-CN" sz="2100" b="1" i="1" dirty="0">
                <a:latin typeface="+mn-lt"/>
              </a:endParaRPr>
            </a:p>
          </p:txBody>
        </p:sp>
        <p:sp>
          <p:nvSpPr>
            <p:cNvPr id="177164" name="矩形 177163"/>
            <p:cNvSpPr/>
            <p:nvPr/>
          </p:nvSpPr>
          <p:spPr>
            <a:xfrm>
              <a:off x="4761" y="2637"/>
              <a:ext cx="365" cy="2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+mn-lt"/>
                </a:rPr>
                <a:t>b</a:t>
              </a:r>
              <a:endParaRPr lang="en-US" altLang="zh-CN" sz="2100" b="1" i="1" dirty="0">
                <a:latin typeface="+mn-lt"/>
              </a:endParaRPr>
            </a:p>
          </p:txBody>
        </p:sp>
        <p:sp>
          <p:nvSpPr>
            <p:cNvPr id="177165" name="矩形 177164"/>
            <p:cNvSpPr/>
            <p:nvPr/>
          </p:nvSpPr>
          <p:spPr>
            <a:xfrm>
              <a:off x="4693" y="1820"/>
              <a:ext cx="348" cy="2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+mn-lt"/>
                </a:rPr>
                <a:t>c</a:t>
              </a:r>
              <a:endParaRPr lang="en-US" altLang="zh-CN" sz="2100" b="1" i="1" dirty="0">
                <a:latin typeface="+mn-lt"/>
              </a:endParaRPr>
            </a:p>
          </p:txBody>
        </p:sp>
      </p:grpSp>
      <p:graphicFrame>
        <p:nvGraphicFramePr>
          <p:cNvPr id="177189" name="对象 177188"/>
          <p:cNvGraphicFramePr>
            <a:graphicFrameLocks noChangeAspect="1"/>
          </p:cNvGraphicFramePr>
          <p:nvPr/>
        </p:nvGraphicFramePr>
        <p:xfrm>
          <a:off x="4248150" y="3651647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1" imgW="114300" imgH="215900" progId="Equation.3">
                  <p:embed/>
                </p:oleObj>
              </mc:Choice>
              <mc:Fallback>
                <p:oleObj name="" r:id="rId1" imgW="114300" imgH="215900" progId="Equation.3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48150" y="3651647"/>
                        <a:ext cx="85725" cy="16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7190" name="对象 177189"/>
          <p:cNvGraphicFramePr>
            <a:graphicFrameLocks noChangeAspect="1"/>
          </p:cNvGraphicFramePr>
          <p:nvPr/>
        </p:nvGraphicFramePr>
        <p:xfrm>
          <a:off x="4248150" y="3543300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" r:id="rId3" imgW="114300" imgH="215900" progId="Equation.3">
                  <p:embed/>
                </p:oleObj>
              </mc:Choice>
              <mc:Fallback>
                <p:oleObj name="" r:id="rId3" imgW="114300" imgH="215900" progId="Equation.3">
                  <p:embed/>
                  <p:pic>
                    <p:nvPicPr>
                      <p:cNvPr id="0" name="图片 3073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48150" y="3543300"/>
                        <a:ext cx="85725" cy="16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7191" name="矩形 177190"/>
          <p:cNvSpPr/>
          <p:nvPr/>
        </p:nvSpPr>
        <p:spPr>
          <a:xfrm>
            <a:off x="1143000" y="2425304"/>
            <a:ext cx="6858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177192" name="矩形 177191"/>
          <p:cNvSpPr/>
          <p:nvPr/>
        </p:nvSpPr>
        <p:spPr>
          <a:xfrm>
            <a:off x="1143000" y="2425304"/>
            <a:ext cx="6858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177168" name="矩形 177167"/>
          <p:cNvSpPr/>
          <p:nvPr/>
        </p:nvSpPr>
        <p:spPr>
          <a:xfrm>
            <a:off x="3340166" y="2086781"/>
            <a:ext cx="5056442" cy="4608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buClrTx/>
            </a:pP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（勾股定理）；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7167" name="矩形 177166"/>
          <p:cNvSpPr/>
          <p:nvPr/>
        </p:nvSpPr>
        <p:spPr>
          <a:xfrm>
            <a:off x="992125" y="2086781"/>
            <a:ext cx="3350851" cy="460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1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Arial" panose="020B0604020202020204" pitchFamily="34" charset="0"/>
              </a:rPr>
              <a:t>三边之间的关系</a:t>
            </a:r>
            <a:r>
              <a:rPr lang="en-US" altLang="zh-CN" sz="2400" b="1" dirty="0">
                <a:latin typeface="Arial" panose="020B0604020202020204" pitchFamily="34" charset="0"/>
              </a:rPr>
              <a:t>: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177169" name="矩形 177168"/>
          <p:cNvSpPr/>
          <p:nvPr/>
        </p:nvSpPr>
        <p:spPr>
          <a:xfrm>
            <a:off x="688836" y="2554789"/>
            <a:ext cx="3254646" cy="460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fontAlgn="t" hangingPunct="0">
              <a:buClrTx/>
            </a:pPr>
            <a:r>
              <a:rPr lang="en-US" altLang="zh-CN" sz="2400" b="1" dirty="0">
                <a:latin typeface="Arial" panose="020B0604020202020204" pitchFamily="34" charset="0"/>
              </a:rPr>
              <a:t>   </a:t>
            </a: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2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Arial" panose="020B0604020202020204" pitchFamily="34" charset="0"/>
              </a:rPr>
              <a:t>锐角之间的关系</a:t>
            </a:r>
            <a:r>
              <a:rPr lang="en-US" altLang="zh-CN" sz="2400" b="1" dirty="0">
                <a:latin typeface="Arial" panose="020B0604020202020204" pitchFamily="34" charset="0"/>
              </a:rPr>
              <a:t>: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177170" name="矩形 177169"/>
          <p:cNvSpPr/>
          <p:nvPr/>
        </p:nvSpPr>
        <p:spPr>
          <a:xfrm>
            <a:off x="3897826" y="2560744"/>
            <a:ext cx="3698165" cy="460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t" hangingPunct="0">
              <a:buClrTx/>
            </a:pPr>
            <a:r>
              <a:rPr lang="en-US" altLang="zh-CN" sz="2400" b="1" dirty="0">
                <a:latin typeface="+mn-lt"/>
              </a:rPr>
              <a:t>∠ </a:t>
            </a:r>
            <a:r>
              <a:rPr lang="en-US" altLang="zh-CN" sz="2400" b="1" i="1" dirty="0">
                <a:latin typeface="+mn-lt"/>
              </a:rPr>
              <a:t>A</a:t>
            </a:r>
            <a:r>
              <a:rPr lang="zh-CN" altLang="en-US" sz="2400" b="1" dirty="0">
                <a:latin typeface="+mn-lt"/>
              </a:rPr>
              <a:t>＋ </a:t>
            </a:r>
            <a:r>
              <a:rPr lang="en-US" altLang="zh-CN" sz="2400" b="1" dirty="0">
                <a:latin typeface="+mn-lt"/>
              </a:rPr>
              <a:t>∠ </a:t>
            </a:r>
            <a:r>
              <a:rPr lang="en-US" altLang="zh-CN" sz="2400" b="1" i="1" dirty="0">
                <a:latin typeface="+mn-lt"/>
              </a:rPr>
              <a:t>B</a:t>
            </a:r>
            <a:r>
              <a:rPr lang="zh-CN" altLang="en-US" sz="2400" b="1" dirty="0">
                <a:latin typeface="+mn-lt"/>
              </a:rPr>
              <a:t>＝ </a:t>
            </a:r>
            <a:r>
              <a:rPr lang="en-US" altLang="zh-CN" sz="2400" b="1" dirty="0">
                <a:latin typeface="+mn-lt"/>
              </a:rPr>
              <a:t>90º</a:t>
            </a:r>
            <a:r>
              <a:rPr lang="zh-CN" altLang="en-US" sz="2400" b="1" dirty="0">
                <a:latin typeface="+mn-lt"/>
              </a:rPr>
              <a:t>；</a:t>
            </a:r>
            <a:endParaRPr lang="zh-CN" altLang="en-US" sz="2400" b="1" dirty="0">
              <a:latin typeface="+mn-lt"/>
            </a:endParaRPr>
          </a:p>
        </p:txBody>
      </p:sp>
      <p:sp>
        <p:nvSpPr>
          <p:cNvPr id="177171" name="矩形 177170"/>
          <p:cNvSpPr/>
          <p:nvPr/>
        </p:nvSpPr>
        <p:spPr>
          <a:xfrm>
            <a:off x="980711" y="3006126"/>
            <a:ext cx="3179639" cy="460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3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Arial" panose="020B0604020202020204" pitchFamily="34" charset="0"/>
              </a:rPr>
              <a:t>边角之间的关系</a:t>
            </a:r>
            <a:r>
              <a:rPr lang="en-US" altLang="zh-CN" sz="2400" b="1" dirty="0">
                <a:latin typeface="Arial" panose="020B0604020202020204" pitchFamily="34" charset="0"/>
              </a:rPr>
              <a:t>: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0142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4248" name="文本框 4247"/>
          <p:cNvSpPr txBox="1"/>
          <p:nvPr/>
        </p:nvSpPr>
        <p:spPr>
          <a:xfrm>
            <a:off x="609369" y="642555"/>
            <a:ext cx="7961976" cy="929742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    由直角三角形中的已知元素，求出其余未知元素的过程，叫作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解直角三角形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zh-CN" altLang="en-US" sz="2400" b="1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57960" y="3530478"/>
            <a:ext cx="4418330" cy="819150"/>
            <a:chOff x="2296" y="5298"/>
            <a:chExt cx="6958" cy="1290"/>
          </a:xfrm>
        </p:grpSpPr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296" y="5373"/>
            <a:ext cx="1812" cy="11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5" name="" r:id="rId4" imgW="14630400" imgH="9448800" progId="Equation.3">
                    <p:embed/>
                  </p:oleObj>
                </mc:Choice>
                <mc:Fallback>
                  <p:oleObj name="" r:id="rId4" imgW="14630400" imgH="9448800" progId="Equation.3">
                    <p:embed/>
                    <p:pic>
                      <p:nvPicPr>
                        <p:cNvPr id="0" name="图片 307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296" y="5373"/>
                          <a:ext cx="1812" cy="117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760" y="5298"/>
            <a:ext cx="2040" cy="1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6" imgW="14935200" imgH="9448800" progId="Equation.3">
                    <p:embed/>
                  </p:oleObj>
                </mc:Choice>
                <mc:Fallback>
                  <p:oleObj name="" r:id="rId6" imgW="14935200" imgH="9448800" progId="Equation.3">
                    <p:embed/>
                    <p:pic>
                      <p:nvPicPr>
                        <p:cNvPr id="0" name="图片 307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760" y="5298"/>
                          <a:ext cx="2040" cy="129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291" y="5338"/>
            <a:ext cx="1963" cy="1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8" imgW="14935200" imgH="9448800" progId="Equation.3">
                    <p:embed/>
                  </p:oleObj>
                </mc:Choice>
                <mc:Fallback>
                  <p:oleObj name="" r:id="rId8" imgW="14935200" imgH="9448800" progId="Equation.3">
                    <p:embed/>
                    <p:pic>
                      <p:nvPicPr>
                        <p:cNvPr id="0" name="图片 307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7291" y="5338"/>
                          <a:ext cx="1963" cy="1242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77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7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6" grpId="0"/>
      <p:bldP spid="177168" grpId="0"/>
      <p:bldP spid="177167" grpId="0"/>
      <p:bldP spid="177169" grpId="0"/>
      <p:bldP spid="177170" grpId="0"/>
      <p:bldP spid="177171" grpId="0"/>
      <p:bldP spid="42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7189" name="对象 177188"/>
          <p:cNvGraphicFramePr>
            <a:graphicFrameLocks noChangeAspect="1"/>
          </p:cNvGraphicFramePr>
          <p:nvPr/>
        </p:nvGraphicFramePr>
        <p:xfrm>
          <a:off x="4248150" y="3651647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" r:id="rId1" imgW="114300" imgH="215900" progId="Equation.3">
                  <p:embed/>
                </p:oleObj>
              </mc:Choice>
              <mc:Fallback>
                <p:oleObj name="" r:id="rId1" imgW="114300" imgH="215900" progId="Equation.3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48150" y="3651647"/>
                        <a:ext cx="85725" cy="16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7190" name="对象 177189"/>
          <p:cNvGraphicFramePr>
            <a:graphicFrameLocks noChangeAspect="1"/>
          </p:cNvGraphicFramePr>
          <p:nvPr/>
        </p:nvGraphicFramePr>
        <p:xfrm>
          <a:off x="4248150" y="3543300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" r:id="rId3" imgW="114300" imgH="215900" progId="Equation.3">
                  <p:embed/>
                </p:oleObj>
              </mc:Choice>
              <mc:Fallback>
                <p:oleObj name="" r:id="rId3" imgW="114300" imgH="215900" progId="Equation.3">
                  <p:embed/>
                  <p:pic>
                    <p:nvPicPr>
                      <p:cNvPr id="0" name="图片 4097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48150" y="3543300"/>
                        <a:ext cx="85725" cy="16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7191" name="矩形 177190"/>
          <p:cNvSpPr/>
          <p:nvPr/>
        </p:nvSpPr>
        <p:spPr>
          <a:xfrm>
            <a:off x="1143000" y="2425304"/>
            <a:ext cx="6858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/>
          </a:p>
        </p:txBody>
      </p:sp>
      <p:sp>
        <p:nvSpPr>
          <p:cNvPr id="177192" name="矩形 177191"/>
          <p:cNvSpPr/>
          <p:nvPr/>
        </p:nvSpPr>
        <p:spPr>
          <a:xfrm>
            <a:off x="1143000" y="2425304"/>
            <a:ext cx="6858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/>
          </a:p>
        </p:txBody>
      </p:sp>
      <p:grpSp>
        <p:nvGrpSpPr>
          <p:cNvPr id="3" name="组合 2"/>
          <p:cNvGrpSpPr/>
          <p:nvPr/>
        </p:nvGrpSpPr>
        <p:grpSpPr>
          <a:xfrm>
            <a:off x="-10142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18" name="内容占位符 21505"/>
          <p:cNvSpPr txBox="1">
            <a:spLocks noChangeArrowheads="1"/>
          </p:cNvSpPr>
          <p:nvPr/>
        </p:nvSpPr>
        <p:spPr bwMode="auto">
          <a:xfrm>
            <a:off x="752475" y="1076879"/>
            <a:ext cx="7591426" cy="3469953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257175" indent="-257175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530" indent="-21463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endParaRPr lang="en-US" altLang="zh-CN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63982" y="760145"/>
            <a:ext cx="2440363" cy="647699"/>
            <a:chOff x="3131762" y="248416"/>
            <a:chExt cx="2440363" cy="647699"/>
          </a:xfrm>
        </p:grpSpPr>
        <p:sp>
          <p:nvSpPr>
            <p:cNvPr id="15" name="圆角矩形 14"/>
            <p:cNvSpPr/>
            <p:nvPr/>
          </p:nvSpPr>
          <p:spPr>
            <a:xfrm>
              <a:off x="3343275" y="334907"/>
              <a:ext cx="2228850" cy="47471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归纳总结</a:t>
              </a:r>
              <a:endPara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860" t="22977" r="30278" b="33898"/>
            <a:stretch>
              <a:fillRect/>
            </a:stretch>
          </p:blipFill>
          <p:spPr>
            <a:xfrm>
              <a:off x="3131762" y="248416"/>
              <a:ext cx="687763" cy="647699"/>
            </a:xfrm>
            <a:prstGeom prst="roundRect">
              <a:avLst/>
            </a:prstGeom>
          </p:spPr>
        </p:pic>
      </p:grpSp>
      <p:sp>
        <p:nvSpPr>
          <p:cNvPr id="19" name="文本框 177155"/>
          <p:cNvSpPr txBox="1"/>
          <p:nvPr/>
        </p:nvSpPr>
        <p:spPr>
          <a:xfrm>
            <a:off x="855872" y="1450251"/>
            <a:ext cx="36004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解直角三角形的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原则</a:t>
            </a:r>
            <a:r>
              <a:rPr lang="zh-CN" altLang="en-US" sz="2400" b="1" dirty="0">
                <a:latin typeface="Arial" panose="020B0604020202020204" pitchFamily="34" charset="0"/>
              </a:rPr>
              <a:t>：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83433" y="1796991"/>
            <a:ext cx="7430422" cy="9900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  <a:buClrTx/>
            </a:pP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1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有斜</a:t>
            </a:r>
            <a:r>
              <a:rPr lang="zh-CN" altLang="en-US" sz="2400" b="1" dirty="0">
                <a:latin typeface="宋体" panose="02010600030101010101" pitchFamily="2" charset="-122"/>
              </a:rPr>
              <a:t>（斜边）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用弦</a:t>
            </a:r>
            <a:r>
              <a:rPr lang="zh-CN" altLang="en-US" sz="2400" b="1" dirty="0">
                <a:latin typeface="宋体" panose="02010600030101010101" pitchFamily="2" charset="-122"/>
              </a:rPr>
              <a:t>（正弦、余弦），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无斜</a:t>
            </a:r>
            <a:r>
              <a:rPr lang="zh-CN" altLang="en-US" sz="2400" b="1" dirty="0">
                <a:latin typeface="宋体" panose="02010600030101010101" pitchFamily="2" charset="-122"/>
              </a:rPr>
              <a:t>（斜边）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用切</a:t>
            </a:r>
            <a:r>
              <a:rPr lang="zh-CN" altLang="en-US" sz="2400" b="1" dirty="0">
                <a:latin typeface="宋体" panose="02010600030101010101" pitchFamily="2" charset="-122"/>
              </a:rPr>
              <a:t>（正切）；</a:t>
            </a:r>
            <a:endParaRPr lang="en-US" altLang="zh-CN" sz="2400" b="1" dirty="0">
              <a:latin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884" y="2668382"/>
            <a:ext cx="7489272" cy="9900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fontAlgn="t" hangingPunct="0">
              <a:lnSpc>
                <a:spcPts val="3500"/>
              </a:lnSpc>
              <a:buClrTx/>
            </a:pP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2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宁乘勿除</a:t>
            </a:r>
            <a:r>
              <a:rPr lang="zh-CN" altLang="en-US" sz="2400" b="1" dirty="0">
                <a:latin typeface="宋体" panose="02010600030101010101" pitchFamily="2" charset="-122"/>
              </a:rPr>
              <a:t>：选取便于计算的关系式，若能用乘法计算就不用除法计算；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54207" y="3534633"/>
            <a:ext cx="7589693" cy="9900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  <a:buClrTx/>
            </a:pPr>
            <a:r>
              <a:rPr lang="en-US" altLang="zh-CN" sz="2400" b="1" dirty="0">
                <a:latin typeface="宋体" panose="02010600030101010101" pitchFamily="2" charset="-122"/>
              </a:rPr>
              <a:t>(</a:t>
            </a:r>
            <a:r>
              <a:rPr lang="en-US" altLang="zh-CN" sz="2400" b="1" dirty="0">
                <a:latin typeface="+mn-lt"/>
              </a:rPr>
              <a:t>3</a:t>
            </a:r>
            <a:r>
              <a:rPr lang="en-US" altLang="zh-CN" sz="2400" b="1" dirty="0"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取原避中</a:t>
            </a:r>
            <a:r>
              <a:rPr lang="zh-CN" altLang="en-US" sz="2400" b="1" dirty="0">
                <a:latin typeface="宋体" panose="02010600030101010101" pitchFamily="2" charset="-122"/>
              </a:rPr>
              <a:t>：若能用原始数据计算，应避免使用中间数据求解</a:t>
            </a:r>
            <a:r>
              <a:rPr lang="en-US" altLang="zh-CN" sz="2400" b="1" dirty="0">
                <a:latin typeface="宋体" panose="02010600030101010101" pitchFamily="2" charset="-122"/>
              </a:rPr>
              <a:t>.</a:t>
            </a:r>
            <a:endParaRPr lang="en-US" altLang="zh-CN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 uiExpand="1" build="p"/>
      <p:bldP spid="19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12289"/>
          <p:cNvSpPr txBox="1"/>
          <p:nvPr/>
        </p:nvSpPr>
        <p:spPr>
          <a:xfrm>
            <a:off x="1149385" y="1142127"/>
            <a:ext cx="6567691" cy="11182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如图，在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Rt△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ABC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中，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根据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2.4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，斜边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AB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6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，你能求出这个直角三角形的其他元素吗？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aphicFrame>
        <p:nvGraphicFramePr>
          <p:cNvPr id="12291" name="对象 12290"/>
          <p:cNvGraphicFramePr>
            <a:graphicFrameLocks noChangeAspect="1"/>
          </p:cNvGraphicFramePr>
          <p:nvPr/>
        </p:nvGraphicFramePr>
        <p:xfrm>
          <a:off x="1343025" y="2469294"/>
          <a:ext cx="6212681" cy="432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" r:id="rId1" imgW="87782400" imgH="6096000" progId="Equation.DSMT4">
                  <p:embed/>
                </p:oleObj>
              </mc:Choice>
              <mc:Fallback>
                <p:oleObj name="" r:id="rId1" imgW="87782400" imgH="6096000" progId="Equation.DSMT4">
                  <p:embed/>
                  <p:pic>
                    <p:nvPicPr>
                      <p:cNvPr id="0" name="图片 512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43025" y="2469294"/>
                        <a:ext cx="6212681" cy="4321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2291"/>
          <p:cNvGraphicFramePr>
            <a:graphicFrameLocks noChangeAspect="1"/>
          </p:cNvGraphicFramePr>
          <p:nvPr/>
        </p:nvGraphicFramePr>
        <p:xfrm>
          <a:off x="1389450" y="3077207"/>
          <a:ext cx="4806553" cy="6846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8" name="" r:id="rId3" imgW="66446400" imgH="9448800" progId="Equation.DSMT4">
                  <p:embed/>
                </p:oleObj>
              </mc:Choice>
              <mc:Fallback>
                <p:oleObj name="" r:id="rId3" imgW="66446400" imgH="9448800" progId="Equation.DSMT4">
                  <p:embed/>
                  <p:pic>
                    <p:nvPicPr>
                      <p:cNvPr id="0" name="图片 5497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89450" y="3077207"/>
                        <a:ext cx="4806553" cy="68460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3" name="组合 1"/>
          <p:cNvGrpSpPr/>
          <p:nvPr/>
        </p:nvGrpSpPr>
        <p:grpSpPr>
          <a:xfrm>
            <a:off x="6997608" y="2273428"/>
            <a:ext cx="1475184" cy="2159879"/>
            <a:chOff x="11702" y="4200"/>
            <a:chExt cx="2207" cy="3234"/>
          </a:xfrm>
        </p:grpSpPr>
        <p:grpSp>
          <p:nvGrpSpPr>
            <p:cNvPr id="7174" name="组合 12293"/>
            <p:cNvGrpSpPr/>
            <p:nvPr/>
          </p:nvGrpSpPr>
          <p:grpSpPr>
            <a:xfrm>
              <a:off x="11702" y="4200"/>
              <a:ext cx="2207" cy="3114"/>
              <a:chOff x="64" y="64"/>
              <a:chExt cx="883" cy="1246"/>
            </a:xfrm>
          </p:grpSpPr>
          <p:sp>
            <p:nvSpPr>
              <p:cNvPr id="7175" name="直角三角形 12294"/>
              <p:cNvSpPr/>
              <p:nvPr/>
            </p:nvSpPr>
            <p:spPr>
              <a:xfrm flipH="1">
                <a:off x="217" y="229"/>
                <a:ext cx="498" cy="908"/>
              </a:xfrm>
              <a:prstGeom prst="rtTriangle">
                <a:avLst/>
              </a:prstGeom>
              <a:noFill/>
              <a:ln w="28575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sz="21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76" name="文本框 12295"/>
              <p:cNvSpPr txBox="1"/>
              <p:nvPr/>
            </p:nvSpPr>
            <p:spPr>
              <a:xfrm>
                <a:off x="64" y="1059"/>
                <a:ext cx="272" cy="2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77" name="文本框 12296"/>
              <p:cNvSpPr txBox="1"/>
              <p:nvPr/>
            </p:nvSpPr>
            <p:spPr>
              <a:xfrm>
                <a:off x="558" y="64"/>
                <a:ext cx="272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178" name="文本框 12297"/>
              <p:cNvSpPr txBox="1"/>
              <p:nvPr/>
            </p:nvSpPr>
            <p:spPr>
              <a:xfrm>
                <a:off x="675" y="1059"/>
                <a:ext cx="272" cy="2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7179" name="文本框 12299"/>
            <p:cNvSpPr txBox="1"/>
            <p:nvPr/>
          </p:nvSpPr>
          <p:spPr>
            <a:xfrm>
              <a:off x="12303" y="5309"/>
              <a:ext cx="1020" cy="6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>
                  <a:latin typeface="Times New Roman" panose="0202060305040502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1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180" name="文本框 12300"/>
            <p:cNvSpPr txBox="1"/>
            <p:nvPr/>
          </p:nvSpPr>
          <p:spPr>
            <a:xfrm>
              <a:off x="12348" y="6814"/>
              <a:ext cx="1027" cy="6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>
                  <a:latin typeface="Times New Roman" panose="02020603050405020304" pitchFamily="18" charset="0"/>
                  <a:ea typeface="黑体" panose="02010609060101010101" pitchFamily="49" charset="-122"/>
                </a:rPr>
                <a:t>2.4</a:t>
              </a:r>
              <a:endParaRPr lang="en-US" altLang="zh-CN" sz="21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9295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1827853" y="555392"/>
            <a:ext cx="1712912" cy="428097"/>
            <a:chOff x="2056130" y="684067"/>
            <a:chExt cx="2021840" cy="485233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2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3822146" y="534988"/>
            <a:ext cx="324358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黑体" panose="02010609060101010101" pitchFamily="49" charset="-122"/>
                <a:cs typeface="+mn-ea"/>
                <a:sym typeface="微软雅黑" panose="020B0503020204020204" pitchFamily="34" charset="-122"/>
              </a:rPr>
              <a:t>知道两边解直角三角形</a:t>
            </a:r>
            <a:endParaRPr lang="zh-CN" altLang="en-US" sz="2400" b="1" noProof="1"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黑体" panose="02010609060101010101" pitchFamily="49" charset="-122"/>
              <a:cs typeface="+mn-ea"/>
              <a:sym typeface="微软雅黑" panose="020B0503020204020204" pitchFamily="34" charset="-122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03202" y="3929140"/>
          <a:ext cx="5903505" cy="315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" name="Equation" r:id="rId5" imgW="124968000" imgH="6705600" progId="Equation.DSMT4">
                  <p:embed/>
                </p:oleObj>
              </mc:Choice>
              <mc:Fallback>
                <p:oleObj name="Equation" r:id="rId5" imgW="124968000" imgH="6705600" progId="Equation.DSMT4">
                  <p:embed/>
                  <p:pic>
                    <p:nvPicPr>
                      <p:cNvPr id="0" name="图片 5498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03202" y="3929140"/>
                        <a:ext cx="5903505" cy="31524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5" name="对象 22534"/>
          <p:cNvGraphicFramePr>
            <a:graphicFrameLocks noChangeAspect="1"/>
          </p:cNvGraphicFramePr>
          <p:nvPr/>
        </p:nvGraphicFramePr>
        <p:xfrm>
          <a:off x="2247900" y="3401780"/>
          <a:ext cx="3601641" cy="3583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" r:id="rId1" imgW="48768000" imgH="4876800" progId="Equation.DSMT4">
                  <p:embed/>
                </p:oleObj>
              </mc:Choice>
              <mc:Fallback>
                <p:oleObj name="" r:id="rId1" imgW="48768000" imgH="4876800" progId="Equation.DSMT4">
                  <p:embed/>
                  <p:pic>
                    <p:nvPicPr>
                      <p:cNvPr id="0" name="图片 6144"/>
                      <p:cNvPicPr>
                        <a:picLocks noChangeAspect="1"/>
                      </p:cNvPicPr>
                      <p:nvPr/>
                    </p:nvPicPr>
                    <p:blipFill>
                      <a:blip r:embed="rId2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2247900" y="3401780"/>
                        <a:ext cx="3601641" cy="3583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对象 22535"/>
          <p:cNvGraphicFramePr>
            <a:graphicFrameLocks noChangeAspect="1"/>
          </p:cNvGraphicFramePr>
          <p:nvPr/>
        </p:nvGraphicFramePr>
        <p:xfrm>
          <a:off x="2249091" y="3835004"/>
          <a:ext cx="1966913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56" name="" r:id="rId3" imgW="27432000" imgH="5181600" progId="Equation.DSMT4">
                  <p:embed/>
                </p:oleObj>
              </mc:Choice>
              <mc:Fallback>
                <p:oleObj name="" r:id="rId3" imgW="27432000" imgH="5181600" progId="Equation.DSMT4">
                  <p:embed/>
                  <p:pic>
                    <p:nvPicPr>
                      <p:cNvPr id="0" name="图片 7155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49091" y="3835004"/>
                        <a:ext cx="1966913" cy="371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0" name="组合 22536"/>
          <p:cNvGrpSpPr/>
          <p:nvPr/>
        </p:nvGrpSpPr>
        <p:grpSpPr>
          <a:xfrm>
            <a:off x="5738814" y="2039541"/>
            <a:ext cx="1854992" cy="1277541"/>
            <a:chOff x="-62" y="0"/>
            <a:chExt cx="1558" cy="1073"/>
          </a:xfrm>
        </p:grpSpPr>
        <p:sp>
          <p:nvSpPr>
            <p:cNvPr id="9221" name="直角三角形 22537"/>
            <p:cNvSpPr/>
            <p:nvPr/>
          </p:nvSpPr>
          <p:spPr>
            <a:xfrm>
              <a:off x="272" y="181"/>
              <a:ext cx="953" cy="590"/>
            </a:xfrm>
            <a:prstGeom prst="rtTriangle">
              <a:avLst/>
            </a:prstGeom>
            <a:noFill/>
            <a:ln w="28575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2" name="任意多边形 22538"/>
            <p:cNvSpPr/>
            <p:nvPr/>
          </p:nvSpPr>
          <p:spPr>
            <a:xfrm>
              <a:off x="272" y="680"/>
              <a:ext cx="90" cy="91"/>
            </a:xfrm>
            <a:custGeom>
              <a:avLst/>
              <a:gdLst/>
              <a:ahLst/>
              <a:cxnLst/>
              <a:rect l="0" t="0" r="0" b="0"/>
              <a:pathLst>
                <a:path w="90" h="91">
                  <a:moveTo>
                    <a:pt x="0" y="0"/>
                  </a:moveTo>
                  <a:lnTo>
                    <a:pt x="90" y="0"/>
                  </a:lnTo>
                  <a:lnTo>
                    <a:pt x="90" y="91"/>
                  </a:lnTo>
                </a:path>
              </a:pathLst>
            </a:custGeom>
            <a:noFill/>
            <a:ln w="2857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9223" name="文本框 22539"/>
            <p:cNvSpPr txBox="1"/>
            <p:nvPr/>
          </p:nvSpPr>
          <p:spPr>
            <a:xfrm>
              <a:off x="45" y="0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24" name="文本框 22540"/>
            <p:cNvSpPr txBox="1"/>
            <p:nvPr/>
          </p:nvSpPr>
          <p:spPr>
            <a:xfrm>
              <a:off x="1224" y="725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25" name="文本框 22541"/>
            <p:cNvSpPr txBox="1"/>
            <p:nvPr/>
          </p:nvSpPr>
          <p:spPr>
            <a:xfrm>
              <a:off x="45" y="725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9226" name="对象 22542"/>
            <p:cNvGraphicFramePr>
              <a:graphicFrameLocks noChangeAspect="1"/>
            </p:cNvGraphicFramePr>
            <p:nvPr/>
          </p:nvGraphicFramePr>
          <p:xfrm>
            <a:off x="-62" y="348"/>
            <a:ext cx="300" cy="2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57" name="" r:id="rId5" imgW="5791200" imgH="5181600" progId="Equation.3">
                    <p:embed/>
                  </p:oleObj>
                </mc:Choice>
                <mc:Fallback>
                  <p:oleObj name="" r:id="rId5" imgW="5791200" imgH="5181600" progId="Equation.3">
                    <p:embed/>
                    <p:pic>
                      <p:nvPicPr>
                        <p:cNvPr id="0" name="图片 715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-62" y="348"/>
                          <a:ext cx="300" cy="2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27" name="对象 22543"/>
            <p:cNvGraphicFramePr>
              <a:graphicFrameLocks noChangeAspect="1"/>
            </p:cNvGraphicFramePr>
            <p:nvPr/>
          </p:nvGraphicFramePr>
          <p:xfrm>
            <a:off x="621" y="764"/>
            <a:ext cx="303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58" name="" r:id="rId7" imgW="5791200" imgH="5486400" progId="Equation.3">
                    <p:embed/>
                  </p:oleObj>
                </mc:Choice>
                <mc:Fallback>
                  <p:oleObj name="" r:id="rId7" imgW="5791200" imgH="5486400" progId="Equation.3">
                    <p:embed/>
                    <p:pic>
                      <p:nvPicPr>
                        <p:cNvPr id="0" name="图片 715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21" y="764"/>
                          <a:ext cx="303" cy="3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232" name="组合 4"/>
          <p:cNvGrpSpPr/>
          <p:nvPr/>
        </p:nvGrpSpPr>
        <p:grpSpPr>
          <a:xfrm>
            <a:off x="845048" y="1040606"/>
            <a:ext cx="7920179" cy="1118393"/>
            <a:chOff x="-625" y="2184"/>
            <a:chExt cx="16629" cy="2349"/>
          </a:xfrm>
        </p:grpSpPr>
        <p:sp>
          <p:nvSpPr>
            <p:cNvPr id="9233" name="文本框 22529"/>
            <p:cNvSpPr txBox="1"/>
            <p:nvPr/>
          </p:nvSpPr>
          <p:spPr>
            <a:xfrm>
              <a:off x="-525" y="2184"/>
              <a:ext cx="16529" cy="23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ts val="4000"/>
                </a:lnSpc>
              </a:pPr>
              <a:r>
                <a:rPr lang="en-US" altLang="zh-CN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例</a:t>
              </a:r>
              <a:r>
                <a:rPr lang="en-US" altLang="zh-CN" sz="2400" b="1" dirty="0">
                  <a:solidFill>
                    <a:srgbClr val="0000FF"/>
                  </a:solidFill>
                  <a:latin typeface="+mn-lt"/>
                  <a:ea typeface="楷体" panose="02010609060101010101" pitchFamily="49" charset="-122"/>
                </a:rPr>
                <a:t>1</a:t>
              </a:r>
              <a:r>
                <a:rPr lang="en-US" altLang="zh-CN" sz="2400" b="1" dirty="0">
                  <a:solidFill>
                    <a:schemeClr val="hlink"/>
                  </a:solidFill>
                  <a:latin typeface="+mn-lt"/>
                  <a:ea typeface="楷体" panose="02010609060101010101" pitchFamily="49" charset="-122"/>
                </a:rPr>
                <a:t>  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</a:rPr>
                <a:t>如图，在Rt△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</a:rPr>
                <a:t>ABC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</a:rPr>
                <a:t>中，∠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</a:rPr>
                <a:t>C 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</a:rPr>
                <a:t>= 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</a:rPr>
                <a:t>90°，       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</a:rPr>
                <a:t>        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</a:rPr>
                <a:t>， </a:t>
              </a:r>
              <a:endParaRPr lang="zh-CN" altLang="en-US" sz="2400" b="1" dirty="0">
                <a:latin typeface="+mn-lt"/>
                <a:ea typeface="楷体" panose="02010609060101010101" pitchFamily="49" charset="-122"/>
              </a:endParaRPr>
            </a:p>
            <a:p>
              <a:pPr>
                <a:lnSpc>
                  <a:spcPts val="4000"/>
                </a:lnSpc>
              </a:pPr>
              <a:r>
                <a:rPr lang="zh-CN" altLang="en-US" sz="2400" b="1" dirty="0">
                  <a:latin typeface="+mn-lt"/>
                  <a:ea typeface="楷体" panose="02010609060101010101" pitchFamily="49" charset="-122"/>
                </a:rPr>
                <a:t>               ，解这个直角三角形.</a:t>
              </a:r>
              <a:endParaRPr lang="zh-CN" altLang="en-US" sz="2400" b="1" dirty="0">
                <a:latin typeface="+mn-lt"/>
                <a:ea typeface="楷体" panose="02010609060101010101" pitchFamily="49" charset="-122"/>
              </a:endParaRPr>
            </a:p>
          </p:txBody>
        </p:sp>
        <p:graphicFrame>
          <p:nvGraphicFramePr>
            <p:cNvPr id="9234" name="对象 22530"/>
            <p:cNvGraphicFramePr>
              <a:graphicFrameLocks noChangeAspect="1"/>
            </p:cNvGraphicFramePr>
            <p:nvPr/>
          </p:nvGraphicFramePr>
          <p:xfrm>
            <a:off x="-625" y="3432"/>
            <a:ext cx="2379" cy="9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59" name="" r:id="rId9" imgW="14325600" imgH="5486400" progId="Equation.3">
                    <p:embed/>
                  </p:oleObj>
                </mc:Choice>
                <mc:Fallback>
                  <p:oleObj name="" r:id="rId9" imgW="14325600" imgH="5486400" progId="Equation.3">
                    <p:embed/>
                    <p:pic>
                      <p:nvPicPr>
                        <p:cNvPr id="0" name="图片 715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-625" y="3432"/>
                          <a:ext cx="2379" cy="9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组合 2"/>
          <p:cNvGrpSpPr/>
          <p:nvPr/>
        </p:nvGrpSpPr>
        <p:grpSpPr>
          <a:xfrm>
            <a:off x="-17684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58384" name="组合 6"/>
          <p:cNvGrpSpPr/>
          <p:nvPr/>
        </p:nvGrpSpPr>
        <p:grpSpPr>
          <a:xfrm>
            <a:off x="950826" y="576263"/>
            <a:ext cx="1889125" cy="460375"/>
            <a:chOff x="397404" y="556710"/>
            <a:chExt cx="1888409" cy="46111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9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217732" y="574675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已知两边解直角三角形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698759" y="1090940"/>
          <a:ext cx="1259840" cy="446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0" name="" r:id="rId11" imgW="14630400" imgH="5181600" progId="Equation.3">
                  <p:embed/>
                </p:oleObj>
              </mc:Choice>
              <mc:Fallback>
                <p:oleObj name="" r:id="rId11" imgW="14630400" imgH="5181600" progId="Equation.3">
                  <p:embed/>
                  <p:pic>
                    <p:nvPicPr>
                      <p:cNvPr id="0" name="图片 7159"/>
                      <p:cNvPicPr>
                        <a:picLocks noChangeAspect="1"/>
                      </p:cNvPicPr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698759" y="1090940"/>
                        <a:ext cx="1259840" cy="4464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1461390" y="2226331"/>
            <a:ext cx="3248537" cy="618827"/>
            <a:chOff x="1461390" y="2167608"/>
            <a:chExt cx="3248537" cy="618827"/>
          </a:xfrm>
        </p:grpSpPr>
        <p:grpSp>
          <p:nvGrpSpPr>
            <p:cNvPr id="9228" name="组合 5"/>
            <p:cNvGrpSpPr/>
            <p:nvPr/>
          </p:nvGrpSpPr>
          <p:grpSpPr>
            <a:xfrm>
              <a:off x="1461390" y="2167608"/>
              <a:ext cx="3248537" cy="618827"/>
              <a:chOff x="668" y="4498"/>
              <a:chExt cx="6249" cy="1299"/>
            </a:xfrm>
          </p:grpSpPr>
          <p:sp>
            <p:nvSpPr>
              <p:cNvPr id="9229" name="文本框 22531"/>
              <p:cNvSpPr txBox="1"/>
              <p:nvPr/>
            </p:nvSpPr>
            <p:spPr>
              <a:xfrm>
                <a:off x="668" y="4633"/>
                <a:ext cx="1315" cy="96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解：</a:t>
                </a:r>
                <a:endPara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9230" name="对象 1"/>
              <p:cNvGraphicFramePr>
                <a:graphicFrameLocks noChangeAspect="1"/>
              </p:cNvGraphicFramePr>
              <p:nvPr/>
            </p:nvGraphicFramePr>
            <p:xfrm>
              <a:off x="2488" y="4498"/>
              <a:ext cx="4429" cy="12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161" name="Equation" r:id="rId13" imgW="35661600" imgH="10972800" progId="Equation.DSMT4">
                      <p:embed/>
                    </p:oleObj>
                  </mc:Choice>
                  <mc:Fallback>
                    <p:oleObj name="Equation" r:id="rId13" imgW="35661600" imgH="10972800" progId="Equation.DSMT4">
                      <p:embed/>
                      <p:pic>
                        <p:nvPicPr>
                          <p:cNvPr id="0" name="图片 7160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2488" y="4498"/>
                            <a:ext cx="4429" cy="129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" name="矩形 3"/>
            <p:cNvSpPr/>
            <p:nvPr/>
          </p:nvSpPr>
          <p:spPr>
            <a:xfrm>
              <a:off x="1988916" y="2246710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032446" y="2882722"/>
            <a:ext cx="1750989" cy="461665"/>
            <a:chOff x="2032446" y="2857555"/>
            <a:chExt cx="1750989" cy="461665"/>
          </a:xfrm>
        </p:grpSpPr>
        <p:graphicFrame>
          <p:nvGraphicFramePr>
            <p:cNvPr id="22534" name="对象 22533"/>
            <p:cNvGraphicFramePr>
              <a:graphicFrameLocks noChangeAspect="1"/>
            </p:cNvGraphicFramePr>
            <p:nvPr/>
          </p:nvGraphicFramePr>
          <p:xfrm>
            <a:off x="2621908" y="2874334"/>
            <a:ext cx="1161527" cy="3804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2" name="Equation" r:id="rId15" imgW="15544800" imgH="4876800" progId="Equation.DSMT4">
                    <p:embed/>
                  </p:oleObj>
                </mc:Choice>
                <mc:Fallback>
                  <p:oleObj name="Equation" r:id="rId15" imgW="15544800" imgH="4876800" progId="Equation.DSMT4">
                    <p:embed/>
                    <p:pic>
                      <p:nvPicPr>
                        <p:cNvPr id="0" name="图片 716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6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621908" y="2874334"/>
                          <a:ext cx="1161527" cy="3804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" name="矩形 33"/>
            <p:cNvSpPr/>
            <p:nvPr/>
          </p:nvSpPr>
          <p:spPr>
            <a:xfrm>
              <a:off x="2032446" y="2857555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4"/>
          <p:cNvSpPr txBox="1"/>
          <p:nvPr/>
        </p:nvSpPr>
        <p:spPr>
          <a:xfrm>
            <a:off x="1564709" y="605710"/>
            <a:ext cx="6778591" cy="10584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  <a:spcBef>
                <a:spcPts val="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Rt△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ABC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中，∠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90°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a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 30 , 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= 20,</a:t>
            </a:r>
            <a:endParaRPr lang="en-US" altLang="zh-CN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ts val="4000"/>
              </a:lnSpc>
              <a:spcBef>
                <a:spcPts val="0"/>
              </a:spcBef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解这个直角三角形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1533888" y="1793297"/>
            <a:ext cx="30276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根据勾股定理</a:t>
            </a:r>
            <a:endParaRPr lang="zh-CN" altLang="en-US" sz="2400" b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1820410" y="2282385"/>
          <a:ext cx="3212984" cy="472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" name="Equation" r:id="rId1" imgW="52120800" imgH="6096000" progId="Equation.DSMT4">
                  <p:embed/>
                </p:oleObj>
              </mc:Choice>
              <mc:Fallback>
                <p:oleObj name="Equation" r:id="rId1" imgW="52120800" imgH="6096000" progId="Equation.DSMT4">
                  <p:embed/>
                  <p:pic>
                    <p:nvPicPr>
                      <p:cNvPr id="0" name="图片 716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20410" y="2282385"/>
                        <a:ext cx="3212984" cy="4728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" name="Object 10"/>
          <p:cNvGraphicFramePr>
            <a:graphicFrameLocks noChangeAspect="1"/>
          </p:cNvGraphicFramePr>
          <p:nvPr/>
        </p:nvGraphicFramePr>
        <p:xfrm>
          <a:off x="1920875" y="3971925"/>
          <a:ext cx="4465638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72" name="Equation" r:id="rId3" imgW="52730400" imgH="4876800" progId="Equation.DSMT4">
                  <p:embed/>
                </p:oleObj>
              </mc:Choice>
              <mc:Fallback>
                <p:oleObj name="Equation" r:id="rId3" imgW="52730400" imgH="4876800" progId="Equation.DSMT4">
                  <p:embed/>
                  <p:pic>
                    <p:nvPicPr>
                      <p:cNvPr id="0" name="图片 7671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20875" y="3971925"/>
                        <a:ext cx="4465638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3"/>
          <p:cNvGrpSpPr/>
          <p:nvPr/>
        </p:nvGrpSpPr>
        <p:grpSpPr>
          <a:xfrm>
            <a:off x="6518115" y="1387461"/>
            <a:ext cx="1678781" cy="1770459"/>
            <a:chOff x="4350" y="1008"/>
            <a:chExt cx="1410" cy="1487"/>
          </a:xfrm>
        </p:grpSpPr>
        <p:sp>
          <p:nvSpPr>
            <p:cNvPr id="9226" name="AutoShape 12"/>
            <p:cNvSpPr/>
            <p:nvPr/>
          </p:nvSpPr>
          <p:spPr>
            <a:xfrm rot="-5400000">
              <a:off x="4377" y="1434"/>
              <a:ext cx="952" cy="590"/>
            </a:xfrm>
            <a:prstGeom prst="rtTriangle">
              <a:avLst/>
            </a:prstGeom>
            <a:noFill/>
            <a:ln w="28575" cap="flat" cmpd="sng">
              <a:solidFill>
                <a:schemeClr val="fol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endParaRPr lang="zh-CN" altLang="en-US" sz="100" dirty="0">
                <a:latin typeface="Times New Roman" panose="02020603050405020304" pitchFamily="18" charset="0"/>
              </a:endParaRPr>
            </a:p>
          </p:txBody>
        </p:sp>
        <p:sp>
          <p:nvSpPr>
            <p:cNvPr id="9227" name="Freeform 13"/>
            <p:cNvSpPr/>
            <p:nvPr/>
          </p:nvSpPr>
          <p:spPr>
            <a:xfrm rot="-5400000">
              <a:off x="5058" y="2114"/>
              <a:ext cx="90" cy="91"/>
            </a:xfrm>
            <a:custGeom>
              <a:avLst/>
              <a:gdLst>
                <a:gd name="txL" fmla="*/ 0 w 90"/>
                <a:gd name="txT" fmla="*/ 0 h 91"/>
                <a:gd name="txR" fmla="*/ 90 w 90"/>
                <a:gd name="txB" fmla="*/ 91 h 91"/>
              </a:gdLst>
              <a:ahLst/>
              <a:cxnLst>
                <a:cxn ang="0">
                  <a:pos x="0" y="0"/>
                </a:cxn>
                <a:cxn ang="0">
                  <a:pos x="90" y="0"/>
                </a:cxn>
                <a:cxn ang="0">
                  <a:pos x="90" y="91"/>
                </a:cxn>
              </a:cxnLst>
              <a:rect l="txL" t="txT" r="txR" b="txB"/>
              <a:pathLst>
                <a:path w="90" h="91">
                  <a:moveTo>
                    <a:pt x="0" y="0"/>
                  </a:moveTo>
                  <a:lnTo>
                    <a:pt x="90" y="0"/>
                  </a:lnTo>
                  <a:lnTo>
                    <a:pt x="90" y="91"/>
                  </a:lnTo>
                </a:path>
              </a:pathLst>
            </a:custGeom>
            <a:noFill/>
            <a:ln w="2857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/>
            <a:lstStyle/>
            <a:p>
              <a:endParaRPr lang="zh-CN" altLang="en-US" sz="100" dirty="0">
                <a:latin typeface="Times New Roman" panose="02020603050405020304" pitchFamily="18" charset="0"/>
              </a:endParaRPr>
            </a:p>
          </p:txBody>
        </p:sp>
        <p:sp>
          <p:nvSpPr>
            <p:cNvPr id="9228" name="Text Box 14"/>
            <p:cNvSpPr txBox="1"/>
            <p:nvPr/>
          </p:nvSpPr>
          <p:spPr>
            <a:xfrm>
              <a:off x="4350" y="2137"/>
              <a:ext cx="272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A</a:t>
              </a:r>
              <a:endParaRPr lang="en-US" altLang="zh-CN" sz="2000" b="1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29" name="Text Box 15"/>
            <p:cNvSpPr txBox="1"/>
            <p:nvPr/>
          </p:nvSpPr>
          <p:spPr>
            <a:xfrm>
              <a:off x="5076" y="1008"/>
              <a:ext cx="272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b="1" i="1" dirty="0">
                  <a:latin typeface="Times New Roman" panose="02020603050405020304" pitchFamily="18" charset="0"/>
                </a:rPr>
                <a:t>B</a:t>
              </a:r>
              <a:endParaRPr lang="en-US" altLang="zh-CN" sz="1800" b="1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0" name="Text Box 16"/>
            <p:cNvSpPr txBox="1"/>
            <p:nvPr/>
          </p:nvSpPr>
          <p:spPr>
            <a:xfrm>
              <a:off x="5103" y="2160"/>
              <a:ext cx="272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C</a:t>
              </a:r>
              <a:endParaRPr lang="en-US" altLang="zh-CN" sz="2000" b="1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1" name="Text Box 17"/>
            <p:cNvSpPr txBox="1"/>
            <p:nvPr/>
          </p:nvSpPr>
          <p:spPr>
            <a:xfrm>
              <a:off x="4650" y="2160"/>
              <a:ext cx="634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b=</a:t>
              </a:r>
              <a:r>
                <a:rPr lang="en-US" altLang="zh-CN" sz="2000" b="1" dirty="0">
                  <a:latin typeface="Times New Roman" panose="02020603050405020304" pitchFamily="18" charset="0"/>
                </a:rPr>
                <a:t>20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2" name="Text Box 18"/>
            <p:cNvSpPr txBox="1"/>
            <p:nvPr/>
          </p:nvSpPr>
          <p:spPr>
            <a:xfrm>
              <a:off x="5149" y="1661"/>
              <a:ext cx="611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a=</a:t>
              </a:r>
              <a:r>
                <a:rPr lang="en-US" altLang="zh-CN" sz="2000" b="1" dirty="0">
                  <a:latin typeface="Times New Roman" panose="02020603050405020304" pitchFamily="18" charset="0"/>
                </a:rPr>
                <a:t>30</a:t>
              </a:r>
              <a:endParaRPr lang="en-US" altLang="zh-CN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9233" name="Text Box 19"/>
            <p:cNvSpPr txBox="1"/>
            <p:nvPr/>
          </p:nvSpPr>
          <p:spPr>
            <a:xfrm>
              <a:off x="4649" y="1525"/>
              <a:ext cx="227" cy="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" b="1" i="1" dirty="0">
                  <a:latin typeface="Times New Roman" panose="02020603050405020304" pitchFamily="18" charset="0"/>
                </a:rPr>
                <a:t>c</a:t>
              </a:r>
              <a:endParaRPr lang="en-US" altLang="zh-CN" sz="100" b="1" i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7651" name="组合 24"/>
          <p:cNvGrpSpPr/>
          <p:nvPr/>
        </p:nvGrpSpPr>
        <p:grpSpPr>
          <a:xfrm>
            <a:off x="-15190" y="-29259"/>
            <a:ext cx="2009323" cy="477837"/>
            <a:chOff x="1588" y="42178"/>
            <a:chExt cx="2009323" cy="477838"/>
          </a:xfrm>
        </p:grpSpPr>
        <p:cxnSp>
          <p:nvCxnSpPr>
            <p:cNvPr id="4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44061" y="42178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8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21" name="Picture 2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906252" y="528103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1739754" y="2818339"/>
            <a:ext cx="2943880" cy="641747"/>
            <a:chOff x="1496473" y="2700893"/>
            <a:chExt cx="2943880" cy="641747"/>
          </a:xfrm>
        </p:grpSpPr>
        <p:graphicFrame>
          <p:nvGraphicFramePr>
            <p:cNvPr id="8200" name="Object 8"/>
            <p:cNvGraphicFramePr>
              <a:graphicFrameLocks noChangeAspect="1"/>
            </p:cNvGraphicFramePr>
            <p:nvPr/>
          </p:nvGraphicFramePr>
          <p:xfrm>
            <a:off x="1955518" y="2700893"/>
            <a:ext cx="2484835" cy="6417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73" name="" r:id="rId6" imgW="36576000" imgH="9448800" progId="Equation.DSMT4">
                    <p:embed/>
                  </p:oleObj>
                </mc:Choice>
                <mc:Fallback>
                  <p:oleObj name="" r:id="rId6" imgW="36576000" imgH="9448800" progId="Equation.DSMT4">
                    <p:embed/>
                    <p:pic>
                      <p:nvPicPr>
                        <p:cNvPr id="0" name="图片 767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955518" y="2700893"/>
                          <a:ext cx="2484835" cy="6417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矩形 21"/>
            <p:cNvSpPr/>
            <p:nvPr/>
          </p:nvSpPr>
          <p:spPr>
            <a:xfrm>
              <a:off x="1496473" y="2760765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74895" y="3503507"/>
            <a:ext cx="1770699" cy="461665"/>
            <a:chOff x="1540003" y="3411228"/>
            <a:chExt cx="1770699" cy="461665"/>
          </a:xfrm>
        </p:grpSpPr>
        <p:graphicFrame>
          <p:nvGraphicFramePr>
            <p:cNvPr id="8201" name="Object 9"/>
            <p:cNvGraphicFramePr>
              <a:graphicFrameLocks noChangeAspect="1"/>
            </p:cNvGraphicFramePr>
            <p:nvPr/>
          </p:nvGraphicFramePr>
          <p:xfrm>
            <a:off x="2002205" y="3433147"/>
            <a:ext cx="1308497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74" name="Equation" r:id="rId8" imgW="16764000" imgH="4876800" progId="Equation.DSMT4">
                    <p:embed/>
                  </p:oleObj>
                </mc:Choice>
                <mc:Fallback>
                  <p:oleObj name="Equation" r:id="rId8" imgW="16764000" imgH="4876800" progId="Equation.DSMT4">
                    <p:embed/>
                    <p:pic>
                      <p:nvPicPr>
                        <p:cNvPr id="0" name="图片 767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002205" y="3433147"/>
                          <a:ext cx="1308497" cy="3810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矩形 22"/>
            <p:cNvSpPr/>
            <p:nvPr/>
          </p:nvSpPr>
          <p:spPr>
            <a:xfrm>
              <a:off x="1540003" y="3411228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文本框 11265"/>
          <p:cNvSpPr txBox="1"/>
          <p:nvPr/>
        </p:nvSpPr>
        <p:spPr>
          <a:xfrm>
            <a:off x="814070" y="1260673"/>
            <a:ext cx="7046414" cy="11182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如图，在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Rt△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ABC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中，根据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75°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，斜边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AB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6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，你能求出这个直角三角形的其他元素吗？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6156" name="组合 1"/>
          <p:cNvGrpSpPr/>
          <p:nvPr/>
        </p:nvGrpSpPr>
        <p:grpSpPr>
          <a:xfrm>
            <a:off x="6292454" y="2268362"/>
            <a:ext cx="1315640" cy="1863737"/>
            <a:chOff x="11340" y="5169"/>
            <a:chExt cx="2405" cy="3407"/>
          </a:xfrm>
        </p:grpSpPr>
        <p:grpSp>
          <p:nvGrpSpPr>
            <p:cNvPr id="6157" name="组合 2"/>
            <p:cNvGrpSpPr/>
            <p:nvPr/>
          </p:nvGrpSpPr>
          <p:grpSpPr>
            <a:xfrm>
              <a:off x="11340" y="5169"/>
              <a:ext cx="2405" cy="3407"/>
              <a:chOff x="8" y="0"/>
              <a:chExt cx="962" cy="1362"/>
            </a:xfrm>
          </p:grpSpPr>
          <p:sp>
            <p:nvSpPr>
              <p:cNvPr id="6158" name="直角三角形 3"/>
              <p:cNvSpPr/>
              <p:nvPr/>
            </p:nvSpPr>
            <p:spPr>
              <a:xfrm flipH="1">
                <a:off x="217" y="229"/>
                <a:ext cx="498" cy="908"/>
              </a:xfrm>
              <a:prstGeom prst="rtTriangle">
                <a:avLst/>
              </a:prstGeom>
              <a:noFill/>
              <a:ln w="28575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/>
                <a:endParaRPr lang="zh-CN" altLang="en-US" sz="21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159" name="文本框 4"/>
              <p:cNvSpPr txBox="1"/>
              <p:nvPr/>
            </p:nvSpPr>
            <p:spPr>
              <a:xfrm>
                <a:off x="8" y="1059"/>
                <a:ext cx="272" cy="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160" name="文本框 5"/>
              <p:cNvSpPr txBox="1"/>
              <p:nvPr/>
            </p:nvSpPr>
            <p:spPr>
              <a:xfrm>
                <a:off x="525" y="0"/>
                <a:ext cx="272" cy="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161" name="文本框 6"/>
              <p:cNvSpPr txBox="1"/>
              <p:nvPr/>
            </p:nvSpPr>
            <p:spPr>
              <a:xfrm>
                <a:off x="698" y="1048"/>
                <a:ext cx="272" cy="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100" b="1" i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6162" name="文本框 14"/>
            <p:cNvSpPr txBox="1"/>
            <p:nvPr/>
          </p:nvSpPr>
          <p:spPr>
            <a:xfrm>
              <a:off x="12030" y="6293"/>
              <a:ext cx="908" cy="7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>
                  <a:latin typeface="Times New Roman" panose="0202060305040502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1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6164" name="文本框 14"/>
          <p:cNvSpPr txBox="1"/>
          <p:nvPr/>
        </p:nvSpPr>
        <p:spPr>
          <a:xfrm>
            <a:off x="6656785" y="3481388"/>
            <a:ext cx="797719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>
                <a:latin typeface="Times New Roman" panose="02020603050405020304" pitchFamily="18" charset="0"/>
                <a:ea typeface="黑体" panose="02010609060101010101" pitchFamily="49" charset="-122"/>
              </a:rPr>
              <a:t>75</a:t>
            </a:r>
            <a:r>
              <a:rPr lang="zh-CN" altLang="en-US" sz="2100"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endParaRPr lang="zh-CN" altLang="en-US" sz="21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9295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1516529" y="588913"/>
            <a:ext cx="1712912" cy="428097"/>
            <a:chOff x="2056130" y="684067"/>
            <a:chExt cx="2021840" cy="485233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3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248660" y="572135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已知一边和一锐角解直角三角形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522118" y="2549754"/>
          <a:ext cx="3889312" cy="588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" name="Equation" r:id="rId1" imgW="62484000" imgH="9448800" progId="Equation.DSMT4">
                  <p:embed/>
                </p:oleObj>
              </mc:Choice>
              <mc:Fallback>
                <p:oleObj name="Equation" r:id="rId1" imgW="62484000" imgH="9448800" progId="Equation.DSMT4">
                  <p:embed/>
                  <p:pic>
                    <p:nvPicPr>
                      <p:cNvPr id="0" name="图片 819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2118" y="2549754"/>
                        <a:ext cx="3889312" cy="58814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406713" y="3298029"/>
          <a:ext cx="4132660" cy="607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5" name="Equation" r:id="rId3" imgW="64312800" imgH="9448800" progId="Equation.DSMT4">
                  <p:embed/>
                </p:oleObj>
              </mc:Choice>
              <mc:Fallback>
                <p:oleObj name="Equation" r:id="rId3" imgW="64312800" imgH="9448800" progId="Equation.DSMT4">
                  <p:embed/>
                  <p:pic>
                    <p:nvPicPr>
                      <p:cNvPr id="0" name="图片 8424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6713" y="3298029"/>
                        <a:ext cx="4132660" cy="60716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1071032" y="4026715"/>
          <a:ext cx="5005356" cy="328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26" name="Equation" r:id="rId5" imgW="74371200" imgH="4876800" progId="Equation.DSMT4">
                  <p:embed/>
                </p:oleObj>
              </mc:Choice>
              <mc:Fallback>
                <p:oleObj name="Equation" r:id="rId5" imgW="74371200" imgH="4876800" progId="Equation.DSMT4">
                  <p:embed/>
                  <p:pic>
                    <p:nvPicPr>
                      <p:cNvPr id="0" name="图片 8425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71032" y="4026715"/>
                        <a:ext cx="5005356" cy="32822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文本框 6"/>
          <p:cNvSpPr txBox="1"/>
          <p:nvPr/>
        </p:nvSpPr>
        <p:spPr>
          <a:xfrm>
            <a:off x="823955" y="988497"/>
            <a:ext cx="7648925" cy="1116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  例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4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如图，在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Rt△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ABC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＝90°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＝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35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°，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b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=20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解这个直角三角形 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结果保留小数点后一位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).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3320" name="组合 20"/>
          <p:cNvGrpSpPr/>
          <p:nvPr/>
        </p:nvGrpSpPr>
        <p:grpSpPr>
          <a:xfrm>
            <a:off x="5734399" y="1937966"/>
            <a:ext cx="2547928" cy="1778559"/>
            <a:chOff x="8457" y="5983"/>
            <a:chExt cx="5351" cy="3734"/>
          </a:xfrm>
        </p:grpSpPr>
        <p:sp>
          <p:nvSpPr>
            <p:cNvPr id="13321" name="文本框 22539"/>
            <p:cNvSpPr txBox="1"/>
            <p:nvPr/>
          </p:nvSpPr>
          <p:spPr>
            <a:xfrm>
              <a:off x="12786" y="5983"/>
              <a:ext cx="680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2" name="文本框 22540"/>
            <p:cNvSpPr txBox="1"/>
            <p:nvPr/>
          </p:nvSpPr>
          <p:spPr>
            <a:xfrm>
              <a:off x="12899" y="8815"/>
              <a:ext cx="680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3" name="文本框 22541"/>
            <p:cNvSpPr txBox="1"/>
            <p:nvPr/>
          </p:nvSpPr>
          <p:spPr>
            <a:xfrm>
              <a:off x="8457" y="8848"/>
              <a:ext cx="465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13324" name="组合 15"/>
            <p:cNvGrpSpPr/>
            <p:nvPr/>
          </p:nvGrpSpPr>
          <p:grpSpPr>
            <a:xfrm>
              <a:off x="8874" y="6486"/>
              <a:ext cx="3978" cy="3073"/>
              <a:chOff x="4014" y="6121"/>
              <a:chExt cx="2725" cy="2013"/>
            </a:xfrm>
          </p:grpSpPr>
          <p:grpSp>
            <p:nvGrpSpPr>
              <p:cNvPr id="13325" name="组合 13"/>
              <p:cNvGrpSpPr/>
              <p:nvPr/>
            </p:nvGrpSpPr>
            <p:grpSpPr>
              <a:xfrm>
                <a:off x="4014" y="6121"/>
                <a:ext cx="2725" cy="1589"/>
                <a:chOff x="4014" y="6121"/>
                <a:chExt cx="2725" cy="1589"/>
              </a:xfrm>
            </p:grpSpPr>
            <p:grpSp>
              <p:nvGrpSpPr>
                <p:cNvPr id="13326" name="组合 12"/>
                <p:cNvGrpSpPr/>
                <p:nvPr/>
              </p:nvGrpSpPr>
              <p:grpSpPr>
                <a:xfrm>
                  <a:off x="4014" y="6121"/>
                  <a:ext cx="2725" cy="1589"/>
                  <a:chOff x="2283" y="6236"/>
                  <a:chExt cx="2725" cy="1589"/>
                </a:xfrm>
              </p:grpSpPr>
              <p:cxnSp>
                <p:nvCxnSpPr>
                  <p:cNvPr id="13327" name="直接连接符 9"/>
                  <p:cNvCxnSpPr/>
                  <p:nvPr/>
                </p:nvCxnSpPr>
                <p:spPr>
                  <a:xfrm>
                    <a:off x="4976" y="6236"/>
                    <a:ext cx="0" cy="1588"/>
                  </a:xfrm>
                  <a:prstGeom prst="line">
                    <a:avLst/>
                  </a:prstGeom>
                  <a:ln w="28575" cap="flat" cmpd="sng">
                    <a:solidFill>
                      <a:srgbClr val="CC0066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3328" name="直接连接符 10"/>
                  <p:cNvCxnSpPr/>
                  <p:nvPr/>
                </p:nvCxnSpPr>
                <p:spPr>
                  <a:xfrm>
                    <a:off x="2305" y="7824"/>
                    <a:ext cx="2657" cy="1"/>
                  </a:xfrm>
                  <a:prstGeom prst="line">
                    <a:avLst/>
                  </a:prstGeom>
                  <a:ln w="28575" cap="flat" cmpd="sng">
                    <a:solidFill>
                      <a:srgbClr val="CC0066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3329" name="直接连接符 11"/>
                  <p:cNvCxnSpPr/>
                  <p:nvPr/>
                </p:nvCxnSpPr>
                <p:spPr>
                  <a:xfrm flipV="1">
                    <a:off x="2283" y="6236"/>
                    <a:ext cx="2725" cy="1587"/>
                  </a:xfrm>
                  <a:prstGeom prst="line">
                    <a:avLst/>
                  </a:prstGeom>
                  <a:ln w="28575" cap="flat" cmpd="sng">
                    <a:solidFill>
                      <a:srgbClr val="CC0066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13330" name="组合 12"/>
                <p:cNvGrpSpPr/>
                <p:nvPr/>
              </p:nvGrpSpPr>
              <p:grpSpPr>
                <a:xfrm>
                  <a:off x="6432" y="7413"/>
                  <a:ext cx="252" cy="275"/>
                  <a:chOff x="6031" y="6158"/>
                  <a:chExt cx="252" cy="274"/>
                </a:xfrm>
              </p:grpSpPr>
              <p:cxnSp>
                <p:nvCxnSpPr>
                  <p:cNvPr id="13331" name="直接连接符 10"/>
                  <p:cNvCxnSpPr/>
                  <p:nvPr/>
                </p:nvCxnSpPr>
                <p:spPr>
                  <a:xfrm>
                    <a:off x="6031" y="6158"/>
                    <a:ext cx="0" cy="275"/>
                  </a:xfrm>
                  <a:prstGeom prst="line">
                    <a:avLst/>
                  </a:prstGeom>
                  <a:ln w="28575" cap="flat" cmpd="sng">
                    <a:solidFill>
                      <a:srgbClr val="14949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3332" name="直接连接符 11"/>
                  <p:cNvCxnSpPr/>
                  <p:nvPr/>
                </p:nvCxnSpPr>
                <p:spPr>
                  <a:xfrm flipH="1">
                    <a:off x="6031" y="6158"/>
                    <a:ext cx="252" cy="8"/>
                  </a:xfrm>
                  <a:prstGeom prst="line">
                    <a:avLst/>
                  </a:prstGeom>
                  <a:ln w="28575" cap="flat" cmpd="sng">
                    <a:solidFill>
                      <a:srgbClr val="14949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sp>
            <p:nvSpPr>
              <p:cNvPr id="13333" name="弧形 14"/>
              <p:cNvSpPr/>
              <p:nvPr/>
            </p:nvSpPr>
            <p:spPr>
              <a:xfrm>
                <a:off x="4424" y="7227"/>
                <a:ext cx="340" cy="907"/>
              </a:xfrm>
              <a:custGeom>
                <a:avLst/>
                <a:gdLst/>
                <a:ahLst/>
                <a:cxnLst>
                  <a:cxn ang="11865942">
                    <a:pos x="280" y="108"/>
                  </a:cxn>
                  <a:cxn ang="8632971">
                    <a:pos x="170" y="453"/>
                  </a:cxn>
                  <a:cxn ang="5400000">
                    <a:pos x="340" y="453"/>
                  </a:cxn>
                </a:cxnLst>
                <a:rect l="0" t="0" r="0" b="0"/>
                <a:pathLst>
                  <a:path w="340" h="907" stroke="0">
                    <a:moveTo>
                      <a:pt x="280" y="108"/>
                    </a:moveTo>
                    <a:cubicBezTo>
                      <a:pt x="317" y="192"/>
                      <a:pt x="340" y="315"/>
                      <a:pt x="340" y="453"/>
                    </a:cubicBezTo>
                    <a:lnTo>
                      <a:pt x="170" y="453"/>
                    </a:lnTo>
                    <a:close/>
                  </a:path>
                  <a:path w="340" h="907" fill="none">
                    <a:moveTo>
                      <a:pt x="280" y="108"/>
                    </a:moveTo>
                    <a:cubicBezTo>
                      <a:pt x="317" y="192"/>
                      <a:pt x="340" y="315"/>
                      <a:pt x="340" y="453"/>
                    </a:cubicBezTo>
                  </a:path>
                </a:pathLst>
              </a:custGeom>
              <a:noFill/>
              <a:ln w="28575" cap="flat" cmpd="sng">
                <a:solidFill>
                  <a:srgbClr val="149494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100"/>
              </a:p>
            </p:txBody>
          </p:sp>
        </p:grpSp>
        <p:sp>
          <p:nvSpPr>
            <p:cNvPr id="13334" name="文本框 16"/>
            <p:cNvSpPr txBox="1"/>
            <p:nvPr/>
          </p:nvSpPr>
          <p:spPr>
            <a:xfrm>
              <a:off x="12855" y="7052"/>
              <a:ext cx="953" cy="15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r>
                <a:rPr lang="en-US" altLang="zh-CN" sz="2100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20</a:t>
              </a:r>
              <a:endParaRPr lang="en-US" altLang="zh-CN" sz="21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335" name="文本框 17"/>
            <p:cNvSpPr txBox="1"/>
            <p:nvPr/>
          </p:nvSpPr>
          <p:spPr>
            <a:xfrm>
              <a:off x="10410" y="7110"/>
              <a:ext cx="640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336" name="文本框 18"/>
            <p:cNvSpPr txBox="1"/>
            <p:nvPr/>
          </p:nvSpPr>
          <p:spPr>
            <a:xfrm>
              <a:off x="11077" y="8815"/>
              <a:ext cx="671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337" name="文本框 19"/>
            <p:cNvSpPr txBox="1"/>
            <p:nvPr/>
          </p:nvSpPr>
          <p:spPr>
            <a:xfrm>
              <a:off x="9969" y="8162"/>
              <a:ext cx="1504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100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35</a:t>
              </a:r>
              <a:r>
                <a:rPr lang="zh-CN" altLang="en-US" sz="21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°</a:t>
              </a:r>
              <a:endParaRPr lang="zh-CN" altLang="en-US" sz="21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1938496" y="2548731"/>
          <a:ext cx="1333500" cy="658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" r:id="rId1" imgW="19202400" imgH="9448800" progId="Equation.DSMT4">
                  <p:embed/>
                </p:oleObj>
              </mc:Choice>
              <mc:Fallback>
                <p:oleObj name="" r:id="rId1" imgW="19202400" imgH="9448800" progId="Equation.DSMT4">
                  <p:embed/>
                  <p:pic>
                    <p:nvPicPr>
                      <p:cNvPr id="0" name="图片 921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8496" y="2548731"/>
                        <a:ext cx="1333500" cy="65841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39" name="组合 1"/>
          <p:cNvGrpSpPr/>
          <p:nvPr/>
        </p:nvGrpSpPr>
        <p:grpSpPr>
          <a:xfrm>
            <a:off x="1226373" y="2082419"/>
            <a:ext cx="3952842" cy="460396"/>
            <a:chOff x="825" y="5220"/>
            <a:chExt cx="8301" cy="969"/>
          </a:xfrm>
        </p:grpSpPr>
        <p:sp>
          <p:nvSpPr>
            <p:cNvPr id="13340" name="文本框 22531"/>
            <p:cNvSpPr txBox="1"/>
            <p:nvPr/>
          </p:nvSpPr>
          <p:spPr>
            <a:xfrm>
              <a:off x="825" y="5220"/>
              <a:ext cx="1333" cy="9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解</a:t>
              </a:r>
              <a:r>
                <a:rPr lang="zh-CN" altLang="en-US" sz="2400" dirty="0">
                  <a:solidFill>
                    <a:srgbClr val="0000FF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：</a:t>
              </a:r>
              <a:endParaRPr lang="zh-CN" altLang="en-US" sz="2400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graphicFrame>
          <p:nvGraphicFramePr>
            <p:cNvPr id="13341" name="对象 25"/>
            <p:cNvGraphicFramePr>
              <a:graphicFrameLocks noChangeAspect="1"/>
            </p:cNvGraphicFramePr>
            <p:nvPr/>
          </p:nvGraphicFramePr>
          <p:xfrm>
            <a:off x="2357" y="5322"/>
            <a:ext cx="6769" cy="7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03" name="" r:id="rId3" imgW="46024800" imgH="4876800" progId="Equation.DSMT4">
                    <p:embed/>
                  </p:oleObj>
                </mc:Choice>
                <mc:Fallback>
                  <p:oleObj name="" r:id="rId3" imgW="46024800" imgH="4876800" progId="Equation.DSMT4">
                    <p:embed/>
                    <p:pic>
                      <p:nvPicPr>
                        <p:cNvPr id="0" name="图片 960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357" y="5322"/>
                          <a:ext cx="6769" cy="7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1907812" y="3160871"/>
          <a:ext cx="3083719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04" name="" r:id="rId5" imgW="42672000" imgH="9448800" progId="Equation.DSMT4">
                  <p:embed/>
                </p:oleObj>
              </mc:Choice>
              <mc:Fallback>
                <p:oleObj name="" r:id="rId5" imgW="42672000" imgH="9448800" progId="Equation.DSMT4">
                  <p:embed/>
                  <p:pic>
                    <p:nvPicPr>
                      <p:cNvPr id="0" name="图片 9603"/>
                      <p:cNvPicPr>
                        <a:picLocks noChangeAspect="1"/>
                      </p:cNvPicPr>
                      <p:nvPr/>
                    </p:nvPicPr>
                    <p:blipFill>
                      <a:blip r:embed="rId6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1907812" y="3160871"/>
                        <a:ext cx="3083719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对象 29"/>
          <p:cNvGraphicFramePr>
            <a:graphicFrameLocks noChangeAspect="1"/>
          </p:cNvGraphicFramePr>
          <p:nvPr/>
        </p:nvGraphicFramePr>
        <p:xfrm>
          <a:off x="1964690" y="4004231"/>
          <a:ext cx="1233488" cy="629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05" name="" r:id="rId7" imgW="18592800" imgH="9448800" progId="Equation.DSMT4">
                  <p:embed/>
                </p:oleObj>
              </mc:Choice>
              <mc:Fallback>
                <p:oleObj name="" r:id="rId7" imgW="18592800" imgH="9448800" progId="Equation.DSMT4">
                  <p:embed/>
                  <p:pic>
                    <p:nvPicPr>
                      <p:cNvPr id="0" name="图片 9604"/>
                      <p:cNvPicPr>
                        <a:picLocks noChangeAspect="1"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64690" y="4004231"/>
                        <a:ext cx="1233488" cy="6298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对象 31"/>
          <p:cNvGraphicFramePr>
            <a:graphicFrameLocks noChangeAspect="1"/>
          </p:cNvGraphicFramePr>
          <p:nvPr/>
        </p:nvGraphicFramePr>
        <p:xfrm>
          <a:off x="3308112" y="4003993"/>
          <a:ext cx="2726531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06" name="" r:id="rId9" imgW="41757600" imgH="9448800" progId="Equation.DSMT4">
                  <p:embed/>
                </p:oleObj>
              </mc:Choice>
              <mc:Fallback>
                <p:oleObj name="" r:id="rId9" imgW="41757600" imgH="9448800" progId="Equation.DSMT4">
                  <p:embed/>
                  <p:pic>
                    <p:nvPicPr>
                      <p:cNvPr id="0" name="图片 9605"/>
                      <p:cNvPicPr>
                        <a:picLocks noChangeAspect="1"/>
                      </p:cNvPicPr>
                      <p:nvPr/>
                    </p:nvPicPr>
                    <p:blipFill>
                      <a:blip r:embed="rId10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3308112" y="4003993"/>
                        <a:ext cx="2726531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-9295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58384" name="组合 6"/>
          <p:cNvGrpSpPr/>
          <p:nvPr/>
        </p:nvGrpSpPr>
        <p:grpSpPr>
          <a:xfrm>
            <a:off x="875325" y="576263"/>
            <a:ext cx="1889125" cy="460375"/>
            <a:chOff x="397404" y="556710"/>
            <a:chExt cx="1888409" cy="46111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9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文本框 5"/>
          <p:cNvSpPr txBox="1"/>
          <p:nvPr/>
        </p:nvSpPr>
        <p:spPr>
          <a:xfrm>
            <a:off x="2984739" y="593725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已知一边和一锐角解直角三角形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7" name="文本占位符 226306"/>
          <p:cNvSpPr>
            <a:spLocks noGrp="1"/>
          </p:cNvSpPr>
          <p:nvPr>
            <p:ph type="body" sz="half" idx="1"/>
          </p:nvPr>
        </p:nvSpPr>
        <p:spPr>
          <a:xfrm>
            <a:off x="906648" y="700603"/>
            <a:ext cx="8161852" cy="72390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ts val="3500"/>
              </a:lnSpc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en-US" altLang="zh-CN" b="1" dirty="0">
                <a:ea typeface="楷体" panose="02010609060101010101" pitchFamily="49" charset="-122"/>
                <a:cs typeface="+mn-lt"/>
              </a:rPr>
              <a:t>Rt△</a:t>
            </a:r>
            <a:r>
              <a:rPr lang="en-US" altLang="zh-CN" b="1" i="1" dirty="0">
                <a:ea typeface="楷体" panose="02010609060101010101" pitchFamily="49" charset="-122"/>
                <a:cs typeface="+mn-lt"/>
              </a:rPr>
              <a:t>ABC</a:t>
            </a:r>
            <a:r>
              <a:rPr lang="en-US" altLang="zh-CN" b="1" dirty="0">
                <a:ea typeface="楷体" panose="02010609060101010101" pitchFamily="49" charset="-122"/>
                <a:cs typeface="+mn-lt"/>
              </a:rPr>
              <a:t>,∠</a:t>
            </a:r>
            <a:r>
              <a:rPr lang="en-US" altLang="zh-CN" b="1" i="1" dirty="0"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b="1" dirty="0">
                <a:ea typeface="楷体" panose="02010609060101010101" pitchFamily="49" charset="-122"/>
                <a:cs typeface="+mn-lt"/>
              </a:rPr>
              <a:t>=90°, ∠</a:t>
            </a:r>
            <a:r>
              <a:rPr lang="en-US" altLang="zh-CN" b="1" i="1" dirty="0">
                <a:ea typeface="楷体" panose="02010609060101010101" pitchFamily="49" charset="-122"/>
                <a:cs typeface="+mn-lt"/>
              </a:rPr>
              <a:t>A</a:t>
            </a:r>
            <a:r>
              <a:rPr lang="en-US" altLang="zh-CN" b="1" dirty="0">
                <a:ea typeface="楷体" panose="02010609060101010101" pitchFamily="49" charset="-122"/>
                <a:cs typeface="+mn-lt"/>
              </a:rPr>
              <a:t>=45°, </a:t>
            </a:r>
            <a:r>
              <a:rPr lang="en-US" altLang="zh-CN" b="1" i="1" dirty="0"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b="1" dirty="0">
                <a:ea typeface="楷体" panose="02010609060101010101" pitchFamily="49" charset="-122"/>
                <a:cs typeface="+mn-lt"/>
              </a:rPr>
              <a:t>=4 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解这个直角三角形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0"/>
              </a:spcBef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aphicFrame>
        <p:nvGraphicFramePr>
          <p:cNvPr id="226342" name="内容占位符 226341"/>
          <p:cNvGraphicFramePr>
            <a:graphicFrameLocks noGrp="1"/>
          </p:cNvGraphicFramePr>
          <p:nvPr>
            <p:ph sz="quarter" idx="2"/>
          </p:nvPr>
        </p:nvGraphicFramePr>
        <p:xfrm>
          <a:off x="6100763" y="1939925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" name="" r:id="rId1" imgW="114300" imgH="215900" progId="Equation.3">
                  <p:embed/>
                </p:oleObj>
              </mc:Choice>
              <mc:Fallback>
                <p:oleObj name="" r:id="rId1" imgW="114300" imgH="215900" progId="Equation.3">
                  <p:embed/>
                  <p:pic>
                    <p:nvPicPr>
                      <p:cNvPr id="0" name="图片 10240"/>
                      <p:cNvPicPr>
                        <a:picLocks noGrp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00763" y="1939925"/>
                        <a:ext cx="85725" cy="16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6308" name="直角三角形 226307"/>
          <p:cNvSpPr/>
          <p:nvPr/>
        </p:nvSpPr>
        <p:spPr>
          <a:xfrm>
            <a:off x="1925241" y="1545431"/>
            <a:ext cx="1243013" cy="1243013"/>
          </a:xfrm>
          <a:prstGeom prst="rtTriangle">
            <a:avLst/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0"/>
          </a:p>
        </p:txBody>
      </p:sp>
      <p:grpSp>
        <p:nvGrpSpPr>
          <p:cNvPr id="226312" name="组合 226311"/>
          <p:cNvGrpSpPr/>
          <p:nvPr/>
        </p:nvGrpSpPr>
        <p:grpSpPr>
          <a:xfrm>
            <a:off x="1586865" y="1545748"/>
            <a:ext cx="1906192" cy="1651397"/>
            <a:chOff x="328" y="1753"/>
            <a:chExt cx="1601" cy="1387"/>
          </a:xfrm>
        </p:grpSpPr>
        <p:sp>
          <p:nvSpPr>
            <p:cNvPr id="226309" name="文本框 226308"/>
            <p:cNvSpPr txBox="1"/>
            <p:nvPr/>
          </p:nvSpPr>
          <p:spPr>
            <a:xfrm>
              <a:off x="340" y="2753"/>
              <a:ext cx="272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310" name="文本框 226309"/>
            <p:cNvSpPr txBox="1"/>
            <p:nvPr/>
          </p:nvSpPr>
          <p:spPr>
            <a:xfrm>
              <a:off x="1657" y="2753"/>
              <a:ext cx="272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6311" name="文本框 226310"/>
            <p:cNvSpPr txBox="1"/>
            <p:nvPr/>
          </p:nvSpPr>
          <p:spPr>
            <a:xfrm>
              <a:off x="328" y="1753"/>
              <a:ext cx="272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Tx/>
              </a:pP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6314" name="文本框 226313"/>
          <p:cNvSpPr txBox="1"/>
          <p:nvPr/>
        </p:nvSpPr>
        <p:spPr>
          <a:xfrm>
            <a:off x="1861126" y="1775687"/>
            <a:ext cx="923855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Tx/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</a:rPr>
              <a:t>45°</a:t>
            </a:r>
            <a:endParaRPr lang="en-US" altLang="zh-CN" sz="2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26316" name="矩形 226315"/>
          <p:cNvSpPr/>
          <p:nvPr/>
        </p:nvSpPr>
        <p:spPr>
          <a:xfrm>
            <a:off x="2519362" y="1815704"/>
            <a:ext cx="925764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Tx/>
            </a:pP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c=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317" name="文本框 226316"/>
          <p:cNvSpPr txBox="1"/>
          <p:nvPr/>
        </p:nvSpPr>
        <p:spPr>
          <a:xfrm>
            <a:off x="4449366" y="2900363"/>
            <a:ext cx="2714625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endParaRPr sz="100" dirty="0">
              <a:latin typeface="Arial" panose="020B0604020202020204" pitchFamily="34" charset="0"/>
            </a:endParaRPr>
          </a:p>
        </p:txBody>
      </p:sp>
      <p:sp>
        <p:nvSpPr>
          <p:cNvPr id="226318" name="文本框 226317"/>
          <p:cNvSpPr txBox="1"/>
          <p:nvPr/>
        </p:nvSpPr>
        <p:spPr>
          <a:xfrm>
            <a:off x="3286695" y="1466687"/>
            <a:ext cx="80342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6319" name="文本框 226318"/>
          <p:cNvSpPr txBox="1"/>
          <p:nvPr/>
        </p:nvSpPr>
        <p:spPr>
          <a:xfrm>
            <a:off x="3919220" y="1465283"/>
            <a:ext cx="445008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∵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=45°</a:t>
            </a:r>
            <a:endParaRPr lang="en-US" altLang="zh-C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=90°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—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=45°,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321" name="矩形 226320"/>
          <p:cNvSpPr/>
          <p:nvPr/>
        </p:nvSpPr>
        <p:spPr>
          <a:xfrm>
            <a:off x="6624638" y="3208735"/>
            <a:ext cx="309880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endParaRPr sz="100" b="1" dirty="0">
              <a:latin typeface="Arial" panose="020B0604020202020204" pitchFamily="34" charset="0"/>
            </a:endParaRPr>
          </a:p>
        </p:txBody>
      </p:sp>
      <p:sp>
        <p:nvSpPr>
          <p:cNvPr id="226393" name="文本框 226392"/>
          <p:cNvSpPr txBox="1"/>
          <p:nvPr/>
        </p:nvSpPr>
        <p:spPr>
          <a:xfrm>
            <a:off x="2455386" y="2789158"/>
            <a:ext cx="338554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394" name="文本框 226393"/>
          <p:cNvSpPr txBox="1"/>
          <p:nvPr/>
        </p:nvSpPr>
        <p:spPr>
          <a:xfrm>
            <a:off x="1601391" y="2084785"/>
            <a:ext cx="335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7651" name="组合 24"/>
          <p:cNvGrpSpPr/>
          <p:nvPr/>
        </p:nvGrpSpPr>
        <p:grpSpPr>
          <a:xfrm>
            <a:off x="-6801" y="-29259"/>
            <a:ext cx="2017712" cy="477837"/>
            <a:chOff x="1588" y="42178"/>
            <a:chExt cx="2017712" cy="477838"/>
          </a:xfrm>
        </p:grpSpPr>
        <p:cxnSp>
          <p:nvCxnSpPr>
            <p:cNvPr id="4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2178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8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28" name="Picture 2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272453" y="616551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组合 11"/>
          <p:cNvGrpSpPr/>
          <p:nvPr/>
        </p:nvGrpSpPr>
        <p:grpSpPr>
          <a:xfrm>
            <a:off x="3934207" y="2395734"/>
            <a:ext cx="1704341" cy="760187"/>
            <a:chOff x="3934207" y="2345400"/>
            <a:chExt cx="1704341" cy="760187"/>
          </a:xfrm>
        </p:grpSpPr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449366" y="2345400"/>
            <a:ext cx="1189182" cy="7601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0" name="Equation" r:id="rId4" imgW="27127200" imgH="17373600" progId="Equation.DSMT4">
                    <p:embed/>
                  </p:oleObj>
                </mc:Choice>
                <mc:Fallback>
                  <p:oleObj name="Equation" r:id="rId4" imgW="27127200" imgH="17373600" progId="Equation.DSMT4">
                    <p:embed/>
                    <p:pic>
                      <p:nvPicPr>
                        <p:cNvPr id="0" name="图片 10709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449366" y="2345400"/>
                          <a:ext cx="1189182" cy="76018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矩形 28"/>
            <p:cNvSpPr/>
            <p:nvPr/>
          </p:nvSpPr>
          <p:spPr>
            <a:xfrm>
              <a:off x="3934207" y="2487708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505398" y="2953703"/>
            <a:ext cx="5081260" cy="763645"/>
            <a:chOff x="3656400" y="2953703"/>
            <a:chExt cx="5081260" cy="763645"/>
          </a:xfrm>
        </p:grpSpPr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148843" y="2953703"/>
            <a:ext cx="4588817" cy="7636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1" name="Equation" r:id="rId6" imgW="113690400" imgH="18897600" progId="Equation.DSMT4">
                    <p:embed/>
                  </p:oleObj>
                </mc:Choice>
                <mc:Fallback>
                  <p:oleObj name="Equation" r:id="rId6" imgW="113690400" imgH="18897600" progId="Equation.DSMT4">
                    <p:embed/>
                    <p:pic>
                      <p:nvPicPr>
                        <p:cNvPr id="0" name="图片 10710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148843" y="2953703"/>
                          <a:ext cx="4588817" cy="76364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" name="矩形 29"/>
            <p:cNvSpPr/>
            <p:nvPr/>
          </p:nvSpPr>
          <p:spPr>
            <a:xfrm>
              <a:off x="3656400" y="3146811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043753" y="3608476"/>
            <a:ext cx="1731182" cy="752174"/>
            <a:chOff x="4479981" y="3658810"/>
            <a:chExt cx="1731182" cy="752174"/>
          </a:xfrm>
        </p:grpSpPr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009930" y="3658810"/>
            <a:ext cx="1201233" cy="7521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2" name="Equation" r:id="rId8" imgW="27736800" imgH="17373600" progId="Equation.DSMT4">
                    <p:embed/>
                  </p:oleObj>
                </mc:Choice>
                <mc:Fallback>
                  <p:oleObj name="Equation" r:id="rId8" imgW="27736800" imgH="17373600" progId="Equation.DSMT4">
                    <p:embed/>
                    <p:pic>
                      <p:nvPicPr>
                        <p:cNvPr id="0" name="图片 1071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009930" y="3658810"/>
                          <a:ext cx="1201233" cy="75217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" name="矩形 30"/>
            <p:cNvSpPr/>
            <p:nvPr/>
          </p:nvSpPr>
          <p:spPr>
            <a:xfrm>
              <a:off x="4479981" y="3840518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5126" y="4185873"/>
            <a:ext cx="5394342" cy="802331"/>
            <a:chOff x="3705185" y="4185873"/>
            <a:chExt cx="5394342" cy="802331"/>
          </a:xfrm>
        </p:grpSpPr>
        <p:graphicFrame>
          <p:nvGraphicFramePr>
            <p:cNvPr id="6" name="对象 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199176" y="4185873"/>
            <a:ext cx="4900351" cy="802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3" name="Equation" r:id="rId10" imgW="115519200" imgH="18897600" progId="Equation.DSMT4">
                    <p:embed/>
                  </p:oleObj>
                </mc:Choice>
                <mc:Fallback>
                  <p:oleObj name="Equation" r:id="rId10" imgW="115519200" imgH="18897600" progId="Equation.DSMT4">
                    <p:embed/>
                    <p:pic>
                      <p:nvPicPr>
                        <p:cNvPr id="0" name="图片 1071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199176" y="4185873"/>
                          <a:ext cx="4900351" cy="80233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矩形 32"/>
            <p:cNvSpPr/>
            <p:nvPr/>
          </p:nvSpPr>
          <p:spPr>
            <a:xfrm>
              <a:off x="3705185" y="4378940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36227" y="3847662"/>
            <a:ext cx="2497700" cy="1077550"/>
            <a:chOff x="436227" y="3847662"/>
            <a:chExt cx="2497700" cy="1077550"/>
          </a:xfrm>
        </p:grpSpPr>
        <p:sp>
          <p:nvSpPr>
            <p:cNvPr id="226395" name="圆角矩形标注 226394"/>
            <p:cNvSpPr/>
            <p:nvPr/>
          </p:nvSpPr>
          <p:spPr>
            <a:xfrm>
              <a:off x="436227" y="3847662"/>
              <a:ext cx="2337293" cy="1026160"/>
            </a:xfrm>
            <a:prstGeom prst="wedgeRoundRectCallout">
              <a:avLst>
                <a:gd name="adj1" fmla="val 13593"/>
                <a:gd name="adj2" fmla="val -120983"/>
                <a:gd name="adj3" fmla="val 16667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ClrTx/>
              </a:pPr>
              <a:endPara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01197" y="3863383"/>
              <a:ext cx="2432730" cy="1061829"/>
              <a:chOff x="114017" y="2638881"/>
              <a:chExt cx="2432730" cy="1061829"/>
            </a:xfrm>
          </p:grpSpPr>
          <p:graphicFrame>
            <p:nvGraphicFramePr>
              <p:cNvPr id="226397" name="对象 226396"/>
              <p:cNvGraphicFramePr>
                <a:graphicFrameLocks noChangeAspect="1"/>
              </p:cNvGraphicFramePr>
              <p:nvPr/>
            </p:nvGraphicFramePr>
            <p:xfrm>
              <a:off x="1143262" y="3280095"/>
              <a:ext cx="549829" cy="3725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14" name="Equation" r:id="rId12" imgW="13716000" imgH="8839200" progId="Equation.DSMT4">
                      <p:embed/>
                    </p:oleObj>
                  </mc:Choice>
                  <mc:Fallback>
                    <p:oleObj name="Equation" r:id="rId12" imgW="13716000" imgH="8839200" progId="Equation.DSMT4">
                      <p:embed/>
                      <p:pic>
                        <p:nvPicPr>
                          <p:cNvPr id="0" name="图片 10713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1143262" y="3280095"/>
                            <a:ext cx="549829" cy="37257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矩形 9"/>
              <p:cNvSpPr/>
              <p:nvPr/>
            </p:nvSpPr>
            <p:spPr>
              <a:xfrm>
                <a:off x="114017" y="2638881"/>
                <a:ext cx="2432730" cy="1061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buClrTx/>
                </a:pPr>
                <a:r>
                  <a:rPr lang="zh-CN" altLang="en-US" sz="2100" b="1" dirty="0">
                    <a:latin typeface="+mn-lt"/>
                    <a:ea typeface="仿宋" panose="02010609060101010101" pitchFamily="49" charset="-122"/>
                  </a:rPr>
                  <a:t>也可以：</a:t>
                </a:r>
                <a:endParaRPr lang="zh-CN" altLang="en-US" sz="2100" b="1" dirty="0">
                  <a:latin typeface="+mn-lt"/>
                  <a:ea typeface="仿宋" panose="02010609060101010101" pitchFamily="49" charset="-122"/>
                </a:endParaRPr>
              </a:p>
              <a:p>
                <a:pPr>
                  <a:buClrTx/>
                </a:pPr>
                <a:r>
                  <a:rPr lang="en-US" altLang="zh-CN" sz="2100" b="1" dirty="0">
                    <a:latin typeface="+mn-lt"/>
                    <a:ea typeface="仿宋" panose="02010609060101010101" pitchFamily="49" charset="-122"/>
                  </a:rPr>
                  <a:t>∵ </a:t>
                </a:r>
                <a:r>
                  <a:rPr lang="en-US" altLang="zh-CN" sz="2100" b="1" i="1" dirty="0">
                    <a:latin typeface="+mn-lt"/>
                    <a:ea typeface="仿宋" panose="02010609060101010101" pitchFamily="49" charset="-122"/>
                    <a:cs typeface="Times New Roman" panose="02020603050405020304" pitchFamily="18" charset="0"/>
                  </a:rPr>
                  <a:t>∠A= ∠B=</a:t>
                </a:r>
                <a:r>
                  <a:rPr lang="en-US" altLang="zh-CN" sz="2100" b="1" dirty="0">
                    <a:latin typeface="+mn-lt"/>
                    <a:ea typeface="仿宋" panose="02010609060101010101" pitchFamily="49" charset="-122"/>
                    <a:cs typeface="Times New Roman" panose="02020603050405020304" pitchFamily="18" charset="0"/>
                  </a:rPr>
                  <a:t>45°</a:t>
                </a:r>
                <a:endParaRPr lang="en-US" altLang="zh-CN" sz="2100" b="1" dirty="0">
                  <a:latin typeface="+mn-lt"/>
                  <a:ea typeface="仿宋" panose="02010609060101010101" pitchFamily="49" charset="-122"/>
                  <a:cs typeface="Times New Roman" panose="02020603050405020304" pitchFamily="18" charset="0"/>
                </a:endParaRPr>
              </a:p>
              <a:p>
                <a:pPr>
                  <a:buClrTx/>
                </a:pPr>
                <a:r>
                  <a:rPr lang="en-US" altLang="zh-CN" sz="2100" b="1" dirty="0">
                    <a:latin typeface="+mn-lt"/>
                    <a:ea typeface="仿宋" panose="02010609060101010101" pitchFamily="49" charset="-122"/>
                    <a:cs typeface="Times New Roman" panose="02020603050405020304" pitchFamily="18" charset="0"/>
                  </a:rPr>
                  <a:t>∴</a:t>
                </a:r>
                <a:r>
                  <a:rPr lang="en-US" altLang="zh-CN" sz="2100" b="1" i="1" dirty="0">
                    <a:latin typeface="+mn-lt"/>
                    <a:ea typeface="仿宋" panose="02010609060101010101" pitchFamily="49" charset="-122"/>
                    <a:cs typeface="Times New Roman" panose="02020603050405020304" pitchFamily="18" charset="0"/>
                  </a:rPr>
                  <a:t> b=a=</a:t>
                </a:r>
                <a:endParaRPr lang="en-US" altLang="zh-CN" sz="2100" b="1" i="1" dirty="0">
                  <a:latin typeface="+mn-lt"/>
                  <a:ea typeface="仿宋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6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6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6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6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6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6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6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4" grpId="0"/>
      <p:bldP spid="226316" grpId="0"/>
      <p:bldP spid="2263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4"/>
          <p:cNvSpPr txBox="1"/>
          <p:nvPr/>
        </p:nvSpPr>
        <p:spPr>
          <a:xfrm>
            <a:off x="953578" y="1885315"/>
            <a:ext cx="6162675" cy="33407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过点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作 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AD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⊥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BC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于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D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pitchFamily="49" charset="-122"/>
              <a:cs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在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△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AC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D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中，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C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=45°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，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AC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=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，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pitchFamily="49" charset="-122"/>
              <a:cs typeface="+mn-lt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∴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CD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AD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ea typeface="仿宋" panose="02010609060101010101" pitchFamily="49" charset="-122"/>
                <a:cs typeface="+mn-lt"/>
              </a:rPr>
              <a:t> 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AC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 · sin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C 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= 2sin45°=    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在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△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A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BD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中，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B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=30°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pitchFamily="49" charset="-122"/>
              <a:cs typeface="+mn-lt"/>
            </a:endParaRPr>
          </a:p>
          <a:p>
            <a:pPr>
              <a:lnSpc>
                <a:spcPct val="20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 </a:t>
            </a:r>
            <a:endParaRPr lang="zh-CN" altLang="en-US" sz="2400" b="1" dirty="0">
              <a:solidFill>
                <a:schemeClr val="tx1"/>
              </a:solidFill>
              <a:latin typeface="+mn-lt"/>
              <a:ea typeface="仿宋" panose="02010609060101010101" pitchFamily="49" charset="-122"/>
              <a:cs typeface="+mn-lt"/>
            </a:endParaRPr>
          </a:p>
          <a:p>
            <a:pPr>
              <a:lnSpc>
                <a:spcPct val="20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       </a:t>
            </a:r>
            <a:endParaRPr lang="en-US" altLang="zh-CN" sz="2400" b="1" dirty="0">
              <a:solidFill>
                <a:schemeClr val="tx1"/>
              </a:solidFill>
              <a:latin typeface="+mn-lt"/>
              <a:ea typeface="仿宋" panose="02010609060101010101" pitchFamily="49" charset="-122"/>
              <a:cs typeface="+mn-lt"/>
            </a:endParaRPr>
          </a:p>
        </p:txBody>
      </p:sp>
      <p:sp>
        <p:nvSpPr>
          <p:cNvPr id="26626" name="文本框 1"/>
          <p:cNvSpPr txBox="1"/>
          <p:nvPr/>
        </p:nvSpPr>
        <p:spPr>
          <a:xfrm>
            <a:off x="901420" y="766445"/>
            <a:ext cx="7351251" cy="1168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如图，在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△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ABC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B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=30°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=45°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2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求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BC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.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+mn-lt"/>
            </a:endParaRPr>
          </a:p>
        </p:txBody>
      </p:sp>
      <p:sp>
        <p:nvSpPr>
          <p:cNvPr id="27651" name="文本框 2"/>
          <p:cNvSpPr txBox="1"/>
          <p:nvPr/>
        </p:nvSpPr>
        <p:spPr>
          <a:xfrm>
            <a:off x="7521321" y="3110535"/>
            <a:ext cx="377429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100" b="1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6628" name="组合 3"/>
          <p:cNvGrpSpPr/>
          <p:nvPr/>
        </p:nvGrpSpPr>
        <p:grpSpPr>
          <a:xfrm>
            <a:off x="6212934" y="2173513"/>
            <a:ext cx="2375297" cy="1566863"/>
            <a:chOff x="3765" y="2568"/>
            <a:chExt cx="1995" cy="1316"/>
          </a:xfrm>
        </p:grpSpPr>
        <p:sp>
          <p:nvSpPr>
            <p:cNvPr id="26629" name="文本框 4"/>
            <p:cNvSpPr txBox="1"/>
            <p:nvPr/>
          </p:nvSpPr>
          <p:spPr>
            <a:xfrm>
              <a:off x="4672" y="2568"/>
              <a:ext cx="317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0" name="文本框 5"/>
            <p:cNvSpPr txBox="1"/>
            <p:nvPr/>
          </p:nvSpPr>
          <p:spPr>
            <a:xfrm>
              <a:off x="3765" y="3536"/>
              <a:ext cx="317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1" name="文本框 6"/>
            <p:cNvSpPr txBox="1"/>
            <p:nvPr/>
          </p:nvSpPr>
          <p:spPr>
            <a:xfrm>
              <a:off x="5443" y="3174"/>
              <a:ext cx="317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2" name="直接连接符 7"/>
            <p:cNvSpPr/>
            <p:nvPr/>
          </p:nvSpPr>
          <p:spPr>
            <a:xfrm flipH="1">
              <a:off x="3901" y="2811"/>
              <a:ext cx="998" cy="771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3" name="直接连接符 8"/>
            <p:cNvSpPr/>
            <p:nvPr/>
          </p:nvSpPr>
          <p:spPr>
            <a:xfrm>
              <a:off x="4899" y="2811"/>
              <a:ext cx="590" cy="499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4" name="直接连接符 9"/>
            <p:cNvSpPr/>
            <p:nvPr/>
          </p:nvSpPr>
          <p:spPr>
            <a:xfrm flipV="1">
              <a:off x="3901" y="3310"/>
              <a:ext cx="1588" cy="272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" name="组合 1"/>
          <p:cNvGrpSpPr/>
          <p:nvPr/>
        </p:nvGrpSpPr>
        <p:grpSpPr>
          <a:xfrm>
            <a:off x="7546324" y="2462835"/>
            <a:ext cx="217884" cy="701278"/>
            <a:chOff x="12248" y="6123"/>
            <a:chExt cx="457" cy="1472"/>
          </a:xfrm>
        </p:grpSpPr>
        <p:sp>
          <p:nvSpPr>
            <p:cNvPr id="26636" name="直接连接符 10"/>
            <p:cNvSpPr/>
            <p:nvPr/>
          </p:nvSpPr>
          <p:spPr>
            <a:xfrm>
              <a:off x="12247" y="6122"/>
              <a:ext cx="227" cy="147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grpSp>
          <p:nvGrpSpPr>
            <p:cNvPr id="26637" name="组合 11"/>
            <p:cNvGrpSpPr/>
            <p:nvPr/>
          </p:nvGrpSpPr>
          <p:grpSpPr>
            <a:xfrm rot="-720000">
              <a:off x="12455" y="7302"/>
              <a:ext cx="250" cy="247"/>
              <a:chOff x="3243" y="2614"/>
              <a:chExt cx="45" cy="45"/>
            </a:xfrm>
          </p:grpSpPr>
          <p:sp>
            <p:nvSpPr>
              <p:cNvPr id="26638" name="直接连接符 12"/>
              <p:cNvSpPr/>
              <p:nvPr/>
            </p:nvSpPr>
            <p:spPr>
              <a:xfrm flipV="1">
                <a:off x="3243" y="2614"/>
                <a:ext cx="45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6639" name="直接连接符 13"/>
              <p:cNvSpPr/>
              <p:nvPr/>
            </p:nvSpPr>
            <p:spPr>
              <a:xfrm>
                <a:off x="3288" y="2614"/>
                <a:ext cx="0" cy="45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aphicFrame>
        <p:nvGraphicFramePr>
          <p:cNvPr id="3" name="对象 23"/>
          <p:cNvGraphicFramePr>
            <a:graphicFrameLocks noChangeAspect="1"/>
          </p:cNvGraphicFramePr>
          <p:nvPr/>
        </p:nvGraphicFramePr>
        <p:xfrm>
          <a:off x="5375281" y="2839879"/>
          <a:ext cx="409575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" name="" r:id="rId1" imgW="5791200" imgH="5181600" progId="Equation.DSMT4">
                  <p:embed/>
                </p:oleObj>
              </mc:Choice>
              <mc:Fallback>
                <p:oleObj name="" r:id="rId1" imgW="5791200" imgH="5181600" progId="Equation.DSMT4">
                  <p:embed/>
                  <p:pic>
                    <p:nvPicPr>
                      <p:cNvPr id="0" name="图片 1126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75281" y="2839879"/>
                        <a:ext cx="409575" cy="366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24"/>
          <p:cNvGrpSpPr/>
          <p:nvPr/>
        </p:nvGrpSpPr>
        <p:grpSpPr>
          <a:xfrm>
            <a:off x="-6801" y="-29259"/>
            <a:ext cx="2017712" cy="477837"/>
            <a:chOff x="1588" y="42178"/>
            <a:chExt cx="2017712" cy="477838"/>
          </a:xfrm>
        </p:grpSpPr>
        <p:cxnSp>
          <p:nvCxnSpPr>
            <p:cNvPr id="6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2178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8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24" name="Picture 2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274062" y="750775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995627" y="4381645"/>
            <a:ext cx="3874989" cy="461665"/>
            <a:chOff x="1507356" y="4641704"/>
            <a:chExt cx="3874989" cy="461665"/>
          </a:xfrm>
        </p:grpSpPr>
        <p:graphicFrame>
          <p:nvGraphicFramePr>
            <p:cNvPr id="7" name="对象 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004968" y="4648024"/>
            <a:ext cx="3377377" cy="4021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6" name="Equation" r:id="rId4" imgW="76809600" imgH="9144000" progId="Equation.DSMT4">
                    <p:embed/>
                  </p:oleObj>
                </mc:Choice>
                <mc:Fallback>
                  <p:oleObj name="Equation" r:id="rId4" imgW="76809600" imgH="9144000" progId="Equation.DSMT4">
                    <p:embed/>
                    <p:pic>
                      <p:nvPicPr>
                        <p:cNvPr id="0" name="图片 1126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004968" y="4648024"/>
                          <a:ext cx="3377377" cy="40214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矩形 24"/>
            <p:cNvSpPr/>
            <p:nvPr/>
          </p:nvSpPr>
          <p:spPr>
            <a:xfrm>
              <a:off x="1507356" y="4641704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4888" y="3614405"/>
            <a:ext cx="3745810" cy="775629"/>
            <a:chOff x="1097167" y="3748629"/>
            <a:chExt cx="3745810" cy="775629"/>
          </a:xfrm>
        </p:grpSpPr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490917" y="3748629"/>
            <a:ext cx="3352060" cy="7756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7" name="Equation" r:id="rId6" imgW="81686400" imgH="18897600" progId="Equation.DSMT4">
                    <p:embed/>
                  </p:oleObj>
                </mc:Choice>
                <mc:Fallback>
                  <p:oleObj name="Equation" r:id="rId6" imgW="81686400" imgH="18897600" progId="Equation.DSMT4">
                    <p:embed/>
                    <p:pic>
                      <p:nvPicPr>
                        <p:cNvPr id="0" name="图片 1126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490917" y="3748629"/>
                          <a:ext cx="3352060" cy="775629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" name="矩形 26"/>
            <p:cNvSpPr/>
            <p:nvPr/>
          </p:nvSpPr>
          <p:spPr>
            <a:xfrm>
              <a:off x="1097167" y="3937382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4816" y="891779"/>
            <a:ext cx="7473950" cy="1272540"/>
            <a:chOff x="1209040" y="866612"/>
            <a:chExt cx="7473950" cy="1272540"/>
          </a:xfrm>
        </p:grpSpPr>
        <p:sp>
          <p:nvSpPr>
            <p:cNvPr id="18439" name="Text Box 5"/>
            <p:cNvSpPr txBox="1"/>
            <p:nvPr/>
          </p:nvSpPr>
          <p:spPr>
            <a:xfrm>
              <a:off x="1209040" y="866612"/>
              <a:ext cx="7473950" cy="12725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en-US" altLang="zh-CN" sz="2400" b="1" dirty="0">
                  <a:solidFill>
                    <a:srgbClr val="FF66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 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如图，在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  <a:cs typeface="+mn-lt"/>
                </a:rPr>
                <a:t>Rt△</a:t>
              </a:r>
              <a:r>
                <a:rPr lang="en-US" altLang="zh-CN" sz="2400" b="1" i="1" dirty="0">
                  <a:latin typeface="+mn-lt"/>
                  <a:ea typeface="楷体" panose="02010609060101010101" pitchFamily="49" charset="-122"/>
                  <a:cs typeface="+mn-lt"/>
                </a:rPr>
                <a:t>ABC</a:t>
              </a:r>
              <a:r>
                <a:rPr lang="en-US" altLang="zh-CN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中，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∠</a:t>
              </a:r>
              <a:r>
                <a:rPr lang="en-US" altLang="zh-CN" sz="2400" b="1" i="1" dirty="0">
                  <a:latin typeface="+mn-lt"/>
                  <a:ea typeface="楷体" panose="02010609060101010101" pitchFamily="49" charset="-122"/>
                  <a:cs typeface="+mn-lt"/>
                </a:rPr>
                <a:t>C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  <a:cs typeface="+mn-lt"/>
                </a:rPr>
                <a:t>=90°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，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  <a:cs typeface="+mn-lt"/>
                </a:rPr>
                <a:t>                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，</a:t>
              </a:r>
              <a:endParaRPr lang="en-US" altLang="zh-CN" sz="2400" b="1" dirty="0">
                <a:latin typeface="+mn-lt"/>
                <a:ea typeface="楷体" panose="02010609060101010101" pitchFamily="49" charset="-122"/>
                <a:cs typeface="+mn-lt"/>
              </a:endParaRPr>
            </a:p>
            <a:p>
              <a:pPr>
                <a:lnSpc>
                  <a:spcPct val="160000"/>
                </a:lnSpc>
              </a:pPr>
              <a:r>
                <a:rPr lang="en-US" altLang="zh-CN" sz="2400" b="1" i="1" dirty="0">
                  <a:latin typeface="+mn-lt"/>
                  <a:ea typeface="楷体" panose="02010609060101010101" pitchFamily="49" charset="-122"/>
                  <a:cs typeface="+mn-lt"/>
                </a:rPr>
                <a:t>BC </a:t>
              </a:r>
              <a:r>
                <a:rPr lang="en-US" altLang="zh-CN" sz="2400" b="1" dirty="0">
                  <a:latin typeface="+mn-lt"/>
                  <a:ea typeface="楷体" panose="02010609060101010101" pitchFamily="49" charset="-122"/>
                  <a:cs typeface="+mn-lt"/>
                </a:rPr>
                <a:t>= 5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，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试求</a:t>
              </a:r>
              <a:r>
                <a:rPr lang="en-US" altLang="zh-CN" sz="2400" b="1" i="1" dirty="0">
                  <a:latin typeface="+mn-lt"/>
                  <a:ea typeface="楷体" panose="02010609060101010101" pitchFamily="49" charset="-122"/>
                  <a:cs typeface="+mn-lt"/>
                </a:rPr>
                <a:t>AB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的长</a:t>
              </a:r>
              <a:r>
                <a:rPr lang="en-US" altLang="zh-CN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.</a:t>
              </a:r>
              <a:endPara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18440" name="Object 18"/>
            <p:cNvGraphicFramePr>
              <a:graphicFrameLocks noChangeAspect="1"/>
            </p:cNvGraphicFramePr>
            <p:nvPr/>
          </p:nvGraphicFramePr>
          <p:xfrm>
            <a:off x="6475983" y="891779"/>
            <a:ext cx="1166388" cy="7021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89" name="Equation" r:id="rId1" imgW="14630400" imgH="9448800" progId="Equation.DSMT4">
                    <p:embed/>
                  </p:oleObj>
                </mc:Choice>
                <mc:Fallback>
                  <p:oleObj name="Equation" r:id="rId1" imgW="14630400" imgH="9448800" progId="Equation.DSMT4">
                    <p:embed/>
                    <p:pic>
                      <p:nvPicPr>
                        <p:cNvPr id="0" name="图片 1228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475983" y="891779"/>
                          <a:ext cx="1166388" cy="70212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8441" name="对象 62600"/>
          <p:cNvGraphicFramePr>
            <a:graphicFrameLocks noChangeAspect="1"/>
          </p:cNvGraphicFramePr>
          <p:nvPr/>
        </p:nvGraphicFramePr>
        <p:xfrm>
          <a:off x="3415904" y="4500563"/>
          <a:ext cx="1714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" r:id="rId3" imgW="114300" imgH="215900" progId="Equation.3">
                  <p:embed/>
                </p:oleObj>
              </mc:Choice>
              <mc:Fallback>
                <p:oleObj name="" r:id="rId3" imgW="114300" imgH="215900" progId="Equation.3">
                  <p:embed/>
                  <p:pic>
                    <p:nvPicPr>
                      <p:cNvPr id="0" name="图片 12289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5904" y="4500563"/>
                        <a:ext cx="171450" cy="323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8442" name="组合 4"/>
          <p:cNvGrpSpPr/>
          <p:nvPr/>
        </p:nvGrpSpPr>
        <p:grpSpPr>
          <a:xfrm>
            <a:off x="6735618" y="1987874"/>
            <a:ext cx="1191816" cy="1925003"/>
            <a:chOff x="11050" y="2527"/>
            <a:chExt cx="2503" cy="4042"/>
          </a:xfrm>
        </p:grpSpPr>
        <p:sp>
          <p:nvSpPr>
            <p:cNvPr id="18443" name="直角三角形 1"/>
            <p:cNvSpPr/>
            <p:nvPr/>
          </p:nvSpPr>
          <p:spPr>
            <a:xfrm>
              <a:off x="11730" y="2980"/>
              <a:ext cx="1265" cy="3100"/>
            </a:xfrm>
            <a:prstGeom prst="rtTriangl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4" name="文本框 2"/>
            <p:cNvSpPr txBox="1"/>
            <p:nvPr/>
          </p:nvSpPr>
          <p:spPr>
            <a:xfrm>
              <a:off x="12978" y="5700"/>
              <a:ext cx="575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5" name="文本框 3"/>
            <p:cNvSpPr txBox="1"/>
            <p:nvPr/>
          </p:nvSpPr>
          <p:spPr>
            <a:xfrm>
              <a:off x="11050" y="5700"/>
              <a:ext cx="575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6" name="文本框 4"/>
            <p:cNvSpPr txBox="1"/>
            <p:nvPr/>
          </p:nvSpPr>
          <p:spPr>
            <a:xfrm>
              <a:off x="11163" y="2527"/>
              <a:ext cx="575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en-US" altLang="zh-CN" sz="2100" b="1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1844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198019" y="3652838"/>
          <a:ext cx="857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" r:id="rId5" imgW="2743200" imgH="20726400" progId="Equation.DSMT4">
                  <p:embed/>
                </p:oleObj>
              </mc:Choice>
              <mc:Fallback>
                <p:oleObj name="" r:id="rId5" imgW="2743200" imgH="20726400" progId="Equation.DSMT4">
                  <p:embed/>
                  <p:pic>
                    <p:nvPicPr>
                      <p:cNvPr id="0" name="图片 12290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98019" y="3652838"/>
                        <a:ext cx="85725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1832769" y="2616589"/>
            <a:ext cx="2338396" cy="682228"/>
            <a:chOff x="1700" y="4600"/>
            <a:chExt cx="4909" cy="1430"/>
          </a:xfrm>
        </p:grpSpPr>
        <p:sp>
          <p:nvSpPr>
            <p:cNvPr id="18453" name="文本框 62596"/>
            <p:cNvSpPr txBox="1"/>
            <p:nvPr/>
          </p:nvSpPr>
          <p:spPr>
            <a:xfrm>
              <a:off x="1700" y="4824"/>
              <a:ext cx="1037" cy="9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设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graphicFrame>
          <p:nvGraphicFramePr>
            <p:cNvPr id="18454" name="对象 11"/>
            <p:cNvGraphicFramePr>
              <a:graphicFrameLocks noChangeAspect="1"/>
            </p:cNvGraphicFramePr>
            <p:nvPr/>
          </p:nvGraphicFramePr>
          <p:xfrm>
            <a:off x="2561" y="4600"/>
            <a:ext cx="4048" cy="14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2" name="" r:id="rId7" imgW="26822400" imgH="9448800" progId="Equation.DSMT4">
                    <p:embed/>
                  </p:oleObj>
                </mc:Choice>
                <mc:Fallback>
                  <p:oleObj name="" r:id="rId7" imgW="26822400" imgH="9448800" progId="Equation.DSMT4">
                    <p:embed/>
                    <p:pic>
                      <p:nvPicPr>
                        <p:cNvPr id="0" name="图片 1229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561" y="4600"/>
                          <a:ext cx="4048" cy="14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 hidden="1"/>
          <p:cNvGrpSpPr/>
          <p:nvPr/>
        </p:nvGrpSpPr>
        <p:grpSpPr>
          <a:xfrm>
            <a:off x="5409010" y="3057525"/>
            <a:ext cx="2571750" cy="2179561"/>
            <a:chOff x="9296" y="6420"/>
            <a:chExt cx="5401" cy="4576"/>
          </a:xfrm>
        </p:grpSpPr>
        <p:sp>
          <p:nvSpPr>
            <p:cNvPr id="18458" name="云形标注 1"/>
            <p:cNvSpPr/>
            <p:nvPr/>
          </p:nvSpPr>
          <p:spPr>
            <a:xfrm>
              <a:off x="9296" y="6420"/>
              <a:ext cx="5401" cy="3030"/>
            </a:xfrm>
            <a:prstGeom prst="cloudCallout">
              <a:avLst>
                <a:gd name="adj1" fmla="val -98176"/>
                <a:gd name="adj2" fmla="val -96236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68580" tIns="34290" rIns="68580" bIns="34290" anchor="t"/>
            <a:lstStyle/>
            <a:p>
              <a:pPr defTabSz="914400"/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9" name="文本框 2"/>
            <p:cNvSpPr txBox="1"/>
            <p:nvPr/>
          </p:nvSpPr>
          <p:spPr>
            <a:xfrm>
              <a:off x="9953" y="6739"/>
              <a:ext cx="4377" cy="42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1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在解直角三角形中，已知一边与一锐角三角函数值，一般可结合方程思想求解</a:t>
              </a:r>
              <a:r>
                <a:rPr lang="en-US" altLang="zh-CN" sz="21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1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9295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3565" name="文本框 5"/>
          <p:cNvSpPr txBox="1"/>
          <p:nvPr/>
        </p:nvSpPr>
        <p:spPr>
          <a:xfrm>
            <a:off x="2689225" y="574675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已知一边和三角函数值解直角三角形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9" name="组合 18"/>
          <p:cNvGrpSpPr/>
          <p:nvPr/>
        </p:nvGrpSpPr>
        <p:grpSpPr bwMode="auto">
          <a:xfrm>
            <a:off x="976313" y="601102"/>
            <a:ext cx="1712912" cy="428097"/>
            <a:chOff x="2056130" y="684067"/>
            <a:chExt cx="2021840" cy="485233"/>
          </a:xfrm>
        </p:grpSpPr>
        <p:sp>
          <p:nvSpPr>
            <p:cNvPr id="5" name="圆角矩形 4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4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54092" y="3175910"/>
            <a:ext cx="2109089" cy="717389"/>
            <a:chOff x="2269964" y="4232116"/>
            <a:chExt cx="2109089" cy="717389"/>
          </a:xfrm>
        </p:grpSpPr>
        <p:graphicFrame>
          <p:nvGraphicFramePr>
            <p:cNvPr id="17" name="对象 16"/>
            <p:cNvGraphicFramePr>
              <a:graphicFrameLocks noChangeAspect="1"/>
            </p:cNvGraphicFramePr>
            <p:nvPr/>
          </p:nvGraphicFramePr>
          <p:xfrm>
            <a:off x="2657068" y="4232116"/>
            <a:ext cx="1721985" cy="7173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3" name="Equation" r:id="rId9" imgW="24688800" imgH="11277600" progId="Equation.DSMT4">
                    <p:embed/>
                  </p:oleObj>
                </mc:Choice>
                <mc:Fallback>
                  <p:oleObj name="Equation" r:id="rId9" imgW="24688800" imgH="11277600" progId="Equation.DSMT4">
                    <p:embed/>
                    <p:pic>
                      <p:nvPicPr>
                        <p:cNvPr id="0" name="图片 1229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657068" y="4232116"/>
                          <a:ext cx="1721985" cy="7173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矩形 31"/>
            <p:cNvSpPr/>
            <p:nvPr/>
          </p:nvSpPr>
          <p:spPr>
            <a:xfrm>
              <a:off x="2269964" y="4414055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9625" y="2730570"/>
            <a:ext cx="2254397" cy="461665"/>
            <a:chOff x="2015489" y="3555658"/>
            <a:chExt cx="2254397" cy="461665"/>
          </a:xfrm>
        </p:grpSpPr>
        <p:graphicFrame>
          <p:nvGraphicFramePr>
            <p:cNvPr id="15" name="对象 14"/>
            <p:cNvGraphicFramePr>
              <a:graphicFrameLocks noChangeAspect="1"/>
            </p:cNvGraphicFramePr>
            <p:nvPr/>
          </p:nvGraphicFramePr>
          <p:xfrm>
            <a:off x="2416029" y="3580826"/>
            <a:ext cx="1853857" cy="398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4" name="Equation" r:id="rId11" imgW="28346400" imgH="5181600" progId="Equation.DSMT4">
                    <p:embed/>
                  </p:oleObj>
                </mc:Choice>
                <mc:Fallback>
                  <p:oleObj name="Equation" r:id="rId11" imgW="28346400" imgH="5181600" progId="Equation.DSMT4">
                    <p:embed/>
                    <p:pic>
                      <p:nvPicPr>
                        <p:cNvPr id="0" name="图片 1229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416029" y="3580826"/>
                          <a:ext cx="1853857" cy="3986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矩形 32"/>
            <p:cNvSpPr/>
            <p:nvPr/>
          </p:nvSpPr>
          <p:spPr>
            <a:xfrm>
              <a:off x="2015489" y="3555658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502901" y="2156628"/>
            <a:ext cx="3090148" cy="592454"/>
            <a:chOff x="1452567" y="1946903"/>
            <a:chExt cx="3090148" cy="592454"/>
          </a:xfrm>
        </p:grpSpPr>
        <p:grpSp>
          <p:nvGrpSpPr>
            <p:cNvPr id="18448" name="组合 2"/>
            <p:cNvGrpSpPr/>
            <p:nvPr/>
          </p:nvGrpSpPr>
          <p:grpSpPr>
            <a:xfrm>
              <a:off x="1452567" y="1946903"/>
              <a:ext cx="3090148" cy="592454"/>
              <a:chOff x="1438" y="4288"/>
              <a:chExt cx="6489" cy="1244"/>
            </a:xfrm>
          </p:grpSpPr>
          <p:sp>
            <p:nvSpPr>
              <p:cNvPr id="18449" name="文本框 62595"/>
              <p:cNvSpPr txBox="1"/>
              <p:nvPr/>
            </p:nvSpPr>
            <p:spPr>
              <a:xfrm>
                <a:off x="1438" y="4389"/>
                <a:ext cx="1687" cy="9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解：</a:t>
                </a:r>
                <a:endPara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18450" name="对象 19"/>
              <p:cNvGraphicFramePr>
                <a:graphicFrameLocks noChangeAspect="1"/>
              </p:cNvGraphicFramePr>
              <p:nvPr/>
            </p:nvGraphicFramePr>
            <p:xfrm>
              <a:off x="3390" y="4288"/>
              <a:ext cx="4537" cy="12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295" name="Equation" r:id="rId13" imgW="31089600" imgH="9448800" progId="Equation.DSMT4">
                      <p:embed/>
                    </p:oleObj>
                  </mc:Choice>
                  <mc:Fallback>
                    <p:oleObj name="Equation" r:id="rId13" imgW="31089600" imgH="9448800" progId="Equation.DSMT4">
                      <p:embed/>
                      <p:pic>
                        <p:nvPicPr>
                          <p:cNvPr id="0" name="图片 12294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14">
                            <a:biLevel thresh="50000"/>
                            <a:grayscl/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3390" y="4288"/>
                            <a:ext cx="4537" cy="124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4" name="矩形 33"/>
            <p:cNvSpPr/>
            <p:nvPr/>
          </p:nvSpPr>
          <p:spPr>
            <a:xfrm>
              <a:off x="1951183" y="2011729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∵</a:t>
              </a:r>
              <a:endParaRPr lang="zh-CN" altLang="en-US" sz="24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14102" y="2122374"/>
            <a:ext cx="1289948" cy="577089"/>
            <a:chOff x="4708182" y="2266381"/>
            <a:chExt cx="1289948" cy="577089"/>
          </a:xfrm>
        </p:grpSpPr>
        <p:graphicFrame>
          <p:nvGraphicFramePr>
            <p:cNvPr id="8" name="对象 7"/>
            <p:cNvGraphicFramePr>
              <a:graphicFrameLocks noChangeAspect="1"/>
            </p:cNvGraphicFramePr>
            <p:nvPr/>
          </p:nvGraphicFramePr>
          <p:xfrm>
            <a:off x="5197686" y="2266381"/>
            <a:ext cx="800444" cy="5770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6" name="Equation" r:id="rId15" imgW="13716000" imgH="9448800" progId="Equation.DSMT4">
                    <p:embed/>
                  </p:oleObj>
                </mc:Choice>
                <mc:Fallback>
                  <p:oleObj name="Equation" r:id="rId15" imgW="13716000" imgH="9448800" progId="Equation.DSMT4">
                    <p:embed/>
                    <p:pic>
                      <p:nvPicPr>
                        <p:cNvPr id="0" name="图片 1229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5197686" y="2266381"/>
                          <a:ext cx="800444" cy="5770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矩形 35"/>
            <p:cNvSpPr/>
            <p:nvPr/>
          </p:nvSpPr>
          <p:spPr>
            <a:xfrm>
              <a:off x="4708182" y="2344190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/>
                <a:t>∴</a:t>
              </a:r>
              <a:endParaRPr lang="zh-CN" altLang="en-US" sz="2400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034446" y="3827903"/>
            <a:ext cx="4374916" cy="724848"/>
            <a:chOff x="1690292" y="803755"/>
            <a:chExt cx="4374916" cy="724848"/>
          </a:xfrm>
        </p:grpSpPr>
        <p:graphicFrame>
          <p:nvGraphicFramePr>
            <p:cNvPr id="47" name="对象 46"/>
            <p:cNvGraphicFramePr>
              <a:graphicFrameLocks noChangeAspect="1"/>
            </p:cNvGraphicFramePr>
            <p:nvPr/>
          </p:nvGraphicFramePr>
          <p:xfrm>
            <a:off x="2155972" y="803755"/>
            <a:ext cx="2491530" cy="7248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7" name="Equation" r:id="rId17" imgW="35661600" imgH="10363200" progId="Equation.DSMT4">
                    <p:embed/>
                  </p:oleObj>
                </mc:Choice>
                <mc:Fallback>
                  <p:oleObj name="Equation" r:id="rId17" imgW="35661600" imgH="10363200" progId="Equation.DSMT4">
                    <p:embed/>
                    <p:pic>
                      <p:nvPicPr>
                        <p:cNvPr id="0" name="图片 1229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2155972" y="803755"/>
                          <a:ext cx="2491530" cy="7248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" name="矩形 47"/>
            <p:cNvSpPr/>
            <p:nvPr/>
          </p:nvSpPr>
          <p:spPr>
            <a:xfrm>
              <a:off x="1690292" y="954756"/>
              <a:ext cx="43749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                （舍去）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012846" y="4483614"/>
            <a:ext cx="2721908" cy="694053"/>
            <a:chOff x="1008" y="9204"/>
            <a:chExt cx="5717" cy="1459"/>
          </a:xfrm>
        </p:grpSpPr>
        <p:sp>
          <p:nvSpPr>
            <p:cNvPr id="50" name="文本框 62599"/>
            <p:cNvSpPr txBox="1"/>
            <p:nvPr/>
          </p:nvSpPr>
          <p:spPr>
            <a:xfrm>
              <a:off x="1008" y="9473"/>
              <a:ext cx="4176" cy="9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仿宋" panose="02010609060101010101" pitchFamily="49" charset="-122"/>
                </a:rPr>
                <a:t>∴ </a:t>
              </a:r>
              <a:r>
                <a:rPr lang="en-US" altLang="zh-CN" sz="2400" b="1" i="1" dirty="0">
                  <a:solidFill>
                    <a:schemeClr val="tx1"/>
                  </a:solidFill>
                  <a:latin typeface="+mn-lt"/>
                  <a:ea typeface="仿宋" panose="02010609060101010101" pitchFamily="49" charset="-122"/>
                  <a:cs typeface="仿宋" panose="02010609060101010101" pitchFamily="49" charset="-122"/>
                </a:rPr>
                <a:t>AB</a:t>
              </a:r>
              <a:r>
                <a:rPr lang="zh-CN" altLang="en-US" sz="2400" b="1" dirty="0">
                  <a:solidFill>
                    <a:schemeClr val="tx1"/>
                  </a:solidFill>
                  <a:latin typeface="+mn-lt"/>
                  <a:ea typeface="仿宋" panose="02010609060101010101" pitchFamily="49" charset="-122"/>
                  <a:cs typeface="仿宋" panose="02010609060101010101" pitchFamily="49" charset="-122"/>
                </a:rPr>
                <a:t>的长为</a:t>
              </a:r>
              <a:endPara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仿宋" panose="02010609060101010101" pitchFamily="49" charset="-122"/>
              </a:endParaRPr>
            </a:p>
          </p:txBody>
        </p:sp>
        <p:graphicFrame>
          <p:nvGraphicFramePr>
            <p:cNvPr id="51" name="对象 26"/>
            <p:cNvGraphicFramePr>
              <a:graphicFrameLocks noChangeAspect="1"/>
            </p:cNvGraphicFramePr>
            <p:nvPr/>
          </p:nvGraphicFramePr>
          <p:xfrm>
            <a:off x="5094" y="9204"/>
            <a:ext cx="1631" cy="14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8" name="" r:id="rId19" imgW="10668000" imgH="10363200" progId="Equation.DSMT4">
                    <p:embed/>
                  </p:oleObj>
                </mc:Choice>
                <mc:Fallback>
                  <p:oleObj name="" r:id="rId19" imgW="10668000" imgH="10363200" progId="Equation.DSMT4">
                    <p:embed/>
                    <p:pic>
                      <p:nvPicPr>
                        <p:cNvPr id="0" name="图片 1229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0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094" y="9204"/>
                          <a:ext cx="1631" cy="14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0" descr="7~UFY%MSYIKSXD_BL4B)1EU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071114" y="3035068"/>
            <a:ext cx="2388394" cy="1938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1"/>
          <p:cNvSpPr txBox="1"/>
          <p:nvPr/>
        </p:nvSpPr>
        <p:spPr>
          <a:xfrm>
            <a:off x="906652" y="672762"/>
            <a:ext cx="77038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4.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Rt△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ABC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=90°，sin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0.8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  ，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BC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8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则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的值为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    )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A．4               B．6                C．8               D．10 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15923" y="1335324"/>
            <a:ext cx="389850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lt"/>
              </a:rPr>
              <a:t>B</a:t>
            </a:r>
            <a:endParaRPr lang="en-US" altLang="zh-CN" sz="2400" b="1" dirty="0">
              <a:solidFill>
                <a:srgbClr val="FF0000"/>
              </a:solidFill>
              <a:latin typeface="+mn-lt"/>
              <a:ea typeface="黑体" panose="02010609060101010101" pitchFamily="49" charset="-122"/>
              <a:cs typeface="+mn-lt"/>
            </a:endParaRPr>
          </a:p>
        </p:txBody>
      </p:sp>
      <p:sp>
        <p:nvSpPr>
          <p:cNvPr id="20486" name="文本框 9"/>
          <p:cNvSpPr txBox="1"/>
          <p:nvPr/>
        </p:nvSpPr>
        <p:spPr>
          <a:xfrm>
            <a:off x="892810" y="2434386"/>
            <a:ext cx="6927215" cy="25279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5.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如图，在菱形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ABCD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中，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AE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⊥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BC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于点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E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EC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=4， 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+mn-lt"/>
            </a:endParaRPr>
          </a:p>
          <a:p>
            <a:pPr>
              <a:lnSpc>
                <a:spcPct val="180000"/>
              </a:lnSpc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                   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则菱形的周长是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    )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A．10                   B．20        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    C．40                   D．28 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67643" y="3194808"/>
            <a:ext cx="407484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C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仿宋" panose="02010609060101010101" pitchFamily="49" charset="-122"/>
              <a:cs typeface="+mn-lt"/>
            </a:endParaRPr>
          </a:p>
        </p:txBody>
      </p:sp>
      <p:grpSp>
        <p:nvGrpSpPr>
          <p:cNvPr id="27651" name="组合 24"/>
          <p:cNvGrpSpPr/>
          <p:nvPr/>
        </p:nvGrpSpPr>
        <p:grpSpPr>
          <a:xfrm>
            <a:off x="-6801" y="-29259"/>
            <a:ext cx="2017712" cy="477837"/>
            <a:chOff x="1588" y="42178"/>
            <a:chExt cx="2017712" cy="477838"/>
          </a:xfrm>
        </p:grpSpPr>
        <p:cxnSp>
          <p:nvCxnSpPr>
            <p:cNvPr id="4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2178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8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22942" y="3087300"/>
          <a:ext cx="1137920" cy="735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3" name="" r:id="rId2" imgW="14630400" imgH="9448800" progId="Equation.3">
                  <p:embed/>
                </p:oleObj>
              </mc:Choice>
              <mc:Fallback>
                <p:oleObj name="" r:id="rId2" imgW="14630400" imgH="9448800" progId="Equation.3">
                  <p:embed/>
                  <p:pic>
                    <p:nvPicPr>
                      <p:cNvPr id="0" name="图片 1331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22942" y="3087300"/>
                        <a:ext cx="1137920" cy="7353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2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175366" y="717219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Box 2"/>
          <p:cNvSpPr txBox="1">
            <a:spLocks noChangeArrowheads="1"/>
          </p:cNvSpPr>
          <p:nvPr/>
        </p:nvSpPr>
        <p:spPr bwMode="auto">
          <a:xfrm>
            <a:off x="207814" y="1124049"/>
            <a:ext cx="8995183" cy="142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ctr" hangingPunct="0">
              <a:lnSpc>
                <a:spcPct val="120000"/>
              </a:lnSpc>
            </a:pP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（2018•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自贡）如图，在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△</a:t>
            </a:r>
            <a:r>
              <a:rPr sz="2400" b="1" i="1" dirty="0">
                <a:solidFill>
                  <a:prstClr val="black"/>
                </a:solidFill>
                <a:latin typeface="Times New Roman" panose="02020603050405020304"/>
              </a:rPr>
              <a:t>ABC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，</a:t>
            </a:r>
            <a:r>
              <a:rPr sz="2400" b="1" i="1" dirty="0">
                <a:solidFill>
                  <a:prstClr val="black"/>
                </a:solidFill>
                <a:latin typeface="Times New Roman" panose="02020603050405020304"/>
              </a:rPr>
              <a:t>BC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=12，               ，</a:t>
            </a:r>
            <a:r>
              <a:rPr sz="2400" b="1" i="1" dirty="0">
                <a:solidFill>
                  <a:prstClr val="black"/>
                </a:solidFill>
                <a:latin typeface="Times New Roman" panose="02020603050405020304"/>
              </a:rPr>
              <a:t>B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=30°；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求</a:t>
            </a:r>
            <a:r>
              <a:rPr sz="2400" b="1" i="1" dirty="0">
                <a:solidFill>
                  <a:prstClr val="black"/>
                </a:solidFill>
                <a:latin typeface="Times New Roman" panose="02020603050405020304"/>
              </a:rPr>
              <a:t>AC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sz="2400" b="1" i="1" dirty="0">
                <a:solidFill>
                  <a:prstClr val="black"/>
                </a:solidFill>
                <a:latin typeface="Times New Roman" panose="02020603050405020304"/>
              </a:rPr>
              <a:t>AB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的长</a:t>
            </a:r>
            <a:r>
              <a:rPr sz="2400" b="1" dirty="0">
                <a:solidFill>
                  <a:prstClr val="black"/>
                </a:solidFill>
                <a:latin typeface="Times New Roman" panose="02020603050405020304"/>
              </a:rPr>
              <a:t>．</a:t>
            </a:r>
            <a:endParaRPr sz="2400" b="1" dirty="0">
              <a:solidFill>
                <a:prstClr val="black"/>
              </a:solidFill>
              <a:latin typeface="Times New Roman" panose="02020603050405020304"/>
            </a:endParaRPr>
          </a:p>
          <a:p>
            <a:pPr eaLnBrk="0" fontAlgn="ctr" hangingPunct="0">
              <a:lnSpc>
                <a:spcPct val="120000"/>
              </a:lnSpc>
            </a:pPr>
            <a:endParaRPr sz="2400" b="1" dirty="0">
              <a:solidFill>
                <a:prstClr val="black"/>
              </a:solidFill>
              <a:latin typeface="Times New Roman" panose="02020603050405020304"/>
            </a:endParaRPr>
          </a:p>
        </p:txBody>
      </p:sp>
      <p:sp>
        <p:nvSpPr>
          <p:cNvPr id="20" name="文本框 18"/>
          <p:cNvSpPr txBox="1">
            <a:spLocks noChangeArrowheads="1"/>
          </p:cNvSpPr>
          <p:nvPr/>
        </p:nvSpPr>
        <p:spPr bwMode="auto">
          <a:xfrm>
            <a:off x="552450" y="-51703"/>
            <a:ext cx="147348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rPr>
              <a:t>巩固练习</a:t>
            </a:r>
            <a:endParaRPr lang="zh-CN" altLang="en-US" sz="25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21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2" name="直线连接符 23"/>
          <p:cNvCxnSpPr/>
          <p:nvPr/>
        </p:nvCxnSpPr>
        <p:spPr>
          <a:xfrm>
            <a:off x="-6801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grpSp>
        <p:nvGrpSpPr>
          <p:cNvPr id="23" name="组合 3"/>
          <p:cNvGrpSpPr/>
          <p:nvPr/>
        </p:nvGrpSpPr>
        <p:grpSpPr>
          <a:xfrm>
            <a:off x="3509963" y="561975"/>
            <a:ext cx="1879600" cy="476250"/>
            <a:chOff x="497257" y="753279"/>
            <a:chExt cx="1881032" cy="476418"/>
          </a:xfrm>
        </p:grpSpPr>
        <p:grpSp>
          <p:nvGrpSpPr>
            <p:cNvPr id="24" name="组合 2"/>
            <p:cNvGrpSpPr/>
            <p:nvPr/>
          </p:nvGrpSpPr>
          <p:grpSpPr>
            <a:xfrm>
              <a:off x="552450" y="789083"/>
              <a:ext cx="1787356" cy="419195"/>
              <a:chOff x="3014293" y="-540899"/>
              <a:chExt cx="1787356" cy="419195"/>
            </a:xfrm>
          </p:grpSpPr>
          <p:sp>
            <p:nvSpPr>
              <p:cNvPr id="26" name="缺角矩形 25"/>
              <p:cNvSpPr/>
              <p:nvPr/>
            </p:nvSpPr>
            <p:spPr>
              <a:xfrm>
                <a:off x="3470665" y="-540129"/>
                <a:ext cx="419419" cy="418216"/>
              </a:xfrm>
              <a:prstGeom prst="plaque">
                <a:avLst/>
              </a:prstGeom>
              <a:solidFill>
                <a:srgbClr val="00B9FA">
                  <a:lumMod val="75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0" hangingPunct="0">
                  <a:buFontTx/>
                  <a:buNone/>
                  <a:defRPr/>
                </a:pPr>
                <a:endParaRPr kumimoji="1" lang="zh-CN" altLang="en-US">
                  <a:solidFill>
                    <a:sysClr val="windowText" lastClr="000000"/>
                  </a:solidFill>
                  <a:latin typeface="Times New Roman" panose="020206030504050203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>
                <a:off x="3926624" y="-540129"/>
                <a:ext cx="419419" cy="418216"/>
              </a:xfrm>
              <a:prstGeom prst="plaque">
                <a:avLst/>
              </a:prstGeom>
              <a:solidFill>
                <a:srgbClr val="FFBF53">
                  <a:lumMod val="75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0" hangingPunct="0">
                  <a:buFontTx/>
                  <a:buNone/>
                  <a:defRPr/>
                </a:pPr>
                <a:endParaRPr kumimoji="1" lang="zh-CN" altLang="en-US">
                  <a:solidFill>
                    <a:sysClr val="windowText" lastClr="000000"/>
                  </a:solidFill>
                  <a:latin typeface="Times New Roman" panose="020206030504050203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缺角矩形 27"/>
              <p:cNvSpPr/>
              <p:nvPr/>
            </p:nvSpPr>
            <p:spPr>
              <a:xfrm>
                <a:off x="4382584" y="-540129"/>
                <a:ext cx="419419" cy="418216"/>
              </a:xfrm>
              <a:prstGeom prst="plaque">
                <a:avLst/>
              </a:prstGeom>
              <a:solidFill>
                <a:srgbClr val="00B05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0" hangingPunct="0">
                  <a:buFontTx/>
                  <a:buNone/>
                  <a:defRPr/>
                </a:pPr>
                <a:endParaRPr kumimoji="1" lang="zh-CN" altLang="en-US">
                  <a:solidFill>
                    <a:sysClr val="windowText" lastClr="000000"/>
                  </a:solidFill>
                  <a:latin typeface="Times New Roman" panose="020206030504050203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缺角矩形 28"/>
              <p:cNvSpPr/>
              <p:nvPr/>
            </p:nvSpPr>
            <p:spPr>
              <a:xfrm>
                <a:off x="3014704" y="-540129"/>
                <a:ext cx="419419" cy="418216"/>
              </a:xfrm>
              <a:prstGeom prst="plaque">
                <a:avLst/>
              </a:prstGeom>
              <a:solidFill>
                <a:srgbClr val="F07474">
                  <a:lumMod val="75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0" hangingPunct="0">
                  <a:buFontTx/>
                  <a:buNone/>
                  <a:defRPr/>
                </a:pPr>
                <a:endParaRPr kumimoji="1" lang="zh-CN" altLang="en-US">
                  <a:solidFill>
                    <a:sysClr val="windowText" lastClr="000000"/>
                  </a:solidFill>
                  <a:latin typeface="Times New Roman" panose="020206030504050203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矩形 1"/>
            <p:cNvSpPr/>
            <p:nvPr/>
          </p:nvSpPr>
          <p:spPr>
            <a:xfrm>
              <a:off x="497257" y="753279"/>
              <a:ext cx="1881032" cy="4764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500" b="1" kern="0" dirty="0">
                  <a:solidFill>
                    <a:sysClr val="window" lastClr="FFFFFF"/>
                  </a:solidFill>
                </a:rPr>
                <a:t>连接中考</a:t>
              </a:r>
              <a:endParaRPr lang="zh-CN" altLang="en-US" sz="2500" b="1" kern="0" dirty="0">
                <a:solidFill>
                  <a:sysClr val="window" lastClr="FFFFFF"/>
                </a:solidFill>
              </a:endParaRPr>
            </a:p>
          </p:txBody>
        </p:sp>
      </p:grpSp>
      <p:pic>
        <p:nvPicPr>
          <p:cNvPr id="3" name="图片 -2147482296"/>
          <p:cNvPicPr>
            <a:picLocks noRot="1" noChangeAspect="1"/>
          </p:cNvPicPr>
          <p:nvPr/>
        </p:nvPicPr>
        <p:blipFill>
          <a:blip r:embed="rId1" cstate="print"/>
          <a:srcRect r="667" b="1212"/>
          <a:stretch>
            <a:fillRect/>
          </a:stretch>
        </p:blipFill>
        <p:spPr>
          <a:xfrm>
            <a:off x="5569755" y="1706488"/>
            <a:ext cx="1946505" cy="1064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53" name="文本框 4"/>
          <p:cNvSpPr txBox="1">
            <a:spLocks noChangeArrowheads="1"/>
          </p:cNvSpPr>
          <p:nvPr/>
        </p:nvSpPr>
        <p:spPr bwMode="auto">
          <a:xfrm>
            <a:off x="240889" y="2223603"/>
            <a:ext cx="60346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解：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如图作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于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400" b="1" dirty="0">
              <a:solidFill>
                <a:prstClr val="black"/>
              </a:solidFill>
              <a:latin typeface="+mn-lt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algn="l"/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  在</a:t>
            </a:r>
            <a:r>
              <a:rPr lang="en-US" altLang="zh-CN" sz="2400" b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Rt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△</a:t>
            </a:r>
            <a:r>
              <a:rPr lang="en-US" altLang="zh-CN" sz="2400" b="1" i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BCH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pitchFamily="49" charset="-122"/>
                <a:cs typeface="Times New Roman" panose="02020603050405020304" pitchFamily="18" charset="0"/>
              </a:rPr>
              <a:t>中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，∵</a:t>
            </a:r>
            <a:r>
              <a:rPr lang="en-US" altLang="zh-CN" sz="2400" b="1" i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BC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=12，∠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=30°，</a:t>
            </a:r>
            <a:r>
              <a:rPr lang="zh-CN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120019" y="1055807"/>
          <a:ext cx="1184910" cy="749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" name="" r:id="rId2" imgW="14935200" imgH="9448800" progId="Equation.3">
                  <p:embed/>
                </p:oleObj>
              </mc:Choice>
              <mc:Fallback>
                <p:oleObj name="" r:id="rId2" imgW="14935200" imgH="9448800" progId="Equation.3">
                  <p:embed/>
                  <p:pic>
                    <p:nvPicPr>
                      <p:cNvPr id="0" name="图片 14336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20019" y="1055807"/>
                        <a:ext cx="1184910" cy="74993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文本框 2"/>
          <p:cNvSpPr txBox="1"/>
          <p:nvPr/>
        </p:nvSpPr>
        <p:spPr>
          <a:xfrm>
            <a:off x="6175908" y="2537939"/>
            <a:ext cx="377429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endParaRPr lang="en-US" altLang="zh-CN" sz="2100" b="1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76097" y="3004354"/>
            <a:ext cx="6088526" cy="701675"/>
            <a:chOff x="284486" y="3105022"/>
            <a:chExt cx="6088526" cy="701675"/>
          </a:xfrm>
        </p:grpSpPr>
        <p:graphicFrame>
          <p:nvGraphicFramePr>
            <p:cNvPr id="9" name="对象 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710056" y="3171099"/>
            <a:ext cx="3122930" cy="4629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38" name="" r:id="rId4" imgW="41148000" imgH="6096000" progId="Equation.3">
                    <p:embed/>
                  </p:oleObj>
                </mc:Choice>
                <mc:Fallback>
                  <p:oleObj name="" r:id="rId4" imgW="41148000" imgH="6096000" progId="Equation.3">
                    <p:embed/>
                    <p:pic>
                      <p:nvPicPr>
                        <p:cNvPr id="0" name="图片 1433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710056" y="3171099"/>
                          <a:ext cx="3122930" cy="46291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" name="组合 4"/>
            <p:cNvGrpSpPr/>
            <p:nvPr/>
          </p:nvGrpSpPr>
          <p:grpSpPr>
            <a:xfrm>
              <a:off x="284486" y="3105022"/>
              <a:ext cx="6088526" cy="701675"/>
              <a:chOff x="5628273" y="2696026"/>
              <a:chExt cx="6088526" cy="701675"/>
            </a:xfrm>
          </p:grpSpPr>
          <p:graphicFrame>
            <p:nvGraphicFramePr>
              <p:cNvPr id="8" name="对象 7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6012333" y="2696026"/>
              <a:ext cx="1764665" cy="7016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339" name="" r:id="rId6" imgW="23774400" imgH="9448800" progId="Equation.3">
                      <p:embed/>
                    </p:oleObj>
                  </mc:Choice>
                  <mc:Fallback>
                    <p:oleObj name="" r:id="rId6" imgW="23774400" imgH="9448800" progId="Equation.3">
                      <p:embed/>
                      <p:pic>
                        <p:nvPicPr>
                          <p:cNvPr id="0" name="图片 14338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6012333" y="2696026"/>
                            <a:ext cx="1764665" cy="7016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7" name="矩形 36"/>
              <p:cNvSpPr/>
              <p:nvPr/>
            </p:nvSpPr>
            <p:spPr>
              <a:xfrm>
                <a:off x="5628273" y="2787674"/>
                <a:ext cx="608852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b="1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∴            ，                    ，</a:t>
                </a:r>
                <a:endPara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707893" y="4204087"/>
            <a:ext cx="4068743" cy="481167"/>
            <a:chOff x="1932687" y="4262810"/>
            <a:chExt cx="4068743" cy="481167"/>
          </a:xfrm>
        </p:grpSpPr>
        <p:graphicFrame>
          <p:nvGraphicFramePr>
            <p:cNvPr id="11" name="对象 1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480427" y="4262810"/>
            <a:ext cx="2967169" cy="4366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0" name="Equation" r:id="rId8" imgW="68275200" imgH="10058400" progId="Equation.DSMT4">
                    <p:embed/>
                  </p:oleObj>
                </mc:Choice>
                <mc:Fallback>
                  <p:oleObj name="Equation" r:id="rId8" imgW="68275200" imgH="10058400" progId="Equation.DSMT4">
                    <p:embed/>
                    <p:pic>
                      <p:nvPicPr>
                        <p:cNvPr id="0" name="图片 14339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480427" y="4262810"/>
                          <a:ext cx="2967169" cy="436684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" name="矩形 37"/>
            <p:cNvSpPr/>
            <p:nvPr/>
          </p:nvSpPr>
          <p:spPr>
            <a:xfrm>
              <a:off x="1932687" y="4282312"/>
              <a:ext cx="40687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                     ，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705405" y="3653781"/>
            <a:ext cx="1576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∴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AH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=8，</a:t>
            </a:r>
            <a:endParaRPr lang="zh-CN" altLang="en-US" sz="2400" b="1" dirty="0">
              <a:latin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21548" y="3582670"/>
            <a:ext cx="4474302" cy="603885"/>
            <a:chOff x="4356523" y="3988757"/>
            <a:chExt cx="4474302" cy="603885"/>
          </a:xfrm>
        </p:grpSpPr>
        <p:graphicFrame>
          <p:nvGraphicFramePr>
            <p:cNvPr id="10" name="对象 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405526" y="3988757"/>
            <a:ext cx="1866900" cy="6038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1" name="" r:id="rId10" imgW="24688800" imgH="9448800" progId="Equation.3">
                    <p:embed/>
                  </p:oleObj>
                </mc:Choice>
                <mc:Fallback>
                  <p:oleObj name="" r:id="rId10" imgW="24688800" imgH="9448800" progId="Equation.3">
                    <p:embed/>
                    <p:pic>
                      <p:nvPicPr>
                        <p:cNvPr id="0" name="图片 14340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405526" y="3988757"/>
                          <a:ext cx="1866900" cy="603885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矩形 6"/>
            <p:cNvSpPr/>
            <p:nvPr/>
          </p:nvSpPr>
          <p:spPr>
            <a:xfrm>
              <a:off x="4356523" y="4051479"/>
              <a:ext cx="447430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prstClr val="black"/>
                  </a:solidFill>
                  <a:latin typeface="+mn-lt"/>
                  <a:ea typeface="仿宋" panose="02010609060101010101" pitchFamily="49" charset="-122"/>
                  <a:cs typeface="Times New Roman" panose="02020603050405020304" pitchFamily="18" charset="0"/>
                </a:rPr>
                <a:t>在Rt△</a:t>
              </a:r>
              <a:r>
                <a:rPr lang="zh-CN" altLang="en-US" sz="2400" b="1" i="1" dirty="0">
                  <a:solidFill>
                    <a:prstClr val="black"/>
                  </a:solidFill>
                  <a:latin typeface="+mn-lt"/>
                  <a:ea typeface="仿宋" panose="02010609060101010101" pitchFamily="49" charset="-122"/>
                  <a:cs typeface="Times New Roman" panose="02020603050405020304" pitchFamily="18" charset="0"/>
                </a:rPr>
                <a:t>ACH</a:t>
              </a:r>
              <a:r>
                <a:rPr lang="zh-CN" altLang="en-US" sz="2400" b="1" dirty="0">
                  <a:solidFill>
                    <a:prstClr val="black"/>
                  </a:solidFill>
                  <a:latin typeface="+mn-lt"/>
                  <a:ea typeface="仿宋" panose="02010609060101010101" pitchFamily="49" charset="-122"/>
                  <a:cs typeface="Times New Roman" panose="02020603050405020304" pitchFamily="18" charset="0"/>
                </a:rPr>
                <a:t>中，                      ， </a:t>
              </a:r>
              <a:endParaRPr lang="zh-CN" altLang="en-US" sz="2400" b="1" dirty="0">
                <a:latin typeface="+mn-lt"/>
                <a:ea typeface="仿宋" panose="02010609060101010101" pitchFamily="49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1272" y="4665057"/>
            <a:ext cx="3914854" cy="478443"/>
            <a:chOff x="3991765" y="4607112"/>
            <a:chExt cx="3914854" cy="478443"/>
          </a:xfrm>
        </p:grpSpPr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367088" y="4607112"/>
            <a:ext cx="3262105" cy="4280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2" name="Equation" r:id="rId12" imgW="69799200" imgH="9144000" progId="Equation.DSMT4">
                    <p:embed/>
                  </p:oleObj>
                </mc:Choice>
                <mc:Fallback>
                  <p:oleObj name="Equation" r:id="rId12" imgW="69799200" imgH="9144000" progId="Equation.DSMT4">
                    <p:embed/>
                    <p:pic>
                      <p:nvPicPr>
                        <p:cNvPr id="0" name="图片 1434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367088" y="4607112"/>
                          <a:ext cx="3262105" cy="42809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" name="矩形 38"/>
            <p:cNvSpPr/>
            <p:nvPr/>
          </p:nvSpPr>
          <p:spPr>
            <a:xfrm>
              <a:off x="3991765" y="4623890"/>
              <a:ext cx="391485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                     </a:t>
              </a:r>
              <a:r>
                <a:rPr lang="en-US" altLang="zh-CN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.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383285" y="1880951"/>
            <a:ext cx="159722" cy="716069"/>
            <a:chOff x="6383285" y="1880951"/>
            <a:chExt cx="159722" cy="716069"/>
          </a:xfrm>
        </p:grpSpPr>
        <p:cxnSp>
          <p:nvCxnSpPr>
            <p:cNvPr id="40" name="直接连接符 39"/>
            <p:cNvCxnSpPr/>
            <p:nvPr/>
          </p:nvCxnSpPr>
          <p:spPr>
            <a:xfrm>
              <a:off x="6383285" y="1880951"/>
              <a:ext cx="0" cy="70364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6383285" y="2453951"/>
              <a:ext cx="15972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6535685" y="2444620"/>
              <a:ext cx="0" cy="15240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7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3" name="文本框 179202"/>
          <p:cNvSpPr txBox="1"/>
          <p:nvPr/>
        </p:nvSpPr>
        <p:spPr>
          <a:xfrm>
            <a:off x="967740" y="1153160"/>
            <a:ext cx="7974330" cy="26776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在下列直角三角形中不能求解的是（    ）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已知一直角边一锐角	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已知一斜边一锐角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已知两边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D.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已知两角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79204" name="文本框 179203"/>
          <p:cNvSpPr txBox="1"/>
          <p:nvPr/>
        </p:nvSpPr>
        <p:spPr>
          <a:xfrm>
            <a:off x="6314440" y="1114029"/>
            <a:ext cx="43219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FF0066"/>
                </a:solidFill>
                <a:latin typeface="+mn-lt"/>
                <a:cs typeface="+mn-lt"/>
              </a:rPr>
              <a:t>D</a:t>
            </a:r>
            <a:endParaRPr lang="en-US" altLang="zh-CN" sz="2400" b="1" dirty="0">
              <a:solidFill>
                <a:srgbClr val="FF0066"/>
              </a:solidFill>
              <a:latin typeface="+mn-lt"/>
              <a:cs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2652" y="-48895"/>
            <a:ext cx="2009140" cy="478155"/>
            <a:chOff x="3" y="1"/>
            <a:chExt cx="3164" cy="753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" name="文本框 20"/>
            <p:cNvSpPr txBox="1"/>
            <p:nvPr/>
          </p:nvSpPr>
          <p:spPr>
            <a:xfrm>
              <a:off x="857" y="1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742" name="组合 7"/>
          <p:cNvGrpSpPr/>
          <p:nvPr/>
        </p:nvGrpSpPr>
        <p:grpSpPr>
          <a:xfrm>
            <a:off x="3343031" y="529590"/>
            <a:ext cx="2480310" cy="492828"/>
            <a:chOff x="5083" y="1100"/>
            <a:chExt cx="3905" cy="778"/>
          </a:xfrm>
        </p:grpSpPr>
        <p:grpSp>
          <p:nvGrpSpPr>
            <p:cNvPr id="115743" name="组合 1"/>
            <p:cNvGrpSpPr>
              <a:grpSpLocks noChangeAspect="1"/>
            </p:cNvGrpSpPr>
            <p:nvPr/>
          </p:nvGrpSpPr>
          <p:grpSpPr>
            <a:xfrm>
              <a:off x="5138" y="1168"/>
              <a:ext cx="3797" cy="710"/>
              <a:chOff x="3564387" y="597378"/>
              <a:chExt cx="2247990" cy="419195"/>
            </a:xfrm>
          </p:grpSpPr>
          <p:sp>
            <p:nvSpPr>
              <p:cNvPr id="26" name="缺角矩形 25"/>
              <p:cNvSpPr/>
              <p:nvPr/>
            </p:nvSpPr>
            <p:spPr>
              <a:xfrm rot="3000000">
                <a:off x="4021485" y="597560"/>
                <a:ext cx="419195" cy="4188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 rot="3000000">
                <a:off x="4478774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缺角矩形 27"/>
              <p:cNvSpPr/>
              <p:nvPr/>
            </p:nvSpPr>
            <p:spPr>
              <a:xfrm rot="3000000">
                <a:off x="4936073" y="597560"/>
                <a:ext cx="419195" cy="4188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缺角矩形 28"/>
              <p:cNvSpPr/>
              <p:nvPr/>
            </p:nvSpPr>
            <p:spPr>
              <a:xfrm rot="3000000">
                <a:off x="3564186" y="597557"/>
                <a:ext cx="419195" cy="418815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缺角矩形 29"/>
              <p:cNvSpPr/>
              <p:nvPr/>
            </p:nvSpPr>
            <p:spPr>
              <a:xfrm rot="3000000">
                <a:off x="5393361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5749" name="TextBox 15"/>
            <p:cNvSpPr txBox="1"/>
            <p:nvPr/>
          </p:nvSpPr>
          <p:spPr>
            <a:xfrm>
              <a:off x="5083" y="1100"/>
              <a:ext cx="3905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基础巩固题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1"/>
          <p:cNvSpPr txBox="1"/>
          <p:nvPr/>
        </p:nvSpPr>
        <p:spPr>
          <a:xfrm>
            <a:off x="761365" y="1113790"/>
            <a:ext cx="7876540" cy="1630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Rt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△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ABC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中，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=90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°，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B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=37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°，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BC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=32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则</a:t>
            </a:r>
            <a:endParaRPr lang="en-US" altLang="zh-CN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  <a:sym typeface="宋体" panose="02010600030101010101" pitchFamily="2" charset="-122"/>
              </a:rPr>
              <a:t>AC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宋体" panose="02010600030101010101" pitchFamily="2" charset="-122"/>
              </a:rPr>
              <a:t>=______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参考数据：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sin37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≈0.60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cos37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≈0.80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，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tan37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°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≈0.75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+mn-lt"/>
              </a:rPr>
              <a:t>)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+mn-lt"/>
              </a:rPr>
              <a:t>.</a:t>
            </a:r>
            <a:endParaRPr lang="en-US" altLang="zh-CN" sz="2400" b="1" dirty="0">
              <a:latin typeface="+mn-lt"/>
              <a:ea typeface="楷体" panose="02010609060101010101" pitchFamily="49" charset="-122"/>
              <a:cs typeface="+mn-lt"/>
              <a:sym typeface="宋体" panose="02010600030101010101" pitchFamily="2" charset="-122"/>
            </a:endParaRPr>
          </a:p>
        </p:txBody>
      </p:sp>
      <p:grpSp>
        <p:nvGrpSpPr>
          <p:cNvPr id="24579" name="组合 1"/>
          <p:cNvGrpSpPr/>
          <p:nvPr/>
        </p:nvGrpSpPr>
        <p:grpSpPr>
          <a:xfrm>
            <a:off x="764639" y="2743200"/>
            <a:ext cx="7750617" cy="1383893"/>
            <a:chOff x="1353" y="217"/>
            <a:chExt cx="14296" cy="2905"/>
          </a:xfrm>
        </p:grpSpPr>
        <p:sp>
          <p:nvSpPr>
            <p:cNvPr id="24580" name="文本框 2"/>
            <p:cNvSpPr txBox="1"/>
            <p:nvPr/>
          </p:nvSpPr>
          <p:spPr>
            <a:xfrm>
              <a:off x="1353" y="217"/>
              <a:ext cx="14296" cy="290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3.</a:t>
              </a:r>
              <a:r>
                <a:rPr lang="en-US" altLang="zh-CN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如图，已知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Rt△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ABC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中，斜边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BC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上的高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AD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=3，</a:t>
              </a:r>
              <a:endParaRPr lang="zh-CN" altLang="en-US" sz="2400" b="1" i="1" dirty="0">
                <a:latin typeface="+mn-lt"/>
                <a:ea typeface="楷体" panose="02010609060101010101" pitchFamily="49" charset="-122"/>
                <a:cs typeface="+mn-lt"/>
              </a:endParaRPr>
            </a:p>
            <a:p>
              <a:pPr>
                <a:lnSpc>
                  <a:spcPct val="200000"/>
                </a:lnSpc>
              </a:pP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则 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AC</a:t>
              </a:r>
              <a:r>
                <a:rPr lang="zh-CN" altLang="en-US" sz="2400" b="1" i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的长为</a:t>
              </a:r>
              <a:r>
                <a:rPr lang="zh-CN" altLang="en-US" sz="2400" b="1" u="sng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          </a:t>
              </a:r>
              <a:r>
                <a:rPr lang="en-US" altLang="zh-CN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.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 </a:t>
              </a:r>
              <a:endPara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24581" name="对象 7"/>
            <p:cNvGraphicFramePr>
              <a:graphicFrameLocks noChangeAspect="1"/>
            </p:cNvGraphicFramePr>
            <p:nvPr/>
          </p:nvGraphicFramePr>
          <p:xfrm>
            <a:off x="13729" y="290"/>
            <a:ext cx="1762" cy="1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1" name="Equation" r:id="rId1" imgW="14935200" imgH="9448800" progId="Equation.DSMT4">
                    <p:embed/>
                  </p:oleObj>
                </mc:Choice>
                <mc:Fallback>
                  <p:oleObj name="Equation" r:id="rId1" imgW="14935200" imgH="9448800" progId="Equation.DSMT4">
                    <p:embed/>
                    <p:pic>
                      <p:nvPicPr>
                        <p:cNvPr id="0" name="图片 15360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729" y="290"/>
                          <a:ext cx="1762" cy="13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1722452" y="1623129"/>
            <a:ext cx="559769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24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7" name="文本框 2"/>
          <p:cNvSpPr txBox="1"/>
          <p:nvPr/>
        </p:nvSpPr>
        <p:spPr>
          <a:xfrm>
            <a:off x="3012583" y="3467894"/>
            <a:ext cx="87716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lt"/>
              </a:rPr>
              <a:t>3.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lt"/>
              </a:rPr>
              <a:t>7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lt"/>
              </a:rPr>
              <a:t>5</a:t>
            </a:r>
            <a:r>
              <a:rPr lang="zh-CN" altLang="en-US" sz="2400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+mn-lt"/>
              </a:rPr>
              <a:t>  </a:t>
            </a:r>
            <a:endParaRPr lang="zh-CN" altLang="en-US" sz="2400" dirty="0">
              <a:solidFill>
                <a:srgbClr val="FF0000"/>
              </a:solidFill>
              <a:latin typeface="+mn-lt"/>
              <a:ea typeface="黑体" panose="02010609060101010101" pitchFamily="49" charset="-122"/>
              <a:cs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4263" y="-24130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32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7"/>
          <p:cNvGrpSpPr/>
          <p:nvPr/>
        </p:nvGrpSpPr>
        <p:grpSpPr>
          <a:xfrm>
            <a:off x="3343031" y="529590"/>
            <a:ext cx="2480310" cy="492828"/>
            <a:chOff x="5083" y="1100"/>
            <a:chExt cx="3905" cy="778"/>
          </a:xfrm>
        </p:grpSpPr>
        <p:grpSp>
          <p:nvGrpSpPr>
            <p:cNvPr id="22" name="组合 1"/>
            <p:cNvGrpSpPr>
              <a:grpSpLocks noChangeAspect="1"/>
            </p:cNvGrpSpPr>
            <p:nvPr/>
          </p:nvGrpSpPr>
          <p:grpSpPr>
            <a:xfrm>
              <a:off x="5138" y="1168"/>
              <a:ext cx="3797" cy="710"/>
              <a:chOff x="3564387" y="597378"/>
              <a:chExt cx="2247990" cy="419195"/>
            </a:xfrm>
          </p:grpSpPr>
          <p:sp>
            <p:nvSpPr>
              <p:cNvPr id="24" name="缺角矩形 23"/>
              <p:cNvSpPr/>
              <p:nvPr/>
            </p:nvSpPr>
            <p:spPr>
              <a:xfrm rot="3000000">
                <a:off x="4021485" y="597560"/>
                <a:ext cx="419195" cy="4188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缺角矩形 24"/>
              <p:cNvSpPr/>
              <p:nvPr/>
            </p:nvSpPr>
            <p:spPr>
              <a:xfrm rot="3000000">
                <a:off x="4478774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4" name="缺角矩形 33"/>
              <p:cNvSpPr/>
              <p:nvPr/>
            </p:nvSpPr>
            <p:spPr>
              <a:xfrm rot="3000000">
                <a:off x="4936073" y="597560"/>
                <a:ext cx="419195" cy="4188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缺角矩形 34"/>
              <p:cNvSpPr/>
              <p:nvPr/>
            </p:nvSpPr>
            <p:spPr>
              <a:xfrm rot="3000000">
                <a:off x="3564186" y="597557"/>
                <a:ext cx="419195" cy="418815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缺角矩形 35"/>
              <p:cNvSpPr/>
              <p:nvPr/>
            </p:nvSpPr>
            <p:spPr>
              <a:xfrm rot="3000000">
                <a:off x="5393361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3" name="TextBox 15"/>
            <p:cNvSpPr txBox="1"/>
            <p:nvPr/>
          </p:nvSpPr>
          <p:spPr>
            <a:xfrm>
              <a:off x="5083" y="1100"/>
              <a:ext cx="3905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基础巩固题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91" y="3331593"/>
            <a:ext cx="2574919" cy="1658112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6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8433"/>
          <p:cNvSpPr txBox="1"/>
          <p:nvPr/>
        </p:nvSpPr>
        <p:spPr>
          <a:xfrm>
            <a:off x="833120" y="930176"/>
            <a:ext cx="7769860" cy="11182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72°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c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= 14.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根据条件解直角三角形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4338" name="组合 18434"/>
          <p:cNvGrpSpPr/>
          <p:nvPr/>
        </p:nvGrpSpPr>
        <p:grpSpPr>
          <a:xfrm>
            <a:off x="6295910" y="1776417"/>
            <a:ext cx="1324090" cy="1856180"/>
            <a:chOff x="-94" y="-77"/>
            <a:chExt cx="1111" cy="1559"/>
          </a:xfrm>
        </p:grpSpPr>
        <p:sp>
          <p:nvSpPr>
            <p:cNvPr id="14339" name="直角三角形 18435"/>
            <p:cNvSpPr/>
            <p:nvPr/>
          </p:nvSpPr>
          <p:spPr>
            <a:xfrm rot="-5400000">
              <a:off x="14" y="503"/>
              <a:ext cx="952" cy="436"/>
            </a:xfrm>
            <a:prstGeom prst="rtTriangle">
              <a:avLst/>
            </a:prstGeom>
            <a:noFill/>
            <a:ln w="28575" cap="flat" cmpd="sng">
              <a:solidFill>
                <a:schemeClr val="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0" name="任意多边形 18436"/>
            <p:cNvSpPr/>
            <p:nvPr/>
          </p:nvSpPr>
          <p:spPr>
            <a:xfrm rot="-5400000">
              <a:off x="602" y="1090"/>
              <a:ext cx="90" cy="91"/>
            </a:xfrm>
            <a:custGeom>
              <a:avLst/>
              <a:gdLst/>
              <a:ahLst/>
              <a:cxnLst/>
              <a:rect l="0" t="0" r="0" b="0"/>
              <a:pathLst>
                <a:path w="90" h="91">
                  <a:moveTo>
                    <a:pt x="0" y="0"/>
                  </a:moveTo>
                  <a:lnTo>
                    <a:pt x="90" y="0"/>
                  </a:lnTo>
                  <a:lnTo>
                    <a:pt x="90" y="91"/>
                  </a:lnTo>
                </a:path>
              </a:pathLst>
            </a:custGeom>
            <a:noFill/>
            <a:ln w="28575" cap="flat" cmpd="sng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14341" name="文本框 18437"/>
            <p:cNvSpPr txBox="1"/>
            <p:nvPr/>
          </p:nvSpPr>
          <p:spPr>
            <a:xfrm>
              <a:off x="590" y="-77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2" name="文本框 18438"/>
            <p:cNvSpPr txBox="1"/>
            <p:nvPr/>
          </p:nvSpPr>
          <p:spPr>
            <a:xfrm>
              <a:off x="0" y="1089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3" name="文本框 18439"/>
            <p:cNvSpPr txBox="1"/>
            <p:nvPr/>
          </p:nvSpPr>
          <p:spPr>
            <a:xfrm>
              <a:off x="663" y="1107"/>
              <a:ext cx="272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4" name="文本框 18440"/>
            <p:cNvSpPr txBox="1"/>
            <p:nvPr/>
          </p:nvSpPr>
          <p:spPr>
            <a:xfrm>
              <a:off x="699" y="645"/>
              <a:ext cx="318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5" name="文本框 18441"/>
            <p:cNvSpPr txBox="1"/>
            <p:nvPr/>
          </p:nvSpPr>
          <p:spPr>
            <a:xfrm>
              <a:off x="372" y="1134"/>
              <a:ext cx="3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100" b="1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6" name="文本框 18442"/>
            <p:cNvSpPr txBox="1"/>
            <p:nvPr/>
          </p:nvSpPr>
          <p:spPr>
            <a:xfrm>
              <a:off x="-94" y="590"/>
              <a:ext cx="706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 b="1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c=</a:t>
              </a:r>
              <a:r>
                <a:rPr lang="en-US" altLang="zh-CN" sz="21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14</a:t>
              </a:r>
              <a:endParaRPr lang="en-US" altLang="zh-CN" sz="21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4263" y="-24130"/>
            <a:ext cx="2017395" cy="477520"/>
            <a:chOff x="3" y="40"/>
            <a:chExt cx="3177" cy="752"/>
          </a:xfrm>
        </p:grpSpPr>
        <p:cxnSp>
          <p:nvCxnSpPr>
            <p:cNvPr id="2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5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26220" y="2956059"/>
            <a:ext cx="1727660" cy="684530"/>
            <a:chOff x="1247379" y="2947670"/>
            <a:chExt cx="1727660" cy="684530"/>
          </a:xfrm>
        </p:grpSpPr>
        <p:graphicFrame>
          <p:nvGraphicFramePr>
            <p:cNvPr id="18448" name="对象 18447"/>
            <p:cNvGraphicFramePr>
              <a:graphicFrameLocks noChangeAspect="1"/>
            </p:cNvGraphicFramePr>
            <p:nvPr/>
          </p:nvGraphicFramePr>
          <p:xfrm>
            <a:off x="1714564" y="2947670"/>
            <a:ext cx="1260475" cy="6845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5" name="" r:id="rId1" imgW="16459200" imgH="9448800" progId="Equation.DSMT4">
                    <p:embed/>
                  </p:oleObj>
                </mc:Choice>
                <mc:Fallback>
                  <p:oleObj name="" r:id="rId1" imgW="16459200" imgH="9448800" progId="Equation.DSMT4">
                    <p:embed/>
                    <p:pic>
                      <p:nvPicPr>
                        <p:cNvPr id="0" name="图片 1638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714564" y="2947670"/>
                          <a:ext cx="1260475" cy="6845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" name="矩形 30"/>
            <p:cNvSpPr/>
            <p:nvPr/>
          </p:nvSpPr>
          <p:spPr>
            <a:xfrm>
              <a:off x="1247379" y="3062437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∵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47379" y="1949021"/>
            <a:ext cx="2137440" cy="664369"/>
            <a:chOff x="1247379" y="1949021"/>
            <a:chExt cx="2137440" cy="664369"/>
          </a:xfrm>
        </p:grpSpPr>
        <p:grpSp>
          <p:nvGrpSpPr>
            <p:cNvPr id="14347" name="组合 1"/>
            <p:cNvGrpSpPr/>
            <p:nvPr/>
          </p:nvGrpSpPr>
          <p:grpSpPr>
            <a:xfrm>
              <a:off x="1247379" y="1949021"/>
              <a:ext cx="2137440" cy="664369"/>
              <a:chOff x="2115" y="3865"/>
              <a:chExt cx="4488" cy="1396"/>
            </a:xfrm>
          </p:grpSpPr>
          <p:sp>
            <p:nvSpPr>
              <p:cNvPr id="14348" name="文本框 18443"/>
              <p:cNvSpPr txBox="1"/>
              <p:nvPr/>
            </p:nvSpPr>
            <p:spPr>
              <a:xfrm>
                <a:off x="2115" y="4070"/>
                <a:ext cx="1587" cy="9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解：</a:t>
                </a:r>
                <a:endPara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14349" name="对象 18444"/>
              <p:cNvGraphicFramePr>
                <a:graphicFrameLocks noChangeAspect="1"/>
              </p:cNvGraphicFramePr>
              <p:nvPr/>
            </p:nvGraphicFramePr>
            <p:xfrm>
              <a:off x="4316" y="3865"/>
              <a:ext cx="2287" cy="13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386" name="" r:id="rId3" imgW="15544800" imgH="9448800" progId="Equation.DSMT4">
                      <p:embed/>
                    </p:oleObj>
                  </mc:Choice>
                  <mc:Fallback>
                    <p:oleObj name="" r:id="rId3" imgW="15544800" imgH="9448800" progId="Equation.DSMT4">
                      <p:embed/>
                      <p:pic>
                        <p:nvPicPr>
                          <p:cNvPr id="0" name="图片 16385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4">
                            <a:biLevel thresh="50000"/>
                            <a:grayscl/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316" y="3865"/>
                            <a:ext cx="2287" cy="139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2" name="矩形 31"/>
            <p:cNvSpPr/>
            <p:nvPr/>
          </p:nvSpPr>
          <p:spPr>
            <a:xfrm>
              <a:off x="1822798" y="2048431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∵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0743" y="3632200"/>
            <a:ext cx="3984882" cy="481731"/>
            <a:chOff x="1275458" y="3632200"/>
            <a:chExt cx="3984882" cy="481731"/>
          </a:xfrm>
        </p:grpSpPr>
        <p:graphicFrame>
          <p:nvGraphicFramePr>
            <p:cNvPr id="18449" name="对象 18448"/>
            <p:cNvGraphicFramePr>
              <a:graphicFrameLocks noChangeAspect="1"/>
            </p:cNvGraphicFramePr>
            <p:nvPr/>
          </p:nvGraphicFramePr>
          <p:xfrm>
            <a:off x="1692910" y="3632200"/>
            <a:ext cx="3567430" cy="4197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7" name="" r:id="rId5" imgW="48158400" imgH="4876800" progId="Equation.DSMT4">
                    <p:embed/>
                  </p:oleObj>
                </mc:Choice>
                <mc:Fallback>
                  <p:oleObj name="" r:id="rId5" imgW="48158400" imgH="4876800" progId="Equation.DSMT4">
                    <p:embed/>
                    <p:pic>
                      <p:nvPicPr>
                        <p:cNvPr id="0" name="图片 16386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692910" y="3632200"/>
                          <a:ext cx="3567430" cy="4197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矩形 34"/>
            <p:cNvSpPr/>
            <p:nvPr/>
          </p:nvSpPr>
          <p:spPr>
            <a:xfrm>
              <a:off x="1275458" y="3652266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13662" y="2533283"/>
            <a:ext cx="4076791" cy="466890"/>
            <a:chOff x="1125764" y="2516505"/>
            <a:chExt cx="4076791" cy="466890"/>
          </a:xfrm>
        </p:grpSpPr>
        <p:graphicFrame>
          <p:nvGraphicFramePr>
            <p:cNvPr id="18446" name="对象 18445"/>
            <p:cNvGraphicFramePr>
              <a:graphicFrameLocks noChangeAspect="1"/>
            </p:cNvGraphicFramePr>
            <p:nvPr/>
          </p:nvGraphicFramePr>
          <p:xfrm>
            <a:off x="1525270" y="2516505"/>
            <a:ext cx="3677285" cy="4197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8" name="" r:id="rId7" imgW="46634400" imgH="4876800" progId="Equation.DSMT4">
                    <p:embed/>
                  </p:oleObj>
                </mc:Choice>
                <mc:Fallback>
                  <p:oleObj name="" r:id="rId7" imgW="46634400" imgH="4876800" progId="Equation.DSMT4">
                    <p:embed/>
                    <p:pic>
                      <p:nvPicPr>
                        <p:cNvPr id="0" name="图片 1638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525270" y="2516505"/>
                          <a:ext cx="3677285" cy="4197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矩形 35"/>
            <p:cNvSpPr/>
            <p:nvPr/>
          </p:nvSpPr>
          <p:spPr>
            <a:xfrm>
              <a:off x="1125764" y="2521730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2238992" y="4181503"/>
          <a:ext cx="2282674" cy="34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Equation" r:id="rId9" imgW="31089600" imgH="4876800" progId="Equation.DSMT4">
                  <p:embed/>
                </p:oleObj>
              </mc:Choice>
              <mc:Fallback>
                <p:oleObj name="Equation" r:id="rId9" imgW="31089600" imgH="4876800" progId="Equation.DSMT4">
                  <p:embed/>
                  <p:pic>
                    <p:nvPicPr>
                      <p:cNvPr id="0" name="图片 16388"/>
                      <p:cNvPicPr>
                        <a:picLocks noChangeAspect="1"/>
                      </p:cNvPicPr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238992" y="4181503"/>
                        <a:ext cx="2282674" cy="3449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" name="组合 7"/>
          <p:cNvGrpSpPr/>
          <p:nvPr/>
        </p:nvGrpSpPr>
        <p:grpSpPr>
          <a:xfrm>
            <a:off x="3343031" y="529590"/>
            <a:ext cx="2480310" cy="492828"/>
            <a:chOff x="5083" y="1100"/>
            <a:chExt cx="3905" cy="778"/>
          </a:xfrm>
        </p:grpSpPr>
        <p:grpSp>
          <p:nvGrpSpPr>
            <p:cNvPr id="40" name="组合 1"/>
            <p:cNvGrpSpPr>
              <a:grpSpLocks noChangeAspect="1"/>
            </p:cNvGrpSpPr>
            <p:nvPr/>
          </p:nvGrpSpPr>
          <p:grpSpPr>
            <a:xfrm>
              <a:off x="5138" y="1168"/>
              <a:ext cx="3797" cy="710"/>
              <a:chOff x="3564387" y="597378"/>
              <a:chExt cx="2247990" cy="419195"/>
            </a:xfrm>
          </p:grpSpPr>
          <p:sp>
            <p:nvSpPr>
              <p:cNvPr id="42" name="缺角矩形 41"/>
              <p:cNvSpPr/>
              <p:nvPr/>
            </p:nvSpPr>
            <p:spPr>
              <a:xfrm rot="3000000">
                <a:off x="4021485" y="597560"/>
                <a:ext cx="419195" cy="4188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缺角矩形 42"/>
              <p:cNvSpPr/>
              <p:nvPr/>
            </p:nvSpPr>
            <p:spPr>
              <a:xfrm rot="3000000">
                <a:off x="4478774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缺角矩形 43"/>
              <p:cNvSpPr/>
              <p:nvPr/>
            </p:nvSpPr>
            <p:spPr>
              <a:xfrm rot="3000000">
                <a:off x="4936073" y="597560"/>
                <a:ext cx="419195" cy="4188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5" name="缺角矩形 44"/>
              <p:cNvSpPr/>
              <p:nvPr/>
            </p:nvSpPr>
            <p:spPr>
              <a:xfrm rot="3000000">
                <a:off x="3564186" y="597557"/>
                <a:ext cx="419195" cy="418815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6" name="缺角矩形 45"/>
              <p:cNvSpPr/>
              <p:nvPr/>
            </p:nvSpPr>
            <p:spPr>
              <a:xfrm rot="3000000">
                <a:off x="5393361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41" name="TextBox 15"/>
            <p:cNvSpPr txBox="1"/>
            <p:nvPr/>
          </p:nvSpPr>
          <p:spPr>
            <a:xfrm>
              <a:off x="5083" y="1100"/>
              <a:ext cx="3905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基础巩固题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"/>
          <p:cNvSpPr txBox="1"/>
          <p:nvPr/>
        </p:nvSpPr>
        <p:spPr>
          <a:xfrm>
            <a:off x="646430" y="1231871"/>
            <a:ext cx="71323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如图，已知 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AC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= 4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，求 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AB</a:t>
            </a:r>
            <a:r>
              <a:rPr lang="zh-CN" altLang="en-US" sz="2400" b="1" i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和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 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BC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的长．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17769" name="组合 6"/>
          <p:cNvGrpSpPr/>
          <p:nvPr/>
        </p:nvGrpSpPr>
        <p:grpSpPr>
          <a:xfrm>
            <a:off x="2834702" y="573912"/>
            <a:ext cx="2480310" cy="500049"/>
            <a:chOff x="5060" y="904"/>
            <a:chExt cx="3905" cy="787"/>
          </a:xfrm>
        </p:grpSpPr>
        <p:grpSp>
          <p:nvGrpSpPr>
            <p:cNvPr id="117770" name="组合 21"/>
            <p:cNvGrpSpPr>
              <a:grpSpLocks noChangeAspect="1"/>
            </p:cNvGrpSpPr>
            <p:nvPr/>
          </p:nvGrpSpPr>
          <p:grpSpPr>
            <a:xfrm>
              <a:off x="5115" y="984"/>
              <a:ext cx="3797" cy="707"/>
              <a:chOff x="3564387" y="597378"/>
              <a:chExt cx="2247990" cy="419195"/>
            </a:xfrm>
          </p:grpSpPr>
          <p:sp>
            <p:nvSpPr>
              <p:cNvPr id="23" name="缺角矩形 22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缺角矩形 23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缺角矩形 24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缺角矩形 25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7776" name="TextBox 15"/>
            <p:cNvSpPr txBox="1"/>
            <p:nvPr/>
          </p:nvSpPr>
          <p:spPr>
            <a:xfrm>
              <a:off x="5060" y="904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能力提升题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81356" y="1732915"/>
            <a:ext cx="7665690" cy="175432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分析：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作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CD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⊥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AB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于点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D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，根据三角函数的定义，在Rt△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ACD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，Rt△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CDB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中，即可求出 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CD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AD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2400" b="1" i="1" dirty="0">
                <a:latin typeface="+mn-lt"/>
                <a:cs typeface="宋体" panose="02010600030101010101" pitchFamily="2" charset="-122"/>
                <a:sym typeface="+mn-ea"/>
              </a:rPr>
              <a:t>BD </a:t>
            </a:r>
            <a:r>
              <a:rPr lang="zh-CN" altLang="en-US" sz="2400" b="1" dirty="0">
                <a:latin typeface="+mn-lt"/>
                <a:cs typeface="宋体" panose="02010600030101010101" pitchFamily="2" charset="-122"/>
                <a:sym typeface="+mn-ea"/>
              </a:rPr>
              <a:t>的长，从而求解．</a:t>
            </a:r>
            <a:endParaRPr lang="zh-CN" altLang="en-US" sz="2400" b="1" dirty="0">
              <a:latin typeface="+mn-lt"/>
              <a:cs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4263" y="-40640"/>
            <a:ext cx="2017395" cy="478155"/>
            <a:chOff x="3" y="14"/>
            <a:chExt cx="3177" cy="753"/>
          </a:xfrm>
        </p:grpSpPr>
        <p:cxnSp>
          <p:nvCxnSpPr>
            <p:cNvPr id="5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14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403" y="3621465"/>
            <a:ext cx="2897933" cy="1365504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988" y="1264648"/>
            <a:ext cx="2897933" cy="136550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965657" y="3239135"/>
            <a:ext cx="6824345" cy="1158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CDB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中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，∵∠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DCB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ACB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ACD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=45°，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435758" y="1571844"/>
            <a:ext cx="0" cy="9000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sp>
        <p:nvSpPr>
          <p:cNvPr id="11" name="文本框 10"/>
          <p:cNvSpPr txBox="1"/>
          <p:nvPr/>
        </p:nvSpPr>
        <p:spPr>
          <a:xfrm>
            <a:off x="7376033" y="2320975"/>
            <a:ext cx="378630" cy="54014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100" b="1" i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D</a:t>
            </a:r>
            <a:endParaRPr lang="zh-CN" altLang="en-US" sz="2100" b="1" i="1" dirty="0">
              <a:solidFill>
                <a:srgbClr val="FF0000"/>
              </a:solidFill>
              <a:latin typeface="+mn-lt"/>
              <a:ea typeface="黑体" panose="02010609060101010101" pitchFamily="49" charset="-122"/>
            </a:endParaRPr>
          </a:p>
        </p:txBody>
      </p:sp>
      <p:grpSp>
        <p:nvGrpSpPr>
          <p:cNvPr id="11268" name="组合 23"/>
          <p:cNvGrpSpPr/>
          <p:nvPr/>
        </p:nvGrpSpPr>
        <p:grpSpPr>
          <a:xfrm>
            <a:off x="7414327" y="2374544"/>
            <a:ext cx="120254" cy="130969"/>
            <a:chOff x="5720" y="6155"/>
            <a:chExt cx="253" cy="275"/>
          </a:xfrm>
        </p:grpSpPr>
        <p:cxnSp>
          <p:nvCxnSpPr>
            <p:cNvPr id="17414" name="直接连接符 21"/>
            <p:cNvCxnSpPr/>
            <p:nvPr/>
          </p:nvCxnSpPr>
          <p:spPr>
            <a:xfrm>
              <a:off x="5973" y="6155"/>
              <a:ext cx="0" cy="27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7415" name="直接连接符 22"/>
            <p:cNvCxnSpPr/>
            <p:nvPr/>
          </p:nvCxnSpPr>
          <p:spPr>
            <a:xfrm flipH="1">
              <a:off x="5720" y="6158"/>
              <a:ext cx="252" cy="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12" name="文本框 11"/>
          <p:cNvSpPr txBox="1"/>
          <p:nvPr/>
        </p:nvSpPr>
        <p:spPr>
          <a:xfrm>
            <a:off x="1413193" y="822564"/>
            <a:ext cx="4339650" cy="605294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解：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如图，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作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CD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⊥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AB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于点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D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08505" y="1230630"/>
            <a:ext cx="4644222" cy="11182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ACD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中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，∵∠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=30°，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ACD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=90°-∠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=60°，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2124040" y="2168694"/>
          <a:ext cx="1924050" cy="692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" name="" r:id="rId2" imgW="26212800" imgH="9448800" progId="Equation.DSMT4">
                  <p:embed/>
                </p:oleObj>
              </mc:Choice>
              <mc:Fallback>
                <p:oleObj name="" r:id="rId2" imgW="26212800" imgH="9448800" progId="Equation.DSMT4">
                  <p:embed/>
                  <p:pic>
                    <p:nvPicPr>
                      <p:cNvPr id="0" name="图片 17408"/>
                      <p:cNvPicPr>
                        <a:picLocks noChangeAspect="1"/>
                      </p:cNvPicPr>
                      <p:nvPr/>
                    </p:nvPicPr>
                    <p:blipFill>
                      <a:blip r:embed="rId3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2124040" y="2168694"/>
                        <a:ext cx="1924050" cy="692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2024539" y="2676675"/>
          <a:ext cx="3183731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" r:id="rId4" imgW="45110400" imgH="10363200" progId="Equation.DSMT4">
                  <p:embed/>
                </p:oleObj>
              </mc:Choice>
              <mc:Fallback>
                <p:oleObj name="" r:id="rId4" imgW="45110400" imgH="10363200" progId="Equation.DSMT4">
                  <p:embed/>
                  <p:pic>
                    <p:nvPicPr>
                      <p:cNvPr id="0" name="图片 17409"/>
                      <p:cNvPicPr>
                        <a:picLocks noChangeAspect="1"/>
                      </p:cNvPicPr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24539" y="2676675"/>
                        <a:ext cx="3183731" cy="73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2024539" y="3823176"/>
            <a:ext cx="1911350" cy="603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zh-CN" altLang="en-US" sz="24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zh-CN" altLang="en-US" sz="24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CD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400" b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8" name="对象 17"/>
          <p:cNvGraphicFramePr>
            <a:graphicFrameLocks noChangeAspect="1"/>
          </p:cNvGraphicFramePr>
          <p:nvPr/>
        </p:nvGraphicFramePr>
        <p:xfrm>
          <a:off x="3960938" y="3810755"/>
          <a:ext cx="2659856" cy="683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" r:id="rId6" imgW="36880800" imgH="9448800" progId="Equation.DSMT4">
                  <p:embed/>
                </p:oleObj>
              </mc:Choice>
              <mc:Fallback>
                <p:oleObj name="" r:id="rId6" imgW="36880800" imgH="9448800" progId="Equation.DSMT4">
                  <p:embed/>
                  <p:pic>
                    <p:nvPicPr>
                      <p:cNvPr id="0" name="图片 17410"/>
                      <p:cNvPicPr>
                        <a:picLocks noChangeAspect="1"/>
                      </p:cNvPicPr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60938" y="3810755"/>
                        <a:ext cx="2659856" cy="6834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7769" name="组合 6"/>
          <p:cNvGrpSpPr/>
          <p:nvPr/>
        </p:nvGrpSpPr>
        <p:grpSpPr>
          <a:xfrm>
            <a:off x="3329653" y="439688"/>
            <a:ext cx="2480310" cy="500049"/>
            <a:chOff x="5060" y="904"/>
            <a:chExt cx="3905" cy="787"/>
          </a:xfrm>
        </p:grpSpPr>
        <p:grpSp>
          <p:nvGrpSpPr>
            <p:cNvPr id="117770" name="组合 21"/>
            <p:cNvGrpSpPr>
              <a:grpSpLocks noChangeAspect="1"/>
            </p:cNvGrpSpPr>
            <p:nvPr/>
          </p:nvGrpSpPr>
          <p:grpSpPr>
            <a:xfrm>
              <a:off x="5115" y="984"/>
              <a:ext cx="3797" cy="707"/>
              <a:chOff x="3564387" y="597378"/>
              <a:chExt cx="2247990" cy="419195"/>
            </a:xfrm>
          </p:grpSpPr>
          <p:sp>
            <p:nvSpPr>
              <p:cNvPr id="23" name="缺角矩形 22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缺角矩形 23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缺角矩形 24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缺角矩形 25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缺角矩形 26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7776" name="TextBox 15"/>
            <p:cNvSpPr txBox="1"/>
            <p:nvPr/>
          </p:nvSpPr>
          <p:spPr>
            <a:xfrm>
              <a:off x="5060" y="904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能力提升题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-4263" y="-24130"/>
            <a:ext cx="2017395" cy="477520"/>
            <a:chOff x="3" y="40"/>
            <a:chExt cx="3177" cy="752"/>
          </a:xfrm>
        </p:grpSpPr>
        <p:cxnSp>
          <p:nvCxnSpPr>
            <p:cNvPr id="3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24256" y="4488839"/>
            <a:ext cx="3204158" cy="461665"/>
            <a:chOff x="1571250" y="4455283"/>
            <a:chExt cx="3204158" cy="461665"/>
          </a:xfrm>
        </p:grpSpPr>
        <p:sp>
          <p:nvSpPr>
            <p:cNvPr id="29" name="矩形 28"/>
            <p:cNvSpPr/>
            <p:nvPr/>
          </p:nvSpPr>
          <p:spPr>
            <a:xfrm>
              <a:off x="1571250" y="4455283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1929211" y="4463673"/>
            <a:ext cx="2846197" cy="4033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12" name="Equation" r:id="rId8" imgW="38709600" imgH="5486400" progId="Equation.DSMT4">
                    <p:embed/>
                  </p:oleObj>
                </mc:Choice>
                <mc:Fallback>
                  <p:oleObj name="Equation" r:id="rId8" imgW="38709600" imgH="5486400" progId="Equation.DSMT4">
                    <p:embed/>
                    <p:pic>
                      <p:nvPicPr>
                        <p:cNvPr id="0" name="图片 17411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929211" y="4463673"/>
                          <a:ext cx="2846197" cy="40339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39445" y="986225"/>
            <a:ext cx="7673975" cy="978729"/>
            <a:chOff x="639445" y="986225"/>
            <a:chExt cx="7673975" cy="978729"/>
          </a:xfrm>
        </p:grpSpPr>
        <p:sp>
          <p:nvSpPr>
            <p:cNvPr id="25601" name="文本框 16385"/>
            <p:cNvSpPr txBox="1"/>
            <p:nvPr/>
          </p:nvSpPr>
          <p:spPr>
            <a:xfrm>
              <a:off x="639445" y="986225"/>
              <a:ext cx="7673975" cy="9787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如图，在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Rt△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ABC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中，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∠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C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＝90°，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AC</a:t>
              </a:r>
              <a:r>
                <a:rPr lang="zh-CN" altLang="en-US" sz="2400" b="1" dirty="0">
                  <a:latin typeface="+mn-lt"/>
                  <a:ea typeface="楷体" panose="02010609060101010101" pitchFamily="49" charset="-122"/>
                  <a:cs typeface="+mn-lt"/>
                </a:rPr>
                <a:t>=6， ∠</a:t>
              </a:r>
              <a:r>
                <a:rPr lang="zh-CN" altLang="en-US" sz="2400" b="1" i="1" dirty="0">
                  <a:latin typeface="+mn-lt"/>
                  <a:ea typeface="楷体" panose="02010609060101010101" pitchFamily="49" charset="-122"/>
                  <a:cs typeface="+mn-lt"/>
                </a:rPr>
                <a:t>BAC </a:t>
              </a:r>
              <a:r>
                <a:rPr lang="zh-CN" altLang="en-US" sz="2400" b="1" i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endParaRPr lang="zh-CN" altLang="en-US" sz="2400" b="1" i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的平分线         ，解这个直角三角形.</a:t>
              </a:r>
              <a:endPara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25602" name="对象 16386"/>
            <p:cNvGraphicFramePr>
              <a:graphicFrameLocks noChangeAspect="1"/>
            </p:cNvGraphicFramePr>
            <p:nvPr/>
          </p:nvGraphicFramePr>
          <p:xfrm>
            <a:off x="2013132" y="1475589"/>
            <a:ext cx="1229601" cy="3929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33" name="" r:id="rId1" imgW="16154400" imgH="5486400" progId="Equation.DSMT4">
                    <p:embed/>
                  </p:oleObj>
                </mc:Choice>
                <mc:Fallback>
                  <p:oleObj name="" r:id="rId1" imgW="16154400" imgH="5486400" progId="Equation.DSMT4">
                    <p:embed/>
                    <p:pic>
                      <p:nvPicPr>
                        <p:cNvPr id="0" name="图片 18432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013132" y="1475589"/>
                          <a:ext cx="1229601" cy="3929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403" name="文本框 16402"/>
          <p:cNvSpPr txBox="1"/>
          <p:nvPr/>
        </p:nvSpPr>
        <p:spPr>
          <a:xfrm>
            <a:off x="1949182" y="3092619"/>
            <a:ext cx="30022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∵ 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AD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平分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仿宋" panose="02010609060101010101" pitchFamily="49" charset="-122"/>
                <a:cs typeface="+mn-lt"/>
              </a:rPr>
              <a:t>BAC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grpSp>
        <p:nvGrpSpPr>
          <p:cNvPr id="25610" name="组合 1"/>
          <p:cNvGrpSpPr/>
          <p:nvPr/>
        </p:nvGrpSpPr>
        <p:grpSpPr>
          <a:xfrm>
            <a:off x="6077617" y="2048467"/>
            <a:ext cx="2321719" cy="1827610"/>
            <a:chOff x="8897" y="3700"/>
            <a:chExt cx="4875" cy="3837"/>
          </a:xfrm>
        </p:grpSpPr>
        <p:grpSp>
          <p:nvGrpSpPr>
            <p:cNvPr id="25611" name="组合 16387"/>
            <p:cNvGrpSpPr>
              <a:grpSpLocks noChangeAspect="1"/>
            </p:cNvGrpSpPr>
            <p:nvPr/>
          </p:nvGrpSpPr>
          <p:grpSpPr>
            <a:xfrm>
              <a:off x="8897" y="3700"/>
              <a:ext cx="4875" cy="3837"/>
              <a:chOff x="0" y="0"/>
              <a:chExt cx="1444" cy="1137"/>
            </a:xfrm>
          </p:grpSpPr>
          <p:sp>
            <p:nvSpPr>
              <p:cNvPr id="25612" name="矩形 16388"/>
              <p:cNvSpPr>
                <a:spLocks noChangeAspect="1" noTextEdit="1"/>
              </p:cNvSpPr>
              <p:nvPr/>
            </p:nvSpPr>
            <p:spPr>
              <a:xfrm>
                <a:off x="0" y="0"/>
                <a:ext cx="1444" cy="11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endParaRPr lang="zh-CN" altLang="en-US" sz="2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3" name="直接连接符 16389"/>
              <p:cNvSpPr/>
              <p:nvPr/>
            </p:nvSpPr>
            <p:spPr>
              <a:xfrm>
                <a:off x="180" y="180"/>
                <a:ext cx="0" cy="750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4" name="直接连接符 16390"/>
              <p:cNvSpPr/>
              <p:nvPr/>
            </p:nvSpPr>
            <p:spPr>
              <a:xfrm>
                <a:off x="180" y="930"/>
                <a:ext cx="1090" cy="0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5" name="直接连接符 16391"/>
              <p:cNvSpPr/>
              <p:nvPr/>
            </p:nvSpPr>
            <p:spPr>
              <a:xfrm>
                <a:off x="180" y="180"/>
                <a:ext cx="1090" cy="750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6" name="直接连接符 16392"/>
              <p:cNvSpPr/>
              <p:nvPr/>
            </p:nvSpPr>
            <p:spPr>
              <a:xfrm>
                <a:off x="180" y="180"/>
                <a:ext cx="383" cy="750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1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17" name="矩形 16393"/>
              <p:cNvSpPr/>
              <p:nvPr/>
            </p:nvSpPr>
            <p:spPr>
              <a:xfrm>
                <a:off x="509" y="936"/>
                <a:ext cx="120" cy="2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en-US" altLang="zh-CN" sz="21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D</a:t>
                </a:r>
                <a:endParaRPr lang="en-US" altLang="zh-CN" sz="21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5618" name="矩形 16394"/>
              <p:cNvSpPr/>
              <p:nvPr/>
            </p:nvSpPr>
            <p:spPr>
              <a:xfrm>
                <a:off x="59" y="39"/>
                <a:ext cx="112" cy="2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en-US" altLang="zh-CN" sz="21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endParaRPr lang="en-US" altLang="zh-CN" sz="21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5619" name="矩形 16395"/>
              <p:cNvSpPr/>
              <p:nvPr/>
            </p:nvSpPr>
            <p:spPr>
              <a:xfrm>
                <a:off x="1264" y="930"/>
                <a:ext cx="112" cy="2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en-US" altLang="zh-CN" sz="21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endParaRPr lang="en-US" altLang="zh-CN" sz="21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5620" name="矩形 16396"/>
              <p:cNvSpPr/>
              <p:nvPr/>
            </p:nvSpPr>
            <p:spPr>
              <a:xfrm>
                <a:off x="82" y="932"/>
                <a:ext cx="111" cy="2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r>
                  <a:rPr lang="en-US" altLang="zh-CN" sz="21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  <a:endParaRPr lang="en-US" altLang="zh-CN" sz="2100" b="1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5621" name="文本框 16397"/>
            <p:cNvSpPr txBox="1"/>
            <p:nvPr/>
          </p:nvSpPr>
          <p:spPr>
            <a:xfrm>
              <a:off x="9007" y="5395"/>
              <a:ext cx="907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100">
                  <a:latin typeface="Times New Roman" panose="0202060305040502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1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5622" name="对象 16398"/>
            <p:cNvGraphicFramePr>
              <a:graphicFrameLocks noChangeAspect="1"/>
            </p:cNvGraphicFramePr>
            <p:nvPr/>
          </p:nvGraphicFramePr>
          <p:xfrm>
            <a:off x="10293" y="5364"/>
            <a:ext cx="1061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34" name="" r:id="rId3" imgW="7315200" imgH="5486400" progId="Equation.DSMT4">
                    <p:embed/>
                  </p:oleObj>
                </mc:Choice>
                <mc:Fallback>
                  <p:oleObj name="" r:id="rId3" imgW="7315200" imgH="5486400" progId="Equation.DSMT4">
                    <p:embed/>
                    <p:pic>
                      <p:nvPicPr>
                        <p:cNvPr id="0" name="图片 18433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293" y="5364"/>
                          <a:ext cx="1061" cy="7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23" name="矩形 16405"/>
            <p:cNvSpPr/>
            <p:nvPr/>
          </p:nvSpPr>
          <p:spPr>
            <a:xfrm>
              <a:off x="9499" y="6505"/>
              <a:ext cx="300" cy="315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1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13594" y="-24130"/>
            <a:ext cx="2017395" cy="477520"/>
            <a:chOff x="3" y="40"/>
            <a:chExt cx="3177" cy="752"/>
          </a:xfrm>
        </p:grpSpPr>
        <p:cxnSp>
          <p:nvCxnSpPr>
            <p:cNvPr id="3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32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8813" name="组合 2"/>
          <p:cNvGrpSpPr/>
          <p:nvPr/>
        </p:nvGrpSpPr>
        <p:grpSpPr>
          <a:xfrm>
            <a:off x="3334409" y="472426"/>
            <a:ext cx="2478723" cy="500684"/>
            <a:chOff x="5060" y="905"/>
            <a:chExt cx="3905" cy="788"/>
          </a:xfrm>
        </p:grpSpPr>
        <p:grpSp>
          <p:nvGrpSpPr>
            <p:cNvPr id="118814" name="组合 6"/>
            <p:cNvGrpSpPr>
              <a:grpSpLocks noChangeAspect="1"/>
            </p:cNvGrpSpPr>
            <p:nvPr/>
          </p:nvGrpSpPr>
          <p:grpSpPr>
            <a:xfrm>
              <a:off x="5115" y="985"/>
              <a:ext cx="3798" cy="708"/>
              <a:chOff x="3564387" y="597378"/>
              <a:chExt cx="2247990" cy="419195"/>
            </a:xfrm>
          </p:grpSpPr>
          <p:sp>
            <p:nvSpPr>
              <p:cNvPr id="8" name="缺角矩形 7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缺角矩形 8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" name="缺角矩形 9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" name="缺角矩形 4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" name="缺角矩形 5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8820" name="TextBox 15"/>
            <p:cNvSpPr txBox="1"/>
            <p:nvPr/>
          </p:nvSpPr>
          <p:spPr>
            <a:xfrm>
              <a:off x="5060" y="905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拓广探索题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943036" y="2631897"/>
            <a:ext cx="23054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+mn-lt"/>
              </a:rPr>
              <a:t>∴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sz="2400" b="1" i="1" dirty="0">
                <a:latin typeface="+mn-lt"/>
                <a:ea typeface="仿宋" panose="02010609060101010101" pitchFamily="49" charset="-122"/>
                <a:cs typeface="+mn-lt"/>
              </a:rPr>
              <a:t>AD=</a:t>
            </a:r>
            <a:r>
              <a:rPr lang="en-US" altLang="zh-CN" sz="2400" b="1" dirty="0">
                <a:latin typeface="+mn-lt"/>
                <a:ea typeface="仿宋" panose="02010609060101010101" pitchFamily="49" charset="-122"/>
                <a:cs typeface="+mn-lt"/>
              </a:rPr>
              <a:t>30°</a:t>
            </a:r>
            <a:r>
              <a:rPr lang="zh-CN" altLang="en-US" sz="2400" b="1" i="1" dirty="0">
                <a:latin typeface="+mn-lt"/>
                <a:ea typeface="楷体" panose="02010609060101010101" pitchFamily="49" charset="-122"/>
                <a:cs typeface="+mn-lt"/>
              </a:rPr>
              <a:t> </a:t>
            </a:r>
            <a:endParaRPr lang="zh-CN" altLang="en-US" sz="2400" dirty="0">
              <a:latin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5495" y="1872615"/>
            <a:ext cx="4322027" cy="807720"/>
            <a:chOff x="1325495" y="1872615"/>
            <a:chExt cx="4322027" cy="807720"/>
          </a:xfrm>
        </p:grpSpPr>
        <p:grpSp>
          <p:nvGrpSpPr>
            <p:cNvPr id="26627" name="组合 2"/>
            <p:cNvGrpSpPr/>
            <p:nvPr/>
          </p:nvGrpSpPr>
          <p:grpSpPr>
            <a:xfrm>
              <a:off x="1325495" y="1872615"/>
              <a:ext cx="4322027" cy="807720"/>
              <a:chOff x="929" y="2936"/>
              <a:chExt cx="8713" cy="1534"/>
            </a:xfrm>
          </p:grpSpPr>
          <p:sp>
            <p:nvSpPr>
              <p:cNvPr id="25604" name="文本框 16399"/>
              <p:cNvSpPr txBox="1"/>
              <p:nvPr/>
            </p:nvSpPr>
            <p:spPr>
              <a:xfrm>
                <a:off x="929" y="3222"/>
                <a:ext cx="5330" cy="8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解：</a:t>
                </a:r>
                <a:endPara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25605" name="对象 16400"/>
              <p:cNvGraphicFramePr>
                <a:graphicFrameLocks noChangeAspect="1"/>
              </p:cNvGraphicFramePr>
              <p:nvPr/>
            </p:nvGraphicFramePr>
            <p:xfrm>
              <a:off x="3151" y="2936"/>
              <a:ext cx="6491" cy="153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8435" name="" r:id="rId5" imgW="46329600" imgH="10972800" progId="Equation.DSMT4">
                      <p:embed/>
                    </p:oleObj>
                  </mc:Choice>
                  <mc:Fallback>
                    <p:oleObj name="" r:id="rId5" imgW="46329600" imgH="10972800" progId="Equation.DSMT4">
                      <p:embed/>
                      <p:pic>
                        <p:nvPicPr>
                          <p:cNvPr id="0" name="图片 18434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6">
                            <a:biLevel thresh="50000"/>
                            <a:grayscl/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3151" y="2936"/>
                            <a:ext cx="6491" cy="153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9" name="矩形 38"/>
            <p:cNvSpPr/>
            <p:nvPr/>
          </p:nvSpPr>
          <p:spPr>
            <a:xfrm>
              <a:off x="1944727" y="2044018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∵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969510" y="4112927"/>
            <a:ext cx="2564940" cy="461665"/>
            <a:chOff x="2388960" y="4112927"/>
            <a:chExt cx="2564940" cy="461665"/>
          </a:xfrm>
        </p:grpSpPr>
        <p:graphicFrame>
          <p:nvGraphicFramePr>
            <p:cNvPr id="16405" name="对象 16404"/>
            <p:cNvGraphicFramePr>
              <a:graphicFrameLocks noChangeAspect="1"/>
            </p:cNvGraphicFramePr>
            <p:nvPr/>
          </p:nvGraphicFramePr>
          <p:xfrm>
            <a:off x="2776758" y="4112927"/>
            <a:ext cx="2177142" cy="4506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36" name="Equation" r:id="rId7" imgW="31699200" imgH="5486400" progId="Equation.DSMT4">
                    <p:embed/>
                  </p:oleObj>
                </mc:Choice>
                <mc:Fallback>
                  <p:oleObj name="Equation" r:id="rId7" imgW="31699200" imgH="5486400" progId="Equation.DSMT4">
                    <p:embed/>
                    <p:pic>
                      <p:nvPicPr>
                        <p:cNvPr id="0" name="图片 18435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776758" y="4112927"/>
                          <a:ext cx="2177142" cy="4506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" name="矩形 40"/>
            <p:cNvSpPr/>
            <p:nvPr/>
          </p:nvSpPr>
          <p:spPr>
            <a:xfrm>
              <a:off x="2388960" y="4112927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∴</a:t>
              </a:r>
              <a:endPara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1951170" y="3543345"/>
            <a:ext cx="3892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  <a:cs typeface="+mn-lt"/>
              </a:rPr>
              <a:t>∴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lt"/>
              </a:rPr>
              <a:t>C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AB=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60°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lt"/>
              </a:rPr>
              <a:t>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lt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+mn-lt"/>
              </a:rPr>
              <a:t>∠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B=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pitchFamily="49" charset="-122"/>
                <a:cs typeface="+mn-lt"/>
              </a:rPr>
              <a:t>30°,</a:t>
            </a:r>
            <a:endParaRPr lang="zh-CN" altLang="en-US" sz="24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3" grpId="0"/>
      <p:bldP spid="2" grpId="0"/>
      <p:bldP spid="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16"/>
          <p:cNvSpPr txBox="1"/>
          <p:nvPr/>
        </p:nvSpPr>
        <p:spPr>
          <a:xfrm>
            <a:off x="861695" y="2550160"/>
            <a:ext cx="2193290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解直角三角形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3196829" y="1540669"/>
            <a:ext cx="203597" cy="2420541"/>
          </a:xfrm>
          <a:prstGeom prst="leftBrace">
            <a:avLst>
              <a:gd name="adj1" fmla="val 41391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8"/>
          <p:cNvSpPr txBox="1"/>
          <p:nvPr/>
        </p:nvSpPr>
        <p:spPr>
          <a:xfrm>
            <a:off x="3468172" y="1311706"/>
            <a:ext cx="897255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依据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12" name="Text Box 18"/>
          <p:cNvSpPr txBox="1"/>
          <p:nvPr/>
        </p:nvSpPr>
        <p:spPr>
          <a:xfrm>
            <a:off x="3469852" y="3176588"/>
            <a:ext cx="4046935" cy="156845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解法：只要知道五个元素中的两个元素（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至少有一个是边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），就可以求出余下的三个未知元素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13" name="Text Box 18"/>
          <p:cNvSpPr txBox="1"/>
          <p:nvPr/>
        </p:nvSpPr>
        <p:spPr>
          <a:xfrm>
            <a:off x="4807585" y="666750"/>
            <a:ext cx="1480820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勾股定理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左大括号 17"/>
          <p:cNvSpPr/>
          <p:nvPr/>
        </p:nvSpPr>
        <p:spPr>
          <a:xfrm>
            <a:off x="4435079" y="875110"/>
            <a:ext cx="179784" cy="1447800"/>
          </a:xfrm>
          <a:prstGeom prst="leftBrace">
            <a:avLst>
              <a:gd name="adj1" fmla="val 21884"/>
              <a:gd name="adj2" fmla="val 50009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5" name="Text Box 18"/>
          <p:cNvSpPr txBox="1"/>
          <p:nvPr/>
        </p:nvSpPr>
        <p:spPr>
          <a:xfrm>
            <a:off x="4807585" y="1403985"/>
            <a:ext cx="1735455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两锐角互余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16" name="Text Box 18"/>
          <p:cNvSpPr txBox="1"/>
          <p:nvPr/>
        </p:nvSpPr>
        <p:spPr>
          <a:xfrm>
            <a:off x="4790807" y="2100580"/>
            <a:ext cx="2453640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锐角的三角函数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-12968" y="-62865"/>
            <a:ext cx="2006600" cy="476885"/>
            <a:chOff x="20" y="-78"/>
            <a:chExt cx="3160" cy="751"/>
          </a:xfrm>
        </p:grpSpPr>
        <p:cxnSp>
          <p:nvCxnSpPr>
            <p:cNvPr id="54" name="直线连接符 16"/>
            <p:cNvCxnSpPr/>
            <p:nvPr/>
          </p:nvCxnSpPr>
          <p:spPr>
            <a:xfrm>
              <a:off x="20" y="66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55" name="文本框 17"/>
            <p:cNvSpPr txBox="1"/>
            <p:nvPr/>
          </p:nvSpPr>
          <p:spPr>
            <a:xfrm>
              <a:off x="847" y="-78"/>
              <a:ext cx="2320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课堂小结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56" name="Freeform 74"/>
            <p:cNvSpPr>
              <a:spLocks noChangeAspect="1" noEditPoints="1"/>
            </p:cNvSpPr>
            <p:nvPr/>
          </p:nvSpPr>
          <p:spPr bwMode="auto">
            <a:xfrm>
              <a:off x="248" y="80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2295" grpId="0" bldLvl="0" animBg="1"/>
      <p:bldP spid="12312" grpId="0" bldLvl="0" animBg="1"/>
      <p:bldP spid="12313" grpId="0" bldLvl="0" animBg="1"/>
      <p:bldP spid="2" grpId="0" bldLvl="0" animBg="1"/>
      <p:bldP spid="12315" grpId="0" bldLvl="0" animBg="1"/>
      <p:bldP spid="1231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线连接符 6"/>
          <p:cNvCxnSpPr/>
          <p:nvPr/>
        </p:nvCxnSpPr>
        <p:spPr>
          <a:xfrm>
            <a:off x="-6801" y="419735"/>
            <a:ext cx="2006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140" name="文本框 7"/>
          <p:cNvSpPr txBox="1"/>
          <p:nvPr/>
        </p:nvSpPr>
        <p:spPr>
          <a:xfrm>
            <a:off x="550545" y="-28843"/>
            <a:ext cx="1457960" cy="4756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500" b="1" dirty="0">
                <a:latin typeface="宋体" panose="02010600030101010101" pitchFamily="2" charset="-122"/>
              </a:rPr>
              <a:t>课后作业</a:t>
            </a:r>
            <a:endParaRPr lang="zh-CN" altLang="en-US" sz="2500" b="1" dirty="0">
              <a:latin typeface="宋体" panose="02010600030101010101" pitchFamily="2" charset="-122"/>
            </a:endParaRPr>
          </a:p>
        </p:txBody>
      </p:sp>
      <p:sp>
        <p:nvSpPr>
          <p:cNvPr id="11" name="Freeform 74"/>
          <p:cNvSpPr>
            <a:spLocks noChangeAspect="1" noEditPoints="1"/>
          </p:cNvSpPr>
          <p:nvPr/>
        </p:nvSpPr>
        <p:spPr bwMode="auto">
          <a:xfrm>
            <a:off x="157163" y="66457"/>
            <a:ext cx="360363" cy="319088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 spd="slow">
    <p:random/>
  </p:transition>
</p:sld>
</file>

<file path=ppt/tags/tag1.xml><?xml version="1.0" encoding="utf-8"?>
<p:tagLst xmlns:p="http://schemas.openxmlformats.org/presentationml/2006/main">
  <p:tag name="KSO_WM_NO_TAGS_SHAPE_FLAG" val="1"/>
</p:tagLst>
</file>

<file path=ppt/tags/tag2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3126</Words>
  <Application>WPS 演示</Application>
  <PresentationFormat>全屏显示(16:9)</PresentationFormat>
  <Paragraphs>505</Paragraphs>
  <Slides>26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73</vt:i4>
      </vt:variant>
      <vt:variant>
        <vt:lpstr>幻灯片标题</vt:lpstr>
      </vt:variant>
      <vt:variant>
        <vt:i4>26</vt:i4>
      </vt:variant>
    </vt:vector>
  </HeadingPairs>
  <TitlesOfParts>
    <vt:vector size="116" baseType="lpstr">
      <vt:lpstr>Arial</vt:lpstr>
      <vt:lpstr>宋体</vt:lpstr>
      <vt:lpstr>Wingdings</vt:lpstr>
      <vt:lpstr>Times New Roman</vt:lpstr>
      <vt:lpstr>黑体</vt:lpstr>
      <vt:lpstr>方正舒体</vt:lpstr>
      <vt:lpstr>FZXingKai-S04</vt:lpstr>
      <vt:lpstr>Verdana</vt:lpstr>
      <vt:lpstr>微软雅黑</vt:lpstr>
      <vt:lpstr>楷体</vt:lpstr>
      <vt:lpstr>仿宋</vt:lpstr>
      <vt:lpstr>华文行楷</vt:lpstr>
      <vt:lpstr>Arial Unicode MS</vt:lpstr>
      <vt:lpstr>Calibri</vt:lpstr>
      <vt:lpstr>Segoe Print</vt:lpstr>
      <vt:lpstr>Times New Roman</vt:lpstr>
      <vt:lpstr>2_自定义设计方案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Equation.3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貪戀那縷陽光</cp:lastModifiedBy>
  <cp:revision>2</cp:revision>
  <dcterms:created xsi:type="dcterms:W3CDTF">2016-01-14T07:05:00Z</dcterms:created>
  <dcterms:modified xsi:type="dcterms:W3CDTF">2021-12-16T04:49:31Z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FAA8A73D65174A809EF15FDDE0A94A10</vt:lpwstr>
  </property>
</Properties>
</file>