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67" r:id="rId5"/>
    <p:sldId id="268" r:id="rId6"/>
    <p:sldId id="262" r:id="rId7"/>
    <p:sldId id="261" r:id="rId8"/>
    <p:sldId id="270" r:id="rId9"/>
    <p:sldId id="269" r:id="rId10"/>
    <p:sldId id="265" r:id="rId11"/>
    <p:sldId id="260" r:id="rId12"/>
    <p:sldId id="266" r:id="rId13"/>
    <p:sldId id="259" r:id="rId14"/>
    <p:sldId id="258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47256" y="1124744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/>
              <a:t>Unit 3 Vocabulary</a:t>
            </a:r>
            <a:endParaRPr lang="zh-CN" alt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915816" y="188640"/>
            <a:ext cx="3498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Impression 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8" name="Picture 4" descr="http://g.hiphotos.baidu.com/video/pic/item/f31fbe096b63f6243b48fac28644ebf81b4ca3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96752"/>
            <a:ext cx="6743700" cy="319087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23528" y="4437112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Chen Ming has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left/made a deep impression on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 the judges. He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impressed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 the judges because his speech was quite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impressive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987824" y="260648"/>
            <a:ext cx="25907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take up</a:t>
            </a:r>
            <a:endParaRPr lang="zh-CN" alt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484784"/>
            <a:ext cx="8208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The telephone rang. John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took up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the phone. It was his friend who wanted to introduce a new job as a salesman to him. John said he couldn’t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take up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 the job offer, because he had just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taken up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a job as a market surveyor and he had to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take up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 the survey that he hadn’t finished.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Text Box 2"/>
          <p:cNvSpPr txBox="1">
            <a:spLocks noChangeArrowheads="1"/>
          </p:cNvSpPr>
          <p:nvPr/>
        </p:nvSpPr>
        <p:spPr bwMode="auto">
          <a:xfrm>
            <a:off x="466725" y="703263"/>
            <a:ext cx="3168650" cy="567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itchFamily="18" charset="0"/>
              </a:rPr>
              <a:t>           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</a:rPr>
              <a:t>office     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</a:rPr>
              <a:t>            apart            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</a:rPr>
              <a:t>             in            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</a:rPr>
              <a:t>            it easy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</a:rPr>
              <a:t>take     </a:t>
            </a:r>
            <a:r>
              <a:rPr lang="en-US" altLang="zh-CN" sz="3400" b="1" dirty="0" smtClean="0">
                <a:solidFill>
                  <a:srgbClr val="0000FF"/>
                </a:solidFill>
                <a:latin typeface="Times New Roman" pitchFamily="18" charset="0"/>
              </a:rPr>
              <a:t>over</a:t>
            </a:r>
            <a:endParaRPr lang="en-US" altLang="zh-CN" sz="34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</a:rPr>
              <a:t>            down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</a:rPr>
              <a:t>            notes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</a:rPr>
              <a:t>            away</a:t>
            </a:r>
          </a:p>
          <a:p>
            <a:pPr>
              <a:lnSpc>
                <a:spcPct val="120000"/>
              </a:lnSpc>
            </a:pPr>
            <a:endParaRPr lang="en-US" altLang="zh-CN" sz="3400" b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220163" name="AutoShape 3"/>
          <p:cNvSpPr>
            <a:spLocks/>
          </p:cNvSpPr>
          <p:nvPr/>
        </p:nvSpPr>
        <p:spPr bwMode="auto">
          <a:xfrm>
            <a:off x="1527175" y="885825"/>
            <a:ext cx="381000" cy="5351463"/>
          </a:xfrm>
          <a:prstGeom prst="leftBrace">
            <a:avLst>
              <a:gd name="adj1" fmla="val 117049"/>
              <a:gd name="adj2" fmla="val 50000"/>
            </a:avLst>
          </a:prstGeom>
          <a:noFill/>
          <a:ln w="5715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0164" name="Text Box 4"/>
          <p:cNvSpPr txBox="1">
            <a:spLocks noChangeArrowheads="1"/>
          </p:cNvSpPr>
          <p:nvPr/>
        </p:nvSpPr>
        <p:spPr bwMode="auto">
          <a:xfrm>
            <a:off x="6300788" y="2420938"/>
            <a:ext cx="129698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>
                <a:latin typeface="Times New Roman" pitchFamily="18" charset="0"/>
              </a:rPr>
              <a:t>就职</a:t>
            </a: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6315075" y="3098800"/>
            <a:ext cx="13684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>
                <a:latin typeface="Times New Roman" pitchFamily="18" charset="0"/>
              </a:rPr>
              <a:t>拆开</a:t>
            </a:r>
          </a:p>
        </p:txBody>
      </p:sp>
      <p:sp>
        <p:nvSpPr>
          <p:cNvPr id="220166" name="Text Box 6"/>
          <p:cNvSpPr txBox="1">
            <a:spLocks noChangeArrowheads="1"/>
          </p:cNvSpPr>
          <p:nvPr/>
        </p:nvSpPr>
        <p:spPr bwMode="auto">
          <a:xfrm>
            <a:off x="6300788" y="620713"/>
            <a:ext cx="26701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>
                <a:latin typeface="Times New Roman" pitchFamily="18" charset="0"/>
              </a:rPr>
              <a:t>吸收，留宿</a:t>
            </a:r>
          </a:p>
        </p:txBody>
      </p:sp>
      <p:sp>
        <p:nvSpPr>
          <p:cNvPr id="220167" name="Text Box 7"/>
          <p:cNvSpPr txBox="1">
            <a:spLocks noChangeArrowheads="1"/>
          </p:cNvSpPr>
          <p:nvPr/>
        </p:nvSpPr>
        <p:spPr bwMode="auto">
          <a:xfrm>
            <a:off x="6278563" y="1196975"/>
            <a:ext cx="167798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>
                <a:latin typeface="Times New Roman" pitchFamily="18" charset="0"/>
              </a:rPr>
              <a:t>别着急</a:t>
            </a:r>
          </a:p>
        </p:txBody>
      </p:sp>
      <p:sp>
        <p:nvSpPr>
          <p:cNvPr id="220168" name="Text Box 8"/>
          <p:cNvSpPr txBox="1">
            <a:spLocks noChangeArrowheads="1"/>
          </p:cNvSpPr>
          <p:nvPr/>
        </p:nvSpPr>
        <p:spPr bwMode="auto">
          <a:xfrm>
            <a:off x="6300788" y="3732213"/>
            <a:ext cx="1295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 dirty="0" smtClean="0">
                <a:latin typeface="Times New Roman" pitchFamily="18" charset="0"/>
              </a:rPr>
              <a:t>接管</a:t>
            </a:r>
            <a:endParaRPr lang="zh-CN" altLang="en-US" sz="3400" b="1" dirty="0">
              <a:latin typeface="Times New Roman" pitchFamily="18" charset="0"/>
            </a:endParaRPr>
          </a:p>
        </p:txBody>
      </p:sp>
      <p:sp>
        <p:nvSpPr>
          <p:cNvPr id="220169" name="Text Box 9"/>
          <p:cNvSpPr txBox="1">
            <a:spLocks noChangeArrowheads="1"/>
          </p:cNvSpPr>
          <p:nvPr/>
        </p:nvSpPr>
        <p:spPr bwMode="auto">
          <a:xfrm>
            <a:off x="6300788" y="1773238"/>
            <a:ext cx="21812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>
                <a:latin typeface="Times New Roman" pitchFamily="18" charset="0"/>
              </a:rPr>
              <a:t>取下</a:t>
            </a:r>
            <a:r>
              <a:rPr lang="en-US" altLang="zh-CN" sz="3400" b="1">
                <a:latin typeface="Times New Roman" pitchFamily="18" charset="0"/>
              </a:rPr>
              <a:t>, </a:t>
            </a:r>
            <a:r>
              <a:rPr lang="zh-CN" altLang="en-US" sz="3400" b="1">
                <a:latin typeface="Times New Roman" pitchFamily="18" charset="0"/>
              </a:rPr>
              <a:t>记下</a:t>
            </a:r>
          </a:p>
        </p:txBody>
      </p:sp>
      <p:sp>
        <p:nvSpPr>
          <p:cNvPr id="220170" name="Text Box 10"/>
          <p:cNvSpPr txBox="1">
            <a:spLocks noChangeArrowheads="1"/>
          </p:cNvSpPr>
          <p:nvPr/>
        </p:nvSpPr>
        <p:spPr bwMode="auto">
          <a:xfrm>
            <a:off x="6227763" y="5373688"/>
            <a:ext cx="172878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>
                <a:latin typeface="Times New Roman" pitchFamily="18" charset="0"/>
              </a:rPr>
              <a:t>做笔记</a:t>
            </a: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>
            <a:off x="6372225" y="4581525"/>
            <a:ext cx="11826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>
                <a:latin typeface="Times New Roman" pitchFamily="18" charset="0"/>
              </a:rPr>
              <a:t>拿走</a:t>
            </a:r>
          </a:p>
        </p:txBody>
      </p:sp>
      <p:sp>
        <p:nvSpPr>
          <p:cNvPr id="220173" name="Line 13"/>
          <p:cNvSpPr>
            <a:spLocks noChangeShapeType="1"/>
          </p:cNvSpPr>
          <p:nvPr/>
        </p:nvSpPr>
        <p:spPr bwMode="auto">
          <a:xfrm>
            <a:off x="2916238" y="1052513"/>
            <a:ext cx="3384550" cy="16557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0174" name="Line 14"/>
          <p:cNvSpPr>
            <a:spLocks noChangeShapeType="1"/>
          </p:cNvSpPr>
          <p:nvPr/>
        </p:nvSpPr>
        <p:spPr bwMode="auto">
          <a:xfrm>
            <a:off x="2843213" y="1773238"/>
            <a:ext cx="3457575" cy="16557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0175" name="Line 15"/>
          <p:cNvSpPr>
            <a:spLocks noChangeShapeType="1"/>
          </p:cNvSpPr>
          <p:nvPr/>
        </p:nvSpPr>
        <p:spPr bwMode="auto">
          <a:xfrm flipV="1">
            <a:off x="2411413" y="1052513"/>
            <a:ext cx="3889375" cy="12969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0176" name="Line 16"/>
          <p:cNvSpPr>
            <a:spLocks noChangeShapeType="1"/>
          </p:cNvSpPr>
          <p:nvPr/>
        </p:nvSpPr>
        <p:spPr bwMode="auto">
          <a:xfrm flipV="1">
            <a:off x="3059113" y="1557338"/>
            <a:ext cx="3313112" cy="14382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0177" name="Line 17"/>
          <p:cNvSpPr>
            <a:spLocks noChangeShapeType="1"/>
          </p:cNvSpPr>
          <p:nvPr/>
        </p:nvSpPr>
        <p:spPr bwMode="auto">
          <a:xfrm>
            <a:off x="2843213" y="3644900"/>
            <a:ext cx="3529012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0178" name="Line 18"/>
          <p:cNvSpPr>
            <a:spLocks noChangeShapeType="1"/>
          </p:cNvSpPr>
          <p:nvPr/>
        </p:nvSpPr>
        <p:spPr bwMode="auto">
          <a:xfrm flipV="1">
            <a:off x="2916238" y="2133600"/>
            <a:ext cx="3455987" cy="20145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0179" name="Line 19"/>
          <p:cNvSpPr>
            <a:spLocks noChangeShapeType="1"/>
          </p:cNvSpPr>
          <p:nvPr/>
        </p:nvSpPr>
        <p:spPr bwMode="auto">
          <a:xfrm>
            <a:off x="2843213" y="4797425"/>
            <a:ext cx="3600450" cy="10080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0180" name="Line 20"/>
          <p:cNvSpPr>
            <a:spLocks noChangeShapeType="1"/>
          </p:cNvSpPr>
          <p:nvPr/>
        </p:nvSpPr>
        <p:spPr bwMode="auto">
          <a:xfrm flipV="1">
            <a:off x="2843213" y="5013325"/>
            <a:ext cx="3673475" cy="431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0182" name="Text Box 22"/>
          <p:cNvSpPr txBox="1">
            <a:spLocks noChangeArrowheads="1"/>
          </p:cNvSpPr>
          <p:nvPr/>
        </p:nvSpPr>
        <p:spPr bwMode="auto">
          <a:xfrm>
            <a:off x="107950" y="195263"/>
            <a:ext cx="5400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</a:rPr>
              <a:t>拓展：与</a:t>
            </a:r>
            <a:r>
              <a:rPr lang="en-US" altLang="zh-CN" sz="3600" b="1">
                <a:latin typeface="Times New Roman" pitchFamily="18" charset="0"/>
              </a:rPr>
              <a:t>take</a:t>
            </a:r>
            <a:r>
              <a:rPr lang="zh-CN" altLang="en-US" sz="3600" b="1">
                <a:latin typeface="Times New Roman" pitchFamily="18" charset="0"/>
              </a:rPr>
              <a:t>相关的短语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0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0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0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0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0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0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0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0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0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220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22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22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22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2" grpId="0"/>
      <p:bldP spid="220163" grpId="0" animBg="1"/>
      <p:bldP spid="220164" grpId="0"/>
      <p:bldP spid="220165" grpId="0"/>
      <p:bldP spid="220166" grpId="0"/>
      <p:bldP spid="220167" grpId="0"/>
      <p:bldP spid="220168" grpId="0"/>
      <p:bldP spid="220169" grpId="0"/>
      <p:bldP spid="220170" grpId="0"/>
      <p:bldP spid="220171" grpId="0"/>
      <p:bldP spid="220173" grpId="0" animBg="1"/>
      <p:bldP spid="220174" grpId="0" animBg="1"/>
      <p:bldP spid="220175" grpId="0" animBg="1"/>
      <p:bldP spid="220176" grpId="0" animBg="1"/>
      <p:bldP spid="220177" grpId="0" animBg="1"/>
      <p:bldP spid="220178" grpId="0" animBg="1"/>
      <p:bldP spid="220179" grpId="0" animBg="1"/>
      <p:bldP spid="220180" grpId="0" animBg="1"/>
      <p:bldP spid="2201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1125538"/>
            <a:ext cx="7993062" cy="4608512"/>
          </a:xfrm>
          <a:noFill/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solidFill>
                  <a:srgbClr val="FF0066"/>
                </a:solidFill>
                <a:latin typeface="Times New Roman" pitchFamily="18" charset="0"/>
              </a:rPr>
              <a:t>constantly </a:t>
            </a:r>
            <a:r>
              <a:rPr lang="en-US" altLang="zh-CN" sz="3600" b="1" i="1" dirty="0">
                <a:solidFill>
                  <a:srgbClr val="FF0066"/>
                </a:solidFill>
                <a:latin typeface="Times New Roman" pitchFamily="18" charset="0"/>
              </a:rPr>
              <a:t>adv.</a:t>
            </a:r>
            <a:r>
              <a:rPr lang="en-US" altLang="zh-CN" sz="3600" b="1" dirty="0">
                <a:solidFill>
                  <a:srgbClr val="FF0066"/>
                </a:solidFill>
                <a:latin typeface="Times New Roman" pitchFamily="18" charset="0"/>
              </a:rPr>
              <a:t>  </a:t>
            </a:r>
            <a:r>
              <a:rPr lang="zh-CN" altLang="en-US" sz="3600" b="1" dirty="0">
                <a:solidFill>
                  <a:srgbClr val="FF0066"/>
                </a:solidFill>
                <a:latin typeface="Times New Roman" pitchFamily="18" charset="0"/>
              </a:rPr>
              <a:t>连续不断地，持续地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Fashion is 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constantly </a:t>
            </a:r>
            <a:r>
              <a:rPr lang="en-US" altLang="zh-CN" sz="3600" b="1" dirty="0">
                <a:latin typeface="Times New Roman" pitchFamily="18" charset="0"/>
              </a:rPr>
              <a:t>changing.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latin typeface="Times New Roman" pitchFamily="18" charset="0"/>
              </a:rPr>
              <a:t>时尚总是日新月异。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The 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constant</a:t>
            </a:r>
            <a:r>
              <a:rPr lang="en-US" altLang="zh-CN" sz="3600" b="1" dirty="0">
                <a:latin typeface="Times New Roman" pitchFamily="18" charset="0"/>
              </a:rPr>
              <a:t> noise has driven me crazy</a:t>
            </a:r>
            <a:r>
              <a:rPr lang="en-US" altLang="zh-CN" sz="3600" b="1" dirty="0" smtClean="0">
                <a:latin typeface="Times New Roman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Times New Roman" pitchFamily="18" charset="0"/>
              </a:rPr>
              <a:t>这反复的噪音真是让我崩溃。</a:t>
            </a:r>
            <a:endParaRPr lang="en-US" altLang="zh-CN" sz="3600" b="1" dirty="0">
              <a:latin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6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6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63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63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835696" y="332656"/>
            <a:ext cx="49580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surroundings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1340768"/>
            <a:ext cx="8388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surroundings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of my house are very nice. The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surrounding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scenery is very beautiful,  especially the trees which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surround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my house.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014954"/>
            <a:ext cx="4752528" cy="3564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419872" y="188640"/>
            <a:ext cx="13179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lack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1196752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我缺钱。</a:t>
            </a:r>
            <a:endParaRPr lang="zh-CN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1700808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I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lack</a:t>
            </a:r>
            <a:r>
              <a:rPr lang="en-US" altLang="zh-CN" sz="3600" b="1" dirty="0" smtClean="0"/>
              <a:t> money.</a:t>
            </a:r>
          </a:p>
          <a:p>
            <a:r>
              <a:rPr lang="en-US" altLang="zh-CN" sz="3600" b="1" dirty="0" smtClean="0"/>
              <a:t>I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am lacking in </a:t>
            </a:r>
            <a:r>
              <a:rPr lang="en-US" altLang="zh-CN" sz="3600" b="1" dirty="0" smtClean="0"/>
              <a:t>money.</a:t>
            </a:r>
          </a:p>
          <a:p>
            <a:endParaRPr lang="zh-CN" altLang="en-US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043608" y="2916233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由于缺钱，我不得不卖掉了一个肾。</a:t>
            </a:r>
            <a:endParaRPr lang="zh-CN" alt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83568" y="3420289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I have to sell one kidney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 lack of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money.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4077072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少了一个肾之后我整个人都不好了。</a:t>
            </a:r>
            <a:endParaRPr lang="zh-CN" altLang="en-US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27584" y="4716433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I am not myself because of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 lack of </a:t>
            </a:r>
            <a:r>
              <a:rPr lang="en-US" altLang="zh-CN" sz="3600" b="1" dirty="0" smtClean="0"/>
              <a:t>kidney.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serimage2.360doc.com/12/0308/21/843748_201203082149130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52009" cy="6858000"/>
          </a:xfrm>
          <a:prstGeom prst="rect">
            <a:avLst/>
          </a:prstGeom>
          <a:noFill/>
        </p:spPr>
      </p:pic>
      <p:pic>
        <p:nvPicPr>
          <p:cNvPr id="1028" name="Picture 4" descr="http://userimage5.360doc.com/14/0320/19/843748_2014032019333001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629149" cy="6858000"/>
          </a:xfrm>
          <a:prstGeom prst="rect">
            <a:avLst/>
          </a:prstGeom>
          <a:noFill/>
        </p:spPr>
      </p:pic>
      <p:pic>
        <p:nvPicPr>
          <p:cNvPr id="1030" name="Picture 6" descr="http://userimage2.360doc.com/12/0308/21/843748_2012030821471201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39097" cy="6597352"/>
          </a:xfrm>
          <a:prstGeom prst="rect">
            <a:avLst/>
          </a:prstGeom>
          <a:noFill/>
        </p:spPr>
      </p:pic>
      <p:pic>
        <p:nvPicPr>
          <p:cNvPr id="1032" name="Picture 8" descr="http://userimage2.360doc.com/12/0308/21/843748_2012030821492101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0"/>
            <a:ext cx="4788024" cy="71109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76250"/>
            <a:ext cx="8675687" cy="4525963"/>
          </a:xfrm>
        </p:spPr>
        <p:txBody>
          <a:bodyPr/>
          <a:lstStyle/>
          <a:p>
            <a:pPr eaLnBrk="1" hangingPunct="1"/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阅读下列句子，观察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lose sight of 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的意思和用法。</a:t>
            </a:r>
          </a:p>
          <a:p>
            <a:pPr eaLnBrk="1" hangingPunct="1"/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1.Ever time </a:t>
            </a:r>
            <a:r>
              <a:rPr lang="en-US" altLang="zh-CN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I lose sight of you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, I feel at a loss. </a:t>
            </a:r>
          </a:p>
          <a:p>
            <a:pPr eaLnBrk="1" hangingPunct="1"/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2. Because of the heavy fog, the driver </a:t>
            </a:r>
            <a:r>
              <a:rPr lang="en-US" altLang="zh-CN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lost sight of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the road ahead.</a:t>
            </a:r>
          </a:p>
          <a:p>
            <a:pPr eaLnBrk="1" hangingPunct="1"/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3. We can not </a:t>
            </a:r>
            <a:r>
              <a:rPr lang="en-US" altLang="zh-CN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lose sight of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our duty.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20100514105551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1600200"/>
            <a:ext cx="4114800" cy="2640013"/>
          </a:xfrm>
          <a:prstGeom prst="rect">
            <a:avLst/>
          </a:prstGeom>
          <a:noFill/>
        </p:spPr>
      </p:pic>
      <p:sp>
        <p:nvSpPr>
          <p:cNvPr id="9224" name="Oval 8"/>
          <p:cNvSpPr>
            <a:spLocks noChangeArrowheads="1"/>
          </p:cNvSpPr>
          <p:nvPr/>
        </p:nvSpPr>
        <p:spPr bwMode="auto">
          <a:xfrm>
            <a:off x="381000" y="30480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5" name="Oval 9"/>
          <p:cNvSpPr>
            <a:spLocks noChangeArrowheads="1"/>
          </p:cNvSpPr>
          <p:nvPr/>
        </p:nvSpPr>
        <p:spPr bwMode="auto">
          <a:xfrm>
            <a:off x="2771800" y="4797152"/>
            <a:ext cx="12954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000"/>
          </a:p>
        </p:txBody>
      </p:sp>
      <p:sp>
        <p:nvSpPr>
          <p:cNvPr id="9226" name="Oval 10"/>
          <p:cNvSpPr>
            <a:spLocks noChangeArrowheads="1"/>
          </p:cNvSpPr>
          <p:nvPr/>
        </p:nvSpPr>
        <p:spPr bwMode="auto">
          <a:xfrm>
            <a:off x="6629400" y="28194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Oval 11"/>
          <p:cNvSpPr>
            <a:spLocks noChangeArrowheads="1"/>
          </p:cNvSpPr>
          <p:nvPr/>
        </p:nvSpPr>
        <p:spPr bwMode="auto">
          <a:xfrm>
            <a:off x="7315200" y="5334000"/>
            <a:ext cx="14478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3962400" y="5029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838200" y="5181600"/>
            <a:ext cx="1447800" cy="685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0" y="1981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6096000" y="4267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Oval 16"/>
          <p:cNvSpPr>
            <a:spLocks noChangeArrowheads="1"/>
          </p:cNvSpPr>
          <p:nvPr/>
        </p:nvSpPr>
        <p:spPr bwMode="auto">
          <a:xfrm>
            <a:off x="4788024" y="5877272"/>
            <a:ext cx="144016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>
            <a:off x="457200" y="4267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Oval 18"/>
          <p:cNvSpPr>
            <a:spLocks noChangeArrowheads="1"/>
          </p:cNvSpPr>
          <p:nvPr/>
        </p:nvSpPr>
        <p:spPr bwMode="auto">
          <a:xfrm>
            <a:off x="5943600" y="5562600"/>
            <a:ext cx="1371600" cy="609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>
            <a:off x="2362200" y="5791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" name="Oval 20"/>
          <p:cNvSpPr>
            <a:spLocks noChangeArrowheads="1"/>
          </p:cNvSpPr>
          <p:nvPr/>
        </p:nvSpPr>
        <p:spPr bwMode="auto">
          <a:xfrm>
            <a:off x="251520" y="457200"/>
            <a:ext cx="1944216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611560" y="2132856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sight</a:t>
            </a:r>
            <a:endParaRPr lang="en-US" altLang="zh-CN" sz="3600" b="1" dirty="0"/>
          </a:p>
        </p:txBody>
      </p:sp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2971800" y="4953000"/>
            <a:ext cx="990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/>
              <a:t>the</a:t>
            </a:r>
            <a:endParaRPr lang="en-US" altLang="zh-CN" sz="3200" b="1" dirty="0"/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7162800" y="2924944"/>
            <a:ext cx="1981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I </a:t>
            </a:r>
            <a:endParaRPr lang="en-US" altLang="zh-CN" sz="3600" b="1" dirty="0"/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2699792" y="5877272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safety</a:t>
            </a:r>
            <a:endParaRPr lang="en-US" altLang="zh-CN" sz="3600" b="1" dirty="0"/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1219200" y="5257800"/>
            <a:ext cx="1447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up</a:t>
            </a:r>
            <a:endParaRPr lang="en-US" altLang="zh-CN" sz="3600" b="1" dirty="0"/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6228184" y="5486400"/>
            <a:ext cx="1066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car.</a:t>
            </a:r>
            <a:endParaRPr lang="en-US" altLang="zh-CN" sz="3600" b="1" dirty="0"/>
          </a:p>
        </p:txBody>
      </p:sp>
      <p:sp>
        <p:nvSpPr>
          <p:cNvPr id="9244" name="Text Box 28"/>
          <p:cNvSpPr txBox="1">
            <a:spLocks noChangeArrowheads="1"/>
          </p:cNvSpPr>
          <p:nvPr/>
        </p:nvSpPr>
        <p:spPr bwMode="auto">
          <a:xfrm>
            <a:off x="6372200" y="4343400"/>
            <a:ext cx="22630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fastened</a:t>
            </a:r>
            <a:endParaRPr lang="en-US" altLang="zh-CN" sz="3600" b="1" dirty="0"/>
          </a:p>
        </p:txBody>
      </p:sp>
      <p:sp>
        <p:nvSpPr>
          <p:cNvPr id="9245" name="Text Box 29"/>
          <p:cNvSpPr txBox="1">
            <a:spLocks noChangeArrowheads="1"/>
          </p:cNvSpPr>
          <p:nvPr/>
        </p:nvSpPr>
        <p:spPr bwMode="auto">
          <a:xfrm>
            <a:off x="4343400" y="5105400"/>
            <a:ext cx="1600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lost</a:t>
            </a:r>
            <a:endParaRPr lang="en-US" altLang="zh-CN" sz="3600" b="1" dirty="0"/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7620000" y="5410200"/>
            <a:ext cx="1219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Soon</a:t>
            </a:r>
            <a:endParaRPr lang="en-US" altLang="zh-CN" sz="3600" b="1" dirty="0"/>
          </a:p>
        </p:txBody>
      </p: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990600" y="3200400"/>
            <a:ext cx="1828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the</a:t>
            </a:r>
            <a:endParaRPr lang="en-US" altLang="zh-CN" sz="3600" b="1" dirty="0"/>
          </a:p>
        </p:txBody>
      </p:sp>
      <p:sp>
        <p:nvSpPr>
          <p:cNvPr id="9248" name="Text Box 32"/>
          <p:cNvSpPr txBox="1">
            <a:spLocks noChangeArrowheads="1"/>
          </p:cNvSpPr>
          <p:nvPr/>
        </p:nvSpPr>
        <p:spPr bwMode="auto">
          <a:xfrm>
            <a:off x="1115616" y="4437112"/>
            <a:ext cx="152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of</a:t>
            </a:r>
            <a:endParaRPr lang="en-US" altLang="zh-CN" sz="3600" b="1" dirty="0"/>
          </a:p>
        </p:txBody>
      </p:sp>
      <p:sp>
        <p:nvSpPr>
          <p:cNvPr id="9249" name="Text Box 33"/>
          <p:cNvSpPr txBox="1">
            <a:spLocks noChangeArrowheads="1"/>
          </p:cNvSpPr>
          <p:nvPr/>
        </p:nvSpPr>
        <p:spPr bwMode="auto">
          <a:xfrm>
            <a:off x="323528" y="533400"/>
            <a:ext cx="19503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speeded</a:t>
            </a:r>
            <a:endParaRPr lang="en-US" altLang="zh-CN" sz="3600" b="1" dirty="0"/>
          </a:p>
        </p:txBody>
      </p:sp>
      <p:sp>
        <p:nvSpPr>
          <p:cNvPr id="32" name="Oval 16"/>
          <p:cNvSpPr>
            <a:spLocks noChangeArrowheads="1"/>
          </p:cNvSpPr>
          <p:nvPr/>
        </p:nvSpPr>
        <p:spPr bwMode="auto">
          <a:xfrm>
            <a:off x="7452320" y="1628800"/>
            <a:ext cx="1296144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2286000" y="381000"/>
            <a:ext cx="4343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/>
              <a:t>Can you put them in right order?</a:t>
            </a:r>
          </a:p>
        </p:txBody>
      </p:sp>
      <p:sp>
        <p:nvSpPr>
          <p:cNvPr id="31" name="Oval 16"/>
          <p:cNvSpPr>
            <a:spLocks noChangeArrowheads="1"/>
          </p:cNvSpPr>
          <p:nvPr/>
        </p:nvSpPr>
        <p:spPr bwMode="auto">
          <a:xfrm>
            <a:off x="6732240" y="692696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" name="Text Box 27"/>
          <p:cNvSpPr txBox="1">
            <a:spLocks noChangeArrowheads="1"/>
          </p:cNvSpPr>
          <p:nvPr/>
        </p:nvSpPr>
        <p:spPr bwMode="auto">
          <a:xfrm>
            <a:off x="7164288" y="764704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belt</a:t>
            </a:r>
            <a:endParaRPr lang="en-US" altLang="zh-CN" sz="3600" b="1" dirty="0"/>
          </a:p>
        </p:txBody>
      </p:sp>
      <p:sp>
        <p:nvSpPr>
          <p:cNvPr id="9243" name="Text Box 27"/>
          <p:cNvSpPr txBox="1">
            <a:spLocks noChangeArrowheads="1"/>
          </p:cNvSpPr>
          <p:nvPr/>
        </p:nvSpPr>
        <p:spPr bwMode="auto">
          <a:xfrm>
            <a:off x="7596336" y="1772816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and</a:t>
            </a:r>
            <a:endParaRPr lang="en-US" altLang="zh-CN" sz="3600" b="1" dirty="0"/>
          </a:p>
        </p:txBody>
      </p:sp>
      <p:sp>
        <p:nvSpPr>
          <p:cNvPr id="33" name="Oval 16"/>
          <p:cNvSpPr>
            <a:spLocks noChangeArrowheads="1"/>
          </p:cNvSpPr>
          <p:nvPr/>
        </p:nvSpPr>
        <p:spPr bwMode="auto">
          <a:xfrm>
            <a:off x="395536" y="5877272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5076056" y="6021288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She </a:t>
            </a:r>
            <a:endParaRPr lang="zh-CN" altLang="en-US" sz="36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827584" y="594928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her.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3608" y="980728"/>
            <a:ext cx="64087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She fastened the safety belt and speeded up the car. Soon I lost sight of her.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val 20"/>
          <p:cNvSpPr>
            <a:spLocks noChangeArrowheads="1"/>
          </p:cNvSpPr>
          <p:nvPr/>
        </p:nvSpPr>
        <p:spPr bwMode="auto">
          <a:xfrm>
            <a:off x="403920" y="609600"/>
            <a:ext cx="1944216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4" name="Oval 8"/>
          <p:cNvSpPr>
            <a:spLocks noChangeArrowheads="1"/>
          </p:cNvSpPr>
          <p:nvPr/>
        </p:nvSpPr>
        <p:spPr bwMode="auto">
          <a:xfrm>
            <a:off x="395536" y="3140968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5" name="Oval 9"/>
          <p:cNvSpPr>
            <a:spLocks noChangeArrowheads="1"/>
          </p:cNvSpPr>
          <p:nvPr/>
        </p:nvSpPr>
        <p:spPr bwMode="auto">
          <a:xfrm>
            <a:off x="2771800" y="4797152"/>
            <a:ext cx="12954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000"/>
          </a:p>
        </p:txBody>
      </p:sp>
      <p:sp>
        <p:nvSpPr>
          <p:cNvPr id="9226" name="Oval 10"/>
          <p:cNvSpPr>
            <a:spLocks noChangeArrowheads="1"/>
          </p:cNvSpPr>
          <p:nvPr/>
        </p:nvSpPr>
        <p:spPr bwMode="auto">
          <a:xfrm>
            <a:off x="6629400" y="2819400"/>
            <a:ext cx="1398984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Oval 11"/>
          <p:cNvSpPr>
            <a:spLocks noChangeArrowheads="1"/>
          </p:cNvSpPr>
          <p:nvPr/>
        </p:nvSpPr>
        <p:spPr bwMode="auto">
          <a:xfrm>
            <a:off x="7315200" y="5334000"/>
            <a:ext cx="14478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3962400" y="5029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838200" y="5181600"/>
            <a:ext cx="1447800" cy="685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0" y="1981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6096000" y="4267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Oval 16"/>
          <p:cNvSpPr>
            <a:spLocks noChangeArrowheads="1"/>
          </p:cNvSpPr>
          <p:nvPr/>
        </p:nvSpPr>
        <p:spPr bwMode="auto">
          <a:xfrm>
            <a:off x="4788024" y="5877272"/>
            <a:ext cx="144016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>
            <a:off x="457200" y="4267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Oval 18"/>
          <p:cNvSpPr>
            <a:spLocks noChangeArrowheads="1"/>
          </p:cNvSpPr>
          <p:nvPr/>
        </p:nvSpPr>
        <p:spPr bwMode="auto">
          <a:xfrm>
            <a:off x="5868144" y="5562600"/>
            <a:ext cx="1371600" cy="609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>
            <a:off x="2362200" y="5791200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" name="Oval 20"/>
          <p:cNvSpPr>
            <a:spLocks noChangeArrowheads="1"/>
          </p:cNvSpPr>
          <p:nvPr/>
        </p:nvSpPr>
        <p:spPr bwMode="auto">
          <a:xfrm>
            <a:off x="2987824" y="3284984"/>
            <a:ext cx="1944216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611560" y="2132856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us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2971800" y="4953000"/>
            <a:ext cx="990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FFFF00"/>
                </a:solidFill>
              </a:rPr>
              <a:t>so</a:t>
            </a:r>
            <a:endParaRPr lang="en-US" altLang="zh-CN" sz="3200" b="1" dirty="0">
              <a:solidFill>
                <a:srgbClr val="FFFF00"/>
              </a:solidFill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7162800" y="2924944"/>
            <a:ext cx="1981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an 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2699792" y="5877272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couldn’t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1219200" y="5257800"/>
            <a:ext cx="1447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she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5940152" y="5518973"/>
            <a:ext cx="17281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left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4" name="Text Box 28"/>
          <p:cNvSpPr txBox="1">
            <a:spLocks noChangeArrowheads="1"/>
          </p:cNvSpPr>
          <p:nvPr/>
        </p:nvSpPr>
        <p:spPr bwMode="auto">
          <a:xfrm>
            <a:off x="6084168" y="4343400"/>
            <a:ext cx="35283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impression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5" name="Text Box 29"/>
          <p:cNvSpPr txBox="1">
            <a:spLocks noChangeArrowheads="1"/>
          </p:cNvSpPr>
          <p:nvPr/>
        </p:nvSpPr>
        <p:spPr bwMode="auto">
          <a:xfrm>
            <a:off x="4211960" y="5105400"/>
            <a:ext cx="24608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too long.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7380312" y="5410200"/>
            <a:ext cx="18485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lacked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990600" y="3200400"/>
            <a:ext cx="1828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that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8" name="Text Box 32"/>
          <p:cNvSpPr txBox="1">
            <a:spLocks noChangeArrowheads="1"/>
          </p:cNvSpPr>
          <p:nvPr/>
        </p:nvSpPr>
        <p:spPr bwMode="auto">
          <a:xfrm>
            <a:off x="527720" y="4293096"/>
            <a:ext cx="23160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patience,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9" name="Text Box 33"/>
          <p:cNvSpPr txBox="1">
            <a:spLocks noChangeArrowheads="1"/>
          </p:cNvSpPr>
          <p:nvPr/>
        </p:nvSpPr>
        <p:spPr bwMode="auto">
          <a:xfrm>
            <a:off x="323528" y="694437"/>
            <a:ext cx="2520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The guide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32" name="Oval 16"/>
          <p:cNvSpPr>
            <a:spLocks noChangeArrowheads="1"/>
          </p:cNvSpPr>
          <p:nvPr/>
        </p:nvSpPr>
        <p:spPr bwMode="auto">
          <a:xfrm>
            <a:off x="7452320" y="1628800"/>
            <a:ext cx="1296144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2286000" y="381000"/>
            <a:ext cx="4343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/>
              <a:t>Can you put them in right order?</a:t>
            </a:r>
          </a:p>
        </p:txBody>
      </p:sp>
      <p:sp>
        <p:nvSpPr>
          <p:cNvPr id="31" name="Oval 16"/>
          <p:cNvSpPr>
            <a:spLocks noChangeArrowheads="1"/>
          </p:cNvSpPr>
          <p:nvPr/>
        </p:nvSpPr>
        <p:spPr bwMode="auto">
          <a:xfrm>
            <a:off x="6732240" y="692696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" name="Text Box 27"/>
          <p:cNvSpPr txBox="1">
            <a:spLocks noChangeArrowheads="1"/>
          </p:cNvSpPr>
          <p:nvPr/>
        </p:nvSpPr>
        <p:spPr bwMode="auto">
          <a:xfrm>
            <a:off x="7020272" y="764704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tolerate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9243" name="Text Box 27"/>
          <p:cNvSpPr txBox="1">
            <a:spLocks noChangeArrowheads="1"/>
          </p:cNvSpPr>
          <p:nvPr/>
        </p:nvSpPr>
        <p:spPr bwMode="auto">
          <a:xfrm>
            <a:off x="7596336" y="1772816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FF00"/>
                </a:solidFill>
              </a:rPr>
              <a:t>she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33" name="Oval 16"/>
          <p:cNvSpPr>
            <a:spLocks noChangeArrowheads="1"/>
          </p:cNvSpPr>
          <p:nvPr/>
        </p:nvSpPr>
        <p:spPr bwMode="auto">
          <a:xfrm>
            <a:off x="395536" y="5877272"/>
            <a:ext cx="2133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5076056" y="6021288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FF00"/>
                </a:solidFill>
              </a:rPr>
              <a:t>us </a:t>
            </a:r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96552" y="6021288"/>
            <a:ext cx="2807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FF00"/>
                </a:solidFill>
              </a:rPr>
              <a:t>waiting for</a:t>
            </a:r>
            <a:endParaRPr lang="zh-CN" altLang="en-US" sz="3200" b="1" dirty="0">
              <a:solidFill>
                <a:srgbClr val="FFFF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563888" y="3356992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FF00"/>
                </a:solidFill>
              </a:rPr>
              <a:t>on</a:t>
            </a:r>
            <a:endParaRPr lang="zh-CN" altLang="en-U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7664" y="1556792"/>
            <a:ext cx="66967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The guide left an impression on us that she lacked patience, so she couldn’t tolerate waiting for us too long.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592" y="764704"/>
            <a:ext cx="69127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I constantly make adjustments about my previous attitude, and it’s getting closer to optimism.</a:t>
            </a:r>
          </a:p>
          <a:p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When the robbers were sweeping up the money in the bank, they heard a shot of gun, so they slid into another house in an instant.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图片 5" descr="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764704"/>
            <a:ext cx="1800200" cy="589184"/>
          </a:xfrm>
          <a:prstGeom prst="rect">
            <a:avLst/>
          </a:prstGeom>
        </p:spPr>
      </p:pic>
      <p:pic>
        <p:nvPicPr>
          <p:cNvPr id="7" name="图片 6" descr="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764704"/>
            <a:ext cx="2160240" cy="589184"/>
          </a:xfrm>
          <a:prstGeom prst="rect">
            <a:avLst/>
          </a:prstGeom>
        </p:spPr>
      </p:pic>
      <p:pic>
        <p:nvPicPr>
          <p:cNvPr id="8" name="图片 7" descr="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1340768"/>
            <a:ext cx="1440160" cy="589184"/>
          </a:xfrm>
          <a:prstGeom prst="rect">
            <a:avLst/>
          </a:prstGeom>
        </p:spPr>
      </p:pic>
      <p:pic>
        <p:nvPicPr>
          <p:cNvPr id="9" name="图片 8" descr="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844824"/>
            <a:ext cx="1800200" cy="589184"/>
          </a:xfrm>
          <a:prstGeom prst="rect">
            <a:avLst/>
          </a:prstGeom>
        </p:spPr>
      </p:pic>
      <p:pic>
        <p:nvPicPr>
          <p:cNvPr id="10" name="图片 9" descr="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2636912"/>
            <a:ext cx="2448272" cy="589184"/>
          </a:xfrm>
          <a:prstGeom prst="rect">
            <a:avLst/>
          </a:prstGeom>
        </p:spPr>
      </p:pic>
      <p:pic>
        <p:nvPicPr>
          <p:cNvPr id="11" name="图片 10" descr="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27984" y="3789040"/>
            <a:ext cx="1368152" cy="589184"/>
          </a:xfrm>
          <a:prstGeom prst="rect">
            <a:avLst/>
          </a:prstGeom>
        </p:spPr>
      </p:pic>
      <p:pic>
        <p:nvPicPr>
          <p:cNvPr id="12" name="图片 11" descr="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720" y="4221088"/>
            <a:ext cx="2304256" cy="589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484</Words>
  <Application>Microsoft Office PowerPoint</Application>
  <PresentationFormat>全屏显示(4:3)</PresentationFormat>
  <Paragraphs>81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Administrator</cp:lastModifiedBy>
  <cp:revision>29</cp:revision>
  <dcterms:modified xsi:type="dcterms:W3CDTF">2014-10-14T08:54:35Z</dcterms:modified>
</cp:coreProperties>
</file>