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73" r:id="rId3"/>
    <p:sldId id="354" r:id="rId5"/>
    <p:sldId id="355" r:id="rId6"/>
    <p:sldId id="370" r:id="rId7"/>
    <p:sldId id="371" r:id="rId8"/>
    <p:sldId id="372" r:id="rId9"/>
    <p:sldId id="373" r:id="rId10"/>
    <p:sldId id="386" r:id="rId11"/>
    <p:sldId id="375" r:id="rId12"/>
    <p:sldId id="377" r:id="rId13"/>
    <p:sldId id="374" r:id="rId14"/>
    <p:sldId id="381" r:id="rId15"/>
    <p:sldId id="313" r:id="rId16"/>
    <p:sldId id="314" r:id="rId17"/>
    <p:sldId id="262" r:id="rId18"/>
    <p:sldId id="356" r:id="rId19"/>
    <p:sldId id="380" r:id="rId20"/>
    <p:sldId id="378" r:id="rId21"/>
    <p:sldId id="383" r:id="rId22"/>
    <p:sldId id="360" r:id="rId23"/>
    <p:sldId id="384" r:id="rId24"/>
    <p:sldId id="393" r:id="rId25"/>
    <p:sldId id="394" r:id="rId26"/>
    <p:sldId id="395" r:id="rId27"/>
    <p:sldId id="396" r:id="rId28"/>
    <p:sldId id="379" r:id="rId29"/>
    <p:sldId id="385" r:id="rId30"/>
    <p:sldId id="387" r:id="rId31"/>
    <p:sldId id="346" r:id="rId32"/>
    <p:sldId id="357" r:id="rId33"/>
    <p:sldId id="382" r:id="rId34"/>
    <p:sldId id="363" r:id="rId35"/>
    <p:sldId id="362" r:id="rId36"/>
    <p:sldId id="361" r:id="rId37"/>
    <p:sldId id="352" r:id="rId38"/>
    <p:sldId id="388" r:id="rId39"/>
    <p:sldId id="389" r:id="rId40"/>
    <p:sldId id="390" r:id="rId41"/>
    <p:sldId id="391" r:id="rId42"/>
    <p:sldId id="392" r:id="rId4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30404"/>
    <a:srgbClr val="0C10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462" y="-336"/>
      </p:cViewPr>
      <p:guideLst>
        <p:guide orient="horz" pos="2188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15.wmf"/><Relationship Id="rId8" Type="http://schemas.openxmlformats.org/officeDocument/2006/relationships/image" Target="../media/image14.wmf"/><Relationship Id="rId7" Type="http://schemas.openxmlformats.org/officeDocument/2006/relationships/image" Target="../media/image13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26.wmf"/><Relationship Id="rId8" Type="http://schemas.openxmlformats.org/officeDocument/2006/relationships/image" Target="../media/image25.wmf"/><Relationship Id="rId7" Type="http://schemas.openxmlformats.org/officeDocument/2006/relationships/image" Target="../media/image24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5" Type="http://schemas.openxmlformats.org/officeDocument/2006/relationships/image" Target="../media/image37.wmf"/><Relationship Id="rId4" Type="http://schemas.openxmlformats.org/officeDocument/2006/relationships/image" Target="../media/image36.wmf"/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9.vml.rels><?xml version="1.0" encoding="UTF-8" standalone="yes"?>
<Relationships xmlns="http://schemas.openxmlformats.org/package/2006/relationships"><Relationship Id="rId9" Type="http://schemas.openxmlformats.org/officeDocument/2006/relationships/image" Target="../media/image60.wmf"/><Relationship Id="rId8" Type="http://schemas.openxmlformats.org/officeDocument/2006/relationships/image" Target="../media/image59.wmf"/><Relationship Id="rId7" Type="http://schemas.openxmlformats.org/officeDocument/2006/relationships/image" Target="../media/image58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/Relationships>
</file>

<file path=ppt/drawings/_rels/vmlDrawing10.vml.rels><?xml version="1.0" encoding="UTF-8" standalone="yes"?>
<Relationships xmlns="http://schemas.openxmlformats.org/package/2006/relationships"><Relationship Id="rId5" Type="http://schemas.openxmlformats.org/officeDocument/2006/relationships/image" Target="../media/image65.wmf"/><Relationship Id="rId4" Type="http://schemas.openxmlformats.org/officeDocument/2006/relationships/image" Target="../media/image64.wmf"/><Relationship Id="rId3" Type="http://schemas.openxmlformats.org/officeDocument/2006/relationships/image" Target="../media/image63.wmf"/><Relationship Id="rId2" Type="http://schemas.openxmlformats.org/officeDocument/2006/relationships/image" Target="../media/image19.wmf"/><Relationship Id="rId1" Type="http://schemas.openxmlformats.org/officeDocument/2006/relationships/image" Target="../media/image62.wmf"/></Relationships>
</file>

<file path=ppt/drawings/_rels/vmlDrawing11.vml.rels><?xml version="1.0" encoding="UTF-8" standalone="yes"?>
<Relationships xmlns="http://schemas.openxmlformats.org/package/2006/relationships"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3" Type="http://schemas.openxmlformats.org/officeDocument/2006/relationships/image" Target="../media/image68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13.vml.rels><?xml version="1.0" encoding="UTF-8" standalone="yes"?>
<Relationships xmlns="http://schemas.openxmlformats.org/package/2006/relationships"><Relationship Id="rId4" Type="http://schemas.openxmlformats.org/officeDocument/2006/relationships/image" Target="../media/image77.wmf"/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15.vml.rels><?xml version="1.0" encoding="UTF-8" standalone="yes"?>
<Relationships xmlns="http://schemas.openxmlformats.org/package/2006/relationships"><Relationship Id="rId9" Type="http://schemas.openxmlformats.org/officeDocument/2006/relationships/image" Target="../media/image90.wmf"/><Relationship Id="rId8" Type="http://schemas.openxmlformats.org/officeDocument/2006/relationships/image" Target="../media/image89.wmf"/><Relationship Id="rId7" Type="http://schemas.openxmlformats.org/officeDocument/2006/relationships/image" Target="../media/image88.wmf"/><Relationship Id="rId6" Type="http://schemas.openxmlformats.org/officeDocument/2006/relationships/image" Target="../media/image87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sz="1200" strike="noStrike" noProof="1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/>
          </a:p>
        </p:txBody>
      </p:sp>
      <p:sp>
        <p:nvSpPr>
          <p:cNvPr id="3076" name="幻灯片图像占位符 3075"/>
          <p:cNvSpPr>
            <a:spLocks noGrp="1" noRo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Grp="1" noRot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sz="1200" strike="noStrike" noProof="1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5632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56323" name="文本占位符 56322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2288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16386" name="文本占位符 122882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1638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3891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22530" name="文本占位符 38914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zh-CN" altLang="en-US" dirty="0"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22531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幻灯片图像占位符 123905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25602" name="文本占位符 123906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560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4505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8914" name="文本占位符 45058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zh-CN" altLang="en-US" dirty="0"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38915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4096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5058" name="文本占位符 40962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zh-CN" altLang="en-US" dirty="0"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4505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43009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7106" name="文本占位符 43010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zh-CN" altLang="en-US" dirty="0"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4710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47105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49154" name="文本占位符 47106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zh-CN" altLang="en-US" dirty="0"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49155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5427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51202" name="文本占位符 54274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zh-CN" altLang="en-US" dirty="0"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  <p:sp>
        <p:nvSpPr>
          <p:cNvPr id="51203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94209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53250" name="文本占位符 94210"/>
          <p:cNvSpPr>
            <a:spLocks noGrp="1" noRot="1"/>
          </p:cNvSpPr>
          <p:nvPr>
            <p:ph type="body"/>
          </p:nvPr>
        </p:nvSpPr>
        <p:spPr>
          <a:ln/>
        </p:spPr>
        <p:txBody>
          <a:bodyPr anchor="ctr"/>
          <a:p>
            <a:pPr lvl="0" indent="0"/>
            <a:r>
              <a:rPr lang="en-US" altLang="zh-CN" dirty="0"/>
              <a:t>www.czsx.com.cn</a:t>
            </a:r>
            <a:endParaRPr lang="en-US" altLang="zh-CN"/>
          </a:p>
        </p:txBody>
      </p:sp>
      <p:sp>
        <p:nvSpPr>
          <p:cNvPr id="53251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7"/>
          <p:cNvPicPr>
            <a:picLocks noChangeAspect="1"/>
          </p:cNvPicPr>
          <p:nvPr/>
        </p:nvPicPr>
        <p:blipFill>
          <a:blip r:embed="rId2"/>
          <a:srcRect l="121" t="1067" r="9271" b="1781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KSO_BT1"/>
          <p:cNvSpPr>
            <a:spLocks noGrp="1"/>
          </p:cNvSpPr>
          <p:nvPr>
            <p:ph type="ctrTitle" hasCustomPrompt="1"/>
          </p:nvPr>
        </p:nvSpPr>
        <p:spPr>
          <a:xfrm>
            <a:off x="1836738" y="1036638"/>
            <a:ext cx="5405437" cy="147002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 sz="4200" kern="1200"/>
            </a:lvl1pPr>
          </a:lstStyle>
          <a:p>
            <a:pPr lvl="0" fontAlgn="base"/>
            <a:r>
              <a:rPr lang="zh-CN" altLang="en-US" strike="noStrike" noProof="1"/>
              <a:t>单击此处</a:t>
            </a:r>
            <a:br>
              <a:rPr lang="zh-CN" altLang="en-US"/>
            </a:br>
            <a:r>
              <a:rPr lang="zh-CN" altLang="en-US" strike="noStrike" noProof="1"/>
              <a:t>编辑母版标题样式</a:t>
            </a:r>
            <a:endParaRPr lang="zh-CN" altLang="en-US" strike="noStrike" noProof="1"/>
          </a:p>
        </p:txBody>
      </p:sp>
      <p:sp>
        <p:nvSpPr>
          <p:cNvPr id="2052" name="KSO_BC1"/>
          <p:cNvSpPr>
            <a:spLocks noGrp="1"/>
          </p:cNvSpPr>
          <p:nvPr>
            <p:ph type="subTitle" idx="1"/>
          </p:nvPr>
        </p:nvSpPr>
        <p:spPr>
          <a:xfrm>
            <a:off x="2557463" y="2671763"/>
            <a:ext cx="3965575" cy="503237"/>
          </a:xfrm>
          <a:prstGeom prst="roundRect">
            <a:avLst>
              <a:gd name="adj" fmla="val 50000"/>
            </a:avLst>
          </a:prstGeom>
          <a:solidFill>
            <a:srgbClr val="0088B8"/>
          </a:solidFill>
          <a:ln w="158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>
              <a:buNone/>
              <a:defRPr kern="1200">
                <a:solidFill>
                  <a:schemeClr val="bg1"/>
                </a:solidFill>
              </a:defRPr>
            </a:lvl1pPr>
            <a:lvl2pPr marL="0" lvl="1" indent="0" algn="ctr">
              <a:buNone/>
              <a:defRPr kern="1200">
                <a:solidFill>
                  <a:schemeClr val="bg1"/>
                </a:solidFill>
              </a:defRPr>
            </a:lvl2pPr>
            <a:lvl3pPr marL="914400" lvl="2" indent="-914400" algn="ctr">
              <a:buNone/>
              <a:defRPr kern="1200">
                <a:solidFill>
                  <a:schemeClr val="bg1"/>
                </a:solidFill>
              </a:defRPr>
            </a:lvl3pPr>
            <a:lvl4pPr marL="1371600" lvl="3" indent="-1371600" algn="ctr">
              <a:buNone/>
              <a:defRPr kern="1200">
                <a:solidFill>
                  <a:schemeClr val="bg1"/>
                </a:solidFill>
              </a:defRPr>
            </a:lvl4pPr>
            <a:lvl5pPr marL="1828800" lvl="4" indent="-1828800" algn="ctr">
              <a:buNone/>
              <a:defRPr kern="1200">
                <a:solidFill>
                  <a:schemeClr val="bg1"/>
                </a:solidFill>
              </a:defRPr>
            </a:lvl5pPr>
          </a:lstStyle>
          <a:p>
            <a:pPr lvl="0"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2053" name="KSO_FD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fontAlgn="base"/>
            <a:endParaRPr lang="zh-CN" altLang="en-US" strike="noStrike" noProof="1" dirty="0"/>
          </a:p>
        </p:txBody>
      </p:sp>
      <p:sp>
        <p:nvSpPr>
          <p:cNvPr id="2054" name="KSO_FT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fontAlgn="base"/>
            <a:endParaRPr lang="zh-CN" altLang="en-US" strike="noStrike" noProof="1" dirty="0"/>
          </a:p>
        </p:txBody>
      </p:sp>
      <p:sp>
        <p:nvSpPr>
          <p:cNvPr id="2055" name="KSO_FN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0050" y="1262063"/>
            <a:ext cx="4097846" cy="530383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5155" y="1262063"/>
            <a:ext cx="4097846" cy="5303837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72263" y="153988"/>
            <a:ext cx="2090738" cy="6411912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0050" y="153988"/>
            <a:ext cx="6151010" cy="6411912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3.png"/><Relationship Id="rId15" Type="http://schemas.openxmlformats.org/officeDocument/2006/relationships/image" Target="../media/image2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6"/>
          <p:cNvPicPr>
            <a:picLocks noChangeAspect="1"/>
          </p:cNvPicPr>
          <p:nvPr/>
        </p:nvPicPr>
        <p:blipFill>
          <a:blip r:embed="rId15"/>
          <a:srcRect b="64166"/>
          <a:stretch>
            <a:fillRect/>
          </a:stretch>
        </p:blipFill>
        <p:spPr>
          <a:xfrm>
            <a:off x="6350" y="3175"/>
            <a:ext cx="9137650" cy="2112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KSO_BT1"/>
          <p:cNvSpPr>
            <a:spLocks noGrp="1"/>
          </p:cNvSpPr>
          <p:nvPr>
            <p:ph type="title"/>
          </p:nvPr>
        </p:nvSpPr>
        <p:spPr>
          <a:xfrm>
            <a:off x="1244600" y="153988"/>
            <a:ext cx="5776913" cy="70008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8" name="KSO_BC1"/>
          <p:cNvSpPr>
            <a:spLocks noGrp="1"/>
          </p:cNvSpPr>
          <p:nvPr>
            <p:ph type="body"/>
          </p:nvPr>
        </p:nvSpPr>
        <p:spPr>
          <a:xfrm>
            <a:off x="400050" y="1262063"/>
            <a:ext cx="8362950" cy="53038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57505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1029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919293"/>
                </a:solidFill>
              </a:defRPr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1030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919293"/>
                </a:solidFill>
              </a:defRPr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1031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919293"/>
                </a:solidFill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000" b="1" i="0" u="none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57505" lvl="0" indent="-357505" algn="just" defTabSz="914400" eaLnBrk="1" fontAlgn="base" latinLnBrk="0" hangingPunct="1">
        <a:lnSpc>
          <a:spcPct val="110000"/>
        </a:lnSpc>
        <a:spcBef>
          <a:spcPts val="1800"/>
        </a:spcBef>
        <a:spcAft>
          <a:spcPct val="0"/>
        </a:spcAft>
        <a:buClr>
          <a:srgbClr val="1A93C8"/>
        </a:buClr>
        <a:buSzPct val="110000"/>
        <a:buBlip>
          <a:blip r:embed="rId16"/>
        </a:buBlip>
        <a:defRPr sz="2000" b="0" i="0" u="none" kern="1200" baseline="0">
          <a:solidFill>
            <a:schemeClr val="accent1"/>
          </a:solidFill>
          <a:latin typeface="+mn-lt"/>
          <a:ea typeface="+mn-ea"/>
          <a:cs typeface="+mn-cs"/>
        </a:defRPr>
      </a:lvl1pPr>
      <a:lvl2pPr marL="357505" lvl="1" indent="-357505" algn="just" defTabSz="914400" eaLnBrk="1" fontAlgn="base" latinLnBrk="0" hangingPunct="1">
        <a:lnSpc>
          <a:spcPct val="130000"/>
        </a:lnSpc>
        <a:spcBef>
          <a:spcPct val="0"/>
        </a:spcBef>
        <a:spcAft>
          <a:spcPts val="600"/>
        </a:spcAft>
        <a:buClr>
          <a:srgbClr val="A1BBEE"/>
        </a:buClr>
        <a:buFont typeface="幼圆" pitchFamily="49" charset="-122"/>
        <a:buChar char=" "/>
        <a:defRPr sz="1600" b="0" i="0" u="none" kern="1200" baseline="0">
          <a:solidFill>
            <a:srgbClr val="7D7D7D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tags" Target="../tags/tag1.xml"/><Relationship Id="rId4" Type="http://schemas.openxmlformats.org/officeDocument/2006/relationships/image" Target="../media/image5.png"/><Relationship Id="rId3" Type="http://schemas.microsoft.com/office/2007/relationships/media" Target="file:///C:\Documents%20and%20Settings\Music%20Classroom\&#26700;&#38754;\&#26377;&#29702;&#25968;&#30340;&#38500;&#27861;\&#26045;&#33406;&#25935;-&#23490;&#23518;&#27801;&#27954;&#20919;.wma" TargetMode="External"/><Relationship Id="rId2" Type="http://schemas.openxmlformats.org/officeDocument/2006/relationships/audio" Target="file:///C:\Documents%20and%20Settings\Music%20Classroom\&#26700;&#38754;\&#26377;&#29702;&#25968;&#30340;&#38500;&#27861;\&#26045;&#33406;&#25935;-&#23490;&#23518;&#27801;&#27954;&#20919;.wma" TargetMode="External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9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7.wmf"/><Relationship Id="rId21" Type="http://schemas.openxmlformats.org/officeDocument/2006/relationships/vmlDrawing" Target="../drawings/vmlDrawing1.vml"/><Relationship Id="rId20" Type="http://schemas.openxmlformats.org/officeDocument/2006/relationships/slideLayout" Target="../slideLayouts/slideLayout7.xml"/><Relationship Id="rId2" Type="http://schemas.openxmlformats.org/officeDocument/2006/relationships/oleObject" Target="../embeddings/oleObject1.bin"/><Relationship Id="rId19" Type="http://schemas.openxmlformats.org/officeDocument/2006/relationships/image" Target="../media/image15.wmf"/><Relationship Id="rId18" Type="http://schemas.openxmlformats.org/officeDocument/2006/relationships/oleObject" Target="../embeddings/oleObject9.bin"/><Relationship Id="rId17" Type="http://schemas.openxmlformats.org/officeDocument/2006/relationships/image" Target="../media/image14.wmf"/><Relationship Id="rId16" Type="http://schemas.openxmlformats.org/officeDocument/2006/relationships/oleObject" Target="../embeddings/oleObject8.bin"/><Relationship Id="rId15" Type="http://schemas.openxmlformats.org/officeDocument/2006/relationships/image" Target="../media/image13.wmf"/><Relationship Id="rId14" Type="http://schemas.openxmlformats.org/officeDocument/2006/relationships/oleObject" Target="../embeddings/oleObject7.bin"/><Relationship Id="rId13" Type="http://schemas.openxmlformats.org/officeDocument/2006/relationships/image" Target="../media/image12.wmf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11.w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oleObject" Target="../embeddings/oleObject11.bin"/><Relationship Id="rId3" Type="http://schemas.openxmlformats.org/officeDocument/2006/relationships/image" Target="../media/image17.w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6.bin"/><Relationship Id="rId8" Type="http://schemas.openxmlformats.org/officeDocument/2006/relationships/image" Target="../media/image21.w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9.wmf"/><Relationship Id="rId3" Type="http://schemas.openxmlformats.org/officeDocument/2006/relationships/oleObject" Target="../embeddings/oleObject13.bin"/><Relationship Id="rId21" Type="http://schemas.openxmlformats.org/officeDocument/2006/relationships/vmlDrawing" Target="../drawings/vmlDrawing3.vml"/><Relationship Id="rId20" Type="http://schemas.openxmlformats.org/officeDocument/2006/relationships/slideLayout" Target="../slideLayouts/slideLayout7.xml"/><Relationship Id="rId2" Type="http://schemas.openxmlformats.org/officeDocument/2006/relationships/image" Target="../media/image18.wmf"/><Relationship Id="rId19" Type="http://schemas.openxmlformats.org/officeDocument/2006/relationships/image" Target="../media/image26.wmf"/><Relationship Id="rId18" Type="http://schemas.openxmlformats.org/officeDocument/2006/relationships/oleObject" Target="../embeddings/oleObject21.bin"/><Relationship Id="rId17" Type="http://schemas.openxmlformats.org/officeDocument/2006/relationships/image" Target="../media/image25.wmf"/><Relationship Id="rId16" Type="http://schemas.openxmlformats.org/officeDocument/2006/relationships/oleObject" Target="../embeddings/oleObject20.bin"/><Relationship Id="rId15" Type="http://schemas.openxmlformats.org/officeDocument/2006/relationships/oleObject" Target="../embeddings/oleObject19.bin"/><Relationship Id="rId14" Type="http://schemas.openxmlformats.org/officeDocument/2006/relationships/image" Target="../media/image24.wmf"/><Relationship Id="rId13" Type="http://schemas.openxmlformats.org/officeDocument/2006/relationships/oleObject" Target="../embeddings/oleObject18.bin"/><Relationship Id="rId12" Type="http://schemas.openxmlformats.org/officeDocument/2006/relationships/image" Target="../media/image23.wmf"/><Relationship Id="rId11" Type="http://schemas.openxmlformats.org/officeDocument/2006/relationships/oleObject" Target="../embeddings/oleObject17.bin"/><Relationship Id="rId10" Type="http://schemas.openxmlformats.org/officeDocument/2006/relationships/image" Target="../media/image22.wmf"/><Relationship Id="rId1" Type="http://schemas.openxmlformats.org/officeDocument/2006/relationships/oleObject" Target="../embeddings/oleObject12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wmf"/><Relationship Id="rId1" Type="http://schemas.openxmlformats.org/officeDocument/2006/relationships/oleObject" Target="../embeddings/oleObject22.bin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wmf"/><Relationship Id="rId1" Type="http://schemas.openxmlformats.org/officeDocument/2006/relationships/oleObject" Target="../embeddings/oleObject23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0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7.bin"/><Relationship Id="rId8" Type="http://schemas.openxmlformats.org/officeDocument/2006/relationships/image" Target="../media/image35.wmf"/><Relationship Id="rId7" Type="http://schemas.openxmlformats.org/officeDocument/2006/relationships/oleObject" Target="../embeddings/oleObject26.bin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3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32.wmf"/><Relationship Id="rId15" Type="http://schemas.openxmlformats.org/officeDocument/2006/relationships/notesSlide" Target="../notesSlides/notesSlide2.xml"/><Relationship Id="rId14" Type="http://schemas.openxmlformats.org/officeDocument/2006/relationships/vmlDrawing" Target="../drawings/vmlDrawing6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37.wmf"/><Relationship Id="rId11" Type="http://schemas.openxmlformats.org/officeDocument/2006/relationships/oleObject" Target="../embeddings/oleObject28.bin"/><Relationship Id="rId10" Type="http://schemas.openxmlformats.org/officeDocument/2006/relationships/image" Target="../media/image36.wmf"/><Relationship Id="rId1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1.wav"/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12.xml"/><Relationship Id="rId2" Type="http://schemas.openxmlformats.org/officeDocument/2006/relationships/oleObject" Target="../embeddings/oleObject29.bin"/><Relationship Id="rId1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4.xml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1.wmf"/><Relationship Id="rId2" Type="http://schemas.openxmlformats.org/officeDocument/2006/relationships/oleObject" Target="../embeddings/oleObject30.bin"/><Relationship Id="rId1" Type="http://schemas.openxmlformats.org/officeDocument/2006/relationships/image" Target="../media/image50.GIF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5.bin"/><Relationship Id="rId8" Type="http://schemas.openxmlformats.org/officeDocument/2006/relationships/image" Target="../media/image55.wmf"/><Relationship Id="rId7" Type="http://schemas.openxmlformats.org/officeDocument/2006/relationships/oleObject" Target="../embeddings/oleObject34.bin"/><Relationship Id="rId6" Type="http://schemas.openxmlformats.org/officeDocument/2006/relationships/image" Target="../media/image54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53.wmf"/><Relationship Id="rId3" Type="http://schemas.openxmlformats.org/officeDocument/2006/relationships/oleObject" Target="../embeddings/oleObject32.bin"/><Relationship Id="rId20" Type="http://schemas.openxmlformats.org/officeDocument/2006/relationships/vmlDrawing" Target="../drawings/vmlDrawing9.vml"/><Relationship Id="rId2" Type="http://schemas.openxmlformats.org/officeDocument/2006/relationships/image" Target="../media/image52.wmf"/><Relationship Id="rId19" Type="http://schemas.openxmlformats.org/officeDocument/2006/relationships/slideLayout" Target="../slideLayouts/slideLayout7.xml"/><Relationship Id="rId18" Type="http://schemas.openxmlformats.org/officeDocument/2006/relationships/image" Target="../media/image60.wmf"/><Relationship Id="rId17" Type="http://schemas.openxmlformats.org/officeDocument/2006/relationships/oleObject" Target="../embeddings/oleObject39.bin"/><Relationship Id="rId16" Type="http://schemas.openxmlformats.org/officeDocument/2006/relationships/image" Target="../media/image59.wmf"/><Relationship Id="rId15" Type="http://schemas.openxmlformats.org/officeDocument/2006/relationships/oleObject" Target="../embeddings/oleObject38.bin"/><Relationship Id="rId14" Type="http://schemas.openxmlformats.org/officeDocument/2006/relationships/image" Target="../media/image58.wmf"/><Relationship Id="rId13" Type="http://schemas.openxmlformats.org/officeDocument/2006/relationships/oleObject" Target="../embeddings/oleObject37.bin"/><Relationship Id="rId12" Type="http://schemas.openxmlformats.org/officeDocument/2006/relationships/image" Target="../media/image57.wmf"/><Relationship Id="rId11" Type="http://schemas.openxmlformats.org/officeDocument/2006/relationships/oleObject" Target="../embeddings/oleObject36.bin"/><Relationship Id="rId10" Type="http://schemas.openxmlformats.org/officeDocument/2006/relationships/image" Target="../media/image56.wmf"/><Relationship Id="rId1" Type="http://schemas.openxmlformats.org/officeDocument/2006/relationships/oleObject" Target="../embeddings/oleObject31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1.jpe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4.bin"/><Relationship Id="rId8" Type="http://schemas.openxmlformats.org/officeDocument/2006/relationships/image" Target="../media/image64.wmf"/><Relationship Id="rId7" Type="http://schemas.openxmlformats.org/officeDocument/2006/relationships/oleObject" Target="../embeddings/oleObject43.bin"/><Relationship Id="rId6" Type="http://schemas.openxmlformats.org/officeDocument/2006/relationships/image" Target="../media/image63.w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19.wmf"/><Relationship Id="rId3" Type="http://schemas.openxmlformats.org/officeDocument/2006/relationships/oleObject" Target="../embeddings/oleObject41.bin"/><Relationship Id="rId2" Type="http://schemas.openxmlformats.org/officeDocument/2006/relationships/image" Target="../media/image62.wmf"/><Relationship Id="rId13" Type="http://schemas.openxmlformats.org/officeDocument/2006/relationships/vmlDrawing" Target="../drawings/vmlDrawing10.vml"/><Relationship Id="rId12" Type="http://schemas.openxmlformats.org/officeDocument/2006/relationships/slideLayout" Target="../slideLayouts/slideLayout2.xml"/><Relationship Id="rId11" Type="http://schemas.openxmlformats.org/officeDocument/2006/relationships/slide" Target="slide26.xml"/><Relationship Id="rId10" Type="http://schemas.openxmlformats.org/officeDocument/2006/relationships/image" Target="../media/image65.wmf"/><Relationship Id="rId1" Type="http://schemas.openxmlformats.org/officeDocument/2006/relationships/oleObject" Target="../embeddings/oleObject40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9.bin"/><Relationship Id="rId8" Type="http://schemas.openxmlformats.org/officeDocument/2006/relationships/image" Target="../media/image69.png"/><Relationship Id="rId7" Type="http://schemas.openxmlformats.org/officeDocument/2006/relationships/oleObject" Target="../embeddings/oleObject48.bin"/><Relationship Id="rId6" Type="http://schemas.openxmlformats.org/officeDocument/2006/relationships/image" Target="../media/image68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67.wmf"/><Relationship Id="rId3" Type="http://schemas.openxmlformats.org/officeDocument/2006/relationships/oleObject" Target="../embeddings/oleObject46.bin"/><Relationship Id="rId2" Type="http://schemas.openxmlformats.org/officeDocument/2006/relationships/image" Target="../media/image66.wmf"/><Relationship Id="rId12" Type="http://schemas.openxmlformats.org/officeDocument/2006/relationships/vmlDrawing" Target="../drawings/vmlDrawing11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70.png"/><Relationship Id="rId1" Type="http://schemas.openxmlformats.org/officeDocument/2006/relationships/oleObject" Target="../embeddings/oleObject45.bin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73.wmf"/><Relationship Id="rId3" Type="http://schemas.openxmlformats.org/officeDocument/2006/relationships/oleObject" Target="../embeddings/oleObject50.bin"/><Relationship Id="rId2" Type="http://schemas.openxmlformats.org/officeDocument/2006/relationships/image" Target="../media/image72.wmf"/><Relationship Id="rId1" Type="http://schemas.openxmlformats.org/officeDocument/2006/relationships/image" Target="../media/image71.GIF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7.wmf"/><Relationship Id="rId7" Type="http://schemas.openxmlformats.org/officeDocument/2006/relationships/oleObject" Target="../embeddings/oleObject54.bin"/><Relationship Id="rId6" Type="http://schemas.openxmlformats.org/officeDocument/2006/relationships/image" Target="../media/image76.w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75.wmf"/><Relationship Id="rId3" Type="http://schemas.openxmlformats.org/officeDocument/2006/relationships/oleObject" Target="../embeddings/oleObject52.bin"/><Relationship Id="rId2" Type="http://schemas.openxmlformats.org/officeDocument/2006/relationships/image" Target="../media/image74.wmf"/><Relationship Id="rId10" Type="http://schemas.openxmlformats.org/officeDocument/2006/relationships/vmlDrawing" Target="../drawings/vmlDrawing13.vml"/><Relationship Id="rId1" Type="http://schemas.openxmlformats.org/officeDocument/2006/relationships/oleObject" Target="../embeddings/oleObject51.bin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78.wmf"/><Relationship Id="rId1" Type="http://schemas.openxmlformats.org/officeDocument/2006/relationships/oleObject" Target="../embeddings/oleObject55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9.jpe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png"/><Relationship Id="rId3" Type="http://schemas.microsoft.com/office/2007/relationships/media" Target="file:///E:\&#21021;&#20013;&#25945;&#23398;\&#20843;&#24180;&#32423;\&#20843;&#24180;&#32423;&#19978;\&#20843;&#24180;&#32423;&#19978;&#20876;&#35838;&#20214;\&#31532;&#20116;&#31456;&#30005;&#27969;&#21644;&#30005;&#36335;\&#19978;&#35838;&#35838;&#20214;\5.2&#35838;&#20214;&#12298;&#30005;&#27969;&#21644;&#30005;&#36335;&#12299;&#27604;&#36187;\&#26790;%20&#27743;%20&#21335;.mp3" TargetMode="External"/><Relationship Id="rId2" Type="http://schemas.openxmlformats.org/officeDocument/2006/relationships/audio" Target="file:///E:\&#21021;&#20013;&#25945;&#23398;\&#20843;&#24180;&#32423;\&#20843;&#24180;&#32423;&#19978;\&#20843;&#24180;&#32423;&#19978;&#20876;&#35838;&#20214;\&#31532;&#20116;&#31456;&#30005;&#27969;&#21644;&#30005;&#36335;\&#19978;&#35838;&#35838;&#20214;\5.2&#35838;&#20214;&#12298;&#30005;&#27969;&#21644;&#30005;&#36335;&#12299;&#27604;&#36187;\&#26790;%20&#27743;%20&#21335;.mp3" TargetMode="External"/><Relationship Id="rId1" Type="http://schemas.openxmlformats.org/officeDocument/2006/relationships/image" Target="../media/image8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1.jpeg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0.bin"/><Relationship Id="rId8" Type="http://schemas.openxmlformats.org/officeDocument/2006/relationships/image" Target="../media/image85.wmf"/><Relationship Id="rId7" Type="http://schemas.openxmlformats.org/officeDocument/2006/relationships/oleObject" Target="../embeddings/oleObject59.bin"/><Relationship Id="rId6" Type="http://schemas.openxmlformats.org/officeDocument/2006/relationships/image" Target="../media/image84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83.wmf"/><Relationship Id="rId3" Type="http://schemas.openxmlformats.org/officeDocument/2006/relationships/oleObject" Target="../embeddings/oleObject57.bin"/><Relationship Id="rId24" Type="http://schemas.openxmlformats.org/officeDocument/2006/relationships/vmlDrawing" Target="../drawings/vmlDrawing15.vml"/><Relationship Id="rId23" Type="http://schemas.openxmlformats.org/officeDocument/2006/relationships/slideLayout" Target="../slideLayouts/slideLayout7.xml"/><Relationship Id="rId22" Type="http://schemas.openxmlformats.org/officeDocument/2006/relationships/audio" Target="../media/audio1.wav"/><Relationship Id="rId21" Type="http://schemas.openxmlformats.org/officeDocument/2006/relationships/oleObject" Target="../embeddings/oleObject67.bin"/><Relationship Id="rId20" Type="http://schemas.openxmlformats.org/officeDocument/2006/relationships/oleObject" Target="../embeddings/oleObject66.bin"/><Relationship Id="rId2" Type="http://schemas.openxmlformats.org/officeDocument/2006/relationships/image" Target="../media/image82.wmf"/><Relationship Id="rId19" Type="http://schemas.openxmlformats.org/officeDocument/2006/relationships/oleObject" Target="../embeddings/oleObject65.bin"/><Relationship Id="rId18" Type="http://schemas.openxmlformats.org/officeDocument/2006/relationships/image" Target="../media/image90.wmf"/><Relationship Id="rId17" Type="http://schemas.openxmlformats.org/officeDocument/2006/relationships/oleObject" Target="../embeddings/oleObject64.bin"/><Relationship Id="rId16" Type="http://schemas.openxmlformats.org/officeDocument/2006/relationships/image" Target="../media/image89.wmf"/><Relationship Id="rId15" Type="http://schemas.openxmlformats.org/officeDocument/2006/relationships/oleObject" Target="../embeddings/oleObject63.bin"/><Relationship Id="rId14" Type="http://schemas.openxmlformats.org/officeDocument/2006/relationships/image" Target="../media/image88.wmf"/><Relationship Id="rId13" Type="http://schemas.openxmlformats.org/officeDocument/2006/relationships/oleObject" Target="../embeddings/oleObject62.bin"/><Relationship Id="rId12" Type="http://schemas.openxmlformats.org/officeDocument/2006/relationships/image" Target="../media/image87.wmf"/><Relationship Id="rId11" Type="http://schemas.openxmlformats.org/officeDocument/2006/relationships/oleObject" Target="../embeddings/oleObject61.bin"/><Relationship Id="rId10" Type="http://schemas.openxmlformats.org/officeDocument/2006/relationships/image" Target="../media/image86.wmf"/><Relationship Id="rId1" Type="http://schemas.openxmlformats.org/officeDocument/2006/relationships/oleObject" Target="../embeddings/oleObject56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1.GIF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6.v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4.wav"/><Relationship Id="rId2" Type="http://schemas.openxmlformats.org/officeDocument/2006/relationships/image" Target="../media/image92.wmf"/><Relationship Id="rId1" Type="http://schemas.openxmlformats.org/officeDocument/2006/relationships/oleObject" Target="../embeddings/oleObject68.bin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97.wmf"/><Relationship Id="rId4" Type="http://schemas.openxmlformats.org/officeDocument/2006/relationships/image" Target="../media/image96.wmf"/><Relationship Id="rId3" Type="http://schemas.openxmlformats.org/officeDocument/2006/relationships/image" Target="../media/image95.wmf"/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8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9.wmf"/><Relationship Id="rId1" Type="http://schemas.openxmlformats.org/officeDocument/2006/relationships/oleObject" Target="../embeddings/oleObject6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097" name="图片 4097" descr="152510_1024_7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7800" y="-455612"/>
            <a:ext cx="9750425" cy="7310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矩形 4098"/>
          <p:cNvSpPr/>
          <p:nvPr/>
        </p:nvSpPr>
        <p:spPr>
          <a:xfrm>
            <a:off x="630238" y="1052513"/>
            <a:ext cx="8396287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新魏" charset="0"/>
                <a:ea typeface="华文新魏" charset="0"/>
              </a:rPr>
              <a:t>有理数的除法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华文新魏" charset="0"/>
              <a:ea typeface="华文新魏" charset="0"/>
            </a:endParaRPr>
          </a:p>
        </p:txBody>
      </p:sp>
      <p:pic>
        <p:nvPicPr>
          <p:cNvPr id="4100" name="施艾敏-寂寞沙洲冷.wma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650" y="6308725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40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07999" fill="hold"/>
                                        <p:tgtEl>
                                          <p:spTgt spid="41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2" name="组合 5121"/>
          <p:cNvGrpSpPr/>
          <p:nvPr/>
        </p:nvGrpSpPr>
        <p:grpSpPr>
          <a:xfrm>
            <a:off x="827088" y="1628775"/>
            <a:ext cx="7848600" cy="1658938"/>
            <a:chOff x="0" y="0"/>
            <a:chExt cx="4944" cy="1045"/>
          </a:xfrm>
        </p:grpSpPr>
        <p:sp>
          <p:nvSpPr>
            <p:cNvPr id="2" name="文本框 5122"/>
            <p:cNvSpPr txBox="1"/>
            <p:nvPr/>
          </p:nvSpPr>
          <p:spPr>
            <a:xfrm>
              <a:off x="0" y="0"/>
              <a:ext cx="4944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         </a:t>
              </a: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两数相乘，同号得正，异号得负，并把绝对值相乘。</a:t>
              </a:r>
              <a:endParaRPr lang="zh-CN" altLang="en-US" sz="3200" b="1">
                <a:solidFill>
                  <a:srgbClr val="0066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5123" name="文本框 5123"/>
            <p:cNvSpPr txBox="1"/>
            <p:nvPr/>
          </p:nvSpPr>
          <p:spPr>
            <a:xfrm>
              <a:off x="545" y="680"/>
              <a:ext cx="317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任何数同</a:t>
              </a:r>
              <a:r>
                <a:rPr lang="en-US" altLang="zh-CN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0</a:t>
              </a: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相乘，都得</a:t>
              </a:r>
              <a:r>
                <a:rPr lang="en-US" altLang="zh-CN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0</a:t>
              </a:r>
              <a:r>
                <a:rPr lang="zh-CN" altLang="en-US" sz="3200" b="1">
                  <a:latin typeface="隶书" pitchFamily="49" charset="-122"/>
                  <a:ea typeface="隶书" pitchFamily="49" charset="-122"/>
                </a:rPr>
                <a:t>。</a:t>
              </a:r>
              <a:endParaRPr lang="zh-CN" altLang="en-US" sz="3200" b="1">
                <a:latin typeface="隶书" pitchFamily="49" charset="-122"/>
                <a:ea typeface="隶书" pitchFamily="49" charset="-122"/>
              </a:endParaRPr>
            </a:p>
          </p:txBody>
        </p:sp>
      </p:grpSp>
      <p:grpSp>
        <p:nvGrpSpPr>
          <p:cNvPr id="5125" name="组合 5124"/>
          <p:cNvGrpSpPr/>
          <p:nvPr/>
        </p:nvGrpSpPr>
        <p:grpSpPr>
          <a:xfrm>
            <a:off x="900113" y="4437063"/>
            <a:ext cx="8243887" cy="2092325"/>
            <a:chOff x="0" y="0"/>
            <a:chExt cx="5193" cy="1318"/>
          </a:xfrm>
        </p:grpSpPr>
        <p:sp>
          <p:nvSpPr>
            <p:cNvPr id="3" name="文本框 5125"/>
            <p:cNvSpPr txBox="1"/>
            <p:nvPr/>
          </p:nvSpPr>
          <p:spPr>
            <a:xfrm>
              <a:off x="0" y="0"/>
              <a:ext cx="4898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      </a:t>
              </a: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几个不等于</a:t>
              </a:r>
              <a:r>
                <a:rPr lang="en-US" altLang="zh-CN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0</a:t>
              </a: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的数相乘，积的符号由负          因数的个数决定。当负因数有奇数个时，积为负；当负因数有偶数个时，积为正。</a:t>
              </a:r>
              <a:endParaRPr lang="zh-CN" altLang="en-US" sz="3200" b="1">
                <a:solidFill>
                  <a:srgbClr val="0066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5126" name="文本框 5126"/>
            <p:cNvSpPr txBox="1"/>
            <p:nvPr/>
          </p:nvSpPr>
          <p:spPr>
            <a:xfrm>
              <a:off x="497" y="953"/>
              <a:ext cx="469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几个数相乘</a:t>
              </a:r>
              <a:r>
                <a:rPr lang="en-US" altLang="zh-CN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,</a:t>
              </a: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有一个因数为</a:t>
              </a:r>
              <a:r>
                <a:rPr lang="en-US" altLang="zh-CN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0</a:t>
              </a: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，积就为</a:t>
              </a:r>
              <a:r>
                <a:rPr lang="en-US" altLang="zh-CN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0</a:t>
              </a:r>
              <a:r>
                <a:rPr lang="zh-CN" altLang="en-US" sz="3200" b="1">
                  <a:solidFill>
                    <a:srgbClr val="006600"/>
                  </a:solidFill>
                  <a:latin typeface="隶书" pitchFamily="49" charset="-122"/>
                  <a:ea typeface="隶书" pitchFamily="49" charset="-122"/>
                </a:rPr>
                <a:t>。</a:t>
              </a:r>
              <a:endParaRPr lang="zh-CN" altLang="en-US" sz="3200" b="1">
                <a:solidFill>
                  <a:srgbClr val="0066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5128" name="文本框 5127"/>
          <p:cNvSpPr txBox="1"/>
          <p:nvPr/>
        </p:nvSpPr>
        <p:spPr>
          <a:xfrm>
            <a:off x="2484438" y="981075"/>
            <a:ext cx="3657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990000"/>
                </a:solidFill>
                <a:latin typeface="隶书" pitchFamily="49" charset="-122"/>
                <a:ea typeface="隶书" pitchFamily="49" charset="-122"/>
              </a:rPr>
              <a:t>有理数的乘法法则</a:t>
            </a:r>
            <a:endParaRPr lang="zh-CN" altLang="en-US" sz="3200" b="1">
              <a:solidFill>
                <a:srgbClr val="990000"/>
              </a:solidFill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" name="组合 5128"/>
          <p:cNvGrpSpPr/>
          <p:nvPr/>
        </p:nvGrpSpPr>
        <p:grpSpPr>
          <a:xfrm>
            <a:off x="2700338" y="333375"/>
            <a:ext cx="3455987" cy="1004888"/>
            <a:chOff x="0" y="0"/>
            <a:chExt cx="2112" cy="739"/>
          </a:xfrm>
        </p:grpSpPr>
        <p:sp>
          <p:nvSpPr>
            <p:cNvPr id="5129" name="椭圆 5129"/>
            <p:cNvSpPr/>
            <p:nvPr/>
          </p:nvSpPr>
          <p:spPr>
            <a:xfrm>
              <a:off x="0" y="0"/>
              <a:ext cx="1104" cy="336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5130" name="文本框 5130"/>
            <p:cNvSpPr txBox="1"/>
            <p:nvPr/>
          </p:nvSpPr>
          <p:spPr>
            <a:xfrm>
              <a:off x="48" y="0"/>
              <a:ext cx="2064" cy="7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5050"/>
                  </a:solidFill>
                  <a:latin typeface="宋体" panose="02010600030101010101" pitchFamily="2" charset="-122"/>
                </a:rPr>
                <a:t>前提诊测</a:t>
              </a:r>
              <a:endParaRPr lang="zh-CN" altLang="en-US" sz="2400" b="1">
                <a:solidFill>
                  <a:srgbClr val="FF5050"/>
                </a:solidFill>
                <a:latin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endParaRPr lang="zh-CN" altLang="en-US" sz="2400" b="1">
                <a:solidFill>
                  <a:srgbClr val="FF5050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5132" name="云形标注 5131"/>
          <p:cNvSpPr/>
          <p:nvPr/>
        </p:nvSpPr>
        <p:spPr>
          <a:xfrm>
            <a:off x="611188" y="3429000"/>
            <a:ext cx="1584325" cy="576263"/>
          </a:xfrm>
          <a:prstGeom prst="cloudCallout">
            <a:avLst>
              <a:gd name="adj1" fmla="val 66833"/>
              <a:gd name="adj2" fmla="val 69833"/>
            </a:avLst>
          </a:prstGeom>
          <a:solidFill>
            <a:schemeClr val="hlink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800">
                <a:solidFill>
                  <a:srgbClr val="FF5050"/>
                </a:solidFill>
                <a:latin typeface="Times New Roman" panose="02020603050405020304" pitchFamily="18" charset="0"/>
              </a:rPr>
              <a:t>注意</a:t>
            </a:r>
            <a:endParaRPr lang="zh-CN" altLang="en-US" sz="280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3" name="文本框 5132"/>
          <p:cNvSpPr txBox="1"/>
          <p:nvPr/>
        </p:nvSpPr>
        <p:spPr>
          <a:xfrm>
            <a:off x="2627313" y="3429000"/>
            <a:ext cx="5334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运算过程中应先判断积的符号。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5132" grpId="0" animBg="1"/>
      <p:bldP spid="51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矩形 6145" descr="沙滩"/>
          <p:cNvSpPr/>
          <p:nvPr/>
        </p:nvSpPr>
        <p:spPr>
          <a:xfrm rot="5400000">
            <a:off x="-1692275" y="2349500"/>
            <a:ext cx="5040313" cy="1008063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sq" cmpd="sng">
                  <a:solidFill>
                    <a:srgbClr val="FFFF00"/>
                  </a:solidFill>
                  <a:prstDash val="solid"/>
                  <a:round/>
                  <a:headEnd type="none" w="med" len="med"/>
                  <a:tailEnd type="none" w="med" len="med"/>
                </a:ln>
                <a:blipFill rotWithShape="0">
                  <a:blip r:embed="rId1"/>
                </a:blipFill>
                <a:effectLst>
                  <a:outerShdw dist="53882" dir="2699999" algn="ctr" rotWithShape="0">
                    <a:srgbClr val="CBCBCB">
                      <a:alpha val="78999"/>
                    </a:srgbClr>
                  </a:outerShdw>
                </a:effectLst>
                <a:latin typeface="楷体_GB2312" charset="0"/>
                <a:ea typeface="楷体_GB2312" charset="0"/>
              </a:rPr>
              <a:t>比一比</a:t>
            </a:r>
            <a:endParaRPr lang="zh-CN" altLang="en-US" sz="3600" b="1">
              <a:ln w="12700" cap="sq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  <a:blipFill rotWithShape="0">
                <a:blip r:embed="rId1"/>
              </a:blipFill>
              <a:effectLst>
                <a:outerShdw dist="53882" dir="2699999" algn="ctr" rotWithShape="0">
                  <a:srgbClr val="CBCBCB">
                    <a:alpha val="78999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  <p:graphicFrame>
        <p:nvGraphicFramePr>
          <p:cNvPr id="6146" name="对象 6146"/>
          <p:cNvGraphicFramePr>
            <a:graphicFrameLocks noChangeAspect="1"/>
          </p:cNvGraphicFramePr>
          <p:nvPr/>
        </p:nvGraphicFramePr>
        <p:xfrm>
          <a:off x="1908175" y="0"/>
          <a:ext cx="4546600" cy="666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549400" imgH="2336800" progId="Equation.3">
                  <p:embed/>
                </p:oleObj>
              </mc:Choice>
              <mc:Fallback>
                <p:oleObj name="" r:id="rId2" imgW="1549400" imgH="2336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8175" y="0"/>
                        <a:ext cx="4546600" cy="6669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对象 6147"/>
          <p:cNvGraphicFramePr>
            <a:graphicFrameLocks noChangeAspect="1"/>
          </p:cNvGraphicFramePr>
          <p:nvPr/>
        </p:nvGraphicFramePr>
        <p:xfrm>
          <a:off x="4284663" y="2565400"/>
          <a:ext cx="1119187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381635" imgH="394335" progId="Equation.3">
                  <p:embed/>
                </p:oleObj>
              </mc:Choice>
              <mc:Fallback>
                <p:oleObj name="" r:id="rId4" imgW="381635" imgH="39433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84663" y="2565400"/>
                        <a:ext cx="1119187" cy="1123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对象 6148"/>
          <p:cNvGraphicFramePr>
            <a:graphicFrameLocks noChangeAspect="1"/>
          </p:cNvGraphicFramePr>
          <p:nvPr/>
        </p:nvGraphicFramePr>
        <p:xfrm>
          <a:off x="4973638" y="3789363"/>
          <a:ext cx="931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6" imgW="318135" imgH="394335" progId="Equation.3">
                  <p:embed/>
                </p:oleObj>
              </mc:Choice>
              <mc:Fallback>
                <p:oleObj name="" r:id="rId6" imgW="318135" imgH="394335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73638" y="3789363"/>
                        <a:ext cx="931862" cy="1123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对象 6149"/>
          <p:cNvGraphicFramePr>
            <a:graphicFrameLocks noChangeAspect="1"/>
          </p:cNvGraphicFramePr>
          <p:nvPr/>
        </p:nvGraphicFramePr>
        <p:xfrm>
          <a:off x="4067175" y="0"/>
          <a:ext cx="1268413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8" imgW="432435" imgH="165100" progId="Equation.3">
                  <p:embed/>
                </p:oleObj>
              </mc:Choice>
              <mc:Fallback>
                <p:oleObj name="" r:id="rId8" imgW="432435" imgH="1651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67175" y="0"/>
                        <a:ext cx="1268413" cy="471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1" name="对象 6150"/>
          <p:cNvGraphicFramePr>
            <a:graphicFrameLocks noChangeAspect="1"/>
          </p:cNvGraphicFramePr>
          <p:nvPr/>
        </p:nvGraphicFramePr>
        <p:xfrm>
          <a:off x="4251325" y="674688"/>
          <a:ext cx="1044575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0" imgW="355600" imgH="177800" progId="Equation.3">
                  <p:embed/>
                </p:oleObj>
              </mc:Choice>
              <mc:Fallback>
                <p:oleObj name="" r:id="rId10" imgW="355600" imgH="1778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251325" y="674688"/>
                        <a:ext cx="1044575" cy="506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2" name="对象 6151"/>
          <p:cNvGraphicFramePr>
            <a:graphicFrameLocks noChangeAspect="1"/>
          </p:cNvGraphicFramePr>
          <p:nvPr/>
        </p:nvGraphicFramePr>
        <p:xfrm>
          <a:off x="4500563" y="1268413"/>
          <a:ext cx="895350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2" imgW="305435" imgH="165100" progId="Equation.3">
                  <p:embed/>
                </p:oleObj>
              </mc:Choice>
              <mc:Fallback>
                <p:oleObj name="" r:id="rId12" imgW="305435" imgH="1651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500563" y="1268413"/>
                        <a:ext cx="895350" cy="471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3" name="对象 6152"/>
          <p:cNvGraphicFramePr>
            <a:graphicFrameLocks noChangeAspect="1"/>
          </p:cNvGraphicFramePr>
          <p:nvPr/>
        </p:nvGraphicFramePr>
        <p:xfrm>
          <a:off x="4427538" y="1989138"/>
          <a:ext cx="931862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4" imgW="317500" imgH="177800" progId="Equation.3">
                  <p:embed/>
                </p:oleObj>
              </mc:Choice>
              <mc:Fallback>
                <p:oleObj name="" r:id="rId14" imgW="317500" imgH="1778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427538" y="1989138"/>
                        <a:ext cx="931862" cy="50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" name="对象 6153"/>
          <p:cNvGraphicFramePr>
            <a:graphicFrameLocks noChangeAspect="1"/>
          </p:cNvGraphicFramePr>
          <p:nvPr/>
        </p:nvGraphicFramePr>
        <p:xfrm>
          <a:off x="5118100" y="5211763"/>
          <a:ext cx="89535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6" imgW="304800" imgH="177800" progId="Equation.3">
                  <p:embed/>
                </p:oleObj>
              </mc:Choice>
              <mc:Fallback>
                <p:oleObj name="" r:id="rId16" imgW="304800" imgH="1778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118100" y="5211763"/>
                        <a:ext cx="895350" cy="50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5" name="对象 6154"/>
          <p:cNvGraphicFramePr>
            <a:graphicFrameLocks noChangeAspect="1"/>
          </p:cNvGraphicFramePr>
          <p:nvPr/>
        </p:nvGraphicFramePr>
        <p:xfrm>
          <a:off x="6535738" y="6092825"/>
          <a:ext cx="709612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8" imgW="241935" imgH="178435" progId="Equation.3">
                  <p:embed/>
                </p:oleObj>
              </mc:Choice>
              <mc:Fallback>
                <p:oleObj name="" r:id="rId18" imgW="241935" imgH="178435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535738" y="6092825"/>
                        <a:ext cx="709612" cy="50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框 5121"/>
          <p:cNvSpPr txBox="1"/>
          <p:nvPr/>
        </p:nvSpPr>
        <p:spPr>
          <a:xfrm>
            <a:off x="609600" y="609600"/>
            <a:ext cx="7905750" cy="2041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复习：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1、小学里学过的除法的意义是什么？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它与乘法有什么关系？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2、小学里学过的倒数的意义是什么？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123" name="组合 5122"/>
          <p:cNvGrpSpPr/>
          <p:nvPr/>
        </p:nvGrpSpPr>
        <p:grpSpPr>
          <a:xfrm>
            <a:off x="3429000" y="3581400"/>
            <a:ext cx="5303838" cy="2281238"/>
            <a:chOff x="0" y="0"/>
            <a:chExt cx="3341" cy="1437"/>
          </a:xfrm>
        </p:grpSpPr>
        <p:pic>
          <p:nvPicPr>
            <p:cNvPr id="7171" name="图片 5123" descr="男童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256" y="480"/>
              <a:ext cx="1085" cy="95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5" name="云形标注 5124"/>
            <p:cNvSpPr/>
            <p:nvPr/>
          </p:nvSpPr>
          <p:spPr>
            <a:xfrm>
              <a:off x="0" y="0"/>
              <a:ext cx="2052" cy="748"/>
            </a:xfrm>
            <a:prstGeom prst="cloudCallout">
              <a:avLst>
                <a:gd name="adj1" fmla="val 59690"/>
                <a:gd name="adj2" fmla="val 30481"/>
              </a:avLst>
            </a:prstGeom>
            <a:noFill/>
            <a:ln w="952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lvl="0" algn="ctr" fontAlgn="base"/>
              <a:r>
                <a:rPr lang="zh-CN" altLang="en-US" sz="2800" strike="noStrike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隶书" pitchFamily="49" charset="-122"/>
                  <a:cs typeface="+mn-ea"/>
                </a:rPr>
                <a:t>除法是</a:t>
              </a:r>
              <a:r>
                <a:rPr lang="zh-CN" altLang="en-US" sz="2400" strike="noStrike" noProof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乘法的逆运算</a:t>
              </a:r>
              <a:endParaRPr lang="zh-CN" altLang="en-US" sz="2400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文本框 6146"/>
          <p:cNvSpPr txBox="1"/>
          <p:nvPr/>
        </p:nvSpPr>
        <p:spPr>
          <a:xfrm>
            <a:off x="396875" y="608013"/>
            <a:ext cx="4832350" cy="1533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试一试：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8÷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）＝ </a:t>
            </a:r>
            <a:r>
              <a:rPr lang="zh-CN" altLang="en-US" sz="5400" b="1">
                <a:solidFill>
                  <a:srgbClr val="000000"/>
                </a:solidFill>
                <a:latin typeface="Times New Roman" panose="02020603050405020304" pitchFamily="18" charset="0"/>
              </a:rPr>
              <a:t>？</a:t>
            </a:r>
            <a:endParaRPr lang="zh-CN" altLang="en-US" sz="5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194" name="组合 6147"/>
          <p:cNvGrpSpPr/>
          <p:nvPr/>
        </p:nvGrpSpPr>
        <p:grpSpPr>
          <a:xfrm>
            <a:off x="4479925" y="190500"/>
            <a:ext cx="4646613" cy="2084388"/>
            <a:chOff x="0" y="0"/>
            <a:chExt cx="2948" cy="1200"/>
          </a:xfrm>
        </p:grpSpPr>
        <p:pic>
          <p:nvPicPr>
            <p:cNvPr id="8195" name="图片 6148" descr="男童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301" y="243"/>
              <a:ext cx="647" cy="95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150" name="云形标注 6149"/>
            <p:cNvSpPr/>
            <p:nvPr/>
          </p:nvSpPr>
          <p:spPr>
            <a:xfrm>
              <a:off x="0" y="0"/>
              <a:ext cx="2033" cy="748"/>
            </a:xfrm>
            <a:prstGeom prst="cloudCallout">
              <a:avLst>
                <a:gd name="adj1" fmla="val 59690"/>
                <a:gd name="adj2" fmla="val 30481"/>
              </a:avLst>
            </a:prstGeom>
            <a:noFill/>
            <a:ln w="9525" cap="flat" cmpd="sng">
              <a:solidFill>
                <a:srgbClr val="CC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lvl="0" algn="ctr" fontAlgn="base"/>
              <a:r>
                <a:rPr lang="zh-CN" altLang="en-US" sz="2800" strike="noStrike" noProof="1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  <a:ea typeface="隶书" pitchFamily="49" charset="-122"/>
                  <a:cs typeface="+mn-ea"/>
                </a:rPr>
                <a:t>除法是</a:t>
              </a:r>
              <a:r>
                <a:rPr lang="zh-CN" altLang="en-US" sz="2400" strike="noStrike" noProof="1">
                  <a:solidFill>
                    <a:srgbClr val="000000"/>
                  </a:solidFill>
                  <a:latin typeface="Times New Roman" panose="02020603050405020304" pitchFamily="18" charset="0"/>
                  <a:ea typeface="隶书" pitchFamily="49" charset="-122"/>
                  <a:cs typeface="+mn-ea"/>
                </a:rPr>
                <a:t>乘法</a:t>
              </a:r>
              <a:r>
                <a:rPr lang="zh-CN" altLang="en-US" sz="2400" strike="noStrike" noProof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+mn-ea"/>
                </a:rPr>
                <a:t>的逆运算</a:t>
              </a:r>
              <a:endParaRPr lang="zh-CN" altLang="en-US" sz="2400" strike="noStrike" noProof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151" name="文本框 6150"/>
          <p:cNvSpPr txBox="1"/>
          <p:nvPr/>
        </p:nvSpPr>
        <p:spPr>
          <a:xfrm>
            <a:off x="1006475" y="2943225"/>
            <a:ext cx="3937000" cy="11668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由（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-4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×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-2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  8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得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8÷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）＝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-2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152" name="组合 6151"/>
          <p:cNvGrpSpPr/>
          <p:nvPr/>
        </p:nvGrpSpPr>
        <p:grpSpPr>
          <a:xfrm>
            <a:off x="1006475" y="4110038"/>
            <a:ext cx="3903663" cy="1166812"/>
            <a:chOff x="0" y="0"/>
            <a:chExt cx="2459" cy="672"/>
          </a:xfrm>
        </p:grpSpPr>
        <p:sp>
          <p:nvSpPr>
            <p:cNvPr id="8199" name="文本框 6152"/>
            <p:cNvSpPr txBox="1"/>
            <p:nvPr/>
          </p:nvSpPr>
          <p:spPr>
            <a:xfrm>
              <a:off x="0" y="192"/>
              <a:ext cx="245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2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又  </a:t>
              </a:r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8 ×</a:t>
              </a:r>
              <a:r>
                <a:rPr lang="zh-CN" altLang="en-US" sz="32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（          ）</a:t>
              </a:r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=-2</a:t>
              </a:r>
              <a:endPara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8200" name="对象 6153"/>
            <p:cNvGraphicFramePr>
              <a:graphicFrameLocks noChangeAspect="1"/>
            </p:cNvGraphicFramePr>
            <p:nvPr/>
          </p:nvGraphicFramePr>
          <p:xfrm>
            <a:off x="1200" y="0"/>
            <a:ext cx="544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2" imgW="228600" imgH="343535" progId="Equation.3">
                    <p:embed/>
                  </p:oleObj>
                </mc:Choice>
                <mc:Fallback>
                  <p:oleObj name="" r:id="rId2" imgW="228600" imgH="343535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200" y="0"/>
                          <a:ext cx="544" cy="6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155" name="组合 6154"/>
          <p:cNvGrpSpPr/>
          <p:nvPr/>
        </p:nvGrpSpPr>
        <p:grpSpPr>
          <a:xfrm>
            <a:off x="698500" y="5438775"/>
            <a:ext cx="6858000" cy="1427163"/>
            <a:chOff x="0" y="0"/>
            <a:chExt cx="4320" cy="822"/>
          </a:xfrm>
        </p:grpSpPr>
        <p:graphicFrame>
          <p:nvGraphicFramePr>
            <p:cNvPr id="8202" name="对象 6155"/>
            <p:cNvGraphicFramePr>
              <a:graphicFrameLocks noChangeAspect="1"/>
            </p:cNvGraphicFramePr>
            <p:nvPr/>
          </p:nvGraphicFramePr>
          <p:xfrm>
            <a:off x="3600" y="0"/>
            <a:ext cx="416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4" imgW="228600" imgH="343535" progId="Equation.3">
                    <p:embed/>
                  </p:oleObj>
                </mc:Choice>
                <mc:Fallback>
                  <p:oleObj name="" r:id="rId4" imgW="228600" imgH="343535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600" y="0"/>
                          <a:ext cx="416" cy="6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8203" name="组合 6156"/>
            <p:cNvGrpSpPr/>
            <p:nvPr/>
          </p:nvGrpSpPr>
          <p:grpSpPr>
            <a:xfrm>
              <a:off x="0" y="144"/>
              <a:ext cx="4320" cy="678"/>
              <a:chOff x="0" y="0"/>
              <a:chExt cx="4320" cy="678"/>
            </a:xfrm>
          </p:grpSpPr>
          <p:sp>
            <p:nvSpPr>
              <p:cNvPr id="8204" name="文本框 6157"/>
              <p:cNvSpPr txBox="1"/>
              <p:nvPr/>
            </p:nvSpPr>
            <p:spPr>
              <a:xfrm>
                <a:off x="0" y="17"/>
                <a:ext cx="286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zh-CN" altLang="en-US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所以： </a:t>
                </a:r>
                <a:r>
                  <a:rPr lang="en-US" altLang="zh-CN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8                     </a:t>
                </a:r>
                <a:r>
                  <a:rPr lang="zh-CN" altLang="en-US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＝ </a:t>
                </a:r>
                <a:r>
                  <a:rPr lang="en-US" altLang="zh-CN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8</a:t>
                </a:r>
                <a:endPara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05" name="文本框 6158"/>
              <p:cNvSpPr txBox="1"/>
              <p:nvPr/>
            </p:nvSpPr>
            <p:spPr>
              <a:xfrm>
                <a:off x="1152" y="0"/>
                <a:ext cx="1191" cy="678"/>
              </a:xfrm>
              <a:prstGeom prst="rect">
                <a:avLst/>
              </a:prstGeom>
              <a:noFill/>
              <a:ln w="952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>
                <a:spAutoFit/>
              </a:bodyPr>
              <a:p>
                <a:r>
                  <a:rPr lang="en-US" altLang="zh-CN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÷</a:t>
                </a:r>
                <a:r>
                  <a:rPr lang="zh-CN" altLang="en-US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（</a:t>
                </a:r>
                <a:r>
                  <a:rPr lang="en-US" altLang="zh-CN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-4</a:t>
                </a:r>
                <a:r>
                  <a:rPr lang="zh-CN" altLang="en-US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）</a:t>
                </a:r>
                <a:endParaRPr lang="zh-CN" altLang="en-US" sz="32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  <a:p>
                <a:endParaRPr lang="zh-CN" altLang="en-US" sz="32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06" name="文本框 6159"/>
              <p:cNvSpPr txBox="1"/>
              <p:nvPr/>
            </p:nvSpPr>
            <p:spPr>
              <a:xfrm>
                <a:off x="2928" y="0"/>
                <a:ext cx="1392" cy="371"/>
              </a:xfrm>
              <a:prstGeom prst="rect">
                <a:avLst/>
              </a:prstGeom>
              <a:noFill/>
              <a:ln w="9525" cap="flat" cmpd="sng">
                <a:solidFill>
                  <a:schemeClr val="bg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>
                <a:spAutoFit/>
              </a:bodyPr>
              <a:p>
                <a:r>
                  <a:rPr lang="en-US" altLang="zh-CN" sz="3200" b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×</a:t>
                </a:r>
                <a:endPara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6163" name="矩形 6162"/>
          <p:cNvSpPr/>
          <p:nvPr/>
        </p:nvSpPr>
        <p:spPr>
          <a:xfrm>
            <a:off x="2390775" y="5610225"/>
            <a:ext cx="1905000" cy="917575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164" name="矩形 6163"/>
          <p:cNvSpPr/>
          <p:nvPr/>
        </p:nvSpPr>
        <p:spPr>
          <a:xfrm>
            <a:off x="5346700" y="5527675"/>
            <a:ext cx="2209800" cy="1084263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09" name="矩形 6164"/>
          <p:cNvSpPr/>
          <p:nvPr/>
        </p:nvSpPr>
        <p:spPr>
          <a:xfrm>
            <a:off x="6011863" y="5805488"/>
            <a:ext cx="1555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（          ）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6163" grpId="0" bldLvl="0" animBg="1"/>
      <p:bldP spid="616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矩形 7169"/>
          <p:cNvSpPr/>
          <p:nvPr/>
        </p:nvSpPr>
        <p:spPr>
          <a:xfrm>
            <a:off x="914400" y="762000"/>
            <a:ext cx="914400" cy="914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7171" name="组合 7170"/>
          <p:cNvGrpSpPr/>
          <p:nvPr/>
        </p:nvGrpSpPr>
        <p:grpSpPr>
          <a:xfrm>
            <a:off x="0" y="-25400"/>
            <a:ext cx="9144000" cy="2817813"/>
            <a:chOff x="0" y="0"/>
            <a:chExt cx="5760" cy="1776"/>
          </a:xfrm>
        </p:grpSpPr>
        <p:sp>
          <p:nvSpPr>
            <p:cNvPr id="9219" name="文本框 7171"/>
            <p:cNvSpPr txBox="1"/>
            <p:nvPr/>
          </p:nvSpPr>
          <p:spPr>
            <a:xfrm>
              <a:off x="0" y="0"/>
              <a:ext cx="5760" cy="159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做一做：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 8÷（-2）=8 ×(        )        6 ÷（-3）=6 ×(       )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 -6 ÷（      ）= - 6 ×            -6 ÷（    ）= - 6 ×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9220" name="对象 7172"/>
            <p:cNvGraphicFramePr>
              <a:graphicFrameLocks noChangeAspect="1"/>
            </p:cNvGraphicFramePr>
            <p:nvPr/>
          </p:nvGraphicFramePr>
          <p:xfrm>
            <a:off x="2400" y="1104"/>
            <a:ext cx="285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1" imgW="127000" imgH="355600" progId="Equation.3">
                    <p:embed/>
                  </p:oleObj>
                </mc:Choice>
                <mc:Fallback>
                  <p:oleObj name="" r:id="rId1" imgW="127000" imgH="355600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400" y="1104"/>
                          <a:ext cx="285" cy="6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21" name="对象 7173"/>
            <p:cNvGraphicFramePr>
              <a:graphicFrameLocks noChangeAspect="1"/>
            </p:cNvGraphicFramePr>
            <p:nvPr/>
          </p:nvGraphicFramePr>
          <p:xfrm>
            <a:off x="5447" y="1056"/>
            <a:ext cx="313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3" imgW="114300" imgH="215900" progId="Equation.3">
                    <p:embed/>
                  </p:oleObj>
                </mc:Choice>
                <mc:Fallback>
                  <p:oleObj name="" r:id="rId3" imgW="114300" imgH="215900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447" y="1056"/>
                          <a:ext cx="313" cy="6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175" name="组合 7174"/>
          <p:cNvGrpSpPr/>
          <p:nvPr/>
        </p:nvGrpSpPr>
        <p:grpSpPr>
          <a:xfrm>
            <a:off x="381000" y="2895600"/>
            <a:ext cx="3278188" cy="3581400"/>
            <a:chOff x="0" y="0"/>
            <a:chExt cx="2065" cy="2256"/>
          </a:xfrm>
        </p:grpSpPr>
        <p:grpSp>
          <p:nvGrpSpPr>
            <p:cNvPr id="9223" name="组合 7175"/>
            <p:cNvGrpSpPr/>
            <p:nvPr/>
          </p:nvGrpSpPr>
          <p:grpSpPr>
            <a:xfrm rot="53928" flipH="1">
              <a:off x="0" y="0"/>
              <a:ext cx="1779" cy="1441"/>
              <a:chOff x="0" y="0"/>
              <a:chExt cx="1198" cy="1040"/>
            </a:xfrm>
          </p:grpSpPr>
          <p:sp>
            <p:nvSpPr>
              <p:cNvPr id="9224" name="未知"/>
              <p:cNvSpPr/>
              <p:nvPr/>
            </p:nvSpPr>
            <p:spPr>
              <a:xfrm>
                <a:off x="607" y="590"/>
                <a:ext cx="5" cy="4"/>
              </a:xfrm>
              <a:custGeom>
                <a:avLst/>
                <a:gdLst/>
                <a:ahLst/>
                <a:cxnLst/>
                <a:pathLst>
                  <a:path w="9" h="8">
                    <a:moveTo>
                      <a:pt x="0" y="8"/>
                    </a:moveTo>
                    <a:lnTo>
                      <a:pt x="2" y="5"/>
                    </a:lnTo>
                    <a:lnTo>
                      <a:pt x="5" y="3"/>
                    </a:lnTo>
                    <a:lnTo>
                      <a:pt x="6" y="2"/>
                    </a:lnTo>
                    <a:lnTo>
                      <a:pt x="8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7" y="2"/>
                    </a:lnTo>
                    <a:lnTo>
                      <a:pt x="5" y="3"/>
                    </a:lnTo>
                    <a:lnTo>
                      <a:pt x="2" y="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5" name="未知"/>
              <p:cNvSpPr/>
              <p:nvPr/>
            </p:nvSpPr>
            <p:spPr>
              <a:xfrm>
                <a:off x="0" y="522"/>
                <a:ext cx="1198" cy="518"/>
              </a:xfrm>
              <a:custGeom>
                <a:avLst/>
                <a:gdLst/>
                <a:ahLst/>
                <a:cxnLst/>
                <a:pathLst>
                  <a:path w="2396" h="1034">
                    <a:moveTo>
                      <a:pt x="2285" y="389"/>
                    </a:moveTo>
                    <a:lnTo>
                      <a:pt x="2249" y="372"/>
                    </a:lnTo>
                    <a:lnTo>
                      <a:pt x="2212" y="356"/>
                    </a:lnTo>
                    <a:lnTo>
                      <a:pt x="2175" y="341"/>
                    </a:lnTo>
                    <a:lnTo>
                      <a:pt x="2138" y="328"/>
                    </a:lnTo>
                    <a:lnTo>
                      <a:pt x="2100" y="318"/>
                    </a:lnTo>
                    <a:lnTo>
                      <a:pt x="2061" y="307"/>
                    </a:lnTo>
                    <a:lnTo>
                      <a:pt x="2023" y="298"/>
                    </a:lnTo>
                    <a:lnTo>
                      <a:pt x="1984" y="291"/>
                    </a:lnTo>
                    <a:lnTo>
                      <a:pt x="1945" y="284"/>
                    </a:lnTo>
                    <a:lnTo>
                      <a:pt x="1906" y="278"/>
                    </a:lnTo>
                    <a:lnTo>
                      <a:pt x="1866" y="274"/>
                    </a:lnTo>
                    <a:lnTo>
                      <a:pt x="1827" y="269"/>
                    </a:lnTo>
                    <a:lnTo>
                      <a:pt x="1787" y="265"/>
                    </a:lnTo>
                    <a:lnTo>
                      <a:pt x="1748" y="261"/>
                    </a:lnTo>
                    <a:lnTo>
                      <a:pt x="1707" y="258"/>
                    </a:lnTo>
                    <a:lnTo>
                      <a:pt x="1668" y="254"/>
                    </a:lnTo>
                    <a:lnTo>
                      <a:pt x="1675" y="224"/>
                    </a:lnTo>
                    <a:lnTo>
                      <a:pt x="1679" y="194"/>
                    </a:lnTo>
                    <a:lnTo>
                      <a:pt x="1676" y="162"/>
                    </a:lnTo>
                    <a:lnTo>
                      <a:pt x="1668" y="131"/>
                    </a:lnTo>
                    <a:lnTo>
                      <a:pt x="1661" y="112"/>
                    </a:lnTo>
                    <a:lnTo>
                      <a:pt x="1652" y="95"/>
                    </a:lnTo>
                    <a:lnTo>
                      <a:pt x="1642" y="80"/>
                    </a:lnTo>
                    <a:lnTo>
                      <a:pt x="1630" y="65"/>
                    </a:lnTo>
                    <a:lnTo>
                      <a:pt x="1617" y="51"/>
                    </a:lnTo>
                    <a:lnTo>
                      <a:pt x="1602" y="40"/>
                    </a:lnTo>
                    <a:lnTo>
                      <a:pt x="1587" y="29"/>
                    </a:lnTo>
                    <a:lnTo>
                      <a:pt x="1571" y="20"/>
                    </a:lnTo>
                    <a:lnTo>
                      <a:pt x="1555" y="13"/>
                    </a:lnTo>
                    <a:lnTo>
                      <a:pt x="1537" y="8"/>
                    </a:lnTo>
                    <a:lnTo>
                      <a:pt x="1520" y="3"/>
                    </a:lnTo>
                    <a:lnTo>
                      <a:pt x="1501" y="1"/>
                    </a:lnTo>
                    <a:lnTo>
                      <a:pt x="1481" y="0"/>
                    </a:lnTo>
                    <a:lnTo>
                      <a:pt x="1463" y="2"/>
                    </a:lnTo>
                    <a:lnTo>
                      <a:pt x="1443" y="4"/>
                    </a:lnTo>
                    <a:lnTo>
                      <a:pt x="1425" y="10"/>
                    </a:lnTo>
                    <a:lnTo>
                      <a:pt x="1420" y="12"/>
                    </a:lnTo>
                    <a:lnTo>
                      <a:pt x="1414" y="16"/>
                    </a:lnTo>
                    <a:lnTo>
                      <a:pt x="1403" y="20"/>
                    </a:lnTo>
                    <a:lnTo>
                      <a:pt x="1392" y="27"/>
                    </a:lnTo>
                    <a:lnTo>
                      <a:pt x="1377" y="35"/>
                    </a:lnTo>
                    <a:lnTo>
                      <a:pt x="1362" y="44"/>
                    </a:lnTo>
                    <a:lnTo>
                      <a:pt x="1346" y="54"/>
                    </a:lnTo>
                    <a:lnTo>
                      <a:pt x="1328" y="64"/>
                    </a:lnTo>
                    <a:lnTo>
                      <a:pt x="1311" y="74"/>
                    </a:lnTo>
                    <a:lnTo>
                      <a:pt x="1295" y="85"/>
                    </a:lnTo>
                    <a:lnTo>
                      <a:pt x="1279" y="95"/>
                    </a:lnTo>
                    <a:lnTo>
                      <a:pt x="1264" y="104"/>
                    </a:lnTo>
                    <a:lnTo>
                      <a:pt x="1250" y="114"/>
                    </a:lnTo>
                    <a:lnTo>
                      <a:pt x="1238" y="123"/>
                    </a:lnTo>
                    <a:lnTo>
                      <a:pt x="1229" y="130"/>
                    </a:lnTo>
                    <a:lnTo>
                      <a:pt x="1222" y="136"/>
                    </a:lnTo>
                    <a:lnTo>
                      <a:pt x="1212" y="147"/>
                    </a:lnTo>
                    <a:lnTo>
                      <a:pt x="1200" y="157"/>
                    </a:lnTo>
                    <a:lnTo>
                      <a:pt x="1190" y="168"/>
                    </a:lnTo>
                    <a:lnTo>
                      <a:pt x="1178" y="177"/>
                    </a:lnTo>
                    <a:lnTo>
                      <a:pt x="1167" y="187"/>
                    </a:lnTo>
                    <a:lnTo>
                      <a:pt x="1155" y="197"/>
                    </a:lnTo>
                    <a:lnTo>
                      <a:pt x="1145" y="207"/>
                    </a:lnTo>
                    <a:lnTo>
                      <a:pt x="1134" y="217"/>
                    </a:lnTo>
                    <a:lnTo>
                      <a:pt x="1122" y="209"/>
                    </a:lnTo>
                    <a:lnTo>
                      <a:pt x="1109" y="202"/>
                    </a:lnTo>
                    <a:lnTo>
                      <a:pt x="1096" y="197"/>
                    </a:lnTo>
                    <a:lnTo>
                      <a:pt x="1083" y="191"/>
                    </a:lnTo>
                    <a:lnTo>
                      <a:pt x="1068" y="187"/>
                    </a:lnTo>
                    <a:lnTo>
                      <a:pt x="1054" y="184"/>
                    </a:lnTo>
                    <a:lnTo>
                      <a:pt x="1039" y="183"/>
                    </a:lnTo>
                    <a:lnTo>
                      <a:pt x="1024" y="182"/>
                    </a:lnTo>
                    <a:lnTo>
                      <a:pt x="992" y="180"/>
                    </a:lnTo>
                    <a:lnTo>
                      <a:pt x="961" y="178"/>
                    </a:lnTo>
                    <a:lnTo>
                      <a:pt x="930" y="176"/>
                    </a:lnTo>
                    <a:lnTo>
                      <a:pt x="898" y="174"/>
                    </a:lnTo>
                    <a:lnTo>
                      <a:pt x="866" y="170"/>
                    </a:lnTo>
                    <a:lnTo>
                      <a:pt x="835" y="168"/>
                    </a:lnTo>
                    <a:lnTo>
                      <a:pt x="804" y="164"/>
                    </a:lnTo>
                    <a:lnTo>
                      <a:pt x="773" y="161"/>
                    </a:lnTo>
                    <a:lnTo>
                      <a:pt x="742" y="156"/>
                    </a:lnTo>
                    <a:lnTo>
                      <a:pt x="711" y="153"/>
                    </a:lnTo>
                    <a:lnTo>
                      <a:pt x="678" y="148"/>
                    </a:lnTo>
                    <a:lnTo>
                      <a:pt x="647" y="145"/>
                    </a:lnTo>
                    <a:lnTo>
                      <a:pt x="616" y="140"/>
                    </a:lnTo>
                    <a:lnTo>
                      <a:pt x="584" y="136"/>
                    </a:lnTo>
                    <a:lnTo>
                      <a:pt x="553" y="131"/>
                    </a:lnTo>
                    <a:lnTo>
                      <a:pt x="521" y="126"/>
                    </a:lnTo>
                    <a:lnTo>
                      <a:pt x="500" y="123"/>
                    </a:lnTo>
                    <a:lnTo>
                      <a:pt x="479" y="119"/>
                    </a:lnTo>
                    <a:lnTo>
                      <a:pt x="458" y="116"/>
                    </a:lnTo>
                    <a:lnTo>
                      <a:pt x="438" y="112"/>
                    </a:lnTo>
                    <a:lnTo>
                      <a:pt x="417" y="108"/>
                    </a:lnTo>
                    <a:lnTo>
                      <a:pt x="397" y="104"/>
                    </a:lnTo>
                    <a:lnTo>
                      <a:pt x="377" y="101"/>
                    </a:lnTo>
                    <a:lnTo>
                      <a:pt x="356" y="97"/>
                    </a:lnTo>
                    <a:lnTo>
                      <a:pt x="335" y="94"/>
                    </a:lnTo>
                    <a:lnTo>
                      <a:pt x="315" y="92"/>
                    </a:lnTo>
                    <a:lnTo>
                      <a:pt x="295" y="88"/>
                    </a:lnTo>
                    <a:lnTo>
                      <a:pt x="274" y="86"/>
                    </a:lnTo>
                    <a:lnTo>
                      <a:pt x="254" y="84"/>
                    </a:lnTo>
                    <a:lnTo>
                      <a:pt x="234" y="82"/>
                    </a:lnTo>
                    <a:lnTo>
                      <a:pt x="213" y="81"/>
                    </a:lnTo>
                    <a:lnTo>
                      <a:pt x="192" y="80"/>
                    </a:lnTo>
                    <a:lnTo>
                      <a:pt x="173" y="81"/>
                    </a:lnTo>
                    <a:lnTo>
                      <a:pt x="153" y="84"/>
                    </a:lnTo>
                    <a:lnTo>
                      <a:pt x="135" y="88"/>
                    </a:lnTo>
                    <a:lnTo>
                      <a:pt x="116" y="95"/>
                    </a:lnTo>
                    <a:lnTo>
                      <a:pt x="99" y="103"/>
                    </a:lnTo>
                    <a:lnTo>
                      <a:pt x="83" y="112"/>
                    </a:lnTo>
                    <a:lnTo>
                      <a:pt x="68" y="124"/>
                    </a:lnTo>
                    <a:lnTo>
                      <a:pt x="54" y="136"/>
                    </a:lnTo>
                    <a:lnTo>
                      <a:pt x="41" y="149"/>
                    </a:lnTo>
                    <a:lnTo>
                      <a:pt x="30" y="164"/>
                    </a:lnTo>
                    <a:lnTo>
                      <a:pt x="21" y="180"/>
                    </a:lnTo>
                    <a:lnTo>
                      <a:pt x="12" y="197"/>
                    </a:lnTo>
                    <a:lnTo>
                      <a:pt x="7" y="215"/>
                    </a:lnTo>
                    <a:lnTo>
                      <a:pt x="2" y="232"/>
                    </a:lnTo>
                    <a:lnTo>
                      <a:pt x="0" y="252"/>
                    </a:lnTo>
                    <a:lnTo>
                      <a:pt x="0" y="272"/>
                    </a:lnTo>
                    <a:lnTo>
                      <a:pt x="3" y="295"/>
                    </a:lnTo>
                    <a:lnTo>
                      <a:pt x="10" y="316"/>
                    </a:lnTo>
                    <a:lnTo>
                      <a:pt x="21" y="337"/>
                    </a:lnTo>
                    <a:lnTo>
                      <a:pt x="34" y="356"/>
                    </a:lnTo>
                    <a:lnTo>
                      <a:pt x="49" y="373"/>
                    </a:lnTo>
                    <a:lnTo>
                      <a:pt x="65" y="388"/>
                    </a:lnTo>
                    <a:lnTo>
                      <a:pt x="83" y="403"/>
                    </a:lnTo>
                    <a:lnTo>
                      <a:pt x="101" y="414"/>
                    </a:lnTo>
                    <a:lnTo>
                      <a:pt x="118" y="426"/>
                    </a:lnTo>
                    <a:lnTo>
                      <a:pt x="136" y="435"/>
                    </a:lnTo>
                    <a:lnTo>
                      <a:pt x="152" y="442"/>
                    </a:lnTo>
                    <a:lnTo>
                      <a:pt x="166" y="449"/>
                    </a:lnTo>
                    <a:lnTo>
                      <a:pt x="177" y="454"/>
                    </a:lnTo>
                    <a:lnTo>
                      <a:pt x="186" y="457"/>
                    </a:lnTo>
                    <a:lnTo>
                      <a:pt x="191" y="459"/>
                    </a:lnTo>
                    <a:lnTo>
                      <a:pt x="192" y="459"/>
                    </a:lnTo>
                    <a:lnTo>
                      <a:pt x="228" y="467"/>
                    </a:lnTo>
                    <a:lnTo>
                      <a:pt x="262" y="474"/>
                    </a:lnTo>
                    <a:lnTo>
                      <a:pt x="297" y="481"/>
                    </a:lnTo>
                    <a:lnTo>
                      <a:pt x="332" y="487"/>
                    </a:lnTo>
                    <a:lnTo>
                      <a:pt x="365" y="493"/>
                    </a:lnTo>
                    <a:lnTo>
                      <a:pt x="397" y="499"/>
                    </a:lnTo>
                    <a:lnTo>
                      <a:pt x="431" y="503"/>
                    </a:lnTo>
                    <a:lnTo>
                      <a:pt x="463" y="509"/>
                    </a:lnTo>
                    <a:lnTo>
                      <a:pt x="495" y="514"/>
                    </a:lnTo>
                    <a:lnTo>
                      <a:pt x="527" y="517"/>
                    </a:lnTo>
                    <a:lnTo>
                      <a:pt x="560" y="522"/>
                    </a:lnTo>
                    <a:lnTo>
                      <a:pt x="592" y="526"/>
                    </a:lnTo>
                    <a:lnTo>
                      <a:pt x="624" y="530"/>
                    </a:lnTo>
                    <a:lnTo>
                      <a:pt x="657" y="533"/>
                    </a:lnTo>
                    <a:lnTo>
                      <a:pt x="689" y="538"/>
                    </a:lnTo>
                    <a:lnTo>
                      <a:pt x="722" y="541"/>
                    </a:lnTo>
                    <a:lnTo>
                      <a:pt x="707" y="549"/>
                    </a:lnTo>
                    <a:lnTo>
                      <a:pt x="691" y="557"/>
                    </a:lnTo>
                    <a:lnTo>
                      <a:pt x="676" y="565"/>
                    </a:lnTo>
                    <a:lnTo>
                      <a:pt x="661" y="573"/>
                    </a:lnTo>
                    <a:lnTo>
                      <a:pt x="646" y="582"/>
                    </a:lnTo>
                    <a:lnTo>
                      <a:pt x="630" y="588"/>
                    </a:lnTo>
                    <a:lnTo>
                      <a:pt x="615" y="597"/>
                    </a:lnTo>
                    <a:lnTo>
                      <a:pt x="600" y="603"/>
                    </a:lnTo>
                    <a:lnTo>
                      <a:pt x="585" y="612"/>
                    </a:lnTo>
                    <a:lnTo>
                      <a:pt x="570" y="618"/>
                    </a:lnTo>
                    <a:lnTo>
                      <a:pt x="555" y="626"/>
                    </a:lnTo>
                    <a:lnTo>
                      <a:pt x="540" y="635"/>
                    </a:lnTo>
                    <a:lnTo>
                      <a:pt x="525" y="643"/>
                    </a:lnTo>
                    <a:lnTo>
                      <a:pt x="510" y="651"/>
                    </a:lnTo>
                    <a:lnTo>
                      <a:pt x="495" y="659"/>
                    </a:lnTo>
                    <a:lnTo>
                      <a:pt x="480" y="668"/>
                    </a:lnTo>
                    <a:lnTo>
                      <a:pt x="480" y="667"/>
                    </a:lnTo>
                    <a:lnTo>
                      <a:pt x="481" y="667"/>
                    </a:lnTo>
                    <a:lnTo>
                      <a:pt x="481" y="667"/>
                    </a:lnTo>
                    <a:lnTo>
                      <a:pt x="483" y="666"/>
                    </a:lnTo>
                    <a:lnTo>
                      <a:pt x="448" y="684"/>
                    </a:lnTo>
                    <a:lnTo>
                      <a:pt x="419" y="708"/>
                    </a:lnTo>
                    <a:lnTo>
                      <a:pt x="396" y="738"/>
                    </a:lnTo>
                    <a:lnTo>
                      <a:pt x="379" y="771"/>
                    </a:lnTo>
                    <a:lnTo>
                      <a:pt x="368" y="806"/>
                    </a:lnTo>
                    <a:lnTo>
                      <a:pt x="365" y="843"/>
                    </a:lnTo>
                    <a:lnTo>
                      <a:pt x="368" y="881"/>
                    </a:lnTo>
                    <a:lnTo>
                      <a:pt x="380" y="918"/>
                    </a:lnTo>
                    <a:lnTo>
                      <a:pt x="388" y="935"/>
                    </a:lnTo>
                    <a:lnTo>
                      <a:pt x="398" y="952"/>
                    </a:lnTo>
                    <a:lnTo>
                      <a:pt x="410" y="966"/>
                    </a:lnTo>
                    <a:lnTo>
                      <a:pt x="423" y="980"/>
                    </a:lnTo>
                    <a:lnTo>
                      <a:pt x="436" y="993"/>
                    </a:lnTo>
                    <a:lnTo>
                      <a:pt x="451" y="1003"/>
                    </a:lnTo>
                    <a:lnTo>
                      <a:pt x="468" y="1013"/>
                    </a:lnTo>
                    <a:lnTo>
                      <a:pt x="485" y="1021"/>
                    </a:lnTo>
                    <a:lnTo>
                      <a:pt x="502" y="1026"/>
                    </a:lnTo>
                    <a:lnTo>
                      <a:pt x="519" y="1031"/>
                    </a:lnTo>
                    <a:lnTo>
                      <a:pt x="538" y="1033"/>
                    </a:lnTo>
                    <a:lnTo>
                      <a:pt x="556" y="1034"/>
                    </a:lnTo>
                    <a:lnTo>
                      <a:pt x="575" y="1033"/>
                    </a:lnTo>
                    <a:lnTo>
                      <a:pt x="594" y="1031"/>
                    </a:lnTo>
                    <a:lnTo>
                      <a:pt x="613" y="1026"/>
                    </a:lnTo>
                    <a:lnTo>
                      <a:pt x="631" y="1020"/>
                    </a:lnTo>
                    <a:lnTo>
                      <a:pt x="654" y="1008"/>
                    </a:lnTo>
                    <a:lnTo>
                      <a:pt x="676" y="995"/>
                    </a:lnTo>
                    <a:lnTo>
                      <a:pt x="699" y="985"/>
                    </a:lnTo>
                    <a:lnTo>
                      <a:pt x="722" y="973"/>
                    </a:lnTo>
                    <a:lnTo>
                      <a:pt x="744" y="962"/>
                    </a:lnTo>
                    <a:lnTo>
                      <a:pt x="767" y="950"/>
                    </a:lnTo>
                    <a:lnTo>
                      <a:pt x="789" y="939"/>
                    </a:lnTo>
                    <a:lnTo>
                      <a:pt x="812" y="927"/>
                    </a:lnTo>
                    <a:lnTo>
                      <a:pt x="835" y="916"/>
                    </a:lnTo>
                    <a:lnTo>
                      <a:pt x="857" y="904"/>
                    </a:lnTo>
                    <a:lnTo>
                      <a:pt x="880" y="893"/>
                    </a:lnTo>
                    <a:lnTo>
                      <a:pt x="902" y="880"/>
                    </a:lnTo>
                    <a:lnTo>
                      <a:pt x="925" y="867"/>
                    </a:lnTo>
                    <a:lnTo>
                      <a:pt x="948" y="854"/>
                    </a:lnTo>
                    <a:lnTo>
                      <a:pt x="970" y="840"/>
                    </a:lnTo>
                    <a:lnTo>
                      <a:pt x="993" y="826"/>
                    </a:lnTo>
                    <a:lnTo>
                      <a:pt x="1014" y="812"/>
                    </a:lnTo>
                    <a:lnTo>
                      <a:pt x="1033" y="798"/>
                    </a:lnTo>
                    <a:lnTo>
                      <a:pt x="1054" y="786"/>
                    </a:lnTo>
                    <a:lnTo>
                      <a:pt x="1074" y="771"/>
                    </a:lnTo>
                    <a:lnTo>
                      <a:pt x="1093" y="757"/>
                    </a:lnTo>
                    <a:lnTo>
                      <a:pt x="1113" y="743"/>
                    </a:lnTo>
                    <a:lnTo>
                      <a:pt x="1131" y="728"/>
                    </a:lnTo>
                    <a:lnTo>
                      <a:pt x="1151" y="714"/>
                    </a:lnTo>
                    <a:lnTo>
                      <a:pt x="1169" y="699"/>
                    </a:lnTo>
                    <a:lnTo>
                      <a:pt x="1188" y="684"/>
                    </a:lnTo>
                    <a:lnTo>
                      <a:pt x="1206" y="669"/>
                    </a:lnTo>
                    <a:lnTo>
                      <a:pt x="1223" y="654"/>
                    </a:lnTo>
                    <a:lnTo>
                      <a:pt x="1242" y="639"/>
                    </a:lnTo>
                    <a:lnTo>
                      <a:pt x="1259" y="624"/>
                    </a:lnTo>
                    <a:lnTo>
                      <a:pt x="1278" y="608"/>
                    </a:lnTo>
                    <a:lnTo>
                      <a:pt x="1295" y="593"/>
                    </a:lnTo>
                    <a:lnTo>
                      <a:pt x="1308" y="598"/>
                    </a:lnTo>
                    <a:lnTo>
                      <a:pt x="1320" y="601"/>
                    </a:lnTo>
                    <a:lnTo>
                      <a:pt x="1333" y="605"/>
                    </a:lnTo>
                    <a:lnTo>
                      <a:pt x="1346" y="608"/>
                    </a:lnTo>
                    <a:lnTo>
                      <a:pt x="1358" y="612"/>
                    </a:lnTo>
                    <a:lnTo>
                      <a:pt x="1371" y="614"/>
                    </a:lnTo>
                    <a:lnTo>
                      <a:pt x="1385" y="616"/>
                    </a:lnTo>
                    <a:lnTo>
                      <a:pt x="1397" y="618"/>
                    </a:lnTo>
                    <a:lnTo>
                      <a:pt x="1410" y="620"/>
                    </a:lnTo>
                    <a:lnTo>
                      <a:pt x="1424" y="622"/>
                    </a:lnTo>
                    <a:lnTo>
                      <a:pt x="1437" y="623"/>
                    </a:lnTo>
                    <a:lnTo>
                      <a:pt x="1450" y="623"/>
                    </a:lnTo>
                    <a:lnTo>
                      <a:pt x="1463" y="624"/>
                    </a:lnTo>
                    <a:lnTo>
                      <a:pt x="1477" y="624"/>
                    </a:lnTo>
                    <a:lnTo>
                      <a:pt x="1490" y="624"/>
                    </a:lnTo>
                    <a:lnTo>
                      <a:pt x="1503" y="624"/>
                    </a:lnTo>
                    <a:lnTo>
                      <a:pt x="1513" y="625"/>
                    </a:lnTo>
                    <a:lnTo>
                      <a:pt x="1522" y="626"/>
                    </a:lnTo>
                    <a:lnTo>
                      <a:pt x="1531" y="628"/>
                    </a:lnTo>
                    <a:lnTo>
                      <a:pt x="1539" y="629"/>
                    </a:lnTo>
                    <a:lnTo>
                      <a:pt x="1547" y="629"/>
                    </a:lnTo>
                    <a:lnTo>
                      <a:pt x="1553" y="630"/>
                    </a:lnTo>
                    <a:lnTo>
                      <a:pt x="1556" y="630"/>
                    </a:lnTo>
                    <a:lnTo>
                      <a:pt x="1556" y="630"/>
                    </a:lnTo>
                    <a:lnTo>
                      <a:pt x="1577" y="632"/>
                    </a:lnTo>
                    <a:lnTo>
                      <a:pt x="1604" y="636"/>
                    </a:lnTo>
                    <a:lnTo>
                      <a:pt x="1636" y="639"/>
                    </a:lnTo>
                    <a:lnTo>
                      <a:pt x="1672" y="644"/>
                    </a:lnTo>
                    <a:lnTo>
                      <a:pt x="1712" y="648"/>
                    </a:lnTo>
                    <a:lnTo>
                      <a:pt x="1753" y="655"/>
                    </a:lnTo>
                    <a:lnTo>
                      <a:pt x="1797" y="661"/>
                    </a:lnTo>
                    <a:lnTo>
                      <a:pt x="1841" y="668"/>
                    </a:lnTo>
                    <a:lnTo>
                      <a:pt x="1886" y="676"/>
                    </a:lnTo>
                    <a:lnTo>
                      <a:pt x="1929" y="684"/>
                    </a:lnTo>
                    <a:lnTo>
                      <a:pt x="1971" y="692"/>
                    </a:lnTo>
                    <a:lnTo>
                      <a:pt x="2010" y="701"/>
                    </a:lnTo>
                    <a:lnTo>
                      <a:pt x="2046" y="711"/>
                    </a:lnTo>
                    <a:lnTo>
                      <a:pt x="2077" y="720"/>
                    </a:lnTo>
                    <a:lnTo>
                      <a:pt x="2104" y="729"/>
                    </a:lnTo>
                    <a:lnTo>
                      <a:pt x="2124" y="738"/>
                    </a:lnTo>
                    <a:lnTo>
                      <a:pt x="2143" y="745"/>
                    </a:lnTo>
                    <a:lnTo>
                      <a:pt x="2161" y="751"/>
                    </a:lnTo>
                    <a:lnTo>
                      <a:pt x="2180" y="754"/>
                    </a:lnTo>
                    <a:lnTo>
                      <a:pt x="2199" y="756"/>
                    </a:lnTo>
                    <a:lnTo>
                      <a:pt x="2218" y="756"/>
                    </a:lnTo>
                    <a:lnTo>
                      <a:pt x="2236" y="753"/>
                    </a:lnTo>
                    <a:lnTo>
                      <a:pt x="2253" y="750"/>
                    </a:lnTo>
                    <a:lnTo>
                      <a:pt x="2272" y="744"/>
                    </a:lnTo>
                    <a:lnTo>
                      <a:pt x="2288" y="737"/>
                    </a:lnTo>
                    <a:lnTo>
                      <a:pt x="2305" y="728"/>
                    </a:lnTo>
                    <a:lnTo>
                      <a:pt x="2320" y="718"/>
                    </a:lnTo>
                    <a:lnTo>
                      <a:pt x="2334" y="706"/>
                    </a:lnTo>
                    <a:lnTo>
                      <a:pt x="2348" y="692"/>
                    </a:lnTo>
                    <a:lnTo>
                      <a:pt x="2359" y="677"/>
                    </a:lnTo>
                    <a:lnTo>
                      <a:pt x="2370" y="661"/>
                    </a:lnTo>
                    <a:lnTo>
                      <a:pt x="2379" y="644"/>
                    </a:lnTo>
                    <a:lnTo>
                      <a:pt x="2392" y="607"/>
                    </a:lnTo>
                    <a:lnTo>
                      <a:pt x="2396" y="570"/>
                    </a:lnTo>
                    <a:lnTo>
                      <a:pt x="2394" y="533"/>
                    </a:lnTo>
                    <a:lnTo>
                      <a:pt x="2385" y="497"/>
                    </a:lnTo>
                    <a:lnTo>
                      <a:pt x="2369" y="464"/>
                    </a:lnTo>
                    <a:lnTo>
                      <a:pt x="2347" y="434"/>
                    </a:lnTo>
                    <a:lnTo>
                      <a:pt x="2318" y="409"/>
                    </a:lnTo>
                    <a:lnTo>
                      <a:pt x="2285" y="389"/>
                    </a:lnTo>
                    <a:close/>
                  </a:path>
                </a:pathLst>
              </a:custGeom>
              <a:solidFill>
                <a:srgbClr val="5B6668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6" name="未知"/>
              <p:cNvSpPr/>
              <p:nvPr/>
            </p:nvSpPr>
            <p:spPr>
              <a:xfrm>
                <a:off x="269" y="0"/>
                <a:ext cx="627" cy="629"/>
              </a:xfrm>
              <a:custGeom>
                <a:avLst/>
                <a:gdLst/>
                <a:ahLst/>
                <a:cxnLst/>
                <a:pathLst>
                  <a:path w="1252" h="1259">
                    <a:moveTo>
                      <a:pt x="1070" y="0"/>
                    </a:moveTo>
                    <a:lnTo>
                      <a:pt x="1078" y="208"/>
                    </a:lnTo>
                    <a:lnTo>
                      <a:pt x="1081" y="218"/>
                    </a:lnTo>
                    <a:lnTo>
                      <a:pt x="1080" y="226"/>
                    </a:lnTo>
                    <a:lnTo>
                      <a:pt x="1074" y="231"/>
                    </a:lnTo>
                    <a:lnTo>
                      <a:pt x="1067" y="233"/>
                    </a:lnTo>
                    <a:lnTo>
                      <a:pt x="1058" y="235"/>
                    </a:lnTo>
                    <a:lnTo>
                      <a:pt x="1048" y="238"/>
                    </a:lnTo>
                    <a:lnTo>
                      <a:pt x="1040" y="241"/>
                    </a:lnTo>
                    <a:lnTo>
                      <a:pt x="1034" y="246"/>
                    </a:lnTo>
                    <a:lnTo>
                      <a:pt x="1023" y="249"/>
                    </a:lnTo>
                    <a:lnTo>
                      <a:pt x="1012" y="253"/>
                    </a:lnTo>
                    <a:lnTo>
                      <a:pt x="1001" y="257"/>
                    </a:lnTo>
                    <a:lnTo>
                      <a:pt x="991" y="262"/>
                    </a:lnTo>
                    <a:lnTo>
                      <a:pt x="979" y="267"/>
                    </a:lnTo>
                    <a:lnTo>
                      <a:pt x="969" y="271"/>
                    </a:lnTo>
                    <a:lnTo>
                      <a:pt x="957" y="276"/>
                    </a:lnTo>
                    <a:lnTo>
                      <a:pt x="947" y="280"/>
                    </a:lnTo>
                    <a:lnTo>
                      <a:pt x="951" y="280"/>
                    </a:lnTo>
                    <a:lnTo>
                      <a:pt x="960" y="282"/>
                    </a:lnTo>
                    <a:lnTo>
                      <a:pt x="975" y="283"/>
                    </a:lnTo>
                    <a:lnTo>
                      <a:pt x="994" y="284"/>
                    </a:lnTo>
                    <a:lnTo>
                      <a:pt x="1017" y="286"/>
                    </a:lnTo>
                    <a:lnTo>
                      <a:pt x="1043" y="288"/>
                    </a:lnTo>
                    <a:lnTo>
                      <a:pt x="1070" y="290"/>
                    </a:lnTo>
                    <a:lnTo>
                      <a:pt x="1098" y="292"/>
                    </a:lnTo>
                    <a:lnTo>
                      <a:pt x="1127" y="295"/>
                    </a:lnTo>
                    <a:lnTo>
                      <a:pt x="1155" y="298"/>
                    </a:lnTo>
                    <a:lnTo>
                      <a:pt x="1180" y="300"/>
                    </a:lnTo>
                    <a:lnTo>
                      <a:pt x="1203" y="302"/>
                    </a:lnTo>
                    <a:lnTo>
                      <a:pt x="1222" y="303"/>
                    </a:lnTo>
                    <a:lnTo>
                      <a:pt x="1239" y="306"/>
                    </a:lnTo>
                    <a:lnTo>
                      <a:pt x="1249" y="307"/>
                    </a:lnTo>
                    <a:lnTo>
                      <a:pt x="1252" y="308"/>
                    </a:lnTo>
                    <a:lnTo>
                      <a:pt x="1235" y="535"/>
                    </a:lnTo>
                    <a:lnTo>
                      <a:pt x="774" y="451"/>
                    </a:lnTo>
                    <a:lnTo>
                      <a:pt x="772" y="472"/>
                    </a:lnTo>
                    <a:lnTo>
                      <a:pt x="769" y="494"/>
                    </a:lnTo>
                    <a:lnTo>
                      <a:pt x="766" y="513"/>
                    </a:lnTo>
                    <a:lnTo>
                      <a:pt x="767" y="533"/>
                    </a:lnTo>
                    <a:lnTo>
                      <a:pt x="1158" y="623"/>
                    </a:lnTo>
                    <a:lnTo>
                      <a:pt x="1153" y="639"/>
                    </a:lnTo>
                    <a:lnTo>
                      <a:pt x="1148" y="670"/>
                    </a:lnTo>
                    <a:lnTo>
                      <a:pt x="1138" y="710"/>
                    </a:lnTo>
                    <a:lnTo>
                      <a:pt x="1130" y="755"/>
                    </a:lnTo>
                    <a:lnTo>
                      <a:pt x="1121" y="800"/>
                    </a:lnTo>
                    <a:lnTo>
                      <a:pt x="1114" y="837"/>
                    </a:lnTo>
                    <a:lnTo>
                      <a:pt x="1110" y="864"/>
                    </a:lnTo>
                    <a:lnTo>
                      <a:pt x="1107" y="874"/>
                    </a:lnTo>
                    <a:lnTo>
                      <a:pt x="1105" y="877"/>
                    </a:lnTo>
                    <a:lnTo>
                      <a:pt x="1102" y="881"/>
                    </a:lnTo>
                    <a:lnTo>
                      <a:pt x="1098" y="885"/>
                    </a:lnTo>
                    <a:lnTo>
                      <a:pt x="1095" y="889"/>
                    </a:lnTo>
                    <a:lnTo>
                      <a:pt x="751" y="708"/>
                    </a:lnTo>
                    <a:lnTo>
                      <a:pt x="744" y="759"/>
                    </a:lnTo>
                    <a:lnTo>
                      <a:pt x="736" y="828"/>
                    </a:lnTo>
                    <a:lnTo>
                      <a:pt x="728" y="910"/>
                    </a:lnTo>
                    <a:lnTo>
                      <a:pt x="721" y="995"/>
                    </a:lnTo>
                    <a:lnTo>
                      <a:pt x="714" y="1076"/>
                    </a:lnTo>
                    <a:lnTo>
                      <a:pt x="709" y="1144"/>
                    </a:lnTo>
                    <a:lnTo>
                      <a:pt x="705" y="1190"/>
                    </a:lnTo>
                    <a:lnTo>
                      <a:pt x="704" y="1207"/>
                    </a:lnTo>
                    <a:lnTo>
                      <a:pt x="695" y="1216"/>
                    </a:lnTo>
                    <a:lnTo>
                      <a:pt x="686" y="1224"/>
                    </a:lnTo>
                    <a:lnTo>
                      <a:pt x="675" y="1231"/>
                    </a:lnTo>
                    <a:lnTo>
                      <a:pt x="665" y="1238"/>
                    </a:lnTo>
                    <a:lnTo>
                      <a:pt x="654" y="1244"/>
                    </a:lnTo>
                    <a:lnTo>
                      <a:pt x="644" y="1249"/>
                    </a:lnTo>
                    <a:lnTo>
                      <a:pt x="633" y="1254"/>
                    </a:lnTo>
                    <a:lnTo>
                      <a:pt x="622" y="1259"/>
                    </a:lnTo>
                    <a:lnTo>
                      <a:pt x="539" y="1251"/>
                    </a:lnTo>
                    <a:lnTo>
                      <a:pt x="537" y="1231"/>
                    </a:lnTo>
                    <a:lnTo>
                      <a:pt x="530" y="1178"/>
                    </a:lnTo>
                    <a:lnTo>
                      <a:pt x="521" y="1103"/>
                    </a:lnTo>
                    <a:lnTo>
                      <a:pt x="510" y="1018"/>
                    </a:lnTo>
                    <a:lnTo>
                      <a:pt x="499" y="932"/>
                    </a:lnTo>
                    <a:lnTo>
                      <a:pt x="490" y="854"/>
                    </a:lnTo>
                    <a:lnTo>
                      <a:pt x="482" y="799"/>
                    </a:lnTo>
                    <a:lnTo>
                      <a:pt x="477" y="775"/>
                    </a:lnTo>
                    <a:lnTo>
                      <a:pt x="229" y="1104"/>
                    </a:lnTo>
                    <a:lnTo>
                      <a:pt x="222" y="1109"/>
                    </a:lnTo>
                    <a:lnTo>
                      <a:pt x="218" y="1115"/>
                    </a:lnTo>
                    <a:lnTo>
                      <a:pt x="212" y="1121"/>
                    </a:lnTo>
                    <a:lnTo>
                      <a:pt x="207" y="1127"/>
                    </a:lnTo>
                    <a:lnTo>
                      <a:pt x="203" y="1133"/>
                    </a:lnTo>
                    <a:lnTo>
                      <a:pt x="197" y="1139"/>
                    </a:lnTo>
                    <a:lnTo>
                      <a:pt x="192" y="1144"/>
                    </a:lnTo>
                    <a:lnTo>
                      <a:pt x="185" y="1146"/>
                    </a:lnTo>
                    <a:lnTo>
                      <a:pt x="99" y="861"/>
                    </a:lnTo>
                    <a:lnTo>
                      <a:pt x="456" y="567"/>
                    </a:lnTo>
                    <a:lnTo>
                      <a:pt x="455" y="551"/>
                    </a:lnTo>
                    <a:lnTo>
                      <a:pt x="453" y="536"/>
                    </a:lnTo>
                    <a:lnTo>
                      <a:pt x="449" y="521"/>
                    </a:lnTo>
                    <a:lnTo>
                      <a:pt x="446" y="506"/>
                    </a:lnTo>
                    <a:lnTo>
                      <a:pt x="91" y="779"/>
                    </a:lnTo>
                    <a:lnTo>
                      <a:pt x="81" y="766"/>
                    </a:lnTo>
                    <a:lnTo>
                      <a:pt x="68" y="731"/>
                    </a:lnTo>
                    <a:lnTo>
                      <a:pt x="53" y="683"/>
                    </a:lnTo>
                    <a:lnTo>
                      <a:pt x="37" y="627"/>
                    </a:lnTo>
                    <a:lnTo>
                      <a:pt x="23" y="572"/>
                    </a:lnTo>
                    <a:lnTo>
                      <a:pt x="12" y="524"/>
                    </a:lnTo>
                    <a:lnTo>
                      <a:pt x="3" y="489"/>
                    </a:lnTo>
                    <a:lnTo>
                      <a:pt x="0" y="476"/>
                    </a:lnTo>
                    <a:lnTo>
                      <a:pt x="3" y="472"/>
                    </a:lnTo>
                    <a:lnTo>
                      <a:pt x="18" y="466"/>
                    </a:lnTo>
                    <a:lnTo>
                      <a:pt x="40" y="458"/>
                    </a:lnTo>
                    <a:lnTo>
                      <a:pt x="68" y="450"/>
                    </a:lnTo>
                    <a:lnTo>
                      <a:pt x="97" y="442"/>
                    </a:lnTo>
                    <a:lnTo>
                      <a:pt x="127" y="433"/>
                    </a:lnTo>
                    <a:lnTo>
                      <a:pt x="154" y="424"/>
                    </a:lnTo>
                    <a:lnTo>
                      <a:pt x="176" y="418"/>
                    </a:lnTo>
                    <a:lnTo>
                      <a:pt x="167" y="415"/>
                    </a:lnTo>
                    <a:lnTo>
                      <a:pt x="159" y="414"/>
                    </a:lnTo>
                    <a:lnTo>
                      <a:pt x="150" y="414"/>
                    </a:lnTo>
                    <a:lnTo>
                      <a:pt x="141" y="414"/>
                    </a:lnTo>
                    <a:lnTo>
                      <a:pt x="132" y="413"/>
                    </a:lnTo>
                    <a:lnTo>
                      <a:pt x="124" y="412"/>
                    </a:lnTo>
                    <a:lnTo>
                      <a:pt x="118" y="408"/>
                    </a:lnTo>
                    <a:lnTo>
                      <a:pt x="112" y="404"/>
                    </a:lnTo>
                    <a:lnTo>
                      <a:pt x="112" y="343"/>
                    </a:lnTo>
                    <a:lnTo>
                      <a:pt x="113" y="272"/>
                    </a:lnTo>
                    <a:lnTo>
                      <a:pt x="114" y="215"/>
                    </a:lnTo>
                    <a:lnTo>
                      <a:pt x="114" y="190"/>
                    </a:lnTo>
                    <a:lnTo>
                      <a:pt x="414" y="222"/>
                    </a:lnTo>
                    <a:lnTo>
                      <a:pt x="416" y="208"/>
                    </a:lnTo>
                    <a:lnTo>
                      <a:pt x="415" y="195"/>
                    </a:lnTo>
                    <a:lnTo>
                      <a:pt x="410" y="181"/>
                    </a:lnTo>
                    <a:lnTo>
                      <a:pt x="406" y="169"/>
                    </a:lnTo>
                    <a:lnTo>
                      <a:pt x="407" y="165"/>
                    </a:lnTo>
                    <a:lnTo>
                      <a:pt x="412" y="162"/>
                    </a:lnTo>
                    <a:lnTo>
                      <a:pt x="422" y="158"/>
                    </a:lnTo>
                    <a:lnTo>
                      <a:pt x="433" y="154"/>
                    </a:lnTo>
                    <a:lnTo>
                      <a:pt x="447" y="149"/>
                    </a:lnTo>
                    <a:lnTo>
                      <a:pt x="463" y="143"/>
                    </a:lnTo>
                    <a:lnTo>
                      <a:pt x="479" y="139"/>
                    </a:lnTo>
                    <a:lnTo>
                      <a:pt x="497" y="134"/>
                    </a:lnTo>
                    <a:lnTo>
                      <a:pt x="514" y="129"/>
                    </a:lnTo>
                    <a:lnTo>
                      <a:pt x="531" y="125"/>
                    </a:lnTo>
                    <a:lnTo>
                      <a:pt x="546" y="121"/>
                    </a:lnTo>
                    <a:lnTo>
                      <a:pt x="561" y="118"/>
                    </a:lnTo>
                    <a:lnTo>
                      <a:pt x="573" y="116"/>
                    </a:lnTo>
                    <a:lnTo>
                      <a:pt x="582" y="113"/>
                    </a:lnTo>
                    <a:lnTo>
                      <a:pt x="588" y="111"/>
                    </a:lnTo>
                    <a:lnTo>
                      <a:pt x="590" y="111"/>
                    </a:lnTo>
                    <a:lnTo>
                      <a:pt x="780" y="140"/>
                    </a:lnTo>
                    <a:lnTo>
                      <a:pt x="787" y="137"/>
                    </a:lnTo>
                    <a:lnTo>
                      <a:pt x="793" y="139"/>
                    </a:lnTo>
                    <a:lnTo>
                      <a:pt x="797" y="142"/>
                    </a:lnTo>
                    <a:lnTo>
                      <a:pt x="801" y="147"/>
                    </a:lnTo>
                    <a:lnTo>
                      <a:pt x="803" y="152"/>
                    </a:lnTo>
                    <a:lnTo>
                      <a:pt x="807" y="157"/>
                    </a:lnTo>
                    <a:lnTo>
                      <a:pt x="811" y="163"/>
                    </a:lnTo>
                    <a:lnTo>
                      <a:pt x="817" y="166"/>
                    </a:lnTo>
                    <a:lnTo>
                      <a:pt x="819" y="164"/>
                    </a:lnTo>
                    <a:lnTo>
                      <a:pt x="827" y="159"/>
                    </a:lnTo>
                    <a:lnTo>
                      <a:pt x="840" y="151"/>
                    </a:lnTo>
                    <a:lnTo>
                      <a:pt x="856" y="140"/>
                    </a:lnTo>
                    <a:lnTo>
                      <a:pt x="875" y="127"/>
                    </a:lnTo>
                    <a:lnTo>
                      <a:pt x="895" y="113"/>
                    </a:lnTo>
                    <a:lnTo>
                      <a:pt x="918" y="98"/>
                    </a:lnTo>
                    <a:lnTo>
                      <a:pt x="941" y="82"/>
                    </a:lnTo>
                    <a:lnTo>
                      <a:pt x="964" y="67"/>
                    </a:lnTo>
                    <a:lnTo>
                      <a:pt x="987" y="52"/>
                    </a:lnTo>
                    <a:lnTo>
                      <a:pt x="1009" y="38"/>
                    </a:lnTo>
                    <a:lnTo>
                      <a:pt x="1029" y="26"/>
                    </a:lnTo>
                    <a:lnTo>
                      <a:pt x="1045" y="15"/>
                    </a:lnTo>
                    <a:lnTo>
                      <a:pt x="1058" y="7"/>
                    </a:lnTo>
                    <a:lnTo>
                      <a:pt x="1067" y="1"/>
                    </a:lnTo>
                    <a:lnTo>
                      <a:pt x="107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7" name="未知"/>
              <p:cNvSpPr/>
              <p:nvPr/>
            </p:nvSpPr>
            <p:spPr>
              <a:xfrm>
                <a:off x="667" y="15"/>
                <a:ext cx="133" cy="123"/>
              </a:xfrm>
              <a:custGeom>
                <a:avLst/>
                <a:gdLst/>
                <a:ahLst/>
                <a:cxnLst/>
                <a:pathLst>
                  <a:path w="265" h="246">
                    <a:moveTo>
                      <a:pt x="265" y="185"/>
                    </a:moveTo>
                    <a:lnTo>
                      <a:pt x="114" y="246"/>
                    </a:lnTo>
                    <a:lnTo>
                      <a:pt x="0" y="237"/>
                    </a:lnTo>
                    <a:lnTo>
                      <a:pt x="2" y="171"/>
                    </a:lnTo>
                    <a:lnTo>
                      <a:pt x="18" y="159"/>
                    </a:lnTo>
                    <a:lnTo>
                      <a:pt x="33" y="149"/>
                    </a:lnTo>
                    <a:lnTo>
                      <a:pt x="50" y="137"/>
                    </a:lnTo>
                    <a:lnTo>
                      <a:pt x="66" y="127"/>
                    </a:lnTo>
                    <a:lnTo>
                      <a:pt x="82" y="116"/>
                    </a:lnTo>
                    <a:lnTo>
                      <a:pt x="98" y="105"/>
                    </a:lnTo>
                    <a:lnTo>
                      <a:pt x="113" y="95"/>
                    </a:lnTo>
                    <a:lnTo>
                      <a:pt x="129" y="83"/>
                    </a:lnTo>
                    <a:lnTo>
                      <a:pt x="145" y="73"/>
                    </a:lnTo>
                    <a:lnTo>
                      <a:pt x="161" y="63"/>
                    </a:lnTo>
                    <a:lnTo>
                      <a:pt x="177" y="52"/>
                    </a:lnTo>
                    <a:lnTo>
                      <a:pt x="194" y="42"/>
                    </a:lnTo>
                    <a:lnTo>
                      <a:pt x="210" y="31"/>
                    </a:lnTo>
                    <a:lnTo>
                      <a:pt x="226" y="21"/>
                    </a:lnTo>
                    <a:lnTo>
                      <a:pt x="242" y="11"/>
                    </a:lnTo>
                    <a:lnTo>
                      <a:pt x="258" y="0"/>
                    </a:lnTo>
                    <a:lnTo>
                      <a:pt x="262" y="45"/>
                    </a:lnTo>
                    <a:lnTo>
                      <a:pt x="263" y="91"/>
                    </a:lnTo>
                    <a:lnTo>
                      <a:pt x="263" y="139"/>
                    </a:lnTo>
                    <a:lnTo>
                      <a:pt x="265" y="18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8" name="未知"/>
              <p:cNvSpPr/>
              <p:nvPr/>
            </p:nvSpPr>
            <p:spPr>
              <a:xfrm>
                <a:off x="685" y="63"/>
                <a:ext cx="99" cy="52"/>
              </a:xfrm>
              <a:custGeom>
                <a:avLst/>
                <a:gdLst/>
                <a:ahLst/>
                <a:cxnLst/>
                <a:pathLst>
                  <a:path w="198" h="104">
                    <a:moveTo>
                      <a:pt x="198" y="7"/>
                    </a:moveTo>
                    <a:lnTo>
                      <a:pt x="197" y="17"/>
                    </a:lnTo>
                    <a:lnTo>
                      <a:pt x="192" y="26"/>
                    </a:lnTo>
                    <a:lnTo>
                      <a:pt x="186" y="36"/>
                    </a:lnTo>
                    <a:lnTo>
                      <a:pt x="179" y="43"/>
                    </a:lnTo>
                    <a:lnTo>
                      <a:pt x="171" y="51"/>
                    </a:lnTo>
                    <a:lnTo>
                      <a:pt x="163" y="58"/>
                    </a:lnTo>
                    <a:lnTo>
                      <a:pt x="158" y="64"/>
                    </a:lnTo>
                    <a:lnTo>
                      <a:pt x="152" y="73"/>
                    </a:lnTo>
                    <a:lnTo>
                      <a:pt x="147" y="74"/>
                    </a:lnTo>
                    <a:lnTo>
                      <a:pt x="144" y="73"/>
                    </a:lnTo>
                    <a:lnTo>
                      <a:pt x="139" y="69"/>
                    </a:lnTo>
                    <a:lnTo>
                      <a:pt x="138" y="64"/>
                    </a:lnTo>
                    <a:lnTo>
                      <a:pt x="140" y="58"/>
                    </a:lnTo>
                    <a:lnTo>
                      <a:pt x="145" y="53"/>
                    </a:lnTo>
                    <a:lnTo>
                      <a:pt x="150" y="48"/>
                    </a:lnTo>
                    <a:lnTo>
                      <a:pt x="153" y="43"/>
                    </a:lnTo>
                    <a:lnTo>
                      <a:pt x="132" y="44"/>
                    </a:lnTo>
                    <a:lnTo>
                      <a:pt x="113" y="51"/>
                    </a:lnTo>
                    <a:lnTo>
                      <a:pt x="94" y="61"/>
                    </a:lnTo>
                    <a:lnTo>
                      <a:pt x="77" y="74"/>
                    </a:lnTo>
                    <a:lnTo>
                      <a:pt x="60" y="86"/>
                    </a:lnTo>
                    <a:lnTo>
                      <a:pt x="41" y="98"/>
                    </a:lnTo>
                    <a:lnTo>
                      <a:pt x="22" y="104"/>
                    </a:lnTo>
                    <a:lnTo>
                      <a:pt x="0" y="104"/>
                    </a:lnTo>
                    <a:lnTo>
                      <a:pt x="1" y="96"/>
                    </a:lnTo>
                    <a:lnTo>
                      <a:pt x="4" y="90"/>
                    </a:lnTo>
                    <a:lnTo>
                      <a:pt x="10" y="85"/>
                    </a:lnTo>
                    <a:lnTo>
                      <a:pt x="18" y="83"/>
                    </a:lnTo>
                    <a:lnTo>
                      <a:pt x="27" y="81"/>
                    </a:lnTo>
                    <a:lnTo>
                      <a:pt x="35" y="78"/>
                    </a:lnTo>
                    <a:lnTo>
                      <a:pt x="45" y="76"/>
                    </a:lnTo>
                    <a:lnTo>
                      <a:pt x="52" y="73"/>
                    </a:lnTo>
                    <a:lnTo>
                      <a:pt x="62" y="64"/>
                    </a:lnTo>
                    <a:lnTo>
                      <a:pt x="72" y="58"/>
                    </a:lnTo>
                    <a:lnTo>
                      <a:pt x="83" y="51"/>
                    </a:lnTo>
                    <a:lnTo>
                      <a:pt x="94" y="44"/>
                    </a:lnTo>
                    <a:lnTo>
                      <a:pt x="105" y="38"/>
                    </a:lnTo>
                    <a:lnTo>
                      <a:pt x="116" y="32"/>
                    </a:lnTo>
                    <a:lnTo>
                      <a:pt x="128" y="26"/>
                    </a:lnTo>
                    <a:lnTo>
                      <a:pt x="139" y="22"/>
                    </a:lnTo>
                    <a:lnTo>
                      <a:pt x="133" y="21"/>
                    </a:lnTo>
                    <a:lnTo>
                      <a:pt x="126" y="21"/>
                    </a:lnTo>
                    <a:lnTo>
                      <a:pt x="120" y="20"/>
                    </a:lnTo>
                    <a:lnTo>
                      <a:pt x="115" y="13"/>
                    </a:lnTo>
                    <a:lnTo>
                      <a:pt x="115" y="6"/>
                    </a:lnTo>
                    <a:lnTo>
                      <a:pt x="125" y="5"/>
                    </a:lnTo>
                    <a:lnTo>
                      <a:pt x="136" y="2"/>
                    </a:lnTo>
                    <a:lnTo>
                      <a:pt x="146" y="1"/>
                    </a:lnTo>
                    <a:lnTo>
                      <a:pt x="156" y="1"/>
                    </a:lnTo>
                    <a:lnTo>
                      <a:pt x="167" y="0"/>
                    </a:lnTo>
                    <a:lnTo>
                      <a:pt x="177" y="1"/>
                    </a:lnTo>
                    <a:lnTo>
                      <a:pt x="188" y="3"/>
                    </a:lnTo>
                    <a:lnTo>
                      <a:pt x="198" y="7"/>
                    </a:lnTo>
                    <a:close/>
                  </a:path>
                </a:pathLst>
              </a:custGeom>
              <a:solidFill>
                <a:srgbClr val="FF001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29" name="未知"/>
              <p:cNvSpPr/>
              <p:nvPr/>
            </p:nvSpPr>
            <p:spPr>
              <a:xfrm>
                <a:off x="514" y="67"/>
                <a:ext cx="118" cy="14"/>
              </a:xfrm>
              <a:custGeom>
                <a:avLst/>
                <a:gdLst/>
                <a:ahLst/>
                <a:cxnLst/>
                <a:pathLst>
                  <a:path w="236" h="29">
                    <a:moveTo>
                      <a:pt x="236" y="13"/>
                    </a:moveTo>
                    <a:lnTo>
                      <a:pt x="222" y="16"/>
                    </a:lnTo>
                    <a:lnTo>
                      <a:pt x="207" y="18"/>
                    </a:lnTo>
                    <a:lnTo>
                      <a:pt x="193" y="21"/>
                    </a:lnTo>
                    <a:lnTo>
                      <a:pt x="178" y="23"/>
                    </a:lnTo>
                    <a:lnTo>
                      <a:pt x="164" y="24"/>
                    </a:lnTo>
                    <a:lnTo>
                      <a:pt x="149" y="27"/>
                    </a:lnTo>
                    <a:lnTo>
                      <a:pt x="134" y="28"/>
                    </a:lnTo>
                    <a:lnTo>
                      <a:pt x="119" y="28"/>
                    </a:lnTo>
                    <a:lnTo>
                      <a:pt x="104" y="29"/>
                    </a:lnTo>
                    <a:lnTo>
                      <a:pt x="89" y="29"/>
                    </a:lnTo>
                    <a:lnTo>
                      <a:pt x="74" y="29"/>
                    </a:lnTo>
                    <a:lnTo>
                      <a:pt x="59" y="29"/>
                    </a:lnTo>
                    <a:lnTo>
                      <a:pt x="44" y="28"/>
                    </a:lnTo>
                    <a:lnTo>
                      <a:pt x="29" y="27"/>
                    </a:lnTo>
                    <a:lnTo>
                      <a:pt x="15" y="25"/>
                    </a:lnTo>
                    <a:lnTo>
                      <a:pt x="0" y="23"/>
                    </a:lnTo>
                    <a:lnTo>
                      <a:pt x="12" y="17"/>
                    </a:lnTo>
                    <a:lnTo>
                      <a:pt x="26" y="12"/>
                    </a:lnTo>
                    <a:lnTo>
                      <a:pt x="40" y="7"/>
                    </a:lnTo>
                    <a:lnTo>
                      <a:pt x="55" y="5"/>
                    </a:lnTo>
                    <a:lnTo>
                      <a:pt x="69" y="2"/>
                    </a:lnTo>
                    <a:lnTo>
                      <a:pt x="84" y="0"/>
                    </a:lnTo>
                    <a:lnTo>
                      <a:pt x="99" y="0"/>
                    </a:lnTo>
                    <a:lnTo>
                      <a:pt x="115" y="0"/>
                    </a:lnTo>
                    <a:lnTo>
                      <a:pt x="130" y="0"/>
                    </a:lnTo>
                    <a:lnTo>
                      <a:pt x="145" y="1"/>
                    </a:lnTo>
                    <a:lnTo>
                      <a:pt x="160" y="2"/>
                    </a:lnTo>
                    <a:lnTo>
                      <a:pt x="176" y="5"/>
                    </a:lnTo>
                    <a:lnTo>
                      <a:pt x="191" y="6"/>
                    </a:lnTo>
                    <a:lnTo>
                      <a:pt x="206" y="8"/>
                    </a:lnTo>
                    <a:lnTo>
                      <a:pt x="221" y="10"/>
                    </a:lnTo>
                    <a:lnTo>
                      <a:pt x="236" y="13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0" name="未知"/>
              <p:cNvSpPr/>
              <p:nvPr/>
            </p:nvSpPr>
            <p:spPr>
              <a:xfrm>
                <a:off x="484" y="88"/>
                <a:ext cx="88" cy="531"/>
              </a:xfrm>
              <a:custGeom>
                <a:avLst/>
                <a:gdLst/>
                <a:ahLst/>
                <a:cxnLst/>
                <a:pathLst>
                  <a:path w="175" h="1063">
                    <a:moveTo>
                      <a:pt x="158" y="11"/>
                    </a:moveTo>
                    <a:lnTo>
                      <a:pt x="165" y="186"/>
                    </a:lnTo>
                    <a:lnTo>
                      <a:pt x="170" y="547"/>
                    </a:lnTo>
                    <a:lnTo>
                      <a:pt x="174" y="902"/>
                    </a:lnTo>
                    <a:lnTo>
                      <a:pt x="175" y="1063"/>
                    </a:lnTo>
                    <a:lnTo>
                      <a:pt x="167" y="1061"/>
                    </a:lnTo>
                    <a:lnTo>
                      <a:pt x="159" y="1061"/>
                    </a:lnTo>
                    <a:lnTo>
                      <a:pt x="148" y="1062"/>
                    </a:lnTo>
                    <a:lnTo>
                      <a:pt x="140" y="1062"/>
                    </a:lnTo>
                    <a:lnTo>
                      <a:pt x="132" y="1062"/>
                    </a:lnTo>
                    <a:lnTo>
                      <a:pt x="127" y="1059"/>
                    </a:lnTo>
                    <a:lnTo>
                      <a:pt x="124" y="1052"/>
                    </a:lnTo>
                    <a:lnTo>
                      <a:pt x="124" y="1040"/>
                    </a:lnTo>
                    <a:lnTo>
                      <a:pt x="63" y="580"/>
                    </a:lnTo>
                    <a:lnTo>
                      <a:pt x="71" y="570"/>
                    </a:lnTo>
                    <a:lnTo>
                      <a:pt x="79" y="559"/>
                    </a:lnTo>
                    <a:lnTo>
                      <a:pt x="87" y="549"/>
                    </a:lnTo>
                    <a:lnTo>
                      <a:pt x="95" y="538"/>
                    </a:lnTo>
                    <a:lnTo>
                      <a:pt x="102" y="527"/>
                    </a:lnTo>
                    <a:lnTo>
                      <a:pt x="110" y="518"/>
                    </a:lnTo>
                    <a:lnTo>
                      <a:pt x="118" y="509"/>
                    </a:lnTo>
                    <a:lnTo>
                      <a:pt x="127" y="500"/>
                    </a:lnTo>
                    <a:lnTo>
                      <a:pt x="125" y="471"/>
                    </a:lnTo>
                    <a:lnTo>
                      <a:pt x="120" y="415"/>
                    </a:lnTo>
                    <a:lnTo>
                      <a:pt x="115" y="362"/>
                    </a:lnTo>
                    <a:lnTo>
                      <a:pt x="113" y="338"/>
                    </a:lnTo>
                    <a:lnTo>
                      <a:pt x="110" y="335"/>
                    </a:lnTo>
                    <a:lnTo>
                      <a:pt x="107" y="332"/>
                    </a:lnTo>
                    <a:lnTo>
                      <a:pt x="103" y="330"/>
                    </a:lnTo>
                    <a:lnTo>
                      <a:pt x="99" y="331"/>
                    </a:lnTo>
                    <a:lnTo>
                      <a:pt x="41" y="379"/>
                    </a:lnTo>
                    <a:lnTo>
                      <a:pt x="34" y="320"/>
                    </a:lnTo>
                    <a:lnTo>
                      <a:pt x="116" y="260"/>
                    </a:lnTo>
                    <a:lnTo>
                      <a:pt x="116" y="251"/>
                    </a:lnTo>
                    <a:lnTo>
                      <a:pt x="112" y="233"/>
                    </a:lnTo>
                    <a:lnTo>
                      <a:pt x="107" y="210"/>
                    </a:lnTo>
                    <a:lnTo>
                      <a:pt x="100" y="185"/>
                    </a:lnTo>
                    <a:lnTo>
                      <a:pt x="93" y="160"/>
                    </a:lnTo>
                    <a:lnTo>
                      <a:pt x="86" y="138"/>
                    </a:lnTo>
                    <a:lnTo>
                      <a:pt x="82" y="123"/>
                    </a:lnTo>
                    <a:lnTo>
                      <a:pt x="80" y="117"/>
                    </a:lnTo>
                    <a:lnTo>
                      <a:pt x="14" y="141"/>
                    </a:lnTo>
                    <a:lnTo>
                      <a:pt x="0" y="0"/>
                    </a:lnTo>
                    <a:lnTo>
                      <a:pt x="158" y="11"/>
                    </a:lnTo>
                    <a:close/>
                  </a:path>
                </a:pathLst>
              </a:custGeom>
              <a:solidFill>
                <a:srgbClr val="BFBFB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1" name="未知"/>
              <p:cNvSpPr/>
              <p:nvPr/>
            </p:nvSpPr>
            <p:spPr>
              <a:xfrm>
                <a:off x="333" y="104"/>
                <a:ext cx="152" cy="96"/>
              </a:xfrm>
              <a:custGeom>
                <a:avLst/>
                <a:gdLst/>
                <a:ahLst/>
                <a:cxnLst/>
                <a:pathLst>
                  <a:path w="303" h="190">
                    <a:moveTo>
                      <a:pt x="287" y="32"/>
                    </a:moveTo>
                    <a:lnTo>
                      <a:pt x="293" y="52"/>
                    </a:lnTo>
                    <a:lnTo>
                      <a:pt x="294" y="73"/>
                    </a:lnTo>
                    <a:lnTo>
                      <a:pt x="295" y="93"/>
                    </a:lnTo>
                    <a:lnTo>
                      <a:pt x="303" y="112"/>
                    </a:lnTo>
                    <a:lnTo>
                      <a:pt x="92" y="190"/>
                    </a:lnTo>
                    <a:lnTo>
                      <a:pt x="2" y="187"/>
                    </a:lnTo>
                    <a:lnTo>
                      <a:pt x="3" y="141"/>
                    </a:lnTo>
                    <a:lnTo>
                      <a:pt x="3" y="92"/>
                    </a:lnTo>
                    <a:lnTo>
                      <a:pt x="2" y="45"/>
                    </a:lnTo>
                    <a:lnTo>
                      <a:pt x="0" y="0"/>
                    </a:lnTo>
                    <a:lnTo>
                      <a:pt x="18" y="1"/>
                    </a:lnTo>
                    <a:lnTo>
                      <a:pt x="37" y="3"/>
                    </a:lnTo>
                    <a:lnTo>
                      <a:pt x="55" y="5"/>
                    </a:lnTo>
                    <a:lnTo>
                      <a:pt x="72" y="7"/>
                    </a:lnTo>
                    <a:lnTo>
                      <a:pt x="91" y="9"/>
                    </a:lnTo>
                    <a:lnTo>
                      <a:pt x="108" y="11"/>
                    </a:lnTo>
                    <a:lnTo>
                      <a:pt x="125" y="13"/>
                    </a:lnTo>
                    <a:lnTo>
                      <a:pt x="144" y="15"/>
                    </a:lnTo>
                    <a:lnTo>
                      <a:pt x="161" y="17"/>
                    </a:lnTo>
                    <a:lnTo>
                      <a:pt x="178" y="20"/>
                    </a:lnTo>
                    <a:lnTo>
                      <a:pt x="196" y="22"/>
                    </a:lnTo>
                    <a:lnTo>
                      <a:pt x="214" y="24"/>
                    </a:lnTo>
                    <a:lnTo>
                      <a:pt x="231" y="26"/>
                    </a:lnTo>
                    <a:lnTo>
                      <a:pt x="250" y="28"/>
                    </a:lnTo>
                    <a:lnTo>
                      <a:pt x="268" y="30"/>
                    </a:lnTo>
                    <a:lnTo>
                      <a:pt x="287" y="32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2" name="未知"/>
              <p:cNvSpPr/>
              <p:nvPr/>
            </p:nvSpPr>
            <p:spPr>
              <a:xfrm>
                <a:off x="344" y="127"/>
                <a:ext cx="115" cy="39"/>
              </a:xfrm>
              <a:custGeom>
                <a:avLst/>
                <a:gdLst/>
                <a:ahLst/>
                <a:cxnLst/>
                <a:pathLst>
                  <a:path w="230" h="77">
                    <a:moveTo>
                      <a:pt x="75" y="15"/>
                    </a:moveTo>
                    <a:lnTo>
                      <a:pt x="68" y="18"/>
                    </a:lnTo>
                    <a:lnTo>
                      <a:pt x="62" y="23"/>
                    </a:lnTo>
                    <a:lnTo>
                      <a:pt x="56" y="26"/>
                    </a:lnTo>
                    <a:lnTo>
                      <a:pt x="50" y="32"/>
                    </a:lnTo>
                    <a:lnTo>
                      <a:pt x="58" y="36"/>
                    </a:lnTo>
                    <a:lnTo>
                      <a:pt x="68" y="39"/>
                    </a:lnTo>
                    <a:lnTo>
                      <a:pt x="77" y="41"/>
                    </a:lnTo>
                    <a:lnTo>
                      <a:pt x="87" y="44"/>
                    </a:lnTo>
                    <a:lnTo>
                      <a:pt x="98" y="44"/>
                    </a:lnTo>
                    <a:lnTo>
                      <a:pt x="107" y="43"/>
                    </a:lnTo>
                    <a:lnTo>
                      <a:pt x="116" y="39"/>
                    </a:lnTo>
                    <a:lnTo>
                      <a:pt x="124" y="32"/>
                    </a:lnTo>
                    <a:lnTo>
                      <a:pt x="137" y="33"/>
                    </a:lnTo>
                    <a:lnTo>
                      <a:pt x="148" y="36"/>
                    </a:lnTo>
                    <a:lnTo>
                      <a:pt x="161" y="37"/>
                    </a:lnTo>
                    <a:lnTo>
                      <a:pt x="174" y="38"/>
                    </a:lnTo>
                    <a:lnTo>
                      <a:pt x="186" y="39"/>
                    </a:lnTo>
                    <a:lnTo>
                      <a:pt x="199" y="40"/>
                    </a:lnTo>
                    <a:lnTo>
                      <a:pt x="210" y="41"/>
                    </a:lnTo>
                    <a:lnTo>
                      <a:pt x="223" y="41"/>
                    </a:lnTo>
                    <a:lnTo>
                      <a:pt x="227" y="46"/>
                    </a:lnTo>
                    <a:lnTo>
                      <a:pt x="229" y="51"/>
                    </a:lnTo>
                    <a:lnTo>
                      <a:pt x="230" y="56"/>
                    </a:lnTo>
                    <a:lnTo>
                      <a:pt x="230" y="61"/>
                    </a:lnTo>
                    <a:lnTo>
                      <a:pt x="215" y="62"/>
                    </a:lnTo>
                    <a:lnTo>
                      <a:pt x="199" y="61"/>
                    </a:lnTo>
                    <a:lnTo>
                      <a:pt x="184" y="59"/>
                    </a:lnTo>
                    <a:lnTo>
                      <a:pt x="169" y="55"/>
                    </a:lnTo>
                    <a:lnTo>
                      <a:pt x="153" y="53"/>
                    </a:lnTo>
                    <a:lnTo>
                      <a:pt x="139" y="53"/>
                    </a:lnTo>
                    <a:lnTo>
                      <a:pt x="124" y="55"/>
                    </a:lnTo>
                    <a:lnTo>
                      <a:pt x="110" y="61"/>
                    </a:lnTo>
                    <a:lnTo>
                      <a:pt x="68" y="57"/>
                    </a:lnTo>
                    <a:lnTo>
                      <a:pt x="63" y="77"/>
                    </a:lnTo>
                    <a:lnTo>
                      <a:pt x="55" y="74"/>
                    </a:lnTo>
                    <a:lnTo>
                      <a:pt x="47" y="69"/>
                    </a:lnTo>
                    <a:lnTo>
                      <a:pt x="39" y="64"/>
                    </a:lnTo>
                    <a:lnTo>
                      <a:pt x="31" y="60"/>
                    </a:lnTo>
                    <a:lnTo>
                      <a:pt x="23" y="55"/>
                    </a:lnTo>
                    <a:lnTo>
                      <a:pt x="16" y="49"/>
                    </a:lnTo>
                    <a:lnTo>
                      <a:pt x="8" y="45"/>
                    </a:lnTo>
                    <a:lnTo>
                      <a:pt x="0" y="39"/>
                    </a:lnTo>
                    <a:lnTo>
                      <a:pt x="1" y="30"/>
                    </a:lnTo>
                    <a:lnTo>
                      <a:pt x="64" y="0"/>
                    </a:lnTo>
                    <a:lnTo>
                      <a:pt x="69" y="2"/>
                    </a:lnTo>
                    <a:lnTo>
                      <a:pt x="71" y="6"/>
                    </a:lnTo>
                    <a:lnTo>
                      <a:pt x="73" y="10"/>
                    </a:lnTo>
                    <a:lnTo>
                      <a:pt x="75" y="15"/>
                    </a:lnTo>
                    <a:close/>
                  </a:path>
                </a:pathLst>
              </a:custGeom>
              <a:solidFill>
                <a:srgbClr val="FF001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3" name="未知"/>
              <p:cNvSpPr/>
              <p:nvPr/>
            </p:nvSpPr>
            <p:spPr>
              <a:xfrm>
                <a:off x="620" y="138"/>
                <a:ext cx="264" cy="119"/>
              </a:xfrm>
              <a:custGeom>
                <a:avLst/>
                <a:gdLst/>
                <a:ahLst/>
                <a:cxnLst/>
                <a:pathLst>
                  <a:path w="527" h="237">
                    <a:moveTo>
                      <a:pt x="527" y="47"/>
                    </a:moveTo>
                    <a:lnTo>
                      <a:pt x="526" y="94"/>
                    </a:lnTo>
                    <a:lnTo>
                      <a:pt x="523" y="143"/>
                    </a:lnTo>
                    <a:lnTo>
                      <a:pt x="518" y="190"/>
                    </a:lnTo>
                    <a:lnTo>
                      <a:pt x="512" y="237"/>
                    </a:lnTo>
                    <a:lnTo>
                      <a:pt x="2" y="143"/>
                    </a:lnTo>
                    <a:lnTo>
                      <a:pt x="1" y="127"/>
                    </a:lnTo>
                    <a:lnTo>
                      <a:pt x="0" y="89"/>
                    </a:lnTo>
                    <a:lnTo>
                      <a:pt x="0" y="43"/>
                    </a:lnTo>
                    <a:lnTo>
                      <a:pt x="3" y="0"/>
                    </a:lnTo>
                    <a:lnTo>
                      <a:pt x="527" y="47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4" name="未知"/>
              <p:cNvSpPr/>
              <p:nvPr/>
            </p:nvSpPr>
            <p:spPr>
              <a:xfrm>
                <a:off x="283" y="157"/>
                <a:ext cx="247" cy="218"/>
              </a:xfrm>
              <a:custGeom>
                <a:avLst/>
                <a:gdLst/>
                <a:ahLst/>
                <a:cxnLst/>
                <a:pathLst>
                  <a:path w="494" h="437">
                    <a:moveTo>
                      <a:pt x="71" y="437"/>
                    </a:moveTo>
                    <a:lnTo>
                      <a:pt x="0" y="177"/>
                    </a:lnTo>
                    <a:lnTo>
                      <a:pt x="477" y="0"/>
                    </a:lnTo>
                    <a:lnTo>
                      <a:pt x="494" y="112"/>
                    </a:lnTo>
                    <a:lnTo>
                      <a:pt x="489" y="115"/>
                    </a:lnTo>
                    <a:lnTo>
                      <a:pt x="478" y="124"/>
                    </a:lnTo>
                    <a:lnTo>
                      <a:pt x="458" y="138"/>
                    </a:lnTo>
                    <a:lnTo>
                      <a:pt x="434" y="158"/>
                    </a:lnTo>
                    <a:lnTo>
                      <a:pt x="404" y="180"/>
                    </a:lnTo>
                    <a:lnTo>
                      <a:pt x="371" y="205"/>
                    </a:lnTo>
                    <a:lnTo>
                      <a:pt x="335" y="233"/>
                    </a:lnTo>
                    <a:lnTo>
                      <a:pt x="298" y="261"/>
                    </a:lnTo>
                    <a:lnTo>
                      <a:pt x="260" y="290"/>
                    </a:lnTo>
                    <a:lnTo>
                      <a:pt x="223" y="319"/>
                    </a:lnTo>
                    <a:lnTo>
                      <a:pt x="187" y="346"/>
                    </a:lnTo>
                    <a:lnTo>
                      <a:pt x="154" y="371"/>
                    </a:lnTo>
                    <a:lnTo>
                      <a:pt x="125" y="394"/>
                    </a:lnTo>
                    <a:lnTo>
                      <a:pt x="101" y="412"/>
                    </a:lnTo>
                    <a:lnTo>
                      <a:pt x="83" y="427"/>
                    </a:lnTo>
                    <a:lnTo>
                      <a:pt x="71" y="437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5" name="未知"/>
              <p:cNvSpPr/>
              <p:nvPr/>
            </p:nvSpPr>
            <p:spPr>
              <a:xfrm>
                <a:off x="643" y="174"/>
                <a:ext cx="215" cy="49"/>
              </a:xfrm>
              <a:custGeom>
                <a:avLst/>
                <a:gdLst/>
                <a:ahLst/>
                <a:cxnLst/>
                <a:pathLst>
                  <a:path w="430" h="98">
                    <a:moveTo>
                      <a:pt x="352" y="98"/>
                    </a:moveTo>
                    <a:lnTo>
                      <a:pt x="352" y="96"/>
                    </a:lnTo>
                    <a:lnTo>
                      <a:pt x="356" y="93"/>
                    </a:lnTo>
                    <a:lnTo>
                      <a:pt x="360" y="88"/>
                    </a:lnTo>
                    <a:lnTo>
                      <a:pt x="367" y="83"/>
                    </a:lnTo>
                    <a:lnTo>
                      <a:pt x="375" y="79"/>
                    </a:lnTo>
                    <a:lnTo>
                      <a:pt x="383" y="75"/>
                    </a:lnTo>
                    <a:lnTo>
                      <a:pt x="392" y="71"/>
                    </a:lnTo>
                    <a:lnTo>
                      <a:pt x="398" y="68"/>
                    </a:lnTo>
                    <a:lnTo>
                      <a:pt x="395" y="64"/>
                    </a:lnTo>
                    <a:lnTo>
                      <a:pt x="390" y="64"/>
                    </a:lnTo>
                    <a:lnTo>
                      <a:pt x="386" y="66"/>
                    </a:lnTo>
                    <a:lnTo>
                      <a:pt x="381" y="67"/>
                    </a:lnTo>
                    <a:lnTo>
                      <a:pt x="254" y="44"/>
                    </a:lnTo>
                    <a:lnTo>
                      <a:pt x="234" y="59"/>
                    </a:lnTo>
                    <a:lnTo>
                      <a:pt x="219" y="57"/>
                    </a:lnTo>
                    <a:lnTo>
                      <a:pt x="204" y="56"/>
                    </a:lnTo>
                    <a:lnTo>
                      <a:pt x="189" y="53"/>
                    </a:lnTo>
                    <a:lnTo>
                      <a:pt x="174" y="51"/>
                    </a:lnTo>
                    <a:lnTo>
                      <a:pt x="159" y="49"/>
                    </a:lnTo>
                    <a:lnTo>
                      <a:pt x="144" y="46"/>
                    </a:lnTo>
                    <a:lnTo>
                      <a:pt x="130" y="44"/>
                    </a:lnTo>
                    <a:lnTo>
                      <a:pt x="115" y="42"/>
                    </a:lnTo>
                    <a:lnTo>
                      <a:pt x="100" y="38"/>
                    </a:lnTo>
                    <a:lnTo>
                      <a:pt x="86" y="36"/>
                    </a:lnTo>
                    <a:lnTo>
                      <a:pt x="71" y="34"/>
                    </a:lnTo>
                    <a:lnTo>
                      <a:pt x="57" y="30"/>
                    </a:lnTo>
                    <a:lnTo>
                      <a:pt x="42" y="28"/>
                    </a:lnTo>
                    <a:lnTo>
                      <a:pt x="29" y="25"/>
                    </a:lnTo>
                    <a:lnTo>
                      <a:pt x="14" y="22"/>
                    </a:lnTo>
                    <a:lnTo>
                      <a:pt x="0" y="19"/>
                    </a:lnTo>
                    <a:lnTo>
                      <a:pt x="1" y="0"/>
                    </a:lnTo>
                    <a:lnTo>
                      <a:pt x="15" y="4"/>
                    </a:lnTo>
                    <a:lnTo>
                      <a:pt x="27" y="8"/>
                    </a:lnTo>
                    <a:lnTo>
                      <a:pt x="41" y="12"/>
                    </a:lnTo>
                    <a:lnTo>
                      <a:pt x="55" y="15"/>
                    </a:lnTo>
                    <a:lnTo>
                      <a:pt x="69" y="18"/>
                    </a:lnTo>
                    <a:lnTo>
                      <a:pt x="84" y="21"/>
                    </a:lnTo>
                    <a:lnTo>
                      <a:pt x="98" y="23"/>
                    </a:lnTo>
                    <a:lnTo>
                      <a:pt x="112" y="27"/>
                    </a:lnTo>
                    <a:lnTo>
                      <a:pt x="125" y="29"/>
                    </a:lnTo>
                    <a:lnTo>
                      <a:pt x="140" y="31"/>
                    </a:lnTo>
                    <a:lnTo>
                      <a:pt x="154" y="34"/>
                    </a:lnTo>
                    <a:lnTo>
                      <a:pt x="169" y="36"/>
                    </a:lnTo>
                    <a:lnTo>
                      <a:pt x="183" y="37"/>
                    </a:lnTo>
                    <a:lnTo>
                      <a:pt x="198" y="40"/>
                    </a:lnTo>
                    <a:lnTo>
                      <a:pt x="212" y="41"/>
                    </a:lnTo>
                    <a:lnTo>
                      <a:pt x="227" y="43"/>
                    </a:lnTo>
                    <a:lnTo>
                      <a:pt x="235" y="35"/>
                    </a:lnTo>
                    <a:lnTo>
                      <a:pt x="245" y="30"/>
                    </a:lnTo>
                    <a:lnTo>
                      <a:pt x="256" y="29"/>
                    </a:lnTo>
                    <a:lnTo>
                      <a:pt x="267" y="30"/>
                    </a:lnTo>
                    <a:lnTo>
                      <a:pt x="279" y="33"/>
                    </a:lnTo>
                    <a:lnTo>
                      <a:pt x="290" y="35"/>
                    </a:lnTo>
                    <a:lnTo>
                      <a:pt x="302" y="38"/>
                    </a:lnTo>
                    <a:lnTo>
                      <a:pt x="312" y="40"/>
                    </a:lnTo>
                    <a:lnTo>
                      <a:pt x="320" y="42"/>
                    </a:lnTo>
                    <a:lnTo>
                      <a:pt x="329" y="44"/>
                    </a:lnTo>
                    <a:lnTo>
                      <a:pt x="339" y="46"/>
                    </a:lnTo>
                    <a:lnTo>
                      <a:pt x="348" y="48"/>
                    </a:lnTo>
                    <a:lnTo>
                      <a:pt x="356" y="49"/>
                    </a:lnTo>
                    <a:lnTo>
                      <a:pt x="365" y="50"/>
                    </a:lnTo>
                    <a:lnTo>
                      <a:pt x="374" y="50"/>
                    </a:lnTo>
                    <a:lnTo>
                      <a:pt x="382" y="50"/>
                    </a:lnTo>
                    <a:lnTo>
                      <a:pt x="378" y="40"/>
                    </a:lnTo>
                    <a:lnTo>
                      <a:pt x="374" y="28"/>
                    </a:lnTo>
                    <a:lnTo>
                      <a:pt x="372" y="19"/>
                    </a:lnTo>
                    <a:lnTo>
                      <a:pt x="371" y="14"/>
                    </a:lnTo>
                    <a:lnTo>
                      <a:pt x="430" y="74"/>
                    </a:lnTo>
                    <a:lnTo>
                      <a:pt x="427" y="75"/>
                    </a:lnTo>
                    <a:lnTo>
                      <a:pt x="420" y="76"/>
                    </a:lnTo>
                    <a:lnTo>
                      <a:pt x="411" y="80"/>
                    </a:lnTo>
                    <a:lnTo>
                      <a:pt x="400" y="83"/>
                    </a:lnTo>
                    <a:lnTo>
                      <a:pt x="387" y="88"/>
                    </a:lnTo>
                    <a:lnTo>
                      <a:pt x="374" y="91"/>
                    </a:lnTo>
                    <a:lnTo>
                      <a:pt x="363" y="95"/>
                    </a:lnTo>
                    <a:lnTo>
                      <a:pt x="352" y="98"/>
                    </a:lnTo>
                    <a:close/>
                  </a:path>
                </a:pathLst>
              </a:custGeom>
              <a:solidFill>
                <a:srgbClr val="FF001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6" name="未知"/>
              <p:cNvSpPr/>
              <p:nvPr/>
            </p:nvSpPr>
            <p:spPr>
              <a:xfrm>
                <a:off x="320" y="198"/>
                <a:ext cx="184" cy="104"/>
              </a:xfrm>
              <a:custGeom>
                <a:avLst/>
                <a:gdLst/>
                <a:ahLst/>
                <a:cxnLst/>
                <a:pathLst>
                  <a:path w="369" h="207">
                    <a:moveTo>
                      <a:pt x="369" y="2"/>
                    </a:moveTo>
                    <a:lnTo>
                      <a:pt x="365" y="9"/>
                    </a:lnTo>
                    <a:lnTo>
                      <a:pt x="360" y="15"/>
                    </a:lnTo>
                    <a:lnTo>
                      <a:pt x="354" y="21"/>
                    </a:lnTo>
                    <a:lnTo>
                      <a:pt x="347" y="24"/>
                    </a:lnTo>
                    <a:lnTo>
                      <a:pt x="340" y="27"/>
                    </a:lnTo>
                    <a:lnTo>
                      <a:pt x="332" y="31"/>
                    </a:lnTo>
                    <a:lnTo>
                      <a:pt x="325" y="34"/>
                    </a:lnTo>
                    <a:lnTo>
                      <a:pt x="318" y="38"/>
                    </a:lnTo>
                    <a:lnTo>
                      <a:pt x="303" y="41"/>
                    </a:lnTo>
                    <a:lnTo>
                      <a:pt x="289" y="46"/>
                    </a:lnTo>
                    <a:lnTo>
                      <a:pt x="277" y="53"/>
                    </a:lnTo>
                    <a:lnTo>
                      <a:pt x="263" y="60"/>
                    </a:lnTo>
                    <a:lnTo>
                      <a:pt x="251" y="68"/>
                    </a:lnTo>
                    <a:lnTo>
                      <a:pt x="239" y="76"/>
                    </a:lnTo>
                    <a:lnTo>
                      <a:pt x="226" y="85"/>
                    </a:lnTo>
                    <a:lnTo>
                      <a:pt x="215" y="94"/>
                    </a:lnTo>
                    <a:lnTo>
                      <a:pt x="203" y="104"/>
                    </a:lnTo>
                    <a:lnTo>
                      <a:pt x="190" y="112"/>
                    </a:lnTo>
                    <a:lnTo>
                      <a:pt x="178" y="121"/>
                    </a:lnTo>
                    <a:lnTo>
                      <a:pt x="166" y="129"/>
                    </a:lnTo>
                    <a:lnTo>
                      <a:pt x="152" y="136"/>
                    </a:lnTo>
                    <a:lnTo>
                      <a:pt x="140" y="142"/>
                    </a:lnTo>
                    <a:lnTo>
                      <a:pt x="126" y="146"/>
                    </a:lnTo>
                    <a:lnTo>
                      <a:pt x="111" y="150"/>
                    </a:lnTo>
                    <a:lnTo>
                      <a:pt x="104" y="155"/>
                    </a:lnTo>
                    <a:lnTo>
                      <a:pt x="96" y="160"/>
                    </a:lnTo>
                    <a:lnTo>
                      <a:pt x="89" y="165"/>
                    </a:lnTo>
                    <a:lnTo>
                      <a:pt x="81" y="169"/>
                    </a:lnTo>
                    <a:lnTo>
                      <a:pt x="73" y="174"/>
                    </a:lnTo>
                    <a:lnTo>
                      <a:pt x="66" y="177"/>
                    </a:lnTo>
                    <a:lnTo>
                      <a:pt x="58" y="182"/>
                    </a:lnTo>
                    <a:lnTo>
                      <a:pt x="51" y="188"/>
                    </a:lnTo>
                    <a:lnTo>
                      <a:pt x="60" y="190"/>
                    </a:lnTo>
                    <a:lnTo>
                      <a:pt x="71" y="192"/>
                    </a:lnTo>
                    <a:lnTo>
                      <a:pt x="80" y="196"/>
                    </a:lnTo>
                    <a:lnTo>
                      <a:pt x="84" y="204"/>
                    </a:lnTo>
                    <a:lnTo>
                      <a:pt x="75" y="206"/>
                    </a:lnTo>
                    <a:lnTo>
                      <a:pt x="66" y="207"/>
                    </a:lnTo>
                    <a:lnTo>
                      <a:pt x="56" y="207"/>
                    </a:lnTo>
                    <a:lnTo>
                      <a:pt x="44" y="207"/>
                    </a:lnTo>
                    <a:lnTo>
                      <a:pt x="32" y="206"/>
                    </a:lnTo>
                    <a:lnTo>
                      <a:pt x="22" y="206"/>
                    </a:lnTo>
                    <a:lnTo>
                      <a:pt x="13" y="205"/>
                    </a:lnTo>
                    <a:lnTo>
                      <a:pt x="4" y="204"/>
                    </a:lnTo>
                    <a:lnTo>
                      <a:pt x="1" y="201"/>
                    </a:lnTo>
                    <a:lnTo>
                      <a:pt x="0" y="198"/>
                    </a:lnTo>
                    <a:lnTo>
                      <a:pt x="1" y="195"/>
                    </a:lnTo>
                    <a:lnTo>
                      <a:pt x="1" y="191"/>
                    </a:lnTo>
                    <a:lnTo>
                      <a:pt x="11" y="184"/>
                    </a:lnTo>
                    <a:lnTo>
                      <a:pt x="18" y="176"/>
                    </a:lnTo>
                    <a:lnTo>
                      <a:pt x="24" y="168"/>
                    </a:lnTo>
                    <a:lnTo>
                      <a:pt x="30" y="160"/>
                    </a:lnTo>
                    <a:lnTo>
                      <a:pt x="36" y="151"/>
                    </a:lnTo>
                    <a:lnTo>
                      <a:pt x="42" y="142"/>
                    </a:lnTo>
                    <a:lnTo>
                      <a:pt x="47" y="133"/>
                    </a:lnTo>
                    <a:lnTo>
                      <a:pt x="53" y="125"/>
                    </a:lnTo>
                    <a:lnTo>
                      <a:pt x="58" y="125"/>
                    </a:lnTo>
                    <a:lnTo>
                      <a:pt x="61" y="125"/>
                    </a:lnTo>
                    <a:lnTo>
                      <a:pt x="65" y="128"/>
                    </a:lnTo>
                    <a:lnTo>
                      <a:pt x="66" y="131"/>
                    </a:lnTo>
                    <a:lnTo>
                      <a:pt x="64" y="140"/>
                    </a:lnTo>
                    <a:lnTo>
                      <a:pt x="59" y="148"/>
                    </a:lnTo>
                    <a:lnTo>
                      <a:pt x="54" y="157"/>
                    </a:lnTo>
                    <a:lnTo>
                      <a:pt x="52" y="165"/>
                    </a:lnTo>
                    <a:lnTo>
                      <a:pt x="73" y="150"/>
                    </a:lnTo>
                    <a:lnTo>
                      <a:pt x="95" y="137"/>
                    </a:lnTo>
                    <a:lnTo>
                      <a:pt x="118" y="128"/>
                    </a:lnTo>
                    <a:lnTo>
                      <a:pt x="142" y="117"/>
                    </a:lnTo>
                    <a:lnTo>
                      <a:pt x="165" y="108"/>
                    </a:lnTo>
                    <a:lnTo>
                      <a:pt x="187" y="97"/>
                    </a:lnTo>
                    <a:lnTo>
                      <a:pt x="206" y="83"/>
                    </a:lnTo>
                    <a:lnTo>
                      <a:pt x="225" y="64"/>
                    </a:lnTo>
                    <a:lnTo>
                      <a:pt x="241" y="57"/>
                    </a:lnTo>
                    <a:lnTo>
                      <a:pt x="258" y="49"/>
                    </a:lnTo>
                    <a:lnTo>
                      <a:pt x="274" y="42"/>
                    </a:lnTo>
                    <a:lnTo>
                      <a:pt x="292" y="36"/>
                    </a:lnTo>
                    <a:lnTo>
                      <a:pt x="308" y="29"/>
                    </a:lnTo>
                    <a:lnTo>
                      <a:pt x="324" y="21"/>
                    </a:lnTo>
                    <a:lnTo>
                      <a:pt x="340" y="10"/>
                    </a:lnTo>
                    <a:lnTo>
                      <a:pt x="356" y="0"/>
                    </a:lnTo>
                    <a:lnTo>
                      <a:pt x="360" y="0"/>
                    </a:lnTo>
                    <a:lnTo>
                      <a:pt x="363" y="0"/>
                    </a:lnTo>
                    <a:lnTo>
                      <a:pt x="365" y="1"/>
                    </a:lnTo>
                    <a:lnTo>
                      <a:pt x="369" y="2"/>
                    </a:lnTo>
                    <a:close/>
                  </a:path>
                </a:pathLst>
              </a:custGeom>
              <a:solidFill>
                <a:srgbClr val="FF001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7" name="未知"/>
              <p:cNvSpPr/>
              <p:nvPr/>
            </p:nvSpPr>
            <p:spPr>
              <a:xfrm>
                <a:off x="615" y="265"/>
                <a:ext cx="223" cy="167"/>
              </a:xfrm>
              <a:custGeom>
                <a:avLst/>
                <a:gdLst/>
                <a:ahLst/>
                <a:cxnLst/>
                <a:pathLst>
                  <a:path w="447" h="335">
                    <a:moveTo>
                      <a:pt x="446" y="105"/>
                    </a:moveTo>
                    <a:lnTo>
                      <a:pt x="447" y="105"/>
                    </a:lnTo>
                    <a:lnTo>
                      <a:pt x="400" y="335"/>
                    </a:lnTo>
                    <a:lnTo>
                      <a:pt x="0" y="129"/>
                    </a:lnTo>
                    <a:lnTo>
                      <a:pt x="6" y="0"/>
                    </a:lnTo>
                    <a:lnTo>
                      <a:pt x="446" y="10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8" name="未知"/>
              <p:cNvSpPr/>
              <p:nvPr/>
            </p:nvSpPr>
            <p:spPr>
              <a:xfrm>
                <a:off x="333" y="268"/>
                <a:ext cx="204" cy="287"/>
              </a:xfrm>
              <a:custGeom>
                <a:avLst/>
                <a:gdLst/>
                <a:ahLst/>
                <a:cxnLst/>
                <a:pathLst>
                  <a:path w="408" h="575">
                    <a:moveTo>
                      <a:pt x="70" y="575"/>
                    </a:moveTo>
                    <a:lnTo>
                      <a:pt x="0" y="325"/>
                    </a:lnTo>
                    <a:lnTo>
                      <a:pt x="398" y="0"/>
                    </a:lnTo>
                    <a:lnTo>
                      <a:pt x="408" y="134"/>
                    </a:lnTo>
                    <a:lnTo>
                      <a:pt x="404" y="138"/>
                    </a:lnTo>
                    <a:lnTo>
                      <a:pt x="394" y="152"/>
                    </a:lnTo>
                    <a:lnTo>
                      <a:pt x="378" y="173"/>
                    </a:lnTo>
                    <a:lnTo>
                      <a:pt x="357" y="201"/>
                    </a:lnTo>
                    <a:lnTo>
                      <a:pt x="333" y="233"/>
                    </a:lnTo>
                    <a:lnTo>
                      <a:pt x="305" y="269"/>
                    </a:lnTo>
                    <a:lnTo>
                      <a:pt x="275" y="308"/>
                    </a:lnTo>
                    <a:lnTo>
                      <a:pt x="245" y="348"/>
                    </a:lnTo>
                    <a:lnTo>
                      <a:pt x="214" y="388"/>
                    </a:lnTo>
                    <a:lnTo>
                      <a:pt x="184" y="429"/>
                    </a:lnTo>
                    <a:lnTo>
                      <a:pt x="155" y="466"/>
                    </a:lnTo>
                    <a:lnTo>
                      <a:pt x="130" y="499"/>
                    </a:lnTo>
                    <a:lnTo>
                      <a:pt x="107" y="528"/>
                    </a:lnTo>
                    <a:lnTo>
                      <a:pt x="90" y="552"/>
                    </a:lnTo>
                    <a:lnTo>
                      <a:pt x="77" y="567"/>
                    </a:lnTo>
                    <a:lnTo>
                      <a:pt x="70" y="57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39" name="未知"/>
              <p:cNvSpPr/>
              <p:nvPr/>
            </p:nvSpPr>
            <p:spPr>
              <a:xfrm>
                <a:off x="715" y="303"/>
                <a:ext cx="45" cy="63"/>
              </a:xfrm>
              <a:custGeom>
                <a:avLst/>
                <a:gdLst/>
                <a:ahLst/>
                <a:cxnLst/>
                <a:pathLst>
                  <a:path w="90" h="125">
                    <a:moveTo>
                      <a:pt x="72" y="15"/>
                    </a:moveTo>
                    <a:lnTo>
                      <a:pt x="79" y="24"/>
                    </a:lnTo>
                    <a:lnTo>
                      <a:pt x="86" y="34"/>
                    </a:lnTo>
                    <a:lnTo>
                      <a:pt x="90" y="44"/>
                    </a:lnTo>
                    <a:lnTo>
                      <a:pt x="86" y="56"/>
                    </a:lnTo>
                    <a:lnTo>
                      <a:pt x="83" y="65"/>
                    </a:lnTo>
                    <a:lnTo>
                      <a:pt x="76" y="73"/>
                    </a:lnTo>
                    <a:lnTo>
                      <a:pt x="67" y="79"/>
                    </a:lnTo>
                    <a:lnTo>
                      <a:pt x="57" y="85"/>
                    </a:lnTo>
                    <a:lnTo>
                      <a:pt x="49" y="92"/>
                    </a:lnTo>
                    <a:lnTo>
                      <a:pt x="45" y="98"/>
                    </a:lnTo>
                    <a:lnTo>
                      <a:pt x="44" y="107"/>
                    </a:lnTo>
                    <a:lnTo>
                      <a:pt x="48" y="117"/>
                    </a:lnTo>
                    <a:lnTo>
                      <a:pt x="46" y="119"/>
                    </a:lnTo>
                    <a:lnTo>
                      <a:pt x="45" y="123"/>
                    </a:lnTo>
                    <a:lnTo>
                      <a:pt x="42" y="125"/>
                    </a:lnTo>
                    <a:lnTo>
                      <a:pt x="39" y="124"/>
                    </a:lnTo>
                    <a:lnTo>
                      <a:pt x="34" y="115"/>
                    </a:lnTo>
                    <a:lnTo>
                      <a:pt x="32" y="106"/>
                    </a:lnTo>
                    <a:lnTo>
                      <a:pt x="33" y="95"/>
                    </a:lnTo>
                    <a:lnTo>
                      <a:pt x="36" y="86"/>
                    </a:lnTo>
                    <a:lnTo>
                      <a:pt x="40" y="79"/>
                    </a:lnTo>
                    <a:lnTo>
                      <a:pt x="47" y="73"/>
                    </a:lnTo>
                    <a:lnTo>
                      <a:pt x="55" y="69"/>
                    </a:lnTo>
                    <a:lnTo>
                      <a:pt x="63" y="64"/>
                    </a:lnTo>
                    <a:lnTo>
                      <a:pt x="69" y="59"/>
                    </a:lnTo>
                    <a:lnTo>
                      <a:pt x="74" y="53"/>
                    </a:lnTo>
                    <a:lnTo>
                      <a:pt x="76" y="44"/>
                    </a:lnTo>
                    <a:lnTo>
                      <a:pt x="72" y="34"/>
                    </a:lnTo>
                    <a:lnTo>
                      <a:pt x="68" y="30"/>
                    </a:lnTo>
                    <a:lnTo>
                      <a:pt x="63" y="26"/>
                    </a:lnTo>
                    <a:lnTo>
                      <a:pt x="59" y="23"/>
                    </a:lnTo>
                    <a:lnTo>
                      <a:pt x="53" y="20"/>
                    </a:lnTo>
                    <a:lnTo>
                      <a:pt x="47" y="19"/>
                    </a:lnTo>
                    <a:lnTo>
                      <a:pt x="40" y="18"/>
                    </a:lnTo>
                    <a:lnTo>
                      <a:pt x="34" y="19"/>
                    </a:lnTo>
                    <a:lnTo>
                      <a:pt x="27" y="20"/>
                    </a:lnTo>
                    <a:lnTo>
                      <a:pt x="23" y="28"/>
                    </a:lnTo>
                    <a:lnTo>
                      <a:pt x="22" y="41"/>
                    </a:lnTo>
                    <a:lnTo>
                      <a:pt x="19" y="51"/>
                    </a:lnTo>
                    <a:lnTo>
                      <a:pt x="7" y="55"/>
                    </a:lnTo>
                    <a:lnTo>
                      <a:pt x="0" y="46"/>
                    </a:lnTo>
                    <a:lnTo>
                      <a:pt x="0" y="36"/>
                    </a:lnTo>
                    <a:lnTo>
                      <a:pt x="3" y="26"/>
                    </a:lnTo>
                    <a:lnTo>
                      <a:pt x="8" y="17"/>
                    </a:lnTo>
                    <a:lnTo>
                      <a:pt x="15" y="9"/>
                    </a:lnTo>
                    <a:lnTo>
                      <a:pt x="22" y="4"/>
                    </a:lnTo>
                    <a:lnTo>
                      <a:pt x="31" y="1"/>
                    </a:lnTo>
                    <a:lnTo>
                      <a:pt x="40" y="0"/>
                    </a:lnTo>
                    <a:lnTo>
                      <a:pt x="49" y="1"/>
                    </a:lnTo>
                    <a:lnTo>
                      <a:pt x="57" y="4"/>
                    </a:lnTo>
                    <a:lnTo>
                      <a:pt x="65" y="9"/>
                    </a:lnTo>
                    <a:lnTo>
                      <a:pt x="72" y="15"/>
                    </a:lnTo>
                    <a:close/>
                  </a:path>
                </a:pathLst>
              </a:custGeom>
              <a:solidFill>
                <a:srgbClr val="FF001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0" name="未知"/>
              <p:cNvSpPr/>
              <p:nvPr/>
            </p:nvSpPr>
            <p:spPr>
              <a:xfrm>
                <a:off x="364" y="333"/>
                <a:ext cx="147" cy="139"/>
              </a:xfrm>
              <a:custGeom>
                <a:avLst/>
                <a:gdLst/>
                <a:ahLst/>
                <a:cxnLst/>
                <a:pathLst>
                  <a:path w="295" h="277">
                    <a:moveTo>
                      <a:pt x="295" y="5"/>
                    </a:moveTo>
                    <a:lnTo>
                      <a:pt x="295" y="13"/>
                    </a:lnTo>
                    <a:lnTo>
                      <a:pt x="280" y="24"/>
                    </a:lnTo>
                    <a:lnTo>
                      <a:pt x="265" y="34"/>
                    </a:lnTo>
                    <a:lnTo>
                      <a:pt x="251" y="45"/>
                    </a:lnTo>
                    <a:lnTo>
                      <a:pt x="236" y="56"/>
                    </a:lnTo>
                    <a:lnTo>
                      <a:pt x="221" y="68"/>
                    </a:lnTo>
                    <a:lnTo>
                      <a:pt x="209" y="80"/>
                    </a:lnTo>
                    <a:lnTo>
                      <a:pt x="196" y="94"/>
                    </a:lnTo>
                    <a:lnTo>
                      <a:pt x="185" y="109"/>
                    </a:lnTo>
                    <a:lnTo>
                      <a:pt x="179" y="116"/>
                    </a:lnTo>
                    <a:lnTo>
                      <a:pt x="172" y="123"/>
                    </a:lnTo>
                    <a:lnTo>
                      <a:pt x="164" y="127"/>
                    </a:lnTo>
                    <a:lnTo>
                      <a:pt x="157" y="132"/>
                    </a:lnTo>
                    <a:lnTo>
                      <a:pt x="149" y="135"/>
                    </a:lnTo>
                    <a:lnTo>
                      <a:pt x="141" y="140"/>
                    </a:lnTo>
                    <a:lnTo>
                      <a:pt x="134" y="143"/>
                    </a:lnTo>
                    <a:lnTo>
                      <a:pt x="126" y="148"/>
                    </a:lnTo>
                    <a:lnTo>
                      <a:pt x="115" y="161"/>
                    </a:lnTo>
                    <a:lnTo>
                      <a:pt x="104" y="172"/>
                    </a:lnTo>
                    <a:lnTo>
                      <a:pt x="92" y="184"/>
                    </a:lnTo>
                    <a:lnTo>
                      <a:pt x="81" y="195"/>
                    </a:lnTo>
                    <a:lnTo>
                      <a:pt x="69" y="207"/>
                    </a:lnTo>
                    <a:lnTo>
                      <a:pt x="59" y="218"/>
                    </a:lnTo>
                    <a:lnTo>
                      <a:pt x="48" y="230"/>
                    </a:lnTo>
                    <a:lnTo>
                      <a:pt x="39" y="243"/>
                    </a:lnTo>
                    <a:lnTo>
                      <a:pt x="47" y="245"/>
                    </a:lnTo>
                    <a:lnTo>
                      <a:pt x="55" y="245"/>
                    </a:lnTo>
                    <a:lnTo>
                      <a:pt x="63" y="243"/>
                    </a:lnTo>
                    <a:lnTo>
                      <a:pt x="73" y="241"/>
                    </a:lnTo>
                    <a:lnTo>
                      <a:pt x="81" y="239"/>
                    </a:lnTo>
                    <a:lnTo>
                      <a:pt x="88" y="239"/>
                    </a:lnTo>
                    <a:lnTo>
                      <a:pt x="94" y="241"/>
                    </a:lnTo>
                    <a:lnTo>
                      <a:pt x="101" y="247"/>
                    </a:lnTo>
                    <a:lnTo>
                      <a:pt x="98" y="256"/>
                    </a:lnTo>
                    <a:lnTo>
                      <a:pt x="88" y="256"/>
                    </a:lnTo>
                    <a:lnTo>
                      <a:pt x="77" y="259"/>
                    </a:lnTo>
                    <a:lnTo>
                      <a:pt x="67" y="260"/>
                    </a:lnTo>
                    <a:lnTo>
                      <a:pt x="58" y="263"/>
                    </a:lnTo>
                    <a:lnTo>
                      <a:pt x="47" y="266"/>
                    </a:lnTo>
                    <a:lnTo>
                      <a:pt x="37" y="269"/>
                    </a:lnTo>
                    <a:lnTo>
                      <a:pt x="28" y="274"/>
                    </a:lnTo>
                    <a:lnTo>
                      <a:pt x="17" y="277"/>
                    </a:lnTo>
                    <a:lnTo>
                      <a:pt x="9" y="277"/>
                    </a:lnTo>
                    <a:lnTo>
                      <a:pt x="2" y="271"/>
                    </a:lnTo>
                    <a:lnTo>
                      <a:pt x="0" y="264"/>
                    </a:lnTo>
                    <a:lnTo>
                      <a:pt x="3" y="256"/>
                    </a:lnTo>
                    <a:lnTo>
                      <a:pt x="10" y="248"/>
                    </a:lnTo>
                    <a:lnTo>
                      <a:pt x="14" y="239"/>
                    </a:lnTo>
                    <a:lnTo>
                      <a:pt x="17" y="229"/>
                    </a:lnTo>
                    <a:lnTo>
                      <a:pt x="20" y="218"/>
                    </a:lnTo>
                    <a:lnTo>
                      <a:pt x="22" y="209"/>
                    </a:lnTo>
                    <a:lnTo>
                      <a:pt x="25" y="200"/>
                    </a:lnTo>
                    <a:lnTo>
                      <a:pt x="30" y="193"/>
                    </a:lnTo>
                    <a:lnTo>
                      <a:pt x="38" y="187"/>
                    </a:lnTo>
                    <a:lnTo>
                      <a:pt x="43" y="192"/>
                    </a:lnTo>
                    <a:lnTo>
                      <a:pt x="44" y="198"/>
                    </a:lnTo>
                    <a:lnTo>
                      <a:pt x="44" y="203"/>
                    </a:lnTo>
                    <a:lnTo>
                      <a:pt x="46" y="208"/>
                    </a:lnTo>
                    <a:lnTo>
                      <a:pt x="61" y="195"/>
                    </a:lnTo>
                    <a:lnTo>
                      <a:pt x="74" y="180"/>
                    </a:lnTo>
                    <a:lnTo>
                      <a:pt x="88" y="166"/>
                    </a:lnTo>
                    <a:lnTo>
                      <a:pt x="100" y="153"/>
                    </a:lnTo>
                    <a:lnTo>
                      <a:pt x="113" y="139"/>
                    </a:lnTo>
                    <a:lnTo>
                      <a:pt x="127" y="127"/>
                    </a:lnTo>
                    <a:lnTo>
                      <a:pt x="143" y="117"/>
                    </a:lnTo>
                    <a:lnTo>
                      <a:pt x="160" y="110"/>
                    </a:lnTo>
                    <a:lnTo>
                      <a:pt x="173" y="94"/>
                    </a:lnTo>
                    <a:lnTo>
                      <a:pt x="187" y="79"/>
                    </a:lnTo>
                    <a:lnTo>
                      <a:pt x="202" y="65"/>
                    </a:lnTo>
                    <a:lnTo>
                      <a:pt x="218" y="51"/>
                    </a:lnTo>
                    <a:lnTo>
                      <a:pt x="234" y="39"/>
                    </a:lnTo>
                    <a:lnTo>
                      <a:pt x="250" y="26"/>
                    </a:lnTo>
                    <a:lnTo>
                      <a:pt x="266" y="13"/>
                    </a:lnTo>
                    <a:lnTo>
                      <a:pt x="282" y="0"/>
                    </a:lnTo>
                    <a:lnTo>
                      <a:pt x="286" y="0"/>
                    </a:lnTo>
                    <a:lnTo>
                      <a:pt x="289" y="0"/>
                    </a:lnTo>
                    <a:lnTo>
                      <a:pt x="293" y="3"/>
                    </a:lnTo>
                    <a:lnTo>
                      <a:pt x="295" y="5"/>
                    </a:lnTo>
                    <a:close/>
                  </a:path>
                </a:pathLst>
              </a:custGeom>
              <a:solidFill>
                <a:srgbClr val="FF001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1" name="未知"/>
              <p:cNvSpPr/>
              <p:nvPr/>
            </p:nvSpPr>
            <p:spPr>
              <a:xfrm>
                <a:off x="736" y="371"/>
                <a:ext cx="15" cy="15"/>
              </a:xfrm>
              <a:custGeom>
                <a:avLst/>
                <a:gdLst/>
                <a:ahLst/>
                <a:cxnLst/>
                <a:pathLst>
                  <a:path w="29" h="30">
                    <a:moveTo>
                      <a:pt x="29" y="15"/>
                    </a:moveTo>
                    <a:lnTo>
                      <a:pt x="28" y="19"/>
                    </a:lnTo>
                    <a:lnTo>
                      <a:pt x="27" y="23"/>
                    </a:lnTo>
                    <a:lnTo>
                      <a:pt x="24" y="26"/>
                    </a:lnTo>
                    <a:lnTo>
                      <a:pt x="21" y="28"/>
                    </a:lnTo>
                    <a:lnTo>
                      <a:pt x="14" y="30"/>
                    </a:lnTo>
                    <a:lnTo>
                      <a:pt x="8" y="26"/>
                    </a:lnTo>
                    <a:lnTo>
                      <a:pt x="4" y="20"/>
                    </a:lnTo>
                    <a:lnTo>
                      <a:pt x="0" y="16"/>
                    </a:lnTo>
                    <a:lnTo>
                      <a:pt x="0" y="9"/>
                    </a:lnTo>
                    <a:lnTo>
                      <a:pt x="3" y="3"/>
                    </a:lnTo>
                    <a:lnTo>
                      <a:pt x="7" y="1"/>
                    </a:lnTo>
                    <a:lnTo>
                      <a:pt x="13" y="0"/>
                    </a:lnTo>
                    <a:lnTo>
                      <a:pt x="20" y="1"/>
                    </a:lnTo>
                    <a:lnTo>
                      <a:pt x="24" y="3"/>
                    </a:lnTo>
                    <a:lnTo>
                      <a:pt x="28" y="8"/>
                    </a:lnTo>
                    <a:lnTo>
                      <a:pt x="29" y="15"/>
                    </a:lnTo>
                    <a:close/>
                  </a:path>
                </a:pathLst>
              </a:custGeom>
              <a:solidFill>
                <a:srgbClr val="FF001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2" name="未知"/>
              <p:cNvSpPr/>
              <p:nvPr/>
            </p:nvSpPr>
            <p:spPr>
              <a:xfrm>
                <a:off x="63" y="220"/>
                <a:ext cx="1104" cy="769"/>
              </a:xfrm>
              <a:custGeom>
                <a:avLst/>
                <a:gdLst/>
                <a:ahLst/>
                <a:cxnLst/>
                <a:pathLst>
                  <a:path w="2207" h="1539">
                    <a:moveTo>
                      <a:pt x="1855" y="43"/>
                    </a:moveTo>
                    <a:lnTo>
                      <a:pt x="1863" y="43"/>
                    </a:lnTo>
                    <a:lnTo>
                      <a:pt x="1872" y="43"/>
                    </a:lnTo>
                    <a:lnTo>
                      <a:pt x="1880" y="44"/>
                    </a:lnTo>
                    <a:lnTo>
                      <a:pt x="1887" y="45"/>
                    </a:lnTo>
                    <a:lnTo>
                      <a:pt x="1894" y="49"/>
                    </a:lnTo>
                    <a:lnTo>
                      <a:pt x="1901" y="52"/>
                    </a:lnTo>
                    <a:lnTo>
                      <a:pt x="1906" y="58"/>
                    </a:lnTo>
                    <a:lnTo>
                      <a:pt x="1911" y="65"/>
                    </a:lnTo>
                    <a:lnTo>
                      <a:pt x="1918" y="75"/>
                    </a:lnTo>
                    <a:lnTo>
                      <a:pt x="1921" y="86"/>
                    </a:lnTo>
                    <a:lnTo>
                      <a:pt x="1923" y="98"/>
                    </a:lnTo>
                    <a:lnTo>
                      <a:pt x="1921" y="111"/>
                    </a:lnTo>
                    <a:lnTo>
                      <a:pt x="1928" y="118"/>
                    </a:lnTo>
                    <a:lnTo>
                      <a:pt x="1935" y="126"/>
                    </a:lnTo>
                    <a:lnTo>
                      <a:pt x="1942" y="133"/>
                    </a:lnTo>
                    <a:lnTo>
                      <a:pt x="1948" y="140"/>
                    </a:lnTo>
                    <a:lnTo>
                      <a:pt x="1954" y="147"/>
                    </a:lnTo>
                    <a:lnTo>
                      <a:pt x="1958" y="155"/>
                    </a:lnTo>
                    <a:lnTo>
                      <a:pt x="1959" y="165"/>
                    </a:lnTo>
                    <a:lnTo>
                      <a:pt x="1959" y="176"/>
                    </a:lnTo>
                    <a:lnTo>
                      <a:pt x="1959" y="195"/>
                    </a:lnTo>
                    <a:lnTo>
                      <a:pt x="1957" y="215"/>
                    </a:lnTo>
                    <a:lnTo>
                      <a:pt x="1954" y="233"/>
                    </a:lnTo>
                    <a:lnTo>
                      <a:pt x="1949" y="251"/>
                    </a:lnTo>
                    <a:lnTo>
                      <a:pt x="1942" y="268"/>
                    </a:lnTo>
                    <a:lnTo>
                      <a:pt x="1935" y="284"/>
                    </a:lnTo>
                    <a:lnTo>
                      <a:pt x="1927" y="300"/>
                    </a:lnTo>
                    <a:lnTo>
                      <a:pt x="1918" y="316"/>
                    </a:lnTo>
                    <a:lnTo>
                      <a:pt x="1927" y="342"/>
                    </a:lnTo>
                    <a:lnTo>
                      <a:pt x="1936" y="366"/>
                    </a:lnTo>
                    <a:lnTo>
                      <a:pt x="1947" y="391"/>
                    </a:lnTo>
                    <a:lnTo>
                      <a:pt x="1957" y="415"/>
                    </a:lnTo>
                    <a:lnTo>
                      <a:pt x="1969" y="440"/>
                    </a:lnTo>
                    <a:lnTo>
                      <a:pt x="1982" y="463"/>
                    </a:lnTo>
                    <a:lnTo>
                      <a:pt x="1997" y="484"/>
                    </a:lnTo>
                    <a:lnTo>
                      <a:pt x="2016" y="506"/>
                    </a:lnTo>
                    <a:lnTo>
                      <a:pt x="2027" y="524"/>
                    </a:lnTo>
                    <a:lnTo>
                      <a:pt x="2040" y="541"/>
                    </a:lnTo>
                    <a:lnTo>
                      <a:pt x="2054" y="558"/>
                    </a:lnTo>
                    <a:lnTo>
                      <a:pt x="2068" y="576"/>
                    </a:lnTo>
                    <a:lnTo>
                      <a:pt x="2082" y="593"/>
                    </a:lnTo>
                    <a:lnTo>
                      <a:pt x="2095" y="611"/>
                    </a:lnTo>
                    <a:lnTo>
                      <a:pt x="2106" y="629"/>
                    </a:lnTo>
                    <a:lnTo>
                      <a:pt x="2115" y="648"/>
                    </a:lnTo>
                    <a:lnTo>
                      <a:pt x="2114" y="663"/>
                    </a:lnTo>
                    <a:lnTo>
                      <a:pt x="2109" y="678"/>
                    </a:lnTo>
                    <a:lnTo>
                      <a:pt x="2102" y="691"/>
                    </a:lnTo>
                    <a:lnTo>
                      <a:pt x="2094" y="702"/>
                    </a:lnTo>
                    <a:lnTo>
                      <a:pt x="2084" y="714"/>
                    </a:lnTo>
                    <a:lnTo>
                      <a:pt x="2075" y="725"/>
                    </a:lnTo>
                    <a:lnTo>
                      <a:pt x="2064" y="736"/>
                    </a:lnTo>
                    <a:lnTo>
                      <a:pt x="2054" y="746"/>
                    </a:lnTo>
                    <a:lnTo>
                      <a:pt x="2054" y="762"/>
                    </a:lnTo>
                    <a:lnTo>
                      <a:pt x="2055" y="780"/>
                    </a:lnTo>
                    <a:lnTo>
                      <a:pt x="2057" y="796"/>
                    </a:lnTo>
                    <a:lnTo>
                      <a:pt x="2065" y="810"/>
                    </a:lnTo>
                    <a:lnTo>
                      <a:pt x="2084" y="813"/>
                    </a:lnTo>
                    <a:lnTo>
                      <a:pt x="2101" y="816"/>
                    </a:lnTo>
                    <a:lnTo>
                      <a:pt x="2120" y="821"/>
                    </a:lnTo>
                    <a:lnTo>
                      <a:pt x="2137" y="824"/>
                    </a:lnTo>
                    <a:lnTo>
                      <a:pt x="2154" y="829"/>
                    </a:lnTo>
                    <a:lnTo>
                      <a:pt x="2171" y="834"/>
                    </a:lnTo>
                    <a:lnTo>
                      <a:pt x="2190" y="838"/>
                    </a:lnTo>
                    <a:lnTo>
                      <a:pt x="2207" y="843"/>
                    </a:lnTo>
                    <a:lnTo>
                      <a:pt x="2196" y="905"/>
                    </a:lnTo>
                    <a:lnTo>
                      <a:pt x="2188" y="981"/>
                    </a:lnTo>
                    <a:lnTo>
                      <a:pt x="2182" y="1050"/>
                    </a:lnTo>
                    <a:lnTo>
                      <a:pt x="2182" y="1094"/>
                    </a:lnTo>
                    <a:lnTo>
                      <a:pt x="2175" y="1102"/>
                    </a:lnTo>
                    <a:lnTo>
                      <a:pt x="2168" y="1109"/>
                    </a:lnTo>
                    <a:lnTo>
                      <a:pt x="2160" y="1116"/>
                    </a:lnTo>
                    <a:lnTo>
                      <a:pt x="2152" y="1123"/>
                    </a:lnTo>
                    <a:lnTo>
                      <a:pt x="2143" y="1130"/>
                    </a:lnTo>
                    <a:lnTo>
                      <a:pt x="2136" y="1137"/>
                    </a:lnTo>
                    <a:lnTo>
                      <a:pt x="2129" y="1145"/>
                    </a:lnTo>
                    <a:lnTo>
                      <a:pt x="2124" y="1153"/>
                    </a:lnTo>
                    <a:lnTo>
                      <a:pt x="2111" y="1153"/>
                    </a:lnTo>
                    <a:lnTo>
                      <a:pt x="2093" y="1153"/>
                    </a:lnTo>
                    <a:lnTo>
                      <a:pt x="2072" y="1151"/>
                    </a:lnTo>
                    <a:lnTo>
                      <a:pt x="2050" y="1150"/>
                    </a:lnTo>
                    <a:lnTo>
                      <a:pt x="2030" y="1147"/>
                    </a:lnTo>
                    <a:lnTo>
                      <a:pt x="2011" y="1145"/>
                    </a:lnTo>
                    <a:lnTo>
                      <a:pt x="1997" y="1144"/>
                    </a:lnTo>
                    <a:lnTo>
                      <a:pt x="1991" y="1143"/>
                    </a:lnTo>
                    <a:lnTo>
                      <a:pt x="1992" y="1171"/>
                    </a:lnTo>
                    <a:lnTo>
                      <a:pt x="1992" y="1201"/>
                    </a:lnTo>
                    <a:lnTo>
                      <a:pt x="1993" y="1232"/>
                    </a:lnTo>
                    <a:lnTo>
                      <a:pt x="1997" y="1261"/>
                    </a:lnTo>
                    <a:lnTo>
                      <a:pt x="2010" y="1272"/>
                    </a:lnTo>
                    <a:lnTo>
                      <a:pt x="2023" y="1282"/>
                    </a:lnTo>
                    <a:lnTo>
                      <a:pt x="2035" y="1294"/>
                    </a:lnTo>
                    <a:lnTo>
                      <a:pt x="2047" y="1305"/>
                    </a:lnTo>
                    <a:lnTo>
                      <a:pt x="2057" y="1317"/>
                    </a:lnTo>
                    <a:lnTo>
                      <a:pt x="2067" y="1329"/>
                    </a:lnTo>
                    <a:lnTo>
                      <a:pt x="2075" y="1344"/>
                    </a:lnTo>
                    <a:lnTo>
                      <a:pt x="2079" y="1359"/>
                    </a:lnTo>
                    <a:lnTo>
                      <a:pt x="2091" y="1365"/>
                    </a:lnTo>
                    <a:lnTo>
                      <a:pt x="2098" y="1373"/>
                    </a:lnTo>
                    <a:lnTo>
                      <a:pt x="2102" y="1383"/>
                    </a:lnTo>
                    <a:lnTo>
                      <a:pt x="2103" y="1396"/>
                    </a:lnTo>
                    <a:lnTo>
                      <a:pt x="2097" y="1416"/>
                    </a:lnTo>
                    <a:lnTo>
                      <a:pt x="2090" y="1435"/>
                    </a:lnTo>
                    <a:lnTo>
                      <a:pt x="2084" y="1456"/>
                    </a:lnTo>
                    <a:lnTo>
                      <a:pt x="2079" y="1478"/>
                    </a:lnTo>
                    <a:lnTo>
                      <a:pt x="2070" y="1484"/>
                    </a:lnTo>
                    <a:lnTo>
                      <a:pt x="2061" y="1488"/>
                    </a:lnTo>
                    <a:lnTo>
                      <a:pt x="2050" y="1492"/>
                    </a:lnTo>
                    <a:lnTo>
                      <a:pt x="2040" y="1493"/>
                    </a:lnTo>
                    <a:lnTo>
                      <a:pt x="2029" y="1494"/>
                    </a:lnTo>
                    <a:lnTo>
                      <a:pt x="2017" y="1495"/>
                    </a:lnTo>
                    <a:lnTo>
                      <a:pt x="2005" y="1495"/>
                    </a:lnTo>
                    <a:lnTo>
                      <a:pt x="1994" y="1495"/>
                    </a:lnTo>
                    <a:lnTo>
                      <a:pt x="1987" y="1494"/>
                    </a:lnTo>
                    <a:lnTo>
                      <a:pt x="1978" y="1493"/>
                    </a:lnTo>
                    <a:lnTo>
                      <a:pt x="1969" y="1491"/>
                    </a:lnTo>
                    <a:lnTo>
                      <a:pt x="1963" y="1487"/>
                    </a:lnTo>
                    <a:lnTo>
                      <a:pt x="1967" y="1479"/>
                    </a:lnTo>
                    <a:lnTo>
                      <a:pt x="1973" y="1471"/>
                    </a:lnTo>
                    <a:lnTo>
                      <a:pt x="1979" y="1463"/>
                    </a:lnTo>
                    <a:lnTo>
                      <a:pt x="1985" y="1456"/>
                    </a:lnTo>
                    <a:lnTo>
                      <a:pt x="1992" y="1448"/>
                    </a:lnTo>
                    <a:lnTo>
                      <a:pt x="1997" y="1441"/>
                    </a:lnTo>
                    <a:lnTo>
                      <a:pt x="2003" y="1433"/>
                    </a:lnTo>
                    <a:lnTo>
                      <a:pt x="2009" y="1425"/>
                    </a:lnTo>
                    <a:lnTo>
                      <a:pt x="2000" y="1415"/>
                    </a:lnTo>
                    <a:lnTo>
                      <a:pt x="1989" y="1404"/>
                    </a:lnTo>
                    <a:lnTo>
                      <a:pt x="1979" y="1395"/>
                    </a:lnTo>
                    <a:lnTo>
                      <a:pt x="1967" y="1387"/>
                    </a:lnTo>
                    <a:lnTo>
                      <a:pt x="1956" y="1380"/>
                    </a:lnTo>
                    <a:lnTo>
                      <a:pt x="1943" y="1373"/>
                    </a:lnTo>
                    <a:lnTo>
                      <a:pt x="1931" y="1367"/>
                    </a:lnTo>
                    <a:lnTo>
                      <a:pt x="1918" y="1363"/>
                    </a:lnTo>
                    <a:lnTo>
                      <a:pt x="1918" y="1379"/>
                    </a:lnTo>
                    <a:lnTo>
                      <a:pt x="1914" y="1395"/>
                    </a:lnTo>
                    <a:lnTo>
                      <a:pt x="1910" y="1410"/>
                    </a:lnTo>
                    <a:lnTo>
                      <a:pt x="1904" y="1425"/>
                    </a:lnTo>
                    <a:lnTo>
                      <a:pt x="1898" y="1439"/>
                    </a:lnTo>
                    <a:lnTo>
                      <a:pt x="1895" y="1454"/>
                    </a:lnTo>
                    <a:lnTo>
                      <a:pt x="1894" y="1469"/>
                    </a:lnTo>
                    <a:lnTo>
                      <a:pt x="1896" y="1485"/>
                    </a:lnTo>
                    <a:lnTo>
                      <a:pt x="1894" y="1494"/>
                    </a:lnTo>
                    <a:lnTo>
                      <a:pt x="1891" y="1503"/>
                    </a:lnTo>
                    <a:lnTo>
                      <a:pt x="1889" y="1514"/>
                    </a:lnTo>
                    <a:lnTo>
                      <a:pt x="1889" y="1525"/>
                    </a:lnTo>
                    <a:lnTo>
                      <a:pt x="1866" y="1524"/>
                    </a:lnTo>
                    <a:lnTo>
                      <a:pt x="1843" y="1525"/>
                    </a:lnTo>
                    <a:lnTo>
                      <a:pt x="1820" y="1529"/>
                    </a:lnTo>
                    <a:lnTo>
                      <a:pt x="1797" y="1531"/>
                    </a:lnTo>
                    <a:lnTo>
                      <a:pt x="1775" y="1534"/>
                    </a:lnTo>
                    <a:lnTo>
                      <a:pt x="1753" y="1536"/>
                    </a:lnTo>
                    <a:lnTo>
                      <a:pt x="1730" y="1536"/>
                    </a:lnTo>
                    <a:lnTo>
                      <a:pt x="1708" y="1532"/>
                    </a:lnTo>
                    <a:lnTo>
                      <a:pt x="1704" y="1526"/>
                    </a:lnTo>
                    <a:lnTo>
                      <a:pt x="1707" y="1519"/>
                    </a:lnTo>
                    <a:lnTo>
                      <a:pt x="1713" y="1514"/>
                    </a:lnTo>
                    <a:lnTo>
                      <a:pt x="1720" y="1509"/>
                    </a:lnTo>
                    <a:lnTo>
                      <a:pt x="1732" y="1506"/>
                    </a:lnTo>
                    <a:lnTo>
                      <a:pt x="1744" y="1500"/>
                    </a:lnTo>
                    <a:lnTo>
                      <a:pt x="1757" y="1493"/>
                    </a:lnTo>
                    <a:lnTo>
                      <a:pt x="1767" y="1485"/>
                    </a:lnTo>
                    <a:lnTo>
                      <a:pt x="1779" y="1477"/>
                    </a:lnTo>
                    <a:lnTo>
                      <a:pt x="1789" y="1468"/>
                    </a:lnTo>
                    <a:lnTo>
                      <a:pt x="1798" y="1458"/>
                    </a:lnTo>
                    <a:lnTo>
                      <a:pt x="1807" y="1448"/>
                    </a:lnTo>
                    <a:lnTo>
                      <a:pt x="1790" y="1436"/>
                    </a:lnTo>
                    <a:lnTo>
                      <a:pt x="1776" y="1423"/>
                    </a:lnTo>
                    <a:lnTo>
                      <a:pt x="1765" y="1407"/>
                    </a:lnTo>
                    <a:lnTo>
                      <a:pt x="1755" y="1389"/>
                    </a:lnTo>
                    <a:lnTo>
                      <a:pt x="1747" y="1371"/>
                    </a:lnTo>
                    <a:lnTo>
                      <a:pt x="1739" y="1352"/>
                    </a:lnTo>
                    <a:lnTo>
                      <a:pt x="1730" y="1334"/>
                    </a:lnTo>
                    <a:lnTo>
                      <a:pt x="1720" y="1317"/>
                    </a:lnTo>
                    <a:lnTo>
                      <a:pt x="1160" y="1203"/>
                    </a:lnTo>
                    <a:lnTo>
                      <a:pt x="760" y="1539"/>
                    </a:lnTo>
                    <a:lnTo>
                      <a:pt x="728" y="1534"/>
                    </a:lnTo>
                    <a:lnTo>
                      <a:pt x="1148" y="1182"/>
                    </a:lnTo>
                    <a:lnTo>
                      <a:pt x="1679" y="1287"/>
                    </a:lnTo>
                    <a:lnTo>
                      <a:pt x="1666" y="1269"/>
                    </a:lnTo>
                    <a:lnTo>
                      <a:pt x="1656" y="1251"/>
                    </a:lnTo>
                    <a:lnTo>
                      <a:pt x="1648" y="1231"/>
                    </a:lnTo>
                    <a:lnTo>
                      <a:pt x="1644" y="1212"/>
                    </a:lnTo>
                    <a:lnTo>
                      <a:pt x="1639" y="1190"/>
                    </a:lnTo>
                    <a:lnTo>
                      <a:pt x="1637" y="1169"/>
                    </a:lnTo>
                    <a:lnTo>
                      <a:pt x="1633" y="1147"/>
                    </a:lnTo>
                    <a:lnTo>
                      <a:pt x="1631" y="1126"/>
                    </a:lnTo>
                    <a:lnTo>
                      <a:pt x="1630" y="1026"/>
                    </a:lnTo>
                    <a:lnTo>
                      <a:pt x="1622" y="1020"/>
                    </a:lnTo>
                    <a:lnTo>
                      <a:pt x="1613" y="1016"/>
                    </a:lnTo>
                    <a:lnTo>
                      <a:pt x="1602" y="1012"/>
                    </a:lnTo>
                    <a:lnTo>
                      <a:pt x="1593" y="1009"/>
                    </a:lnTo>
                    <a:lnTo>
                      <a:pt x="1583" y="1004"/>
                    </a:lnTo>
                    <a:lnTo>
                      <a:pt x="1573" y="1001"/>
                    </a:lnTo>
                    <a:lnTo>
                      <a:pt x="1564" y="995"/>
                    </a:lnTo>
                    <a:lnTo>
                      <a:pt x="1556" y="988"/>
                    </a:lnTo>
                    <a:lnTo>
                      <a:pt x="1556" y="970"/>
                    </a:lnTo>
                    <a:lnTo>
                      <a:pt x="1558" y="950"/>
                    </a:lnTo>
                    <a:lnTo>
                      <a:pt x="1557" y="934"/>
                    </a:lnTo>
                    <a:lnTo>
                      <a:pt x="1545" y="925"/>
                    </a:lnTo>
                    <a:lnTo>
                      <a:pt x="1537" y="924"/>
                    </a:lnTo>
                    <a:lnTo>
                      <a:pt x="1528" y="922"/>
                    </a:lnTo>
                    <a:lnTo>
                      <a:pt x="1520" y="922"/>
                    </a:lnTo>
                    <a:lnTo>
                      <a:pt x="1512" y="921"/>
                    </a:lnTo>
                    <a:lnTo>
                      <a:pt x="1504" y="921"/>
                    </a:lnTo>
                    <a:lnTo>
                      <a:pt x="1496" y="919"/>
                    </a:lnTo>
                    <a:lnTo>
                      <a:pt x="1489" y="918"/>
                    </a:lnTo>
                    <a:lnTo>
                      <a:pt x="1482" y="914"/>
                    </a:lnTo>
                    <a:lnTo>
                      <a:pt x="1493" y="902"/>
                    </a:lnTo>
                    <a:lnTo>
                      <a:pt x="1504" y="890"/>
                    </a:lnTo>
                    <a:lnTo>
                      <a:pt x="1518" y="880"/>
                    </a:lnTo>
                    <a:lnTo>
                      <a:pt x="1531" y="869"/>
                    </a:lnTo>
                    <a:lnTo>
                      <a:pt x="1545" y="858"/>
                    </a:lnTo>
                    <a:lnTo>
                      <a:pt x="1558" y="848"/>
                    </a:lnTo>
                    <a:lnTo>
                      <a:pt x="1571" y="835"/>
                    </a:lnTo>
                    <a:lnTo>
                      <a:pt x="1583" y="822"/>
                    </a:lnTo>
                    <a:lnTo>
                      <a:pt x="1587" y="808"/>
                    </a:lnTo>
                    <a:lnTo>
                      <a:pt x="1593" y="793"/>
                    </a:lnTo>
                    <a:lnTo>
                      <a:pt x="1599" y="778"/>
                    </a:lnTo>
                    <a:lnTo>
                      <a:pt x="1606" y="763"/>
                    </a:lnTo>
                    <a:lnTo>
                      <a:pt x="1610" y="748"/>
                    </a:lnTo>
                    <a:lnTo>
                      <a:pt x="1615" y="733"/>
                    </a:lnTo>
                    <a:lnTo>
                      <a:pt x="1618" y="718"/>
                    </a:lnTo>
                    <a:lnTo>
                      <a:pt x="1621" y="703"/>
                    </a:lnTo>
                    <a:lnTo>
                      <a:pt x="1615" y="691"/>
                    </a:lnTo>
                    <a:lnTo>
                      <a:pt x="1610" y="676"/>
                    </a:lnTo>
                    <a:lnTo>
                      <a:pt x="1606" y="656"/>
                    </a:lnTo>
                    <a:lnTo>
                      <a:pt x="1599" y="631"/>
                    </a:lnTo>
                    <a:lnTo>
                      <a:pt x="1595" y="608"/>
                    </a:lnTo>
                    <a:lnTo>
                      <a:pt x="1594" y="585"/>
                    </a:lnTo>
                    <a:lnTo>
                      <a:pt x="1594" y="561"/>
                    </a:lnTo>
                    <a:lnTo>
                      <a:pt x="1595" y="538"/>
                    </a:lnTo>
                    <a:lnTo>
                      <a:pt x="1066" y="878"/>
                    </a:lnTo>
                    <a:lnTo>
                      <a:pt x="0" y="767"/>
                    </a:lnTo>
                    <a:lnTo>
                      <a:pt x="1" y="762"/>
                    </a:lnTo>
                    <a:lnTo>
                      <a:pt x="2" y="759"/>
                    </a:lnTo>
                    <a:lnTo>
                      <a:pt x="3" y="756"/>
                    </a:lnTo>
                    <a:lnTo>
                      <a:pt x="5" y="754"/>
                    </a:lnTo>
                    <a:lnTo>
                      <a:pt x="1062" y="859"/>
                    </a:lnTo>
                    <a:lnTo>
                      <a:pt x="1601" y="511"/>
                    </a:lnTo>
                    <a:lnTo>
                      <a:pt x="1607" y="476"/>
                    </a:lnTo>
                    <a:lnTo>
                      <a:pt x="1609" y="441"/>
                    </a:lnTo>
                    <a:lnTo>
                      <a:pt x="1611" y="406"/>
                    </a:lnTo>
                    <a:lnTo>
                      <a:pt x="1618" y="372"/>
                    </a:lnTo>
                    <a:lnTo>
                      <a:pt x="1649" y="317"/>
                    </a:lnTo>
                    <a:lnTo>
                      <a:pt x="1658" y="322"/>
                    </a:lnTo>
                    <a:lnTo>
                      <a:pt x="1662" y="330"/>
                    </a:lnTo>
                    <a:lnTo>
                      <a:pt x="1666" y="339"/>
                    </a:lnTo>
                    <a:lnTo>
                      <a:pt x="1668" y="348"/>
                    </a:lnTo>
                    <a:lnTo>
                      <a:pt x="1670" y="357"/>
                    </a:lnTo>
                    <a:lnTo>
                      <a:pt x="1675" y="363"/>
                    </a:lnTo>
                    <a:lnTo>
                      <a:pt x="1683" y="366"/>
                    </a:lnTo>
                    <a:lnTo>
                      <a:pt x="1696" y="362"/>
                    </a:lnTo>
                    <a:lnTo>
                      <a:pt x="1699" y="376"/>
                    </a:lnTo>
                    <a:lnTo>
                      <a:pt x="1698" y="392"/>
                    </a:lnTo>
                    <a:lnTo>
                      <a:pt x="1694" y="408"/>
                    </a:lnTo>
                    <a:lnTo>
                      <a:pt x="1691" y="425"/>
                    </a:lnTo>
                    <a:lnTo>
                      <a:pt x="1686" y="436"/>
                    </a:lnTo>
                    <a:lnTo>
                      <a:pt x="1682" y="448"/>
                    </a:lnTo>
                    <a:lnTo>
                      <a:pt x="1676" y="459"/>
                    </a:lnTo>
                    <a:lnTo>
                      <a:pt x="1668" y="470"/>
                    </a:lnTo>
                    <a:lnTo>
                      <a:pt x="1671" y="486"/>
                    </a:lnTo>
                    <a:lnTo>
                      <a:pt x="1676" y="502"/>
                    </a:lnTo>
                    <a:lnTo>
                      <a:pt x="1682" y="517"/>
                    </a:lnTo>
                    <a:lnTo>
                      <a:pt x="1689" y="533"/>
                    </a:lnTo>
                    <a:lnTo>
                      <a:pt x="1701" y="529"/>
                    </a:lnTo>
                    <a:lnTo>
                      <a:pt x="1706" y="518"/>
                    </a:lnTo>
                    <a:lnTo>
                      <a:pt x="1708" y="504"/>
                    </a:lnTo>
                    <a:lnTo>
                      <a:pt x="1713" y="493"/>
                    </a:lnTo>
                    <a:lnTo>
                      <a:pt x="1722" y="479"/>
                    </a:lnTo>
                    <a:lnTo>
                      <a:pt x="1730" y="465"/>
                    </a:lnTo>
                    <a:lnTo>
                      <a:pt x="1739" y="450"/>
                    </a:lnTo>
                    <a:lnTo>
                      <a:pt x="1747" y="436"/>
                    </a:lnTo>
                    <a:lnTo>
                      <a:pt x="1755" y="422"/>
                    </a:lnTo>
                    <a:lnTo>
                      <a:pt x="1765" y="408"/>
                    </a:lnTo>
                    <a:lnTo>
                      <a:pt x="1774" y="395"/>
                    </a:lnTo>
                    <a:lnTo>
                      <a:pt x="1784" y="381"/>
                    </a:lnTo>
                    <a:lnTo>
                      <a:pt x="1772" y="367"/>
                    </a:lnTo>
                    <a:lnTo>
                      <a:pt x="1757" y="358"/>
                    </a:lnTo>
                    <a:lnTo>
                      <a:pt x="1738" y="353"/>
                    </a:lnTo>
                    <a:lnTo>
                      <a:pt x="1720" y="348"/>
                    </a:lnTo>
                    <a:lnTo>
                      <a:pt x="1701" y="344"/>
                    </a:lnTo>
                    <a:lnTo>
                      <a:pt x="1685" y="336"/>
                    </a:lnTo>
                    <a:lnTo>
                      <a:pt x="1671" y="324"/>
                    </a:lnTo>
                    <a:lnTo>
                      <a:pt x="1662" y="306"/>
                    </a:lnTo>
                    <a:lnTo>
                      <a:pt x="1656" y="282"/>
                    </a:lnTo>
                    <a:lnTo>
                      <a:pt x="1659" y="255"/>
                    </a:lnTo>
                    <a:lnTo>
                      <a:pt x="1662" y="230"/>
                    </a:lnTo>
                    <a:lnTo>
                      <a:pt x="1663" y="202"/>
                    </a:lnTo>
                    <a:lnTo>
                      <a:pt x="1656" y="200"/>
                    </a:lnTo>
                    <a:lnTo>
                      <a:pt x="1651" y="196"/>
                    </a:lnTo>
                    <a:lnTo>
                      <a:pt x="1644" y="193"/>
                    </a:lnTo>
                    <a:lnTo>
                      <a:pt x="1640" y="187"/>
                    </a:lnTo>
                    <a:lnTo>
                      <a:pt x="1649" y="171"/>
                    </a:lnTo>
                    <a:lnTo>
                      <a:pt x="1661" y="155"/>
                    </a:lnTo>
                    <a:lnTo>
                      <a:pt x="1674" y="141"/>
                    </a:lnTo>
                    <a:lnTo>
                      <a:pt x="1689" y="127"/>
                    </a:lnTo>
                    <a:lnTo>
                      <a:pt x="1704" y="115"/>
                    </a:lnTo>
                    <a:lnTo>
                      <a:pt x="1720" y="104"/>
                    </a:lnTo>
                    <a:lnTo>
                      <a:pt x="1736" y="94"/>
                    </a:lnTo>
                    <a:lnTo>
                      <a:pt x="1752" y="86"/>
                    </a:lnTo>
                    <a:lnTo>
                      <a:pt x="1745" y="67"/>
                    </a:lnTo>
                    <a:lnTo>
                      <a:pt x="1744" y="48"/>
                    </a:lnTo>
                    <a:lnTo>
                      <a:pt x="1747" y="28"/>
                    </a:lnTo>
                    <a:lnTo>
                      <a:pt x="1755" y="11"/>
                    </a:lnTo>
                    <a:lnTo>
                      <a:pt x="1768" y="4"/>
                    </a:lnTo>
                    <a:lnTo>
                      <a:pt x="1783" y="0"/>
                    </a:lnTo>
                    <a:lnTo>
                      <a:pt x="1797" y="0"/>
                    </a:lnTo>
                    <a:lnTo>
                      <a:pt x="1812" y="4"/>
                    </a:lnTo>
                    <a:lnTo>
                      <a:pt x="1825" y="10"/>
                    </a:lnTo>
                    <a:lnTo>
                      <a:pt x="1837" y="19"/>
                    </a:lnTo>
                    <a:lnTo>
                      <a:pt x="1846" y="30"/>
                    </a:lnTo>
                    <a:lnTo>
                      <a:pt x="1855" y="43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3" name="未知"/>
              <p:cNvSpPr/>
              <p:nvPr/>
            </p:nvSpPr>
            <p:spPr>
              <a:xfrm>
                <a:off x="948" y="228"/>
                <a:ext cx="86" cy="127"/>
              </a:xfrm>
              <a:custGeom>
                <a:avLst/>
                <a:gdLst/>
                <a:ahLst/>
                <a:cxnLst/>
                <a:pathLst>
                  <a:path w="172" h="254">
                    <a:moveTo>
                      <a:pt x="56" y="27"/>
                    </a:moveTo>
                    <a:lnTo>
                      <a:pt x="57" y="33"/>
                    </a:lnTo>
                    <a:lnTo>
                      <a:pt x="60" y="39"/>
                    </a:lnTo>
                    <a:lnTo>
                      <a:pt x="63" y="43"/>
                    </a:lnTo>
                    <a:lnTo>
                      <a:pt x="67" y="47"/>
                    </a:lnTo>
                    <a:lnTo>
                      <a:pt x="75" y="48"/>
                    </a:lnTo>
                    <a:lnTo>
                      <a:pt x="83" y="47"/>
                    </a:lnTo>
                    <a:lnTo>
                      <a:pt x="92" y="46"/>
                    </a:lnTo>
                    <a:lnTo>
                      <a:pt x="99" y="46"/>
                    </a:lnTo>
                    <a:lnTo>
                      <a:pt x="107" y="46"/>
                    </a:lnTo>
                    <a:lnTo>
                      <a:pt x="114" y="48"/>
                    </a:lnTo>
                    <a:lnTo>
                      <a:pt x="120" y="53"/>
                    </a:lnTo>
                    <a:lnTo>
                      <a:pt x="125" y="62"/>
                    </a:lnTo>
                    <a:lnTo>
                      <a:pt x="126" y="78"/>
                    </a:lnTo>
                    <a:lnTo>
                      <a:pt x="126" y="94"/>
                    </a:lnTo>
                    <a:lnTo>
                      <a:pt x="129" y="109"/>
                    </a:lnTo>
                    <a:lnTo>
                      <a:pt x="144" y="116"/>
                    </a:lnTo>
                    <a:lnTo>
                      <a:pt x="163" y="136"/>
                    </a:lnTo>
                    <a:lnTo>
                      <a:pt x="171" y="160"/>
                    </a:lnTo>
                    <a:lnTo>
                      <a:pt x="172" y="185"/>
                    </a:lnTo>
                    <a:lnTo>
                      <a:pt x="171" y="209"/>
                    </a:lnTo>
                    <a:lnTo>
                      <a:pt x="142" y="254"/>
                    </a:lnTo>
                    <a:lnTo>
                      <a:pt x="137" y="250"/>
                    </a:lnTo>
                    <a:lnTo>
                      <a:pt x="137" y="243"/>
                    </a:lnTo>
                    <a:lnTo>
                      <a:pt x="141" y="235"/>
                    </a:lnTo>
                    <a:lnTo>
                      <a:pt x="145" y="225"/>
                    </a:lnTo>
                    <a:lnTo>
                      <a:pt x="150" y="216"/>
                    </a:lnTo>
                    <a:lnTo>
                      <a:pt x="155" y="206"/>
                    </a:lnTo>
                    <a:lnTo>
                      <a:pt x="156" y="195"/>
                    </a:lnTo>
                    <a:lnTo>
                      <a:pt x="152" y="186"/>
                    </a:lnTo>
                    <a:lnTo>
                      <a:pt x="148" y="179"/>
                    </a:lnTo>
                    <a:lnTo>
                      <a:pt x="142" y="175"/>
                    </a:lnTo>
                    <a:lnTo>
                      <a:pt x="136" y="171"/>
                    </a:lnTo>
                    <a:lnTo>
                      <a:pt x="130" y="168"/>
                    </a:lnTo>
                    <a:lnTo>
                      <a:pt x="124" y="166"/>
                    </a:lnTo>
                    <a:lnTo>
                      <a:pt x="117" y="162"/>
                    </a:lnTo>
                    <a:lnTo>
                      <a:pt x="111" y="160"/>
                    </a:lnTo>
                    <a:lnTo>
                      <a:pt x="105" y="156"/>
                    </a:lnTo>
                    <a:lnTo>
                      <a:pt x="94" y="142"/>
                    </a:lnTo>
                    <a:lnTo>
                      <a:pt x="81" y="130"/>
                    </a:lnTo>
                    <a:lnTo>
                      <a:pt x="67" y="117"/>
                    </a:lnTo>
                    <a:lnTo>
                      <a:pt x="54" y="104"/>
                    </a:lnTo>
                    <a:lnTo>
                      <a:pt x="41" y="92"/>
                    </a:lnTo>
                    <a:lnTo>
                      <a:pt x="28" y="79"/>
                    </a:lnTo>
                    <a:lnTo>
                      <a:pt x="14" y="68"/>
                    </a:lnTo>
                    <a:lnTo>
                      <a:pt x="1" y="55"/>
                    </a:lnTo>
                    <a:lnTo>
                      <a:pt x="0" y="40"/>
                    </a:lnTo>
                    <a:lnTo>
                      <a:pt x="3" y="25"/>
                    </a:lnTo>
                    <a:lnTo>
                      <a:pt x="7" y="12"/>
                    </a:lnTo>
                    <a:lnTo>
                      <a:pt x="16" y="1"/>
                    </a:lnTo>
                    <a:lnTo>
                      <a:pt x="23" y="0"/>
                    </a:lnTo>
                    <a:lnTo>
                      <a:pt x="30" y="0"/>
                    </a:lnTo>
                    <a:lnTo>
                      <a:pt x="36" y="2"/>
                    </a:lnTo>
                    <a:lnTo>
                      <a:pt x="42" y="6"/>
                    </a:lnTo>
                    <a:lnTo>
                      <a:pt x="46" y="11"/>
                    </a:lnTo>
                    <a:lnTo>
                      <a:pt x="50" y="17"/>
                    </a:lnTo>
                    <a:lnTo>
                      <a:pt x="53" y="23"/>
                    </a:lnTo>
                    <a:lnTo>
                      <a:pt x="56" y="27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4" name="未知"/>
              <p:cNvSpPr/>
              <p:nvPr/>
            </p:nvSpPr>
            <p:spPr>
              <a:xfrm>
                <a:off x="899" y="270"/>
                <a:ext cx="112" cy="133"/>
              </a:xfrm>
              <a:custGeom>
                <a:avLst/>
                <a:gdLst/>
                <a:ahLst/>
                <a:cxnLst/>
                <a:pathLst>
                  <a:path w="224" h="265">
                    <a:moveTo>
                      <a:pt x="215" y="100"/>
                    </a:moveTo>
                    <a:lnTo>
                      <a:pt x="220" y="106"/>
                    </a:lnTo>
                    <a:lnTo>
                      <a:pt x="224" y="114"/>
                    </a:lnTo>
                    <a:lnTo>
                      <a:pt x="224" y="123"/>
                    </a:lnTo>
                    <a:lnTo>
                      <a:pt x="220" y="131"/>
                    </a:lnTo>
                    <a:lnTo>
                      <a:pt x="212" y="140"/>
                    </a:lnTo>
                    <a:lnTo>
                      <a:pt x="208" y="152"/>
                    </a:lnTo>
                    <a:lnTo>
                      <a:pt x="208" y="166"/>
                    </a:lnTo>
                    <a:lnTo>
                      <a:pt x="211" y="177"/>
                    </a:lnTo>
                    <a:lnTo>
                      <a:pt x="215" y="185"/>
                    </a:lnTo>
                    <a:lnTo>
                      <a:pt x="217" y="195"/>
                    </a:lnTo>
                    <a:lnTo>
                      <a:pt x="218" y="204"/>
                    </a:lnTo>
                    <a:lnTo>
                      <a:pt x="220" y="213"/>
                    </a:lnTo>
                    <a:lnTo>
                      <a:pt x="209" y="221"/>
                    </a:lnTo>
                    <a:lnTo>
                      <a:pt x="199" y="228"/>
                    </a:lnTo>
                    <a:lnTo>
                      <a:pt x="187" y="235"/>
                    </a:lnTo>
                    <a:lnTo>
                      <a:pt x="177" y="241"/>
                    </a:lnTo>
                    <a:lnTo>
                      <a:pt x="166" y="246"/>
                    </a:lnTo>
                    <a:lnTo>
                      <a:pt x="155" y="252"/>
                    </a:lnTo>
                    <a:lnTo>
                      <a:pt x="143" y="258"/>
                    </a:lnTo>
                    <a:lnTo>
                      <a:pt x="132" y="265"/>
                    </a:lnTo>
                    <a:lnTo>
                      <a:pt x="120" y="249"/>
                    </a:lnTo>
                    <a:lnTo>
                      <a:pt x="106" y="240"/>
                    </a:lnTo>
                    <a:lnTo>
                      <a:pt x="90" y="234"/>
                    </a:lnTo>
                    <a:lnTo>
                      <a:pt x="73" y="230"/>
                    </a:lnTo>
                    <a:lnTo>
                      <a:pt x="56" y="228"/>
                    </a:lnTo>
                    <a:lnTo>
                      <a:pt x="40" y="222"/>
                    </a:lnTo>
                    <a:lnTo>
                      <a:pt x="26" y="213"/>
                    </a:lnTo>
                    <a:lnTo>
                      <a:pt x="16" y="197"/>
                    </a:lnTo>
                    <a:lnTo>
                      <a:pt x="13" y="172"/>
                    </a:lnTo>
                    <a:lnTo>
                      <a:pt x="15" y="147"/>
                    </a:lnTo>
                    <a:lnTo>
                      <a:pt x="19" y="123"/>
                    </a:lnTo>
                    <a:lnTo>
                      <a:pt x="19" y="97"/>
                    </a:lnTo>
                    <a:lnTo>
                      <a:pt x="0" y="81"/>
                    </a:lnTo>
                    <a:lnTo>
                      <a:pt x="8" y="68"/>
                    </a:lnTo>
                    <a:lnTo>
                      <a:pt x="18" y="56"/>
                    </a:lnTo>
                    <a:lnTo>
                      <a:pt x="29" y="45"/>
                    </a:lnTo>
                    <a:lnTo>
                      <a:pt x="42" y="34"/>
                    </a:lnTo>
                    <a:lnTo>
                      <a:pt x="55" y="25"/>
                    </a:lnTo>
                    <a:lnTo>
                      <a:pt x="67" y="17"/>
                    </a:lnTo>
                    <a:lnTo>
                      <a:pt x="81" y="8"/>
                    </a:lnTo>
                    <a:lnTo>
                      <a:pt x="94" y="0"/>
                    </a:lnTo>
                    <a:lnTo>
                      <a:pt x="110" y="10"/>
                    </a:lnTo>
                    <a:lnTo>
                      <a:pt x="125" y="24"/>
                    </a:lnTo>
                    <a:lnTo>
                      <a:pt x="139" y="39"/>
                    </a:lnTo>
                    <a:lnTo>
                      <a:pt x="154" y="53"/>
                    </a:lnTo>
                    <a:lnTo>
                      <a:pt x="167" y="68"/>
                    </a:lnTo>
                    <a:lnTo>
                      <a:pt x="182" y="82"/>
                    </a:lnTo>
                    <a:lnTo>
                      <a:pt x="199" y="92"/>
                    </a:lnTo>
                    <a:lnTo>
                      <a:pt x="215" y="1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5" name="未知"/>
              <p:cNvSpPr/>
              <p:nvPr/>
            </p:nvSpPr>
            <p:spPr>
              <a:xfrm>
                <a:off x="930" y="287"/>
                <a:ext cx="16" cy="16"/>
              </a:xfrm>
              <a:custGeom>
                <a:avLst/>
                <a:gdLst/>
                <a:ahLst/>
                <a:cxnLst/>
                <a:pathLst>
                  <a:path w="33" h="33">
                    <a:moveTo>
                      <a:pt x="33" y="24"/>
                    </a:moveTo>
                    <a:lnTo>
                      <a:pt x="33" y="30"/>
                    </a:lnTo>
                    <a:lnTo>
                      <a:pt x="20" y="33"/>
                    </a:lnTo>
                    <a:lnTo>
                      <a:pt x="12" y="27"/>
                    </a:lnTo>
                    <a:lnTo>
                      <a:pt x="6" y="15"/>
                    </a:lnTo>
                    <a:lnTo>
                      <a:pt x="0" y="5"/>
                    </a:lnTo>
                    <a:lnTo>
                      <a:pt x="11" y="0"/>
                    </a:lnTo>
                    <a:lnTo>
                      <a:pt x="20" y="5"/>
                    </a:lnTo>
                    <a:lnTo>
                      <a:pt x="27" y="14"/>
                    </a:ln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6" name="未知"/>
              <p:cNvSpPr/>
              <p:nvPr/>
            </p:nvSpPr>
            <p:spPr>
              <a:xfrm>
                <a:off x="916" y="356"/>
                <a:ext cx="21" cy="15"/>
              </a:xfrm>
              <a:custGeom>
                <a:avLst/>
                <a:gdLst/>
                <a:ahLst/>
                <a:cxnLst/>
                <a:pathLst>
                  <a:path w="42" h="32">
                    <a:moveTo>
                      <a:pt x="42" y="10"/>
                    </a:moveTo>
                    <a:lnTo>
                      <a:pt x="38" y="15"/>
                    </a:lnTo>
                    <a:lnTo>
                      <a:pt x="32" y="21"/>
                    </a:lnTo>
                    <a:lnTo>
                      <a:pt x="25" y="27"/>
                    </a:lnTo>
                    <a:lnTo>
                      <a:pt x="18" y="32"/>
                    </a:lnTo>
                    <a:lnTo>
                      <a:pt x="1" y="30"/>
                    </a:lnTo>
                    <a:lnTo>
                      <a:pt x="0" y="20"/>
                    </a:lnTo>
                    <a:lnTo>
                      <a:pt x="6" y="14"/>
                    </a:lnTo>
                    <a:lnTo>
                      <a:pt x="14" y="8"/>
                    </a:lnTo>
                    <a:lnTo>
                      <a:pt x="22" y="0"/>
                    </a:lnTo>
                    <a:lnTo>
                      <a:pt x="27" y="0"/>
                    </a:lnTo>
                    <a:lnTo>
                      <a:pt x="33" y="3"/>
                    </a:lnTo>
                    <a:lnTo>
                      <a:pt x="38" y="5"/>
                    </a:lnTo>
                    <a:lnTo>
                      <a:pt x="42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7" name="未知"/>
              <p:cNvSpPr/>
              <p:nvPr/>
            </p:nvSpPr>
            <p:spPr>
              <a:xfrm>
                <a:off x="855" y="390"/>
                <a:ext cx="226" cy="369"/>
              </a:xfrm>
              <a:custGeom>
                <a:avLst/>
                <a:gdLst/>
                <a:ahLst/>
                <a:cxnLst/>
                <a:pathLst>
                  <a:path w="451" h="739">
                    <a:moveTo>
                      <a:pt x="410" y="732"/>
                    </a:moveTo>
                    <a:lnTo>
                      <a:pt x="395" y="737"/>
                    </a:lnTo>
                    <a:lnTo>
                      <a:pt x="380" y="739"/>
                    </a:lnTo>
                    <a:lnTo>
                      <a:pt x="365" y="738"/>
                    </a:lnTo>
                    <a:lnTo>
                      <a:pt x="350" y="735"/>
                    </a:lnTo>
                    <a:lnTo>
                      <a:pt x="335" y="730"/>
                    </a:lnTo>
                    <a:lnTo>
                      <a:pt x="320" y="727"/>
                    </a:lnTo>
                    <a:lnTo>
                      <a:pt x="305" y="723"/>
                    </a:lnTo>
                    <a:lnTo>
                      <a:pt x="290" y="722"/>
                    </a:lnTo>
                    <a:lnTo>
                      <a:pt x="273" y="714"/>
                    </a:lnTo>
                    <a:lnTo>
                      <a:pt x="256" y="707"/>
                    </a:lnTo>
                    <a:lnTo>
                      <a:pt x="237" y="701"/>
                    </a:lnTo>
                    <a:lnTo>
                      <a:pt x="219" y="697"/>
                    </a:lnTo>
                    <a:lnTo>
                      <a:pt x="199" y="693"/>
                    </a:lnTo>
                    <a:lnTo>
                      <a:pt x="180" y="691"/>
                    </a:lnTo>
                    <a:lnTo>
                      <a:pt x="160" y="688"/>
                    </a:lnTo>
                    <a:lnTo>
                      <a:pt x="142" y="686"/>
                    </a:lnTo>
                    <a:lnTo>
                      <a:pt x="122" y="684"/>
                    </a:lnTo>
                    <a:lnTo>
                      <a:pt x="102" y="680"/>
                    </a:lnTo>
                    <a:lnTo>
                      <a:pt x="84" y="677"/>
                    </a:lnTo>
                    <a:lnTo>
                      <a:pt x="65" y="672"/>
                    </a:lnTo>
                    <a:lnTo>
                      <a:pt x="48" y="665"/>
                    </a:lnTo>
                    <a:lnTo>
                      <a:pt x="31" y="659"/>
                    </a:lnTo>
                    <a:lnTo>
                      <a:pt x="15" y="648"/>
                    </a:lnTo>
                    <a:lnTo>
                      <a:pt x="0" y="637"/>
                    </a:lnTo>
                    <a:lnTo>
                      <a:pt x="1" y="603"/>
                    </a:lnTo>
                    <a:lnTo>
                      <a:pt x="4" y="571"/>
                    </a:lnTo>
                    <a:lnTo>
                      <a:pt x="10" y="540"/>
                    </a:lnTo>
                    <a:lnTo>
                      <a:pt x="17" y="509"/>
                    </a:lnTo>
                    <a:lnTo>
                      <a:pt x="26" y="479"/>
                    </a:lnTo>
                    <a:lnTo>
                      <a:pt x="37" y="449"/>
                    </a:lnTo>
                    <a:lnTo>
                      <a:pt x="47" y="420"/>
                    </a:lnTo>
                    <a:lnTo>
                      <a:pt x="59" y="391"/>
                    </a:lnTo>
                    <a:lnTo>
                      <a:pt x="76" y="403"/>
                    </a:lnTo>
                    <a:lnTo>
                      <a:pt x="94" y="413"/>
                    </a:lnTo>
                    <a:lnTo>
                      <a:pt x="113" y="422"/>
                    </a:lnTo>
                    <a:lnTo>
                      <a:pt x="133" y="429"/>
                    </a:lnTo>
                    <a:lnTo>
                      <a:pt x="153" y="435"/>
                    </a:lnTo>
                    <a:lnTo>
                      <a:pt x="175" y="437"/>
                    </a:lnTo>
                    <a:lnTo>
                      <a:pt x="196" y="438"/>
                    </a:lnTo>
                    <a:lnTo>
                      <a:pt x="218" y="436"/>
                    </a:lnTo>
                    <a:lnTo>
                      <a:pt x="235" y="428"/>
                    </a:lnTo>
                    <a:lnTo>
                      <a:pt x="252" y="419"/>
                    </a:lnTo>
                    <a:lnTo>
                      <a:pt x="268" y="406"/>
                    </a:lnTo>
                    <a:lnTo>
                      <a:pt x="283" y="393"/>
                    </a:lnTo>
                    <a:lnTo>
                      <a:pt x="298" y="378"/>
                    </a:lnTo>
                    <a:lnTo>
                      <a:pt x="312" y="363"/>
                    </a:lnTo>
                    <a:lnTo>
                      <a:pt x="326" y="348"/>
                    </a:lnTo>
                    <a:lnTo>
                      <a:pt x="339" y="334"/>
                    </a:lnTo>
                    <a:lnTo>
                      <a:pt x="337" y="327"/>
                    </a:lnTo>
                    <a:lnTo>
                      <a:pt x="335" y="322"/>
                    </a:lnTo>
                    <a:lnTo>
                      <a:pt x="330" y="319"/>
                    </a:lnTo>
                    <a:lnTo>
                      <a:pt x="325" y="315"/>
                    </a:lnTo>
                    <a:lnTo>
                      <a:pt x="318" y="315"/>
                    </a:lnTo>
                    <a:lnTo>
                      <a:pt x="301" y="336"/>
                    </a:lnTo>
                    <a:lnTo>
                      <a:pt x="282" y="355"/>
                    </a:lnTo>
                    <a:lnTo>
                      <a:pt x="264" y="375"/>
                    </a:lnTo>
                    <a:lnTo>
                      <a:pt x="243" y="391"/>
                    </a:lnTo>
                    <a:lnTo>
                      <a:pt x="221" y="405"/>
                    </a:lnTo>
                    <a:lnTo>
                      <a:pt x="197" y="413"/>
                    </a:lnTo>
                    <a:lnTo>
                      <a:pt x="171" y="416"/>
                    </a:lnTo>
                    <a:lnTo>
                      <a:pt x="143" y="413"/>
                    </a:lnTo>
                    <a:lnTo>
                      <a:pt x="125" y="405"/>
                    </a:lnTo>
                    <a:lnTo>
                      <a:pt x="108" y="392"/>
                    </a:lnTo>
                    <a:lnTo>
                      <a:pt x="92" y="375"/>
                    </a:lnTo>
                    <a:lnTo>
                      <a:pt x="76" y="355"/>
                    </a:lnTo>
                    <a:lnTo>
                      <a:pt x="63" y="335"/>
                    </a:lnTo>
                    <a:lnTo>
                      <a:pt x="52" y="315"/>
                    </a:lnTo>
                    <a:lnTo>
                      <a:pt x="45" y="297"/>
                    </a:lnTo>
                    <a:lnTo>
                      <a:pt x="40" y="283"/>
                    </a:lnTo>
                    <a:lnTo>
                      <a:pt x="37" y="244"/>
                    </a:lnTo>
                    <a:lnTo>
                      <a:pt x="40" y="206"/>
                    </a:lnTo>
                    <a:lnTo>
                      <a:pt x="46" y="168"/>
                    </a:lnTo>
                    <a:lnTo>
                      <a:pt x="52" y="130"/>
                    </a:lnTo>
                    <a:lnTo>
                      <a:pt x="57" y="130"/>
                    </a:lnTo>
                    <a:lnTo>
                      <a:pt x="60" y="141"/>
                    </a:lnTo>
                    <a:lnTo>
                      <a:pt x="62" y="153"/>
                    </a:lnTo>
                    <a:lnTo>
                      <a:pt x="64" y="164"/>
                    </a:lnTo>
                    <a:lnTo>
                      <a:pt x="67" y="176"/>
                    </a:lnTo>
                    <a:lnTo>
                      <a:pt x="70" y="187"/>
                    </a:lnTo>
                    <a:lnTo>
                      <a:pt x="76" y="196"/>
                    </a:lnTo>
                    <a:lnTo>
                      <a:pt x="83" y="206"/>
                    </a:lnTo>
                    <a:lnTo>
                      <a:pt x="93" y="212"/>
                    </a:lnTo>
                    <a:lnTo>
                      <a:pt x="106" y="212"/>
                    </a:lnTo>
                    <a:lnTo>
                      <a:pt x="117" y="209"/>
                    </a:lnTo>
                    <a:lnTo>
                      <a:pt x="129" y="203"/>
                    </a:lnTo>
                    <a:lnTo>
                      <a:pt x="139" y="196"/>
                    </a:lnTo>
                    <a:lnTo>
                      <a:pt x="150" y="187"/>
                    </a:lnTo>
                    <a:lnTo>
                      <a:pt x="159" y="178"/>
                    </a:lnTo>
                    <a:lnTo>
                      <a:pt x="167" y="170"/>
                    </a:lnTo>
                    <a:lnTo>
                      <a:pt x="175" y="161"/>
                    </a:lnTo>
                    <a:lnTo>
                      <a:pt x="186" y="147"/>
                    </a:lnTo>
                    <a:lnTo>
                      <a:pt x="198" y="134"/>
                    </a:lnTo>
                    <a:lnTo>
                      <a:pt x="209" y="123"/>
                    </a:lnTo>
                    <a:lnTo>
                      <a:pt x="221" y="112"/>
                    </a:lnTo>
                    <a:lnTo>
                      <a:pt x="234" y="102"/>
                    </a:lnTo>
                    <a:lnTo>
                      <a:pt x="245" y="91"/>
                    </a:lnTo>
                    <a:lnTo>
                      <a:pt x="259" y="82"/>
                    </a:lnTo>
                    <a:lnTo>
                      <a:pt x="273" y="74"/>
                    </a:lnTo>
                    <a:lnTo>
                      <a:pt x="277" y="75"/>
                    </a:lnTo>
                    <a:lnTo>
                      <a:pt x="286" y="74"/>
                    </a:lnTo>
                    <a:lnTo>
                      <a:pt x="292" y="73"/>
                    </a:lnTo>
                    <a:lnTo>
                      <a:pt x="296" y="72"/>
                    </a:lnTo>
                    <a:lnTo>
                      <a:pt x="291" y="66"/>
                    </a:lnTo>
                    <a:lnTo>
                      <a:pt x="287" y="62"/>
                    </a:lnTo>
                    <a:lnTo>
                      <a:pt x="281" y="57"/>
                    </a:lnTo>
                    <a:lnTo>
                      <a:pt x="275" y="53"/>
                    </a:lnTo>
                    <a:lnTo>
                      <a:pt x="268" y="52"/>
                    </a:lnTo>
                    <a:lnTo>
                      <a:pt x="262" y="51"/>
                    </a:lnTo>
                    <a:lnTo>
                      <a:pt x="257" y="53"/>
                    </a:lnTo>
                    <a:lnTo>
                      <a:pt x="251" y="57"/>
                    </a:lnTo>
                    <a:lnTo>
                      <a:pt x="242" y="65"/>
                    </a:lnTo>
                    <a:lnTo>
                      <a:pt x="233" y="74"/>
                    </a:lnTo>
                    <a:lnTo>
                      <a:pt x="222" y="82"/>
                    </a:lnTo>
                    <a:lnTo>
                      <a:pt x="212" y="93"/>
                    </a:lnTo>
                    <a:lnTo>
                      <a:pt x="201" y="102"/>
                    </a:lnTo>
                    <a:lnTo>
                      <a:pt x="191" y="112"/>
                    </a:lnTo>
                    <a:lnTo>
                      <a:pt x="180" y="124"/>
                    </a:lnTo>
                    <a:lnTo>
                      <a:pt x="169" y="135"/>
                    </a:lnTo>
                    <a:lnTo>
                      <a:pt x="174" y="127"/>
                    </a:lnTo>
                    <a:lnTo>
                      <a:pt x="180" y="117"/>
                    </a:lnTo>
                    <a:lnTo>
                      <a:pt x="185" y="106"/>
                    </a:lnTo>
                    <a:lnTo>
                      <a:pt x="192" y="96"/>
                    </a:lnTo>
                    <a:lnTo>
                      <a:pt x="200" y="85"/>
                    </a:lnTo>
                    <a:lnTo>
                      <a:pt x="207" y="73"/>
                    </a:lnTo>
                    <a:lnTo>
                      <a:pt x="215" y="63"/>
                    </a:lnTo>
                    <a:lnTo>
                      <a:pt x="223" y="52"/>
                    </a:lnTo>
                    <a:lnTo>
                      <a:pt x="313" y="0"/>
                    </a:lnTo>
                    <a:lnTo>
                      <a:pt x="332" y="42"/>
                    </a:lnTo>
                    <a:lnTo>
                      <a:pt x="349" y="85"/>
                    </a:lnTo>
                    <a:lnTo>
                      <a:pt x="366" y="127"/>
                    </a:lnTo>
                    <a:lnTo>
                      <a:pt x="383" y="171"/>
                    </a:lnTo>
                    <a:lnTo>
                      <a:pt x="398" y="216"/>
                    </a:lnTo>
                    <a:lnTo>
                      <a:pt x="412" y="261"/>
                    </a:lnTo>
                    <a:lnTo>
                      <a:pt x="425" y="306"/>
                    </a:lnTo>
                    <a:lnTo>
                      <a:pt x="435" y="352"/>
                    </a:lnTo>
                    <a:lnTo>
                      <a:pt x="443" y="399"/>
                    </a:lnTo>
                    <a:lnTo>
                      <a:pt x="449" y="446"/>
                    </a:lnTo>
                    <a:lnTo>
                      <a:pt x="451" y="494"/>
                    </a:lnTo>
                    <a:lnTo>
                      <a:pt x="450" y="541"/>
                    </a:lnTo>
                    <a:lnTo>
                      <a:pt x="447" y="588"/>
                    </a:lnTo>
                    <a:lnTo>
                      <a:pt x="439" y="637"/>
                    </a:lnTo>
                    <a:lnTo>
                      <a:pt x="426" y="684"/>
                    </a:lnTo>
                    <a:lnTo>
                      <a:pt x="410" y="732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8" name="未知"/>
              <p:cNvSpPr/>
              <p:nvPr/>
            </p:nvSpPr>
            <p:spPr>
              <a:xfrm>
                <a:off x="881" y="404"/>
                <a:ext cx="17" cy="40"/>
              </a:xfrm>
              <a:custGeom>
                <a:avLst/>
                <a:gdLst/>
                <a:ahLst/>
                <a:cxnLst/>
                <a:pathLst>
                  <a:path w="33" h="81">
                    <a:moveTo>
                      <a:pt x="22" y="20"/>
                    </a:moveTo>
                    <a:lnTo>
                      <a:pt x="33" y="21"/>
                    </a:lnTo>
                    <a:lnTo>
                      <a:pt x="32" y="37"/>
                    </a:lnTo>
                    <a:lnTo>
                      <a:pt x="27" y="52"/>
                    </a:lnTo>
                    <a:lnTo>
                      <a:pt x="20" y="67"/>
                    </a:lnTo>
                    <a:lnTo>
                      <a:pt x="13" y="81"/>
                    </a:lnTo>
                    <a:lnTo>
                      <a:pt x="5" y="81"/>
                    </a:lnTo>
                    <a:lnTo>
                      <a:pt x="2" y="75"/>
                    </a:lnTo>
                    <a:lnTo>
                      <a:pt x="1" y="65"/>
                    </a:lnTo>
                    <a:lnTo>
                      <a:pt x="0" y="57"/>
                    </a:lnTo>
                    <a:lnTo>
                      <a:pt x="11" y="0"/>
                    </a:lnTo>
                    <a:lnTo>
                      <a:pt x="13" y="6"/>
                    </a:lnTo>
                    <a:lnTo>
                      <a:pt x="15" y="10"/>
                    </a:lnTo>
                    <a:lnTo>
                      <a:pt x="17" y="15"/>
                    </a:lnTo>
                    <a:lnTo>
                      <a:pt x="22" y="2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49" name="未知"/>
              <p:cNvSpPr/>
              <p:nvPr/>
            </p:nvSpPr>
            <p:spPr>
              <a:xfrm>
                <a:off x="1068" y="493"/>
                <a:ext cx="37" cy="83"/>
              </a:xfrm>
              <a:custGeom>
                <a:avLst/>
                <a:gdLst/>
                <a:ahLst/>
                <a:cxnLst/>
                <a:pathLst>
                  <a:path w="75" h="167">
                    <a:moveTo>
                      <a:pt x="75" y="123"/>
                    </a:moveTo>
                    <a:lnTo>
                      <a:pt x="68" y="135"/>
                    </a:lnTo>
                    <a:lnTo>
                      <a:pt x="61" y="145"/>
                    </a:lnTo>
                    <a:lnTo>
                      <a:pt x="52" y="156"/>
                    </a:lnTo>
                    <a:lnTo>
                      <a:pt x="43" y="167"/>
                    </a:lnTo>
                    <a:lnTo>
                      <a:pt x="37" y="146"/>
                    </a:lnTo>
                    <a:lnTo>
                      <a:pt x="32" y="127"/>
                    </a:lnTo>
                    <a:lnTo>
                      <a:pt x="26" y="105"/>
                    </a:lnTo>
                    <a:lnTo>
                      <a:pt x="22" y="84"/>
                    </a:lnTo>
                    <a:lnTo>
                      <a:pt x="16" y="62"/>
                    </a:lnTo>
                    <a:lnTo>
                      <a:pt x="11" y="41"/>
                    </a:lnTo>
                    <a:lnTo>
                      <a:pt x="6" y="20"/>
                    </a:lnTo>
                    <a:lnTo>
                      <a:pt x="0" y="0"/>
                    </a:lnTo>
                    <a:lnTo>
                      <a:pt x="14" y="12"/>
                    </a:lnTo>
                    <a:lnTo>
                      <a:pt x="28" y="26"/>
                    </a:lnTo>
                    <a:lnTo>
                      <a:pt x="40" y="41"/>
                    </a:lnTo>
                    <a:lnTo>
                      <a:pt x="52" y="56"/>
                    </a:lnTo>
                    <a:lnTo>
                      <a:pt x="61" y="71"/>
                    </a:lnTo>
                    <a:lnTo>
                      <a:pt x="69" y="88"/>
                    </a:lnTo>
                    <a:lnTo>
                      <a:pt x="74" y="106"/>
                    </a:lnTo>
                    <a:lnTo>
                      <a:pt x="75" y="123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0" name="未知"/>
              <p:cNvSpPr/>
              <p:nvPr/>
            </p:nvSpPr>
            <p:spPr>
              <a:xfrm>
                <a:off x="1093" y="632"/>
                <a:ext cx="53" cy="22"/>
              </a:xfrm>
              <a:custGeom>
                <a:avLst/>
                <a:gdLst/>
                <a:ahLst/>
                <a:cxnLst/>
                <a:pathLst>
                  <a:path w="106" h="45">
                    <a:moveTo>
                      <a:pt x="106" y="25"/>
                    </a:moveTo>
                    <a:lnTo>
                      <a:pt x="94" y="39"/>
                    </a:lnTo>
                    <a:lnTo>
                      <a:pt x="83" y="45"/>
                    </a:lnTo>
                    <a:lnTo>
                      <a:pt x="69" y="45"/>
                    </a:lnTo>
                    <a:lnTo>
                      <a:pt x="56" y="42"/>
                    </a:lnTo>
                    <a:lnTo>
                      <a:pt x="42" y="35"/>
                    </a:lnTo>
                    <a:lnTo>
                      <a:pt x="28" y="29"/>
                    </a:lnTo>
                    <a:lnTo>
                      <a:pt x="15" y="24"/>
                    </a:lnTo>
                    <a:lnTo>
                      <a:pt x="2" y="20"/>
                    </a:lnTo>
                    <a:lnTo>
                      <a:pt x="0" y="0"/>
                    </a:lnTo>
                    <a:lnTo>
                      <a:pt x="12" y="4"/>
                    </a:lnTo>
                    <a:lnTo>
                      <a:pt x="26" y="7"/>
                    </a:lnTo>
                    <a:lnTo>
                      <a:pt x="39" y="11"/>
                    </a:lnTo>
                    <a:lnTo>
                      <a:pt x="51" y="14"/>
                    </a:lnTo>
                    <a:lnTo>
                      <a:pt x="65" y="17"/>
                    </a:lnTo>
                    <a:lnTo>
                      <a:pt x="78" y="20"/>
                    </a:lnTo>
                    <a:lnTo>
                      <a:pt x="92" y="22"/>
                    </a:lnTo>
                    <a:lnTo>
                      <a:pt x="106" y="2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1" name="未知"/>
              <p:cNvSpPr/>
              <p:nvPr/>
            </p:nvSpPr>
            <p:spPr>
              <a:xfrm>
                <a:off x="1054" y="651"/>
                <a:ext cx="70" cy="134"/>
              </a:xfrm>
              <a:custGeom>
                <a:avLst/>
                <a:gdLst/>
                <a:ahLst/>
                <a:cxnLst/>
                <a:pathLst>
                  <a:path w="142" h="267">
                    <a:moveTo>
                      <a:pt x="135" y="69"/>
                    </a:moveTo>
                    <a:lnTo>
                      <a:pt x="127" y="116"/>
                    </a:lnTo>
                    <a:lnTo>
                      <a:pt x="123" y="166"/>
                    </a:lnTo>
                    <a:lnTo>
                      <a:pt x="121" y="218"/>
                    </a:lnTo>
                    <a:lnTo>
                      <a:pt x="118" y="267"/>
                    </a:lnTo>
                    <a:lnTo>
                      <a:pt x="7" y="260"/>
                    </a:lnTo>
                    <a:lnTo>
                      <a:pt x="6" y="254"/>
                    </a:lnTo>
                    <a:lnTo>
                      <a:pt x="4" y="249"/>
                    </a:lnTo>
                    <a:lnTo>
                      <a:pt x="2" y="244"/>
                    </a:lnTo>
                    <a:lnTo>
                      <a:pt x="0" y="238"/>
                    </a:lnTo>
                    <a:lnTo>
                      <a:pt x="6" y="236"/>
                    </a:lnTo>
                    <a:lnTo>
                      <a:pt x="14" y="234"/>
                    </a:lnTo>
                    <a:lnTo>
                      <a:pt x="21" y="231"/>
                    </a:lnTo>
                    <a:lnTo>
                      <a:pt x="29" y="229"/>
                    </a:lnTo>
                    <a:lnTo>
                      <a:pt x="35" y="227"/>
                    </a:lnTo>
                    <a:lnTo>
                      <a:pt x="40" y="222"/>
                    </a:lnTo>
                    <a:lnTo>
                      <a:pt x="43" y="215"/>
                    </a:lnTo>
                    <a:lnTo>
                      <a:pt x="44" y="207"/>
                    </a:lnTo>
                    <a:lnTo>
                      <a:pt x="51" y="182"/>
                    </a:lnTo>
                    <a:lnTo>
                      <a:pt x="58" y="156"/>
                    </a:lnTo>
                    <a:lnTo>
                      <a:pt x="65" y="130"/>
                    </a:lnTo>
                    <a:lnTo>
                      <a:pt x="72" y="105"/>
                    </a:lnTo>
                    <a:lnTo>
                      <a:pt x="76" y="79"/>
                    </a:lnTo>
                    <a:lnTo>
                      <a:pt x="81" y="53"/>
                    </a:lnTo>
                    <a:lnTo>
                      <a:pt x="82" y="26"/>
                    </a:lnTo>
                    <a:lnTo>
                      <a:pt x="81" y="0"/>
                    </a:lnTo>
                    <a:lnTo>
                      <a:pt x="92" y="4"/>
                    </a:lnTo>
                    <a:lnTo>
                      <a:pt x="105" y="9"/>
                    </a:lnTo>
                    <a:lnTo>
                      <a:pt x="118" y="14"/>
                    </a:lnTo>
                    <a:lnTo>
                      <a:pt x="129" y="20"/>
                    </a:lnTo>
                    <a:lnTo>
                      <a:pt x="137" y="28"/>
                    </a:lnTo>
                    <a:lnTo>
                      <a:pt x="142" y="39"/>
                    </a:lnTo>
                    <a:lnTo>
                      <a:pt x="142" y="53"/>
                    </a:lnTo>
                    <a:lnTo>
                      <a:pt x="135" y="69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2" name="未知"/>
              <p:cNvSpPr/>
              <p:nvPr/>
            </p:nvSpPr>
            <p:spPr>
              <a:xfrm>
                <a:off x="1124" y="658"/>
                <a:ext cx="25" cy="120"/>
              </a:xfrm>
              <a:custGeom>
                <a:avLst/>
                <a:gdLst/>
                <a:ahLst/>
                <a:cxnLst/>
                <a:pathLst>
                  <a:path w="49" h="240">
                    <a:moveTo>
                      <a:pt x="35" y="209"/>
                    </a:moveTo>
                    <a:lnTo>
                      <a:pt x="31" y="214"/>
                    </a:lnTo>
                    <a:lnTo>
                      <a:pt x="26" y="217"/>
                    </a:lnTo>
                    <a:lnTo>
                      <a:pt x="22" y="220"/>
                    </a:lnTo>
                    <a:lnTo>
                      <a:pt x="17" y="224"/>
                    </a:lnTo>
                    <a:lnTo>
                      <a:pt x="12" y="227"/>
                    </a:lnTo>
                    <a:lnTo>
                      <a:pt x="8" y="231"/>
                    </a:lnTo>
                    <a:lnTo>
                      <a:pt x="4" y="235"/>
                    </a:lnTo>
                    <a:lnTo>
                      <a:pt x="0" y="240"/>
                    </a:lnTo>
                    <a:lnTo>
                      <a:pt x="2" y="185"/>
                    </a:lnTo>
                    <a:lnTo>
                      <a:pt x="10" y="131"/>
                    </a:lnTo>
                    <a:lnTo>
                      <a:pt x="18" y="76"/>
                    </a:lnTo>
                    <a:lnTo>
                      <a:pt x="26" y="22"/>
                    </a:lnTo>
                    <a:lnTo>
                      <a:pt x="49" y="0"/>
                    </a:lnTo>
                    <a:lnTo>
                      <a:pt x="48" y="55"/>
                    </a:lnTo>
                    <a:lnTo>
                      <a:pt x="41" y="105"/>
                    </a:lnTo>
                    <a:lnTo>
                      <a:pt x="34" y="156"/>
                    </a:lnTo>
                    <a:lnTo>
                      <a:pt x="35" y="209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3" name="未知"/>
              <p:cNvSpPr/>
              <p:nvPr/>
            </p:nvSpPr>
            <p:spPr>
              <a:xfrm>
                <a:off x="819" y="649"/>
                <a:ext cx="29" cy="25"/>
              </a:xfrm>
              <a:custGeom>
                <a:avLst/>
                <a:gdLst/>
                <a:ahLst/>
                <a:cxnLst/>
                <a:pathLst>
                  <a:path w="58" h="50">
                    <a:moveTo>
                      <a:pt x="0" y="44"/>
                    </a:moveTo>
                    <a:lnTo>
                      <a:pt x="58" y="0"/>
                    </a:lnTo>
                    <a:lnTo>
                      <a:pt x="49" y="5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4" name="未知"/>
              <p:cNvSpPr/>
              <p:nvPr/>
            </p:nvSpPr>
            <p:spPr>
              <a:xfrm>
                <a:off x="57" y="697"/>
                <a:ext cx="354" cy="269"/>
              </a:xfrm>
              <a:custGeom>
                <a:avLst/>
                <a:gdLst/>
                <a:ahLst/>
                <a:cxnLst/>
                <a:pathLst>
                  <a:path w="706" h="538">
                    <a:moveTo>
                      <a:pt x="696" y="137"/>
                    </a:moveTo>
                    <a:lnTo>
                      <a:pt x="699" y="143"/>
                    </a:lnTo>
                    <a:lnTo>
                      <a:pt x="704" y="146"/>
                    </a:lnTo>
                    <a:lnTo>
                      <a:pt x="706" y="150"/>
                    </a:lnTo>
                    <a:lnTo>
                      <a:pt x="705" y="155"/>
                    </a:lnTo>
                    <a:lnTo>
                      <a:pt x="699" y="159"/>
                    </a:lnTo>
                    <a:lnTo>
                      <a:pt x="682" y="170"/>
                    </a:lnTo>
                    <a:lnTo>
                      <a:pt x="656" y="189"/>
                    </a:lnTo>
                    <a:lnTo>
                      <a:pt x="621" y="211"/>
                    </a:lnTo>
                    <a:lnTo>
                      <a:pt x="580" y="238"/>
                    </a:lnTo>
                    <a:lnTo>
                      <a:pt x="533" y="269"/>
                    </a:lnTo>
                    <a:lnTo>
                      <a:pt x="484" y="302"/>
                    </a:lnTo>
                    <a:lnTo>
                      <a:pt x="432" y="336"/>
                    </a:lnTo>
                    <a:lnTo>
                      <a:pt x="380" y="371"/>
                    </a:lnTo>
                    <a:lnTo>
                      <a:pt x="328" y="404"/>
                    </a:lnTo>
                    <a:lnTo>
                      <a:pt x="280" y="437"/>
                    </a:lnTo>
                    <a:lnTo>
                      <a:pt x="235" y="467"/>
                    </a:lnTo>
                    <a:lnTo>
                      <a:pt x="196" y="492"/>
                    </a:lnTo>
                    <a:lnTo>
                      <a:pt x="164" y="514"/>
                    </a:lnTo>
                    <a:lnTo>
                      <a:pt x="139" y="529"/>
                    </a:lnTo>
                    <a:lnTo>
                      <a:pt x="126" y="538"/>
                    </a:lnTo>
                    <a:lnTo>
                      <a:pt x="97" y="530"/>
                    </a:lnTo>
                    <a:lnTo>
                      <a:pt x="680" y="154"/>
                    </a:lnTo>
                    <a:lnTo>
                      <a:pt x="7" y="19"/>
                    </a:lnTo>
                    <a:lnTo>
                      <a:pt x="3" y="15"/>
                    </a:lnTo>
                    <a:lnTo>
                      <a:pt x="1" y="8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696" y="137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5" name="未知"/>
              <p:cNvSpPr/>
              <p:nvPr/>
            </p:nvSpPr>
            <p:spPr>
              <a:xfrm>
                <a:off x="892" y="737"/>
                <a:ext cx="136" cy="202"/>
              </a:xfrm>
              <a:custGeom>
                <a:avLst/>
                <a:gdLst/>
                <a:ahLst/>
                <a:cxnLst/>
                <a:pathLst>
                  <a:path w="273" h="405">
                    <a:moveTo>
                      <a:pt x="224" y="48"/>
                    </a:moveTo>
                    <a:lnTo>
                      <a:pt x="273" y="57"/>
                    </a:lnTo>
                    <a:lnTo>
                      <a:pt x="271" y="75"/>
                    </a:lnTo>
                    <a:lnTo>
                      <a:pt x="267" y="93"/>
                    </a:lnTo>
                    <a:lnTo>
                      <a:pt x="261" y="110"/>
                    </a:lnTo>
                    <a:lnTo>
                      <a:pt x="254" y="126"/>
                    </a:lnTo>
                    <a:lnTo>
                      <a:pt x="248" y="143"/>
                    </a:lnTo>
                    <a:lnTo>
                      <a:pt x="242" y="161"/>
                    </a:lnTo>
                    <a:lnTo>
                      <a:pt x="238" y="178"/>
                    </a:lnTo>
                    <a:lnTo>
                      <a:pt x="235" y="196"/>
                    </a:lnTo>
                    <a:lnTo>
                      <a:pt x="235" y="248"/>
                    </a:lnTo>
                    <a:lnTo>
                      <a:pt x="235" y="302"/>
                    </a:lnTo>
                    <a:lnTo>
                      <a:pt x="230" y="355"/>
                    </a:lnTo>
                    <a:lnTo>
                      <a:pt x="215" y="404"/>
                    </a:lnTo>
                    <a:lnTo>
                      <a:pt x="207" y="405"/>
                    </a:lnTo>
                    <a:lnTo>
                      <a:pt x="200" y="404"/>
                    </a:lnTo>
                    <a:lnTo>
                      <a:pt x="193" y="401"/>
                    </a:lnTo>
                    <a:lnTo>
                      <a:pt x="187" y="399"/>
                    </a:lnTo>
                    <a:lnTo>
                      <a:pt x="181" y="396"/>
                    </a:lnTo>
                    <a:lnTo>
                      <a:pt x="176" y="393"/>
                    </a:lnTo>
                    <a:lnTo>
                      <a:pt x="170" y="391"/>
                    </a:lnTo>
                    <a:lnTo>
                      <a:pt x="163" y="391"/>
                    </a:lnTo>
                    <a:lnTo>
                      <a:pt x="144" y="375"/>
                    </a:lnTo>
                    <a:lnTo>
                      <a:pt x="131" y="354"/>
                    </a:lnTo>
                    <a:lnTo>
                      <a:pt x="119" y="332"/>
                    </a:lnTo>
                    <a:lnTo>
                      <a:pt x="110" y="309"/>
                    </a:lnTo>
                    <a:lnTo>
                      <a:pt x="98" y="287"/>
                    </a:lnTo>
                    <a:lnTo>
                      <a:pt x="86" y="267"/>
                    </a:lnTo>
                    <a:lnTo>
                      <a:pt x="67" y="251"/>
                    </a:lnTo>
                    <a:lnTo>
                      <a:pt x="43" y="238"/>
                    </a:lnTo>
                    <a:lnTo>
                      <a:pt x="33" y="223"/>
                    </a:lnTo>
                    <a:lnTo>
                      <a:pt x="25" y="206"/>
                    </a:lnTo>
                    <a:lnTo>
                      <a:pt x="18" y="189"/>
                    </a:lnTo>
                    <a:lnTo>
                      <a:pt x="13" y="171"/>
                    </a:lnTo>
                    <a:lnTo>
                      <a:pt x="8" y="154"/>
                    </a:lnTo>
                    <a:lnTo>
                      <a:pt x="6" y="135"/>
                    </a:lnTo>
                    <a:lnTo>
                      <a:pt x="4" y="117"/>
                    </a:lnTo>
                    <a:lnTo>
                      <a:pt x="2" y="98"/>
                    </a:lnTo>
                    <a:lnTo>
                      <a:pt x="0" y="0"/>
                    </a:lnTo>
                    <a:lnTo>
                      <a:pt x="15" y="3"/>
                    </a:lnTo>
                    <a:lnTo>
                      <a:pt x="29" y="5"/>
                    </a:lnTo>
                    <a:lnTo>
                      <a:pt x="44" y="7"/>
                    </a:lnTo>
                    <a:lnTo>
                      <a:pt x="58" y="8"/>
                    </a:lnTo>
                    <a:lnTo>
                      <a:pt x="73" y="11"/>
                    </a:lnTo>
                    <a:lnTo>
                      <a:pt x="87" y="13"/>
                    </a:lnTo>
                    <a:lnTo>
                      <a:pt x="102" y="15"/>
                    </a:lnTo>
                    <a:lnTo>
                      <a:pt x="116" y="18"/>
                    </a:lnTo>
                    <a:lnTo>
                      <a:pt x="129" y="20"/>
                    </a:lnTo>
                    <a:lnTo>
                      <a:pt x="143" y="23"/>
                    </a:lnTo>
                    <a:lnTo>
                      <a:pt x="157" y="26"/>
                    </a:lnTo>
                    <a:lnTo>
                      <a:pt x="171" y="29"/>
                    </a:lnTo>
                    <a:lnTo>
                      <a:pt x="185" y="34"/>
                    </a:lnTo>
                    <a:lnTo>
                      <a:pt x="197" y="37"/>
                    </a:lnTo>
                    <a:lnTo>
                      <a:pt x="211" y="42"/>
                    </a:lnTo>
                    <a:lnTo>
                      <a:pt x="224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6" name="未知"/>
              <p:cNvSpPr/>
              <p:nvPr/>
            </p:nvSpPr>
            <p:spPr>
              <a:xfrm>
                <a:off x="1022" y="775"/>
                <a:ext cx="70" cy="143"/>
              </a:xfrm>
              <a:custGeom>
                <a:avLst/>
                <a:gdLst/>
                <a:ahLst/>
                <a:cxnLst/>
                <a:pathLst>
                  <a:path w="138" h="286">
                    <a:moveTo>
                      <a:pt x="54" y="159"/>
                    </a:moveTo>
                    <a:lnTo>
                      <a:pt x="67" y="171"/>
                    </a:lnTo>
                    <a:lnTo>
                      <a:pt x="79" y="181"/>
                    </a:lnTo>
                    <a:lnTo>
                      <a:pt x="93" y="192"/>
                    </a:lnTo>
                    <a:lnTo>
                      <a:pt x="105" y="203"/>
                    </a:lnTo>
                    <a:lnTo>
                      <a:pt x="116" y="216"/>
                    </a:lnTo>
                    <a:lnTo>
                      <a:pt x="127" y="229"/>
                    </a:lnTo>
                    <a:lnTo>
                      <a:pt x="134" y="242"/>
                    </a:lnTo>
                    <a:lnTo>
                      <a:pt x="138" y="258"/>
                    </a:lnTo>
                    <a:lnTo>
                      <a:pt x="102" y="286"/>
                    </a:lnTo>
                    <a:lnTo>
                      <a:pt x="91" y="278"/>
                    </a:lnTo>
                    <a:lnTo>
                      <a:pt x="78" y="270"/>
                    </a:lnTo>
                    <a:lnTo>
                      <a:pt x="67" y="263"/>
                    </a:lnTo>
                    <a:lnTo>
                      <a:pt x="54" y="256"/>
                    </a:lnTo>
                    <a:lnTo>
                      <a:pt x="41" y="249"/>
                    </a:lnTo>
                    <a:lnTo>
                      <a:pt x="28" y="245"/>
                    </a:lnTo>
                    <a:lnTo>
                      <a:pt x="15" y="239"/>
                    </a:lnTo>
                    <a:lnTo>
                      <a:pt x="1" y="235"/>
                    </a:lnTo>
                    <a:lnTo>
                      <a:pt x="0" y="205"/>
                    </a:lnTo>
                    <a:lnTo>
                      <a:pt x="1" y="176"/>
                    </a:lnTo>
                    <a:lnTo>
                      <a:pt x="2" y="146"/>
                    </a:lnTo>
                    <a:lnTo>
                      <a:pt x="6" y="114"/>
                    </a:lnTo>
                    <a:lnTo>
                      <a:pt x="10" y="84"/>
                    </a:lnTo>
                    <a:lnTo>
                      <a:pt x="17" y="56"/>
                    </a:lnTo>
                    <a:lnTo>
                      <a:pt x="25" y="27"/>
                    </a:lnTo>
                    <a:lnTo>
                      <a:pt x="36" y="0"/>
                    </a:lnTo>
                    <a:lnTo>
                      <a:pt x="44" y="40"/>
                    </a:lnTo>
                    <a:lnTo>
                      <a:pt x="47" y="80"/>
                    </a:lnTo>
                    <a:lnTo>
                      <a:pt x="49" y="120"/>
                    </a:lnTo>
                    <a:lnTo>
                      <a:pt x="54" y="159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7" name="未知"/>
              <p:cNvSpPr/>
              <p:nvPr/>
            </p:nvSpPr>
            <p:spPr>
              <a:xfrm>
                <a:off x="1067" y="915"/>
                <a:ext cx="34" cy="42"/>
              </a:xfrm>
              <a:custGeom>
                <a:avLst/>
                <a:gdLst/>
                <a:ahLst/>
                <a:cxnLst/>
                <a:pathLst>
                  <a:path w="69" h="83">
                    <a:moveTo>
                      <a:pt x="69" y="0"/>
                    </a:moveTo>
                    <a:lnTo>
                      <a:pt x="61" y="11"/>
                    </a:lnTo>
                    <a:lnTo>
                      <a:pt x="56" y="26"/>
                    </a:lnTo>
                    <a:lnTo>
                      <a:pt x="53" y="42"/>
                    </a:lnTo>
                    <a:lnTo>
                      <a:pt x="49" y="58"/>
                    </a:lnTo>
                    <a:lnTo>
                      <a:pt x="43" y="72"/>
                    </a:lnTo>
                    <a:lnTo>
                      <a:pt x="35" y="80"/>
                    </a:lnTo>
                    <a:lnTo>
                      <a:pt x="20" y="83"/>
                    </a:lnTo>
                    <a:lnTo>
                      <a:pt x="0" y="77"/>
                    </a:lnTo>
                    <a:lnTo>
                      <a:pt x="10" y="66"/>
                    </a:lnTo>
                    <a:lnTo>
                      <a:pt x="18" y="55"/>
                    </a:lnTo>
                    <a:lnTo>
                      <a:pt x="24" y="43"/>
                    </a:lnTo>
                    <a:lnTo>
                      <a:pt x="30" y="33"/>
                    </a:lnTo>
                    <a:lnTo>
                      <a:pt x="35" y="23"/>
                    </a:lnTo>
                    <a:lnTo>
                      <a:pt x="43" y="12"/>
                    </a:lnTo>
                    <a:lnTo>
                      <a:pt x="54" y="5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258" name="未知"/>
              <p:cNvSpPr/>
              <p:nvPr/>
            </p:nvSpPr>
            <p:spPr>
              <a:xfrm>
                <a:off x="946" y="945"/>
                <a:ext cx="52" cy="32"/>
              </a:xfrm>
              <a:custGeom>
                <a:avLst/>
                <a:gdLst/>
                <a:ahLst/>
                <a:cxnLst/>
                <a:pathLst>
                  <a:path w="103" h="64">
                    <a:moveTo>
                      <a:pt x="103" y="22"/>
                    </a:moveTo>
                    <a:lnTo>
                      <a:pt x="100" y="52"/>
                    </a:lnTo>
                    <a:lnTo>
                      <a:pt x="0" y="64"/>
                    </a:lnTo>
                    <a:lnTo>
                      <a:pt x="9" y="58"/>
                    </a:lnTo>
                    <a:lnTo>
                      <a:pt x="19" y="51"/>
                    </a:lnTo>
                    <a:lnTo>
                      <a:pt x="28" y="44"/>
                    </a:lnTo>
                    <a:lnTo>
                      <a:pt x="39" y="36"/>
                    </a:lnTo>
                    <a:lnTo>
                      <a:pt x="48" y="28"/>
                    </a:lnTo>
                    <a:lnTo>
                      <a:pt x="57" y="19"/>
                    </a:lnTo>
                    <a:lnTo>
                      <a:pt x="65" y="10"/>
                    </a:lnTo>
                    <a:lnTo>
                      <a:pt x="72" y="0"/>
                    </a:lnTo>
                    <a:lnTo>
                      <a:pt x="77" y="4"/>
                    </a:lnTo>
                    <a:lnTo>
                      <a:pt x="81" y="6"/>
                    </a:lnTo>
                    <a:lnTo>
                      <a:pt x="87" y="6"/>
                    </a:lnTo>
                    <a:lnTo>
                      <a:pt x="93" y="7"/>
                    </a:lnTo>
                    <a:lnTo>
                      <a:pt x="98" y="9"/>
                    </a:lnTo>
                    <a:lnTo>
                      <a:pt x="101" y="11"/>
                    </a:lnTo>
                    <a:lnTo>
                      <a:pt x="103" y="15"/>
                    </a:lnTo>
                    <a:lnTo>
                      <a:pt x="103" y="22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9259" name="云形标注 7211"/>
            <p:cNvSpPr/>
            <p:nvPr/>
          </p:nvSpPr>
          <p:spPr>
            <a:xfrm>
              <a:off x="0" y="1632"/>
              <a:ext cx="2065" cy="624"/>
            </a:xfrm>
            <a:prstGeom prst="cloudCallout">
              <a:avLst>
                <a:gd name="adj1" fmla="val -17093"/>
                <a:gd name="adj2" fmla="val -149519"/>
              </a:avLst>
            </a:prstGeom>
            <a:solidFill>
              <a:schemeClr val="accent1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</a:rPr>
                <a:t>做完以后，有什么发现？</a:t>
              </a:r>
              <a:endParaRPr lang="zh-CN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algn="ctr"/>
              <a:endParaRPr lang="zh-CN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7213" name="对象 7212"/>
          <p:cNvGraphicFramePr>
            <a:graphicFrameLocks noChangeAspect="1"/>
          </p:cNvGraphicFramePr>
          <p:nvPr/>
        </p:nvGraphicFramePr>
        <p:xfrm>
          <a:off x="7380288" y="693738"/>
          <a:ext cx="769937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5" imgW="215900" imgH="355600" progId="Equation.3">
                  <p:embed/>
                </p:oleObj>
              </mc:Choice>
              <mc:Fallback>
                <p:oleObj name="" r:id="rId5" imgW="215900" imgH="3556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80288" y="693738"/>
                        <a:ext cx="769937" cy="1066800"/>
                      </a:xfrm>
                      <a:prstGeom prst="rect">
                        <a:avLst/>
                      </a:prstGeom>
                      <a:noFill/>
                      <a:ln w="9525" cap="flat" cmpd="sng">
                        <a:solidFill>
                          <a:schemeClr val="bg1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14" name="对象 7213"/>
          <p:cNvGraphicFramePr>
            <a:graphicFrameLocks noChangeAspect="1"/>
          </p:cNvGraphicFramePr>
          <p:nvPr/>
        </p:nvGraphicFramePr>
        <p:xfrm>
          <a:off x="2844800" y="765175"/>
          <a:ext cx="814388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7" imgW="228600" imgH="343535" progId="Equation.3">
                  <p:embed/>
                </p:oleObj>
              </mc:Choice>
              <mc:Fallback>
                <p:oleObj name="" r:id="rId7" imgW="228600" imgH="343535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44800" y="765175"/>
                        <a:ext cx="814388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15" name="对象 7214"/>
          <p:cNvGraphicFramePr>
            <a:graphicFrameLocks noChangeAspect="1"/>
          </p:cNvGraphicFramePr>
          <p:nvPr/>
        </p:nvGraphicFramePr>
        <p:xfrm>
          <a:off x="5868988" y="1701800"/>
          <a:ext cx="498475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9" imgW="139700" imgH="343535" progId="Equation.3">
                  <p:embed/>
                </p:oleObj>
              </mc:Choice>
              <mc:Fallback>
                <p:oleObj name="" r:id="rId9" imgW="139700" imgH="343535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68988" y="1701800"/>
                        <a:ext cx="498475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16" name="文本框 7215"/>
          <p:cNvSpPr txBox="1"/>
          <p:nvPr/>
        </p:nvSpPr>
        <p:spPr>
          <a:xfrm>
            <a:off x="3124200" y="3352800"/>
            <a:ext cx="1412875" cy="588963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发现：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217" name="对象 7216"/>
          <p:cNvGraphicFramePr>
            <a:graphicFrameLocks noChangeAspect="1"/>
          </p:cNvGraphicFramePr>
          <p:nvPr/>
        </p:nvGraphicFramePr>
        <p:xfrm>
          <a:off x="6300788" y="3286125"/>
          <a:ext cx="815975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1" imgW="228600" imgH="343535" progId="Equation.3">
                  <p:embed/>
                </p:oleObj>
              </mc:Choice>
              <mc:Fallback>
                <p:oleObj name="" r:id="rId11" imgW="228600" imgH="343535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00788" y="3286125"/>
                        <a:ext cx="815975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18" name="文本框 7217"/>
          <p:cNvSpPr txBox="1"/>
          <p:nvPr/>
        </p:nvSpPr>
        <p:spPr>
          <a:xfrm>
            <a:off x="5003800" y="3644900"/>
            <a:ext cx="3305175" cy="59055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-2 ×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        ）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 1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219" name="对象 7218"/>
          <p:cNvGraphicFramePr>
            <a:graphicFrameLocks noChangeAspect="1"/>
          </p:cNvGraphicFramePr>
          <p:nvPr/>
        </p:nvGraphicFramePr>
        <p:xfrm>
          <a:off x="6340475" y="4267200"/>
          <a:ext cx="769938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3" imgW="215900" imgH="355600" progId="Equation.3">
                  <p:embed/>
                </p:oleObj>
              </mc:Choice>
              <mc:Fallback>
                <p:oleObj name="" r:id="rId13" imgW="215900" imgH="3556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340475" y="4267200"/>
                        <a:ext cx="769938" cy="1066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20" name="文本框 7219"/>
          <p:cNvSpPr txBox="1"/>
          <p:nvPr/>
        </p:nvSpPr>
        <p:spPr>
          <a:xfrm>
            <a:off x="5003800" y="4510088"/>
            <a:ext cx="3101975" cy="58896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-3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×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       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 1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221" name="对象 7220"/>
          <p:cNvGraphicFramePr>
            <a:graphicFrameLocks noChangeAspect="1"/>
          </p:cNvGraphicFramePr>
          <p:nvPr/>
        </p:nvGraphicFramePr>
        <p:xfrm>
          <a:off x="5003800" y="5229225"/>
          <a:ext cx="714375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5" imgW="139700" imgH="343535" progId="Equation.3">
                  <p:embed/>
                </p:oleObj>
              </mc:Choice>
              <mc:Fallback>
                <p:oleObj name="" r:id="rId15" imgW="139700" imgH="343535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03800" y="5229225"/>
                        <a:ext cx="714375" cy="102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22" name="对象 7221"/>
          <p:cNvGraphicFramePr>
            <a:graphicFrameLocks noChangeAspect="1"/>
          </p:cNvGraphicFramePr>
          <p:nvPr/>
        </p:nvGraphicFramePr>
        <p:xfrm>
          <a:off x="6091238" y="5210175"/>
          <a:ext cx="496887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6" imgW="139700" imgH="355600" progId="Equation.3">
                  <p:embed/>
                </p:oleObj>
              </mc:Choice>
              <mc:Fallback>
                <p:oleObj name="" r:id="rId16" imgW="139700" imgH="3556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091238" y="5210175"/>
                        <a:ext cx="496887" cy="1066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23" name="文本框 7222"/>
          <p:cNvSpPr txBox="1"/>
          <p:nvPr/>
        </p:nvSpPr>
        <p:spPr>
          <a:xfrm>
            <a:off x="5003800" y="5454650"/>
            <a:ext cx="3025775" cy="57785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×      = 1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4" name="矩形 7223"/>
          <p:cNvSpPr/>
          <p:nvPr/>
        </p:nvSpPr>
        <p:spPr>
          <a:xfrm>
            <a:off x="2701925" y="836613"/>
            <a:ext cx="1150938" cy="79216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25" name="矩形 7224"/>
          <p:cNvSpPr/>
          <p:nvPr/>
        </p:nvSpPr>
        <p:spPr>
          <a:xfrm>
            <a:off x="7164388" y="765175"/>
            <a:ext cx="1143000" cy="83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26" name="矩形 7225"/>
          <p:cNvSpPr/>
          <p:nvPr/>
        </p:nvSpPr>
        <p:spPr>
          <a:xfrm>
            <a:off x="5221288" y="693738"/>
            <a:ext cx="1008062" cy="863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27" name="矩形 7226"/>
          <p:cNvSpPr/>
          <p:nvPr/>
        </p:nvSpPr>
        <p:spPr>
          <a:xfrm>
            <a:off x="900113" y="1773238"/>
            <a:ext cx="1371600" cy="83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28" name="矩形 7227"/>
          <p:cNvSpPr/>
          <p:nvPr/>
        </p:nvSpPr>
        <p:spPr>
          <a:xfrm>
            <a:off x="3563938" y="1844675"/>
            <a:ext cx="838200" cy="914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29" name="矩形 7228"/>
          <p:cNvSpPr/>
          <p:nvPr/>
        </p:nvSpPr>
        <p:spPr>
          <a:xfrm>
            <a:off x="5508625" y="1774825"/>
            <a:ext cx="1079500" cy="7905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30" name="矩形 7229"/>
          <p:cNvSpPr/>
          <p:nvPr/>
        </p:nvSpPr>
        <p:spPr>
          <a:xfrm>
            <a:off x="7885113" y="1701800"/>
            <a:ext cx="719137" cy="863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31" name="文本框 7230"/>
          <p:cNvSpPr txBox="1"/>
          <p:nvPr/>
        </p:nvSpPr>
        <p:spPr>
          <a:xfrm>
            <a:off x="1403350" y="19177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279" name="对象 7231"/>
          <p:cNvGraphicFramePr>
            <a:graphicFrameLocks noChangeAspect="1"/>
          </p:cNvGraphicFramePr>
          <p:nvPr/>
        </p:nvGraphicFramePr>
        <p:xfrm>
          <a:off x="8029575" y="1628775"/>
          <a:ext cx="388938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8" imgW="3657600" imgH="9448800" progId="Equation.3">
                  <p:embed/>
                </p:oleObj>
              </mc:Choice>
              <mc:Fallback>
                <p:oleObj name="" r:id="rId18" imgW="3657600" imgH="94488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8029575" y="1628775"/>
                        <a:ext cx="388938" cy="1008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9" dur="50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500"/>
                                        <p:tgtEl>
                                          <p:spTgt spid="7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5" dur="500"/>
                                        <p:tgtEl>
                                          <p:spTgt spid="7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8" dur="500"/>
                                        <p:tgtEl>
                                          <p:spTgt spid="7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1" dur="500"/>
                                        <p:tgtEl>
                                          <p:spTgt spid="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7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6" grpId="0" bldLvl="0" animBg="1"/>
      <p:bldP spid="7218" grpId="1" bldLvl="0" animBg="1"/>
      <p:bldP spid="7220" grpId="0" bldLvl="0" animBg="1"/>
      <p:bldP spid="7223" grpId="0" bldLvl="0" animBg="1"/>
      <p:bldP spid="72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文本框 8193"/>
          <p:cNvSpPr txBox="1"/>
          <p:nvPr/>
        </p:nvSpPr>
        <p:spPr>
          <a:xfrm>
            <a:off x="92075" y="998538"/>
            <a:ext cx="9177338" cy="6397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对有理数仍有：乘积是 </a:t>
            </a:r>
            <a:r>
              <a:rPr lang="en-US" altLang="zh-CN" sz="3600" b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600" b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的两个数互为倒数。</a:t>
            </a:r>
            <a:endParaRPr lang="zh-CN" altLang="en-US" sz="3600" b="1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242" name="文本框 8194"/>
          <p:cNvSpPr txBox="1"/>
          <p:nvPr/>
        </p:nvSpPr>
        <p:spPr>
          <a:xfrm>
            <a:off x="0" y="1773238"/>
            <a:ext cx="67691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Arial" panose="020B0604020202020204" pitchFamily="34" charset="0"/>
              </a:rPr>
              <a:t>用式子表示就是：</a:t>
            </a:r>
            <a:endParaRPr lang="zh-CN" altLang="en-US" sz="36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850" y="2420938"/>
            <a:ext cx="8459788" cy="4149725"/>
            <a:chOff x="510" y="3813"/>
            <a:chExt cx="13322" cy="6534"/>
          </a:xfrm>
        </p:grpSpPr>
        <p:sp>
          <p:nvSpPr>
            <p:cNvPr id="10244" name="椭圆 8195"/>
            <p:cNvSpPr/>
            <p:nvPr/>
          </p:nvSpPr>
          <p:spPr>
            <a:xfrm>
              <a:off x="510" y="3812"/>
              <a:ext cx="13322" cy="6535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sz="4000">
                <a:latin typeface="Arial" panose="020B0604020202020204" pitchFamily="34" charset="0"/>
              </a:endParaRPr>
            </a:p>
          </p:txBody>
        </p:sp>
        <p:graphicFrame>
          <p:nvGraphicFramePr>
            <p:cNvPr id="10245" name="对象 8196"/>
            <p:cNvGraphicFramePr>
              <a:graphicFrameLocks noChangeAspect="1"/>
            </p:cNvGraphicFramePr>
            <p:nvPr/>
          </p:nvGraphicFramePr>
          <p:xfrm>
            <a:off x="2777" y="4380"/>
            <a:ext cx="9185" cy="5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1" imgW="1459865" imgH="1269365" progId="Equation.DSMT4">
                    <p:embed/>
                  </p:oleObj>
                </mc:Choice>
                <mc:Fallback>
                  <p:oleObj name="" r:id="rId1" imgW="1459865" imgH="1269365" progId="Equation.DSMT4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777" y="4380"/>
                          <a:ext cx="9185" cy="53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矩形 12289"/>
          <p:cNvSpPr/>
          <p:nvPr/>
        </p:nvSpPr>
        <p:spPr>
          <a:xfrm>
            <a:off x="838200" y="304800"/>
            <a:ext cx="1371600" cy="14001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6" name="文本框 12290"/>
          <p:cNvSpPr txBox="1"/>
          <p:nvPr/>
        </p:nvSpPr>
        <p:spPr>
          <a:xfrm>
            <a:off x="1116013" y="1484313"/>
            <a:ext cx="489267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（1）怎样求负数的倒数?</a:t>
            </a:r>
            <a:endParaRPr lang="zh-CN" altLang="en-US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7" name="文本框 12291"/>
          <p:cNvSpPr txBox="1"/>
          <p:nvPr/>
        </p:nvSpPr>
        <p:spPr>
          <a:xfrm>
            <a:off x="1258888" y="3644900"/>
            <a:ext cx="327818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(2)  除以一个数等于</a:t>
            </a:r>
            <a:endParaRPr lang="zh-CN" altLang="en-US" sz="28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直接连接符 12292"/>
          <p:cNvSpPr/>
          <p:nvPr/>
        </p:nvSpPr>
        <p:spPr>
          <a:xfrm>
            <a:off x="4500563" y="4076700"/>
            <a:ext cx="3095625" cy="0"/>
          </a:xfrm>
          <a:prstGeom prst="line">
            <a:avLst/>
          </a:prstGeom>
          <a:ln w="28575" cap="flat" cmpd="sng">
            <a:solidFill>
              <a:srgbClr val="FF505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294" name="文本框 12293"/>
          <p:cNvSpPr txBox="1"/>
          <p:nvPr/>
        </p:nvSpPr>
        <p:spPr>
          <a:xfrm>
            <a:off x="4427538" y="3573463"/>
            <a:ext cx="33988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乘以这个数的倒数。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12295" name="对象 12294"/>
          <p:cNvGraphicFramePr>
            <a:graphicFrameLocks noChangeAspect="1"/>
          </p:cNvGraphicFramePr>
          <p:nvPr/>
        </p:nvGraphicFramePr>
        <p:xfrm>
          <a:off x="2051050" y="4149725"/>
          <a:ext cx="4160838" cy="135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1207135" imgH="393700" progId="Equation.3">
                  <p:embed/>
                </p:oleObj>
              </mc:Choice>
              <mc:Fallback>
                <p:oleObj name="" r:id="rId1" imgW="1207135" imgH="3937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51050" y="4149725"/>
                        <a:ext cx="4160838" cy="1357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文本框 12295"/>
          <p:cNvSpPr txBox="1"/>
          <p:nvPr/>
        </p:nvSpPr>
        <p:spPr>
          <a:xfrm>
            <a:off x="1908175" y="1989138"/>
            <a:ext cx="48275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将分子、分母颠倒位置即可。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grpSp>
        <p:nvGrpSpPr>
          <p:cNvPr id="12298" name="组合 12297"/>
          <p:cNvGrpSpPr/>
          <p:nvPr/>
        </p:nvGrpSpPr>
        <p:grpSpPr>
          <a:xfrm>
            <a:off x="1042988" y="2349500"/>
            <a:ext cx="7488237" cy="1211263"/>
            <a:chOff x="0" y="0"/>
            <a:chExt cx="4717" cy="763"/>
          </a:xfrm>
        </p:grpSpPr>
        <p:sp>
          <p:nvSpPr>
            <p:cNvPr id="11273" name="文本框 12298"/>
            <p:cNvSpPr txBox="1"/>
            <p:nvPr/>
          </p:nvSpPr>
          <p:spPr>
            <a:xfrm>
              <a:off x="0" y="0"/>
              <a:ext cx="4717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zh-CN" altLang="en-US" sz="32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rPr>
                <a:t>  </a:t>
              </a:r>
              <a:endParaRPr lang="zh-CN" altLang="en-US" sz="3200" b="1" dirty="0">
                <a:solidFill>
                  <a:srgbClr val="CC0000"/>
                </a:solidFill>
                <a:latin typeface="楷体_GB2312" charset="-122"/>
                <a:ea typeface="楷体_GB2312" charset="-122"/>
              </a:endParaRPr>
            </a:p>
            <a:p>
              <a:pPr eaLnBrk="0" hangingPunct="0"/>
              <a:r>
                <a:rPr lang="en-US" altLang="zh-CN" sz="32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rPr>
                <a:t>-   </a:t>
              </a:r>
              <a:r>
                <a:rPr lang="zh-CN" altLang="en-US" sz="32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rPr>
                <a:t>的倒数是</a:t>
              </a:r>
              <a:r>
                <a:rPr lang="en-US" altLang="zh-CN" sz="32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rPr>
                <a:t>-   (p≠0,q≠0)</a:t>
              </a:r>
              <a:endParaRPr lang="en-US" altLang="zh-CN" sz="3200" b="1" dirty="0">
                <a:solidFill>
                  <a:srgbClr val="CC0000"/>
                </a:solidFill>
                <a:latin typeface="楷体_GB2312" charset="-122"/>
                <a:ea typeface="楷体_GB2312" charset="-122"/>
              </a:endParaRPr>
            </a:p>
          </p:txBody>
        </p:sp>
        <p:grpSp>
          <p:nvGrpSpPr>
            <p:cNvPr id="11274" name="组合 12299"/>
            <p:cNvGrpSpPr/>
            <p:nvPr/>
          </p:nvGrpSpPr>
          <p:grpSpPr>
            <a:xfrm>
              <a:off x="1769" y="182"/>
              <a:ext cx="274" cy="581"/>
              <a:chOff x="0" y="0"/>
              <a:chExt cx="274" cy="581"/>
            </a:xfrm>
          </p:grpSpPr>
          <p:sp>
            <p:nvSpPr>
              <p:cNvPr id="11275" name="文本框 12300"/>
              <p:cNvSpPr txBox="1"/>
              <p:nvPr/>
            </p:nvSpPr>
            <p:spPr>
              <a:xfrm>
                <a:off x="45" y="254"/>
                <a:ext cx="229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/>
                <a:r>
                  <a:rPr lang="en-US" altLang="zh-CN" sz="2800" b="1" dirty="0">
                    <a:solidFill>
                      <a:srgbClr val="CC0000"/>
                    </a:solidFill>
                    <a:latin typeface="楷体_GB2312" charset="-122"/>
                    <a:ea typeface="楷体_GB2312" charset="-122"/>
                  </a:rPr>
                  <a:t>q</a:t>
                </a:r>
                <a:endParaRPr lang="en-US" altLang="zh-CN" sz="28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endParaRPr>
              </a:p>
            </p:txBody>
          </p:sp>
          <p:sp>
            <p:nvSpPr>
              <p:cNvPr id="11276" name="直接连接符 12301"/>
              <p:cNvSpPr/>
              <p:nvPr/>
            </p:nvSpPr>
            <p:spPr>
              <a:xfrm>
                <a:off x="0" y="327"/>
                <a:ext cx="273" cy="0"/>
              </a:xfrm>
              <a:prstGeom prst="line">
                <a:avLst/>
              </a:prstGeom>
              <a:ln w="12700" cap="sq" cmpd="sng">
                <a:solidFill>
                  <a:srgbClr val="CC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277" name="文本框 12302"/>
              <p:cNvSpPr txBox="1"/>
              <p:nvPr/>
            </p:nvSpPr>
            <p:spPr>
              <a:xfrm>
                <a:off x="45" y="0"/>
                <a:ext cx="229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/>
                <a:r>
                  <a:rPr lang="en-US" altLang="zh-CN" sz="2800" b="1" dirty="0">
                    <a:solidFill>
                      <a:srgbClr val="CC0000"/>
                    </a:solidFill>
                    <a:latin typeface="楷体_GB2312" charset="-122"/>
                    <a:ea typeface="楷体_GB2312" charset="-122"/>
                  </a:rPr>
                  <a:t>p</a:t>
                </a:r>
                <a:endParaRPr lang="en-US" altLang="zh-CN" sz="28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endParaRPr>
              </a:p>
            </p:txBody>
          </p:sp>
        </p:grpSp>
        <p:grpSp>
          <p:nvGrpSpPr>
            <p:cNvPr id="11278" name="组合 12303"/>
            <p:cNvGrpSpPr/>
            <p:nvPr/>
          </p:nvGrpSpPr>
          <p:grpSpPr>
            <a:xfrm>
              <a:off x="273" y="136"/>
              <a:ext cx="273" cy="599"/>
              <a:chOff x="0" y="0"/>
              <a:chExt cx="273" cy="599"/>
            </a:xfrm>
          </p:grpSpPr>
          <p:sp>
            <p:nvSpPr>
              <p:cNvPr id="11279" name="文本框 12304"/>
              <p:cNvSpPr txBox="1"/>
              <p:nvPr/>
            </p:nvSpPr>
            <p:spPr>
              <a:xfrm>
                <a:off x="0" y="272"/>
                <a:ext cx="229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/>
                <a:r>
                  <a:rPr lang="en-US" altLang="zh-CN" sz="2800" b="1" dirty="0">
                    <a:solidFill>
                      <a:srgbClr val="CC0000"/>
                    </a:solidFill>
                    <a:latin typeface="楷体_GB2312" charset="-122"/>
                    <a:ea typeface="楷体_GB2312" charset="-122"/>
                  </a:rPr>
                  <a:t>p</a:t>
                </a:r>
                <a:endParaRPr lang="en-US" altLang="zh-CN" sz="28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endParaRPr>
              </a:p>
            </p:txBody>
          </p:sp>
          <p:sp>
            <p:nvSpPr>
              <p:cNvPr id="11280" name="直接连接符 12305"/>
              <p:cNvSpPr/>
              <p:nvPr/>
            </p:nvSpPr>
            <p:spPr>
              <a:xfrm>
                <a:off x="0" y="363"/>
                <a:ext cx="273" cy="0"/>
              </a:xfrm>
              <a:prstGeom prst="line">
                <a:avLst/>
              </a:prstGeom>
              <a:ln w="12700" cap="sq" cmpd="sng">
                <a:solidFill>
                  <a:srgbClr val="CC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281" name="文本框 12306"/>
              <p:cNvSpPr txBox="1"/>
              <p:nvPr/>
            </p:nvSpPr>
            <p:spPr>
              <a:xfrm>
                <a:off x="0" y="0"/>
                <a:ext cx="229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 eaLnBrk="0" hangingPunct="0"/>
                <a:r>
                  <a:rPr lang="en-US" altLang="zh-CN" sz="2800" b="1" dirty="0">
                    <a:solidFill>
                      <a:srgbClr val="CC0000"/>
                    </a:solidFill>
                    <a:latin typeface="楷体_GB2312" charset="-122"/>
                    <a:ea typeface="楷体_GB2312" charset="-122"/>
                  </a:rPr>
                  <a:t>q</a:t>
                </a:r>
                <a:endParaRPr lang="en-US" altLang="zh-CN" sz="2800" b="1" dirty="0">
                  <a:solidFill>
                    <a:srgbClr val="CC0000"/>
                  </a:solidFill>
                  <a:latin typeface="楷体_GB2312" charset="-122"/>
                  <a:ea typeface="楷体_GB231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2" name="组合 10241"/>
          <p:cNvGrpSpPr/>
          <p:nvPr/>
        </p:nvGrpSpPr>
        <p:grpSpPr>
          <a:xfrm>
            <a:off x="539750" y="260350"/>
            <a:ext cx="7086600" cy="2779713"/>
            <a:chOff x="0" y="0"/>
            <a:chExt cx="4464" cy="1751"/>
          </a:xfrm>
        </p:grpSpPr>
        <p:pic>
          <p:nvPicPr>
            <p:cNvPr id="12290" name="图片 10242" descr="BS02064_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72"/>
              <a:ext cx="1084" cy="107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1" name="椭圆形标注 10243"/>
            <p:cNvSpPr/>
            <p:nvPr/>
          </p:nvSpPr>
          <p:spPr>
            <a:xfrm>
              <a:off x="1104" y="0"/>
              <a:ext cx="3360" cy="768"/>
            </a:xfrm>
            <a:prstGeom prst="wedgeEllipseCallout">
              <a:avLst>
                <a:gd name="adj1" fmla="val -66338"/>
                <a:gd name="adj2" fmla="val 75523"/>
              </a:avLst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  <a:ea typeface="华文新魏" pitchFamily="2" charset="-122"/>
                </a:rPr>
                <a:t>这样，有理数的除法都能转化为乘法</a:t>
              </a:r>
              <a:r>
                <a:rPr lang="zh-CN" altLang="en-US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华文新魏" pitchFamily="2" charset="-122"/>
                </a:rPr>
                <a:t>：</a:t>
              </a:r>
              <a:endPara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华文新魏" pitchFamily="2" charset="-122"/>
              </a:endParaRPr>
            </a:p>
          </p:txBody>
        </p:sp>
      </p:grpSp>
      <p:sp>
        <p:nvSpPr>
          <p:cNvPr id="10245" name="文本框 10244"/>
          <p:cNvSpPr txBox="1"/>
          <p:nvPr/>
        </p:nvSpPr>
        <p:spPr>
          <a:xfrm>
            <a:off x="1981200" y="4876800"/>
            <a:ext cx="4298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隶书" pitchFamily="49" charset="-122"/>
              </a:rPr>
              <a:t>注意：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华文新魏" pitchFamily="2" charset="-122"/>
              </a:rPr>
              <a:t>零不能作除数</a:t>
            </a: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  <a:ea typeface="华文新魏" pitchFamily="2" charset="-122"/>
            </a:endParaRPr>
          </a:p>
        </p:txBody>
      </p:sp>
      <p:grpSp>
        <p:nvGrpSpPr>
          <p:cNvPr id="10246" name="组合 10245"/>
          <p:cNvGrpSpPr/>
          <p:nvPr/>
        </p:nvGrpSpPr>
        <p:grpSpPr>
          <a:xfrm>
            <a:off x="1066800" y="3810000"/>
            <a:ext cx="7651750" cy="1752600"/>
            <a:chOff x="0" y="0"/>
            <a:chExt cx="4820" cy="1104"/>
          </a:xfrm>
        </p:grpSpPr>
        <p:sp>
          <p:nvSpPr>
            <p:cNvPr id="12294" name="文本框 10246"/>
            <p:cNvSpPr txBox="1"/>
            <p:nvPr/>
          </p:nvSpPr>
          <p:spPr>
            <a:xfrm>
              <a:off x="96" y="96"/>
              <a:ext cx="472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华文新魏" pitchFamily="2" charset="-122"/>
                </a:rPr>
                <a:t>除以一个数等于乘上这个数的倒数。</a:t>
              </a:r>
              <a:endPara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华文新魏" pitchFamily="2" charset="-122"/>
              </a:endParaRPr>
            </a:p>
          </p:txBody>
        </p:sp>
        <p:sp>
          <p:nvSpPr>
            <p:cNvPr id="12295" name="矩形 10247"/>
            <p:cNvSpPr/>
            <p:nvPr/>
          </p:nvSpPr>
          <p:spPr>
            <a:xfrm>
              <a:off x="0" y="0"/>
              <a:ext cx="4656" cy="1104"/>
            </a:xfrm>
            <a:prstGeom prst="rect">
              <a:avLst/>
            </a:prstGeom>
            <a:noFill/>
            <a:ln w="9525" cap="flat" cmpd="sng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sp>
        <p:nvSpPr>
          <p:cNvPr id="12296" name="横卷形 10249"/>
          <p:cNvSpPr/>
          <p:nvPr/>
        </p:nvSpPr>
        <p:spPr>
          <a:xfrm>
            <a:off x="1547813" y="2205038"/>
            <a:ext cx="6551612" cy="1370012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2700000" scaled="1"/>
            <a:tileRect/>
          </a:gra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有理数除法运算的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第一种方法：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标题 30750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zh-CN" altLang="en-US" sz="3600" dirty="0">
                <a:solidFill>
                  <a:srgbClr val="FF0000"/>
                </a:solidFill>
                <a:ea typeface="方正粗倩简体" pitchFamily="65" charset="-122"/>
              </a:rPr>
              <a:t>对比记忆</a:t>
            </a:r>
            <a:endParaRPr lang="zh-CN" altLang="en-US" sz="3600" dirty="0">
              <a:solidFill>
                <a:srgbClr val="FF0000"/>
              </a:solidFill>
              <a:ea typeface="方正粗倩简体" pitchFamily="65" charset="-122"/>
            </a:endParaRPr>
          </a:p>
        </p:txBody>
      </p:sp>
      <p:sp>
        <p:nvSpPr>
          <p:cNvPr id="13314" name="文本占位符 30724"/>
          <p:cNvSpPr>
            <a:spLocks noGrp="1"/>
          </p:cNvSpPr>
          <p:nvPr>
            <p:ph type="body" sz="half" idx="1"/>
          </p:nvPr>
        </p:nvSpPr>
        <p:spPr>
          <a:xfrm>
            <a:off x="125413" y="1365250"/>
            <a:ext cx="4381500" cy="4789488"/>
          </a:xfrm>
          <a:ln/>
        </p:spPr>
        <p:txBody>
          <a:bodyPr anchor="t"/>
          <a:p>
            <a:pPr>
              <a:buClr>
                <a:srgbClr val="1A93C8"/>
              </a:buClr>
              <a:buSzPct val="110000"/>
              <a:buFontTx/>
              <a:buNone/>
            </a:pPr>
            <a:r>
              <a:rPr lang="en-US" altLang="zh-CN" sz="2400" dirty="0"/>
              <a:t>        </a:t>
            </a:r>
            <a:r>
              <a:rPr lang="zh-CN" altLang="en-US" sz="3200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有理数的减法法则</a:t>
            </a:r>
            <a:endParaRPr lang="zh-CN" altLang="en-US" sz="3200" b="1" dirty="0">
              <a:solidFill>
                <a:srgbClr val="7030A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315" name="矩形 30728"/>
          <p:cNvSpPr/>
          <p:nvPr/>
        </p:nvSpPr>
        <p:spPr>
          <a:xfrm>
            <a:off x="468313" y="2060575"/>
            <a:ext cx="381635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减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去一个数，等于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加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这个数的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相反数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.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3316" name="矩形 30729"/>
          <p:cNvSpPr/>
          <p:nvPr/>
        </p:nvSpPr>
        <p:spPr>
          <a:xfrm>
            <a:off x="539750" y="4076700"/>
            <a:ext cx="36417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en-US" altLang="zh-CN" sz="2800">
                <a:latin typeface="Arial" panose="020B0604020202020204" pitchFamily="34" charset="0"/>
              </a:rPr>
              <a:t>a   -   b   =   a   +   (-b)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pSp>
        <p:nvGrpSpPr>
          <p:cNvPr id="13317" name="组合 30730"/>
          <p:cNvGrpSpPr/>
          <p:nvPr/>
        </p:nvGrpSpPr>
        <p:grpSpPr>
          <a:xfrm>
            <a:off x="1258888" y="4579938"/>
            <a:ext cx="1873250" cy="287337"/>
            <a:chOff x="2018" y="2251"/>
            <a:chExt cx="1180" cy="181"/>
          </a:xfrm>
        </p:grpSpPr>
        <p:grpSp>
          <p:nvGrpSpPr>
            <p:cNvPr id="13318" name="组合 30731"/>
            <p:cNvGrpSpPr/>
            <p:nvPr/>
          </p:nvGrpSpPr>
          <p:grpSpPr>
            <a:xfrm>
              <a:off x="2018" y="2296"/>
              <a:ext cx="1180" cy="136"/>
              <a:chOff x="2018" y="2296"/>
              <a:chExt cx="1180" cy="136"/>
            </a:xfrm>
          </p:grpSpPr>
          <p:sp>
            <p:nvSpPr>
              <p:cNvPr id="13319" name="直接连接符 30732"/>
              <p:cNvSpPr/>
              <p:nvPr/>
            </p:nvSpPr>
            <p:spPr>
              <a:xfrm>
                <a:off x="2018" y="2296"/>
                <a:ext cx="0" cy="13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3320" name="直接连接符 30733"/>
              <p:cNvSpPr/>
              <p:nvPr/>
            </p:nvSpPr>
            <p:spPr>
              <a:xfrm>
                <a:off x="2018" y="2432"/>
                <a:ext cx="118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3321" name="直接连接符 30734"/>
            <p:cNvSpPr/>
            <p:nvPr/>
          </p:nvSpPr>
          <p:spPr>
            <a:xfrm flipV="1">
              <a:off x="3198" y="2251"/>
              <a:ext cx="0" cy="18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13322" name="文本框 30735"/>
          <p:cNvSpPr txBox="1"/>
          <p:nvPr/>
        </p:nvSpPr>
        <p:spPr>
          <a:xfrm>
            <a:off x="1403350" y="3284538"/>
            <a:ext cx="2724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减数变为相反数作加数</a:t>
            </a:r>
            <a:endParaRPr lang="zh-CN" altLang="en-US" sz="20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323" name="文本框 30736"/>
          <p:cNvSpPr txBox="1"/>
          <p:nvPr/>
        </p:nvSpPr>
        <p:spPr>
          <a:xfrm>
            <a:off x="1474788" y="4868863"/>
            <a:ext cx="1454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减号变加号</a:t>
            </a:r>
            <a:endParaRPr lang="zh-CN" altLang="en-US" sz="20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13324" name="组合 30737"/>
          <p:cNvGrpSpPr/>
          <p:nvPr/>
        </p:nvGrpSpPr>
        <p:grpSpPr>
          <a:xfrm>
            <a:off x="1547813" y="3787775"/>
            <a:ext cx="2447925" cy="288925"/>
            <a:chOff x="2245" y="2160"/>
            <a:chExt cx="1542" cy="182"/>
          </a:xfrm>
        </p:grpSpPr>
        <p:sp>
          <p:nvSpPr>
            <p:cNvPr id="13325" name="直接连接符 30738"/>
            <p:cNvSpPr/>
            <p:nvPr/>
          </p:nvSpPr>
          <p:spPr>
            <a:xfrm>
              <a:off x="3787" y="2160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grpSp>
          <p:nvGrpSpPr>
            <p:cNvPr id="13326" name="组合 30739"/>
            <p:cNvGrpSpPr/>
            <p:nvPr/>
          </p:nvGrpSpPr>
          <p:grpSpPr>
            <a:xfrm>
              <a:off x="2245" y="2160"/>
              <a:ext cx="1542" cy="134"/>
              <a:chOff x="2245" y="2160"/>
              <a:chExt cx="1542" cy="134"/>
            </a:xfrm>
          </p:grpSpPr>
          <p:sp>
            <p:nvSpPr>
              <p:cNvPr id="13327" name="直接连接符 30740"/>
              <p:cNvSpPr/>
              <p:nvPr/>
            </p:nvSpPr>
            <p:spPr>
              <a:xfrm flipH="1">
                <a:off x="2245" y="2160"/>
                <a:ext cx="2" cy="13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3328" name="直接连接符 30741"/>
              <p:cNvSpPr/>
              <p:nvPr/>
            </p:nvSpPr>
            <p:spPr>
              <a:xfrm>
                <a:off x="2245" y="2160"/>
                <a:ext cx="154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13329" name="矩形 30742"/>
          <p:cNvSpPr/>
          <p:nvPr/>
        </p:nvSpPr>
        <p:spPr>
          <a:xfrm>
            <a:off x="4716463" y="1365250"/>
            <a:ext cx="4106862" cy="641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dirty="0">
                <a:latin typeface="Arial" panose="020B0604020202020204" pitchFamily="34" charset="0"/>
              </a:rPr>
              <a:t>   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有理数的除法法则</a:t>
            </a:r>
            <a:endParaRPr lang="zh-CN" altLang="en-US" sz="36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330" name="矩形 30743"/>
          <p:cNvSpPr/>
          <p:nvPr/>
        </p:nvSpPr>
        <p:spPr>
          <a:xfrm>
            <a:off x="4716463" y="2060575"/>
            <a:ext cx="424815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除以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一个</a:t>
            </a:r>
            <a:r>
              <a:rPr lang="zh-CN" altLang="en-US" sz="2800" b="1" u="sng" dirty="0">
                <a:solidFill>
                  <a:srgbClr val="0000FF"/>
                </a:solidFill>
                <a:latin typeface="Arial" panose="020B0604020202020204" pitchFamily="34" charset="0"/>
              </a:rPr>
              <a:t>不等于</a:t>
            </a:r>
            <a:r>
              <a:rPr lang="en-US" altLang="zh-CN" sz="2800" b="1" u="sng">
                <a:solidFill>
                  <a:srgbClr val="0000FF"/>
                </a:solidFill>
                <a:latin typeface="Arial" panose="020B0604020202020204" pitchFamily="34" charset="0"/>
              </a:rPr>
              <a:t>0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的数，等于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乘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这个数的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倒数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331" name="矩形 30748"/>
          <p:cNvSpPr/>
          <p:nvPr/>
        </p:nvSpPr>
        <p:spPr>
          <a:xfrm>
            <a:off x="4827588" y="4149725"/>
            <a:ext cx="431641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>
                <a:latin typeface="Arial" panose="020B0604020202020204" pitchFamily="34" charset="0"/>
              </a:rPr>
              <a:t>a  ÷ b   =  a    </a:t>
            </a:r>
            <a:r>
              <a:rPr lang="en-US" altLang="zh-CN" sz="2800" b="1">
                <a:latin typeface="Arial" panose="020B0604020202020204" pitchFamily="34" charset="0"/>
              </a:rPr>
              <a:t>·</a:t>
            </a:r>
            <a:r>
              <a:rPr lang="en-US" altLang="zh-CN" sz="2800">
                <a:latin typeface="Arial" panose="020B0604020202020204" pitchFamily="34" charset="0"/>
              </a:rPr>
              <a:t>       (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b≠0</a:t>
            </a:r>
            <a:r>
              <a:rPr lang="en-US" altLang="zh-CN" sz="2800">
                <a:latin typeface="Arial" panose="020B0604020202020204" pitchFamily="34" charset="0"/>
              </a:rPr>
              <a:t>)  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3332" name="内容占位符 30749"/>
          <p:cNvPicPr>
            <a:picLocks noGrp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596188" y="3860800"/>
            <a:ext cx="381000" cy="984250"/>
          </a:xfrm>
          <a:ln/>
        </p:spPr>
      </p:pic>
      <p:grpSp>
        <p:nvGrpSpPr>
          <p:cNvPr id="13333" name="组合 30753"/>
          <p:cNvGrpSpPr/>
          <p:nvPr/>
        </p:nvGrpSpPr>
        <p:grpSpPr>
          <a:xfrm>
            <a:off x="5435600" y="3678238"/>
            <a:ext cx="2305050" cy="1295400"/>
            <a:chOff x="2154" y="1797"/>
            <a:chExt cx="1452" cy="816"/>
          </a:xfrm>
        </p:grpSpPr>
        <p:grpSp>
          <p:nvGrpSpPr>
            <p:cNvPr id="13334" name="组合 30754"/>
            <p:cNvGrpSpPr/>
            <p:nvPr/>
          </p:nvGrpSpPr>
          <p:grpSpPr>
            <a:xfrm>
              <a:off x="2154" y="2432"/>
              <a:ext cx="1180" cy="181"/>
              <a:chOff x="2018" y="2251"/>
              <a:chExt cx="1180" cy="181"/>
            </a:xfrm>
          </p:grpSpPr>
          <p:grpSp>
            <p:nvGrpSpPr>
              <p:cNvPr id="13335" name="组合 30755"/>
              <p:cNvGrpSpPr/>
              <p:nvPr/>
            </p:nvGrpSpPr>
            <p:grpSpPr>
              <a:xfrm>
                <a:off x="2018" y="2296"/>
                <a:ext cx="1180" cy="136"/>
                <a:chOff x="2018" y="2296"/>
                <a:chExt cx="1180" cy="136"/>
              </a:xfrm>
            </p:grpSpPr>
            <p:sp>
              <p:nvSpPr>
                <p:cNvPr id="13336" name="直接连接符 30756"/>
                <p:cNvSpPr/>
                <p:nvPr/>
              </p:nvSpPr>
              <p:spPr>
                <a:xfrm>
                  <a:off x="2018" y="2296"/>
                  <a:ext cx="0" cy="136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37" name="直接连接符 30757"/>
                <p:cNvSpPr/>
                <p:nvPr/>
              </p:nvSpPr>
              <p:spPr>
                <a:xfrm>
                  <a:off x="2018" y="2432"/>
                  <a:ext cx="1180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3338" name="直接连接符 30758"/>
              <p:cNvSpPr/>
              <p:nvPr/>
            </p:nvSpPr>
            <p:spPr>
              <a:xfrm flipV="1">
                <a:off x="3198" y="2251"/>
                <a:ext cx="0" cy="181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grpSp>
          <p:nvGrpSpPr>
            <p:cNvPr id="13339" name="组合 30759"/>
            <p:cNvGrpSpPr/>
            <p:nvPr/>
          </p:nvGrpSpPr>
          <p:grpSpPr>
            <a:xfrm>
              <a:off x="2381" y="1797"/>
              <a:ext cx="1225" cy="182"/>
              <a:chOff x="2381" y="2115"/>
              <a:chExt cx="1225" cy="182"/>
            </a:xfrm>
          </p:grpSpPr>
          <p:sp>
            <p:nvSpPr>
              <p:cNvPr id="13340" name="直接连接符 30760"/>
              <p:cNvSpPr/>
              <p:nvPr/>
            </p:nvSpPr>
            <p:spPr>
              <a:xfrm>
                <a:off x="3606" y="2115"/>
                <a:ext cx="0" cy="18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grpSp>
            <p:nvGrpSpPr>
              <p:cNvPr id="13341" name="组合 30761"/>
              <p:cNvGrpSpPr/>
              <p:nvPr/>
            </p:nvGrpSpPr>
            <p:grpSpPr>
              <a:xfrm>
                <a:off x="2381" y="2115"/>
                <a:ext cx="1225" cy="134"/>
                <a:chOff x="2381" y="2115"/>
                <a:chExt cx="1225" cy="134"/>
              </a:xfrm>
            </p:grpSpPr>
            <p:sp>
              <p:nvSpPr>
                <p:cNvPr id="13342" name="直接连接符 30762"/>
                <p:cNvSpPr/>
                <p:nvPr/>
              </p:nvSpPr>
              <p:spPr>
                <a:xfrm flipH="1">
                  <a:off x="2381" y="2115"/>
                  <a:ext cx="2" cy="13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43" name="直接连接符 30763"/>
                <p:cNvSpPr/>
                <p:nvPr/>
              </p:nvSpPr>
              <p:spPr>
                <a:xfrm>
                  <a:off x="2381" y="2115"/>
                  <a:ext cx="1225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13344" name="组合 30764"/>
          <p:cNvGrpSpPr/>
          <p:nvPr/>
        </p:nvGrpSpPr>
        <p:grpSpPr>
          <a:xfrm>
            <a:off x="5580063" y="3141663"/>
            <a:ext cx="2519362" cy="2339975"/>
            <a:chOff x="2200" y="1616"/>
            <a:chExt cx="1587" cy="1474"/>
          </a:xfrm>
        </p:grpSpPr>
        <p:sp>
          <p:nvSpPr>
            <p:cNvPr id="13345" name="文本框 30765"/>
            <p:cNvSpPr txBox="1"/>
            <p:nvPr/>
          </p:nvSpPr>
          <p:spPr>
            <a:xfrm>
              <a:off x="2290" y="2840"/>
              <a:ext cx="95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除号变乘号</a:t>
              </a:r>
              <a:endPara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46" name="文本框 30766"/>
            <p:cNvSpPr txBox="1"/>
            <p:nvPr/>
          </p:nvSpPr>
          <p:spPr>
            <a:xfrm>
              <a:off x="2200" y="1616"/>
              <a:ext cx="158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除数变为倒数作因数</a:t>
              </a:r>
              <a:endPara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3347" name="直接连接符 30775"/>
          <p:cNvSpPr/>
          <p:nvPr/>
        </p:nvSpPr>
        <p:spPr>
          <a:xfrm>
            <a:off x="4500563" y="1773238"/>
            <a:ext cx="0" cy="3455987"/>
          </a:xfrm>
          <a:prstGeom prst="line">
            <a:avLst/>
          </a:prstGeom>
          <a:ln w="57150" cap="flat" cmpd="thinThick">
            <a:pattFill prst="diagBrick">
              <a:fgClr>
                <a:srgbClr val="FF0000"/>
              </a:fgClr>
              <a:bgClr>
                <a:srgbClr val="FFFFFF"/>
              </a:bgClr>
            </a:patt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文本框 9217"/>
          <p:cNvSpPr txBox="1"/>
          <p:nvPr/>
        </p:nvSpPr>
        <p:spPr>
          <a:xfrm>
            <a:off x="1462088" y="836613"/>
            <a:ext cx="6280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注意：倒数与相反数符号的区别。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9" name="文本框 9218"/>
          <p:cNvSpPr txBox="1"/>
          <p:nvPr/>
        </p:nvSpPr>
        <p:spPr>
          <a:xfrm>
            <a:off x="4510088" y="2513013"/>
            <a:ext cx="8985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正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文本框 9219"/>
          <p:cNvSpPr txBox="1"/>
          <p:nvPr/>
        </p:nvSpPr>
        <p:spPr>
          <a:xfrm>
            <a:off x="6948488" y="3198813"/>
            <a:ext cx="5413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正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4281488" y="3275013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负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6948488" y="2436813"/>
            <a:ext cx="5413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负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342" name="组合 9222"/>
          <p:cNvGrpSpPr/>
          <p:nvPr/>
        </p:nvGrpSpPr>
        <p:grpSpPr>
          <a:xfrm>
            <a:off x="1995488" y="1598613"/>
            <a:ext cx="6248400" cy="3276600"/>
            <a:chOff x="0" y="0"/>
            <a:chExt cx="3936" cy="2064"/>
          </a:xfrm>
        </p:grpSpPr>
        <p:grpSp>
          <p:nvGrpSpPr>
            <p:cNvPr id="14343" name="组合 9223"/>
            <p:cNvGrpSpPr/>
            <p:nvPr/>
          </p:nvGrpSpPr>
          <p:grpSpPr>
            <a:xfrm>
              <a:off x="0" y="0"/>
              <a:ext cx="3936" cy="2064"/>
              <a:chOff x="0" y="0"/>
              <a:chExt cx="3984" cy="2016"/>
            </a:xfrm>
          </p:grpSpPr>
          <p:sp>
            <p:nvSpPr>
              <p:cNvPr id="14344" name="直接连接符 9224"/>
              <p:cNvSpPr/>
              <p:nvPr/>
            </p:nvSpPr>
            <p:spPr>
              <a:xfrm>
                <a:off x="0" y="0"/>
                <a:ext cx="0" cy="2016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45" name="直接连接符 9225"/>
              <p:cNvSpPr/>
              <p:nvPr/>
            </p:nvSpPr>
            <p:spPr>
              <a:xfrm>
                <a:off x="0" y="0"/>
                <a:ext cx="3984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46" name="直接连接符 9226"/>
              <p:cNvSpPr/>
              <p:nvPr/>
            </p:nvSpPr>
            <p:spPr>
              <a:xfrm>
                <a:off x="3984" y="0"/>
                <a:ext cx="0" cy="192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47" name="直接连接符 9227"/>
              <p:cNvSpPr/>
              <p:nvPr/>
            </p:nvSpPr>
            <p:spPr>
              <a:xfrm flipH="1">
                <a:off x="0" y="1920"/>
                <a:ext cx="3984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48" name="直接连接符 9228"/>
              <p:cNvSpPr/>
              <p:nvPr/>
            </p:nvSpPr>
            <p:spPr>
              <a:xfrm>
                <a:off x="0" y="384"/>
                <a:ext cx="3984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49" name="直接连接符 9229"/>
              <p:cNvSpPr/>
              <p:nvPr/>
            </p:nvSpPr>
            <p:spPr>
              <a:xfrm>
                <a:off x="0" y="912"/>
                <a:ext cx="3984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50" name="直接连接符 9230"/>
              <p:cNvSpPr/>
              <p:nvPr/>
            </p:nvSpPr>
            <p:spPr>
              <a:xfrm>
                <a:off x="0" y="1440"/>
                <a:ext cx="3984" cy="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51" name="直接连接符 9231"/>
              <p:cNvSpPr/>
              <p:nvPr/>
            </p:nvSpPr>
            <p:spPr>
              <a:xfrm>
                <a:off x="1056" y="0"/>
                <a:ext cx="0" cy="192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4352" name="直接连接符 9232"/>
              <p:cNvSpPr/>
              <p:nvPr/>
            </p:nvSpPr>
            <p:spPr>
              <a:xfrm>
                <a:off x="2592" y="0"/>
                <a:ext cx="0" cy="1920"/>
              </a:xfrm>
              <a:prstGeom prst="line">
                <a:avLst/>
              </a:prstGeom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4353" name="文本框 9233"/>
            <p:cNvSpPr txBox="1"/>
            <p:nvPr/>
          </p:nvSpPr>
          <p:spPr>
            <a:xfrm>
              <a:off x="1344" y="48"/>
              <a:ext cx="85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倒数</a:t>
              </a:r>
              <a:endPara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4" name="文本框 9234"/>
            <p:cNvSpPr txBox="1"/>
            <p:nvPr/>
          </p:nvSpPr>
          <p:spPr>
            <a:xfrm>
              <a:off x="2833" y="0"/>
              <a:ext cx="7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相反数</a:t>
              </a:r>
              <a:endPara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5" name="文本框 9235"/>
            <p:cNvSpPr txBox="1"/>
            <p:nvPr/>
          </p:nvSpPr>
          <p:spPr>
            <a:xfrm>
              <a:off x="192" y="528"/>
              <a:ext cx="56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正数</a:t>
              </a:r>
              <a:endPara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6" name="文本框 9236"/>
            <p:cNvSpPr txBox="1"/>
            <p:nvPr/>
          </p:nvSpPr>
          <p:spPr>
            <a:xfrm>
              <a:off x="240" y="1056"/>
              <a:ext cx="56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负数</a:t>
              </a:r>
              <a:endPara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7" name="文本框 9237"/>
            <p:cNvSpPr txBox="1"/>
            <p:nvPr/>
          </p:nvSpPr>
          <p:spPr>
            <a:xfrm>
              <a:off x="352" y="1584"/>
              <a:ext cx="3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零</a:t>
              </a:r>
              <a:endPara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9239" name="文本框 9238"/>
          <p:cNvSpPr txBox="1"/>
          <p:nvPr/>
        </p:nvSpPr>
        <p:spPr>
          <a:xfrm>
            <a:off x="4283075" y="4037013"/>
            <a:ext cx="1250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不存在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40" name="文本框 9239"/>
          <p:cNvSpPr txBox="1"/>
          <p:nvPr/>
        </p:nvSpPr>
        <p:spPr>
          <a:xfrm>
            <a:off x="6948488" y="3960813"/>
            <a:ext cx="5413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零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41" name="文本框 9240"/>
          <p:cNvSpPr txBox="1"/>
          <p:nvPr/>
        </p:nvSpPr>
        <p:spPr>
          <a:xfrm>
            <a:off x="3290888" y="4951413"/>
            <a:ext cx="35274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练习：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55</a:t>
            </a:r>
            <a:r>
              <a:rPr lang="en-US" altLang="zh-CN" sz="4000" b="1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第一题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39" grpId="0"/>
      <p:bldP spid="9240" grpId="0"/>
      <p:bldP spid="92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2" name="矩形标注 27651"/>
          <p:cNvSpPr/>
          <p:nvPr/>
        </p:nvSpPr>
        <p:spPr>
          <a:xfrm>
            <a:off x="468313" y="620713"/>
            <a:ext cx="1223962" cy="504825"/>
          </a:xfrm>
          <a:prstGeom prst="wedgeRectCallout">
            <a:avLst>
              <a:gd name="adj1" fmla="val 107199"/>
              <a:gd name="adj2" fmla="val 6352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800" b="1" dirty="0">
                <a:latin typeface="Comic Sans MS" panose="030F0702030302020204" pitchFamily="66" charset="0"/>
              </a:rPr>
              <a:t>例</a:t>
            </a:r>
            <a:r>
              <a:rPr lang="en-US" altLang="zh-CN" sz="2800" b="1">
                <a:latin typeface="Comic Sans MS" panose="030F0702030302020204" pitchFamily="66" charset="0"/>
              </a:rPr>
              <a:t>1</a:t>
            </a:r>
            <a:endParaRPr lang="en-US" altLang="zh-CN" sz="2800" b="1">
              <a:latin typeface="Comic Sans MS" panose="030F0702030302020204" pitchFamily="66" charset="0"/>
            </a:endParaRPr>
          </a:p>
        </p:txBody>
      </p:sp>
      <p:sp>
        <p:nvSpPr>
          <p:cNvPr id="27653" name="文本框 27652"/>
          <p:cNvSpPr txBox="1"/>
          <p:nvPr/>
        </p:nvSpPr>
        <p:spPr>
          <a:xfrm>
            <a:off x="2268538" y="836613"/>
            <a:ext cx="42481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Comic Sans MS" panose="030F0702030302020204" pitchFamily="66" charset="0"/>
              </a:rPr>
              <a:t>计算：</a:t>
            </a:r>
            <a:endParaRPr lang="zh-CN" altLang="en-US" sz="2800">
              <a:latin typeface="Comic Sans MS" panose="030F0702030302020204" pitchFamily="66" charset="0"/>
            </a:endParaRPr>
          </a:p>
        </p:txBody>
      </p:sp>
      <p:pic>
        <p:nvPicPr>
          <p:cNvPr id="27659" name="图片 27658" descr="SG_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1725" y="3789363"/>
            <a:ext cx="728663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图片 27659" descr="j02991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7338"/>
            <a:ext cx="1798638" cy="2951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61" name="文本框 27660"/>
          <p:cNvSpPr txBox="1"/>
          <p:nvPr/>
        </p:nvSpPr>
        <p:spPr>
          <a:xfrm>
            <a:off x="2268538" y="1844675"/>
            <a:ext cx="25193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latin typeface="Arial" panose="020B0604020202020204" pitchFamily="34" charset="0"/>
              </a:rPr>
              <a:t>(1)     </a:t>
            </a: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</a:rPr>
              <a:t>(-18) ÷6=</a:t>
            </a:r>
            <a:endParaRPr lang="en-US" altLang="zh-CN" sz="2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7665" name="组合 27664"/>
          <p:cNvGrpSpPr/>
          <p:nvPr/>
        </p:nvGrpSpPr>
        <p:grpSpPr>
          <a:xfrm>
            <a:off x="2268538" y="2349500"/>
            <a:ext cx="2878137" cy="720725"/>
            <a:chOff x="1565" y="1480"/>
            <a:chExt cx="1813" cy="454"/>
          </a:xfrm>
        </p:grpSpPr>
        <p:sp>
          <p:nvSpPr>
            <p:cNvPr id="15367" name="文本框 27656"/>
            <p:cNvSpPr txBox="1"/>
            <p:nvPr/>
          </p:nvSpPr>
          <p:spPr>
            <a:xfrm>
              <a:off x="1565" y="1570"/>
              <a:ext cx="4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Comic Sans MS" panose="030F0702030302020204" pitchFamily="66" charset="0"/>
                </a:rPr>
                <a:t>(2)</a:t>
              </a:r>
              <a:endParaRPr lang="en-US" altLang="zh-CN" sz="2400">
                <a:latin typeface="Comic Sans MS" panose="030F0702030302020204" pitchFamily="66" charset="0"/>
              </a:endParaRPr>
            </a:p>
          </p:txBody>
        </p:sp>
        <p:graphicFrame>
          <p:nvGraphicFramePr>
            <p:cNvPr id="15368" name="对象 27661"/>
            <p:cNvGraphicFramePr/>
            <p:nvPr/>
          </p:nvGraphicFramePr>
          <p:xfrm>
            <a:off x="2018" y="1480"/>
            <a:ext cx="1360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3" imgW="927100" imgH="393700" progId="Equation.3">
                    <p:embed/>
                  </p:oleObj>
                </mc:Choice>
                <mc:Fallback>
                  <p:oleObj name="" r:id="rId3" imgW="927100" imgH="3937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018" y="1480"/>
                          <a:ext cx="1360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666" name="组合 27665"/>
          <p:cNvGrpSpPr/>
          <p:nvPr/>
        </p:nvGrpSpPr>
        <p:grpSpPr>
          <a:xfrm>
            <a:off x="2268538" y="3141663"/>
            <a:ext cx="2700337" cy="720725"/>
            <a:chOff x="1610" y="2024"/>
            <a:chExt cx="1701" cy="454"/>
          </a:xfrm>
        </p:grpSpPr>
        <p:sp>
          <p:nvSpPr>
            <p:cNvPr id="15370" name="文本框 27662"/>
            <p:cNvSpPr txBox="1"/>
            <p:nvPr/>
          </p:nvSpPr>
          <p:spPr>
            <a:xfrm>
              <a:off x="1610" y="2144"/>
              <a:ext cx="4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Comic Sans MS" panose="030F0702030302020204" pitchFamily="66" charset="0"/>
                </a:rPr>
                <a:t>(3)</a:t>
              </a:r>
              <a:endParaRPr lang="en-US" altLang="zh-CN" sz="2400">
                <a:latin typeface="Comic Sans MS" panose="030F0702030302020204" pitchFamily="66" charset="0"/>
              </a:endParaRPr>
            </a:p>
          </p:txBody>
        </p:sp>
        <p:graphicFrame>
          <p:nvGraphicFramePr>
            <p:cNvPr id="15371" name="对象 27663"/>
            <p:cNvGraphicFramePr/>
            <p:nvPr/>
          </p:nvGraphicFramePr>
          <p:xfrm>
            <a:off x="2138" y="2024"/>
            <a:ext cx="1173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5" imgW="800100" imgH="393700" progId="Equation.3">
                    <p:embed/>
                  </p:oleObj>
                </mc:Choice>
                <mc:Fallback>
                  <p:oleObj name="" r:id="rId5" imgW="800100" imgH="3937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138" y="2024"/>
                          <a:ext cx="1173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7667" name="对象 27666"/>
          <p:cNvGraphicFramePr/>
          <p:nvPr/>
        </p:nvGraphicFramePr>
        <p:xfrm>
          <a:off x="4643438" y="1700213"/>
          <a:ext cx="23939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1028700" imgH="393700" progId="Equation.3">
                  <p:embed/>
                </p:oleObj>
              </mc:Choice>
              <mc:Fallback>
                <p:oleObj name="" r:id="rId7" imgW="10287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43438" y="1700213"/>
                        <a:ext cx="2393950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68" name="对象 27667"/>
          <p:cNvGraphicFramePr/>
          <p:nvPr/>
        </p:nvGraphicFramePr>
        <p:xfrm>
          <a:off x="5057775" y="2347913"/>
          <a:ext cx="2455863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1054100" imgH="393700" progId="Equation.3">
                  <p:embed/>
                </p:oleObj>
              </mc:Choice>
              <mc:Fallback>
                <p:oleObj name="" r:id="rId9" imgW="1054100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57775" y="2347913"/>
                        <a:ext cx="2455863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69" name="对象 27668"/>
          <p:cNvGraphicFramePr/>
          <p:nvPr/>
        </p:nvGraphicFramePr>
        <p:xfrm>
          <a:off x="4932363" y="3140075"/>
          <a:ext cx="254317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1" imgW="1092200" imgH="393700" progId="Equation.3">
                  <p:embed/>
                </p:oleObj>
              </mc:Choice>
              <mc:Fallback>
                <p:oleObj name="" r:id="rId11" imgW="1092200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932363" y="3140075"/>
                        <a:ext cx="2543175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674" name="组合 27673"/>
          <p:cNvGrpSpPr/>
          <p:nvPr/>
        </p:nvGrpSpPr>
        <p:grpSpPr>
          <a:xfrm>
            <a:off x="2051050" y="4292600"/>
            <a:ext cx="4824413" cy="1368425"/>
            <a:chOff x="1338" y="2523"/>
            <a:chExt cx="3039" cy="862"/>
          </a:xfrm>
        </p:grpSpPr>
        <p:sp>
          <p:nvSpPr>
            <p:cNvPr id="15376" name="椭圆 27672"/>
            <p:cNvSpPr/>
            <p:nvPr/>
          </p:nvSpPr>
          <p:spPr>
            <a:xfrm>
              <a:off x="1338" y="2523"/>
              <a:ext cx="3039" cy="862"/>
            </a:xfrm>
            <a:prstGeom prst="ellipse">
              <a:avLst/>
            </a:prstGeom>
            <a:solidFill>
              <a:srgbClr val="D7D9DA"/>
            </a:solidFill>
            <a:ln w="38100" cap="flat" cmpd="dbl">
              <a:solidFill>
                <a:srgbClr val="FF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15377" name="文本框 27669"/>
            <p:cNvSpPr txBox="1"/>
            <p:nvPr/>
          </p:nvSpPr>
          <p:spPr>
            <a:xfrm>
              <a:off x="1429" y="2659"/>
              <a:ext cx="2812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FF0000"/>
                  </a:solidFill>
                  <a:latin typeface="Arial" panose="020B0604020202020204" pitchFamily="34" charset="0"/>
                </a:rPr>
                <a:t>注意</a:t>
              </a:r>
              <a:r>
                <a:rPr lang="zh-CN" altLang="en-US" sz="2800" dirty="0">
                  <a:latin typeface="Arial" panose="020B0604020202020204" pitchFamily="34" charset="0"/>
                </a:rPr>
                <a:t>：除号变乘号，除数变成其倒数必须同时进行。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ldLvl="0" animBg="1"/>
      <p:bldP spid="27653" grpId="0"/>
      <p:bldP spid="276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0">
  <p:cSld>
    <p:spTree>
      <p:nvGrpSpPr>
        <p:cNvPr id="1" name=""/>
        <p:cNvGrpSpPr/>
        <p:nvPr/>
      </p:nvGrpSpPr>
      <p:grpSpPr/>
      <p:pic>
        <p:nvPicPr>
          <p:cNvPr id="7170" name="图片 7169" descr="PP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19700" y="-11112"/>
            <a:ext cx="3889375" cy="27955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0" name="文本框 7170"/>
          <p:cNvSpPr txBox="1"/>
          <p:nvPr/>
        </p:nvSpPr>
        <p:spPr>
          <a:xfrm>
            <a:off x="971550" y="473075"/>
            <a:ext cx="113188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计算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: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7411" name="文本框 7171"/>
          <p:cNvSpPr txBox="1"/>
          <p:nvPr/>
        </p:nvSpPr>
        <p:spPr>
          <a:xfrm>
            <a:off x="1619250" y="2997200"/>
            <a:ext cx="29702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2×(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3)=____,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7412" name="文本框 7172"/>
          <p:cNvSpPr txBox="1"/>
          <p:nvPr/>
        </p:nvSpPr>
        <p:spPr>
          <a:xfrm>
            <a:off x="971550" y="3789363"/>
            <a:ext cx="36464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4)×(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3)=____,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7413" name="文本框 7173"/>
          <p:cNvSpPr txBox="1"/>
          <p:nvPr/>
        </p:nvSpPr>
        <p:spPr>
          <a:xfrm>
            <a:off x="2268538" y="1412875"/>
            <a:ext cx="22939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8×9=____,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7414" name="文本框 7174"/>
          <p:cNvSpPr txBox="1"/>
          <p:nvPr/>
        </p:nvSpPr>
        <p:spPr>
          <a:xfrm>
            <a:off x="1673225" y="4433888"/>
            <a:ext cx="29702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0×(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6)=____,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7415" name="文本框 7175"/>
          <p:cNvSpPr txBox="1"/>
          <p:nvPr/>
        </p:nvSpPr>
        <p:spPr>
          <a:xfrm>
            <a:off x="1331913" y="2273300"/>
            <a:ext cx="3308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4)×3   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77" name="文本框 7176"/>
          <p:cNvSpPr txBox="1"/>
          <p:nvPr/>
        </p:nvSpPr>
        <p:spPr>
          <a:xfrm>
            <a:off x="5148263" y="2994025"/>
            <a:ext cx="30829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6) ÷2=____,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78" name="文本框 7177"/>
          <p:cNvSpPr txBox="1"/>
          <p:nvPr/>
        </p:nvSpPr>
        <p:spPr>
          <a:xfrm>
            <a:off x="5148263" y="3716338"/>
            <a:ext cx="31956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12÷(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79" name="文本框 7178"/>
          <p:cNvSpPr txBox="1"/>
          <p:nvPr/>
        </p:nvSpPr>
        <p:spPr>
          <a:xfrm>
            <a:off x="5292725" y="1412875"/>
            <a:ext cx="25193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72÷9=____,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0" name="文本框 7179"/>
          <p:cNvSpPr txBox="1"/>
          <p:nvPr/>
        </p:nvSpPr>
        <p:spPr>
          <a:xfrm>
            <a:off x="5076825" y="2201863"/>
            <a:ext cx="38719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12)÷(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1" name="文本框 7180"/>
          <p:cNvSpPr txBox="1"/>
          <p:nvPr/>
        </p:nvSpPr>
        <p:spPr>
          <a:xfrm>
            <a:off x="5219700" y="4365625"/>
            <a:ext cx="29702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0÷(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6)=____,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7421" name="直接连接符 7181"/>
          <p:cNvSpPr/>
          <p:nvPr/>
        </p:nvSpPr>
        <p:spPr>
          <a:xfrm>
            <a:off x="4787900" y="1268413"/>
            <a:ext cx="0" cy="3744912"/>
          </a:xfrm>
          <a:prstGeom prst="line">
            <a:avLst/>
          </a:prstGeom>
          <a:ln w="5715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183" name="文本框 7182"/>
          <p:cNvSpPr txBox="1"/>
          <p:nvPr/>
        </p:nvSpPr>
        <p:spPr>
          <a:xfrm>
            <a:off x="971550" y="5084763"/>
            <a:ext cx="62341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观察右侧算式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, 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两个有理数相除时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: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4" name="文本框 7183"/>
          <p:cNvSpPr txBox="1"/>
          <p:nvPr/>
        </p:nvSpPr>
        <p:spPr>
          <a:xfrm>
            <a:off x="1033463" y="5683250"/>
            <a:ext cx="36830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fontAlgn="b"/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商的符号如何确定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?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5" name="文本框 7184"/>
          <p:cNvSpPr txBox="1"/>
          <p:nvPr/>
        </p:nvSpPr>
        <p:spPr>
          <a:xfrm>
            <a:off x="4716463" y="5657850"/>
            <a:ext cx="40894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fontAlgn="b"/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商的绝对值如何确定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?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6" name="矩形 7185"/>
          <p:cNvSpPr/>
          <p:nvPr/>
        </p:nvSpPr>
        <p:spPr>
          <a:xfrm>
            <a:off x="3563938" y="2994025"/>
            <a:ext cx="81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6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7" name="矩形 7186"/>
          <p:cNvSpPr/>
          <p:nvPr/>
        </p:nvSpPr>
        <p:spPr>
          <a:xfrm>
            <a:off x="3635375" y="3644900"/>
            <a:ext cx="6350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12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8" name="矩形 7187"/>
          <p:cNvSpPr/>
          <p:nvPr/>
        </p:nvSpPr>
        <p:spPr>
          <a:xfrm>
            <a:off x="3635375" y="1341438"/>
            <a:ext cx="6350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72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89" name="矩形 7188"/>
          <p:cNvSpPr/>
          <p:nvPr/>
        </p:nvSpPr>
        <p:spPr>
          <a:xfrm>
            <a:off x="3419475" y="2205038"/>
            <a:ext cx="10414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12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90" name="矩形 7189"/>
          <p:cNvSpPr/>
          <p:nvPr/>
        </p:nvSpPr>
        <p:spPr>
          <a:xfrm>
            <a:off x="3802063" y="4433888"/>
            <a:ext cx="4095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0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91" name="矩形 7190"/>
          <p:cNvSpPr/>
          <p:nvPr/>
        </p:nvSpPr>
        <p:spPr>
          <a:xfrm>
            <a:off x="7164388" y="2921000"/>
            <a:ext cx="81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3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92" name="矩形 7191"/>
          <p:cNvSpPr/>
          <p:nvPr/>
        </p:nvSpPr>
        <p:spPr>
          <a:xfrm>
            <a:off x="7308850" y="3641725"/>
            <a:ext cx="81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3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93" name="矩形 7192"/>
          <p:cNvSpPr/>
          <p:nvPr/>
        </p:nvSpPr>
        <p:spPr>
          <a:xfrm>
            <a:off x="6970713" y="1336675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8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94" name="矩形 7193"/>
          <p:cNvSpPr/>
          <p:nvPr/>
        </p:nvSpPr>
        <p:spPr>
          <a:xfrm>
            <a:off x="7331075" y="4362450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0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7195" name="文本框 7194"/>
          <p:cNvSpPr txBox="1"/>
          <p:nvPr/>
        </p:nvSpPr>
        <p:spPr>
          <a:xfrm>
            <a:off x="8027988" y="2133600"/>
            <a:ext cx="5746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3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/>
      <p:bldP spid="7178" grpId="0"/>
      <p:bldP spid="7179" grpId="0"/>
      <p:bldP spid="7180" grpId="0"/>
      <p:bldP spid="7181" grpId="0"/>
      <p:bldP spid="7183" grpId="0"/>
      <p:bldP spid="7184" grpId="0"/>
      <p:bldP spid="7185" grpId="0"/>
      <p:bldP spid="7186" grpId="0"/>
      <p:bldP spid="7187" grpId="0"/>
      <p:bldP spid="7188" grpId="0"/>
      <p:bldP spid="7189" grpId="0"/>
      <p:bldP spid="7190" grpId="0"/>
      <p:bldP spid="7191" grpId="0"/>
      <p:bldP spid="7192" grpId="0"/>
      <p:bldP spid="7193" grpId="0"/>
      <p:bldP spid="7194" grpId="0"/>
      <p:bldP spid="71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文本框 8193"/>
          <p:cNvSpPr txBox="1"/>
          <p:nvPr/>
        </p:nvSpPr>
        <p:spPr>
          <a:xfrm>
            <a:off x="1258888" y="2565400"/>
            <a:ext cx="30829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6) ÷2=____,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8434" name="文本框 8194"/>
          <p:cNvSpPr txBox="1"/>
          <p:nvPr/>
        </p:nvSpPr>
        <p:spPr>
          <a:xfrm>
            <a:off x="1331913" y="3284538"/>
            <a:ext cx="31956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12÷(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8435" name="文本框 8195"/>
          <p:cNvSpPr txBox="1"/>
          <p:nvPr/>
        </p:nvSpPr>
        <p:spPr>
          <a:xfrm>
            <a:off x="1258888" y="1125538"/>
            <a:ext cx="25193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72÷9=____,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8436" name="文本框 8196"/>
          <p:cNvSpPr txBox="1"/>
          <p:nvPr/>
        </p:nvSpPr>
        <p:spPr>
          <a:xfrm>
            <a:off x="1116013" y="1773238"/>
            <a:ext cx="38719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12)÷(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8437" name="文本框 8197"/>
          <p:cNvSpPr txBox="1"/>
          <p:nvPr/>
        </p:nvSpPr>
        <p:spPr>
          <a:xfrm>
            <a:off x="1214438" y="4152900"/>
            <a:ext cx="29702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0÷(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6)=____,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199" name="矩形 8198"/>
          <p:cNvSpPr/>
          <p:nvPr/>
        </p:nvSpPr>
        <p:spPr>
          <a:xfrm>
            <a:off x="3348038" y="2492375"/>
            <a:ext cx="81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3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00" name="矩形 8199"/>
          <p:cNvSpPr/>
          <p:nvPr/>
        </p:nvSpPr>
        <p:spPr>
          <a:xfrm>
            <a:off x="3492500" y="3213100"/>
            <a:ext cx="81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3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01" name="矩形 8200"/>
          <p:cNvSpPr/>
          <p:nvPr/>
        </p:nvSpPr>
        <p:spPr>
          <a:xfrm>
            <a:off x="2916238" y="1052513"/>
            <a:ext cx="40957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8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02" name="矩形 8201"/>
          <p:cNvSpPr/>
          <p:nvPr/>
        </p:nvSpPr>
        <p:spPr>
          <a:xfrm>
            <a:off x="3325813" y="4149725"/>
            <a:ext cx="4095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0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8442" name="矩形 8202"/>
          <p:cNvSpPr/>
          <p:nvPr/>
        </p:nvSpPr>
        <p:spPr>
          <a:xfrm>
            <a:off x="323850" y="0"/>
            <a:ext cx="1873250" cy="981075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练一练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8204" name="矩形 8203"/>
          <p:cNvSpPr/>
          <p:nvPr/>
        </p:nvSpPr>
        <p:spPr>
          <a:xfrm>
            <a:off x="1138238" y="2565400"/>
            <a:ext cx="3578225" cy="1406525"/>
          </a:xfrm>
          <a:prstGeom prst="rect">
            <a:avLst/>
          </a:prstGeom>
          <a:noFill/>
          <a:ln w="57150" cap="flat" cmpd="sng">
            <a:solidFill>
              <a:srgbClr val="FF33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5" name="矩形 8204"/>
          <p:cNvSpPr/>
          <p:nvPr/>
        </p:nvSpPr>
        <p:spPr>
          <a:xfrm>
            <a:off x="1116013" y="4149725"/>
            <a:ext cx="3600450" cy="576263"/>
          </a:xfrm>
          <a:prstGeom prst="rect">
            <a:avLst/>
          </a:prstGeom>
          <a:noFill/>
          <a:ln w="57150" cap="flat" cmpd="sng">
            <a:solidFill>
              <a:srgbClr val="0000FF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6" name="矩形 8205"/>
          <p:cNvSpPr/>
          <p:nvPr/>
        </p:nvSpPr>
        <p:spPr>
          <a:xfrm>
            <a:off x="1116013" y="981075"/>
            <a:ext cx="3600450" cy="1441450"/>
          </a:xfrm>
          <a:prstGeom prst="rect">
            <a:avLst/>
          </a:prstGeom>
          <a:noFill/>
          <a:ln w="57150" cap="flat" cmpd="sng">
            <a:solidFill>
              <a:srgbClr val="00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7" name="文本框 8206"/>
          <p:cNvSpPr txBox="1"/>
          <p:nvPr/>
        </p:nvSpPr>
        <p:spPr>
          <a:xfrm>
            <a:off x="1104900" y="5373688"/>
            <a:ext cx="36830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fontAlgn="b"/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商的符号如何确定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?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08" name="文本框 8207"/>
          <p:cNvSpPr txBox="1"/>
          <p:nvPr/>
        </p:nvSpPr>
        <p:spPr>
          <a:xfrm>
            <a:off x="4787900" y="5376863"/>
            <a:ext cx="40894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fontAlgn="b"/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商的绝对值如何确定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?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09" name="文本框 8208"/>
          <p:cNvSpPr txBox="1"/>
          <p:nvPr/>
        </p:nvSpPr>
        <p:spPr>
          <a:xfrm>
            <a:off x="5219700" y="2492375"/>
            <a:ext cx="3435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异号两数相除得负</a:t>
            </a:r>
            <a:endParaRPr lang="zh-CN" altLang="en-US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10" name="文本框 8209"/>
          <p:cNvSpPr txBox="1"/>
          <p:nvPr/>
        </p:nvSpPr>
        <p:spPr>
          <a:xfrm>
            <a:off x="5292725" y="3357563"/>
            <a:ext cx="32543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, </a:t>
            </a:r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并把绝对值相除</a:t>
            </a:r>
            <a:endParaRPr lang="zh-CN" altLang="en-US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11" name="文本框 8210"/>
          <p:cNvSpPr txBox="1"/>
          <p:nvPr/>
        </p:nvSpPr>
        <p:spPr>
          <a:xfrm>
            <a:off x="5148263" y="981075"/>
            <a:ext cx="3435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009900"/>
                </a:solidFill>
                <a:latin typeface="Arial" panose="020B0604020202020204" pitchFamily="34" charset="0"/>
                <a:ea typeface="华文中宋" pitchFamily="2" charset="-122"/>
              </a:rPr>
              <a:t>同号两数相除得正</a:t>
            </a:r>
            <a:endParaRPr lang="zh-CN" altLang="en-US" sz="3200" b="1">
              <a:solidFill>
                <a:srgbClr val="0099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12" name="文本框 8211"/>
          <p:cNvSpPr txBox="1"/>
          <p:nvPr/>
        </p:nvSpPr>
        <p:spPr>
          <a:xfrm>
            <a:off x="5219700" y="1700213"/>
            <a:ext cx="32543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009900"/>
                </a:solidFill>
                <a:latin typeface="Arial" panose="020B0604020202020204" pitchFamily="34" charset="0"/>
                <a:ea typeface="华文中宋" pitchFamily="2" charset="-122"/>
              </a:rPr>
              <a:t>, </a:t>
            </a:r>
            <a:r>
              <a:rPr lang="zh-CN" altLang="en-US" sz="3200" b="1">
                <a:solidFill>
                  <a:srgbClr val="009900"/>
                </a:solidFill>
                <a:latin typeface="Arial" panose="020B0604020202020204" pitchFamily="34" charset="0"/>
                <a:ea typeface="华文中宋" pitchFamily="2" charset="-122"/>
              </a:rPr>
              <a:t>并把绝对值相除</a:t>
            </a:r>
            <a:endParaRPr lang="zh-CN" altLang="en-US" sz="3200" b="1">
              <a:solidFill>
                <a:srgbClr val="0099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13" name="文本框 8212"/>
          <p:cNvSpPr txBox="1"/>
          <p:nvPr/>
        </p:nvSpPr>
        <p:spPr>
          <a:xfrm>
            <a:off x="4859338" y="4149725"/>
            <a:ext cx="4248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零除以任何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非零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数得零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8214" name="文本框 8213"/>
          <p:cNvSpPr txBox="1"/>
          <p:nvPr/>
        </p:nvSpPr>
        <p:spPr>
          <a:xfrm>
            <a:off x="3995738" y="1700213"/>
            <a:ext cx="57467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3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 animBg="1"/>
      <p:bldP spid="8205" grpId="0" animBg="1"/>
      <p:bldP spid="8206" grpId="0" animBg="1"/>
      <p:bldP spid="8209" grpId="0"/>
      <p:bldP spid="8210" grpId="0"/>
      <p:bldP spid="8211" grpId="0"/>
      <p:bldP spid="8212" grpId="0"/>
      <p:bldP spid="8213" grpId="0"/>
      <p:bldP spid="8201" grpId="0"/>
      <p:bldP spid="8214" grpId="0"/>
      <p:bldP spid="8199" grpId="0"/>
      <p:bldP spid="8200" grpId="0"/>
      <p:bldP spid="8202" grpId="0"/>
      <p:bldP spid="8207" grpId="0"/>
      <p:bldP spid="820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9457" name="图片 10241" descr="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5400"/>
            <a:ext cx="9172575" cy="688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矩形 10242"/>
          <p:cNvSpPr/>
          <p:nvPr/>
        </p:nvSpPr>
        <p:spPr>
          <a:xfrm>
            <a:off x="2124075" y="333375"/>
            <a:ext cx="4824413" cy="1008063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/>
            <a:r>
              <a:rPr lang="zh-CN" altLang="en-US" sz="3600" b="1" spc="-360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有理数的除法法则</a:t>
            </a:r>
            <a:endParaRPr lang="zh-CN" altLang="en-US" sz="3600" b="1" spc="-360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19459" name="文本框 10243"/>
          <p:cNvSpPr txBox="1"/>
          <p:nvPr/>
        </p:nvSpPr>
        <p:spPr>
          <a:xfrm>
            <a:off x="1390650" y="1871663"/>
            <a:ext cx="6762750" cy="2041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3200" b="1" u="sng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两个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有理数相除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, 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同号得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____, </a:t>
            </a:r>
            <a:endParaRPr lang="en-US" altLang="zh-CN" sz="3200" b="1"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异号得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_____,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并把绝对值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_______.</a:t>
            </a:r>
            <a:endParaRPr lang="en-US" altLang="zh-CN" sz="3200" b="1">
              <a:latin typeface="华文中宋" pitchFamily="2" charset="-122"/>
              <a:ea typeface="华文中宋" pitchFamily="2" charset="-122"/>
            </a:endParaRPr>
          </a:p>
          <a:p>
            <a:endParaRPr lang="en-US" altLang="zh-CN" sz="3200" b="1"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0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除以任何</a:t>
            </a:r>
            <a:r>
              <a:rPr lang="zh-CN" altLang="en-US" sz="2800" b="1">
                <a:latin typeface="Comic Sans MS" panose="030F0702030302020204" pitchFamily="66" charset="0"/>
              </a:rPr>
              <a:t>一个</a:t>
            </a:r>
            <a:r>
              <a:rPr lang="zh-CN" altLang="en-US" sz="2800" b="1" u="sng">
                <a:solidFill>
                  <a:schemeClr val="hlink"/>
                </a:solidFill>
                <a:latin typeface="Comic Sans MS" panose="030F0702030302020204" pitchFamily="66" charset="0"/>
              </a:rPr>
              <a:t>不等于</a:t>
            </a:r>
            <a:r>
              <a:rPr lang="en-US" altLang="zh-CN" sz="2800" b="1" u="sng">
                <a:solidFill>
                  <a:schemeClr val="hlink"/>
                </a:solidFill>
                <a:latin typeface="Comic Sans MS" panose="030F0702030302020204" pitchFamily="66" charset="0"/>
              </a:rPr>
              <a:t>0</a:t>
            </a:r>
            <a:r>
              <a:rPr lang="zh-CN" altLang="en-US" sz="2800" b="1">
                <a:latin typeface="Comic Sans MS" panose="030F0702030302020204" pitchFamily="66" charset="0"/>
              </a:rPr>
              <a:t>的数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都得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_____.</a:t>
            </a:r>
            <a:endParaRPr lang="en-US" altLang="zh-CN" sz="32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6659563" y="18446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正</a:t>
            </a:r>
            <a:endParaRPr lang="zh-CN" altLang="en-US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2916238" y="2343150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负</a:t>
            </a:r>
            <a:endParaRPr lang="zh-CN" altLang="en-US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6096000" y="2346325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相除</a:t>
            </a:r>
            <a:endParaRPr lang="zh-CN" altLang="en-US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7092950" y="3284538"/>
            <a:ext cx="4095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0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0249" name="矩形 10248"/>
          <p:cNvSpPr/>
          <p:nvPr/>
        </p:nvSpPr>
        <p:spPr>
          <a:xfrm>
            <a:off x="2771775" y="4365625"/>
            <a:ext cx="28257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0</a:t>
            </a:r>
            <a:r>
              <a:rPr lang="zh-CN" altLang="en-US" sz="3200" b="1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不能作为除数</a:t>
            </a:r>
            <a:endParaRPr lang="zh-CN" altLang="en-US" sz="3200" b="1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250" name="矩形 10249"/>
          <p:cNvSpPr/>
          <p:nvPr/>
        </p:nvSpPr>
        <p:spPr>
          <a:xfrm>
            <a:off x="1116013" y="4149725"/>
            <a:ext cx="933450" cy="1092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注意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pic>
        <p:nvPicPr>
          <p:cNvPr id="19466" name="图片 10250" descr="gifbj0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288" y="4724400"/>
            <a:ext cx="9525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7" name="图片 10251" descr="200482154312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825" y="1341438"/>
            <a:ext cx="1439863" cy="1800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7" grpId="0"/>
      <p:bldP spid="10248" grpId="0"/>
      <p:bldP spid="102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9217" descr="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5400"/>
            <a:ext cx="9172575" cy="688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矩形 9218"/>
          <p:cNvSpPr/>
          <p:nvPr/>
        </p:nvSpPr>
        <p:spPr>
          <a:xfrm>
            <a:off x="1331913" y="0"/>
            <a:ext cx="1690687" cy="8651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83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例题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20483" name="文本框 9219"/>
          <p:cNvSpPr txBox="1"/>
          <p:nvPr/>
        </p:nvSpPr>
        <p:spPr>
          <a:xfrm>
            <a:off x="468313" y="981075"/>
            <a:ext cx="30019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(1) 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8)÷(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4)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20484" name="文本框 9220"/>
          <p:cNvSpPr txBox="1"/>
          <p:nvPr/>
        </p:nvSpPr>
        <p:spPr>
          <a:xfrm>
            <a:off x="4787900" y="836613"/>
            <a:ext cx="32273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(2) (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3.2)÷0.08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grpSp>
        <p:nvGrpSpPr>
          <p:cNvPr id="9222" name="组合 9221"/>
          <p:cNvGrpSpPr/>
          <p:nvPr/>
        </p:nvGrpSpPr>
        <p:grpSpPr>
          <a:xfrm>
            <a:off x="0" y="1557338"/>
            <a:ext cx="3992563" cy="723900"/>
            <a:chOff x="0" y="0"/>
            <a:chExt cx="2515" cy="456"/>
          </a:xfrm>
        </p:grpSpPr>
        <p:sp>
          <p:nvSpPr>
            <p:cNvPr id="20486" name="文本框 9222"/>
            <p:cNvSpPr txBox="1"/>
            <p:nvPr/>
          </p:nvSpPr>
          <p:spPr>
            <a:xfrm>
              <a:off x="0" y="0"/>
              <a:ext cx="50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200" b="1">
                  <a:latin typeface="华文中宋" pitchFamily="2" charset="-122"/>
                  <a:ea typeface="华文中宋" pitchFamily="2" charset="-122"/>
                </a:rPr>
                <a:t>解</a:t>
              </a:r>
              <a:r>
                <a:rPr lang="en-US" altLang="zh-CN" sz="3200" b="1">
                  <a:latin typeface="华文中宋" pitchFamily="2" charset="-122"/>
                  <a:ea typeface="华文中宋" pitchFamily="2" charset="-122"/>
                </a:rPr>
                <a:t>:</a:t>
              </a:r>
              <a:endParaRPr lang="en-US" altLang="zh-CN" sz="3200" b="1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20487" name="文本框 9223"/>
            <p:cNvSpPr txBox="1"/>
            <p:nvPr/>
          </p:nvSpPr>
          <p:spPr>
            <a:xfrm>
              <a:off x="466" y="90"/>
              <a:ext cx="94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  <a:ea typeface="华文中宋" pitchFamily="2" charset="-122"/>
                </a:rPr>
                <a:t>(1)</a:t>
              </a:r>
              <a:r>
                <a:rPr lang="zh-CN" altLang="en-US" sz="3200" b="1">
                  <a:latin typeface="Arial" panose="020B0604020202020204" pitchFamily="34" charset="0"/>
                  <a:ea typeface="华文中宋" pitchFamily="2" charset="-122"/>
                </a:rPr>
                <a:t>原式</a:t>
              </a:r>
              <a:endParaRPr lang="zh-CN" altLang="en-US" sz="3200" b="1"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0488" name="文本框 9224"/>
            <p:cNvSpPr txBox="1"/>
            <p:nvPr/>
          </p:nvSpPr>
          <p:spPr>
            <a:xfrm>
              <a:off x="1361" y="91"/>
              <a:ext cx="115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  <a:ea typeface="华文中宋" pitchFamily="2" charset="-122"/>
                </a:rPr>
                <a:t>=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itchFamily="2" charset="-122"/>
                </a:rPr>
                <a:t>+</a:t>
              </a:r>
              <a:r>
                <a:rPr lang="en-US" altLang="zh-CN" sz="3200" b="1">
                  <a:latin typeface="Arial" panose="020B0604020202020204" pitchFamily="34" charset="0"/>
                  <a:ea typeface="华文中宋" pitchFamily="2" charset="-122"/>
                </a:rPr>
                <a:t>(        )</a:t>
              </a:r>
              <a:endParaRPr lang="en-US" altLang="zh-CN" sz="3200" b="1">
                <a:latin typeface="Arial" panose="020B0604020202020204" pitchFamily="34" charset="0"/>
                <a:ea typeface="华文中宋" pitchFamily="2" charset="-122"/>
              </a:endParaRPr>
            </a:p>
          </p:txBody>
        </p:sp>
      </p:grpSp>
      <p:sp>
        <p:nvSpPr>
          <p:cNvPr id="9226" name="文本框 9225"/>
          <p:cNvSpPr txBox="1"/>
          <p:nvPr/>
        </p:nvSpPr>
        <p:spPr>
          <a:xfrm>
            <a:off x="2339975" y="2492375"/>
            <a:ext cx="6477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=2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grpSp>
        <p:nvGrpSpPr>
          <p:cNvPr id="9227" name="组合 9226"/>
          <p:cNvGrpSpPr/>
          <p:nvPr/>
        </p:nvGrpSpPr>
        <p:grpSpPr>
          <a:xfrm>
            <a:off x="4500563" y="1628775"/>
            <a:ext cx="4422775" cy="581025"/>
            <a:chOff x="0" y="0"/>
            <a:chExt cx="2786" cy="366"/>
          </a:xfrm>
        </p:grpSpPr>
        <p:sp>
          <p:nvSpPr>
            <p:cNvPr id="20491" name="文本框 9227"/>
            <p:cNvSpPr txBox="1"/>
            <p:nvPr/>
          </p:nvSpPr>
          <p:spPr>
            <a:xfrm>
              <a:off x="0" y="0"/>
              <a:ext cx="94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  <a:ea typeface="华文中宋" pitchFamily="2" charset="-122"/>
                </a:rPr>
                <a:t>(2)</a:t>
              </a:r>
              <a:r>
                <a:rPr lang="zh-CN" altLang="en-US" sz="3200" b="1">
                  <a:latin typeface="Arial" panose="020B0604020202020204" pitchFamily="34" charset="0"/>
                  <a:ea typeface="华文中宋" pitchFamily="2" charset="-122"/>
                </a:rPr>
                <a:t>原式</a:t>
              </a:r>
              <a:endParaRPr lang="zh-CN" altLang="en-US" sz="3200" b="1"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0492" name="文本框 9228"/>
            <p:cNvSpPr txBox="1"/>
            <p:nvPr/>
          </p:nvSpPr>
          <p:spPr>
            <a:xfrm>
              <a:off x="887" y="1"/>
              <a:ext cx="18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latin typeface="Arial" panose="020B0604020202020204" pitchFamily="34" charset="0"/>
                  <a:ea typeface="华文中宋" pitchFamily="2" charset="-122"/>
                </a:rPr>
                <a:t>=</a:t>
              </a:r>
              <a:r>
                <a:rPr lang="zh-CN" altLang="en-US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itchFamily="2" charset="-122"/>
                </a:rPr>
                <a:t>－</a:t>
              </a:r>
              <a:r>
                <a:rPr lang="zh-CN" altLang="en-US" sz="3200" b="1">
                  <a:latin typeface="Arial" panose="020B0604020202020204" pitchFamily="34" charset="0"/>
                  <a:ea typeface="华文中宋" pitchFamily="2" charset="-122"/>
                </a:rPr>
                <a:t> </a:t>
              </a:r>
              <a:r>
                <a:rPr lang="en-US" altLang="zh-CN" sz="3200" b="1">
                  <a:latin typeface="Arial" panose="020B0604020202020204" pitchFamily="34" charset="0"/>
                  <a:ea typeface="华文中宋" pitchFamily="2" charset="-122"/>
                </a:rPr>
                <a:t>(                )</a:t>
              </a:r>
              <a:endParaRPr lang="en-US" altLang="zh-CN" sz="3200" b="1">
                <a:latin typeface="Arial" panose="020B0604020202020204" pitchFamily="34" charset="0"/>
                <a:ea typeface="华文中宋" pitchFamily="2" charset="-122"/>
              </a:endParaRPr>
            </a:p>
          </p:txBody>
        </p:sp>
      </p:grpSp>
      <p:sp>
        <p:nvSpPr>
          <p:cNvPr id="9230" name="文本框 9229"/>
          <p:cNvSpPr txBox="1"/>
          <p:nvPr/>
        </p:nvSpPr>
        <p:spPr>
          <a:xfrm>
            <a:off x="5940425" y="2349500"/>
            <a:ext cx="12795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=</a:t>
            </a:r>
            <a:r>
              <a:rPr lang="zh-CN" altLang="en-US" sz="3200" b="1">
                <a:latin typeface="Arial" panose="020B0604020202020204" pitchFamily="34" charset="0"/>
                <a:ea typeface="华文中宋" pitchFamily="2" charset="-122"/>
              </a:rPr>
              <a:t>－</a:t>
            </a:r>
            <a:r>
              <a:rPr lang="en-US" altLang="zh-CN" sz="3200" b="1">
                <a:latin typeface="Arial" panose="020B0604020202020204" pitchFamily="34" charset="0"/>
                <a:ea typeface="华文中宋" pitchFamily="2" charset="-122"/>
              </a:rPr>
              <a:t>40</a:t>
            </a:r>
            <a:endParaRPr lang="en-US" altLang="zh-CN" sz="3200" b="1">
              <a:latin typeface="Arial" panose="020B0604020202020204" pitchFamily="34" charset="0"/>
              <a:ea typeface="华文中宋" pitchFamily="2" charset="-122"/>
            </a:endParaRPr>
          </a:p>
        </p:txBody>
      </p:sp>
      <p:graphicFrame>
        <p:nvGraphicFramePr>
          <p:cNvPr id="20494" name="内容占位符 9230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2571750" y="2705100"/>
          <a:ext cx="0" cy="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0" imgH="0" progId="Equation.DSMT4">
                  <p:embed/>
                </p:oleObj>
              </mc:Choice>
              <mc:Fallback>
                <p:oleObj name="" r:id="rId2" imgW="0" imgH="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2571750" y="2705100"/>
                        <a:ext cx="0" cy="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2" name="文本框 9231"/>
          <p:cNvSpPr txBox="1"/>
          <p:nvPr/>
        </p:nvSpPr>
        <p:spPr>
          <a:xfrm>
            <a:off x="2843213" y="1773238"/>
            <a:ext cx="100806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Comic Sans MS" panose="030F0702030302020204" pitchFamily="66" charset="0"/>
              </a:rPr>
              <a:t>8÷4</a:t>
            </a:r>
            <a:endParaRPr lang="en-US" altLang="zh-CN" sz="2800" b="1">
              <a:latin typeface="Comic Sans MS" panose="030F0702030302020204" pitchFamily="66" charset="0"/>
            </a:endParaRPr>
          </a:p>
        </p:txBody>
      </p:sp>
      <p:sp>
        <p:nvSpPr>
          <p:cNvPr id="9233" name="文本框 9232"/>
          <p:cNvSpPr txBox="1"/>
          <p:nvPr/>
        </p:nvSpPr>
        <p:spPr>
          <a:xfrm>
            <a:off x="6877050" y="1700213"/>
            <a:ext cx="208756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Comic Sans MS" panose="030F0702030302020204" pitchFamily="66" charset="0"/>
              </a:rPr>
              <a:t>3.2÷0.08</a:t>
            </a:r>
            <a:endParaRPr lang="en-US" altLang="zh-CN" sz="2800" b="1">
              <a:latin typeface="Comic Sans MS" panose="030F0702030302020204" pitchFamily="66" charset="0"/>
            </a:endParaRPr>
          </a:p>
        </p:txBody>
      </p:sp>
      <p:sp>
        <p:nvSpPr>
          <p:cNvPr id="9234" name="文本框 9233"/>
          <p:cNvSpPr txBox="1"/>
          <p:nvPr/>
        </p:nvSpPr>
        <p:spPr>
          <a:xfrm>
            <a:off x="323850" y="3141663"/>
            <a:ext cx="38163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5050"/>
                </a:solidFill>
                <a:latin typeface="Comic Sans MS" panose="030F0702030302020204" pitchFamily="66" charset="0"/>
              </a:rPr>
              <a:t>(</a:t>
            </a:r>
            <a:r>
              <a:rPr lang="zh-CN" altLang="en-US" sz="2800" b="1">
                <a:solidFill>
                  <a:srgbClr val="FF5050"/>
                </a:solidFill>
                <a:latin typeface="Comic Sans MS" panose="030F0702030302020204" pitchFamily="66" charset="0"/>
              </a:rPr>
              <a:t>同号得正</a:t>
            </a:r>
            <a:r>
              <a:rPr lang="en-US" altLang="zh-CN" sz="2800" b="1">
                <a:solidFill>
                  <a:srgbClr val="FF5050"/>
                </a:solidFill>
                <a:latin typeface="Comic Sans MS" panose="030F0702030302020204" pitchFamily="66" charset="0"/>
              </a:rPr>
              <a:t>,</a:t>
            </a:r>
            <a:r>
              <a:rPr lang="zh-CN" altLang="en-US" sz="2800" b="1">
                <a:solidFill>
                  <a:srgbClr val="FF5050"/>
                </a:solidFill>
                <a:latin typeface="Comic Sans MS" panose="030F0702030302020204" pitchFamily="66" charset="0"/>
              </a:rPr>
              <a:t>绝对值相除</a:t>
            </a:r>
            <a:r>
              <a:rPr lang="en-US" altLang="zh-CN" sz="2800" b="1">
                <a:solidFill>
                  <a:srgbClr val="FF5050"/>
                </a:solidFill>
                <a:latin typeface="Comic Sans MS" panose="030F0702030302020204" pitchFamily="66" charset="0"/>
              </a:rPr>
              <a:t>)</a:t>
            </a:r>
            <a:endParaRPr lang="en-US" altLang="zh-CN" sz="2800" b="1">
              <a:solidFill>
                <a:srgbClr val="FF5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235" name="文本框 9234"/>
          <p:cNvSpPr txBox="1"/>
          <p:nvPr/>
        </p:nvSpPr>
        <p:spPr>
          <a:xfrm>
            <a:off x="4859338" y="3141663"/>
            <a:ext cx="40322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5050"/>
                </a:solidFill>
                <a:latin typeface="Comic Sans MS" panose="030F0702030302020204" pitchFamily="66" charset="0"/>
              </a:rPr>
              <a:t>(</a:t>
            </a:r>
            <a:r>
              <a:rPr lang="zh-CN" altLang="en-US" sz="2800" b="1">
                <a:solidFill>
                  <a:srgbClr val="FF5050"/>
                </a:solidFill>
                <a:latin typeface="Comic Sans MS" panose="030F0702030302020204" pitchFamily="66" charset="0"/>
              </a:rPr>
              <a:t>异号得负</a:t>
            </a:r>
            <a:r>
              <a:rPr lang="en-US" altLang="zh-CN" sz="2800" b="1">
                <a:solidFill>
                  <a:srgbClr val="FF5050"/>
                </a:solidFill>
                <a:latin typeface="Comic Sans MS" panose="030F0702030302020204" pitchFamily="66" charset="0"/>
              </a:rPr>
              <a:t>,</a:t>
            </a:r>
            <a:r>
              <a:rPr lang="zh-CN" altLang="en-US" sz="2800" b="1">
                <a:solidFill>
                  <a:srgbClr val="FF5050"/>
                </a:solidFill>
                <a:latin typeface="Comic Sans MS" panose="030F0702030302020204" pitchFamily="66" charset="0"/>
              </a:rPr>
              <a:t>绝对值相除</a:t>
            </a:r>
            <a:r>
              <a:rPr lang="en-US" altLang="zh-CN" sz="2800" b="1">
                <a:solidFill>
                  <a:srgbClr val="FF5050"/>
                </a:solidFill>
                <a:latin typeface="Comic Sans MS" panose="030F0702030302020204" pitchFamily="66" charset="0"/>
              </a:rPr>
              <a:t>)</a:t>
            </a:r>
            <a:endParaRPr lang="en-US" altLang="zh-CN" sz="2800" b="1">
              <a:solidFill>
                <a:srgbClr val="FF505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20499" name="组合 9235"/>
          <p:cNvGrpSpPr/>
          <p:nvPr/>
        </p:nvGrpSpPr>
        <p:grpSpPr>
          <a:xfrm>
            <a:off x="8820150" y="4005263"/>
            <a:ext cx="2808288" cy="590550"/>
            <a:chOff x="0" y="0"/>
            <a:chExt cx="2268" cy="2586"/>
          </a:xfrm>
        </p:grpSpPr>
        <p:sp>
          <p:nvSpPr>
            <p:cNvPr id="20500" name="矩形 9236"/>
            <p:cNvSpPr>
              <a:spLocks noChangeAspect="1" noTextEdit="1"/>
            </p:cNvSpPr>
            <p:nvPr/>
          </p:nvSpPr>
          <p:spPr>
            <a:xfrm>
              <a:off x="0" y="0"/>
              <a:ext cx="2268" cy="7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0501" name="直接连接符 9237"/>
            <p:cNvSpPr/>
            <p:nvPr/>
          </p:nvSpPr>
          <p:spPr>
            <a:xfrm>
              <a:off x="1039" y="382"/>
              <a:ext cx="150" cy="1"/>
            </a:xfrm>
            <a:prstGeom prst="line">
              <a:avLst/>
            </a:prstGeom>
            <a:ln w="17463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502" name="矩形 9238"/>
            <p:cNvSpPr/>
            <p:nvPr/>
          </p:nvSpPr>
          <p:spPr>
            <a:xfrm>
              <a:off x="681" y="139"/>
              <a:ext cx="1" cy="12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03" name="矩形 9239"/>
            <p:cNvSpPr/>
            <p:nvPr/>
          </p:nvSpPr>
          <p:spPr>
            <a:xfrm>
              <a:off x="1224" y="139"/>
              <a:ext cx="1" cy="12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04" name="矩形 9240"/>
            <p:cNvSpPr/>
            <p:nvPr/>
          </p:nvSpPr>
          <p:spPr>
            <a:xfrm>
              <a:off x="1633" y="90"/>
              <a:ext cx="1" cy="213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 sz="3200">
                <a:latin typeface="Comic Sans MS" panose="030F0702030302020204" pitchFamily="66" charset="0"/>
              </a:endParaRPr>
            </a:p>
          </p:txBody>
        </p:sp>
        <p:sp>
          <p:nvSpPr>
            <p:cNvPr id="20505" name="矩形 9241"/>
            <p:cNvSpPr/>
            <p:nvPr/>
          </p:nvSpPr>
          <p:spPr>
            <a:xfrm>
              <a:off x="1633" y="452"/>
              <a:ext cx="1" cy="21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 sz="3200">
                <a:latin typeface="Comic Sans MS" panose="030F0702030302020204" pitchFamily="66" charset="0"/>
              </a:endParaRPr>
            </a:p>
          </p:txBody>
        </p:sp>
        <p:sp>
          <p:nvSpPr>
            <p:cNvPr id="20506" name="矩形 9242"/>
            <p:cNvSpPr/>
            <p:nvPr/>
          </p:nvSpPr>
          <p:spPr>
            <a:xfrm>
              <a:off x="1047" y="417"/>
              <a:ext cx="1" cy="12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07" name="矩形 9243"/>
            <p:cNvSpPr/>
            <p:nvPr/>
          </p:nvSpPr>
          <p:spPr>
            <a:xfrm>
              <a:off x="1046" y="35"/>
              <a:ext cx="1" cy="1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08" name="矩形 9244"/>
            <p:cNvSpPr/>
            <p:nvPr/>
          </p:nvSpPr>
          <p:spPr>
            <a:xfrm>
              <a:off x="251" y="209"/>
              <a:ext cx="1" cy="1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09" name="矩形 9245"/>
            <p:cNvSpPr/>
            <p:nvPr/>
          </p:nvSpPr>
          <p:spPr>
            <a:xfrm>
              <a:off x="124" y="209"/>
              <a:ext cx="1" cy="1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10" name="矩形 9246"/>
            <p:cNvSpPr/>
            <p:nvPr/>
          </p:nvSpPr>
          <p:spPr>
            <a:xfrm>
              <a:off x="36" y="209"/>
              <a:ext cx="1" cy="120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11" name="矩形 9247"/>
            <p:cNvSpPr/>
            <p:nvPr/>
          </p:nvSpPr>
          <p:spPr>
            <a:xfrm>
              <a:off x="1633" y="229"/>
              <a:ext cx="149" cy="120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12" name="矩形 9248"/>
            <p:cNvSpPr/>
            <p:nvPr/>
          </p:nvSpPr>
          <p:spPr>
            <a:xfrm>
              <a:off x="1315" y="229"/>
              <a:ext cx="1" cy="12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  <p:sp>
          <p:nvSpPr>
            <p:cNvPr id="20513" name="矩形 9249"/>
            <p:cNvSpPr/>
            <p:nvPr/>
          </p:nvSpPr>
          <p:spPr>
            <a:xfrm>
              <a:off x="772" y="229"/>
              <a:ext cx="1" cy="12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endParaRPr>
                <a:latin typeface="Comic Sans MS" panose="030F0702030302020204" pitchFamily="66" charset="0"/>
              </a:endParaRPr>
            </a:p>
          </p:txBody>
        </p:sp>
      </p:grpSp>
      <p:sp>
        <p:nvSpPr>
          <p:cNvPr id="9251" name="文本框 9250"/>
          <p:cNvSpPr txBox="1"/>
          <p:nvPr/>
        </p:nvSpPr>
        <p:spPr>
          <a:xfrm>
            <a:off x="395288" y="4076700"/>
            <a:ext cx="6253163" cy="1327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buClr>
                <a:srgbClr val="000000"/>
              </a:buClr>
            </a:pP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itchFamily="2" charset="-122"/>
                <a:cs typeface="+mn-ea"/>
              </a:rPr>
              <a:t>求解中的第一步是</a:t>
            </a:r>
            <a:endParaRPr lang="zh-CN" altLang="en-US" sz="40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华文中宋" pitchFamily="2" charset="-122"/>
            </a:endParaRPr>
          </a:p>
          <a:p>
            <a:pPr>
              <a:lnSpc>
                <a:spcPct val="125000"/>
              </a:lnSpc>
              <a:buClr>
                <a:srgbClr val="000000"/>
              </a:buClr>
            </a:pPr>
            <a:r>
              <a:rPr lang="zh-CN" altLang="en-US" sz="2800" b="1" u="sng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      </a:t>
            </a:r>
            <a:r>
              <a:rPr lang="en-US" altLang="zh-CN" sz="2800" b="1" u="sng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_______________       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；</a:t>
            </a:r>
            <a:endParaRPr lang="zh-CN" altLang="en-US" sz="28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2" name="矩形 9251"/>
          <p:cNvSpPr/>
          <p:nvPr/>
        </p:nvSpPr>
        <p:spPr>
          <a:xfrm>
            <a:off x="539750" y="5661025"/>
            <a:ext cx="6281738" cy="854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fontAlgn="base">
              <a:lnSpc>
                <a:spcPct val="125000"/>
              </a:lnSpc>
              <a:buClr>
                <a:srgbClr val="000000"/>
              </a:buClr>
            </a:pP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itchFamily="2" charset="-122"/>
                <a:cs typeface="+mn-ea"/>
              </a:rPr>
              <a:t>第二步是</a:t>
            </a:r>
            <a:r>
              <a:rPr lang="en-US" altLang="zh-CN" sz="4000" b="1" u="sng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______________</a:t>
            </a:r>
            <a:r>
              <a:rPr lang="zh-CN" altLang="en-US" sz="4000" b="1" strike="noStrike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；</a:t>
            </a:r>
            <a:endParaRPr lang="zh-CN" altLang="en-US" sz="4000" b="1" strike="noStrike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3" name="矩形 9252"/>
          <p:cNvSpPr/>
          <p:nvPr/>
        </p:nvSpPr>
        <p:spPr>
          <a:xfrm>
            <a:off x="611188" y="4652963"/>
            <a:ext cx="345598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600" b="1">
                <a:solidFill>
                  <a:srgbClr val="FF3300"/>
                </a:solidFill>
                <a:latin typeface="Comic Sans MS" panose="030F0702030302020204" pitchFamily="66" charset="0"/>
              </a:rPr>
              <a:t>确定商的符号</a:t>
            </a:r>
            <a:endParaRPr lang="zh-CN" altLang="en-US" sz="3600" b="1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9254" name="矩形 9253"/>
          <p:cNvSpPr/>
          <p:nvPr/>
        </p:nvSpPr>
        <p:spPr>
          <a:xfrm>
            <a:off x="3059113" y="5734050"/>
            <a:ext cx="309721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600" b="1">
                <a:solidFill>
                  <a:srgbClr val="FF3300"/>
                </a:solidFill>
                <a:latin typeface="Comic Sans MS" panose="030F0702030302020204" pitchFamily="66" charset="0"/>
              </a:rPr>
              <a:t>绝对值相除</a:t>
            </a:r>
            <a:endParaRPr lang="zh-CN" altLang="en-US" sz="3600" b="1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518" name="直接连接符 9254"/>
          <p:cNvSpPr/>
          <p:nvPr/>
        </p:nvSpPr>
        <p:spPr>
          <a:xfrm>
            <a:off x="9901238" y="4076700"/>
            <a:ext cx="185737" cy="0"/>
          </a:xfrm>
          <a:prstGeom prst="line">
            <a:avLst/>
          </a:prstGeom>
          <a:ln w="17463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19" name="矩形 9255"/>
          <p:cNvSpPr/>
          <p:nvPr/>
        </p:nvSpPr>
        <p:spPr>
          <a:xfrm>
            <a:off x="10117138" y="4724400"/>
            <a:ext cx="1587" cy="2746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0" name="矩形 9256"/>
          <p:cNvSpPr/>
          <p:nvPr/>
        </p:nvSpPr>
        <p:spPr>
          <a:xfrm>
            <a:off x="6375400" y="5405438"/>
            <a:ext cx="0" cy="27463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1" name="矩形 9257"/>
          <p:cNvSpPr/>
          <p:nvPr/>
        </p:nvSpPr>
        <p:spPr>
          <a:xfrm>
            <a:off x="6881813" y="5394325"/>
            <a:ext cx="0" cy="48736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 sz="3200">
              <a:latin typeface="Comic Sans MS" panose="030F0702030302020204" pitchFamily="66" charset="0"/>
            </a:endParaRPr>
          </a:p>
        </p:txBody>
      </p:sp>
      <p:sp>
        <p:nvSpPr>
          <p:cNvPr id="20522" name="矩形 9258"/>
          <p:cNvSpPr/>
          <p:nvPr/>
        </p:nvSpPr>
        <p:spPr>
          <a:xfrm>
            <a:off x="6881813" y="5476875"/>
            <a:ext cx="0" cy="48736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 sz="3200">
              <a:latin typeface="Comic Sans MS" panose="030F0702030302020204" pitchFamily="66" charset="0"/>
            </a:endParaRPr>
          </a:p>
        </p:txBody>
      </p:sp>
      <p:sp>
        <p:nvSpPr>
          <p:cNvPr id="20523" name="矩形 9259"/>
          <p:cNvSpPr/>
          <p:nvPr/>
        </p:nvSpPr>
        <p:spPr>
          <a:xfrm>
            <a:off x="6156325" y="5468938"/>
            <a:ext cx="0" cy="27463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4" name="矩形 9260"/>
          <p:cNvSpPr/>
          <p:nvPr/>
        </p:nvSpPr>
        <p:spPr>
          <a:xfrm>
            <a:off x="6154738" y="5381625"/>
            <a:ext cx="1587" cy="2746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5" name="矩形 9261"/>
          <p:cNvSpPr/>
          <p:nvPr/>
        </p:nvSpPr>
        <p:spPr>
          <a:xfrm>
            <a:off x="5170488" y="5421313"/>
            <a:ext cx="1587" cy="27463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6" name="矩形 9262"/>
          <p:cNvSpPr/>
          <p:nvPr/>
        </p:nvSpPr>
        <p:spPr>
          <a:xfrm>
            <a:off x="5013325" y="5421313"/>
            <a:ext cx="0" cy="27463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7" name="矩形 9263"/>
          <p:cNvSpPr/>
          <p:nvPr/>
        </p:nvSpPr>
        <p:spPr>
          <a:xfrm>
            <a:off x="4903788" y="5421313"/>
            <a:ext cx="1587" cy="27463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8" name="矩形 9264"/>
          <p:cNvSpPr/>
          <p:nvPr/>
        </p:nvSpPr>
        <p:spPr>
          <a:xfrm>
            <a:off x="6881813" y="5426075"/>
            <a:ext cx="184150" cy="2746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29" name="矩形 9265"/>
          <p:cNvSpPr/>
          <p:nvPr/>
        </p:nvSpPr>
        <p:spPr>
          <a:xfrm>
            <a:off x="6488113" y="5426075"/>
            <a:ext cx="0" cy="2746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  <p:sp>
        <p:nvSpPr>
          <p:cNvPr id="20530" name="矩形 9266"/>
          <p:cNvSpPr/>
          <p:nvPr/>
        </p:nvSpPr>
        <p:spPr>
          <a:xfrm>
            <a:off x="5815013" y="5426075"/>
            <a:ext cx="1587" cy="2746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endParaRPr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9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25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5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5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25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25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2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2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2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25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  <p:bldP spid="9230" grpId="0"/>
      <p:bldP spid="9232" grpId="0"/>
      <p:bldP spid="9233" grpId="0"/>
      <p:bldP spid="9234" grpId="0"/>
      <p:bldP spid="9235" grpId="0"/>
      <p:bldP spid="9251" grpId="0"/>
      <p:bldP spid="9252" grpId="0" build="p"/>
      <p:bldP spid="9253" grpId="0" build="p"/>
      <p:bldP spid="925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矩形 36866"/>
          <p:cNvSpPr/>
          <p:nvPr/>
        </p:nvSpPr>
        <p:spPr>
          <a:xfrm>
            <a:off x="827088" y="1484313"/>
            <a:ext cx="7575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例</a:t>
            </a:r>
            <a:r>
              <a:rPr lang="en-US" altLang="zh-CN" sz="3200" b="1" dirty="0">
                <a:latin typeface="Arial" panose="020B0604020202020204" pitchFamily="34" charset="0"/>
              </a:rPr>
              <a:t>2  </a:t>
            </a:r>
            <a:r>
              <a:rPr lang="zh-CN" altLang="en-US" sz="3200" b="1" dirty="0">
                <a:latin typeface="Arial" panose="020B0604020202020204" pitchFamily="34" charset="0"/>
              </a:rPr>
              <a:t>化简下列分数，你能从中发现什么？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pic>
        <p:nvPicPr>
          <p:cNvPr id="21506" name="图片 368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9250" y="2420938"/>
            <a:ext cx="1812925" cy="1095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图片 368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825" y="2420938"/>
            <a:ext cx="1811338" cy="106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0" name="矩形 36869"/>
          <p:cNvSpPr/>
          <p:nvPr/>
        </p:nvSpPr>
        <p:spPr>
          <a:xfrm>
            <a:off x="1600200" y="4381500"/>
            <a:ext cx="6400800" cy="17589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归纳：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化简分数时，可以把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分数线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理解为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除法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运算，然后再进行除法运算．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20" name="组合 25619"/>
          <p:cNvGrpSpPr/>
          <p:nvPr/>
        </p:nvGrpSpPr>
        <p:grpSpPr>
          <a:xfrm>
            <a:off x="179388" y="44450"/>
            <a:ext cx="3671887" cy="1081088"/>
            <a:chOff x="431" y="300"/>
            <a:chExt cx="2313" cy="681"/>
          </a:xfrm>
        </p:grpSpPr>
        <p:sp>
          <p:nvSpPr>
            <p:cNvPr id="23554" name="横卷形 25618"/>
            <p:cNvSpPr/>
            <p:nvPr/>
          </p:nvSpPr>
          <p:spPr>
            <a:xfrm>
              <a:off x="431" y="300"/>
              <a:ext cx="2313" cy="681"/>
            </a:xfrm>
            <a:prstGeom prst="horizontalScroll">
              <a:avLst>
                <a:gd name="adj" fmla="val 12500"/>
              </a:avLst>
            </a:prstGeom>
            <a:solidFill>
              <a:srgbClr val="A0FAFE"/>
            </a:solidFill>
            <a:ln w="9525" cap="flat" cmpd="sng">
              <a:solidFill>
                <a:srgbClr val="CC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3555" name="文本框 25617"/>
            <p:cNvSpPr txBox="1"/>
            <p:nvPr/>
          </p:nvSpPr>
          <p:spPr>
            <a:xfrm>
              <a:off x="521" y="436"/>
              <a:ext cx="21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例题教学 示范解题</a:t>
              </a:r>
              <a:endPara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627" name="组合 25626"/>
          <p:cNvGrpSpPr/>
          <p:nvPr/>
        </p:nvGrpSpPr>
        <p:grpSpPr>
          <a:xfrm>
            <a:off x="539750" y="1125538"/>
            <a:ext cx="7921625" cy="1366837"/>
            <a:chOff x="521" y="981"/>
            <a:chExt cx="4990" cy="861"/>
          </a:xfrm>
        </p:grpSpPr>
        <p:sp>
          <p:nvSpPr>
            <p:cNvPr id="23557" name="文本框 25620"/>
            <p:cNvSpPr txBox="1"/>
            <p:nvPr/>
          </p:nvSpPr>
          <p:spPr>
            <a:xfrm>
              <a:off x="521" y="981"/>
              <a:ext cx="4990" cy="7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例</a:t>
              </a:r>
              <a:r>
                <a:rPr lang="en-US" altLang="zh-CN" sz="2800" dirty="0">
                  <a:latin typeface="Arial" panose="020B0604020202020204" pitchFamily="34" charset="0"/>
                </a:rPr>
                <a:t>3  </a:t>
              </a:r>
              <a:r>
                <a:rPr lang="zh-CN" altLang="en-US" sz="2800" dirty="0">
                  <a:latin typeface="Arial" panose="020B0604020202020204" pitchFamily="34" charset="0"/>
                </a:rPr>
                <a:t>计算：</a:t>
              </a:r>
              <a:endParaRPr lang="zh-CN" altLang="en-US" sz="2800" dirty="0"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（</a:t>
              </a:r>
              <a:r>
                <a:rPr lang="en-US" altLang="zh-CN" sz="2800" dirty="0">
                  <a:latin typeface="Arial" panose="020B0604020202020204" pitchFamily="34" charset="0"/>
                </a:rPr>
                <a:t>1</a:t>
              </a:r>
              <a:r>
                <a:rPr lang="zh-CN" altLang="en-US" sz="2800" dirty="0">
                  <a:latin typeface="Arial" panose="020B0604020202020204" pitchFamily="34" charset="0"/>
                </a:rPr>
                <a:t>）（</a:t>
              </a:r>
              <a:r>
                <a:rPr lang="en-US" altLang="zh-CN" sz="2800" dirty="0">
                  <a:latin typeface="Arial" panose="020B0604020202020204" pitchFamily="34" charset="0"/>
                </a:rPr>
                <a:t>-36</a:t>
              </a:r>
              <a:r>
                <a:rPr lang="zh-CN" altLang="en-US" sz="2800" dirty="0">
                  <a:latin typeface="Arial" panose="020B0604020202020204" pitchFamily="34" charset="0"/>
                </a:rPr>
                <a:t>）</a:t>
              </a:r>
              <a:r>
                <a:rPr lang="en-US" altLang="zh-CN" sz="2800" dirty="0">
                  <a:latin typeface="Arial" panose="020B0604020202020204" pitchFamily="34" charset="0"/>
                </a:rPr>
                <a:t>÷9       </a:t>
              </a:r>
              <a:r>
                <a:rPr lang="zh-CN" altLang="en-US" sz="2800" dirty="0">
                  <a:latin typeface="Arial" panose="020B0604020202020204" pitchFamily="34" charset="0"/>
                </a:rPr>
                <a:t>（</a:t>
              </a:r>
              <a:r>
                <a:rPr lang="en-US" altLang="zh-CN" sz="2800" dirty="0">
                  <a:latin typeface="Arial" panose="020B0604020202020204" pitchFamily="34" charset="0"/>
                </a:rPr>
                <a:t>2</a:t>
              </a:r>
              <a:r>
                <a:rPr lang="zh-CN" altLang="en-US" sz="2800" dirty="0">
                  <a:latin typeface="Arial" panose="020B0604020202020204" pitchFamily="34" charset="0"/>
                </a:rPr>
                <a:t>）</a:t>
              </a:r>
              <a:r>
                <a:rPr lang="en-US" altLang="zh-CN" sz="2800">
                  <a:latin typeface="Arial" panose="020B0604020202020204" pitchFamily="34" charset="0"/>
                </a:rPr>
                <a:t>(       ) ÷(       )</a:t>
              </a:r>
              <a:endParaRPr lang="en-US" altLang="zh-CN" sz="2800">
                <a:latin typeface="Arial" panose="020B0604020202020204" pitchFamily="34" charset="0"/>
              </a:endParaRPr>
            </a:p>
          </p:txBody>
        </p:sp>
        <p:pic>
          <p:nvPicPr>
            <p:cNvPr id="23558" name="内容占位符 25621"/>
            <p:cNvPicPr>
              <a:picLocks noGrp="1" noChangeAspect="1"/>
            </p:cNvPicPr>
            <p:nvPr>
              <p:ph idx="4294967295"/>
            </p:nvPr>
          </p:nvPicPr>
          <p:blipFill>
            <a:blip r:embed="rId1"/>
            <a:stretch>
              <a:fillRect/>
            </a:stretch>
          </p:blipFill>
          <p:spPr>
            <a:xfrm>
              <a:off x="3221" y="1280"/>
              <a:ext cx="471" cy="562"/>
            </a:xfrm>
            <a:ln/>
          </p:spPr>
        </p:pic>
        <p:pic>
          <p:nvPicPr>
            <p:cNvPr id="23559" name="图片 2562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13" y="1280"/>
              <a:ext cx="363" cy="56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5628" name="文本框 25627"/>
          <p:cNvSpPr txBox="1"/>
          <p:nvPr/>
        </p:nvSpPr>
        <p:spPr>
          <a:xfrm>
            <a:off x="468313" y="2852738"/>
            <a:ext cx="38163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解：</a:t>
            </a:r>
            <a:r>
              <a:rPr lang="zh-CN" altLang="en-US" sz="2800" dirty="0">
                <a:latin typeface="Arial" panose="020B0604020202020204" pitchFamily="34" charset="0"/>
                <a:sym typeface="Wingdings" panose="05000000000000000000" pitchFamily="2" charset="2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  <a:sym typeface="Wingdings" panose="05000000000000000000" pitchFamily="2" charset="2"/>
              </a:rPr>
              <a:t>1</a:t>
            </a:r>
            <a:r>
              <a:rPr lang="zh-CN" altLang="en-US" sz="2800" dirty="0">
                <a:latin typeface="Arial" panose="020B0604020202020204" pitchFamily="34" charset="0"/>
                <a:sym typeface="Wingdings" panose="05000000000000000000" pitchFamily="2" charset="2"/>
              </a:rPr>
              <a:t>）（</a:t>
            </a:r>
            <a:r>
              <a:rPr lang="en-US" altLang="zh-CN" sz="2800" dirty="0">
                <a:latin typeface="Arial" panose="020B0604020202020204" pitchFamily="34" charset="0"/>
                <a:sym typeface="Wingdings" panose="05000000000000000000" pitchFamily="2" charset="2"/>
              </a:rPr>
              <a:t>-36</a:t>
            </a:r>
            <a:r>
              <a:rPr lang="zh-CN" altLang="en-US" sz="2800" dirty="0">
                <a:latin typeface="Arial" panose="020B0604020202020204" pitchFamily="34" charset="0"/>
                <a:sym typeface="Wingdings" panose="05000000000000000000" pitchFamily="2" charset="2"/>
              </a:rPr>
              <a:t>）</a:t>
            </a:r>
            <a:r>
              <a:rPr lang="en-US" altLang="zh-CN" sz="2800">
                <a:latin typeface="Arial" panose="020B0604020202020204" pitchFamily="34" charset="0"/>
                <a:sym typeface="Wingdings" panose="05000000000000000000" pitchFamily="2" charset="2"/>
              </a:rPr>
              <a:t>÷9</a:t>
            </a:r>
            <a:endParaRPr lang="en-US" altLang="zh-CN" sz="2800">
              <a:latin typeface="Arial" panose="020B0604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25629" name="文本框 25628"/>
          <p:cNvSpPr txBox="1"/>
          <p:nvPr/>
        </p:nvSpPr>
        <p:spPr>
          <a:xfrm>
            <a:off x="3995738" y="2852738"/>
            <a:ext cx="20891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Arial" panose="020B0604020202020204" pitchFamily="34" charset="0"/>
              </a:rPr>
              <a:t>= -</a:t>
            </a:r>
            <a:r>
              <a:rPr lang="zh-CN" altLang="en-US" sz="2800" dirty="0"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</a:rPr>
              <a:t>36÷9</a:t>
            </a:r>
            <a:r>
              <a:rPr lang="zh-CN" altLang="en-US" sz="2800" dirty="0">
                <a:latin typeface="Arial" panose="020B0604020202020204" pitchFamily="34" charset="0"/>
              </a:rPr>
              <a:t>）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5630" name="文本框 25629"/>
          <p:cNvSpPr txBox="1"/>
          <p:nvPr/>
        </p:nvSpPr>
        <p:spPr>
          <a:xfrm>
            <a:off x="5940425" y="2852738"/>
            <a:ext cx="93503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</a:rPr>
              <a:t>= -4           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pSp>
        <p:nvGrpSpPr>
          <p:cNvPr id="25638" name="组合 25637"/>
          <p:cNvGrpSpPr/>
          <p:nvPr/>
        </p:nvGrpSpPr>
        <p:grpSpPr>
          <a:xfrm>
            <a:off x="323850" y="3500438"/>
            <a:ext cx="3887788" cy="915987"/>
            <a:chOff x="295" y="2205"/>
            <a:chExt cx="2449" cy="577"/>
          </a:xfrm>
        </p:grpSpPr>
        <p:sp>
          <p:nvSpPr>
            <p:cNvPr id="23564" name="文本框 25630"/>
            <p:cNvSpPr txBox="1"/>
            <p:nvPr/>
          </p:nvSpPr>
          <p:spPr>
            <a:xfrm>
              <a:off x="295" y="2341"/>
              <a:ext cx="2449" cy="3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（</a:t>
              </a:r>
              <a:r>
                <a:rPr lang="en-US" altLang="zh-CN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2</a:t>
              </a:r>
              <a:r>
                <a:rPr lang="zh-CN" altLang="en-US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）（     ）</a:t>
              </a:r>
              <a:r>
                <a:rPr lang="en-US" altLang="zh-CN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÷</a:t>
              </a:r>
              <a:r>
                <a:rPr lang="zh-CN" altLang="en-US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（     ）</a:t>
              </a:r>
              <a:endParaRPr lang="zh-CN" altLang="en-US" sz="2800">
                <a:latin typeface="Arial" panose="020B0604020202020204" pitchFamily="34" charset="0"/>
                <a:sym typeface="Wingdings" panose="05000000000000000000" pitchFamily="2" charset="2"/>
              </a:endParaRPr>
            </a:p>
          </p:txBody>
        </p:sp>
        <p:pic>
          <p:nvPicPr>
            <p:cNvPr id="23565" name="图片 2563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88" y="2220"/>
              <a:ext cx="363" cy="56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66" name="图片 256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66" y="2205"/>
              <a:ext cx="471" cy="56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5637" name="组合 25636"/>
          <p:cNvGrpSpPr/>
          <p:nvPr/>
        </p:nvGrpSpPr>
        <p:grpSpPr>
          <a:xfrm>
            <a:off x="3924300" y="3473450"/>
            <a:ext cx="2952750" cy="892175"/>
            <a:chOff x="2789" y="2205"/>
            <a:chExt cx="1860" cy="562"/>
          </a:xfrm>
        </p:grpSpPr>
        <p:pic>
          <p:nvPicPr>
            <p:cNvPr id="23568" name="图片 2563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07" y="2205"/>
              <a:ext cx="471" cy="56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69" name="图片 2563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105" y="2205"/>
              <a:ext cx="362" cy="5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70" name="文本框 25634"/>
            <p:cNvSpPr txBox="1"/>
            <p:nvPr/>
          </p:nvSpPr>
          <p:spPr>
            <a:xfrm>
              <a:off x="2789" y="2341"/>
              <a:ext cx="1860" cy="3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=</a:t>
              </a:r>
              <a:r>
                <a:rPr lang="zh-CN" altLang="en-US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（     ）</a:t>
              </a:r>
              <a:r>
                <a:rPr lang="en-US" altLang="zh-CN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×</a:t>
              </a:r>
              <a:r>
                <a:rPr lang="zh-CN" altLang="en-US" sz="2800" dirty="0">
                  <a:latin typeface="Arial" panose="020B0604020202020204" pitchFamily="34" charset="0"/>
                  <a:sym typeface="Wingdings" panose="05000000000000000000" pitchFamily="2" charset="2"/>
                </a:rPr>
                <a:t>（    ）</a:t>
              </a:r>
              <a:endParaRPr lang="zh-CN" altLang="en-US" sz="2800" dirty="0">
                <a:latin typeface="Arial" panose="020B0604020202020204" pitchFamily="34" charset="0"/>
                <a:sym typeface="Wingdings" panose="05000000000000000000" pitchFamily="2" charset="2"/>
              </a:endParaRPr>
            </a:p>
          </p:txBody>
        </p:sp>
      </p:grpSp>
      <p:grpSp>
        <p:nvGrpSpPr>
          <p:cNvPr id="25639" name="组合 25638"/>
          <p:cNvGrpSpPr/>
          <p:nvPr/>
        </p:nvGrpSpPr>
        <p:grpSpPr>
          <a:xfrm>
            <a:off x="6659563" y="3467100"/>
            <a:ext cx="1044575" cy="892175"/>
            <a:chOff x="4581" y="2205"/>
            <a:chExt cx="658" cy="562"/>
          </a:xfrm>
        </p:grpSpPr>
        <p:sp>
          <p:nvSpPr>
            <p:cNvPr id="23572" name="文本框 25635"/>
            <p:cNvSpPr txBox="1"/>
            <p:nvPr/>
          </p:nvSpPr>
          <p:spPr>
            <a:xfrm>
              <a:off x="4581" y="2341"/>
              <a:ext cx="658" cy="3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  <a:sym typeface="Wingdings" panose="05000000000000000000" pitchFamily="2" charset="2"/>
                </a:rPr>
                <a:t>=</a:t>
              </a:r>
              <a:endParaRPr lang="en-US" altLang="zh-CN" sz="2800">
                <a:latin typeface="Arial" panose="020B0604020202020204" pitchFamily="34" charset="0"/>
                <a:sym typeface="Wingdings" panose="05000000000000000000" pitchFamily="2" charset="2"/>
              </a:endParaRPr>
            </a:p>
          </p:txBody>
        </p:sp>
        <p:pic>
          <p:nvPicPr>
            <p:cNvPr id="23573" name="图片 2562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876" y="2205"/>
              <a:ext cx="217" cy="56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5651" name="组合 25650"/>
          <p:cNvGrpSpPr/>
          <p:nvPr/>
        </p:nvGrpSpPr>
        <p:grpSpPr>
          <a:xfrm>
            <a:off x="323850" y="4646613"/>
            <a:ext cx="8640763" cy="1806575"/>
            <a:chOff x="204" y="2927"/>
            <a:chExt cx="5443" cy="1138"/>
          </a:xfrm>
        </p:grpSpPr>
        <p:sp>
          <p:nvSpPr>
            <p:cNvPr id="23575" name="任意多边形 25640"/>
            <p:cNvSpPr/>
            <p:nvPr/>
          </p:nvSpPr>
          <p:spPr>
            <a:xfrm>
              <a:off x="2517" y="3385"/>
              <a:ext cx="2994" cy="182"/>
            </a:xfrm>
            <a:custGeom>
              <a:avLst/>
              <a:gdLst/>
              <a:ahLst/>
              <a:cxnLst/>
              <a:pathLst>
                <a:path w="3041" h="630">
                  <a:moveTo>
                    <a:pt x="0" y="23"/>
                  </a:moveTo>
                  <a:cubicBezTo>
                    <a:pt x="432" y="20"/>
                    <a:pt x="856" y="45"/>
                    <a:pt x="1282" y="0"/>
                  </a:cubicBezTo>
                  <a:cubicBezTo>
                    <a:pt x="1766" y="3"/>
                    <a:pt x="2250" y="3"/>
                    <a:pt x="2734" y="8"/>
                  </a:cubicBezTo>
                  <a:cubicBezTo>
                    <a:pt x="2760" y="8"/>
                    <a:pt x="2785" y="20"/>
                    <a:pt x="2811" y="23"/>
                  </a:cubicBezTo>
                  <a:cubicBezTo>
                    <a:pt x="2847" y="36"/>
                    <a:pt x="2880" y="41"/>
                    <a:pt x="2918" y="47"/>
                  </a:cubicBezTo>
                  <a:cubicBezTo>
                    <a:pt x="2965" y="61"/>
                    <a:pt x="2961" y="88"/>
                    <a:pt x="2972" y="131"/>
                  </a:cubicBezTo>
                  <a:cubicBezTo>
                    <a:pt x="2979" y="157"/>
                    <a:pt x="2990" y="181"/>
                    <a:pt x="2995" y="208"/>
                  </a:cubicBezTo>
                  <a:cubicBezTo>
                    <a:pt x="2999" y="228"/>
                    <a:pt x="3001" y="249"/>
                    <a:pt x="3003" y="269"/>
                  </a:cubicBezTo>
                  <a:cubicBezTo>
                    <a:pt x="3006" y="300"/>
                    <a:pt x="3005" y="331"/>
                    <a:pt x="3010" y="361"/>
                  </a:cubicBezTo>
                  <a:cubicBezTo>
                    <a:pt x="3014" y="387"/>
                    <a:pt x="3027" y="412"/>
                    <a:pt x="3033" y="438"/>
                  </a:cubicBezTo>
                  <a:cubicBezTo>
                    <a:pt x="3036" y="479"/>
                    <a:pt x="3041" y="520"/>
                    <a:pt x="3041" y="561"/>
                  </a:cubicBezTo>
                  <a:cubicBezTo>
                    <a:pt x="3041" y="599"/>
                    <a:pt x="3018" y="600"/>
                    <a:pt x="3018" y="630"/>
                  </a:cubicBezTo>
                </a:path>
              </a:pathLst>
            </a:custGeom>
            <a:solidFill>
              <a:srgbClr val="FF99CC"/>
            </a:solidFill>
            <a:ln w="9525" cap="flat" cmpd="sng">
              <a:solidFill>
                <a:srgbClr val="FF99CC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23576" name="组合 25649"/>
            <p:cNvGrpSpPr/>
            <p:nvPr/>
          </p:nvGrpSpPr>
          <p:grpSpPr>
            <a:xfrm>
              <a:off x="204" y="2927"/>
              <a:ext cx="5443" cy="1138"/>
              <a:chOff x="204" y="3022"/>
              <a:chExt cx="5443" cy="1138"/>
            </a:xfrm>
          </p:grpSpPr>
          <p:grpSp>
            <p:nvGrpSpPr>
              <p:cNvPr id="23577" name="组合 25641"/>
              <p:cNvGrpSpPr/>
              <p:nvPr/>
            </p:nvGrpSpPr>
            <p:grpSpPr>
              <a:xfrm>
                <a:off x="204" y="3022"/>
                <a:ext cx="5172" cy="1129"/>
                <a:chOff x="385" y="2936"/>
                <a:chExt cx="5172" cy="1129"/>
              </a:xfrm>
            </p:grpSpPr>
            <p:sp>
              <p:nvSpPr>
                <p:cNvPr id="23578" name="任意多边形 25642"/>
                <p:cNvSpPr/>
                <p:nvPr/>
              </p:nvSpPr>
              <p:spPr>
                <a:xfrm>
                  <a:off x="385" y="3838"/>
                  <a:ext cx="2949" cy="227"/>
                </a:xfrm>
                <a:custGeom>
                  <a:avLst/>
                  <a:gdLst/>
                  <a:ahLst/>
                  <a:cxnLst/>
                  <a:pathLst>
                    <a:path w="3087" h="602">
                      <a:moveTo>
                        <a:pt x="0" y="0"/>
                      </a:moveTo>
                      <a:cubicBezTo>
                        <a:pt x="5" y="160"/>
                        <a:pt x="13" y="256"/>
                        <a:pt x="23" y="407"/>
                      </a:cubicBezTo>
                      <a:cubicBezTo>
                        <a:pt x="26" y="443"/>
                        <a:pt x="15" y="486"/>
                        <a:pt x="38" y="515"/>
                      </a:cubicBezTo>
                      <a:cubicBezTo>
                        <a:pt x="59" y="542"/>
                        <a:pt x="133" y="541"/>
                        <a:pt x="146" y="545"/>
                      </a:cubicBezTo>
                      <a:cubicBezTo>
                        <a:pt x="194" y="562"/>
                        <a:pt x="264" y="599"/>
                        <a:pt x="315" y="599"/>
                      </a:cubicBezTo>
                      <a:cubicBezTo>
                        <a:pt x="1239" y="602"/>
                        <a:pt x="2163" y="599"/>
                        <a:pt x="3087" y="599"/>
                      </a:cubicBezTo>
                    </a:path>
                  </a:pathLst>
                </a:custGeom>
                <a:solidFill>
                  <a:srgbClr val="FF99CC"/>
                </a:solidFill>
                <a:ln w="9525" cap="flat" cmpd="sng">
                  <a:solidFill>
                    <a:srgbClr val="FF99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3579" name="任意多边形 25643"/>
                <p:cNvSpPr/>
                <p:nvPr/>
              </p:nvSpPr>
              <p:spPr>
                <a:xfrm rot="-698148">
                  <a:off x="472" y="2936"/>
                  <a:ext cx="408" cy="349"/>
                </a:xfrm>
                <a:custGeom>
                  <a:avLst/>
                  <a:gdLst/>
                  <a:ahLst/>
                  <a:cxnLst>
                    <a:cxn ang="270">
                      <a:pos x="10860" y="2187"/>
                    </a:cxn>
                    <a:cxn ang="180">
                      <a:pos x="2928" y="10800"/>
                    </a:cxn>
                    <a:cxn ang="90">
                      <a:pos x="10860" y="21600"/>
                    </a:cxn>
                    <a:cxn ang="0">
                      <a:pos x="18672" y="10800"/>
                    </a:cxn>
                  </a:cxnLst>
                  <a:pathLst>
                    <a:path w="21600" h="21600">
                      <a:moveTo>
                        <a:pt x="10860" y="2187"/>
                      </a:moveTo>
                      <a:cubicBezTo>
                        <a:pt x="10451" y="1746"/>
                        <a:pt x="9529" y="1018"/>
                        <a:pt x="9015" y="730"/>
                      </a:cubicBezTo>
                      <a:cubicBezTo>
                        <a:pt x="7865" y="152"/>
                        <a:pt x="6685" y="0"/>
                        <a:pt x="5415" y="0"/>
                      </a:cubicBezTo>
                      <a:cubicBezTo>
                        <a:pt x="4175" y="152"/>
                        <a:pt x="2995" y="575"/>
                        <a:pt x="1967" y="1305"/>
                      </a:cubicBezTo>
                      <a:cubicBezTo>
                        <a:pt x="1150" y="2187"/>
                        <a:pt x="575" y="3222"/>
                        <a:pt x="242" y="4220"/>
                      </a:cubicBezTo>
                      <a:cubicBezTo>
                        <a:pt x="0" y="5410"/>
                        <a:pt x="242" y="6560"/>
                        <a:pt x="575" y="7597"/>
                      </a:cubicBezTo>
                      <a:lnTo>
                        <a:pt x="10860" y="21600"/>
                      </a:lnTo>
                      <a:lnTo>
                        <a:pt x="20995" y="7597"/>
                      </a:lnTo>
                      <a:cubicBezTo>
                        <a:pt x="21480" y="6560"/>
                        <a:pt x="21600" y="5410"/>
                        <a:pt x="21480" y="4220"/>
                      </a:cubicBezTo>
                      <a:cubicBezTo>
                        <a:pt x="21115" y="3222"/>
                        <a:pt x="20420" y="2187"/>
                        <a:pt x="19632" y="1305"/>
                      </a:cubicBezTo>
                      <a:cubicBezTo>
                        <a:pt x="18575" y="575"/>
                        <a:pt x="17425" y="152"/>
                        <a:pt x="16275" y="0"/>
                      </a:cubicBezTo>
                      <a:cubicBezTo>
                        <a:pt x="15005" y="0"/>
                        <a:pt x="13735" y="152"/>
                        <a:pt x="12705" y="730"/>
                      </a:cubicBezTo>
                      <a:cubicBezTo>
                        <a:pt x="12176" y="1018"/>
                        <a:pt x="11254" y="1746"/>
                        <a:pt x="10860" y="2187"/>
                      </a:cubicBezTo>
                      <a:close/>
                    </a:path>
                  </a:pathLst>
                </a:custGeom>
                <a:solidFill>
                  <a:srgbClr val="FF66CC"/>
                </a:solidFill>
                <a:ln w="9525" cap="flat" cmpd="sng">
                  <a:solidFill>
                    <a:srgbClr val="FF66CC"/>
                  </a:solidFill>
                  <a:prstDash val="dashDot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3580" name="任意多边形 25644"/>
                <p:cNvSpPr/>
                <p:nvPr/>
              </p:nvSpPr>
              <p:spPr>
                <a:xfrm>
                  <a:off x="753" y="3287"/>
                  <a:ext cx="1205" cy="207"/>
                </a:xfrm>
                <a:custGeom>
                  <a:avLst/>
                  <a:gdLst/>
                  <a:ahLst/>
                  <a:cxnLst/>
                  <a:pathLst>
                    <a:path w="1205" h="207">
                      <a:moveTo>
                        <a:pt x="0" y="23"/>
                      </a:moveTo>
                      <a:cubicBezTo>
                        <a:pt x="14" y="32"/>
                        <a:pt x="24" y="46"/>
                        <a:pt x="38" y="54"/>
                      </a:cubicBezTo>
                      <a:cubicBezTo>
                        <a:pt x="59" y="67"/>
                        <a:pt x="91" y="69"/>
                        <a:pt x="115" y="77"/>
                      </a:cubicBezTo>
                      <a:cubicBezTo>
                        <a:pt x="156" y="74"/>
                        <a:pt x="197" y="73"/>
                        <a:pt x="238" y="69"/>
                      </a:cubicBezTo>
                      <a:cubicBezTo>
                        <a:pt x="261" y="67"/>
                        <a:pt x="264" y="56"/>
                        <a:pt x="284" y="46"/>
                      </a:cubicBezTo>
                      <a:cubicBezTo>
                        <a:pt x="321" y="27"/>
                        <a:pt x="359" y="14"/>
                        <a:pt x="399" y="0"/>
                      </a:cubicBezTo>
                      <a:cubicBezTo>
                        <a:pt x="465" y="4"/>
                        <a:pt x="630" y="9"/>
                        <a:pt x="699" y="54"/>
                      </a:cubicBezTo>
                      <a:cubicBezTo>
                        <a:pt x="723" y="69"/>
                        <a:pt x="749" y="81"/>
                        <a:pt x="775" y="92"/>
                      </a:cubicBezTo>
                      <a:cubicBezTo>
                        <a:pt x="790" y="98"/>
                        <a:pt x="821" y="108"/>
                        <a:pt x="821" y="108"/>
                      </a:cubicBezTo>
                      <a:cubicBezTo>
                        <a:pt x="847" y="132"/>
                        <a:pt x="876" y="131"/>
                        <a:pt x="906" y="146"/>
                      </a:cubicBezTo>
                      <a:cubicBezTo>
                        <a:pt x="958" y="172"/>
                        <a:pt x="1011" y="190"/>
                        <a:pt x="1067" y="207"/>
                      </a:cubicBezTo>
                      <a:cubicBezTo>
                        <a:pt x="1095" y="204"/>
                        <a:pt x="1131" y="206"/>
                        <a:pt x="1159" y="192"/>
                      </a:cubicBezTo>
                      <a:cubicBezTo>
                        <a:pt x="1173" y="185"/>
                        <a:pt x="1191" y="161"/>
                        <a:pt x="1205" y="161"/>
                      </a:cubicBezTo>
                    </a:path>
                  </a:pathLst>
                </a:custGeom>
                <a:solidFill>
                  <a:srgbClr val="FF99FF"/>
                </a:solidFill>
                <a:ln w="9525" cap="flat" cmpd="sng">
                  <a:solidFill>
                    <a:srgbClr val="FF99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3581" name="任意多边形 25645"/>
                <p:cNvSpPr/>
                <p:nvPr/>
              </p:nvSpPr>
              <p:spPr>
                <a:xfrm>
                  <a:off x="385" y="3657"/>
                  <a:ext cx="56" cy="261"/>
                </a:xfrm>
                <a:custGeom>
                  <a:avLst/>
                  <a:gdLst/>
                  <a:ahLst/>
                  <a:cxnLst/>
                  <a:pathLst>
                    <a:path w="56" h="261">
                      <a:moveTo>
                        <a:pt x="56" y="0"/>
                      </a:moveTo>
                      <a:cubicBezTo>
                        <a:pt x="47" y="25"/>
                        <a:pt x="45" y="42"/>
                        <a:pt x="25" y="61"/>
                      </a:cubicBezTo>
                      <a:cubicBezTo>
                        <a:pt x="16" y="90"/>
                        <a:pt x="8" y="116"/>
                        <a:pt x="2" y="146"/>
                      </a:cubicBezTo>
                      <a:cubicBezTo>
                        <a:pt x="5" y="177"/>
                        <a:pt x="0" y="232"/>
                        <a:pt x="25" y="261"/>
                      </a:cubicBezTo>
                    </a:path>
                  </a:pathLst>
                </a:custGeom>
                <a:solidFill>
                  <a:srgbClr val="FF99CC"/>
                </a:solidFill>
                <a:ln w="9525" cap="flat" cmpd="sng">
                  <a:solidFill>
                    <a:srgbClr val="FF99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3582" name="任意多边形 25646"/>
                <p:cNvSpPr/>
                <p:nvPr/>
              </p:nvSpPr>
              <p:spPr>
                <a:xfrm flipH="1">
                  <a:off x="5511" y="3475"/>
                  <a:ext cx="46" cy="318"/>
                </a:xfrm>
                <a:custGeom>
                  <a:avLst/>
                  <a:gdLst/>
                  <a:ahLst/>
                  <a:cxnLst/>
                  <a:pathLst>
                    <a:path w="79" h="359">
                      <a:moveTo>
                        <a:pt x="0" y="0"/>
                      </a:moveTo>
                      <a:cubicBezTo>
                        <a:pt x="15" y="43"/>
                        <a:pt x="37" y="93"/>
                        <a:pt x="47" y="138"/>
                      </a:cubicBezTo>
                      <a:cubicBezTo>
                        <a:pt x="57" y="184"/>
                        <a:pt x="63" y="230"/>
                        <a:pt x="77" y="276"/>
                      </a:cubicBezTo>
                      <a:cubicBezTo>
                        <a:pt x="75" y="294"/>
                        <a:pt x="79" y="314"/>
                        <a:pt x="70" y="330"/>
                      </a:cubicBezTo>
                      <a:cubicBezTo>
                        <a:pt x="52" y="359"/>
                        <a:pt x="54" y="307"/>
                        <a:pt x="54" y="307"/>
                      </a:cubicBezTo>
                    </a:path>
                  </a:pathLst>
                </a:custGeom>
                <a:solidFill>
                  <a:srgbClr val="FF99CC"/>
                </a:solidFill>
                <a:ln w="9525" cap="flat" cmpd="sng">
                  <a:solidFill>
                    <a:srgbClr val="FF99CC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3583" name="文本框 25647"/>
              <p:cNvSpPr txBox="1"/>
              <p:nvPr/>
            </p:nvSpPr>
            <p:spPr>
              <a:xfrm>
                <a:off x="340" y="3067"/>
                <a:ext cx="5307" cy="109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 dirty="0">
                    <a:solidFill>
                      <a:srgbClr val="FF3399"/>
                    </a:solidFill>
                    <a:latin typeface="Arial" panose="020B0604020202020204" pitchFamily="34" charset="0"/>
                  </a:rPr>
                  <a:t>       </a:t>
                </a:r>
                <a:r>
                  <a:rPr lang="zh-CN" altLang="en-US" sz="2400" b="1" dirty="0">
                    <a:solidFill>
                      <a:srgbClr val="FF3399"/>
                    </a:solidFill>
                    <a:latin typeface="Arial" panose="020B0604020202020204" pitchFamily="34" charset="0"/>
                  </a:rPr>
                  <a:t>温馨提示</a:t>
                </a:r>
                <a:r>
                  <a:rPr lang="zh-CN" altLang="en-US" sz="2400" b="1" dirty="0">
                    <a:latin typeface="Arial" panose="020B0604020202020204" pitchFamily="34" charset="0"/>
                  </a:rPr>
                  <a:t>：</a:t>
                </a:r>
                <a:endParaRPr lang="zh-CN" altLang="en-US" sz="2400" b="1" dirty="0">
                  <a:latin typeface="Arial" panose="020B0604020202020204" pitchFamily="34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latin typeface="Arial" panose="020B0604020202020204" pitchFamily="34" charset="0"/>
                  </a:rPr>
                  <a:t>       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在进行有理数除法运算时，能整除的情况下，往往采用法则的后一种形式，在确定符号后，直接除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.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Arial" panose="020B0604020202020204" pitchFamily="34" charset="0"/>
                  </a:rPr>
                  <a:t>在不能整除的情况下，则往往将除数换成倒数，转化为乘法</a:t>
                </a:r>
                <a:r>
                  <a:rPr lang="en-US" altLang="zh-CN" sz="2400" b="1">
                    <a:solidFill>
                      <a:srgbClr val="0000FF"/>
                    </a:solidFill>
                    <a:latin typeface="Arial" panose="020B0604020202020204" pitchFamily="34" charset="0"/>
                  </a:rPr>
                  <a:t>.</a:t>
                </a:r>
                <a:endPara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25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5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8" grpId="0"/>
      <p:bldP spid="25629" grpId="0"/>
      <p:bldP spid="256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图片 31749" descr="j03005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48488" y="5445125"/>
            <a:ext cx="1268412" cy="1090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8" name="文本框 31757"/>
          <p:cNvSpPr txBox="1"/>
          <p:nvPr/>
        </p:nvSpPr>
        <p:spPr>
          <a:xfrm>
            <a:off x="1547813" y="2638425"/>
            <a:ext cx="34559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sz="2800" dirty="0">
              <a:latin typeface="Comic Sans MS" panose="030F0702030302020204" pitchFamily="66" charset="0"/>
            </a:endParaRPr>
          </a:p>
        </p:txBody>
      </p:sp>
      <p:sp>
        <p:nvSpPr>
          <p:cNvPr id="24579" name="文本框 31758"/>
          <p:cNvSpPr txBox="1"/>
          <p:nvPr/>
        </p:nvSpPr>
        <p:spPr>
          <a:xfrm>
            <a:off x="252413" y="2206625"/>
            <a:ext cx="48958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sz="2800" dirty="0">
              <a:latin typeface="Comic Sans MS" panose="030F0702030302020204" pitchFamily="66" charset="0"/>
            </a:endParaRPr>
          </a:p>
        </p:txBody>
      </p:sp>
      <p:sp>
        <p:nvSpPr>
          <p:cNvPr id="31760" name="文本框 31759"/>
          <p:cNvSpPr txBox="1"/>
          <p:nvPr/>
        </p:nvSpPr>
        <p:spPr>
          <a:xfrm>
            <a:off x="252413" y="1035050"/>
            <a:ext cx="2538412" cy="7000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latin typeface="华文新魏" pitchFamily="2" charset="-122"/>
                <a:ea typeface="华文新魏" pitchFamily="2" charset="-122"/>
              </a:rPr>
              <a:t>练习</a:t>
            </a:r>
            <a:r>
              <a:rPr lang="en-US" altLang="zh-CN" sz="4000" dirty="0">
                <a:latin typeface="华文新魏" pitchFamily="2" charset="-122"/>
                <a:ea typeface="华文新魏" pitchFamily="2" charset="-122"/>
              </a:rPr>
              <a:t>:</a:t>
            </a:r>
            <a:r>
              <a:rPr lang="en-US" altLang="zh-CN" sz="2800" dirty="0">
                <a:latin typeface="Comic Sans MS" panose="030F0702030302020204" pitchFamily="66" charset="0"/>
              </a:rPr>
              <a:t>   1</a:t>
            </a:r>
            <a:r>
              <a:rPr lang="zh-CN" altLang="en-US" sz="2800" dirty="0">
                <a:latin typeface="Comic Sans MS" panose="030F0702030302020204" pitchFamily="66" charset="0"/>
              </a:rPr>
              <a:t>、</a:t>
            </a:r>
            <a:endParaRPr lang="zh-CN" altLang="en-US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31761" name="对象 31760"/>
          <p:cNvGraphicFramePr/>
          <p:nvPr/>
        </p:nvGraphicFramePr>
        <p:xfrm>
          <a:off x="2700338" y="1076325"/>
          <a:ext cx="2781300" cy="393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1040765" imgH="1472565" progId="Equation.3">
                  <p:embed/>
                </p:oleObj>
              </mc:Choice>
              <mc:Fallback>
                <p:oleObj name="" r:id="rId2" imgW="1040765" imgH="14725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00338" y="1076325"/>
                        <a:ext cx="2781300" cy="3937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62" name="文本框 31761"/>
          <p:cNvSpPr txBox="1"/>
          <p:nvPr/>
        </p:nvSpPr>
        <p:spPr>
          <a:xfrm>
            <a:off x="4859338" y="1125538"/>
            <a:ext cx="79216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=-4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sp>
        <p:nvSpPr>
          <p:cNvPr id="31763" name="文本框 31762"/>
          <p:cNvSpPr txBox="1"/>
          <p:nvPr/>
        </p:nvSpPr>
        <p:spPr>
          <a:xfrm>
            <a:off x="5435600" y="1989138"/>
            <a:ext cx="17287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=+72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sp>
        <p:nvSpPr>
          <p:cNvPr id="31764" name="文本框 31763"/>
          <p:cNvSpPr txBox="1"/>
          <p:nvPr/>
        </p:nvSpPr>
        <p:spPr>
          <a:xfrm>
            <a:off x="5292725" y="2765425"/>
            <a:ext cx="12969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=-5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sp>
        <p:nvSpPr>
          <p:cNvPr id="31765" name="文本框 31764"/>
          <p:cNvSpPr txBox="1"/>
          <p:nvPr/>
        </p:nvSpPr>
        <p:spPr>
          <a:xfrm>
            <a:off x="5219700" y="3644900"/>
            <a:ext cx="1728788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=+32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sp>
        <p:nvSpPr>
          <p:cNvPr id="31766" name="文本框 31765"/>
          <p:cNvSpPr txBox="1"/>
          <p:nvPr/>
        </p:nvSpPr>
        <p:spPr>
          <a:xfrm>
            <a:off x="4787900" y="4437063"/>
            <a:ext cx="863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=0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79613" y="5229225"/>
            <a:ext cx="525621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</a:rPr>
              <a:t>、教材</a:t>
            </a:r>
            <a:r>
              <a:rPr lang="en-US" altLang="zh-CN" sz="2400" b="1" dirty="0">
                <a:latin typeface="Arial" panose="020B0604020202020204" pitchFamily="34" charset="0"/>
              </a:rPr>
              <a:t>55</a:t>
            </a:r>
            <a:r>
              <a:rPr lang="zh-CN" altLang="en-US" sz="2400" b="1" dirty="0">
                <a:latin typeface="Arial" panose="020B0604020202020204" pitchFamily="34" charset="0"/>
              </a:rPr>
              <a:t>页练习</a:t>
            </a:r>
            <a:r>
              <a:rPr lang="en-US" altLang="zh-CN" sz="2400" b="1" dirty="0"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</a:rPr>
              <a:t>题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0" grpId="0"/>
      <p:bldP spid="31762" grpId="0"/>
      <p:bldP spid="31763" grpId="0"/>
      <p:bldP spid="31764" grpId="0"/>
      <p:bldP spid="31765" grpId="0"/>
      <p:bldP spid="31766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矩形 12289"/>
          <p:cNvSpPr/>
          <p:nvPr/>
        </p:nvSpPr>
        <p:spPr>
          <a:xfrm>
            <a:off x="179388" y="0"/>
            <a:ext cx="2333625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巩固提高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26626" name="对象 12290"/>
          <p:cNvGraphicFramePr>
            <a:graphicFrameLocks noChangeAspect="1"/>
          </p:cNvGraphicFramePr>
          <p:nvPr/>
        </p:nvGraphicFramePr>
        <p:xfrm>
          <a:off x="539750" y="692150"/>
          <a:ext cx="8080375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3744595" imgH="635000" progId="Equation.3">
                  <p:embed/>
                </p:oleObj>
              </mc:Choice>
              <mc:Fallback>
                <p:oleObj name="" r:id="rId1" imgW="3744595" imgH="6350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9750" y="692150"/>
                        <a:ext cx="8080375" cy="1330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292" name="组合 12291"/>
          <p:cNvGrpSpPr/>
          <p:nvPr/>
        </p:nvGrpSpPr>
        <p:grpSpPr>
          <a:xfrm>
            <a:off x="0" y="1628775"/>
            <a:ext cx="3597275" cy="823913"/>
            <a:chOff x="0" y="0"/>
            <a:chExt cx="2266" cy="519"/>
          </a:xfrm>
        </p:grpSpPr>
        <p:sp>
          <p:nvSpPr>
            <p:cNvPr id="26628" name="文本框 12292"/>
            <p:cNvSpPr txBox="1"/>
            <p:nvPr/>
          </p:nvSpPr>
          <p:spPr>
            <a:xfrm>
              <a:off x="0" y="90"/>
              <a:ext cx="75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>
                  <a:latin typeface="Times New Roman" panose="02020603050405020304" pitchFamily="18" charset="0"/>
                </a:rPr>
                <a:t>解</a:t>
              </a:r>
              <a:r>
                <a:rPr lang="en-US" altLang="zh-CN" sz="2400" b="1">
                  <a:latin typeface="Times New Roman" panose="02020603050405020304" pitchFamily="18" charset="0"/>
                </a:rPr>
                <a:t>:</a:t>
              </a:r>
              <a:r>
                <a:rPr lang="zh-CN" altLang="en-US" sz="2400" b="1">
                  <a:latin typeface="Times New Roman" panose="02020603050405020304" pitchFamily="18" charset="0"/>
                </a:rPr>
                <a:t>原式</a:t>
              </a:r>
              <a:endParaRPr lang="zh-CN" altLang="en-US" sz="24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6629" name="对象 12293"/>
            <p:cNvGraphicFramePr>
              <a:graphicFrameLocks noChangeAspect="1"/>
            </p:cNvGraphicFramePr>
            <p:nvPr/>
          </p:nvGraphicFramePr>
          <p:xfrm>
            <a:off x="748" y="0"/>
            <a:ext cx="1518" cy="5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3" imgW="1118870" imgH="394335" progId="Equation.3">
                    <p:embed/>
                  </p:oleObj>
                </mc:Choice>
                <mc:Fallback>
                  <p:oleObj name="" r:id="rId3" imgW="1118870" imgH="394335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48" y="0"/>
                          <a:ext cx="1518" cy="5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2295" name="对象 12294"/>
          <p:cNvGraphicFramePr>
            <a:graphicFrameLocks noChangeAspect="1"/>
          </p:cNvGraphicFramePr>
          <p:nvPr/>
        </p:nvGraphicFramePr>
        <p:xfrm>
          <a:off x="1258888" y="2852738"/>
          <a:ext cx="23558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5" imgW="1092835" imgH="394335" progId="Equation.3">
                  <p:embed/>
                </p:oleObj>
              </mc:Choice>
              <mc:Fallback>
                <p:oleObj name="" r:id="rId5" imgW="1092835" imgH="39433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58888" y="2852738"/>
                        <a:ext cx="235585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6" name="对象 12295"/>
          <p:cNvGraphicFramePr>
            <a:graphicFrameLocks noChangeAspect="1"/>
          </p:cNvGraphicFramePr>
          <p:nvPr/>
        </p:nvGraphicFramePr>
        <p:xfrm>
          <a:off x="1331913" y="3789363"/>
          <a:ext cx="2081212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965835" imgH="394335" progId="Equation.3">
                  <p:embed/>
                </p:oleObj>
              </mc:Choice>
              <mc:Fallback>
                <p:oleObj name="" r:id="rId7" imgW="965835" imgH="39433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31913" y="3789363"/>
                        <a:ext cx="2081212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7" name="对象 12296"/>
          <p:cNvGraphicFramePr>
            <a:graphicFrameLocks noChangeAspect="1"/>
          </p:cNvGraphicFramePr>
          <p:nvPr/>
        </p:nvGraphicFramePr>
        <p:xfrm>
          <a:off x="1331913" y="4437063"/>
          <a:ext cx="822325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9" imgW="381635" imgH="394335" progId="Equation.3">
                  <p:embed/>
                </p:oleObj>
              </mc:Choice>
              <mc:Fallback>
                <p:oleObj name="" r:id="rId9" imgW="381635" imgH="394335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31913" y="4437063"/>
                        <a:ext cx="822325" cy="823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298" name="组合 12297"/>
          <p:cNvGrpSpPr/>
          <p:nvPr/>
        </p:nvGrpSpPr>
        <p:grpSpPr>
          <a:xfrm>
            <a:off x="3779838" y="1484313"/>
            <a:ext cx="4603750" cy="823912"/>
            <a:chOff x="0" y="0"/>
            <a:chExt cx="2900" cy="519"/>
          </a:xfrm>
        </p:grpSpPr>
        <p:sp>
          <p:nvSpPr>
            <p:cNvPr id="26634" name="文本框 12298"/>
            <p:cNvSpPr txBox="1"/>
            <p:nvPr/>
          </p:nvSpPr>
          <p:spPr>
            <a:xfrm>
              <a:off x="0" y="136"/>
              <a:ext cx="75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>
                  <a:latin typeface="Times New Roman" panose="02020603050405020304" pitchFamily="18" charset="0"/>
                </a:rPr>
                <a:t>解</a:t>
              </a:r>
              <a:r>
                <a:rPr lang="en-US" altLang="zh-CN" sz="2400" b="1">
                  <a:latin typeface="Times New Roman" panose="02020603050405020304" pitchFamily="18" charset="0"/>
                </a:rPr>
                <a:t>:</a:t>
              </a:r>
              <a:r>
                <a:rPr lang="zh-CN" altLang="en-US" sz="2400" b="1">
                  <a:latin typeface="Times New Roman" panose="02020603050405020304" pitchFamily="18" charset="0"/>
                </a:rPr>
                <a:t>原式</a:t>
              </a:r>
              <a:endParaRPr lang="zh-CN" altLang="en-US" sz="24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6635" name="对象 12299"/>
            <p:cNvGraphicFramePr>
              <a:graphicFrameLocks noChangeAspect="1"/>
            </p:cNvGraphicFramePr>
            <p:nvPr/>
          </p:nvGraphicFramePr>
          <p:xfrm>
            <a:off x="726" y="0"/>
            <a:ext cx="2174" cy="5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11" imgW="1599565" imgH="393700" progId="Equation.3">
                    <p:embed/>
                  </p:oleObj>
                </mc:Choice>
                <mc:Fallback>
                  <p:oleObj name="" r:id="rId11" imgW="1599565" imgH="393700" progId="Equation.3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726" y="0"/>
                          <a:ext cx="2174" cy="5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2301" name="对象 12300"/>
          <p:cNvGraphicFramePr>
            <a:graphicFrameLocks noChangeAspect="1"/>
          </p:cNvGraphicFramePr>
          <p:nvPr/>
        </p:nvGraphicFramePr>
        <p:xfrm>
          <a:off x="4932363" y="2636838"/>
          <a:ext cx="3451225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3" imgW="1599565" imgH="393700" progId="Equation.3">
                  <p:embed/>
                </p:oleObj>
              </mc:Choice>
              <mc:Fallback>
                <p:oleObj name="" r:id="rId13" imgW="1599565" imgH="3937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932363" y="2636838"/>
                        <a:ext cx="3451225" cy="82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2" name="对象 12301"/>
          <p:cNvGraphicFramePr>
            <a:graphicFrameLocks noChangeAspect="1"/>
          </p:cNvGraphicFramePr>
          <p:nvPr/>
        </p:nvGraphicFramePr>
        <p:xfrm>
          <a:off x="5003800" y="3573463"/>
          <a:ext cx="2657475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5" imgW="1233170" imgH="394335" progId="Equation.3">
                  <p:embed/>
                </p:oleObj>
              </mc:Choice>
              <mc:Fallback>
                <p:oleObj name="" r:id="rId15" imgW="1233170" imgH="394335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003800" y="3573463"/>
                        <a:ext cx="2657475" cy="82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3" name="对象 12302"/>
          <p:cNvGraphicFramePr>
            <a:graphicFrameLocks noChangeAspect="1"/>
          </p:cNvGraphicFramePr>
          <p:nvPr/>
        </p:nvGraphicFramePr>
        <p:xfrm>
          <a:off x="5003800" y="4508500"/>
          <a:ext cx="685800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7" imgW="318135" imgH="165100" progId="Equation.3">
                  <p:embed/>
                </p:oleObj>
              </mc:Choice>
              <mc:Fallback>
                <p:oleObj name="" r:id="rId17" imgW="318135" imgH="1651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003800" y="4508500"/>
                        <a:ext cx="685800" cy="346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4" name="上下箭头 12303"/>
          <p:cNvSpPr/>
          <p:nvPr/>
        </p:nvSpPr>
        <p:spPr>
          <a:xfrm>
            <a:off x="2700338" y="2420938"/>
            <a:ext cx="144462" cy="431800"/>
          </a:xfrm>
          <a:prstGeom prst="upDownArrow">
            <a:avLst>
              <a:gd name="adj1" fmla="val 50000"/>
              <a:gd name="adj2" fmla="val 59766"/>
            </a:avLst>
          </a:prstGeom>
          <a:solidFill>
            <a:srgbClr val="FF5050"/>
          </a:solidFill>
          <a:ln w="9525" cap="flat" cmpd="sng">
            <a:solidFill>
              <a:srgbClr val="FF5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algn="ctr"/>
            <a:endParaRPr sz="240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5" name="上下箭头 12304"/>
          <p:cNvSpPr/>
          <p:nvPr/>
        </p:nvSpPr>
        <p:spPr>
          <a:xfrm>
            <a:off x="3348038" y="2420938"/>
            <a:ext cx="144462" cy="431800"/>
          </a:xfrm>
          <a:prstGeom prst="upDownArrow">
            <a:avLst>
              <a:gd name="adj1" fmla="val 50000"/>
              <a:gd name="adj2" fmla="val 59766"/>
            </a:avLst>
          </a:prstGeom>
          <a:solidFill>
            <a:srgbClr val="FF5050"/>
          </a:solidFill>
          <a:ln w="9525" cap="flat" cmpd="sng">
            <a:solidFill>
              <a:srgbClr val="FF5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algn="ctr"/>
            <a:endParaRPr sz="240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6" name="上下箭头 12305"/>
          <p:cNvSpPr/>
          <p:nvPr/>
        </p:nvSpPr>
        <p:spPr>
          <a:xfrm>
            <a:off x="6156325" y="2276475"/>
            <a:ext cx="144463" cy="503238"/>
          </a:xfrm>
          <a:prstGeom prst="upDownArrow">
            <a:avLst>
              <a:gd name="adj1" fmla="val 50000"/>
              <a:gd name="adj2" fmla="val 69654"/>
            </a:avLst>
          </a:prstGeom>
          <a:solidFill>
            <a:srgbClr val="FF5050"/>
          </a:solidFill>
          <a:ln w="9525" cap="flat" cmpd="sng">
            <a:solidFill>
              <a:srgbClr val="FF5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algn="ctr"/>
            <a:endParaRPr sz="240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7" name="上下箭头 12306"/>
          <p:cNvSpPr/>
          <p:nvPr/>
        </p:nvSpPr>
        <p:spPr>
          <a:xfrm>
            <a:off x="7885113" y="2347913"/>
            <a:ext cx="142875" cy="431800"/>
          </a:xfrm>
          <a:prstGeom prst="upDownArrow">
            <a:avLst>
              <a:gd name="adj1" fmla="val 50000"/>
              <a:gd name="adj2" fmla="val 60430"/>
            </a:avLst>
          </a:prstGeom>
          <a:solidFill>
            <a:srgbClr val="FF5050"/>
          </a:solidFill>
          <a:ln w="9525" cap="flat" cmpd="sng">
            <a:solidFill>
              <a:srgbClr val="FF505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p>
            <a:pPr algn="ctr"/>
            <a:endParaRPr sz="2400">
              <a:solidFill>
                <a:srgbClr val="FFFF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8" name="等腰三角形 12307"/>
          <p:cNvSpPr/>
          <p:nvPr/>
        </p:nvSpPr>
        <p:spPr>
          <a:xfrm>
            <a:off x="2195513" y="2420938"/>
            <a:ext cx="215900" cy="215900"/>
          </a:xfrm>
          <a:prstGeom prst="triangle">
            <a:avLst>
              <a:gd name="adj" fmla="val 50000"/>
            </a:avLst>
          </a:prstGeom>
          <a:solidFill>
            <a:srgbClr val="3333FF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09" name="等腰三角形 12308"/>
          <p:cNvSpPr/>
          <p:nvPr/>
        </p:nvSpPr>
        <p:spPr>
          <a:xfrm>
            <a:off x="2195513" y="3500438"/>
            <a:ext cx="215900" cy="215900"/>
          </a:xfrm>
          <a:prstGeom prst="triangle">
            <a:avLst>
              <a:gd name="adj" fmla="val 50000"/>
            </a:avLst>
          </a:prstGeom>
          <a:solidFill>
            <a:srgbClr val="3333FF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10" name="等腰三角形 12309"/>
          <p:cNvSpPr/>
          <p:nvPr/>
        </p:nvSpPr>
        <p:spPr>
          <a:xfrm>
            <a:off x="3059113" y="2420938"/>
            <a:ext cx="215900" cy="215900"/>
          </a:xfrm>
          <a:prstGeom prst="triangle">
            <a:avLst>
              <a:gd name="adj" fmla="val 50000"/>
            </a:avLst>
          </a:prstGeom>
          <a:solidFill>
            <a:srgbClr val="66FF33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11" name="等腰三角形 12310"/>
          <p:cNvSpPr/>
          <p:nvPr/>
        </p:nvSpPr>
        <p:spPr>
          <a:xfrm>
            <a:off x="2987675" y="3573463"/>
            <a:ext cx="215900" cy="215900"/>
          </a:xfrm>
          <a:prstGeom prst="triangle">
            <a:avLst>
              <a:gd name="adj" fmla="val 50000"/>
            </a:avLst>
          </a:prstGeom>
          <a:solidFill>
            <a:srgbClr val="66FF33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12" name="等腰三角形 12311"/>
          <p:cNvSpPr/>
          <p:nvPr/>
        </p:nvSpPr>
        <p:spPr>
          <a:xfrm>
            <a:off x="5868988" y="2060575"/>
            <a:ext cx="215900" cy="21590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13" name="等腰三角形 12312"/>
          <p:cNvSpPr/>
          <p:nvPr/>
        </p:nvSpPr>
        <p:spPr>
          <a:xfrm>
            <a:off x="5868988" y="3284538"/>
            <a:ext cx="215900" cy="21590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14" name="等腰三角形 12313"/>
          <p:cNvSpPr/>
          <p:nvPr/>
        </p:nvSpPr>
        <p:spPr>
          <a:xfrm>
            <a:off x="7308850" y="2060575"/>
            <a:ext cx="215900" cy="215900"/>
          </a:xfrm>
          <a:prstGeom prst="triangle">
            <a:avLst>
              <a:gd name="adj" fmla="val 50000"/>
            </a:avLst>
          </a:prstGeom>
          <a:solidFill>
            <a:srgbClr val="CCCCFF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15" name="等腰三角形 12314"/>
          <p:cNvSpPr/>
          <p:nvPr/>
        </p:nvSpPr>
        <p:spPr>
          <a:xfrm>
            <a:off x="7308850" y="3284538"/>
            <a:ext cx="215900" cy="215900"/>
          </a:xfrm>
          <a:prstGeom prst="triangle">
            <a:avLst>
              <a:gd name="adj" fmla="val 50000"/>
            </a:avLst>
          </a:prstGeom>
          <a:solidFill>
            <a:srgbClr val="CCCCFF"/>
          </a:solidFill>
          <a:ln w="9525" cap="flat" cmpd="sng">
            <a:solidFill>
              <a:srgbClr val="3333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6651" name="文本框 12315"/>
          <p:cNvSpPr txBox="1"/>
          <p:nvPr/>
        </p:nvSpPr>
        <p:spPr>
          <a:xfrm>
            <a:off x="3059113" y="60325"/>
            <a:ext cx="2755900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>
                <a:solidFill>
                  <a:srgbClr val="FF5050"/>
                </a:solidFill>
                <a:latin typeface="华文中宋" pitchFamily="2" charset="-122"/>
                <a:ea typeface="华文中宋" pitchFamily="2" charset="-122"/>
              </a:rPr>
              <a:t>例</a:t>
            </a:r>
            <a:r>
              <a:rPr lang="en-US" altLang="zh-CN" sz="3600" b="1">
                <a:solidFill>
                  <a:srgbClr val="FF5050"/>
                </a:solidFill>
                <a:latin typeface="华文中宋" pitchFamily="2" charset="-122"/>
                <a:ea typeface="华文中宋" pitchFamily="2" charset="-122"/>
              </a:rPr>
              <a:t>4</a:t>
            </a:r>
            <a:r>
              <a:rPr lang="zh-CN" altLang="en-US" sz="3600" b="1">
                <a:solidFill>
                  <a:srgbClr val="FF5050"/>
                </a:solidFill>
                <a:latin typeface="华文中宋" pitchFamily="2" charset="-122"/>
                <a:ea typeface="华文中宋" pitchFamily="2" charset="-122"/>
              </a:rPr>
              <a:t>、计算：</a:t>
            </a:r>
            <a:endParaRPr lang="zh-CN" altLang="en-US" sz="3600" b="1">
              <a:solidFill>
                <a:srgbClr val="FF505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2317" name="文本框 12316"/>
          <p:cNvSpPr txBox="1"/>
          <p:nvPr/>
        </p:nvSpPr>
        <p:spPr>
          <a:xfrm>
            <a:off x="755650" y="5300663"/>
            <a:ext cx="19446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方法提示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: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2318" name="文本框 12317"/>
          <p:cNvSpPr txBox="1"/>
          <p:nvPr/>
        </p:nvSpPr>
        <p:spPr>
          <a:xfrm>
            <a:off x="2700338" y="5300663"/>
            <a:ext cx="5905500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b="1">
                <a:latin typeface="Arial" panose="020B0604020202020204" pitchFamily="34" charset="0"/>
                <a:ea typeface="华文中宋" pitchFamily="2" charset="-122"/>
              </a:rPr>
              <a:t>利用“</a:t>
            </a: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除以一个数等于乘以这个数的倒数</a:t>
            </a:r>
            <a:r>
              <a:rPr lang="zh-CN" altLang="en-US" sz="2800" b="1">
                <a:latin typeface="Arial" panose="020B0604020202020204" pitchFamily="34" charset="0"/>
                <a:ea typeface="华文中宋" pitchFamily="2" charset="-122"/>
              </a:rPr>
              <a:t>”把除法运算改写成乘法运算</a:t>
            </a:r>
            <a:r>
              <a:rPr lang="en-US" altLang="zh-CN" sz="2800" b="1">
                <a:latin typeface="Arial" panose="020B0604020202020204" pitchFamily="34" charset="0"/>
                <a:ea typeface="华文中宋" pitchFamily="2" charset="-122"/>
              </a:rPr>
              <a:t>, </a:t>
            </a:r>
            <a:r>
              <a:rPr lang="zh-CN" altLang="en-US" sz="2800" b="1">
                <a:latin typeface="Arial" panose="020B0604020202020204" pitchFamily="34" charset="0"/>
                <a:ea typeface="华文中宋" pitchFamily="2" charset="-122"/>
              </a:rPr>
              <a:t>再利用乘法法则来计算</a:t>
            </a:r>
            <a:r>
              <a:rPr lang="en-US" altLang="zh-CN" sz="2800" b="1">
                <a:latin typeface="Arial" panose="020B0604020202020204" pitchFamily="34" charset="0"/>
                <a:ea typeface="华文中宋" pitchFamily="2" charset="-122"/>
              </a:rPr>
              <a:t>.</a:t>
            </a:r>
            <a:endParaRPr lang="en-US" altLang="zh-CN" sz="2800" b="1"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3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1230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230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123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123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23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1230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1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6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0" dur="2000" fill="hold"/>
                                        <p:tgtEl>
                                          <p:spTgt spid="123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2" dur="2000" fill="hold"/>
                                        <p:tgtEl>
                                          <p:spTgt spid="123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6" dur="2000" fill="hold"/>
                                        <p:tgtEl>
                                          <p:spTgt spid="123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0" dur="2000" fill="hold"/>
                                        <p:tgtEl>
                                          <p:spTgt spid="12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2000" fill="hold"/>
                                        <p:tgtEl>
                                          <p:spTgt spid="12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6" dur="2000" fill="hold"/>
                                        <p:tgtEl>
                                          <p:spTgt spid="1230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4" grpId="0" animBg="1"/>
      <p:bldP spid="12304" grpId="1" animBg="1"/>
      <p:bldP spid="12305" grpId="0" animBg="1"/>
      <p:bldP spid="12305" grpId="1" animBg="1"/>
      <p:bldP spid="12306" grpId="0" animBg="1"/>
      <p:bldP spid="12306" grpId="1" animBg="1"/>
      <p:bldP spid="12307" grpId="0" animBg="1"/>
      <p:bldP spid="12307" grpId="1" animBg="1"/>
      <p:bldP spid="12317" grpId="0"/>
      <p:bldP spid="123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文本框 14337"/>
          <p:cNvSpPr txBox="1"/>
          <p:nvPr/>
        </p:nvSpPr>
        <p:spPr>
          <a:xfrm>
            <a:off x="287338" y="376238"/>
            <a:ext cx="85677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两种方法可根据具体情况灵活选用，一般地：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611188" y="1484313"/>
            <a:ext cx="74168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、在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能整除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的情况下，应用第二个方法比较简单。</a:t>
            </a:r>
            <a:endParaRPr lang="zh-CN" altLang="en-US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611188" y="2636838"/>
            <a:ext cx="74168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、在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不能整除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的情况下，应用第一个方法比较简单。</a:t>
            </a:r>
            <a:endParaRPr lang="zh-CN" altLang="en-US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1" name="文本框 14340"/>
          <p:cNvSpPr txBox="1"/>
          <p:nvPr/>
        </p:nvSpPr>
        <p:spPr>
          <a:xfrm>
            <a:off x="611188" y="3860800"/>
            <a:ext cx="74168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、特别当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除数为分数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时，转化为乘法更方便。</a:t>
            </a:r>
            <a:endParaRPr lang="zh-CN" altLang="en-US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684213" y="4941888"/>
            <a:ext cx="7416800" cy="1554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乘、除混合运算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</a:rPr>
              <a:t>时，一般将除法转化为乘法，先确定积的符号，最后算出结果。</a:t>
            </a:r>
            <a:endParaRPr lang="zh-CN" altLang="en-US" sz="3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15361"/>
          <p:cNvGrpSpPr/>
          <p:nvPr/>
        </p:nvGrpSpPr>
        <p:grpSpPr>
          <a:xfrm>
            <a:off x="3708400" y="620713"/>
            <a:ext cx="4724400" cy="5857875"/>
            <a:chOff x="0" y="0"/>
            <a:chExt cx="2976" cy="3943"/>
          </a:xfrm>
        </p:grpSpPr>
        <p:sp>
          <p:nvSpPr>
            <p:cNvPr id="28674" name="矩形 15362"/>
            <p:cNvSpPr/>
            <p:nvPr/>
          </p:nvSpPr>
          <p:spPr>
            <a:xfrm>
              <a:off x="0" y="0"/>
              <a:ext cx="2976" cy="3888"/>
            </a:xfrm>
            <a:prstGeom prst="rect">
              <a:avLst/>
            </a:prstGeom>
            <a:solidFill>
              <a:srgbClr val="00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8675" name="文本框 15363"/>
            <p:cNvSpPr txBox="1"/>
            <p:nvPr/>
          </p:nvSpPr>
          <p:spPr>
            <a:xfrm>
              <a:off x="144" y="48"/>
              <a:ext cx="2784" cy="389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乘除运算莫着急</a:t>
              </a:r>
              <a:r>
                <a:rPr lang="en-US" altLang="zh-CN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;</a:t>
              </a:r>
              <a:endParaRPr lang="en-US" altLang="zh-CN" sz="4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审清题目是第一</a:t>
              </a:r>
              <a:r>
                <a:rPr lang="en-US" altLang="zh-CN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.</a:t>
              </a:r>
              <a:endParaRPr lang="en-US" altLang="zh-CN" sz="4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除法变成乘法后</a:t>
              </a:r>
              <a:r>
                <a:rPr lang="en-US" altLang="zh-CN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;</a:t>
              </a:r>
              <a:endParaRPr lang="en-US" altLang="zh-CN" sz="4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积的符号先确立</a:t>
              </a:r>
              <a:r>
                <a:rPr lang="en-US" altLang="zh-CN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.</a:t>
              </a:r>
              <a:endParaRPr lang="en-US" altLang="zh-CN" sz="4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计算结果别慌张</a:t>
              </a:r>
              <a:r>
                <a:rPr lang="en-US" altLang="zh-CN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;</a:t>
              </a:r>
              <a:endParaRPr lang="en-US" altLang="zh-CN" sz="4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考个一百没问题</a:t>
              </a:r>
              <a:r>
                <a:rPr lang="en-US" altLang="zh-CN" sz="4400" b="1" dirty="0">
                  <a:solidFill>
                    <a:srgbClr val="000000"/>
                  </a:solidFill>
                  <a:latin typeface="华文新魏" pitchFamily="2" charset="-122"/>
                  <a:ea typeface="华文新魏" pitchFamily="2" charset="-122"/>
                </a:rPr>
                <a:t>.</a:t>
              </a:r>
              <a:endParaRPr lang="en-US" altLang="zh-CN" sz="4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15365" name="组合 15364"/>
          <p:cNvGrpSpPr/>
          <p:nvPr/>
        </p:nvGrpSpPr>
        <p:grpSpPr>
          <a:xfrm>
            <a:off x="533400" y="457200"/>
            <a:ext cx="2209800" cy="1676400"/>
            <a:chOff x="0" y="0"/>
            <a:chExt cx="1296" cy="1152"/>
          </a:xfrm>
        </p:grpSpPr>
        <p:sp>
          <p:nvSpPr>
            <p:cNvPr id="28677" name="椭圆 15365"/>
            <p:cNvSpPr/>
            <p:nvPr/>
          </p:nvSpPr>
          <p:spPr>
            <a:xfrm>
              <a:off x="0" y="0"/>
              <a:ext cx="1296" cy="1152"/>
            </a:xfrm>
            <a:prstGeom prst="ellipse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8678" name="文本框 15366"/>
            <p:cNvSpPr txBox="1"/>
            <p:nvPr/>
          </p:nvSpPr>
          <p:spPr>
            <a:xfrm>
              <a:off x="192" y="240"/>
              <a:ext cx="912" cy="7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顺口溜跟我学</a:t>
              </a:r>
              <a:endPara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16385" descr="card11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0800" y="2514600"/>
            <a:ext cx="2514600" cy="1971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云形标注 16386"/>
          <p:cNvSpPr/>
          <p:nvPr/>
        </p:nvSpPr>
        <p:spPr>
          <a:xfrm>
            <a:off x="3429000" y="990600"/>
            <a:ext cx="4343400" cy="1219200"/>
          </a:xfrm>
          <a:prstGeom prst="cloudCallout">
            <a:avLst>
              <a:gd name="adj1" fmla="val -45833"/>
              <a:gd name="adj2" fmla="val 63801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3200" b="1" dirty="0">
                <a:latin typeface="Times New Roman" panose="02020603050405020304" pitchFamily="18" charset="0"/>
                <a:ea typeface="华文行楷" pitchFamily="2" charset="-122"/>
              </a:rPr>
              <a:t>有问题要请你帮忙，喽！</a:t>
            </a:r>
            <a:endParaRPr lang="zh-CN" altLang="en-US" sz="3200" b="1" dirty="0">
              <a:latin typeface="Times New Roman" panose="02020603050405020304" pitchFamily="18" charset="0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17409"/>
          <p:cNvSpPr/>
          <p:nvPr/>
        </p:nvSpPr>
        <p:spPr>
          <a:xfrm>
            <a:off x="827088" y="260350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随堂练习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811213" y="1022350"/>
            <a:ext cx="1311275" cy="9445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1.计算: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r>
              <a:rPr lang="zh-CN" altLang="en-US" sz="2800" dirty="0">
                <a:latin typeface="Times New Roman" panose="02020603050405020304" pitchFamily="18" charset="0"/>
              </a:rPr>
              <a:t>(1) 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17412" name="对象 17411"/>
          <p:cNvGraphicFramePr>
            <a:graphicFrameLocks noChangeAspect="1"/>
          </p:cNvGraphicFramePr>
          <p:nvPr/>
        </p:nvGraphicFramePr>
        <p:xfrm>
          <a:off x="1512888" y="1403350"/>
          <a:ext cx="1906587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" imgW="749935" imgH="660400" progId="Equation.3">
                  <p:embed/>
                </p:oleObj>
              </mc:Choice>
              <mc:Fallback>
                <p:oleObj name="" r:id="rId1" imgW="749935" imgH="6604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12888" y="1403350"/>
                        <a:ext cx="1906587" cy="1096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7412"/>
          <p:cNvGraphicFramePr>
            <a:graphicFrameLocks noChangeAspect="1"/>
          </p:cNvGraphicFramePr>
          <p:nvPr/>
        </p:nvGraphicFramePr>
        <p:xfrm>
          <a:off x="1360488" y="14795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3" imgW="114300" imgH="215900" progId="Equation.3">
                  <p:embed/>
                </p:oleObj>
              </mc:Choice>
              <mc:Fallback>
                <p:oleObj name="" r:id="rId3" imgW="114300" imgH="2159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60488" y="14795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文本框 17413"/>
          <p:cNvSpPr txBox="1"/>
          <p:nvPr/>
        </p:nvSpPr>
        <p:spPr>
          <a:xfrm>
            <a:off x="4637088" y="1327150"/>
            <a:ext cx="6096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(2)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17415" name="对象 17414"/>
          <p:cNvGraphicFramePr>
            <a:graphicFrameLocks noChangeAspect="1"/>
          </p:cNvGraphicFramePr>
          <p:nvPr/>
        </p:nvGraphicFramePr>
        <p:xfrm>
          <a:off x="5322888" y="1304925"/>
          <a:ext cx="3065462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5" imgW="850265" imgH="215900" progId="Equation.3">
                  <p:embed/>
                </p:oleObj>
              </mc:Choice>
              <mc:Fallback>
                <p:oleObj name="" r:id="rId5" imgW="850265" imgH="2159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22888" y="1304925"/>
                        <a:ext cx="3065462" cy="777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文本框 17415"/>
          <p:cNvSpPr txBox="1"/>
          <p:nvPr/>
        </p:nvSpPr>
        <p:spPr>
          <a:xfrm>
            <a:off x="755650" y="2636838"/>
            <a:ext cx="59690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(3)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17417" name="对象 17416"/>
          <p:cNvGraphicFramePr>
            <a:graphicFrameLocks noChangeAspect="1"/>
          </p:cNvGraphicFramePr>
          <p:nvPr/>
        </p:nvGraphicFramePr>
        <p:xfrm>
          <a:off x="1389063" y="2447925"/>
          <a:ext cx="3327400" cy="109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7" imgW="1321435" imgH="431800" progId="Equation.3">
                  <p:embed/>
                </p:oleObj>
              </mc:Choice>
              <mc:Fallback>
                <p:oleObj name="" r:id="rId7" imgW="1321435" imgH="4318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89063" y="2447925"/>
                        <a:ext cx="3327400" cy="1090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文本框 17417"/>
          <p:cNvSpPr txBox="1"/>
          <p:nvPr/>
        </p:nvSpPr>
        <p:spPr>
          <a:xfrm>
            <a:off x="827088" y="4437063"/>
            <a:ext cx="59690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(4)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17419" name="对象 17418"/>
          <p:cNvGraphicFramePr>
            <a:graphicFrameLocks noChangeAspect="1"/>
          </p:cNvGraphicFramePr>
          <p:nvPr/>
        </p:nvGraphicFramePr>
        <p:xfrm>
          <a:off x="1331913" y="4149725"/>
          <a:ext cx="4032250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9" imgW="1436370" imgH="457835" progId="Equation.3">
                  <p:embed/>
                </p:oleObj>
              </mc:Choice>
              <mc:Fallback>
                <p:oleObj name="" r:id="rId9" imgW="1436370" imgH="457835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31913" y="4149725"/>
                        <a:ext cx="4032250" cy="1282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31" name="矩形 17419">
            <a:hlinkClick r:id="rId11" action="ppaction://hlinksldjump"/>
          </p:cNvPr>
          <p:cNvSpPr/>
          <p:nvPr/>
        </p:nvSpPr>
        <p:spPr>
          <a:xfrm>
            <a:off x="7092950" y="6092825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答案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4" grpId="0"/>
      <p:bldP spid="17416" grpId="0"/>
      <p:bldP spid="174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文本框 18433"/>
          <p:cNvSpPr txBox="1"/>
          <p:nvPr/>
        </p:nvSpPr>
        <p:spPr>
          <a:xfrm>
            <a:off x="914400" y="533400"/>
            <a:ext cx="7620000" cy="243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一、做一做：</a:t>
            </a:r>
            <a:endParaRPr lang="zh-CN" altLang="en-US" sz="2800" b="1" dirty="0">
              <a:solidFill>
                <a:srgbClr val="FF505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先说出商的符号，再说出商：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（1） 12÷4                    （2）（－57）÷3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（3）（－36）÷（－9）      （4）96 ÷（－16）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2828925" y="1798638"/>
            <a:ext cx="9144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=</a:t>
            </a:r>
            <a:r>
              <a:rPr lang="zh-CN" altLang="en-US" sz="28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3</a:t>
            </a:r>
            <a:endParaRPr lang="zh-CN" altLang="en-US" sz="2800" b="1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7162800" y="1828800"/>
            <a:ext cx="19812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=</a:t>
            </a:r>
            <a:r>
              <a:rPr lang="zh-CN" altLang="en-US" sz="28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－19</a:t>
            </a:r>
            <a:endParaRPr lang="zh-CN" altLang="en-US" sz="2800" b="1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4608513" y="2454275"/>
            <a:ext cx="9144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= </a:t>
            </a:r>
            <a:r>
              <a:rPr lang="zh-CN" altLang="en-US" sz="28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4</a:t>
            </a:r>
            <a:endParaRPr lang="zh-CN" altLang="en-US" sz="2800" b="1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8029575" y="2454275"/>
            <a:ext cx="12192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=</a:t>
            </a:r>
            <a:r>
              <a:rPr lang="zh-CN" altLang="en-US" sz="28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－6</a:t>
            </a:r>
            <a:endParaRPr lang="zh-CN" altLang="en-US" sz="2800" b="1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0" name="文本框 18438"/>
          <p:cNvSpPr txBox="1"/>
          <p:nvPr/>
        </p:nvSpPr>
        <p:spPr>
          <a:xfrm>
            <a:off x="1371600" y="2971800"/>
            <a:ext cx="7543800" cy="1004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1751" name="文本框 18439"/>
          <p:cNvSpPr txBox="1"/>
          <p:nvPr/>
        </p:nvSpPr>
        <p:spPr>
          <a:xfrm>
            <a:off x="1600200" y="3048000"/>
            <a:ext cx="7315200" cy="1951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二、试一试：</a:t>
            </a:r>
            <a:endParaRPr lang="zh-CN" altLang="en-US" sz="3200" b="1" dirty="0">
              <a:solidFill>
                <a:srgbClr val="FF505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根据以往的知识，你能否说出下列各数的倒数：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</a:rPr>
              <a:t>    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Times New Roman" panose="02020603050405020304" pitchFamily="18" charset="0"/>
              </a:rPr>
              <a:t>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1752" name="文本框 18440"/>
          <p:cNvSpPr txBox="1"/>
          <p:nvPr/>
        </p:nvSpPr>
        <p:spPr>
          <a:xfrm>
            <a:off x="1485900" y="5899150"/>
            <a:ext cx="6172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那么零的倒数呢？零有没有倒数？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8442" name="文本框 18441"/>
          <p:cNvSpPr txBox="1"/>
          <p:nvPr/>
        </p:nvSpPr>
        <p:spPr>
          <a:xfrm>
            <a:off x="3300413" y="5049838"/>
            <a:ext cx="5334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5050"/>
                </a:solidFill>
                <a:latin typeface="Times New Roman" panose="02020603050405020304" pitchFamily="18" charset="0"/>
              </a:rPr>
              <a:t>2</a:t>
            </a:r>
            <a:endParaRPr lang="zh-CN" altLang="en-US" sz="2800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43" name="文本框 18442"/>
          <p:cNvSpPr txBox="1"/>
          <p:nvPr/>
        </p:nvSpPr>
        <p:spPr>
          <a:xfrm>
            <a:off x="5867400" y="50292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5050"/>
                </a:solidFill>
                <a:latin typeface="Times New Roman" panose="02020603050405020304" pitchFamily="18" charset="0"/>
              </a:rPr>
              <a:t>－4</a:t>
            </a:r>
            <a:endParaRPr lang="zh-CN" altLang="en-US" sz="2400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44" name="文本框 18443"/>
          <p:cNvSpPr txBox="1"/>
          <p:nvPr/>
        </p:nvSpPr>
        <p:spPr>
          <a:xfrm>
            <a:off x="7086600" y="50292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5050"/>
                </a:solidFill>
                <a:latin typeface="Times New Roman" panose="02020603050405020304" pitchFamily="18" charset="0"/>
              </a:rPr>
              <a:t>－1</a:t>
            </a:r>
            <a:endParaRPr lang="zh-CN" altLang="en-US" sz="2400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45" name="文本框 18444"/>
          <p:cNvSpPr txBox="1"/>
          <p:nvPr/>
        </p:nvSpPr>
        <p:spPr>
          <a:xfrm>
            <a:off x="6313488" y="589915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5050"/>
                </a:solidFill>
                <a:latin typeface="Times New Roman" panose="02020603050405020304" pitchFamily="18" charset="0"/>
              </a:rPr>
              <a:t>没有。</a:t>
            </a:r>
            <a:endParaRPr lang="zh-CN" altLang="en-US" sz="2800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1757" name="对象 18445"/>
          <p:cNvGraphicFramePr>
            <a:graphicFrameLocks noChangeAspect="1"/>
          </p:cNvGraphicFramePr>
          <p:nvPr/>
        </p:nvGraphicFramePr>
        <p:xfrm>
          <a:off x="1828800" y="4191000"/>
          <a:ext cx="5791200" cy="74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3072130" imgH="393700" progId="Equation.3">
                  <p:embed/>
                </p:oleObj>
              </mc:Choice>
              <mc:Fallback>
                <p:oleObj name="" r:id="rId1" imgW="3072130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28800" y="4191000"/>
                        <a:ext cx="5791200" cy="741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7" name="对象 18446"/>
          <p:cNvGraphicFramePr>
            <a:graphicFrameLocks noChangeAspect="1"/>
          </p:cNvGraphicFramePr>
          <p:nvPr/>
        </p:nvGraphicFramePr>
        <p:xfrm>
          <a:off x="1928813" y="4838700"/>
          <a:ext cx="58420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521970" imgH="790575" progId="Word.Document.8">
                  <p:embed/>
                </p:oleObj>
              </mc:Choice>
              <mc:Fallback>
                <p:oleObj name="" r:id="rId3" imgW="521970" imgH="790575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28813" y="4838700"/>
                        <a:ext cx="584200" cy="876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8" name="对象 18447"/>
          <p:cNvGraphicFramePr>
            <a:graphicFrameLocks noChangeAspect="1"/>
          </p:cNvGraphicFramePr>
          <p:nvPr/>
        </p:nvGraphicFramePr>
        <p:xfrm>
          <a:off x="2590800" y="5029200"/>
          <a:ext cx="409575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302260" imgH="711200" progId="Word.Document.8">
                  <p:embed/>
                </p:oleObj>
              </mc:Choice>
              <mc:Fallback>
                <p:oleObj name="" r:id="rId5" imgW="302260" imgH="71120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90800" y="5029200"/>
                        <a:ext cx="409575" cy="965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9" name="对象 18448"/>
          <p:cNvGraphicFramePr>
            <a:graphicFrameLocks noChangeAspect="1"/>
          </p:cNvGraphicFramePr>
          <p:nvPr/>
        </p:nvGraphicFramePr>
        <p:xfrm>
          <a:off x="4267200" y="4851400"/>
          <a:ext cx="341313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7" imgW="238125" imgH="638175" progId="Paint.Picture">
                  <p:embed/>
                </p:oleObj>
              </mc:Choice>
              <mc:Fallback>
                <p:oleObj name="" r:id="rId7" imgW="238125" imgH="638175" progId="Paint.Picture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67200" y="4851400"/>
                        <a:ext cx="341313" cy="91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50" name="对象 18449"/>
          <p:cNvGraphicFramePr>
            <a:graphicFrameLocks noChangeAspect="1"/>
          </p:cNvGraphicFramePr>
          <p:nvPr/>
        </p:nvGraphicFramePr>
        <p:xfrm>
          <a:off x="5029200" y="5029200"/>
          <a:ext cx="4508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9" imgW="352425" imgH="476250" progId="Paint.Picture">
                  <p:embed/>
                </p:oleObj>
              </mc:Choice>
              <mc:Fallback>
                <p:oleObj name="" r:id="rId9" imgW="352425" imgH="476250" progId="Paint.Picture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29200" y="5029200"/>
                        <a:ext cx="450850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62" name="矩形 18450"/>
          <p:cNvSpPr/>
          <p:nvPr/>
        </p:nvSpPr>
        <p:spPr>
          <a:xfrm>
            <a:off x="179388" y="0"/>
            <a:ext cx="2333625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巩固提高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  <p:bldP spid="18442" grpId="0"/>
      <p:bldP spid="18443" grpId="0"/>
      <p:bldP spid="18444" grpId="0"/>
      <p:bldP spid="184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文本占位符 13314"/>
          <p:cNvSpPr>
            <a:spLocks noGrp="1"/>
          </p:cNvSpPr>
          <p:nvPr>
            <p:ph type="body" sz="half" idx="1"/>
          </p:nvPr>
        </p:nvSpPr>
        <p:spPr>
          <a:xfrm>
            <a:off x="250825" y="836613"/>
            <a:ext cx="8893175" cy="5327650"/>
          </a:xfrm>
          <a:ln/>
        </p:spPr>
        <p:txBody>
          <a:bodyPr anchor="t"/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en-US" altLang="zh-CN" sz="2400">
                <a:solidFill>
                  <a:schemeClr val="tx1"/>
                </a:solidFill>
              </a:rPr>
              <a:t>      </a:t>
            </a:r>
            <a:r>
              <a:rPr lang="en-US" altLang="zh-CN" sz="2800" dirty="0">
                <a:solidFill>
                  <a:schemeClr val="tx1"/>
                </a:solidFill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、抢答：</a:t>
            </a:r>
            <a:endParaRPr lang="zh-CN" altLang="en-US" sz="2800" dirty="0">
              <a:solidFill>
                <a:schemeClr val="tx1"/>
              </a:solidFill>
              <a:ea typeface="微软雅黑" panose="020B0503020204020204" charset="-122"/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   （</a:t>
            </a:r>
            <a:r>
              <a:rPr lang="en-US" altLang="zh-CN" sz="2800" dirty="0">
                <a:solidFill>
                  <a:schemeClr val="tx1"/>
                </a:solidFill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）（</a:t>
            </a:r>
            <a:r>
              <a:rPr lang="en-US" altLang="zh-CN" sz="2800" dirty="0">
                <a:solidFill>
                  <a:schemeClr val="tx1"/>
                </a:solidFill>
              </a:rPr>
              <a:t>-18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</a:t>
            </a:r>
            <a:r>
              <a:rPr lang="en-US" altLang="zh-CN" sz="2800" dirty="0">
                <a:solidFill>
                  <a:schemeClr val="tx1"/>
                </a:solidFill>
              </a:rPr>
              <a:t>÷6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；         （</a:t>
            </a:r>
            <a:r>
              <a:rPr lang="en-US" altLang="zh-CN" sz="2800" dirty="0">
                <a:solidFill>
                  <a:schemeClr val="tx1"/>
                </a:solidFill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）（</a:t>
            </a:r>
            <a:r>
              <a:rPr lang="en-US" altLang="zh-CN" sz="2800" dirty="0">
                <a:solidFill>
                  <a:schemeClr val="tx1"/>
                </a:solidFill>
              </a:rPr>
              <a:t>-63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</a:t>
            </a:r>
            <a:r>
              <a:rPr lang="en-US" altLang="zh-CN" sz="2800" dirty="0">
                <a:solidFill>
                  <a:schemeClr val="tx1"/>
                </a:solidFill>
              </a:rPr>
              <a:t>÷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</a:rPr>
              <a:t>-7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）；</a:t>
            </a:r>
            <a:endParaRPr lang="zh-CN" altLang="en-US" sz="2800" dirty="0">
              <a:solidFill>
                <a:schemeClr val="tx1"/>
              </a:solidFill>
              <a:ea typeface="微软雅黑" panose="020B0503020204020204" charset="-122"/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</a:rPr>
              <a:t>3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</a:t>
            </a:r>
            <a:r>
              <a:rPr lang="en-US" altLang="zh-CN" sz="2800" dirty="0">
                <a:solidFill>
                  <a:schemeClr val="tx1"/>
                </a:solidFill>
              </a:rPr>
              <a:t>1÷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</a:rPr>
              <a:t>-9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）；          （</a:t>
            </a:r>
            <a:r>
              <a:rPr lang="en-US" altLang="zh-CN" sz="2800" dirty="0">
                <a:solidFill>
                  <a:schemeClr val="tx1"/>
                </a:solidFill>
              </a:rPr>
              <a:t>4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  </a:t>
            </a:r>
            <a:r>
              <a:rPr lang="en-US" altLang="zh-CN" sz="2800" dirty="0">
                <a:solidFill>
                  <a:schemeClr val="tx1"/>
                </a:solidFill>
              </a:rPr>
              <a:t>0÷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</a:rPr>
              <a:t>-8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）</a:t>
            </a:r>
            <a:r>
              <a:rPr lang="en-US" altLang="zh-CN" sz="2800">
                <a:solidFill>
                  <a:schemeClr val="tx1"/>
                </a:solidFill>
              </a:rPr>
              <a:t>.</a:t>
            </a:r>
            <a:endParaRPr lang="en-US" altLang="zh-CN" sz="28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en-US" altLang="zh-CN" sz="2800">
                <a:solidFill>
                  <a:schemeClr val="tx1"/>
                </a:solidFill>
              </a:rPr>
              <a:t>     </a:t>
            </a:r>
            <a:endParaRPr lang="en-US" altLang="zh-CN" sz="28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en-US" altLang="zh-CN" sz="2800" dirty="0">
                <a:solidFill>
                  <a:schemeClr val="tx1"/>
                </a:solidFill>
              </a:rPr>
              <a:t>     2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chemeClr val="tx1"/>
                </a:solidFill>
              </a:rPr>
              <a:t>a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chemeClr val="tx1"/>
                </a:solidFill>
              </a:rPr>
              <a:t>b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为有理数，若    </a:t>
            </a:r>
            <a:r>
              <a:rPr lang="en-US" altLang="zh-CN" sz="2800" dirty="0">
                <a:solidFill>
                  <a:schemeClr val="tx1"/>
                </a:solidFill>
              </a:rPr>
              <a:t>=0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，则（   ）    </a:t>
            </a:r>
            <a:endParaRPr lang="zh-CN" altLang="en-US" sz="2800" dirty="0">
              <a:solidFill>
                <a:schemeClr val="tx1"/>
              </a:solidFill>
              <a:ea typeface="微软雅黑" panose="020B0503020204020204" charset="-122"/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zh-CN" altLang="en-US" sz="2800">
                <a:solidFill>
                  <a:schemeClr val="tx1"/>
                </a:solidFill>
                <a:ea typeface="微软雅黑" panose="020B0503020204020204" charset="-122"/>
              </a:rPr>
              <a:t>     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   </a:t>
            </a:r>
            <a:r>
              <a:rPr lang="en-US" altLang="zh-CN" sz="2800" dirty="0">
                <a:solidFill>
                  <a:schemeClr val="tx1"/>
                </a:solidFill>
              </a:rPr>
              <a:t>A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chemeClr val="tx1"/>
                </a:solidFill>
              </a:rPr>
              <a:t>b=0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且</a:t>
            </a:r>
            <a:r>
              <a:rPr lang="en-US" altLang="zh-CN" sz="2800" dirty="0">
                <a:solidFill>
                  <a:schemeClr val="tx1"/>
                </a:solidFill>
              </a:rPr>
              <a:t>a≠0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；      </a:t>
            </a:r>
            <a:r>
              <a:rPr lang="en-US" altLang="zh-CN" sz="2800" dirty="0">
                <a:solidFill>
                  <a:schemeClr val="tx1"/>
                </a:solidFill>
              </a:rPr>
              <a:t>B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chemeClr val="tx1"/>
                </a:solidFill>
              </a:rPr>
              <a:t>b=0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；</a:t>
            </a:r>
            <a:endParaRPr lang="zh-CN" altLang="en-US" sz="2800" dirty="0">
              <a:solidFill>
                <a:schemeClr val="tx1"/>
              </a:solidFill>
              <a:ea typeface="微软雅黑" panose="020B0503020204020204" charset="-122"/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        </a:t>
            </a:r>
            <a:r>
              <a:rPr lang="en-US" altLang="zh-CN" sz="2800" dirty="0">
                <a:solidFill>
                  <a:schemeClr val="tx1"/>
                </a:solidFill>
              </a:rPr>
              <a:t>C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chemeClr val="tx1"/>
                </a:solidFill>
              </a:rPr>
              <a:t>a=0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且</a:t>
            </a:r>
            <a:r>
              <a:rPr lang="en-US" altLang="zh-CN" sz="2800" dirty="0">
                <a:solidFill>
                  <a:schemeClr val="tx1"/>
                </a:solidFill>
              </a:rPr>
              <a:t>b=0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；      </a:t>
            </a:r>
            <a:r>
              <a:rPr lang="en-US" altLang="zh-CN" sz="2800" dirty="0">
                <a:solidFill>
                  <a:schemeClr val="tx1"/>
                </a:solidFill>
              </a:rPr>
              <a:t>D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chemeClr val="tx1"/>
                </a:solidFill>
              </a:rPr>
              <a:t>a=0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且</a:t>
            </a:r>
            <a:r>
              <a:rPr lang="en-US" altLang="zh-CN" sz="2800">
                <a:solidFill>
                  <a:schemeClr val="tx1"/>
                </a:solidFill>
              </a:rPr>
              <a:t>b≠0</a:t>
            </a:r>
            <a:endParaRPr lang="en-US" altLang="zh-CN" sz="28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en-US" altLang="zh-CN" sz="2800">
                <a:solidFill>
                  <a:schemeClr val="tx1"/>
                </a:solidFill>
              </a:rPr>
              <a:t>    </a:t>
            </a:r>
            <a:endParaRPr lang="en-US" altLang="zh-CN" sz="28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buClr>
                <a:srgbClr val="1A93C8"/>
              </a:buClr>
              <a:buSzPct val="110000"/>
              <a:buFontTx/>
              <a:buNone/>
            </a:pPr>
            <a:r>
              <a:rPr lang="en-US" altLang="zh-CN" sz="2800" dirty="0">
                <a:solidFill>
                  <a:schemeClr val="tx1"/>
                </a:solidFill>
              </a:rPr>
              <a:t>     3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、若</a:t>
            </a:r>
            <a:r>
              <a:rPr lang="en-US" altLang="zh-CN" sz="2800" dirty="0">
                <a:solidFill>
                  <a:schemeClr val="tx1"/>
                </a:solidFill>
              </a:rPr>
              <a:t>a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chemeClr val="tx1"/>
                </a:solidFill>
              </a:rPr>
              <a:t>b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互为相反数且</a:t>
            </a:r>
            <a:r>
              <a:rPr lang="en-US" altLang="zh-CN" sz="2800" err="1">
                <a:solidFill>
                  <a:schemeClr val="tx1"/>
                </a:solidFill>
              </a:rPr>
              <a:t>a≠b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，则     </a:t>
            </a:r>
            <a:r>
              <a:rPr lang="en-US" altLang="zh-CN" sz="2800">
                <a:solidFill>
                  <a:schemeClr val="tx1"/>
                </a:solidFill>
              </a:rPr>
              <a:t>=</a:t>
            </a:r>
            <a:r>
              <a:rPr lang="en-US" altLang="zh-CN" sz="2800" u="sng">
                <a:solidFill>
                  <a:schemeClr val="tx1"/>
                </a:solidFill>
              </a:rPr>
              <a:t>     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，</a:t>
            </a:r>
            <a:r>
              <a:rPr lang="en-US" altLang="zh-CN" sz="2800" dirty="0">
                <a:solidFill>
                  <a:schemeClr val="tx1"/>
                </a:solidFill>
              </a:rPr>
              <a:t>a</a:t>
            </a:r>
            <a:r>
              <a:rPr lang="zh-CN" altLang="en-US" sz="2800" dirty="0">
                <a:solidFill>
                  <a:schemeClr val="tx1"/>
                </a:solidFill>
                <a:ea typeface="微软雅黑" panose="020B0503020204020204" charset="-122"/>
              </a:rPr>
              <a:t>＋</a:t>
            </a:r>
            <a:r>
              <a:rPr lang="en-US" altLang="zh-CN" sz="2800">
                <a:solidFill>
                  <a:schemeClr val="tx1"/>
                </a:solidFill>
              </a:rPr>
              <a:t>b=</a:t>
            </a:r>
            <a:r>
              <a:rPr lang="en-US" altLang="zh-CN" sz="2400" u="sng">
                <a:solidFill>
                  <a:schemeClr val="tx1"/>
                </a:solidFill>
              </a:rPr>
              <a:t>     </a:t>
            </a:r>
            <a:r>
              <a:rPr lang="en-US" altLang="zh-CN" sz="2400">
                <a:solidFill>
                  <a:schemeClr val="tx1"/>
                </a:solidFill>
              </a:rPr>
              <a:t>.</a:t>
            </a:r>
            <a:endParaRPr lang="en-US" altLang="zh-CN" sz="2400">
              <a:solidFill>
                <a:schemeClr val="tx1"/>
              </a:solidFill>
            </a:endParaRPr>
          </a:p>
        </p:txBody>
      </p:sp>
      <p:pic>
        <p:nvPicPr>
          <p:cNvPr id="32770" name="图片 13327" descr="q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64388" y="0"/>
            <a:ext cx="1979612" cy="11779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2771" name="组合 13338"/>
          <p:cNvGrpSpPr/>
          <p:nvPr/>
        </p:nvGrpSpPr>
        <p:grpSpPr>
          <a:xfrm>
            <a:off x="323850" y="0"/>
            <a:ext cx="3600450" cy="736600"/>
            <a:chOff x="612" y="245"/>
            <a:chExt cx="2268" cy="464"/>
          </a:xfrm>
        </p:grpSpPr>
        <p:sp>
          <p:nvSpPr>
            <p:cNvPr id="32772" name="矩形 13328"/>
            <p:cNvSpPr/>
            <p:nvPr/>
          </p:nvSpPr>
          <p:spPr>
            <a:xfrm>
              <a:off x="703" y="391"/>
              <a:ext cx="1996" cy="318"/>
            </a:xfrm>
            <a:prstGeom prst="rect">
              <a:avLst/>
            </a:prstGeom>
            <a:gradFill rotWithShape="0">
              <a:gsLst>
                <a:gs pos="0">
                  <a:srgbClr val="00CC99"/>
                </a:gs>
                <a:gs pos="50000">
                  <a:schemeClr val="bg1"/>
                </a:gs>
                <a:gs pos="100000">
                  <a:srgbClr val="00CC99"/>
                </a:gs>
              </a:gsLst>
              <a:lin ang="0" scaled="1"/>
              <a:tileRect/>
            </a:gradFill>
            <a:ln w="9525" cap="flat" cmpd="sng">
              <a:solidFill>
                <a:srgbClr val="3399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13330" name="文本框 13329"/>
            <p:cNvSpPr txBox="1"/>
            <p:nvPr/>
          </p:nvSpPr>
          <p:spPr>
            <a:xfrm>
              <a:off x="612" y="245"/>
              <a:ext cx="22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buClr>
                  <a:srgbClr val="000000"/>
                </a:buClr>
              </a:pPr>
              <a:r>
                <a:rPr lang="zh-CN" altLang="en-US" sz="2800" noProof="1" dirty="0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  <a:cs typeface="+mn-ea"/>
                </a:rPr>
                <a:t>做一做，  你一定行！</a:t>
              </a:r>
              <a:endParaRPr lang="zh-CN" altLang="en-US" sz="280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pic>
        <p:nvPicPr>
          <p:cNvPr id="32774" name="图片 133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175" y="5475288"/>
            <a:ext cx="390525" cy="1008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45" name="文本框 13344"/>
          <p:cNvSpPr txBox="1"/>
          <p:nvPr/>
        </p:nvSpPr>
        <p:spPr>
          <a:xfrm>
            <a:off x="3452813" y="1362075"/>
            <a:ext cx="57626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Arial" panose="020B0604020202020204" pitchFamily="34" charset="0"/>
              </a:rPr>
              <a:t>-3</a:t>
            </a:r>
            <a:endParaRPr lang="en-US" altLang="zh-CN" sz="28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32776" name="文本框 13346"/>
          <p:cNvSpPr txBox="1"/>
          <p:nvPr/>
        </p:nvSpPr>
        <p:spPr>
          <a:xfrm>
            <a:off x="8316913" y="1641475"/>
            <a:ext cx="57626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sz="2800" dirty="0">
              <a:latin typeface="Arial" panose="020B0604020202020204" pitchFamily="34" charset="0"/>
            </a:endParaRPr>
          </a:p>
        </p:txBody>
      </p:sp>
      <p:sp>
        <p:nvSpPr>
          <p:cNvPr id="13348" name="文本框 13347"/>
          <p:cNvSpPr txBox="1"/>
          <p:nvPr/>
        </p:nvSpPr>
        <p:spPr>
          <a:xfrm>
            <a:off x="6732588" y="2205038"/>
            <a:ext cx="57626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Arial" panose="020B0604020202020204" pitchFamily="34" charset="0"/>
              </a:rPr>
              <a:t>0</a:t>
            </a:r>
            <a:endParaRPr lang="en-US" altLang="zh-CN" sz="28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3352" name="文本框 13351"/>
          <p:cNvSpPr txBox="1"/>
          <p:nvPr/>
        </p:nvSpPr>
        <p:spPr>
          <a:xfrm>
            <a:off x="8083550" y="1362075"/>
            <a:ext cx="57626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Arial" panose="020B0604020202020204" pitchFamily="34" charset="0"/>
              </a:rPr>
              <a:t>9</a:t>
            </a:r>
            <a:endParaRPr lang="en-US" altLang="zh-CN" sz="28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pic>
        <p:nvPicPr>
          <p:cNvPr id="32779" name="图片 133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6738" y="2997200"/>
            <a:ext cx="390525" cy="1008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54" name="文本框 13353"/>
          <p:cNvSpPr txBox="1"/>
          <p:nvPr/>
        </p:nvSpPr>
        <p:spPr>
          <a:xfrm>
            <a:off x="6156325" y="3241675"/>
            <a:ext cx="57626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Arial" panose="020B0604020202020204" pitchFamily="34" charset="0"/>
              </a:rPr>
              <a:t>D</a:t>
            </a:r>
            <a:endParaRPr lang="en-US" altLang="zh-CN" sz="28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3355" name="文本框 13354"/>
          <p:cNvSpPr txBox="1"/>
          <p:nvPr/>
        </p:nvSpPr>
        <p:spPr>
          <a:xfrm>
            <a:off x="6831013" y="5645150"/>
            <a:ext cx="57626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Arial" panose="020B0604020202020204" pitchFamily="34" charset="0"/>
              </a:rPr>
              <a:t>-1</a:t>
            </a:r>
            <a:endParaRPr lang="en-US" altLang="zh-CN" sz="28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3356" name="文本框 13355"/>
          <p:cNvSpPr txBox="1"/>
          <p:nvPr/>
        </p:nvSpPr>
        <p:spPr>
          <a:xfrm>
            <a:off x="8475663" y="5475288"/>
            <a:ext cx="57626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66"/>
                </a:solidFill>
                <a:latin typeface="Arial" panose="020B0604020202020204" pitchFamily="34" charset="0"/>
              </a:rPr>
              <a:t>0</a:t>
            </a:r>
            <a:endParaRPr lang="en-US" altLang="zh-CN" sz="280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027363" y="2057400"/>
          <a:ext cx="425450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3" imgW="215900" imgH="393700" progId="Equation.KSEE3">
                  <p:embed/>
                </p:oleObj>
              </mc:Choice>
              <mc:Fallback>
                <p:oleObj name="" r:id="rId3" imgW="215900" imgH="393700" progId="Equation.KSEE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27363" y="2057400"/>
                        <a:ext cx="425450" cy="776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5" grpId="0"/>
      <p:bldP spid="13348" grpId="0"/>
      <p:bldP spid="13352" grpId="0"/>
      <p:bldP spid="13354" grpId="0"/>
      <p:bldP spid="13355" grpId="0"/>
      <p:bldP spid="1335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3793" name="组合 20481"/>
          <p:cNvGrpSpPr/>
          <p:nvPr/>
        </p:nvGrpSpPr>
        <p:grpSpPr>
          <a:xfrm>
            <a:off x="0" y="358775"/>
            <a:ext cx="8832850" cy="6194425"/>
            <a:chOff x="0" y="0"/>
            <a:chExt cx="5564" cy="3902"/>
          </a:xfrm>
        </p:grpSpPr>
        <p:sp>
          <p:nvSpPr>
            <p:cNvPr id="33794" name="文本框 20482"/>
            <p:cNvSpPr txBox="1"/>
            <p:nvPr/>
          </p:nvSpPr>
          <p:spPr>
            <a:xfrm>
              <a:off x="240" y="0"/>
              <a:ext cx="1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endParaRPr sz="2800" b="1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3795" name="文本框 20483"/>
            <p:cNvSpPr txBox="1"/>
            <p:nvPr/>
          </p:nvSpPr>
          <p:spPr>
            <a:xfrm>
              <a:off x="0" y="350"/>
              <a:ext cx="5564" cy="35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marL="609600" indent="-609600"/>
              <a:r>
                <a:rPr lang="en-US" altLang="zh-CN" sz="2800" b="1" dirty="0">
                  <a:solidFill>
                    <a:srgbClr val="FF5050"/>
                  </a:solidFill>
                  <a:latin typeface="Times New Roman" panose="02020603050405020304" pitchFamily="18" charset="0"/>
                </a:rPr>
                <a:t>4</a:t>
              </a:r>
              <a:r>
                <a:rPr lang="zh-CN" altLang="en-US" sz="2800" b="1" dirty="0">
                  <a:solidFill>
                    <a:srgbClr val="FF5050"/>
                  </a:solidFill>
                  <a:latin typeface="Times New Roman" panose="02020603050405020304" pitchFamily="18" charset="0"/>
                </a:rPr>
                <a:t>、填空</a:t>
              </a:r>
              <a:r>
                <a:rPr lang="en-US" altLang="zh-CN" sz="2800" b="1" dirty="0">
                  <a:solidFill>
                    <a:srgbClr val="FF5050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800" b="1" dirty="0">
                <a:solidFill>
                  <a:srgbClr val="FF5050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endParaRPr lang="en-US" altLang="zh-CN" sz="2800" b="1" dirty="0">
                <a:solidFill>
                  <a:srgbClr val="FF5050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(1) </a:t>
              </a:r>
              <a:r>
                <a:rPr lang="en-US" altLang="zh-CN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   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的倒数是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-2,  -0.1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的倒数是</a:t>
              </a:r>
              <a:r>
                <a:rPr lang="zh-CN" altLang="en-US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  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endParaRPr lang="en-US" altLang="zh-CN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(2)-6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的倒数是 </a:t>
              </a:r>
              <a:r>
                <a:rPr lang="zh-CN" altLang="en-US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   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,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相反数是 </a:t>
              </a:r>
              <a:r>
                <a:rPr lang="zh-CN" altLang="en-US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       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endParaRPr lang="en-US" altLang="zh-CN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(3)  </a:t>
              </a:r>
              <a:r>
                <a:rPr lang="en-US" altLang="zh-CN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的倒数等于它本身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,   </a:t>
              </a:r>
              <a:r>
                <a:rPr lang="en-US" altLang="zh-CN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的相反数</a:t>
              </a:r>
              <a:endPara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endPara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等于它本身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, </a:t>
              </a:r>
              <a:r>
                <a:rPr lang="en-US" altLang="zh-CN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           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的绝对值等于它本身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endParaRPr lang="en-US" altLang="zh-CN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(4)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若一个数的相反数与这个数的倒数的和等于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0,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则这</a:t>
              </a:r>
              <a:endPara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endParaRPr lang="zh-CN" altLang="en-US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pPr marL="609600" indent="-609600"/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个数是  </a:t>
              </a:r>
              <a:r>
                <a:rPr lang="zh-CN" altLang="en-US" sz="2800" b="1" u="sng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             </a:t>
              </a:r>
              <a:r>
                <a:rPr lang="zh-CN" altLang="en-US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</a:t>
              </a:r>
              <a:r>
                <a:rPr lang="en-US" altLang="zh-CN" sz="28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8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20485" name="对象 20484"/>
          <p:cNvGraphicFramePr>
            <a:graphicFrameLocks noChangeAspect="1"/>
          </p:cNvGraphicFramePr>
          <p:nvPr/>
        </p:nvGraphicFramePr>
        <p:xfrm>
          <a:off x="1547813" y="1268413"/>
          <a:ext cx="579437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254000" imgH="394335" progId="Equation.3">
                  <p:embed/>
                </p:oleObj>
              </mc:Choice>
              <mc:Fallback>
                <p:oleObj name="" r:id="rId1" imgW="254000" imgH="394335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813" y="1268413"/>
                        <a:ext cx="579437" cy="898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6" name="文本框 20485"/>
          <p:cNvSpPr txBox="1"/>
          <p:nvPr/>
        </p:nvSpPr>
        <p:spPr>
          <a:xfrm>
            <a:off x="6877050" y="1628775"/>
            <a:ext cx="793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-10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20487" name="文本框 20486"/>
          <p:cNvSpPr txBox="1"/>
          <p:nvPr/>
        </p:nvSpPr>
        <p:spPr>
          <a:xfrm>
            <a:off x="6659563" y="2420938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6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20488" name="文本框 20487"/>
          <p:cNvSpPr txBox="1"/>
          <p:nvPr/>
        </p:nvSpPr>
        <p:spPr>
          <a:xfrm>
            <a:off x="6084888" y="3284538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0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20489" name="文本框 20488"/>
          <p:cNvSpPr txBox="1"/>
          <p:nvPr/>
        </p:nvSpPr>
        <p:spPr>
          <a:xfrm>
            <a:off x="3492500" y="4121150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非负数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20490" name="对象 20489"/>
          <p:cNvGraphicFramePr>
            <a:graphicFrameLocks noChangeAspect="1"/>
          </p:cNvGraphicFramePr>
          <p:nvPr/>
        </p:nvGraphicFramePr>
        <p:xfrm>
          <a:off x="3059113" y="2133600"/>
          <a:ext cx="6032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3" imgW="254000" imgH="394335" progId="Equation.3">
                  <p:embed/>
                </p:oleObj>
              </mc:Choice>
              <mc:Fallback>
                <p:oleObj name="" r:id="rId3" imgW="254000" imgH="394335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59113" y="2133600"/>
                        <a:ext cx="603250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1" name="对象 20490"/>
          <p:cNvGraphicFramePr>
            <a:graphicFrameLocks noChangeAspect="1"/>
          </p:cNvGraphicFramePr>
          <p:nvPr/>
        </p:nvGraphicFramePr>
        <p:xfrm>
          <a:off x="1187450" y="3167063"/>
          <a:ext cx="792163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5" imgW="203835" imgH="165735" progId="Equation.3">
                  <p:embed/>
                </p:oleObj>
              </mc:Choice>
              <mc:Fallback>
                <p:oleObj name="" r:id="rId5" imgW="203835" imgH="165735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87450" y="3167063"/>
                        <a:ext cx="792163" cy="642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2" name="对象 20491"/>
          <p:cNvGraphicFramePr>
            <a:graphicFrameLocks noChangeAspect="1"/>
          </p:cNvGraphicFramePr>
          <p:nvPr/>
        </p:nvGraphicFramePr>
        <p:xfrm>
          <a:off x="2411413" y="5805488"/>
          <a:ext cx="792162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7" imgW="203835" imgH="165735" progId="Equation.3">
                  <p:embed/>
                </p:oleObj>
              </mc:Choice>
              <mc:Fallback>
                <p:oleObj name="" r:id="rId7" imgW="203835" imgH="165735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11413" y="5805488"/>
                        <a:ext cx="792162" cy="642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4" name="矩形 20492"/>
          <p:cNvSpPr/>
          <p:nvPr/>
        </p:nvSpPr>
        <p:spPr>
          <a:xfrm>
            <a:off x="179388" y="0"/>
            <a:ext cx="2333625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巩固提高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  <p:bldP spid="20487" grpId="0"/>
      <p:bldP spid="20488" grpId="0"/>
      <p:bldP spid="2048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文本框 16385"/>
          <p:cNvSpPr txBox="1"/>
          <p:nvPr/>
        </p:nvSpPr>
        <p:spPr>
          <a:xfrm>
            <a:off x="468313" y="476250"/>
            <a:ext cx="8388350" cy="37195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二.判断题  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(1)a+b的倒数是1/a+b 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(2)0÷a=0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(3)两个数相除,商是正数,则和一定为正数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(4)两个数互为相反数,那么它们的商一定存在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三.计算题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6387" name="内容占位符 16386"/>
          <p:cNvGraphicFramePr>
            <a:graphicFrameLocks noGrp="1" noChangeAspect="1"/>
          </p:cNvGraphicFramePr>
          <p:nvPr>
            <p:ph/>
          </p:nvPr>
        </p:nvGraphicFramePr>
        <p:xfrm>
          <a:off x="828675" y="4149725"/>
          <a:ext cx="5184775" cy="247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1436370" imgH="686435" progId="Equation.3">
                  <p:embed/>
                </p:oleObj>
              </mc:Choice>
              <mc:Fallback>
                <p:oleObj name="" r:id="rId1" imgW="1436370" imgH="686435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28675" y="4149725"/>
                        <a:ext cx="5184775" cy="24780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1" name="图片 15361" descr="1763439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12737"/>
            <a:ext cx="9753600" cy="7310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2" name="矩形 15362"/>
          <p:cNvSpPr/>
          <p:nvPr/>
        </p:nvSpPr>
        <p:spPr>
          <a:xfrm>
            <a:off x="3779838" y="260350"/>
            <a:ext cx="1330325" cy="83661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92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8999"/>
                    </a:srgbClr>
                  </a:outerShdw>
                </a:effectLst>
                <a:latin typeface="华文行楷" charset="0"/>
                <a:ea typeface="华文行楷" charset="0"/>
              </a:rPr>
              <a:t>小结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8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15364" name="文本框 15363"/>
          <p:cNvSpPr txBox="1"/>
          <p:nvPr/>
        </p:nvSpPr>
        <p:spPr>
          <a:xfrm>
            <a:off x="1116013" y="1628775"/>
            <a:ext cx="5565775" cy="15541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两个有理数相除</a:t>
            </a:r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, 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同号得正</a:t>
            </a:r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, </a:t>
            </a:r>
            <a:endParaRPr lang="en-US" altLang="zh-CN" sz="3200" b="1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异号得负</a:t>
            </a:r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,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并把绝对值相除</a:t>
            </a:r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;</a:t>
            </a:r>
            <a:endParaRPr lang="en-US" altLang="zh-CN" sz="3200" b="1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0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除以任何非</a:t>
            </a:r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0</a:t>
            </a:r>
            <a:r>
              <a:rPr lang="zh-CN" altLang="en-US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数都得</a:t>
            </a:r>
            <a:r>
              <a:rPr lang="en-US" altLang="zh-CN" sz="32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0.</a:t>
            </a:r>
            <a:endParaRPr lang="en-US" altLang="zh-CN" sz="3200" b="1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5844" name="文本框 15364"/>
          <p:cNvSpPr txBox="1"/>
          <p:nvPr/>
        </p:nvSpPr>
        <p:spPr>
          <a:xfrm>
            <a:off x="323850" y="908050"/>
            <a:ext cx="23225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1.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除法法则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:</a:t>
            </a:r>
            <a:endParaRPr lang="en-US" altLang="zh-CN" sz="32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5845" name="文本框 15365"/>
          <p:cNvSpPr txBox="1"/>
          <p:nvPr/>
        </p:nvSpPr>
        <p:spPr>
          <a:xfrm>
            <a:off x="250825" y="3213100"/>
            <a:ext cx="47609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除法和乘法之间的关系</a:t>
            </a:r>
            <a:r>
              <a:rPr lang="en-US" altLang="zh-CN" sz="3200" b="1">
                <a:latin typeface="华文中宋" pitchFamily="2" charset="-122"/>
                <a:ea typeface="华文中宋" pitchFamily="2" charset="-122"/>
              </a:rPr>
              <a:t>:</a:t>
            </a:r>
            <a:endParaRPr lang="en-US" altLang="zh-CN" sz="32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5367" name="矩形 15366"/>
          <p:cNvSpPr/>
          <p:nvPr/>
        </p:nvSpPr>
        <p:spPr>
          <a:xfrm>
            <a:off x="2638425" y="4437063"/>
            <a:ext cx="65055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ea typeface="华文中宋" pitchFamily="2" charset="-122"/>
              </a:rPr>
              <a:t>除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以一个数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, 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等于</a:t>
            </a: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ea typeface="华文中宋" pitchFamily="2" charset="-122"/>
              </a:rPr>
              <a:t>乘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华文中宋" pitchFamily="2" charset="-122"/>
              </a:rPr>
              <a:t>以这个数的</a:t>
            </a: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ea typeface="华文中宋" pitchFamily="2" charset="-122"/>
              </a:rPr>
              <a:t>倒数</a:t>
            </a:r>
            <a:endParaRPr lang="zh-CN" altLang="en-US" sz="3200" b="1">
              <a:solidFill>
                <a:schemeClr val="tx2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5368" name="矩形 15367"/>
          <p:cNvSpPr/>
          <p:nvPr/>
        </p:nvSpPr>
        <p:spPr>
          <a:xfrm>
            <a:off x="827088" y="3933825"/>
            <a:ext cx="7921625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>
                <a:solidFill>
                  <a:srgbClr val="030404"/>
                </a:solidFill>
                <a:latin typeface="Comic Sans MS" panose="030F0702030302020204" pitchFamily="66" charset="0"/>
              </a:rPr>
              <a:t>有理数除法也可以转化为</a:t>
            </a:r>
            <a:r>
              <a:rPr lang="zh-CN" altLang="en-US" sz="3200" b="1" u="sng">
                <a:solidFill>
                  <a:srgbClr val="030404"/>
                </a:solidFill>
                <a:latin typeface="Comic Sans MS" panose="030F0702030302020204" pitchFamily="66" charset="0"/>
              </a:rPr>
              <a:t>         </a:t>
            </a:r>
            <a:r>
              <a:rPr lang="zh-CN" altLang="en-US" sz="3200" b="1">
                <a:solidFill>
                  <a:srgbClr val="030404"/>
                </a:solidFill>
                <a:latin typeface="Comic Sans MS" panose="030F0702030302020204" pitchFamily="66" charset="0"/>
              </a:rPr>
              <a:t>进行，</a:t>
            </a:r>
            <a:endParaRPr lang="zh-CN" altLang="en-US" sz="3200" b="1">
              <a:solidFill>
                <a:srgbClr val="030404"/>
              </a:solidFill>
              <a:latin typeface="Comic Sans MS" panose="030F0702030302020204" pitchFamily="66" charset="0"/>
            </a:endParaRPr>
          </a:p>
          <a:p>
            <a:r>
              <a:rPr lang="zh-CN" altLang="en-US" sz="3200" b="1">
                <a:solidFill>
                  <a:srgbClr val="030404"/>
                </a:solidFill>
                <a:latin typeface="Comic Sans MS" panose="030F0702030302020204" pitchFamily="66" charset="0"/>
              </a:rPr>
              <a:t>其方法是：</a:t>
            </a:r>
            <a:endParaRPr lang="zh-CN" altLang="en-US" sz="3200" b="1">
              <a:solidFill>
                <a:srgbClr val="030404"/>
              </a:solidFill>
              <a:latin typeface="Comic Sans MS" panose="030F0702030302020204" pitchFamily="66" charset="0"/>
            </a:endParaRPr>
          </a:p>
        </p:txBody>
      </p:sp>
      <p:sp>
        <p:nvSpPr>
          <p:cNvPr id="15369" name="矩形 15368"/>
          <p:cNvSpPr/>
          <p:nvPr/>
        </p:nvSpPr>
        <p:spPr>
          <a:xfrm>
            <a:off x="5868988" y="3789363"/>
            <a:ext cx="10001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990099"/>
                </a:solidFill>
                <a:latin typeface="Comic Sans MS" panose="030F0702030302020204" pitchFamily="66" charset="0"/>
              </a:rPr>
              <a:t>乘法</a:t>
            </a:r>
            <a:endParaRPr lang="zh-CN" altLang="en-US" sz="3200" b="1">
              <a:solidFill>
                <a:srgbClr val="990099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7" grpId="0"/>
      <p:bldP spid="15368" grpId="0"/>
      <p:bldP spid="1536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5" name="图片 17409" descr="http_imgloadCAOUODD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矩形 17410"/>
          <p:cNvSpPr/>
          <p:nvPr/>
        </p:nvSpPr>
        <p:spPr>
          <a:xfrm>
            <a:off x="1979613" y="2492375"/>
            <a:ext cx="5832475" cy="15843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2750"/>
                <a:gd name="adj2" fmla="val 0"/>
              </a:avLst>
            </a:prstTxWarp>
            <a:normAutofit/>
            <a:scene3d>
              <a:camera prst="legacyPerspectiveTopLeft">
                <a:rot lat="0" lon="20520000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p>
            <a:pPr algn="ctr"/>
            <a:r>
              <a:rPr lang="zh-CN" altLang="en-US" sz="3200">
                <a:solidFill>
                  <a:srgbClr val="800000">
                    <a:alpha val="96999"/>
                  </a:srgbClr>
                </a:solidFill>
                <a:latin typeface="华文彩云" charset="0"/>
                <a:ea typeface="华文彩云" charset="0"/>
              </a:rPr>
              <a:t>谢谢！</a:t>
            </a:r>
            <a:endParaRPr lang="zh-CN" altLang="en-US" sz="3200">
              <a:solidFill>
                <a:srgbClr val="800000">
                  <a:alpha val="96999"/>
                </a:srgbClr>
              </a:solidFill>
              <a:latin typeface="华文彩云" charset="0"/>
              <a:ea typeface="华文彩云" charset="0"/>
            </a:endParaRPr>
          </a:p>
        </p:txBody>
      </p:sp>
      <p:pic>
        <p:nvPicPr>
          <p:cNvPr id="17412" name="梦 江 南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59788" y="6381750"/>
            <a:ext cx="244475" cy="244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9317" fill="hold"/>
                                        <p:tgtEl>
                                          <p:spTgt spid="174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37889" name="图片 33815" descr="6ffd5c588c526a092934f0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6363"/>
            <a:ext cx="9144000" cy="6745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0" name="矩形 44034"/>
          <p:cNvSpPr/>
          <p:nvPr/>
        </p:nvSpPr>
        <p:spPr>
          <a:xfrm>
            <a:off x="990600" y="1676400"/>
            <a:ext cx="7162800" cy="3505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6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在有理数加减乘除混合运算时，若没有括号，则按照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“先乘除，后加减”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的顺序进行，若有括号则遵循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“先计算小括号括号内的、再计算中括号内的、在计算大括号”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的顺序进行计算．</a:t>
            </a:r>
            <a:r>
              <a:rPr lang="zh-CN" altLang="en-US" sz="2800" b="1" dirty="0">
                <a:latin typeface="Arial" panose="020B0604020202020204" pitchFamily="34" charset="0"/>
              </a:rPr>
              <a:t>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39937" name="文本框 11265"/>
          <p:cNvSpPr txBox="1"/>
          <p:nvPr/>
        </p:nvSpPr>
        <p:spPr>
          <a:xfrm>
            <a:off x="1295400" y="719138"/>
            <a:ext cx="5715000" cy="1554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en-US" altLang="zh-CN" sz="3200" b="1">
              <a:latin typeface="Times New Roman" panose="02020603050405020304" pitchFamily="18" charset="0"/>
            </a:endParaRPr>
          </a:p>
          <a:p>
            <a:endParaRPr lang="en-US" altLang="zh-CN" sz="3200" b="1">
              <a:latin typeface="Times New Roman" panose="02020603050405020304" pitchFamily="18" charset="0"/>
            </a:endParaRPr>
          </a:p>
          <a:p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1267" name="矩形 11266"/>
          <p:cNvSpPr/>
          <p:nvPr/>
        </p:nvSpPr>
        <p:spPr>
          <a:xfrm>
            <a:off x="3492500" y="1412875"/>
            <a:ext cx="1844675" cy="1555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9600" b="1">
                <a:solidFill>
                  <a:srgbClr val="FF5050"/>
                </a:solidFill>
                <a:latin typeface="Times New Roman" panose="02020603050405020304" pitchFamily="18" charset="0"/>
              </a:rPr>
              <a:t>＝</a:t>
            </a:r>
            <a:endParaRPr lang="zh-CN" altLang="en-US" sz="96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矩形 11267"/>
          <p:cNvSpPr/>
          <p:nvPr/>
        </p:nvSpPr>
        <p:spPr>
          <a:xfrm>
            <a:off x="3563938" y="2852738"/>
            <a:ext cx="1946275" cy="1555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9600" b="1">
                <a:solidFill>
                  <a:srgbClr val="FF5050"/>
                </a:solidFill>
                <a:latin typeface="Times New Roman" panose="02020603050405020304" pitchFamily="18" charset="0"/>
              </a:rPr>
              <a:t>＝</a:t>
            </a:r>
            <a:endParaRPr lang="zh-CN" altLang="en-US" sz="96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1269" name="组合 11268"/>
          <p:cNvGrpSpPr>
            <a:grpSpLocks noChangeAspect="1"/>
          </p:cNvGrpSpPr>
          <p:nvPr/>
        </p:nvGrpSpPr>
        <p:grpSpPr>
          <a:xfrm>
            <a:off x="1116013" y="1700213"/>
            <a:ext cx="2655887" cy="3744912"/>
            <a:chOff x="0" y="0"/>
            <a:chExt cx="2068" cy="2785"/>
          </a:xfrm>
        </p:grpSpPr>
        <p:graphicFrame>
          <p:nvGraphicFramePr>
            <p:cNvPr id="39941" name="对象 11269"/>
            <p:cNvGraphicFramePr>
              <a:graphicFrameLocks noChangeAspect="1"/>
            </p:cNvGraphicFramePr>
            <p:nvPr/>
          </p:nvGraphicFramePr>
          <p:xfrm>
            <a:off x="82" y="0"/>
            <a:ext cx="1419" cy="8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0" name="" r:id="rId1" imgW="864235" imgH="432435" progId="Equation.3">
                    <p:embed/>
                  </p:oleObj>
                </mc:Choice>
                <mc:Fallback>
                  <p:oleObj name="" r:id="rId1" imgW="864235" imgH="432435" progId="Equation.3">
                    <p:embed/>
                    <p:pic>
                      <p:nvPicPr>
                        <p:cNvPr id="0" name="图片 310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2" y="0"/>
                          <a:ext cx="1419" cy="8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942" name="对象 11270"/>
            <p:cNvGraphicFramePr>
              <a:graphicFrameLocks noChangeAspect="1"/>
            </p:cNvGraphicFramePr>
            <p:nvPr/>
          </p:nvGraphicFramePr>
          <p:xfrm>
            <a:off x="36" y="953"/>
            <a:ext cx="1797" cy="8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2" name="" r:id="rId3" imgW="1092835" imgH="432435" progId="Equation.3">
                    <p:embed/>
                  </p:oleObj>
                </mc:Choice>
                <mc:Fallback>
                  <p:oleObj name="" r:id="rId3" imgW="1092835" imgH="432435" progId="Equation.3">
                    <p:embed/>
                    <p:pic>
                      <p:nvPicPr>
                        <p:cNvPr id="0" name="图片 311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6" y="953"/>
                          <a:ext cx="1797" cy="8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943" name="对象 11271"/>
            <p:cNvGraphicFramePr>
              <a:graphicFrameLocks noChangeAspect="1"/>
            </p:cNvGraphicFramePr>
            <p:nvPr/>
          </p:nvGraphicFramePr>
          <p:xfrm>
            <a:off x="0" y="1950"/>
            <a:ext cx="2068" cy="8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1" name="" r:id="rId5" imgW="1258570" imgH="432435" progId="Equation.3">
                    <p:embed/>
                  </p:oleObj>
                </mc:Choice>
                <mc:Fallback>
                  <p:oleObj name="" r:id="rId5" imgW="1258570" imgH="432435" progId="Equation.3">
                    <p:embed/>
                    <p:pic>
                      <p:nvPicPr>
                        <p:cNvPr id="0" name="图片 3110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0" y="1950"/>
                          <a:ext cx="2068" cy="8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273" name="矩形 11272"/>
          <p:cNvSpPr/>
          <p:nvPr/>
        </p:nvSpPr>
        <p:spPr>
          <a:xfrm>
            <a:off x="2484438" y="0"/>
            <a:ext cx="3816350" cy="1052513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做一做:</a:t>
            </a:r>
            <a:endParaRPr lang="zh-CN" altLang="en-US" sz="3600"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74" name="矩形 11273"/>
          <p:cNvSpPr/>
          <p:nvPr/>
        </p:nvSpPr>
        <p:spPr>
          <a:xfrm>
            <a:off x="3708400" y="4005263"/>
            <a:ext cx="1412875" cy="1555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9600" b="1">
                <a:solidFill>
                  <a:srgbClr val="FF5050"/>
                </a:solidFill>
                <a:latin typeface="Times New Roman" panose="02020603050405020304" pitchFamily="18" charset="0"/>
              </a:rPr>
              <a:t>＝</a:t>
            </a:r>
            <a:endParaRPr lang="zh-CN" altLang="en-US" sz="96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1275" name="组合 11274"/>
          <p:cNvGrpSpPr>
            <a:grpSpLocks noChangeAspect="1"/>
          </p:cNvGrpSpPr>
          <p:nvPr/>
        </p:nvGrpSpPr>
        <p:grpSpPr>
          <a:xfrm>
            <a:off x="4932363" y="1773238"/>
            <a:ext cx="2157412" cy="3744912"/>
            <a:chOff x="0" y="0"/>
            <a:chExt cx="1457" cy="2785"/>
          </a:xfrm>
        </p:grpSpPr>
        <p:graphicFrame>
          <p:nvGraphicFramePr>
            <p:cNvPr id="39947" name="对象 11275"/>
            <p:cNvGraphicFramePr>
              <a:graphicFrameLocks noChangeAspect="1"/>
            </p:cNvGraphicFramePr>
            <p:nvPr/>
          </p:nvGraphicFramePr>
          <p:xfrm>
            <a:off x="0" y="0"/>
            <a:ext cx="1002" cy="8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8" name="" r:id="rId7" imgW="610235" imgH="432435" progId="Equation.3">
                    <p:embed/>
                  </p:oleObj>
                </mc:Choice>
                <mc:Fallback>
                  <p:oleObj name="" r:id="rId7" imgW="610235" imgH="432435" progId="Equation.3">
                    <p:embed/>
                    <p:pic>
                      <p:nvPicPr>
                        <p:cNvPr id="0" name="图片 3107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1002" cy="8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948" name="对象 11276"/>
            <p:cNvGraphicFramePr>
              <a:graphicFrameLocks noChangeAspect="1"/>
            </p:cNvGraphicFramePr>
            <p:nvPr/>
          </p:nvGraphicFramePr>
          <p:xfrm>
            <a:off x="19" y="953"/>
            <a:ext cx="1255" cy="8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9" name="" r:id="rId9" imgW="762635" imgH="432435" progId="Equation.3">
                    <p:embed/>
                  </p:oleObj>
                </mc:Choice>
                <mc:Fallback>
                  <p:oleObj name="" r:id="rId9" imgW="762635" imgH="432435" progId="Equation.3">
                    <p:embed/>
                    <p:pic>
                      <p:nvPicPr>
                        <p:cNvPr id="0" name="图片 3108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9" y="953"/>
                          <a:ext cx="1255" cy="8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949" name="对象 11277"/>
            <p:cNvGraphicFramePr>
              <a:graphicFrameLocks noChangeAspect="1"/>
            </p:cNvGraphicFramePr>
            <p:nvPr/>
          </p:nvGraphicFramePr>
          <p:xfrm>
            <a:off x="35" y="1950"/>
            <a:ext cx="1422" cy="8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7" name="" r:id="rId11" imgW="864235" imgH="432435" progId="Equation.3">
                    <p:embed/>
                  </p:oleObj>
                </mc:Choice>
                <mc:Fallback>
                  <p:oleObj name="" r:id="rId11" imgW="864235" imgH="432435" progId="Equation.3">
                    <p:embed/>
                    <p:pic>
                      <p:nvPicPr>
                        <p:cNvPr id="0" name="图片 3116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5" y="1950"/>
                          <a:ext cx="1422" cy="8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1279" name="对象 11278"/>
          <p:cNvGraphicFramePr>
            <a:graphicFrameLocks noChangeAspect="1"/>
          </p:cNvGraphicFramePr>
          <p:nvPr/>
        </p:nvGraphicFramePr>
        <p:xfrm>
          <a:off x="3195638" y="1700213"/>
          <a:ext cx="982662" cy="1049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13" imgW="368935" imgH="394335" progId="Equation.3">
                  <p:embed/>
                </p:oleObj>
              </mc:Choice>
              <mc:Fallback>
                <p:oleObj name="" r:id="rId13" imgW="368935" imgH="394335" progId="Equation.3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195638" y="1700213"/>
                        <a:ext cx="982662" cy="1049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0" name="对象 11279"/>
          <p:cNvGraphicFramePr>
            <a:graphicFrameLocks noChangeAspect="1"/>
          </p:cNvGraphicFramePr>
          <p:nvPr/>
        </p:nvGraphicFramePr>
        <p:xfrm>
          <a:off x="3482975" y="3068638"/>
          <a:ext cx="982663" cy="1049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5" imgW="368935" imgH="394335" progId="Equation.3">
                  <p:embed/>
                </p:oleObj>
              </mc:Choice>
              <mc:Fallback>
                <p:oleObj name="" r:id="rId15" imgW="368935" imgH="394335" progId="Equation.3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482975" y="3068638"/>
                        <a:ext cx="982663" cy="1049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1" name="对象 11280"/>
          <p:cNvGraphicFramePr>
            <a:graphicFrameLocks noChangeAspect="1"/>
          </p:cNvGraphicFramePr>
          <p:nvPr/>
        </p:nvGraphicFramePr>
        <p:xfrm>
          <a:off x="3708400" y="4579938"/>
          <a:ext cx="9366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7" imgW="304800" imgH="177800" progId="Equation.3">
                  <p:embed/>
                </p:oleObj>
              </mc:Choice>
              <mc:Fallback>
                <p:oleObj name="" r:id="rId17" imgW="304800" imgH="177800" progId="Equation.3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708400" y="4579938"/>
                        <a:ext cx="936625" cy="54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2" name="对象 11281"/>
          <p:cNvGraphicFramePr>
            <a:graphicFrameLocks noChangeAspect="1"/>
          </p:cNvGraphicFramePr>
          <p:nvPr/>
        </p:nvGraphicFramePr>
        <p:xfrm>
          <a:off x="6877050" y="1771650"/>
          <a:ext cx="982663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19" imgW="368935" imgH="394335" progId="Equation.3">
                  <p:embed/>
                </p:oleObj>
              </mc:Choice>
              <mc:Fallback>
                <p:oleObj name="" r:id="rId19" imgW="368935" imgH="394335" progId="Equation.3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877050" y="1771650"/>
                        <a:ext cx="982663" cy="1049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3" name="对象 11282"/>
          <p:cNvGraphicFramePr>
            <a:graphicFrameLocks noChangeAspect="1"/>
          </p:cNvGraphicFramePr>
          <p:nvPr/>
        </p:nvGraphicFramePr>
        <p:xfrm>
          <a:off x="7092950" y="3068638"/>
          <a:ext cx="982663" cy="1049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20" imgW="368935" imgH="394335" progId="Equation.3">
                  <p:embed/>
                </p:oleObj>
              </mc:Choice>
              <mc:Fallback>
                <p:oleObj name="" r:id="rId20" imgW="368935" imgH="394335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092950" y="3068638"/>
                        <a:ext cx="982663" cy="1049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84" name="对象 11283"/>
          <p:cNvGraphicFramePr>
            <a:graphicFrameLocks noChangeAspect="1"/>
          </p:cNvGraphicFramePr>
          <p:nvPr/>
        </p:nvGraphicFramePr>
        <p:xfrm>
          <a:off x="7308850" y="4652963"/>
          <a:ext cx="9366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21" imgW="304800" imgH="177800" progId="Equation.3">
                  <p:embed/>
                </p:oleObj>
              </mc:Choice>
              <mc:Fallback>
                <p:oleObj name="" r:id="rId21" imgW="304800" imgH="177800" progId="Equation.3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308850" y="4652963"/>
                        <a:ext cx="936625" cy="54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5" name="文本框 11284"/>
          <p:cNvSpPr txBox="1"/>
          <p:nvPr/>
        </p:nvSpPr>
        <p:spPr>
          <a:xfrm>
            <a:off x="808038" y="1289050"/>
            <a:ext cx="3714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>
                <a:latin typeface="Times New Roman" panose="02020603050405020304" pitchFamily="18" charset="0"/>
              </a:rPr>
              <a:t>根据</a:t>
            </a:r>
            <a:r>
              <a:rPr lang="en-US" altLang="zh-CN" sz="2400">
                <a:latin typeface="Times New Roman" panose="02020603050405020304" pitchFamily="18" charset="0"/>
              </a:rPr>
              <a:t>P80</a:t>
            </a:r>
            <a:r>
              <a:rPr lang="zh-CN" altLang="en-US" sz="2400">
                <a:latin typeface="Times New Roman" panose="02020603050405020304" pitchFamily="18" charset="0"/>
              </a:rPr>
              <a:t>例</a:t>
            </a:r>
            <a:r>
              <a:rPr lang="en-US" altLang="zh-CN" sz="2400">
                <a:latin typeface="Times New Roman" panose="02020603050405020304" pitchFamily="18" charset="0"/>
              </a:rPr>
              <a:t>1,</a:t>
            </a:r>
            <a:r>
              <a:rPr lang="zh-CN" altLang="en-US" sz="2400">
                <a:latin typeface="Times New Roman" panose="02020603050405020304" pitchFamily="18" charset="0"/>
              </a:rPr>
              <a:t>完成下列各题</a:t>
            </a:r>
            <a:r>
              <a:rPr lang="en-US" altLang="zh-CN" sz="2400">
                <a:latin typeface="Times New Roman" panose="02020603050405020304" pitchFamily="18" charset="0"/>
              </a:rPr>
              <a:t>: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1286" name="矩形 11285"/>
          <p:cNvSpPr>
            <a:spLocks noTextEdit="1"/>
          </p:cNvSpPr>
          <p:nvPr/>
        </p:nvSpPr>
        <p:spPr>
          <a:xfrm>
            <a:off x="1476375" y="5661025"/>
            <a:ext cx="6765925" cy="684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问题1：上面各组数计算结果有什么关系？</a:t>
            </a:r>
            <a:endParaRPr lang="zh-CN" altLang="en-US" sz="3600">
              <a:ln w="19050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87" name="矩形 11286"/>
          <p:cNvSpPr>
            <a:spLocks noTextEdit="1"/>
          </p:cNvSpPr>
          <p:nvPr/>
        </p:nvSpPr>
        <p:spPr>
          <a:xfrm>
            <a:off x="755650" y="5618163"/>
            <a:ext cx="7488238" cy="763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问题2：这个等式的两边有什么不同?</a:t>
            </a:r>
            <a:endParaRPr lang="zh-CN" altLang="en-US" sz="3600">
              <a:ln w="19050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88" name="文本框 11287"/>
          <p:cNvSpPr txBox="1"/>
          <p:nvPr/>
        </p:nvSpPr>
        <p:spPr>
          <a:xfrm>
            <a:off x="971550" y="5734050"/>
            <a:ext cx="8172450" cy="679450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3600" b="1">
                <a:latin typeface="Arial" panose="020B0604020202020204" pitchFamily="34" charset="0"/>
                <a:ea typeface="华文中宋" pitchFamily="2" charset="-122"/>
              </a:rPr>
              <a:t>除以一个数</a:t>
            </a:r>
            <a:r>
              <a:rPr lang="en-US" altLang="zh-CN" sz="3600" b="1">
                <a:latin typeface="Arial" panose="020B0604020202020204" pitchFamily="34" charset="0"/>
                <a:ea typeface="华文中宋" pitchFamily="2" charset="-122"/>
              </a:rPr>
              <a:t>, </a:t>
            </a:r>
            <a:r>
              <a:rPr lang="zh-CN" altLang="en-US" sz="3600" b="1">
                <a:latin typeface="Arial" panose="020B0604020202020204" pitchFamily="34" charset="0"/>
                <a:ea typeface="华文中宋" pitchFamily="2" charset="-122"/>
              </a:rPr>
              <a:t>等于</a:t>
            </a:r>
            <a:r>
              <a:rPr lang="en-US" altLang="zh-CN" sz="3600" b="1">
                <a:latin typeface="Arial" panose="020B0604020202020204" pitchFamily="34" charset="0"/>
                <a:ea typeface="华文中宋" pitchFamily="2" charset="-122"/>
              </a:rPr>
              <a:t>_________________.</a:t>
            </a:r>
            <a:endParaRPr lang="en-US" altLang="zh-CN" sz="3600" b="1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1289" name="文本框 11288"/>
          <p:cNvSpPr txBox="1"/>
          <p:nvPr/>
        </p:nvSpPr>
        <p:spPr>
          <a:xfrm>
            <a:off x="4500563" y="5661025"/>
            <a:ext cx="52197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乘数的倒数以这个</a:t>
            </a:r>
            <a:endParaRPr lang="zh-CN" altLang="en-US" sz="3600" b="1">
              <a:solidFill>
                <a:srgbClr val="FF33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4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7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74" grpId="0"/>
      <p:bldP spid="11285" grpId="0"/>
      <p:bldP spid="11288" grpId="0" animBg="1"/>
      <p:bldP spid="1128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图片 13313" descr="gif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62200" y="2438400"/>
            <a:ext cx="2057400" cy="2536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云形标注 13314"/>
          <p:cNvSpPr/>
          <p:nvPr/>
        </p:nvSpPr>
        <p:spPr>
          <a:xfrm>
            <a:off x="3581400" y="1219200"/>
            <a:ext cx="2362200" cy="1371600"/>
          </a:xfrm>
          <a:prstGeom prst="cloudCallout">
            <a:avLst>
              <a:gd name="adj1" fmla="val 105644"/>
              <a:gd name="adj2" fmla="val 154398"/>
            </a:avLst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>
                <a:latin typeface="Times New Roman" panose="02020603050405020304" pitchFamily="18" charset="0"/>
              </a:rPr>
              <a:t>开动脑筋想一想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1524000" y="2971800"/>
            <a:ext cx="6400800" cy="1917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解</a:t>
            </a:r>
            <a:r>
              <a:rPr lang="en-US" altLang="zh-CN" sz="2400">
                <a:latin typeface="Times New Roman" panose="02020603050405020304" pitchFamily="18" charset="0"/>
              </a:rPr>
              <a:t>:  </a:t>
            </a:r>
            <a:r>
              <a:rPr lang="zh-CN" altLang="en-US" sz="2400">
                <a:latin typeface="Times New Roman" panose="02020603050405020304" pitchFamily="18" charset="0"/>
              </a:rPr>
              <a:t>因为除法不适用交换律与结合律</a:t>
            </a:r>
            <a:r>
              <a:rPr lang="en-US" altLang="zh-CN" sz="2400">
                <a:latin typeface="Times New Roman" panose="02020603050405020304" pitchFamily="18" charset="0"/>
              </a:rPr>
              <a:t>,</a:t>
            </a:r>
            <a:r>
              <a:rPr lang="zh-CN" altLang="en-US" sz="2400">
                <a:latin typeface="Times New Roman" panose="02020603050405020304" pitchFamily="18" charset="0"/>
              </a:rPr>
              <a:t>所以不正    确</a:t>
            </a:r>
            <a:r>
              <a:rPr lang="en-US" altLang="zh-CN" sz="2400">
                <a:latin typeface="Times New Roman" panose="02020603050405020304" pitchFamily="18" charset="0"/>
              </a:rPr>
              <a:t>,</a:t>
            </a:r>
            <a:r>
              <a:rPr lang="zh-CN" altLang="en-US" sz="2400">
                <a:latin typeface="Times New Roman" panose="02020603050405020304" pitchFamily="18" charset="0"/>
              </a:rPr>
              <a:t>改正为</a:t>
            </a:r>
            <a:endParaRPr lang="zh-CN" altLang="en-US" sz="24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4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1524000" y="1447800"/>
            <a:ext cx="6096000" cy="1917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下面计算正确吗？如果正确</a:t>
            </a:r>
            <a:r>
              <a:rPr lang="en-US" altLang="zh-CN" sz="2400">
                <a:latin typeface="Times New Roman" panose="02020603050405020304" pitchFamily="18" charset="0"/>
              </a:rPr>
              <a:t>,</a:t>
            </a:r>
            <a:r>
              <a:rPr lang="zh-CN" altLang="en-US" sz="2400">
                <a:latin typeface="Times New Roman" panose="02020603050405020304" pitchFamily="18" charset="0"/>
              </a:rPr>
              <a:t>请说明理由</a:t>
            </a:r>
            <a:r>
              <a:rPr lang="en-US" altLang="zh-CN" sz="2400">
                <a:latin typeface="Times New Roman" panose="02020603050405020304" pitchFamily="18" charset="0"/>
              </a:rPr>
              <a:t>;</a:t>
            </a:r>
            <a:r>
              <a:rPr lang="zh-CN" altLang="en-US" sz="2400">
                <a:latin typeface="Times New Roman" panose="02020603050405020304" pitchFamily="18" charset="0"/>
              </a:rPr>
              <a:t>如果不正确</a:t>
            </a:r>
            <a:r>
              <a:rPr lang="en-US" altLang="zh-CN" sz="2400">
                <a:latin typeface="Times New Roman" panose="02020603050405020304" pitchFamily="18" charset="0"/>
              </a:rPr>
              <a:t>,</a:t>
            </a:r>
            <a:r>
              <a:rPr lang="zh-CN" altLang="en-US" sz="2400">
                <a:latin typeface="Times New Roman" panose="02020603050405020304" pitchFamily="18" charset="0"/>
              </a:rPr>
              <a:t>请改正</a:t>
            </a:r>
            <a:r>
              <a:rPr lang="en-US" altLang="zh-CN" sz="2400">
                <a:latin typeface="Times New Roman" panose="02020603050405020304" pitchFamily="18" charset="0"/>
              </a:rPr>
              <a:t>:</a:t>
            </a:r>
            <a:endParaRPr lang="en-US" altLang="zh-CN" sz="24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15÷6÷2=15÷(6÷2)=15÷3=5</a:t>
            </a:r>
            <a:endParaRPr lang="en-US" altLang="zh-CN" sz="24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4340" name="前凸带形 14339"/>
          <p:cNvSpPr/>
          <p:nvPr/>
        </p:nvSpPr>
        <p:spPr>
          <a:xfrm>
            <a:off x="2133600" y="5029200"/>
            <a:ext cx="5181600" cy="685800"/>
          </a:xfrm>
          <a:prstGeom prst="ribbon">
            <a:avLst>
              <a:gd name="adj1" fmla="val 25000"/>
              <a:gd name="adj2" fmla="val 50000"/>
            </a:avLst>
          </a:prstGeom>
          <a:gradFill rotWithShape="0">
            <a:gsLst>
              <a:gs pos="0">
                <a:srgbClr val="0066FF"/>
              </a:gs>
              <a:gs pos="100000">
                <a:srgbClr val="FFFF00"/>
              </a:gs>
            </a:gsLst>
            <a:lin ang="5400000" scaled="1"/>
            <a:tileRect/>
          </a:gradFill>
          <a:ln w="9525" cap="flat" cmpd="sng">
            <a:solidFill>
              <a:srgbClr val="00CC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lvl="0" algn="ctr" fontAlgn="base">
              <a:buClr>
                <a:srgbClr val="000000"/>
              </a:buClr>
            </a:pPr>
            <a:r>
              <a:rPr lang="zh-CN" altLang="en-US" sz="36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itchFamily="49" charset="-122"/>
                <a:cs typeface="+mn-ea"/>
              </a:rPr>
              <a:t>你一定行！</a:t>
            </a:r>
            <a:endParaRPr lang="zh-CN" altLang="en-US" sz="3600" b="1" strike="noStrike" noProof="1">
              <a:solidFill>
                <a:srgbClr val="CC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隶书" pitchFamily="49" charset="-122"/>
            </a:endParaRPr>
          </a:p>
        </p:txBody>
      </p:sp>
      <p:graphicFrame>
        <p:nvGraphicFramePr>
          <p:cNvPr id="14341" name="对象 14340"/>
          <p:cNvGraphicFramePr>
            <a:graphicFrameLocks noChangeAspect="1"/>
          </p:cNvGraphicFramePr>
          <p:nvPr/>
        </p:nvGraphicFramePr>
        <p:xfrm>
          <a:off x="1835150" y="3716338"/>
          <a:ext cx="3276600" cy="99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" imgW="1296670" imgH="394335" progId="Equation.3">
                  <p:embed/>
                </p:oleObj>
              </mc:Choice>
              <mc:Fallback>
                <p:oleObj name="" r:id="rId1" imgW="1296670" imgH="394335" progId="Equation.3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35150" y="3716338"/>
                        <a:ext cx="3276600" cy="995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989" name="组合 14341"/>
          <p:cNvGrpSpPr/>
          <p:nvPr/>
        </p:nvGrpSpPr>
        <p:grpSpPr>
          <a:xfrm>
            <a:off x="2971800" y="304800"/>
            <a:ext cx="3352800" cy="1004888"/>
            <a:chOff x="0" y="0"/>
            <a:chExt cx="2112" cy="633"/>
          </a:xfrm>
        </p:grpSpPr>
        <p:sp>
          <p:nvSpPr>
            <p:cNvPr id="41990" name="椭圆 14342"/>
            <p:cNvSpPr/>
            <p:nvPr/>
          </p:nvSpPr>
          <p:spPr>
            <a:xfrm>
              <a:off x="0" y="0"/>
              <a:ext cx="1104" cy="336"/>
            </a:xfrm>
            <a:prstGeom prst="ellipse">
              <a:avLst/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41991" name="文本框 14343"/>
            <p:cNvSpPr txBox="1"/>
            <p:nvPr/>
          </p:nvSpPr>
          <p:spPr>
            <a:xfrm>
              <a:off x="48" y="0"/>
              <a:ext cx="2064" cy="6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5050"/>
                  </a:solidFill>
                  <a:latin typeface="宋体" panose="02010600030101010101" pitchFamily="2" charset="-122"/>
                </a:rPr>
                <a:t>想一想</a:t>
              </a:r>
              <a:endParaRPr lang="zh-CN" altLang="en-US" sz="2400" b="1">
                <a:solidFill>
                  <a:srgbClr val="FF5050"/>
                </a:solidFill>
                <a:latin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endParaRPr lang="zh-CN" altLang="en-US" sz="2400" b="1">
                <a:solidFill>
                  <a:srgbClr val="FF5050"/>
                </a:solidFill>
                <a:latin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标题 16385"/>
          <p:cNvSpPr>
            <a:spLocks noGrp="1"/>
          </p:cNvSpPr>
          <p:nvPr>
            <p:ph type="title"/>
          </p:nvPr>
        </p:nvSpPr>
        <p:spPr>
          <a:xfrm>
            <a:off x="539750" y="1628775"/>
            <a:ext cx="6870700" cy="1600200"/>
          </a:xfrm>
          <a:ln/>
        </p:spPr>
        <p:txBody>
          <a:bodyPr anchor="ctr"/>
          <a:p>
            <a:r>
              <a:rPr lang="zh-CN" altLang="en-US" sz="5400">
                <a:solidFill>
                  <a:schemeClr val="tx2"/>
                </a:solidFill>
                <a:ea typeface="微软雅黑" panose="020B0503020204020204" charset="-122"/>
              </a:rPr>
              <a:t>作业</a:t>
            </a:r>
            <a:endParaRPr lang="zh-CN" altLang="en-US" sz="5400">
              <a:solidFill>
                <a:schemeClr val="tx2"/>
              </a:solidFill>
              <a:ea typeface="微软雅黑" panose="020B0503020204020204" charset="-122"/>
            </a:endParaRPr>
          </a:p>
        </p:txBody>
      </p:sp>
      <p:sp>
        <p:nvSpPr>
          <p:cNvPr id="43010" name="文本占位符 16386"/>
          <p:cNvSpPr>
            <a:spLocks noGrp="1"/>
          </p:cNvSpPr>
          <p:nvPr>
            <p:ph idx="1"/>
          </p:nvPr>
        </p:nvSpPr>
        <p:spPr>
          <a:xfrm>
            <a:off x="611188" y="3200400"/>
            <a:ext cx="7696200" cy="3657600"/>
          </a:xfrm>
          <a:ln/>
        </p:spPr>
        <p:txBody>
          <a:bodyPr anchor="t"/>
          <a:p>
            <a:pPr>
              <a:buNone/>
            </a:pPr>
            <a:r>
              <a:rPr lang="en-US" altLang="zh-CN"/>
              <a:t>1</a:t>
            </a:r>
            <a:r>
              <a:rPr lang="zh-CN" altLang="en-US">
                <a:ea typeface="微软雅黑" panose="020B0503020204020204" charset="-122"/>
              </a:rPr>
              <a:t>、必做题：书本</a:t>
            </a:r>
            <a:r>
              <a:rPr lang="en-US" altLang="zh-CN"/>
              <a:t>58</a:t>
            </a:r>
            <a:r>
              <a:rPr lang="zh-CN" altLang="en-US">
                <a:ea typeface="微软雅黑" panose="020B0503020204020204" charset="-122"/>
              </a:rPr>
              <a:t>页练习</a:t>
            </a:r>
            <a:r>
              <a:rPr lang="en-US" altLang="zh-CN"/>
              <a:t>2</a:t>
            </a:r>
            <a:r>
              <a:rPr lang="zh-CN" altLang="en-US">
                <a:ea typeface="微软雅黑" panose="020B0503020204020204" charset="-122"/>
              </a:rPr>
              <a:t>，</a:t>
            </a:r>
            <a:r>
              <a:rPr lang="en-US" altLang="zh-CN"/>
              <a:t>67</a:t>
            </a:r>
            <a:r>
              <a:rPr lang="zh-CN" altLang="en-US">
                <a:ea typeface="微软雅黑" panose="020B0503020204020204" charset="-122"/>
              </a:rPr>
              <a:t>页习题</a:t>
            </a:r>
            <a:r>
              <a:rPr lang="en-US" altLang="zh-CN"/>
              <a:t>1.3</a:t>
            </a:r>
            <a:r>
              <a:rPr lang="zh-CN" altLang="en-US">
                <a:ea typeface="微软雅黑" panose="020B0503020204020204" charset="-122"/>
              </a:rPr>
              <a:t>。</a:t>
            </a:r>
            <a:endParaRPr lang="zh-CN" altLang="en-US">
              <a:ea typeface="微软雅黑" panose="020B0503020204020204" charset="-122"/>
            </a:endParaRPr>
          </a:p>
          <a:p>
            <a:pPr>
              <a:buNone/>
            </a:pPr>
            <a:endParaRPr lang="zh-CN" altLang="en-US">
              <a:ea typeface="微软雅黑" panose="020B0503020204020204" charset="-122"/>
            </a:endParaRPr>
          </a:p>
          <a:p>
            <a:pPr>
              <a:buNone/>
            </a:pPr>
            <a:r>
              <a:rPr lang="en-US" altLang="zh-CN"/>
              <a:t>2</a:t>
            </a:r>
            <a:r>
              <a:rPr lang="zh-CN" altLang="en-US">
                <a:ea typeface="微软雅黑" panose="020B0503020204020204" charset="-122"/>
              </a:rPr>
              <a:t>、选做题：学法</a:t>
            </a:r>
            <a:r>
              <a:rPr lang="en-US" altLang="zh-CN"/>
              <a:t>38</a:t>
            </a:r>
            <a:r>
              <a:rPr lang="zh-CN" altLang="en-US">
                <a:ea typeface="微软雅黑" panose="020B0503020204020204" charset="-122"/>
              </a:rPr>
              <a:t>页四、五、八题</a:t>
            </a:r>
            <a:endParaRPr lang="zh-CN" altLang="en-US">
              <a:ea typeface="微软雅黑" panose="020B0503020204020204" charset="-122"/>
            </a:endParaRPr>
          </a:p>
          <a:p>
            <a:pPr>
              <a:buNone/>
            </a:pPr>
            <a:r>
              <a:rPr lang="zh-CN" altLang="en-US">
                <a:ea typeface="微软雅黑" panose="020B0503020204020204" charset="-122"/>
              </a:rPr>
              <a:t>                </a:t>
            </a:r>
            <a:r>
              <a:rPr lang="en-US" altLang="zh-CN"/>
              <a:t>42-43</a:t>
            </a:r>
            <a:r>
              <a:rPr lang="zh-CN" altLang="en-US">
                <a:ea typeface="微软雅黑" panose="020B0503020204020204" charset="-122"/>
              </a:rPr>
              <a:t>页</a:t>
            </a:r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43011" name="文本框 16387"/>
          <p:cNvSpPr txBox="1"/>
          <p:nvPr/>
        </p:nvSpPr>
        <p:spPr>
          <a:xfrm>
            <a:off x="395288" y="908050"/>
            <a:ext cx="7561262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chemeClr val="folHlink"/>
                </a:solidFill>
                <a:latin typeface="Comic Sans MS" panose="030F0702030302020204" pitchFamily="66" charset="0"/>
              </a:rPr>
              <a:t>练习 ：</a:t>
            </a:r>
            <a:r>
              <a:rPr lang="zh-CN" altLang="en-US" sz="4800">
                <a:latin typeface="Comic Sans MS" panose="030F0702030302020204" pitchFamily="66" charset="0"/>
              </a:rPr>
              <a:t>   三习五练</a:t>
            </a:r>
            <a:r>
              <a:rPr lang="en-US" altLang="zh-CN" sz="4800">
                <a:latin typeface="Comic Sans MS" panose="030F0702030302020204" pitchFamily="66" charset="0"/>
              </a:rPr>
              <a:t>31-32</a:t>
            </a:r>
            <a:r>
              <a:rPr lang="zh-CN" altLang="en-US" sz="4800">
                <a:latin typeface="Comic Sans MS" panose="030F0702030302020204" pitchFamily="66" charset="0"/>
              </a:rPr>
              <a:t>页</a:t>
            </a:r>
            <a:endParaRPr lang="zh-CN" altLang="en-US" sz="48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矩形 39937"/>
          <p:cNvSpPr/>
          <p:nvPr/>
        </p:nvSpPr>
        <p:spPr>
          <a:xfrm>
            <a:off x="2895600" y="1295400"/>
            <a:ext cx="38989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问题</a:t>
            </a:r>
            <a:r>
              <a:rPr lang="en-US" altLang="zh-CN" sz="3200" b="1" dirty="0">
                <a:latin typeface="Arial" panose="020B0604020202020204" pitchFamily="34" charset="0"/>
              </a:rPr>
              <a:t>4 </a:t>
            </a:r>
            <a:r>
              <a:rPr lang="zh-CN" altLang="en-US" sz="3200" b="1" dirty="0">
                <a:latin typeface="Arial" panose="020B0604020202020204" pitchFamily="34" charset="0"/>
              </a:rPr>
              <a:t>计算下列各题 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pic>
        <p:nvPicPr>
          <p:cNvPr id="44034" name="图片 399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0" y="2209800"/>
            <a:ext cx="2438400" cy="1058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5" name="矩形 39939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44036" name="图片 399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00" y="3568700"/>
            <a:ext cx="2984500" cy="1039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7" name="矩形 39941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44038" name="图片 399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263" y="4800600"/>
            <a:ext cx="3360737" cy="1136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9" name="图片 399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133600"/>
            <a:ext cx="4148138" cy="1136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40" name="矩形 39944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44041" name="图片 399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657600"/>
            <a:ext cx="3900488" cy="10271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1" name="矩形 41986"/>
          <p:cNvSpPr/>
          <p:nvPr/>
        </p:nvSpPr>
        <p:spPr>
          <a:xfrm>
            <a:off x="1763713" y="1125538"/>
            <a:ext cx="42592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问题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2800" b="1">
                <a:latin typeface="Arial" panose="020B0604020202020204" pitchFamily="34" charset="0"/>
              </a:rPr>
              <a:t>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计算下列各题</a:t>
            </a:r>
            <a:r>
              <a:rPr lang="zh-CN" altLang="en-US" sz="3200" b="1" dirty="0">
                <a:latin typeface="Arial" panose="020B0604020202020204" pitchFamily="34" charset="0"/>
              </a:rPr>
              <a:t> 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46082" name="矩形 41987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46083" name="图片 419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5513" y="2133600"/>
            <a:ext cx="4876800" cy="3076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矩形 46082"/>
          <p:cNvSpPr/>
          <p:nvPr/>
        </p:nvSpPr>
        <p:spPr>
          <a:xfrm>
            <a:off x="1331913" y="549275"/>
            <a:ext cx="6711950" cy="30845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4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某公司去年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月份平均每月亏损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1.5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月份平均每月盈利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月份平均每月盈利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1.7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月份平均每月亏损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2.3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万元，问这个公司去年总的盈亏如何？</a:t>
            </a:r>
            <a:r>
              <a:rPr lang="zh-CN" altLang="en-US" sz="2800" b="1" dirty="0">
                <a:latin typeface="Arial" panose="020B0604020202020204" pitchFamily="34" charset="0"/>
              </a:rPr>
              <a:t>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48130" name="云形标注 46084"/>
          <p:cNvSpPr/>
          <p:nvPr/>
        </p:nvSpPr>
        <p:spPr>
          <a:xfrm>
            <a:off x="4356100" y="3213100"/>
            <a:ext cx="3960813" cy="1728788"/>
          </a:xfrm>
          <a:prstGeom prst="cloudCallout">
            <a:avLst>
              <a:gd name="adj1" fmla="val -78056"/>
              <a:gd name="adj2" fmla="val 8039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800" dirty="0">
                <a:latin typeface="Arial" panose="020B0604020202020204" pitchFamily="34" charset="0"/>
              </a:rPr>
              <a:t>你认为哪些是有用的信息？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矩形 53249"/>
          <p:cNvSpPr/>
          <p:nvPr/>
        </p:nvSpPr>
        <p:spPr>
          <a:xfrm>
            <a:off x="1331913" y="549275"/>
            <a:ext cx="6711950" cy="30845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4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某公司去年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平均每月</a:t>
            </a:r>
            <a:r>
              <a:rPr lang="zh-CN" altLang="en-US" sz="28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亏损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1.5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万元．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平均每月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盈利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平均每月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盈利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1.7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月份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平均每月</a:t>
            </a:r>
            <a:r>
              <a:rPr lang="zh-CN" altLang="en-US" sz="28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亏损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2.3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万元，问这个公司去年总的盈亏如何？</a:t>
            </a:r>
            <a:r>
              <a:rPr lang="zh-CN" altLang="en-US" sz="2800" b="1" dirty="0">
                <a:latin typeface="Arial" panose="020B0604020202020204" pitchFamily="34" charset="0"/>
              </a:rPr>
              <a:t>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3251" name="矩形 53250"/>
          <p:cNvSpPr/>
          <p:nvPr/>
        </p:nvSpPr>
        <p:spPr>
          <a:xfrm>
            <a:off x="1331913" y="3887788"/>
            <a:ext cx="7056437" cy="2746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解：记盈利为正数，亏损为负数，公司去年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全年盈亏额（单位：万元）为：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1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（－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1.5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×3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2×3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1.7×4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＋（－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×2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＝＋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3.7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endParaRPr lang="en-US" altLang="zh-CN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答：这个公司去年全年盈利</a:t>
            </a: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3.7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万元。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2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36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64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charRg st="72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5" name="矩形 93185"/>
          <p:cNvSpPr/>
          <p:nvPr/>
        </p:nvSpPr>
        <p:spPr>
          <a:xfrm>
            <a:off x="395288" y="404813"/>
            <a:ext cx="5472112" cy="7921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83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华文行楷" charset="0"/>
                <a:ea typeface="华文行楷" charset="0"/>
              </a:rPr>
              <a:t>想一想，你一定行!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华文行楷" charset="0"/>
              <a:ea typeface="华文行楷" charset="0"/>
            </a:endParaRPr>
          </a:p>
        </p:txBody>
      </p:sp>
      <p:graphicFrame>
        <p:nvGraphicFramePr>
          <p:cNvPr id="52226" name="内容占位符 93186"/>
          <p:cNvGraphicFramePr>
            <a:graphicFrameLocks noGrp="1"/>
          </p:cNvGraphicFramePr>
          <p:nvPr>
            <p:ph idx="1"/>
          </p:nvPr>
        </p:nvGraphicFramePr>
        <p:xfrm>
          <a:off x="395288" y="1341438"/>
          <a:ext cx="8208962" cy="439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" imgW="1612265" imgH="862965" progId="Equation.3">
                  <p:embed/>
                </p:oleObj>
              </mc:Choice>
              <mc:Fallback>
                <p:oleObj name="" r:id="rId1" imgW="1612265" imgH="862965" progId="Equation.3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5288" y="1341438"/>
                        <a:ext cx="8208962" cy="43957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53cd864c7900d">
  <a:themeElements>
    <a:clrScheme name="">
      <a:dk1>
        <a:srgbClr val="3D3F41"/>
      </a:dk1>
      <a:lt1>
        <a:srgbClr val="FFFFFF"/>
      </a:lt1>
      <a:dk2>
        <a:srgbClr val="3D3F41"/>
      </a:dk2>
      <a:lt2>
        <a:srgbClr val="EAF5FC"/>
      </a:lt2>
      <a:accent1>
        <a:srgbClr val="47B6E7"/>
      </a:accent1>
      <a:accent2>
        <a:srgbClr val="628EE3"/>
      </a:accent2>
      <a:accent3>
        <a:srgbClr val="FFFFFF"/>
      </a:accent3>
      <a:accent4>
        <a:srgbClr val="333537"/>
      </a:accent4>
      <a:accent5>
        <a:srgbClr val="B1D7F1"/>
      </a:accent5>
      <a:accent6>
        <a:srgbClr val="577FCB"/>
      </a:accent6>
      <a:hlink>
        <a:srgbClr val="00B0F0"/>
      </a:hlink>
      <a:folHlink>
        <a:srgbClr val="AFB2B4"/>
      </a:folHlink>
    </a:clrScheme>
    <a:fontScheme name="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3D3F41"/>
        </a:dk1>
        <a:lt1>
          <a:srgbClr val="FFFFFF"/>
        </a:lt1>
        <a:dk2>
          <a:srgbClr val="3D3F41"/>
        </a:dk2>
        <a:lt2>
          <a:srgbClr val="EAF5FC"/>
        </a:lt2>
        <a:accent1>
          <a:srgbClr val="47B6E7"/>
        </a:accent1>
        <a:accent2>
          <a:srgbClr val="628EE3"/>
        </a:accent2>
        <a:accent3>
          <a:srgbClr val="FFFFFF"/>
        </a:accent3>
        <a:accent4>
          <a:srgbClr val="333537"/>
        </a:accent4>
        <a:accent5>
          <a:srgbClr val="B1D7F1"/>
        </a:accent5>
        <a:accent6>
          <a:srgbClr val="577FCB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0</TotalTime>
  <Words>3788</Words>
  <Application>WPS 演示</Application>
  <PresentationFormat>在屏幕上显示</PresentationFormat>
  <Paragraphs>557</Paragraphs>
  <Slides>40</Slides>
  <Notes>10</Notes>
  <HiddenSlides>3</HiddenSlides>
  <MMClips>2</MMClips>
  <ScaleCrop>false</ScaleCrop>
  <HeadingPairs>
    <vt:vector size="8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69</vt:i4>
      </vt:variant>
      <vt:variant>
        <vt:lpstr>幻灯片标题</vt:lpstr>
      </vt:variant>
      <vt:variant>
        <vt:i4>40</vt:i4>
      </vt:variant>
    </vt:vector>
  </HeadingPairs>
  <TitlesOfParts>
    <vt:vector size="136" baseType="lpstr">
      <vt:lpstr>Arial</vt:lpstr>
      <vt:lpstr>宋体</vt:lpstr>
      <vt:lpstr>Wingdings</vt:lpstr>
      <vt:lpstr>Comic Sans MS</vt:lpstr>
      <vt:lpstr>Garamond</vt:lpstr>
      <vt:lpstr>Segoe Print</vt:lpstr>
      <vt:lpstr>楷体</vt:lpstr>
      <vt:lpstr>Times New Roman</vt:lpstr>
      <vt:lpstr>隶书</vt:lpstr>
      <vt:lpstr>微软雅黑</vt:lpstr>
      <vt:lpstr>华文中宋</vt:lpstr>
      <vt:lpstr>幼圆</vt:lpstr>
      <vt:lpstr>Arial Black</vt:lpstr>
      <vt:lpstr>Calibri</vt:lpstr>
      <vt:lpstr>华文新魏</vt:lpstr>
      <vt:lpstr>楷体_GB2312</vt:lpstr>
      <vt:lpstr>新宋体</vt:lpstr>
      <vt:lpstr>华文行楷</vt:lpstr>
      <vt:lpstr>华文彩云</vt:lpstr>
      <vt:lpstr>方正粗倩简体</vt:lpstr>
      <vt:lpstr>黑体</vt:lpstr>
      <vt:lpstr>楷体_GB2312</vt:lpstr>
      <vt:lpstr>华文新魏</vt:lpstr>
      <vt:lpstr>Arial Unicode MS</vt:lpstr>
      <vt:lpstr>华文行楷</vt:lpstr>
      <vt:lpstr>华文彩云</vt:lpstr>
      <vt:lpstr>53cd864c7900d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Word.Document.8</vt:lpstr>
      <vt:lpstr>Word.Document.8</vt:lpstr>
      <vt:lpstr>Paint.Picture</vt:lpstr>
      <vt:lpstr>Paint.Picture</vt:lpstr>
      <vt:lpstr>Equation.3</vt:lpstr>
      <vt:lpstr>Equation.KSEE3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</dc:title>
  <dc:creator>w</dc:creator>
  <cp:keywords>w</cp:keywords>
  <dc:description>w</dc:description>
  <dc:subject>w</dc:subject>
  <cp:category>w</cp:category>
  <cp:lastModifiedBy>86139</cp:lastModifiedBy>
  <cp:revision>242</cp:revision>
  <dcterms:created xsi:type="dcterms:W3CDTF">2006-09-10T08:03:59Z</dcterms:created>
  <dcterms:modified xsi:type="dcterms:W3CDTF">2019-09-25T13:08:09Z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