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49" autoAdjust="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07504" y="44624"/>
            <a:ext cx="5976664" cy="706090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 smtClean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 smtClean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、历史地图的历史信息说明题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 descr="428317~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496944" cy="585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39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418654"/>
            <a:ext cx="8784976" cy="6250706"/>
          </a:xfrm>
        </p:spPr>
        <p:txBody>
          <a:bodyPr>
            <a:noAutofit/>
          </a:bodyPr>
          <a:lstStyle/>
          <a:p>
            <a:pPr algn="l"/>
            <a:r>
              <a:rPr lang="zh-CN" altLang="zh-CN" sz="2800" b="1" dirty="0"/>
              <a:t>示例</a:t>
            </a:r>
            <a:r>
              <a:rPr lang="en-US" altLang="zh-CN" sz="2800" b="1" dirty="0"/>
              <a:t>1</a:t>
            </a:r>
            <a:r>
              <a:rPr lang="zh-CN" altLang="zh-CN" sz="2800" b="1" dirty="0"/>
              <a:t>：信息：工商业主要分布在黄河、长江中下游地区。说明：黄河、长江中下游地区交通便利，经济发展较快。</a:t>
            </a:r>
            <a:r>
              <a:rPr lang="en-US" altLang="zh-CN" sz="2800" b="1" dirty="0"/>
              <a:t>   </a:t>
            </a:r>
            <a:r>
              <a:rPr lang="zh-CN" altLang="zh-CN" sz="2800" dirty="0"/>
              <a:t/>
            </a:r>
            <a:br>
              <a:rPr lang="zh-CN" altLang="zh-CN" sz="2800" dirty="0"/>
            </a:br>
            <a:r>
              <a:rPr lang="en-US" altLang="zh-CN" sz="800" dirty="0" smtClean="0"/>
              <a:t/>
            </a:r>
            <a:br>
              <a:rPr lang="en-US" altLang="zh-CN" sz="800" dirty="0" smtClean="0"/>
            </a:br>
            <a:r>
              <a:rPr lang="zh-CN" altLang="zh-CN" sz="2800" b="1" dirty="0" smtClean="0"/>
              <a:t>示例</a:t>
            </a:r>
            <a:r>
              <a:rPr lang="en-US" altLang="zh-CN" sz="2800" b="1" dirty="0"/>
              <a:t>2</a:t>
            </a:r>
            <a:r>
              <a:rPr lang="zh-CN" altLang="zh-CN" sz="2800" b="1" dirty="0"/>
              <a:t>：信息：唐朝工商业分布偏重内陆，明朝向中东部沿海集中。说明：经济重心由内陆向中东部沿海地区转移。</a:t>
            </a:r>
            <a:r>
              <a:rPr lang="en-US" altLang="zh-CN" sz="2800" b="1" dirty="0"/>
              <a:t>  </a:t>
            </a:r>
            <a:r>
              <a:rPr lang="zh-CN" altLang="zh-CN" sz="2800" dirty="0"/>
              <a:t/>
            </a:r>
            <a:br>
              <a:rPr lang="zh-CN" altLang="zh-CN" sz="2800" dirty="0"/>
            </a:br>
            <a:r>
              <a:rPr lang="en-US" altLang="zh-CN" sz="800" b="1" dirty="0"/>
              <a:t> </a:t>
            </a:r>
            <a:r>
              <a:rPr lang="en-US" altLang="zh-CN" sz="2800" b="1" dirty="0" smtClean="0"/>
              <a:t/>
            </a:r>
            <a:br>
              <a:rPr lang="en-US" altLang="zh-CN" sz="2800" b="1" dirty="0" smtClean="0"/>
            </a:br>
            <a:r>
              <a:rPr lang="zh-CN" altLang="zh-CN" sz="2800" b="1" dirty="0" smtClean="0"/>
              <a:t>示例</a:t>
            </a:r>
            <a:r>
              <a:rPr lang="en-US" altLang="zh-CN" sz="2800" b="1" dirty="0"/>
              <a:t>3</a:t>
            </a:r>
            <a:r>
              <a:rPr lang="zh-CN" altLang="zh-CN" sz="2800" b="1" dirty="0"/>
              <a:t>：信息：明朝工商业市镇比唐朝明显增多。说明：明朝农业、手工业发展，商品经济空前活跃。</a:t>
            </a:r>
            <a:r>
              <a:rPr lang="en-US" altLang="zh-CN" sz="2800" b="1" dirty="0"/>
              <a:t>   </a:t>
            </a:r>
            <a:r>
              <a:rPr lang="zh-CN" altLang="zh-CN" sz="2800" dirty="0"/>
              <a:t/>
            </a:r>
            <a:br>
              <a:rPr lang="zh-CN" altLang="zh-CN" sz="2800" dirty="0"/>
            </a:br>
            <a:r>
              <a:rPr lang="en-US" altLang="zh-CN" sz="800" dirty="0" smtClean="0"/>
              <a:t/>
            </a:r>
            <a:br>
              <a:rPr lang="en-US" altLang="zh-CN" sz="800" dirty="0" smtClean="0"/>
            </a:br>
            <a:r>
              <a:rPr lang="zh-CN" altLang="zh-CN" sz="2800" b="1" dirty="0" smtClean="0"/>
              <a:t>示例</a:t>
            </a:r>
            <a:r>
              <a:rPr lang="en-US" altLang="zh-CN" sz="2800" b="1" dirty="0"/>
              <a:t>4</a:t>
            </a:r>
            <a:r>
              <a:rPr lang="zh-CN" altLang="zh-CN" sz="2800" b="1" dirty="0"/>
              <a:t>：信息：唐朝工商业分布偏重北方，明朝集中在长江中下游地区。说明：唐朝时南北经济发展趋向平衡，经济重心在北方，明朝的经济重心在南方。</a:t>
            </a:r>
            <a:r>
              <a:rPr lang="en-US" altLang="zh-CN" sz="2800" b="1" dirty="0"/>
              <a:t>      </a:t>
            </a:r>
            <a:r>
              <a:rPr lang="zh-CN" altLang="zh-CN" sz="2800" dirty="0"/>
              <a:t/>
            </a:r>
            <a:br>
              <a:rPr lang="zh-CN" altLang="zh-CN" sz="2800" dirty="0"/>
            </a:br>
            <a:r>
              <a:rPr lang="en-US" altLang="zh-CN" sz="800" dirty="0" smtClean="0"/>
              <a:t/>
            </a:r>
            <a:br>
              <a:rPr lang="en-US" altLang="zh-CN" sz="800" dirty="0" smtClean="0"/>
            </a:br>
            <a:r>
              <a:rPr lang="zh-CN" altLang="zh-CN" sz="2800" b="1" dirty="0" smtClean="0"/>
              <a:t>示例</a:t>
            </a:r>
            <a:r>
              <a:rPr lang="en-US" altLang="zh-CN" sz="2800" b="1" dirty="0" smtClean="0"/>
              <a:t>5</a:t>
            </a:r>
            <a:r>
              <a:rPr lang="zh-CN" altLang="zh-CN" sz="2800" b="1" dirty="0" smtClean="0"/>
              <a:t>：</a:t>
            </a:r>
            <a:r>
              <a:rPr lang="zh-CN" altLang="zh-CN" sz="2800" b="1" dirty="0"/>
              <a:t>信息：明朝时出现较多海港城市。说明：明朝社会经济发展，航海造船技术提高，海外贸易发达。</a:t>
            </a:r>
            <a:r>
              <a:rPr lang="zh-CN" altLang="zh-CN" sz="2800" dirty="0"/>
              <a:t/>
            </a:r>
            <a:br>
              <a:rPr lang="zh-CN" altLang="zh-CN" sz="2800" dirty="0"/>
            </a:b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7186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、历史图片的历史信息说明题</a:t>
            </a:r>
          </a:p>
        </p:txBody>
      </p:sp>
      <p:pic>
        <p:nvPicPr>
          <p:cNvPr id="1026" name="Picture 2" descr="428317~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83348"/>
            <a:ext cx="8640960" cy="595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720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260648"/>
            <a:ext cx="885698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苏联：</a:t>
            </a:r>
            <a:br>
              <a:rPr lang="zh-CN" altLang="en-US" sz="2400" b="1" dirty="0"/>
            </a:br>
            <a:r>
              <a:rPr lang="zh-CN" altLang="en-US" sz="2400" b="1" dirty="0"/>
              <a:t>信息：从</a:t>
            </a:r>
            <a:r>
              <a:rPr lang="en-US" altLang="zh-CN" sz="2400" b="1" dirty="0"/>
              <a:t>1960——1980</a:t>
            </a:r>
            <a:r>
              <a:rPr lang="zh-CN" altLang="en-US" sz="2400" b="1" dirty="0"/>
              <a:t>年，苏联工业产值增长速度呈现下降趋势。（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分）</a:t>
            </a:r>
            <a:br>
              <a:rPr lang="zh-CN" altLang="en-US" sz="2400" b="1" dirty="0"/>
            </a:br>
            <a:r>
              <a:rPr lang="zh-CN" altLang="en-US" sz="2400" b="1" dirty="0"/>
              <a:t>说明：原因：苏联赫鲁晓夫和勃列日涅夫等人的改革，没有从根本上触动高度集中的计划经济体制（或政治体制日益僵化；争夺世界霸权，加紧军备竞赛。（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分）影响：导致苏联经济困难，人民生活水平下降，使苏联在美苏争霸中逐渐处于劣势，成为苏联解体的重要原因。（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分）</a:t>
            </a:r>
            <a:br>
              <a:rPr lang="zh-CN" altLang="en-US" sz="2400" b="1" dirty="0"/>
            </a:br>
            <a:r>
              <a:rPr lang="zh-CN" altLang="en-US" sz="2400" b="1" dirty="0"/>
              <a:t>美国：</a:t>
            </a:r>
            <a:br>
              <a:rPr lang="zh-CN" altLang="en-US" sz="2400" b="1" dirty="0"/>
            </a:br>
            <a:r>
              <a:rPr lang="zh-CN" altLang="en-US" sz="2400" b="1" dirty="0"/>
              <a:t>信息：从</a:t>
            </a:r>
            <a:r>
              <a:rPr lang="en-US" altLang="zh-CN" sz="2400" b="1" dirty="0"/>
              <a:t>1960——1975</a:t>
            </a:r>
            <a:r>
              <a:rPr lang="zh-CN" altLang="en-US" sz="2400" b="1" dirty="0"/>
              <a:t>年，工业产值增长速度明显下降；</a:t>
            </a:r>
            <a:r>
              <a:rPr lang="en-US" altLang="zh-CN" sz="2400" b="1" dirty="0"/>
              <a:t>1975——1980</a:t>
            </a:r>
            <a:r>
              <a:rPr lang="zh-CN" altLang="en-US" sz="2400" b="1" dirty="0"/>
              <a:t>年，工业产值增长速度显著回升（或</a:t>
            </a:r>
            <a:r>
              <a:rPr lang="en-US" altLang="zh-CN" sz="2400" b="1" dirty="0"/>
              <a:t>20</a:t>
            </a:r>
            <a:r>
              <a:rPr lang="zh-CN" altLang="en-US" sz="2400" b="1" dirty="0"/>
              <a:t>世纪</a:t>
            </a:r>
            <a:r>
              <a:rPr lang="en-US" altLang="zh-CN" sz="2400" b="1" dirty="0"/>
              <a:t>60——80</a:t>
            </a:r>
            <a:r>
              <a:rPr lang="zh-CN" altLang="en-US" sz="2400" b="1" dirty="0"/>
              <a:t>年代，经济发展经历了曲折的过程）。（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分）</a:t>
            </a:r>
            <a:br>
              <a:rPr lang="zh-CN" altLang="en-US" sz="2400" b="1" dirty="0"/>
            </a:br>
            <a:r>
              <a:rPr lang="zh-CN" altLang="en-US" sz="2400" b="1" dirty="0"/>
              <a:t>说明：原因：前期由于美苏争霸、越南战争、西欧和日本的竞争、经济危机的影响，导致美国经济下滑；后期由于美国减少国家对经济的干预，发展混合经济，实现了经济新的增长。（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分）影响：前期经济的下滑，使美国的霸主地位动摇；后期经济的增长，使美国在美苏争霸中重新夺回优势，为其他国家经济发展提供了借鉴。（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27247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507288" cy="720080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zh-CN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、文字材料的信息说明题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4" name="Picture 2" descr="428317~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894756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190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418654"/>
            <a:ext cx="8640960" cy="6394722"/>
          </a:xfrm>
        </p:spPr>
        <p:txBody>
          <a:bodyPr>
            <a:noAutofit/>
          </a:bodyPr>
          <a:lstStyle/>
          <a:p>
            <a:pPr algn="l"/>
            <a:r>
              <a:rPr lang="zh-CN" altLang="en-US" sz="3200" b="1" dirty="0" smtClean="0"/>
              <a:t>信息</a:t>
            </a: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：</a:t>
            </a:r>
            <a:r>
              <a:rPr lang="zh-CN" altLang="en-US" sz="3200" b="1" dirty="0"/>
              <a:t>礼单的物品不同。英国礼单有天文仪器、工业和军事设备等；中国礼单主要有手工业和农业产品。（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分）</a:t>
            </a:r>
            <a:br>
              <a:rPr lang="zh-CN" altLang="en-US" sz="3200" b="1" dirty="0"/>
            </a:br>
            <a:r>
              <a:rPr lang="zh-CN" altLang="en-US" sz="3200" b="1" dirty="0"/>
              <a:t>说明：英国已进入工业文明阶段，而中国仍是农耕文明。（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分）</a:t>
            </a:r>
            <a:br>
              <a:rPr lang="zh-CN" altLang="en-US" sz="3200" b="1" dirty="0"/>
            </a:br>
            <a:r>
              <a:rPr lang="en-US" altLang="zh-CN" sz="1000" b="1" dirty="0" smtClean="0"/>
              <a:t/>
            </a:r>
            <a:br>
              <a:rPr lang="en-US" altLang="zh-CN" sz="1000" b="1" dirty="0" smtClean="0"/>
            </a:br>
            <a:r>
              <a:rPr lang="zh-CN" altLang="en-US" sz="3200" b="1" dirty="0" smtClean="0"/>
              <a:t>信息</a:t>
            </a:r>
            <a:r>
              <a:rPr lang="en-US" altLang="zh-CN" sz="3200" b="1" dirty="0" smtClean="0"/>
              <a:t>2</a:t>
            </a:r>
            <a:r>
              <a:rPr lang="zh-CN" altLang="en-US" sz="3200" b="1" dirty="0" smtClean="0"/>
              <a:t>：</a:t>
            </a:r>
            <a:r>
              <a:rPr lang="zh-CN" altLang="en-US" sz="3200" b="1" dirty="0"/>
              <a:t>中、英两国外交目的不同（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分）</a:t>
            </a:r>
            <a:br>
              <a:rPr lang="zh-CN" altLang="en-US" sz="3200" b="1" dirty="0"/>
            </a:br>
            <a:r>
              <a:rPr lang="zh-CN" altLang="en-US" sz="3200" b="1" dirty="0"/>
              <a:t>说明：英国所处资本主义阶段，目的是试图通过外交打开中国市场；而清政府仍奉行朝贡外交，其目的主要是宣扬国威。（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分）</a:t>
            </a:r>
            <a:br>
              <a:rPr lang="zh-CN" altLang="en-US" sz="3200" b="1" dirty="0"/>
            </a:br>
            <a:r>
              <a:rPr lang="en-US" altLang="zh-CN" sz="3200" b="1" dirty="0" smtClean="0"/>
              <a:t/>
            </a:r>
            <a:br>
              <a:rPr lang="en-US" altLang="zh-CN" sz="3200" b="1" dirty="0" smtClean="0"/>
            </a:br>
            <a:r>
              <a:rPr lang="zh-CN" altLang="en-US" sz="32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本题不拘泥于参考答案，考生言之成理，均可酌情给分</a:t>
            </a:r>
            <a:r>
              <a:rPr lang="zh-CN" altLang="en-US" sz="3200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15452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、表格材料的信息说明题</a:t>
            </a:r>
          </a:p>
        </p:txBody>
      </p:sp>
      <p:pic>
        <p:nvPicPr>
          <p:cNvPr id="4098" name="Picture 2" descr="427598~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856984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720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6322714"/>
          </a:xfrm>
        </p:spPr>
        <p:txBody>
          <a:bodyPr>
            <a:noAutofit/>
          </a:bodyPr>
          <a:lstStyle/>
          <a:p>
            <a:pPr algn="l"/>
            <a:r>
              <a:rPr lang="zh-CN" altLang="en-US" sz="2800" b="1" dirty="0" smtClean="0"/>
              <a:t>示例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：</a:t>
            </a:r>
            <a:r>
              <a:rPr lang="zh-CN" altLang="en-US" sz="2800" b="1" dirty="0"/>
              <a:t>战国至西汉、晋至隋朝人口急剧增长，汉末至三国、唐朝安史之乱后、明清之际等时期人口急剧下降。（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分）</a:t>
            </a:r>
            <a:br>
              <a:rPr lang="zh-CN" altLang="en-US" sz="2800" b="1" dirty="0"/>
            </a:br>
            <a:r>
              <a:rPr lang="zh-CN" altLang="en-US" sz="2800" b="1" dirty="0"/>
              <a:t>说明：战乱分裂破坏社会经济，统一稳定推动社会发展。（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分）</a:t>
            </a:r>
            <a:br>
              <a:rPr lang="zh-CN" altLang="en-US" sz="2800" b="1" dirty="0"/>
            </a:br>
            <a:r>
              <a:rPr lang="en-US" altLang="zh-CN" sz="1000" b="1" dirty="0" smtClean="0"/>
              <a:t/>
            </a:r>
            <a:br>
              <a:rPr lang="en-US" altLang="zh-CN" sz="1000" b="1" dirty="0" smtClean="0"/>
            </a:br>
            <a:r>
              <a:rPr lang="zh-CN" altLang="en-US" sz="2800" b="1" dirty="0" smtClean="0"/>
              <a:t>示例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：</a:t>
            </a:r>
            <a:r>
              <a:rPr lang="en-US" altLang="zh-CN" sz="2800" b="1" dirty="0"/>
              <a:t>13</a:t>
            </a:r>
            <a:r>
              <a:rPr lang="zh-CN" altLang="en-US" sz="2800" b="1" dirty="0"/>
              <a:t>世纪初，宋、金、西夏、大理等人口合计增长较快。（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分）</a:t>
            </a:r>
            <a:br>
              <a:rPr lang="zh-CN" altLang="en-US" sz="2800" b="1" dirty="0"/>
            </a:br>
            <a:r>
              <a:rPr lang="zh-CN" altLang="en-US" sz="2800" b="1" dirty="0"/>
              <a:t>说明：民族融合和民族经济文化交流有利于经济社会发展。（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分）</a:t>
            </a:r>
            <a:br>
              <a:rPr lang="zh-CN" altLang="en-US" sz="2800" b="1" dirty="0"/>
            </a:br>
            <a:r>
              <a:rPr lang="en-US" altLang="zh-CN" sz="1000" b="1" dirty="0" smtClean="0"/>
              <a:t/>
            </a:r>
            <a:br>
              <a:rPr lang="en-US" altLang="zh-CN" sz="1000" b="1" dirty="0" smtClean="0"/>
            </a:br>
            <a:r>
              <a:rPr lang="zh-CN" altLang="en-US" sz="2800" b="1" dirty="0" smtClean="0"/>
              <a:t>示例</a:t>
            </a:r>
            <a:r>
              <a:rPr lang="en-US" altLang="zh-CN" sz="2800" b="1" smtClean="0"/>
              <a:t>3</a:t>
            </a:r>
            <a:r>
              <a:rPr lang="zh-CN" altLang="en-US" sz="2800" b="1" smtClean="0"/>
              <a:t>：</a:t>
            </a:r>
            <a:r>
              <a:rPr lang="zh-CN" altLang="en-US" sz="2800" b="1" dirty="0"/>
              <a:t>清初至鸦片战争前期，人口持续增长。（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分）</a:t>
            </a:r>
            <a:br>
              <a:rPr lang="zh-CN" altLang="en-US" sz="2800" b="1" dirty="0"/>
            </a:br>
            <a:r>
              <a:rPr lang="zh-CN" altLang="en-US" sz="2800" b="1" dirty="0"/>
              <a:t>说明：中国小农经济、农耕文明居于世界领先地位，经济政策的调整完善有利于经济社会的发展。（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分）</a:t>
            </a:r>
            <a:br>
              <a:rPr lang="zh-CN" altLang="en-US" sz="2800" b="1" dirty="0"/>
            </a:b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81453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133</Words>
  <Application>Microsoft Office PowerPoint</Application>
  <PresentationFormat>全屏显示(4:3)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1、历史地图的历史信息说明题</vt:lpstr>
      <vt:lpstr>示例1：信息：工商业主要分布在黄河、长江中下游地区。说明：黄河、长江中下游地区交通便利，经济发展较快。     示例2：信息：唐朝工商业分布偏重内陆，明朝向中东部沿海集中。说明：经济重心由内陆向中东部沿海地区转移。     示例3：信息：明朝工商业市镇比唐朝明显增多。说明：明朝农业、手工业发展，商品经济空前活跃。     示例4：信息：唐朝工商业分布偏重北方，明朝集中在长江中下游地区。说明：唐朝时南北经济发展趋向平衡，经济重心在北方，明朝的经济重心在南方。        示例5：信息：明朝时出现较多海港城市。说明：明朝社会经济发展，航海造船技术提高，海外贸易发达。 </vt:lpstr>
      <vt:lpstr>2、历史图片的历史信息说明题</vt:lpstr>
      <vt:lpstr>PowerPoint 演示文稿</vt:lpstr>
      <vt:lpstr>3、文字材料的信息说明题</vt:lpstr>
      <vt:lpstr>信息1：礼单的物品不同。英国礼单有天文仪器、工业和军事设备等；中国礼单主要有手工业和农业产品。（2分） 说明：英国已进入工业文明阶段，而中国仍是农耕文明。（3分）  信息2：中、英两国外交目的不同（2分） 说明：英国所处资本主义阶段，目的是试图通过外交打开中国市场；而清政府仍奉行朝贡外交，其目的主要是宣扬国威。（3分）  （本题不拘泥于参考答案，考生言之成理，均可酌情给分）</vt:lpstr>
      <vt:lpstr>4、表格材料的信息说明题</vt:lpstr>
      <vt:lpstr>示例1：战国至西汉、晋至隋朝人口急剧增长，汉末至三国、唐朝安史之乱后、明清之际等时期人口急剧下降。（3分） 说明：战乱分裂破坏社会经济，统一稳定推动社会发展。（3分）  示例2：13世纪初，宋、金、西夏、大理等人口合计增长较快。（3分） 说明：民族融合和民族经济文化交流有利于经济社会发展。（3分）  示例3：清初至鸦片战争前期，人口持续增长。（3分） 说明：中国小农经济、农耕文明居于世界领先地位，经济政策的调整完善有利于经济社会的发展。（3分）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1、历史地图的历史信息说明题</dc:title>
  <dc:creator>lenovo</dc:creator>
  <cp:lastModifiedBy>lenovo</cp:lastModifiedBy>
  <cp:revision>5</cp:revision>
  <dcterms:created xsi:type="dcterms:W3CDTF">2015-12-30T10:41:25Z</dcterms:created>
  <dcterms:modified xsi:type="dcterms:W3CDTF">2015-12-30T11:15:15Z</dcterms:modified>
</cp:coreProperties>
</file>