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av" ContentType="audio/x-wav"/>
  <Default Extension="docx" ContentType="application/vnd.openxmlformats-officedocument.wordprocessingml.document"/>
  <Default Extension="vml" ContentType="application/vnd.openxmlformats-officedocument.vmlDrawing"/>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3"/>
  </p:notesMasterIdLst>
  <p:sldIdLst>
    <p:sldId id="758" r:id="rId2"/>
    <p:sldId id="744" r:id="rId3"/>
    <p:sldId id="749" r:id="rId4"/>
    <p:sldId id="762" r:id="rId5"/>
    <p:sldId id="750" r:id="rId6"/>
    <p:sldId id="760" r:id="rId7"/>
    <p:sldId id="764" r:id="rId8"/>
    <p:sldId id="766" r:id="rId9"/>
    <p:sldId id="767" r:id="rId10"/>
    <p:sldId id="768" r:id="rId11"/>
    <p:sldId id="769" r:id="rId12"/>
    <p:sldId id="770" r:id="rId13"/>
    <p:sldId id="771" r:id="rId14"/>
    <p:sldId id="772" r:id="rId15"/>
    <p:sldId id="773" r:id="rId16"/>
    <p:sldId id="774" r:id="rId17"/>
    <p:sldId id="775" r:id="rId18"/>
    <p:sldId id="776" r:id="rId19"/>
    <p:sldId id="777" r:id="rId20"/>
    <p:sldId id="778" r:id="rId21"/>
    <p:sldId id="779" r:id="rId22"/>
    <p:sldId id="782" r:id="rId23"/>
    <p:sldId id="784" r:id="rId24"/>
    <p:sldId id="785" r:id="rId25"/>
    <p:sldId id="786" r:id="rId26"/>
    <p:sldId id="787" r:id="rId27"/>
    <p:sldId id="759" r:id="rId28"/>
    <p:sldId id="816" r:id="rId29"/>
    <p:sldId id="817" r:id="rId30"/>
    <p:sldId id="814" r:id="rId31"/>
    <p:sldId id="765" r:id="rId32"/>
    <p:sldId id="799" r:id="rId33"/>
    <p:sldId id="800" r:id="rId34"/>
    <p:sldId id="810" r:id="rId35"/>
    <p:sldId id="818" r:id="rId36"/>
    <p:sldId id="819" r:id="rId37"/>
    <p:sldId id="820" r:id="rId38"/>
    <p:sldId id="821" r:id="rId39"/>
    <p:sldId id="811" r:id="rId40"/>
    <p:sldId id="813" r:id="rId41"/>
    <p:sldId id="828" r:id="rId42"/>
    <p:sldId id="829" r:id="rId43"/>
    <p:sldId id="803" r:id="rId44"/>
    <p:sldId id="822" r:id="rId45"/>
    <p:sldId id="823" r:id="rId46"/>
    <p:sldId id="824" r:id="rId47"/>
    <p:sldId id="830" r:id="rId48"/>
    <p:sldId id="831" r:id="rId49"/>
    <p:sldId id="832" r:id="rId50"/>
    <p:sldId id="826" r:id="rId51"/>
    <p:sldId id="827" r:id="rId52"/>
    <p:sldId id="833" r:id="rId53"/>
    <p:sldId id="850" r:id="rId54"/>
    <p:sldId id="834" r:id="rId55"/>
    <p:sldId id="835" r:id="rId56"/>
    <p:sldId id="836" r:id="rId57"/>
    <p:sldId id="837" r:id="rId58"/>
    <p:sldId id="838" r:id="rId59"/>
    <p:sldId id="839" r:id="rId60"/>
    <p:sldId id="840" r:id="rId61"/>
    <p:sldId id="851" r:id="rId62"/>
    <p:sldId id="842" r:id="rId63"/>
    <p:sldId id="843" r:id="rId64"/>
    <p:sldId id="844" r:id="rId65"/>
    <p:sldId id="852" r:id="rId66"/>
    <p:sldId id="845" r:id="rId67"/>
    <p:sldId id="846" r:id="rId68"/>
    <p:sldId id="847" r:id="rId69"/>
    <p:sldId id="848" r:id="rId70"/>
    <p:sldId id="849" r:id="rId71"/>
    <p:sldId id="735" r:id="rId72"/>
  </p:sldIdLst>
  <p:sldSz cx="11522075" cy="6480175"/>
  <p:notesSz cx="6858000" cy="9144000"/>
  <p:defaultTextStyle>
    <a:defPPr>
      <a:defRPr lang="zh-CN"/>
    </a:defPPr>
    <a:lvl1pPr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1pPr>
    <a:lvl2pPr marL="4572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2pPr>
    <a:lvl3pPr marL="9144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3pPr>
    <a:lvl4pPr marL="13716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4pPr>
    <a:lvl5pPr marL="18288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5pPr>
    <a:lvl6pPr marL="22860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6pPr>
    <a:lvl7pPr marL="27432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7pPr>
    <a:lvl8pPr marL="32004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8pPr>
    <a:lvl9pPr marL="36576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9pPr>
  </p:defaultTextStyle>
  <p:extLst>
    <p:ext uri="{EFAFB233-063F-42B5-8137-9DF3F51BA10A}">
      <p15:sldGuideLst xmlns:p15="http://schemas.microsoft.com/office/powerpoint/2012/main">
        <p15:guide id="1" orient="horz" pos="726" userDrawn="1">
          <p15:clr>
            <a:srgbClr val="A4A3A4"/>
          </p15:clr>
        </p15:guide>
        <p15:guide id="2" pos="227" userDrawn="1">
          <p15:clr>
            <a:srgbClr val="A4A3A4"/>
          </p15:clr>
        </p15:guide>
        <p15:guide id="3" orient="horz" pos="317" userDrawn="1">
          <p15:clr>
            <a:srgbClr val="A4A3A4"/>
          </p15:clr>
        </p15:guide>
        <p15:guide id="4" orient="horz" pos="2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1E9"/>
    <a:srgbClr val="FF6600"/>
    <a:srgbClr val="FF9933"/>
    <a:srgbClr val="FF3399"/>
    <a:srgbClr val="FF7C80"/>
    <a:srgbClr val="FFFFFF"/>
    <a:srgbClr val="C6A7DD"/>
    <a:srgbClr val="9E5ECE"/>
    <a:srgbClr val="D60093"/>
    <a:srgbClr val="934B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591" autoAdjust="0"/>
  </p:normalViewPr>
  <p:slideViewPr>
    <p:cSldViewPr>
      <p:cViewPr varScale="1">
        <p:scale>
          <a:sx n="78" d="100"/>
          <a:sy n="78" d="100"/>
        </p:scale>
        <p:origin x="582" y="72"/>
      </p:cViewPr>
      <p:guideLst>
        <p:guide orient="horz" pos="726"/>
        <p:guide pos="227"/>
        <p:guide orient="horz" pos="317"/>
        <p:guide orient="horz" pos="272"/>
      </p:guideLst>
    </p:cSldViewPr>
  </p:slideViewPr>
  <p:outlineViewPr>
    <p:cViewPr>
      <p:scale>
        <a:sx n="33" d="100"/>
        <a:sy n="33" d="100"/>
      </p:scale>
      <p:origin x="0" y="0"/>
    </p:cViewPr>
  </p:outlineViewPr>
  <p:notesTextViewPr>
    <p:cViewPr>
      <p:scale>
        <a:sx n="3" d="2"/>
        <a:sy n="3" d="2"/>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b="0">
                <a:solidFill>
                  <a:schemeClr val="tx1"/>
                </a:solidFill>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b="0">
                <a:solidFill>
                  <a:schemeClr val="tx1"/>
                </a:solidFill>
                <a:latin typeface="+mn-lt"/>
                <a:ea typeface="+mn-ea"/>
              </a:defRPr>
            </a:lvl1pPr>
          </a:lstStyle>
          <a:p>
            <a:pPr>
              <a:defRPr/>
            </a:pPr>
            <a:endParaRPr lang="zh-CN" altLang="en-US"/>
          </a:p>
        </p:txBody>
      </p:sp>
      <p:sp>
        <p:nvSpPr>
          <p:cNvPr id="5124" name="幻灯片图像占位符 3"/>
          <p:cNvSpPr>
            <a:spLocks noGrp="1" noRot="1" noChangeAspect="1" noChangeArrowheads="1"/>
          </p:cNvSpPr>
          <p:nvPr>
            <p:ph type="sldImg" idx="4294967295"/>
          </p:nvPr>
        </p:nvSpPr>
        <p:spPr bwMode="auto">
          <a:xfrm>
            <a:off x="381000" y="685800"/>
            <a:ext cx="6096000" cy="3429000"/>
          </a:xfrm>
          <a:prstGeom prst="rect">
            <a:avLst/>
          </a:prstGeom>
          <a:noFill/>
          <a:ln w="12700">
            <a:solidFill>
              <a:srgbClr val="000000"/>
            </a:solidFill>
            <a:miter lim="800000"/>
          </a:ln>
          <a:extLst>
            <a:ext uri="{909E8E84-426E-40DD-AFC4-6F175D3DCCD1}">
              <a14:hiddenFill xmlns:a14="http://schemas.microsoft.com/office/drawing/2010/main">
                <a:solidFill>
                  <a:srgbClr val="FFFFFF"/>
                </a:solidFill>
              </a14:hiddenFill>
            </a:ext>
          </a:extLst>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b="0">
                <a:solidFill>
                  <a:schemeClr val="tx1"/>
                </a:solidFill>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b="0" noProof="1" dirty="0">
                <a:ea typeface="黑体" panose="02010609060101010101" pitchFamily="49" charset="-122"/>
              </a:defRPr>
            </a:lvl1pPr>
          </a:lstStyle>
          <a:p>
            <a:fld id="{A64CA497-71E0-4184-919F-D45F39379D11}" type="slidenum">
              <a:rPr lang="zh-CN" altLang="en-US"/>
              <a:pPr/>
              <a:t>‹#›</a:t>
            </a:fld>
            <a:endParaRPr lang="zh-CN" altLang="en-US">
              <a:ea typeface="黑体" panose="02010609060101010101" pitchFamily="49" charset="-122"/>
            </a:endParaRPr>
          </a:p>
        </p:txBody>
      </p:sp>
    </p:spTree>
    <p:extLst>
      <p:ext uri="{BB962C8B-B14F-4D97-AF65-F5344CB8AC3E}">
        <p14:creationId xmlns:p14="http://schemas.microsoft.com/office/powerpoint/2010/main" val="1747822530"/>
      </p:ext>
    </p:extLst>
  </p:cSld>
  <p:clrMap bg1="lt1" tx1="dk1" bg2="lt2" tx2="dk2" accent1="accent1" accent2="accent2" accent3="accent3" accent4="accent4" accent5="accent5" accent6="accent6" hlink="hlink" folHlink="folHlink"/>
  <p:notesStyle>
    <a:lvl1pPr algn="l" rtl="0" fontAlgn="base">
      <a:spcBef>
        <a:spcPct val="0"/>
      </a:spcBef>
      <a:spcAft>
        <a:spcPct val="0"/>
      </a:spcAft>
      <a:defRPr sz="1200" kern="1200">
        <a:solidFill>
          <a:schemeClr val="tx1"/>
        </a:solidFill>
        <a:latin typeface="+mn-lt"/>
        <a:ea typeface="+mn-ea"/>
        <a:cs typeface="+mn-cs"/>
      </a:defRPr>
    </a:lvl1pPr>
    <a:lvl2pPr marL="457200" algn="l" rtl="0" fontAlgn="base">
      <a:spcBef>
        <a:spcPct val="0"/>
      </a:spcBef>
      <a:spcAft>
        <a:spcPct val="0"/>
      </a:spcAft>
      <a:defRPr sz="1200" kern="1200">
        <a:solidFill>
          <a:schemeClr val="tx1"/>
        </a:solidFill>
        <a:latin typeface="+mn-lt"/>
        <a:ea typeface="+mn-ea"/>
        <a:cs typeface="+mn-cs"/>
      </a:defRPr>
    </a:lvl2pPr>
    <a:lvl3pPr marL="914400" algn="l" rtl="0" fontAlgn="base">
      <a:spcBef>
        <a:spcPct val="0"/>
      </a:spcBef>
      <a:spcAft>
        <a:spcPct val="0"/>
      </a:spcAft>
      <a:defRPr sz="1200" kern="1200">
        <a:solidFill>
          <a:schemeClr val="tx1"/>
        </a:solidFill>
        <a:latin typeface="+mn-lt"/>
        <a:ea typeface="+mn-ea"/>
        <a:cs typeface="+mn-cs"/>
      </a:defRPr>
    </a:lvl3pPr>
    <a:lvl4pPr marL="1371600" algn="l" rtl="0" fontAlgn="base">
      <a:spcBef>
        <a:spcPct val="0"/>
      </a:spcBef>
      <a:spcAft>
        <a:spcPct val="0"/>
      </a:spcAft>
      <a:defRPr sz="1200" kern="1200">
        <a:solidFill>
          <a:schemeClr val="tx1"/>
        </a:solidFill>
        <a:latin typeface="+mn-lt"/>
        <a:ea typeface="+mn-ea"/>
        <a:cs typeface="+mn-cs"/>
      </a:defRPr>
    </a:lvl4pPr>
    <a:lvl5pPr marL="1828800" algn="l" rtl="0" fontAlgn="base">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64CA497-71E0-4184-919F-D45F39379D11}" type="slidenum">
              <a:rPr lang="zh-CN" altLang="en-US" smtClean="0"/>
              <a:pPr/>
              <a:t>71</a:t>
            </a:fld>
            <a:endParaRPr lang="zh-CN" altLang="en-US">
              <a:ea typeface="黑体" panose="02010609060101010101" pitchFamily="49" charset="-122"/>
            </a:endParaRPr>
          </a:p>
        </p:txBody>
      </p:sp>
    </p:spTree>
    <p:extLst>
      <p:ext uri="{BB962C8B-B14F-4D97-AF65-F5344CB8AC3E}">
        <p14:creationId xmlns:p14="http://schemas.microsoft.com/office/powerpoint/2010/main" val="858147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3_标题幻灯片">
    <p:bg>
      <p:bgPr>
        <a:pattFill prst="pct5">
          <a:fgClr>
            <a:schemeClr val="bg2">
              <a:lumMod val="75000"/>
            </a:schemeClr>
          </a:fgClr>
          <a:bgClr>
            <a:schemeClr val="bg1"/>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5108201"/>
      </p:ext>
    </p:extLst>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246955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103702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28942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标题幻灯片">
    <p:bg>
      <p:bgPr>
        <a:gradFill>
          <a:gsLst>
            <a:gs pos="61000">
              <a:schemeClr val="bg2">
                <a:lumMod val="90000"/>
              </a:schemeClr>
            </a:gs>
            <a:gs pos="100000">
              <a:schemeClr val="bg2">
                <a:lumMod val="50000"/>
              </a:schemeClr>
            </a:gs>
            <a:gs pos="0">
              <a:schemeClr val="bg2">
                <a:lumMod val="50000"/>
              </a:schemeClr>
            </a:gs>
            <a:gs pos="40000">
              <a:schemeClr val="bg2">
                <a:lumMod val="90000"/>
              </a:schemeClr>
            </a:gs>
          </a:gsLst>
          <a:lin ang="5400000" scaled="1"/>
        </a:gradFill>
        <a:effectLst/>
      </p:bgPr>
    </p:bg>
    <p:spTree>
      <p:nvGrpSpPr>
        <p:cNvPr id="1" name=""/>
        <p:cNvGrpSpPr/>
        <p:nvPr/>
      </p:nvGrpSpPr>
      <p:grpSpPr>
        <a:xfrm>
          <a:off x="0" y="0"/>
          <a:ext cx="0" cy="0"/>
          <a:chOff x="0" y="0"/>
          <a:chExt cx="0" cy="0"/>
        </a:xfrm>
      </p:grpSpPr>
      <p:sp>
        <p:nvSpPr>
          <p:cNvPr id="2" name="矩形 1"/>
          <p:cNvSpPr/>
          <p:nvPr userDrawn="1"/>
        </p:nvSpPr>
        <p:spPr>
          <a:xfrm>
            <a:off x="3201636" y="1583903"/>
            <a:ext cx="5128327" cy="3046988"/>
          </a:xfrm>
          <a:prstGeom prst="rect">
            <a:avLst/>
          </a:prstGeom>
          <a:noFill/>
        </p:spPr>
        <p:txBody>
          <a:bodyPr wrap="none" lIns="91440" tIns="45720" rIns="91440" bIns="45720">
            <a:spAutoFit/>
          </a:bodyPr>
          <a:lstStyle/>
          <a:p>
            <a:pPr algn="ctr"/>
            <a:r>
              <a:rPr lang="zh-CN" altLang="en-US"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rPr>
              <a:t>本课结束</a:t>
            </a:r>
            <a:endParaRPr lang="en-US" altLang="zh-CN"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endParaRPr>
          </a:p>
          <a:p>
            <a:pPr algn="ctr"/>
            <a:r>
              <a:rPr lang="zh-CN" altLang="en-US"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rPr>
              <a:t>谢谢观看</a:t>
            </a:r>
            <a:endParaRPr lang="en-US" altLang="zh-CN"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342607902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章节">
    <p:bg>
      <p:bgPr>
        <a:solidFill>
          <a:schemeClr val="bg1"/>
        </a:solidFill>
        <a:effectLst/>
      </p:bgPr>
    </p:bg>
    <p:spTree>
      <p:nvGrpSpPr>
        <p:cNvPr id="1" name=""/>
        <p:cNvGrpSpPr/>
        <p:nvPr/>
      </p:nvGrpSpPr>
      <p:grpSpPr>
        <a:xfrm>
          <a:off x="0" y="0"/>
          <a:ext cx="0" cy="0"/>
          <a:chOff x="0" y="0"/>
          <a:chExt cx="0" cy="0"/>
        </a:xfrm>
      </p:grpSpPr>
      <p:sp>
        <p:nvSpPr>
          <p:cNvPr id="53" name="矩形 52">
            <a:extLst>
              <a:ext uri="{FF2B5EF4-FFF2-40B4-BE49-F238E27FC236}">
                <a16:creationId xmlns="" xmlns:a16="http://schemas.microsoft.com/office/drawing/2014/main" id="{BA1ED049-C14D-4A1F-97F9-8FC803A6313A}"/>
              </a:ext>
            </a:extLst>
          </p:cNvPr>
          <p:cNvSpPr/>
          <p:nvPr userDrawn="1"/>
        </p:nvSpPr>
        <p:spPr>
          <a:xfrm>
            <a:off x="0" y="2256061"/>
            <a:ext cx="11522075" cy="1740047"/>
          </a:xfrm>
          <a:prstGeom prst="rect">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024"/>
          </a:p>
        </p:txBody>
      </p:sp>
      <p:sp>
        <p:nvSpPr>
          <p:cNvPr id="54" name="标题 1">
            <a:extLst>
              <a:ext uri="{FF2B5EF4-FFF2-40B4-BE49-F238E27FC236}">
                <a16:creationId xmlns="" xmlns:a16="http://schemas.microsoft.com/office/drawing/2014/main" id="{AA99C4E3-901A-413A-864D-39738AA96B93}"/>
              </a:ext>
            </a:extLst>
          </p:cNvPr>
          <p:cNvSpPr>
            <a:spLocks noGrp="1"/>
          </p:cNvSpPr>
          <p:nvPr>
            <p:ph type="ctrTitle"/>
          </p:nvPr>
        </p:nvSpPr>
        <p:spPr>
          <a:xfrm>
            <a:off x="0" y="2256061"/>
            <a:ext cx="11522075" cy="1740047"/>
          </a:xfrm>
          <a:prstGeom prst="rect">
            <a:avLst/>
          </a:prstGeom>
        </p:spPr>
        <p:txBody>
          <a:bodyPr anchor="ctr"/>
          <a:lstStyle>
            <a:lvl1pPr algn="ctr">
              <a:defRPr sz="4158">
                <a:solidFill>
                  <a:schemeClr val="bg1"/>
                </a:solidFill>
                <a:latin typeface="微软雅黑" panose="020B0503020204020204" pitchFamily="34" charset="-122"/>
                <a:ea typeface="微软雅黑" panose="020B0503020204020204" pitchFamily="34" charset="-122"/>
              </a:defRPr>
            </a:lvl1pPr>
          </a:lstStyle>
          <a:p>
            <a:r>
              <a:rPr lang="zh-CN" altLang="en-US" smtClean="0"/>
              <a:t>单击此处编辑母版标题样式</a:t>
            </a:r>
            <a:endParaRPr lang="zh-CN" altLang="en-US" dirty="0"/>
          </a:p>
        </p:txBody>
      </p:sp>
    </p:spTree>
    <p:extLst>
      <p:ext uri="{BB962C8B-B14F-4D97-AF65-F5344CB8AC3E}">
        <p14:creationId xmlns:p14="http://schemas.microsoft.com/office/powerpoint/2010/main" val="3564166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 Target="../slides/slide2.xml"/><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audio" Target="../media/audio1.wav"/></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矩形 6"/>
          <p:cNvSpPr/>
          <p:nvPr userDrawn="1"/>
        </p:nvSpPr>
        <p:spPr>
          <a:xfrm>
            <a:off x="-1" y="172927"/>
            <a:ext cx="11522075" cy="288032"/>
          </a:xfrm>
          <a:prstGeom prst="rect">
            <a:avLst/>
          </a:prstGeom>
          <a:gradFill flip="none" rotWithShape="1">
            <a:gsLst>
              <a:gs pos="65000">
                <a:schemeClr val="bg2">
                  <a:lumMod val="90000"/>
                </a:schemeClr>
              </a:gs>
              <a:gs pos="38000">
                <a:schemeClr val="bg2">
                  <a:lumMod val="75000"/>
                </a:schemeClr>
              </a:gs>
              <a:gs pos="1000">
                <a:srgbClr val="0070C0"/>
              </a:gs>
              <a:gs pos="100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userDrawn="1"/>
        </p:nvSpPr>
        <p:spPr>
          <a:xfrm>
            <a:off x="-9728" y="6404527"/>
            <a:ext cx="11522074" cy="72008"/>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2">
                    <a:lumMod val="50000"/>
                  </a:schemeClr>
                </a:solidFill>
              </a:ln>
              <a:solidFill>
                <a:schemeClr val="bg2">
                  <a:lumMod val="50000"/>
                </a:schemeClr>
              </a:solidFill>
            </a:endParaRPr>
          </a:p>
        </p:txBody>
      </p:sp>
      <p:sp>
        <p:nvSpPr>
          <p:cNvPr id="10" name="云形标注 9">
            <a:hlinkClick r:id="rId8" action="ppaction://hlinksldjump">
              <a:snd r:embed="rId9" name="camera.wav"/>
            </a:hlinkClick>
          </p:cNvPr>
          <p:cNvSpPr/>
          <p:nvPr userDrawn="1"/>
        </p:nvSpPr>
        <p:spPr>
          <a:xfrm>
            <a:off x="10441557" y="42551"/>
            <a:ext cx="864096" cy="432048"/>
          </a:xfrm>
          <a:prstGeom prst="cloudCallout">
            <a:avLst/>
          </a:prstGeom>
          <a:solidFill>
            <a:schemeClr val="bg2">
              <a:lumMod val="90000"/>
            </a:schemeClr>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zh-CN" altLang="en-US" sz="1200" dirty="0" smtClean="0"/>
              <a:t> 导航</a:t>
            </a:r>
            <a:endParaRPr lang="zh-CN" altLang="en-US" sz="1200" dirty="0">
              <a:solidFill>
                <a:srgbClr val="FF0000"/>
              </a:solidFill>
            </a:endParaRPr>
          </a:p>
        </p:txBody>
      </p:sp>
    </p:spTree>
    <p:extLst>
      <p:ext uri="{BB962C8B-B14F-4D97-AF65-F5344CB8AC3E}">
        <p14:creationId xmlns:p14="http://schemas.microsoft.com/office/powerpoint/2010/main" val="1345586147"/>
      </p:ext>
    </p:extLst>
  </p:cSld>
  <p:clrMap bg1="lt1" tx1="dk1" bg2="lt2" tx2="dk2" accent1="accent1" accent2="accent2" accent3="accent3" accent4="accent4" accent5="accent5" accent6="accent6" hlink="hlink" folHlink="folHlink"/>
  <p:sldLayoutIdLst>
    <p:sldLayoutId id="2147483697" r:id="rId1"/>
    <p:sldLayoutId id="2147483690" r:id="rId2"/>
    <p:sldLayoutId id="2147483691" r:id="rId3"/>
    <p:sldLayoutId id="2147483692" r:id="rId4"/>
    <p:sldLayoutId id="2147483694" r:id="rId5"/>
    <p:sldLayoutId id="2147483698" r:id="rId6"/>
  </p:sldLayoutIdLst>
  <p:timing>
    <p:tnLst>
      <p:par>
        <p:cTn id="1" dur="indefinite" restart="never" nodeType="tmRoot"/>
      </p:par>
    </p:tnLst>
  </p:timing>
  <p:txStyles>
    <p:titleStyle>
      <a:lvl1pPr algn="ctr" rtl="0" eaLnBrk="1" fontAlgn="base" hangingPunct="1">
        <a:spcBef>
          <a:spcPct val="0"/>
        </a:spcBef>
        <a:spcAft>
          <a:spcPct val="0"/>
        </a:spcAft>
        <a:defRPr sz="4158" kern="1200">
          <a:solidFill>
            <a:schemeClr val="tx1"/>
          </a:solidFill>
          <a:latin typeface="+mj-lt"/>
          <a:ea typeface="+mj-ea"/>
          <a:cs typeface="+mj-cs"/>
        </a:defRPr>
      </a:lvl1pPr>
      <a:lvl2pPr algn="ctr" rtl="0" eaLnBrk="1" fontAlgn="base" hangingPunct="1">
        <a:spcBef>
          <a:spcPct val="0"/>
        </a:spcBef>
        <a:spcAft>
          <a:spcPct val="0"/>
        </a:spcAft>
        <a:defRPr sz="4158">
          <a:solidFill>
            <a:schemeClr val="tx1"/>
          </a:solidFill>
          <a:latin typeface="Arial" charset="0"/>
          <a:ea typeface="黑体" pitchFamily="2" charset="-122"/>
        </a:defRPr>
      </a:lvl2pPr>
      <a:lvl3pPr algn="ctr" rtl="0" eaLnBrk="1" fontAlgn="base" hangingPunct="1">
        <a:spcBef>
          <a:spcPct val="0"/>
        </a:spcBef>
        <a:spcAft>
          <a:spcPct val="0"/>
        </a:spcAft>
        <a:defRPr sz="4158">
          <a:solidFill>
            <a:schemeClr val="tx1"/>
          </a:solidFill>
          <a:latin typeface="Arial" charset="0"/>
          <a:ea typeface="黑体" pitchFamily="2" charset="-122"/>
        </a:defRPr>
      </a:lvl3pPr>
      <a:lvl4pPr algn="ctr" rtl="0" eaLnBrk="1" fontAlgn="base" hangingPunct="1">
        <a:spcBef>
          <a:spcPct val="0"/>
        </a:spcBef>
        <a:spcAft>
          <a:spcPct val="0"/>
        </a:spcAft>
        <a:defRPr sz="4158">
          <a:solidFill>
            <a:schemeClr val="tx1"/>
          </a:solidFill>
          <a:latin typeface="Arial" charset="0"/>
          <a:ea typeface="黑体" pitchFamily="2" charset="-122"/>
        </a:defRPr>
      </a:lvl4pPr>
      <a:lvl5pPr algn="ctr" rtl="0" eaLnBrk="1" fontAlgn="base" hangingPunct="1">
        <a:spcBef>
          <a:spcPct val="0"/>
        </a:spcBef>
        <a:spcAft>
          <a:spcPct val="0"/>
        </a:spcAft>
        <a:defRPr sz="4158">
          <a:solidFill>
            <a:schemeClr val="tx1"/>
          </a:solidFill>
          <a:latin typeface="Arial" charset="0"/>
          <a:ea typeface="黑体" pitchFamily="2" charset="-122"/>
        </a:defRPr>
      </a:lvl5pPr>
      <a:lvl6pPr marL="432008" algn="ctr" rtl="0" eaLnBrk="1" fontAlgn="base" hangingPunct="1">
        <a:spcBef>
          <a:spcPct val="0"/>
        </a:spcBef>
        <a:spcAft>
          <a:spcPct val="0"/>
        </a:spcAft>
        <a:defRPr sz="4158">
          <a:solidFill>
            <a:schemeClr val="tx1"/>
          </a:solidFill>
          <a:latin typeface="Arial" charset="0"/>
          <a:ea typeface="黑体" pitchFamily="2" charset="-122"/>
        </a:defRPr>
      </a:lvl6pPr>
      <a:lvl7pPr marL="864017" algn="ctr" rtl="0" eaLnBrk="1" fontAlgn="base" hangingPunct="1">
        <a:spcBef>
          <a:spcPct val="0"/>
        </a:spcBef>
        <a:spcAft>
          <a:spcPct val="0"/>
        </a:spcAft>
        <a:defRPr sz="4158">
          <a:solidFill>
            <a:schemeClr val="tx1"/>
          </a:solidFill>
          <a:latin typeface="Arial" charset="0"/>
          <a:ea typeface="黑体" pitchFamily="2" charset="-122"/>
        </a:defRPr>
      </a:lvl7pPr>
      <a:lvl8pPr marL="1296025" algn="ctr" rtl="0" eaLnBrk="1" fontAlgn="base" hangingPunct="1">
        <a:spcBef>
          <a:spcPct val="0"/>
        </a:spcBef>
        <a:spcAft>
          <a:spcPct val="0"/>
        </a:spcAft>
        <a:defRPr sz="4158">
          <a:solidFill>
            <a:schemeClr val="tx1"/>
          </a:solidFill>
          <a:latin typeface="Arial" charset="0"/>
          <a:ea typeface="黑体" pitchFamily="2" charset="-122"/>
        </a:defRPr>
      </a:lvl8pPr>
      <a:lvl9pPr marL="1728033" algn="ctr" rtl="0" eaLnBrk="1" fontAlgn="base" hangingPunct="1">
        <a:spcBef>
          <a:spcPct val="0"/>
        </a:spcBef>
        <a:spcAft>
          <a:spcPct val="0"/>
        </a:spcAft>
        <a:defRPr sz="4158">
          <a:solidFill>
            <a:schemeClr val="tx1"/>
          </a:solidFill>
          <a:latin typeface="Arial" charset="0"/>
          <a:ea typeface="黑体" pitchFamily="2" charset="-122"/>
        </a:defRPr>
      </a:lvl9pPr>
    </p:titleStyle>
    <p:bodyStyle>
      <a:lvl1pPr marL="324006" indent="-324006" algn="l" rtl="0" eaLnBrk="1" fontAlgn="base" hangingPunct="1">
        <a:spcBef>
          <a:spcPct val="20000"/>
        </a:spcBef>
        <a:spcAft>
          <a:spcPct val="0"/>
        </a:spcAft>
        <a:buFont typeface="Arial" charset="0"/>
        <a:buChar char="•"/>
        <a:defRPr sz="3024" kern="1200">
          <a:solidFill>
            <a:schemeClr val="tx1"/>
          </a:solidFill>
          <a:latin typeface="+mn-lt"/>
          <a:ea typeface="+mn-ea"/>
          <a:cs typeface="+mn-cs"/>
        </a:defRPr>
      </a:lvl1pPr>
      <a:lvl2pPr marL="702013" indent="-270005" algn="l" rtl="0" eaLnBrk="1" fontAlgn="base" hangingPunct="1">
        <a:spcBef>
          <a:spcPct val="20000"/>
        </a:spcBef>
        <a:spcAft>
          <a:spcPct val="0"/>
        </a:spcAft>
        <a:buFont typeface="Arial" charset="0"/>
        <a:buChar char="–"/>
        <a:defRPr sz="2646" kern="1200">
          <a:solidFill>
            <a:schemeClr val="tx1"/>
          </a:solidFill>
          <a:latin typeface="+mn-lt"/>
          <a:ea typeface="+mn-ea"/>
          <a:cs typeface="+mn-cs"/>
        </a:defRPr>
      </a:lvl2pPr>
      <a:lvl3pPr marL="1080021" indent="-216004" algn="l" rtl="0" eaLnBrk="1" fontAlgn="base" hangingPunct="1">
        <a:spcBef>
          <a:spcPct val="20000"/>
        </a:spcBef>
        <a:spcAft>
          <a:spcPct val="0"/>
        </a:spcAft>
        <a:buFont typeface="Arial" charset="0"/>
        <a:buChar char="•"/>
        <a:defRPr sz="2268" kern="1200">
          <a:solidFill>
            <a:schemeClr val="tx1"/>
          </a:solidFill>
          <a:latin typeface="+mn-lt"/>
          <a:ea typeface="+mn-ea"/>
          <a:cs typeface="+mn-cs"/>
        </a:defRPr>
      </a:lvl3pPr>
      <a:lvl4pPr marL="1512029" indent="-216004" algn="l" rtl="0" eaLnBrk="1" fontAlgn="base" hangingPunct="1">
        <a:spcBef>
          <a:spcPct val="20000"/>
        </a:spcBef>
        <a:spcAft>
          <a:spcPct val="0"/>
        </a:spcAft>
        <a:buFont typeface="Arial" charset="0"/>
        <a:buChar char="–"/>
        <a:defRPr sz="1890" kern="1200">
          <a:solidFill>
            <a:schemeClr val="tx1"/>
          </a:solidFill>
          <a:latin typeface="+mn-lt"/>
          <a:ea typeface="+mn-ea"/>
          <a:cs typeface="+mn-cs"/>
        </a:defRPr>
      </a:lvl4pPr>
      <a:lvl5pPr marL="1944037" indent="-216004" algn="l" rtl="0" eaLnBrk="1" fontAlgn="base" hangingPunct="1">
        <a:spcBef>
          <a:spcPct val="20000"/>
        </a:spcBef>
        <a:spcAft>
          <a:spcPct val="0"/>
        </a:spcAft>
        <a:buFont typeface="Arial" charset="0"/>
        <a:buChar char="»"/>
        <a:defRPr sz="1890" kern="1200">
          <a:solidFill>
            <a:schemeClr val="tx1"/>
          </a:solidFill>
          <a:latin typeface="+mn-lt"/>
          <a:ea typeface="+mn-ea"/>
          <a:cs typeface="+mn-cs"/>
        </a:defRPr>
      </a:lvl5pPr>
      <a:lvl6pPr marL="2376046"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6pPr>
      <a:lvl7pPr marL="2808054"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7pPr>
      <a:lvl8pPr marL="3240062"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8pPr>
      <a:lvl9pPr marL="3672070"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9pPr>
    </p:bodyStyle>
    <p:otherStyle>
      <a:defPPr>
        <a:defRPr lang="zh-CN"/>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slide" Target="slide39.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27.xml"/><Relationship Id="rId5" Type="http://schemas.openxmlformats.org/officeDocument/2006/relationships/slide" Target="slide6.xml"/><Relationship Id="rId4" Type="http://schemas.openxmlformats.org/officeDocument/2006/relationships/slide" Target="slide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package" Target="../embeddings/Microsoft_Word___1.docx"/><Relationship Id="rId2" Type="http://schemas.openxmlformats.org/officeDocument/2006/relationships/slideLayout" Target="../slideLayouts/slideLayout3.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3" Type="http://schemas.openxmlformats.org/officeDocument/2006/relationships/package" Target="../embeddings/Microsoft_Word___2.docx"/><Relationship Id="rId2" Type="http://schemas.openxmlformats.org/officeDocument/2006/relationships/slideLayout" Target="../slideLayouts/slideLayout3.xml"/><Relationship Id="rId1" Type="http://schemas.openxmlformats.org/officeDocument/2006/relationships/vmlDrawing" Target="../drawings/vmlDrawing2.vml"/><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package" Target="../embeddings/Microsoft_Word___3.docx"/><Relationship Id="rId2" Type="http://schemas.openxmlformats.org/officeDocument/2006/relationships/slideLayout" Target="../slideLayouts/slideLayout3.xml"/><Relationship Id="rId1" Type="http://schemas.openxmlformats.org/officeDocument/2006/relationships/vmlDrawing" Target="../drawings/vmlDrawing3.vml"/><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package" Target="../embeddings/Microsoft_Word___4.docx"/><Relationship Id="rId2" Type="http://schemas.openxmlformats.org/officeDocument/2006/relationships/slideLayout" Target="../slideLayouts/slideLayout3.xml"/><Relationship Id="rId1" Type="http://schemas.openxmlformats.org/officeDocument/2006/relationships/vmlDrawing" Target="../drawings/vmlDrawing4.vml"/><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package" Target="../embeddings/Microsoft_Word___5.docx"/><Relationship Id="rId2" Type="http://schemas.openxmlformats.org/officeDocument/2006/relationships/slideLayout" Target="../slideLayouts/slideLayout3.xml"/><Relationship Id="rId1" Type="http://schemas.openxmlformats.org/officeDocument/2006/relationships/vmlDrawing" Target="../drawings/vmlDrawing5.v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package" Target="../embeddings/Microsoft_Word___6.docx"/><Relationship Id="rId2" Type="http://schemas.openxmlformats.org/officeDocument/2006/relationships/slideLayout" Target="../slideLayouts/slideLayout3.xml"/><Relationship Id="rId1" Type="http://schemas.openxmlformats.org/officeDocument/2006/relationships/vmlDrawing" Target="../drawings/vmlDrawing6.vml"/><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package" Target="../embeddings/Microsoft_Word___7.docx"/><Relationship Id="rId2" Type="http://schemas.openxmlformats.org/officeDocument/2006/relationships/slideLayout" Target="../slideLayouts/slideLayout3.xml"/><Relationship Id="rId1" Type="http://schemas.openxmlformats.org/officeDocument/2006/relationships/vmlDrawing" Target="../drawings/vmlDrawing7.vml"/><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package" Target="../embeddings/Microsoft_Word___8.docx"/><Relationship Id="rId2" Type="http://schemas.openxmlformats.org/officeDocument/2006/relationships/slideLayout" Target="../slideLayouts/slideLayout3.xml"/><Relationship Id="rId1" Type="http://schemas.openxmlformats.org/officeDocument/2006/relationships/vmlDrawing" Target="../drawings/vmlDrawing8.vml"/><Relationship Id="rId4" Type="http://schemas.openxmlformats.org/officeDocument/2006/relationships/image" Target="../media/image11.emf"/></Relationships>
</file>

<file path=ppt/slides/_rels/slide17.xml.rels><?xml version="1.0" encoding="UTF-8" standalone="yes"?>
<Relationships xmlns="http://schemas.openxmlformats.org/package/2006/relationships"><Relationship Id="rId3" Type="http://schemas.openxmlformats.org/officeDocument/2006/relationships/package" Target="../embeddings/Microsoft_Word___9.docx"/><Relationship Id="rId2" Type="http://schemas.openxmlformats.org/officeDocument/2006/relationships/slideLayout" Target="../slideLayouts/slideLayout3.xml"/><Relationship Id="rId1" Type="http://schemas.openxmlformats.org/officeDocument/2006/relationships/vmlDrawing" Target="../drawings/vmlDrawing9.vml"/><Relationship Id="rId4" Type="http://schemas.openxmlformats.org/officeDocument/2006/relationships/image" Target="../media/image12.emf"/></Relationships>
</file>

<file path=ppt/slides/_rels/slide18.xml.rels><?xml version="1.0" encoding="UTF-8" standalone="yes"?>
<Relationships xmlns="http://schemas.openxmlformats.org/package/2006/relationships"><Relationship Id="rId3" Type="http://schemas.openxmlformats.org/officeDocument/2006/relationships/package" Target="../embeddings/Microsoft_Word___10.docx"/><Relationship Id="rId2" Type="http://schemas.openxmlformats.org/officeDocument/2006/relationships/slideLayout" Target="../slideLayouts/slideLayout3.xml"/><Relationship Id="rId1" Type="http://schemas.openxmlformats.org/officeDocument/2006/relationships/vmlDrawing" Target="../drawings/vmlDrawing10.vml"/><Relationship Id="rId4" Type="http://schemas.openxmlformats.org/officeDocument/2006/relationships/image" Target="../media/image13.emf"/></Relationships>
</file>

<file path=ppt/slides/_rels/slide1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package" Target="../embeddings/Microsoft_Word___11.docx"/><Relationship Id="rId2" Type="http://schemas.openxmlformats.org/officeDocument/2006/relationships/slideLayout" Target="../slideLayouts/slideLayout3.xml"/><Relationship Id="rId1" Type="http://schemas.openxmlformats.org/officeDocument/2006/relationships/vmlDrawing" Target="../drawings/vmlDrawing11.vml"/><Relationship Id="rId4" Type="http://schemas.openxmlformats.org/officeDocument/2006/relationships/image" Target="../media/image15.emf"/></Relationships>
</file>

<file path=ppt/slides/_rels/slide21.xml.rels><?xml version="1.0" encoding="UTF-8" standalone="yes"?>
<Relationships xmlns="http://schemas.openxmlformats.org/package/2006/relationships"><Relationship Id="rId3" Type="http://schemas.openxmlformats.org/officeDocument/2006/relationships/package" Target="../embeddings/Microsoft_Word___12.docx"/><Relationship Id="rId2" Type="http://schemas.openxmlformats.org/officeDocument/2006/relationships/slideLayout" Target="../slideLayouts/slideLayout3.xml"/><Relationship Id="rId1" Type="http://schemas.openxmlformats.org/officeDocument/2006/relationships/vmlDrawing" Target="../drawings/vmlDrawing12.vml"/><Relationship Id="rId4" Type="http://schemas.openxmlformats.org/officeDocument/2006/relationships/image" Target="../media/image16.e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package" Target="../embeddings/Microsoft_Word___13.docx"/><Relationship Id="rId2" Type="http://schemas.openxmlformats.org/officeDocument/2006/relationships/slideLayout" Target="../slideLayouts/slideLayout3.xml"/><Relationship Id="rId1" Type="http://schemas.openxmlformats.org/officeDocument/2006/relationships/vmlDrawing" Target="../drawings/vmlDrawing13.vml"/><Relationship Id="rId4" Type="http://schemas.openxmlformats.org/officeDocument/2006/relationships/image" Target="../media/image17.emf"/></Relationships>
</file>

<file path=ppt/slides/_rels/slide25.xml.rels><?xml version="1.0" encoding="UTF-8" standalone="yes"?>
<Relationships xmlns="http://schemas.openxmlformats.org/package/2006/relationships"><Relationship Id="rId3" Type="http://schemas.openxmlformats.org/officeDocument/2006/relationships/package" Target="../embeddings/Microsoft_Word___14.docx"/><Relationship Id="rId2" Type="http://schemas.openxmlformats.org/officeDocument/2006/relationships/slideLayout" Target="../slideLayouts/slideLayout3.xml"/><Relationship Id="rId1" Type="http://schemas.openxmlformats.org/officeDocument/2006/relationships/vmlDrawing" Target="../drawings/vmlDrawing14.vml"/><Relationship Id="rId4" Type="http://schemas.openxmlformats.org/officeDocument/2006/relationships/image" Target="../media/image18.e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9.jp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0" y="2261471"/>
            <a:ext cx="11522075" cy="1740047"/>
          </a:xfrm>
          <a:prstGeom prst="rect">
            <a:avLst/>
          </a:prstGeom>
        </p:spPr>
        <p:txBody>
          <a:bodyPr/>
          <a:lstStyle/>
          <a:p>
            <a:r>
              <a:rPr lang="zh-CN" altLang="en-US" b="1" dirty="0"/>
              <a:t>专题</a:t>
            </a:r>
            <a:r>
              <a:rPr lang="en-US" altLang="zh-CN" b="1" dirty="0"/>
              <a:t>7</a:t>
            </a:r>
            <a:r>
              <a:rPr lang="zh-CN" altLang="en-US" b="1"/>
              <a:t>　认识大洲</a:t>
            </a:r>
            <a:endParaRPr lang="zh-CN" altLang="zh-CN" dirty="0"/>
          </a:p>
        </p:txBody>
      </p:sp>
      <p:sp>
        <p:nvSpPr>
          <p:cNvPr id="4" name="矩形 3"/>
          <p:cNvSpPr>
            <a:spLocks noChangeAspect="1"/>
          </p:cNvSpPr>
          <p:nvPr/>
        </p:nvSpPr>
        <p:spPr>
          <a:xfrm>
            <a:off x="236022" y="1440390"/>
            <a:ext cx="3300904" cy="614720"/>
          </a:xfrm>
          <a:prstGeom prst="rect">
            <a:avLst/>
          </a:prstGeom>
        </p:spPr>
        <p:txBody>
          <a:bodyPr wrap="none">
            <a:spAutoFit/>
          </a:bodyPr>
          <a:lstStyle/>
          <a:p>
            <a:pPr>
              <a:lnSpc>
                <a:spcPct val="120000"/>
              </a:lnSpc>
              <a:spcAft>
                <a:spcPts val="0"/>
              </a:spcAft>
              <a:tabLst>
                <a:tab pos="1122622" algn="l"/>
                <a:tab pos="2044239" algn="l"/>
                <a:tab pos="2969457" algn="l"/>
                <a:tab pos="3959476" algn="l"/>
              </a:tabLst>
            </a:pPr>
            <a:r>
              <a:rPr lang="zh-CN" altLang="en-US" sz="3024">
                <a:solidFill>
                  <a:srgbClr val="000000"/>
                </a:solidFill>
                <a:latin typeface="NEU-BZ-S92" panose="02010600010101010101" pitchFamily="2" charset="-122"/>
                <a:ea typeface="方正大黑_GBK" panose="03000509000000000000" pitchFamily="65" charset="-122"/>
                <a:cs typeface="Times New Roman" panose="02020603050405020304" pitchFamily="18" charset="0"/>
              </a:rPr>
              <a:t>模块二　世界地理</a:t>
            </a:r>
            <a:endParaRPr lang="zh-CN" altLang="zh-CN" sz="3024" dirty="0">
              <a:solidFill>
                <a:srgbClr val="000000"/>
              </a:solidFill>
              <a:latin typeface="NEU-BZ-S92" panose="02010600010101010101" pitchFamily="2" charset="-122"/>
              <a:ea typeface="方正大黑_GBK" panose="03000509000000000000" pitchFamily="65" charset="-122"/>
              <a:cs typeface="Times New Roman" panose="02020603050405020304" pitchFamily="18" charset="0"/>
            </a:endParaRPr>
          </a:p>
        </p:txBody>
      </p:sp>
    </p:spTree>
    <p:extLst>
      <p:ext uri="{BB962C8B-B14F-4D97-AF65-F5344CB8AC3E}">
        <p14:creationId xmlns:p14="http://schemas.microsoft.com/office/powerpoint/2010/main" val="30196432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图文框 2">
            <a:hlinkClick r:id="rId2" action="ppaction://hlinksldjump">
              <a:snd r:embed="rId3" name="chimes.wav"/>
            </a:hlinkClick>
          </p:cNvPr>
          <p:cNvSpPr/>
          <p:nvPr/>
        </p:nvSpPr>
        <p:spPr>
          <a:xfrm>
            <a:off x="1728589" y="215751"/>
            <a:ext cx="8136904" cy="813316"/>
          </a:xfrm>
          <a:prstGeom prst="frame">
            <a:avLst/>
          </a:prstGeom>
          <a:gradFill flip="none" rotWithShape="1">
            <a:gsLst>
              <a:gs pos="0">
                <a:srgbClr val="00A1E9">
                  <a:tint val="66000"/>
                  <a:satMod val="160000"/>
                </a:srgbClr>
              </a:gs>
              <a:gs pos="50000">
                <a:srgbClr val="00A1E9">
                  <a:tint val="44500"/>
                  <a:satMod val="160000"/>
                </a:srgbClr>
              </a:gs>
              <a:gs pos="100000">
                <a:srgbClr val="00A1E9">
                  <a:tint val="23500"/>
                  <a:satMod val="160000"/>
                </a:srgbClr>
              </a:gs>
            </a:gsLst>
            <a:lin ang="16200000" scaled="1"/>
            <a:tileRect/>
          </a:gradFill>
        </p:spPr>
        <p:style>
          <a:lnRef idx="1">
            <a:schemeClr val="accent4"/>
          </a:lnRef>
          <a:fillRef idx="2">
            <a:schemeClr val="accent4"/>
          </a:fillRef>
          <a:effectRef idx="1">
            <a:schemeClr val="accent4"/>
          </a:effectRef>
          <a:fontRef idx="minor">
            <a:schemeClr val="dk1"/>
          </a:fontRef>
        </p:style>
        <p:txBody>
          <a:bodyPr rtlCol="0" anchor="ctr"/>
          <a:lstStyle/>
          <a:p>
            <a:pPr algn="ctr"/>
            <a:r>
              <a:rPr lang="zh-CN" altLang="en-US" sz="4000" dirty="0" smtClean="0">
                <a:solidFill>
                  <a:srgbClr val="0070C0"/>
                </a:solidFill>
                <a:latin typeface="华文新魏" panose="02010800040101010101" pitchFamily="2" charset="-122"/>
                <a:ea typeface="华文新魏" panose="02010800040101010101" pitchFamily="2" charset="-122"/>
              </a:rPr>
              <a:t>中  考  考  情  预  览</a:t>
            </a:r>
            <a:endParaRPr lang="zh-CN" altLang="zh-CN" sz="4000" dirty="0">
              <a:solidFill>
                <a:srgbClr val="0070C0"/>
              </a:solidFill>
              <a:latin typeface="华文新魏" panose="02010800040101010101" pitchFamily="2" charset="-122"/>
              <a:ea typeface="华文新魏" panose="02010800040101010101" pitchFamily="2" charset="-122"/>
            </a:endParaRPr>
          </a:p>
        </p:txBody>
      </p:sp>
      <p:sp>
        <p:nvSpPr>
          <p:cNvPr id="4" name="图文框 3">
            <a:hlinkClick r:id="rId4" action="ppaction://hlinksldjump">
              <a:snd r:embed="rId3" name="chimes.wav"/>
            </a:hlinkClick>
          </p:cNvPr>
          <p:cNvSpPr/>
          <p:nvPr/>
        </p:nvSpPr>
        <p:spPr>
          <a:xfrm>
            <a:off x="1728589" y="1444823"/>
            <a:ext cx="8136904" cy="813316"/>
          </a:xfrm>
          <a:prstGeom prst="frame">
            <a:avLst/>
          </a:prstGeom>
          <a:gradFill flip="none" rotWithShape="1">
            <a:gsLst>
              <a:gs pos="0">
                <a:srgbClr val="00A1E9">
                  <a:tint val="66000"/>
                  <a:satMod val="160000"/>
                </a:srgbClr>
              </a:gs>
              <a:gs pos="50000">
                <a:srgbClr val="00A1E9">
                  <a:tint val="44500"/>
                  <a:satMod val="160000"/>
                </a:srgbClr>
              </a:gs>
              <a:gs pos="100000">
                <a:srgbClr val="00A1E9">
                  <a:tint val="23500"/>
                  <a:satMod val="160000"/>
                </a:srgbClr>
              </a:gs>
            </a:gsLst>
            <a:lin ang="16200000" scaled="1"/>
            <a:tileRect/>
          </a:gradFill>
        </p:spPr>
        <p:style>
          <a:lnRef idx="1">
            <a:schemeClr val="accent4"/>
          </a:lnRef>
          <a:fillRef idx="2">
            <a:schemeClr val="accent4"/>
          </a:fillRef>
          <a:effectRef idx="1">
            <a:schemeClr val="accent4"/>
          </a:effectRef>
          <a:fontRef idx="minor">
            <a:schemeClr val="dk1"/>
          </a:fontRef>
        </p:style>
        <p:txBody>
          <a:bodyPr rtlCol="0" anchor="ctr"/>
          <a:lstStyle/>
          <a:p>
            <a:pPr algn="ctr"/>
            <a:r>
              <a:rPr lang="zh-CN" altLang="en-US" sz="4000" dirty="0" smtClean="0">
                <a:solidFill>
                  <a:srgbClr val="0070C0"/>
                </a:solidFill>
                <a:latin typeface="华文新魏" panose="02010800040101010101" pitchFamily="2" charset="-122"/>
                <a:ea typeface="华文新魏" panose="02010800040101010101" pitchFamily="2" charset="-122"/>
              </a:rPr>
              <a:t>思  维  导  图  构  建</a:t>
            </a:r>
            <a:endParaRPr lang="zh-CN" altLang="zh-CN" sz="4000" dirty="0">
              <a:solidFill>
                <a:srgbClr val="0070C0"/>
              </a:solidFill>
              <a:latin typeface="华文新魏" panose="02010800040101010101" pitchFamily="2" charset="-122"/>
              <a:ea typeface="华文新魏" panose="02010800040101010101" pitchFamily="2" charset="-122"/>
            </a:endParaRPr>
          </a:p>
        </p:txBody>
      </p:sp>
      <p:sp>
        <p:nvSpPr>
          <p:cNvPr id="7" name="图文框 6">
            <a:hlinkClick r:id="rId5" action="ppaction://hlinksldjump">
              <a:snd r:embed="rId3" name="chimes.wav"/>
            </a:hlinkClick>
          </p:cNvPr>
          <p:cNvSpPr/>
          <p:nvPr/>
        </p:nvSpPr>
        <p:spPr>
          <a:xfrm>
            <a:off x="1728589" y="2673895"/>
            <a:ext cx="8136904" cy="813316"/>
          </a:xfrm>
          <a:prstGeom prst="frame">
            <a:avLst/>
          </a:prstGeom>
          <a:gradFill flip="none" rotWithShape="1">
            <a:gsLst>
              <a:gs pos="0">
                <a:srgbClr val="00A1E9">
                  <a:tint val="66000"/>
                  <a:satMod val="160000"/>
                </a:srgbClr>
              </a:gs>
              <a:gs pos="50000">
                <a:srgbClr val="00A1E9">
                  <a:tint val="44500"/>
                  <a:satMod val="160000"/>
                </a:srgbClr>
              </a:gs>
              <a:gs pos="100000">
                <a:srgbClr val="00A1E9">
                  <a:tint val="23500"/>
                  <a:satMod val="160000"/>
                </a:srgbClr>
              </a:gs>
            </a:gsLst>
            <a:lin ang="16200000" scaled="1"/>
            <a:tileRect/>
          </a:gradFill>
        </p:spPr>
        <p:style>
          <a:lnRef idx="1">
            <a:schemeClr val="accent4"/>
          </a:lnRef>
          <a:fillRef idx="2">
            <a:schemeClr val="accent4"/>
          </a:fillRef>
          <a:effectRef idx="1">
            <a:schemeClr val="accent4"/>
          </a:effectRef>
          <a:fontRef idx="minor">
            <a:schemeClr val="dk1"/>
          </a:fontRef>
        </p:style>
        <p:txBody>
          <a:bodyPr rtlCol="0" anchor="ctr"/>
          <a:lstStyle/>
          <a:p>
            <a:pPr algn="ctr"/>
            <a:r>
              <a:rPr lang="zh-CN" altLang="en-US" sz="4000" dirty="0" smtClean="0">
                <a:solidFill>
                  <a:srgbClr val="0070C0"/>
                </a:solidFill>
                <a:latin typeface="华文新魏" panose="02010800040101010101" pitchFamily="2" charset="-122"/>
                <a:ea typeface="华文新魏" panose="02010800040101010101" pitchFamily="2" charset="-122"/>
              </a:rPr>
              <a:t>必  备  知  识  排  查</a:t>
            </a:r>
            <a:endParaRPr lang="zh-CN" altLang="zh-CN" sz="4000" dirty="0">
              <a:solidFill>
                <a:srgbClr val="0070C0"/>
              </a:solidFill>
              <a:latin typeface="华文新魏" panose="02010800040101010101" pitchFamily="2" charset="-122"/>
              <a:ea typeface="华文新魏" panose="02010800040101010101" pitchFamily="2" charset="-122"/>
            </a:endParaRPr>
          </a:p>
        </p:txBody>
      </p:sp>
      <p:sp>
        <p:nvSpPr>
          <p:cNvPr id="8" name="图文框 7">
            <a:hlinkClick r:id="rId6" action="ppaction://hlinksldjump">
              <a:snd r:embed="rId3" name="chimes.wav"/>
            </a:hlinkClick>
          </p:cNvPr>
          <p:cNvSpPr/>
          <p:nvPr/>
        </p:nvSpPr>
        <p:spPr>
          <a:xfrm>
            <a:off x="1728589" y="3902967"/>
            <a:ext cx="8136904" cy="813316"/>
          </a:xfrm>
          <a:prstGeom prst="frame">
            <a:avLst/>
          </a:prstGeom>
          <a:gradFill flip="none" rotWithShape="1">
            <a:gsLst>
              <a:gs pos="0">
                <a:srgbClr val="00A1E9">
                  <a:tint val="66000"/>
                  <a:satMod val="160000"/>
                </a:srgbClr>
              </a:gs>
              <a:gs pos="50000">
                <a:srgbClr val="00A1E9">
                  <a:tint val="44500"/>
                  <a:satMod val="160000"/>
                </a:srgbClr>
              </a:gs>
              <a:gs pos="100000">
                <a:srgbClr val="00A1E9">
                  <a:tint val="23500"/>
                  <a:satMod val="160000"/>
                </a:srgbClr>
              </a:gs>
            </a:gsLst>
            <a:lin ang="16200000" scaled="1"/>
            <a:tileRect/>
          </a:gradFill>
        </p:spPr>
        <p:style>
          <a:lnRef idx="1">
            <a:schemeClr val="accent4"/>
          </a:lnRef>
          <a:fillRef idx="2">
            <a:schemeClr val="accent4"/>
          </a:fillRef>
          <a:effectRef idx="1">
            <a:schemeClr val="accent4"/>
          </a:effectRef>
          <a:fontRef idx="minor">
            <a:schemeClr val="dk1"/>
          </a:fontRef>
        </p:style>
        <p:txBody>
          <a:bodyPr rtlCol="0" anchor="ctr"/>
          <a:lstStyle/>
          <a:p>
            <a:pPr algn="ctr"/>
            <a:r>
              <a:rPr lang="zh-CN" altLang="en-US" sz="4000" dirty="0" smtClean="0">
                <a:solidFill>
                  <a:srgbClr val="0070C0"/>
                </a:solidFill>
                <a:latin typeface="华文新魏" panose="02010800040101010101" pitchFamily="2" charset="-122"/>
                <a:ea typeface="华文新魏" panose="02010800040101010101" pitchFamily="2" charset="-122"/>
              </a:rPr>
              <a:t>考  向  考  法  破  解</a:t>
            </a:r>
            <a:endParaRPr lang="zh-CN" altLang="zh-CN" sz="4000" dirty="0">
              <a:solidFill>
                <a:srgbClr val="0070C0"/>
              </a:solidFill>
              <a:latin typeface="华文新魏" panose="02010800040101010101" pitchFamily="2" charset="-122"/>
              <a:ea typeface="华文新魏" panose="02010800040101010101" pitchFamily="2" charset="-122"/>
            </a:endParaRPr>
          </a:p>
        </p:txBody>
      </p:sp>
      <p:sp>
        <p:nvSpPr>
          <p:cNvPr id="6" name="图文框 5">
            <a:hlinkClick r:id="rId7" action="ppaction://hlinksldjump">
              <a:snd r:embed="rId3" name="chimes.wav"/>
            </a:hlinkClick>
          </p:cNvPr>
          <p:cNvSpPr/>
          <p:nvPr/>
        </p:nvSpPr>
        <p:spPr>
          <a:xfrm>
            <a:off x="1728589" y="5132039"/>
            <a:ext cx="8136904" cy="813316"/>
          </a:xfrm>
          <a:prstGeom prst="frame">
            <a:avLst/>
          </a:prstGeom>
          <a:gradFill flip="none" rotWithShape="1">
            <a:gsLst>
              <a:gs pos="0">
                <a:srgbClr val="00A1E9">
                  <a:tint val="66000"/>
                  <a:satMod val="160000"/>
                </a:srgbClr>
              </a:gs>
              <a:gs pos="50000">
                <a:srgbClr val="00A1E9">
                  <a:tint val="44500"/>
                  <a:satMod val="160000"/>
                </a:srgbClr>
              </a:gs>
              <a:gs pos="100000">
                <a:srgbClr val="00A1E9">
                  <a:tint val="23500"/>
                  <a:satMod val="160000"/>
                </a:srgbClr>
              </a:gs>
            </a:gsLst>
            <a:lin ang="16200000" scaled="1"/>
            <a:tileRect/>
          </a:gradFill>
        </p:spPr>
        <p:style>
          <a:lnRef idx="1">
            <a:schemeClr val="accent4"/>
          </a:lnRef>
          <a:fillRef idx="2">
            <a:schemeClr val="accent4"/>
          </a:fillRef>
          <a:effectRef idx="1">
            <a:schemeClr val="accent4"/>
          </a:effectRef>
          <a:fontRef idx="minor">
            <a:schemeClr val="dk1"/>
          </a:fontRef>
        </p:style>
        <p:txBody>
          <a:bodyPr rtlCol="0" anchor="ctr"/>
          <a:lstStyle/>
          <a:p>
            <a:pPr algn="ctr"/>
            <a:r>
              <a:rPr lang="zh-CN" altLang="en-US" sz="4000" dirty="0">
                <a:solidFill>
                  <a:srgbClr val="0070C0"/>
                </a:solidFill>
                <a:latin typeface="华文新魏" panose="02010800040101010101" pitchFamily="2" charset="-122"/>
                <a:ea typeface="华文新魏" panose="02010800040101010101" pitchFamily="2" charset="-122"/>
              </a:rPr>
              <a:t>课  堂  分  层  突  破</a:t>
            </a:r>
          </a:p>
        </p:txBody>
      </p:sp>
    </p:spTree>
    <p:extLst>
      <p:ext uri="{BB962C8B-B14F-4D97-AF65-F5344CB8AC3E}">
        <p14:creationId xmlns:p14="http://schemas.microsoft.com/office/powerpoint/2010/main" val="2621409961"/>
      </p:ext>
    </p:extLst>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燕尾形 3"/>
          <p:cNvSpPr/>
          <p:nvPr/>
        </p:nvSpPr>
        <p:spPr>
          <a:xfrm>
            <a:off x="2820018" y="503783"/>
            <a:ext cx="5891564" cy="576064"/>
          </a:xfrm>
          <a:prstGeom prst="chevron">
            <a:avLst/>
          </a:prstGeom>
        </p:spPr>
        <p:style>
          <a:lnRef idx="1">
            <a:schemeClr val="dk1"/>
          </a:lnRef>
          <a:fillRef idx="2">
            <a:schemeClr val="dk1"/>
          </a:fillRef>
          <a:effectRef idx="1">
            <a:schemeClr val="dk1"/>
          </a:effectRef>
          <a:fontRef idx="minor">
            <a:schemeClr val="dk1"/>
          </a:fontRef>
        </p:style>
        <p:txBody>
          <a:bodyPr rtlCol="0" anchor="ctr"/>
          <a:lstStyle/>
          <a:p>
            <a:pPr algn="ctr"/>
            <a:r>
              <a:rPr lang="zh-CN" altLang="en-US" dirty="0" smtClean="0">
                <a:solidFill>
                  <a:schemeClr val="tx1"/>
                </a:solidFill>
                <a:latin typeface="华文新魏" panose="02010800040101010101" pitchFamily="2" charset="-122"/>
                <a:ea typeface="华文新魏" panose="02010800040101010101" pitchFamily="2" charset="-122"/>
              </a:rPr>
              <a:t>中  考  考  情  预  览</a:t>
            </a:r>
            <a:endParaRPr lang="zh-CN" altLang="zh-CN" dirty="0">
              <a:solidFill>
                <a:schemeClr val="tx1"/>
              </a:solidFill>
              <a:latin typeface="华文新魏" panose="02010800040101010101" pitchFamily="2" charset="-122"/>
              <a:ea typeface="华文新魏" panose="02010800040101010101" pitchFamily="2" charset="-122"/>
            </a:endParaRPr>
          </a:p>
        </p:txBody>
      </p:sp>
      <p:graphicFrame>
        <p:nvGraphicFramePr>
          <p:cNvPr id="2" name="表格 1"/>
          <p:cNvGraphicFramePr>
            <a:graphicFrameLocks noGrp="1" noChangeAspect="1"/>
          </p:cNvGraphicFramePr>
          <p:nvPr>
            <p:extLst>
              <p:ext uri="{D42A27DB-BD31-4B8C-83A1-F6EECF244321}">
                <p14:modId xmlns:p14="http://schemas.microsoft.com/office/powerpoint/2010/main" val="1141236374"/>
              </p:ext>
            </p:extLst>
          </p:nvPr>
        </p:nvGraphicFramePr>
        <p:xfrm>
          <a:off x="361950" y="2162284"/>
          <a:ext cx="10807700" cy="2340864"/>
        </p:xfrm>
        <a:graphic>
          <a:graphicData uri="http://schemas.openxmlformats.org/drawingml/2006/table">
            <a:tbl>
              <a:tblPr firstRow="1" firstCol="1" bandRow="1"/>
              <a:tblGrid>
                <a:gridCol w="1201816"/>
                <a:gridCol w="9605884"/>
              </a:tblGrid>
              <a:tr h="758825">
                <a:tc>
                  <a:txBody>
                    <a:bodyPr/>
                    <a:lstStyle/>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黑体" panose="02010609060101010101" pitchFamily="49" charset="-122"/>
                          <a:cs typeface="Times New Roman" panose="02020603050405020304" pitchFamily="18" charset="0"/>
                        </a:rPr>
                        <a:t>课</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黑体" panose="02010609060101010101" pitchFamily="49" charset="-122"/>
                          <a:cs typeface="Times New Roman" panose="02020603050405020304" pitchFamily="18" charset="0"/>
                        </a:rPr>
                        <a:t>标</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黑体" panose="02010609060101010101" pitchFamily="49" charset="-122"/>
                          <a:cs typeface="Times New Roman" panose="02020603050405020304" pitchFamily="18" charset="0"/>
                        </a:rPr>
                        <a:t>扫</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黑体" panose="02010609060101010101" pitchFamily="49" charset="-122"/>
                          <a:cs typeface="Times New Roman" panose="02020603050405020304" pitchFamily="18" charset="0"/>
                        </a:rPr>
                        <a:t>描</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dirty="0">
                          <a:solidFill>
                            <a:srgbClr val="000000"/>
                          </a:solidFill>
                          <a:effectLst/>
                          <a:latin typeface="Calibri" panose="020F0502020204030204" pitchFamily="34" charset="0"/>
                          <a:ea typeface="宋体" panose="02010600030101010101" pitchFamily="2" charset="-122"/>
                          <a:cs typeface="宋体" panose="02010600030101010101" pitchFamily="2" charset="-122"/>
                        </a:rPr>
                        <a:t>∴</a:t>
                      </a: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运用地图等资料简述某大洲的经纬度位置和海陆位置。</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sz="3200" b="1" dirty="0">
                          <a:solidFill>
                            <a:srgbClr val="000000"/>
                          </a:solidFill>
                          <a:effectLst/>
                          <a:latin typeface="Calibri" panose="020F0502020204030204" pitchFamily="34" charset="0"/>
                          <a:ea typeface="宋体" panose="02010600030101010101" pitchFamily="2" charset="-122"/>
                          <a:cs typeface="宋体" panose="02010600030101010101" pitchFamily="2" charset="-122"/>
                        </a:rPr>
                        <a:t>∴</a:t>
                      </a: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运用地图和其他资料</a:t>
                      </a:r>
                      <a:r>
                        <a:rPr lang="en-US" sz="32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归纳某大洲地形、气候、水系的特点</a:t>
                      </a:r>
                      <a:r>
                        <a:rPr lang="en-US" sz="32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简要分析其相互关系。</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26670" marR="2667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864289175"/>
      </p:ext>
    </p:extLst>
  </p:cSld>
  <p:clrMapOvr>
    <a:masterClrMapping/>
  </p:clrMapOvr>
  <p:transition spd="slow">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noChangeAspect="1"/>
          </p:cNvGraphicFramePr>
          <p:nvPr>
            <p:extLst>
              <p:ext uri="{D42A27DB-BD31-4B8C-83A1-F6EECF244321}">
                <p14:modId xmlns:p14="http://schemas.microsoft.com/office/powerpoint/2010/main" val="2004150456"/>
              </p:ext>
            </p:extLst>
          </p:nvPr>
        </p:nvGraphicFramePr>
        <p:xfrm>
          <a:off x="361950" y="484271"/>
          <a:ext cx="10807700" cy="5852160"/>
        </p:xfrm>
        <a:graphic>
          <a:graphicData uri="http://schemas.openxmlformats.org/drawingml/2006/table">
            <a:tbl>
              <a:tblPr firstRow="1" firstCol="1" bandRow="1"/>
              <a:tblGrid>
                <a:gridCol w="718567"/>
                <a:gridCol w="1296144"/>
                <a:gridCol w="1368152"/>
                <a:gridCol w="6264696"/>
                <a:gridCol w="1160141"/>
              </a:tblGrid>
              <a:tr h="399716">
                <a:tc rowSpan="5">
                  <a:txBody>
                    <a:bodyPr/>
                    <a:lstStyle/>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考</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情</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调</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研</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年份</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题型</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考查内容</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14049" marR="140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分值</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1150">
                <a:tc vMerge="1">
                  <a:txBody>
                    <a:bodyPr/>
                    <a:lstStyle/>
                    <a:p>
                      <a:endParaRPr lang="zh-CN" altLang="en-US"/>
                    </a:p>
                  </a:txBody>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2018</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effectLst/>
                          <a:latin typeface="Calibri" panose="020F0502020204030204" pitchFamily="34" charset="0"/>
                          <a:ea typeface="宋体" panose="02010600030101010101" pitchFamily="2" charset="-122"/>
                          <a:cs typeface="Times New Roman" panose="02020603050405020304" pitchFamily="18" charset="0"/>
                        </a:rPr>
                        <a:t> </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无</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14049" marR="140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0</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88859">
                <a:tc vMerge="1">
                  <a:txBody>
                    <a:bodyPr/>
                    <a:lstStyle/>
                    <a:p>
                      <a:endParaRPr lang="zh-CN" altLang="en-US"/>
                    </a:p>
                  </a:txBody>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2019</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选择题</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拉丁美洲的位置和范围</a:t>
                      </a: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非洲中部地形</a:t>
                      </a: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中亚塔吉克斯坦自然环境</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14049" marR="140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1150">
                <a:tc vMerge="1">
                  <a:txBody>
                    <a:bodyPr/>
                    <a:lstStyle/>
                    <a:p>
                      <a:endParaRPr lang="zh-CN" altLang="en-US"/>
                    </a:p>
                  </a:txBody>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2020</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effectLst/>
                          <a:latin typeface="Calibri" panose="020F0502020204030204" pitchFamily="34" charset="0"/>
                          <a:ea typeface="宋体" panose="02010600030101010101" pitchFamily="2" charset="-122"/>
                          <a:cs typeface="Times New Roman" panose="02020603050405020304" pitchFamily="18" charset="0"/>
                        </a:rPr>
                        <a:t> </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无</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14049" marR="140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0</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1150">
                <a:tc vMerge="1">
                  <a:txBody>
                    <a:bodyPr/>
                    <a:lstStyle/>
                    <a:p>
                      <a:endParaRPr lang="zh-CN" altLang="en-US"/>
                    </a:p>
                  </a:txBody>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2021</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effectLst/>
                          <a:latin typeface="Calibri" panose="020F0502020204030204" pitchFamily="34" charset="0"/>
                          <a:ea typeface="宋体" panose="02010600030101010101" pitchFamily="2" charset="-122"/>
                          <a:cs typeface="Times New Roman" panose="02020603050405020304" pitchFamily="18" charset="0"/>
                        </a:rPr>
                        <a:t> </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无</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14049" marR="140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0</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分</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007">
                <a:tc>
                  <a:txBody>
                    <a:bodyPr/>
                    <a:lstStyle/>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考向</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Arial" panose="020B0604020202020204" pitchFamily="34" charset="0"/>
                          <a:ea typeface="黑体" panose="02010609060101010101" pitchFamily="49" charset="-122"/>
                          <a:cs typeface="Times New Roman" panose="02020603050405020304" pitchFamily="18" charset="0"/>
                        </a:rPr>
                        <a:t>预测</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nSpc>
                          <a:spcPct val="120000"/>
                        </a:lnSpc>
                        <a:spcAft>
                          <a:spcPts val="0"/>
                        </a:spcAft>
                        <a:tabLst>
                          <a:tab pos="1029335" algn="l"/>
                          <a:tab pos="1850390" algn="l"/>
                          <a:tab pos="2538095" algn="l"/>
                          <a:tab pos="3221990" algn="l"/>
                        </a:tabLst>
                      </a:pP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主要考查各大洲的位置及自然环境特征</a:t>
                      </a:r>
                      <a:r>
                        <a:rPr lang="en-US"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特别是各大洲的气候类型及其特征</a:t>
                      </a:r>
                      <a:r>
                        <a:rPr lang="en-US"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强调对地图中信息的获取、分析和加工能力</a:t>
                      </a:r>
                      <a:r>
                        <a:rPr lang="en-US"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人文地理主要考查地域文化差异和经济发展概况等。热点背景主要有博鳌亚洲论坛、亚洲经济增速等</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14049" marR="140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bl>
          </a:graphicData>
        </a:graphic>
      </p:graphicFrame>
    </p:spTree>
    <p:extLst>
      <p:ext uri="{BB962C8B-B14F-4D97-AF65-F5344CB8AC3E}">
        <p14:creationId xmlns:p14="http://schemas.microsoft.com/office/powerpoint/2010/main" val="2657185730"/>
      </p:ext>
    </p:extLst>
  </p:cSld>
  <p:clrMapOvr>
    <a:masterClrMapping/>
  </p:clrMapOvr>
  <p:transition spd="slow">
    <p:wheel spokes="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燕尾形 3"/>
          <p:cNvSpPr/>
          <p:nvPr/>
        </p:nvSpPr>
        <p:spPr>
          <a:xfrm>
            <a:off x="2820018" y="503783"/>
            <a:ext cx="5891564" cy="576064"/>
          </a:xfrm>
          <a:prstGeom prst="chevron">
            <a:avLst/>
          </a:prstGeom>
        </p:spPr>
        <p:style>
          <a:lnRef idx="1">
            <a:schemeClr val="dk1"/>
          </a:lnRef>
          <a:fillRef idx="2">
            <a:schemeClr val="dk1"/>
          </a:fillRef>
          <a:effectRef idx="1">
            <a:schemeClr val="dk1"/>
          </a:effectRef>
          <a:fontRef idx="minor">
            <a:schemeClr val="dk1"/>
          </a:fontRef>
        </p:style>
        <p:txBody>
          <a:bodyPr rtlCol="0" anchor="ctr"/>
          <a:lstStyle/>
          <a:p>
            <a:pPr algn="ctr"/>
            <a:r>
              <a:rPr lang="zh-CN" altLang="en-US" dirty="0" smtClean="0">
                <a:solidFill>
                  <a:schemeClr val="tx1"/>
                </a:solidFill>
                <a:latin typeface="华文新魏" panose="02010800040101010101" pitchFamily="2" charset="-122"/>
                <a:ea typeface="华文新魏" panose="02010800040101010101" pitchFamily="2" charset="-122"/>
              </a:rPr>
              <a:t>思  维  导  图  构  建</a:t>
            </a:r>
            <a:endParaRPr lang="zh-CN" altLang="zh-CN" dirty="0">
              <a:solidFill>
                <a:schemeClr val="tx1"/>
              </a:solidFill>
              <a:latin typeface="华文新魏" panose="02010800040101010101" pitchFamily="2" charset="-122"/>
              <a:ea typeface="华文新魏" panose="02010800040101010101" pitchFamily="2" charset="-122"/>
            </a:endParaRPr>
          </a:p>
        </p:txBody>
      </p:sp>
      <p:pic>
        <p:nvPicPr>
          <p:cNvPr id="5" name="image348.jpeg"/>
          <p:cNvPicPr>
            <a:picLocks noChangeAspect="1"/>
          </p:cNvPicPr>
          <p:nvPr/>
        </p:nvPicPr>
        <p:blipFill>
          <a:blip r:embed="rId2"/>
          <a:stretch>
            <a:fillRect/>
          </a:stretch>
        </p:blipFill>
        <p:spPr>
          <a:xfrm>
            <a:off x="1769082" y="1162617"/>
            <a:ext cx="7993437" cy="5105741"/>
          </a:xfrm>
          <a:prstGeom prst="rect">
            <a:avLst/>
          </a:prstGeom>
        </p:spPr>
      </p:pic>
    </p:spTree>
    <p:extLst>
      <p:ext uri="{BB962C8B-B14F-4D97-AF65-F5344CB8AC3E}">
        <p14:creationId xmlns:p14="http://schemas.microsoft.com/office/powerpoint/2010/main" val="202641299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燕尾形 3"/>
          <p:cNvSpPr/>
          <p:nvPr/>
        </p:nvSpPr>
        <p:spPr>
          <a:xfrm>
            <a:off x="2820018" y="503783"/>
            <a:ext cx="5891564" cy="576064"/>
          </a:xfrm>
          <a:prstGeom prst="chevron">
            <a:avLst/>
          </a:prstGeom>
        </p:spPr>
        <p:style>
          <a:lnRef idx="1">
            <a:schemeClr val="dk1"/>
          </a:lnRef>
          <a:fillRef idx="2">
            <a:schemeClr val="dk1"/>
          </a:fillRef>
          <a:effectRef idx="1">
            <a:schemeClr val="dk1"/>
          </a:effectRef>
          <a:fontRef idx="minor">
            <a:schemeClr val="dk1"/>
          </a:fontRef>
        </p:style>
        <p:txBody>
          <a:bodyPr rtlCol="0" anchor="ctr"/>
          <a:lstStyle/>
          <a:p>
            <a:pPr algn="ctr"/>
            <a:r>
              <a:rPr lang="zh-CN" altLang="en-US" dirty="0" smtClean="0">
                <a:solidFill>
                  <a:schemeClr val="tx1"/>
                </a:solidFill>
                <a:latin typeface="华文新魏" panose="02010800040101010101" pitchFamily="2" charset="-122"/>
                <a:ea typeface="华文新魏" panose="02010800040101010101" pitchFamily="2" charset="-122"/>
              </a:rPr>
              <a:t>必  备  知  识  排  查</a:t>
            </a:r>
            <a:endParaRPr lang="zh-CN" altLang="zh-CN" dirty="0">
              <a:solidFill>
                <a:schemeClr val="tx1"/>
              </a:solidFill>
              <a:latin typeface="华文新魏" panose="02010800040101010101" pitchFamily="2" charset="-122"/>
              <a:ea typeface="华文新魏" panose="02010800040101010101" pitchFamily="2" charset="-122"/>
            </a:endParaRPr>
          </a:p>
        </p:txBody>
      </p:sp>
      <p:sp>
        <p:nvSpPr>
          <p:cNvPr id="2" name="矩形 1"/>
          <p:cNvSpPr>
            <a:spLocks noChangeAspect="1"/>
          </p:cNvSpPr>
          <p:nvPr/>
        </p:nvSpPr>
        <p:spPr>
          <a:xfrm>
            <a:off x="361950" y="1176239"/>
            <a:ext cx="6672019" cy="635943"/>
          </a:xfrm>
          <a:prstGeom prst="rect">
            <a:avLst/>
          </a:prstGeom>
        </p:spPr>
        <p:txBody>
          <a:bodyPr wrap="none">
            <a:spAutoFit/>
          </a:bodyPr>
          <a:lstStyle/>
          <a:p>
            <a:pPr>
              <a:lnSpc>
                <a:spcPct val="120000"/>
              </a:lnSpc>
              <a:spcAft>
                <a:spcPts val="0"/>
              </a:spcAft>
              <a:tabLst>
                <a:tab pos="1029335" algn="l"/>
                <a:tab pos="1850390" algn="l"/>
                <a:tab pos="2538095" algn="l"/>
                <a:tab pos="3221990" algn="l"/>
              </a:tabLst>
            </a:pPr>
            <a:r>
              <a:rPr lang="zh-CN" altLang="zh-CN" kern="100" dirty="0" smtClean="0">
                <a:solidFill>
                  <a:srgbClr val="FF00FF"/>
                </a:solidFill>
                <a:ea typeface="宋体" panose="02010600030101010101" pitchFamily="2" charset="-122"/>
              </a:rPr>
              <a:t>考点</a:t>
            </a:r>
            <a:r>
              <a:rPr lang="en-US" altLang="zh-CN" kern="100" dirty="0" smtClean="0">
                <a:solidFill>
                  <a:srgbClr val="FF00FF"/>
                </a:solidFill>
                <a:ea typeface="宋体" panose="02010600030101010101" pitchFamily="2" charset="-122"/>
              </a:rPr>
              <a:t>1</a:t>
            </a:r>
            <a:r>
              <a:rPr lang="zh-CN" altLang="zh-CN" kern="100" dirty="0" smtClean="0">
                <a:solidFill>
                  <a:srgbClr val="FF00FF"/>
                </a:solidFill>
                <a:ea typeface="宋体" panose="02010600030101010101" pitchFamily="2" charset="-122"/>
              </a:rPr>
              <a:t>【</a:t>
            </a:r>
            <a:r>
              <a:rPr lang="zh-CN" altLang="en-US" kern="100" dirty="0" smtClean="0">
                <a:solidFill>
                  <a:srgbClr val="FF00FF"/>
                </a:solidFill>
                <a:ea typeface="宋体" panose="02010600030101010101" pitchFamily="2" charset="-122"/>
              </a:rPr>
              <a:t>中</a:t>
            </a:r>
            <a:r>
              <a:rPr lang="zh-CN" altLang="zh-CN" kern="100" dirty="0" smtClean="0">
                <a:solidFill>
                  <a:srgbClr val="FF00FF"/>
                </a:solidFill>
                <a:ea typeface="宋体" panose="02010600030101010101" pitchFamily="2" charset="-122"/>
              </a:rPr>
              <a:t>频点】</a:t>
            </a:r>
            <a:r>
              <a:rPr lang="zh-CN" altLang="zh-CN" dirty="0" smtClean="0">
                <a:solidFill>
                  <a:srgbClr val="000000"/>
                </a:solidFill>
                <a:ea typeface="宋体" panose="02010600030101010101" pitchFamily="2" charset="-122"/>
                <a:cs typeface="Times New Roman" panose="02020603050405020304" pitchFamily="18" charset="0"/>
              </a:rPr>
              <a:t>亚洲</a:t>
            </a:r>
            <a:r>
              <a:rPr lang="zh-CN" altLang="zh-CN" dirty="0">
                <a:solidFill>
                  <a:srgbClr val="000000"/>
                </a:solidFill>
                <a:ea typeface="宋体" panose="02010600030101010101" pitchFamily="2" charset="-122"/>
                <a:cs typeface="Times New Roman" panose="02020603050405020304" pitchFamily="18" charset="0"/>
              </a:rPr>
              <a:t>的位置和</a:t>
            </a:r>
            <a:r>
              <a:rPr lang="zh-CN" altLang="zh-CN" dirty="0" smtClean="0">
                <a:solidFill>
                  <a:srgbClr val="000000"/>
                </a:solidFill>
                <a:ea typeface="宋体" panose="02010600030101010101" pitchFamily="2" charset="-122"/>
                <a:cs typeface="Times New Roman" panose="02020603050405020304" pitchFamily="18" charset="0"/>
              </a:rPr>
              <a:t>范围</a:t>
            </a:r>
            <a:r>
              <a:rPr lang="en-US" altLang="zh-CN" dirty="0" smtClean="0">
                <a:solidFill>
                  <a:srgbClr val="000000"/>
                </a:solidFill>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5" name="image405.jpeg"/>
          <p:cNvPicPr/>
          <p:nvPr/>
        </p:nvPicPr>
        <p:blipFill>
          <a:blip r:embed="rId2"/>
          <a:stretch>
            <a:fillRect/>
          </a:stretch>
        </p:blipFill>
        <p:spPr>
          <a:xfrm>
            <a:off x="3096741" y="1812182"/>
            <a:ext cx="5343003" cy="4452241"/>
          </a:xfrm>
          <a:prstGeom prst="rect">
            <a:avLst/>
          </a:prstGeom>
        </p:spPr>
      </p:pic>
    </p:spTree>
    <p:extLst>
      <p:ext uri="{BB962C8B-B14F-4D97-AF65-F5344CB8AC3E}">
        <p14:creationId xmlns:p14="http://schemas.microsoft.com/office/powerpoint/2010/main" val="1379249585"/>
      </p:ext>
    </p:extLst>
  </p:cSld>
  <p:clrMapOvr>
    <a:masterClrMapping/>
  </p:clrMapOvr>
  <p:transition spd="med">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514683"/>
            <a:ext cx="2513509" cy="683264"/>
          </a:xfrm>
          <a:prstGeom prst="rect">
            <a:avLst/>
          </a:prstGeom>
        </p:spPr>
        <p:txBody>
          <a:bodyPr wrap="none">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smtClean="0">
                <a:solidFill>
                  <a:srgbClr val="000000"/>
                </a:solidFill>
                <a:cs typeface="Times New Roman" panose="02020603050405020304" pitchFamily="18" charset="0"/>
              </a:rPr>
              <a:t>地理位置</a:t>
            </a:r>
            <a:r>
              <a:rPr lang="en-US" altLang="zh-CN" dirty="0" smtClean="0">
                <a:solidFill>
                  <a:srgbClr val="000000"/>
                </a:solidFill>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graphicFrame>
        <p:nvGraphicFramePr>
          <p:cNvPr id="4" name="对象 3"/>
          <p:cNvGraphicFramePr>
            <a:graphicFrameLocks noChangeAspect="1"/>
          </p:cNvGraphicFramePr>
          <p:nvPr>
            <p:extLst>
              <p:ext uri="{D42A27DB-BD31-4B8C-83A1-F6EECF244321}">
                <p14:modId xmlns:p14="http://schemas.microsoft.com/office/powerpoint/2010/main" val="2531316116"/>
              </p:ext>
            </p:extLst>
          </p:nvPr>
        </p:nvGraphicFramePr>
        <p:xfrm>
          <a:off x="361950" y="1152736"/>
          <a:ext cx="10807700" cy="5459535"/>
        </p:xfrm>
        <a:graphic>
          <a:graphicData uri="http://schemas.openxmlformats.org/presentationml/2006/ole">
            <mc:AlternateContent xmlns:mc="http://schemas.openxmlformats.org/markup-compatibility/2006">
              <mc:Choice xmlns:v="urn:schemas-microsoft-com:vml" Requires="v">
                <p:oleObj spid="_x0000_s3122" name="文档" r:id="rId3" imgW="3837245" imgH="1938393" progId="Word.Document.12">
                  <p:embed/>
                </p:oleObj>
              </mc:Choice>
              <mc:Fallback>
                <p:oleObj name="文档" r:id="rId3" imgW="3837245" imgH="1938393" progId="Word.Document.12">
                  <p:embed/>
                  <p:pic>
                    <p:nvPicPr>
                      <p:cNvPr id="0" name=""/>
                      <p:cNvPicPr/>
                      <p:nvPr/>
                    </p:nvPicPr>
                    <p:blipFill>
                      <a:blip r:embed="rId4"/>
                      <a:stretch>
                        <a:fillRect/>
                      </a:stretch>
                    </p:blipFill>
                    <p:spPr>
                      <a:xfrm>
                        <a:off x="361950" y="1152736"/>
                        <a:ext cx="10807700" cy="5459535"/>
                      </a:xfrm>
                      <a:prstGeom prst="rect">
                        <a:avLst/>
                      </a:prstGeom>
                    </p:spPr>
                  </p:pic>
                </p:oleObj>
              </mc:Fallback>
            </mc:AlternateContent>
          </a:graphicData>
        </a:graphic>
      </p:graphicFrame>
      <p:sp>
        <p:nvSpPr>
          <p:cNvPr id="3" name="矩形 2"/>
          <p:cNvSpPr/>
          <p:nvPr/>
        </p:nvSpPr>
        <p:spPr>
          <a:xfrm>
            <a:off x="6520445" y="1172189"/>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东</a:t>
            </a:r>
            <a:endParaRPr lang="zh-CN" altLang="en-US" dirty="0"/>
          </a:p>
        </p:txBody>
      </p:sp>
      <p:sp>
        <p:nvSpPr>
          <p:cNvPr id="5" name="矩形 4"/>
          <p:cNvSpPr/>
          <p:nvPr/>
        </p:nvSpPr>
        <p:spPr>
          <a:xfrm>
            <a:off x="4556565" y="2366159"/>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北温</a:t>
            </a:r>
            <a:endParaRPr lang="zh-CN" altLang="en-US" dirty="0"/>
          </a:p>
        </p:txBody>
      </p:sp>
      <p:sp>
        <p:nvSpPr>
          <p:cNvPr id="6" name="矩形 5"/>
          <p:cNvSpPr/>
          <p:nvPr/>
        </p:nvSpPr>
        <p:spPr>
          <a:xfrm>
            <a:off x="6575973" y="3014231"/>
            <a:ext cx="800219" cy="584775"/>
          </a:xfrm>
          <a:prstGeom prst="rect">
            <a:avLst/>
          </a:prstGeom>
        </p:spPr>
        <p:txBody>
          <a:bodyPr wrap="none">
            <a:spAutoFit/>
          </a:bodyPr>
          <a:lstStyle/>
          <a:p>
            <a:r>
              <a:rPr lang="en-US" altLang="zh-CN" dirty="0">
                <a:ea typeface="宋体" panose="02010600030101010101" pitchFamily="2" charset="-122"/>
              </a:rPr>
              <a:t>170</a:t>
            </a:r>
            <a:endParaRPr lang="zh-CN" altLang="en-US" dirty="0"/>
          </a:p>
        </p:txBody>
      </p:sp>
      <p:sp>
        <p:nvSpPr>
          <p:cNvPr id="7" name="矩形 6"/>
          <p:cNvSpPr/>
          <p:nvPr/>
        </p:nvSpPr>
        <p:spPr>
          <a:xfrm>
            <a:off x="4209541" y="4196827"/>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印度</a:t>
            </a:r>
            <a:endParaRPr lang="zh-CN" altLang="en-US" dirty="0"/>
          </a:p>
        </p:txBody>
      </p:sp>
      <p:sp>
        <p:nvSpPr>
          <p:cNvPr id="8" name="矩形 7"/>
          <p:cNvSpPr/>
          <p:nvPr/>
        </p:nvSpPr>
        <p:spPr>
          <a:xfrm>
            <a:off x="6198328" y="4816945"/>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非</a:t>
            </a:r>
            <a:endParaRPr lang="zh-CN" altLang="en-US" dirty="0"/>
          </a:p>
        </p:txBody>
      </p:sp>
      <p:sp>
        <p:nvSpPr>
          <p:cNvPr id="9" name="矩形 8"/>
          <p:cNvSpPr/>
          <p:nvPr/>
        </p:nvSpPr>
        <p:spPr>
          <a:xfrm>
            <a:off x="2992053" y="5391888"/>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白令</a:t>
            </a:r>
            <a:endParaRPr lang="zh-CN" altLang="en-US" dirty="0"/>
          </a:p>
        </p:txBody>
      </p:sp>
    </p:spTree>
    <p:extLst>
      <p:ext uri="{BB962C8B-B14F-4D97-AF65-F5344CB8AC3E}">
        <p14:creationId xmlns:p14="http://schemas.microsoft.com/office/powerpoint/2010/main" val="119381395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635062"/>
            <a:ext cx="1689565" cy="683264"/>
          </a:xfrm>
          <a:prstGeom prst="rect">
            <a:avLst/>
          </a:prstGeom>
        </p:spPr>
        <p:txBody>
          <a:bodyPr wrap="none">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smtClean="0">
                <a:solidFill>
                  <a:srgbClr val="000000"/>
                </a:solidFill>
                <a:cs typeface="Times New Roman" panose="02020603050405020304" pitchFamily="18" charset="0"/>
              </a:rPr>
              <a:t>范围</a:t>
            </a:r>
            <a:r>
              <a:rPr lang="en-US" altLang="zh-CN" dirty="0" smtClean="0">
                <a:solidFill>
                  <a:srgbClr val="000000"/>
                </a:solidFill>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graphicFrame>
        <p:nvGraphicFramePr>
          <p:cNvPr id="3" name="对象 2"/>
          <p:cNvGraphicFramePr>
            <a:graphicFrameLocks noChangeAspect="1"/>
          </p:cNvGraphicFramePr>
          <p:nvPr>
            <p:extLst>
              <p:ext uri="{D42A27DB-BD31-4B8C-83A1-F6EECF244321}">
                <p14:modId xmlns:p14="http://schemas.microsoft.com/office/powerpoint/2010/main" val="1372173536"/>
              </p:ext>
            </p:extLst>
          </p:nvPr>
        </p:nvGraphicFramePr>
        <p:xfrm>
          <a:off x="361950" y="1281368"/>
          <a:ext cx="10807700" cy="4911047"/>
        </p:xfrm>
        <a:graphic>
          <a:graphicData uri="http://schemas.openxmlformats.org/presentationml/2006/ole">
            <mc:AlternateContent xmlns:mc="http://schemas.openxmlformats.org/markup-compatibility/2006">
              <mc:Choice xmlns:v="urn:schemas-microsoft-com:vml" Requires="v">
                <p:oleObj spid="_x0000_s4146" name="文档" r:id="rId3" imgW="3837245" imgH="1743654" progId="Word.Document.12">
                  <p:embed/>
                </p:oleObj>
              </mc:Choice>
              <mc:Fallback>
                <p:oleObj name="文档" r:id="rId3" imgW="3837245" imgH="1743654" progId="Word.Document.12">
                  <p:embed/>
                  <p:pic>
                    <p:nvPicPr>
                      <p:cNvPr id="0" name=""/>
                      <p:cNvPicPr/>
                      <p:nvPr/>
                    </p:nvPicPr>
                    <p:blipFill>
                      <a:blip r:embed="rId4"/>
                      <a:stretch>
                        <a:fillRect/>
                      </a:stretch>
                    </p:blipFill>
                    <p:spPr>
                      <a:xfrm>
                        <a:off x="361950" y="1281368"/>
                        <a:ext cx="10807700" cy="4911047"/>
                      </a:xfrm>
                      <a:prstGeom prst="rect">
                        <a:avLst/>
                      </a:prstGeom>
                    </p:spPr>
                  </p:pic>
                </p:oleObj>
              </mc:Fallback>
            </mc:AlternateContent>
          </a:graphicData>
        </a:graphic>
      </p:graphicFrame>
      <p:sp>
        <p:nvSpPr>
          <p:cNvPr id="4" name="矩形 3"/>
          <p:cNvSpPr/>
          <p:nvPr/>
        </p:nvSpPr>
        <p:spPr>
          <a:xfrm>
            <a:off x="4896941" y="1924279"/>
            <a:ext cx="1420582"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乌拉尔</a:t>
            </a:r>
            <a:endParaRPr lang="zh-CN" altLang="en-US" dirty="0"/>
          </a:p>
        </p:txBody>
      </p:sp>
      <p:sp>
        <p:nvSpPr>
          <p:cNvPr id="5" name="矩形 4"/>
          <p:cNvSpPr/>
          <p:nvPr/>
        </p:nvSpPr>
        <p:spPr>
          <a:xfrm>
            <a:off x="6458269" y="3122620"/>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红</a:t>
            </a:r>
            <a:endParaRPr lang="zh-CN" altLang="en-US" dirty="0"/>
          </a:p>
        </p:txBody>
      </p:sp>
      <p:sp>
        <p:nvSpPr>
          <p:cNvPr id="6" name="矩形 5"/>
          <p:cNvSpPr/>
          <p:nvPr/>
        </p:nvSpPr>
        <p:spPr>
          <a:xfrm>
            <a:off x="4435397" y="3737525"/>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白令</a:t>
            </a:r>
            <a:endParaRPr lang="zh-CN" altLang="en-US" dirty="0"/>
          </a:p>
        </p:txBody>
      </p:sp>
      <p:sp>
        <p:nvSpPr>
          <p:cNvPr id="7" name="矩形 6"/>
          <p:cNvSpPr/>
          <p:nvPr/>
        </p:nvSpPr>
        <p:spPr>
          <a:xfrm>
            <a:off x="5063599" y="4978206"/>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东南</a:t>
            </a:r>
            <a:endParaRPr lang="zh-CN" altLang="en-US" dirty="0"/>
          </a:p>
        </p:txBody>
      </p:sp>
    </p:spTree>
    <p:extLst>
      <p:ext uri="{BB962C8B-B14F-4D97-AF65-F5344CB8AC3E}">
        <p14:creationId xmlns:p14="http://schemas.microsoft.com/office/powerpoint/2010/main" val="51689682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2199503"/>
            <a:ext cx="10807700" cy="2408736"/>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仿宋" panose="02010609060101010101" pitchFamily="49" charset="-122"/>
                <a:cs typeface="Times New Roman" panose="02020603050405020304" pitchFamily="18" charset="0"/>
              </a:rPr>
              <a:t>亚洲是世界上面积最大、南北跨纬度最广、东西距离最长的大洲。</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仿宋" panose="02010609060101010101" pitchFamily="49" charset="-122"/>
                <a:cs typeface="Times New Roman" panose="02020603050405020304" pitchFamily="18" charset="0"/>
              </a:rPr>
              <a:t>亚洲不是世界上跨经度最广的大洲</a:t>
            </a:r>
            <a:r>
              <a:rPr lang="en-US" altLang="zh-CN" dirty="0">
                <a:solidFill>
                  <a:srgbClr val="000000"/>
                </a:solidFill>
                <a:latin typeface="方正仿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仿宋" panose="02010609060101010101" pitchFamily="49" charset="-122"/>
                <a:cs typeface="Times New Roman" panose="02020603050405020304" pitchFamily="18" charset="0"/>
              </a:rPr>
              <a:t>世界上跨经度最广的大洲是南极洲。</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166.jpeg"/>
          <p:cNvPicPr/>
          <p:nvPr/>
        </p:nvPicPr>
        <p:blipFill>
          <a:blip r:embed="rId2"/>
          <a:stretch>
            <a:fillRect/>
          </a:stretch>
        </p:blipFill>
        <p:spPr>
          <a:xfrm>
            <a:off x="4592512" y="1803140"/>
            <a:ext cx="2346576" cy="359787"/>
          </a:xfrm>
          <a:prstGeom prst="rect">
            <a:avLst/>
          </a:prstGeom>
        </p:spPr>
      </p:pic>
    </p:spTree>
    <p:extLst>
      <p:ext uri="{BB962C8B-B14F-4D97-AF65-F5344CB8AC3E}">
        <p14:creationId xmlns:p14="http://schemas.microsoft.com/office/powerpoint/2010/main" val="3369254943"/>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752303"/>
            <a:ext cx="10807700" cy="1274195"/>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kern="100" dirty="0" smtClean="0">
                <a:solidFill>
                  <a:srgbClr val="FF00FF"/>
                </a:solidFill>
                <a:ea typeface="宋体" panose="02010600030101010101" pitchFamily="2" charset="-122"/>
              </a:rPr>
              <a:t>考点</a:t>
            </a:r>
            <a:r>
              <a:rPr lang="en-US" altLang="zh-CN" kern="100" dirty="0" smtClean="0">
                <a:solidFill>
                  <a:srgbClr val="FF00FF"/>
                </a:solidFill>
                <a:ea typeface="宋体" panose="02010600030101010101" pitchFamily="2" charset="-122"/>
              </a:rPr>
              <a:t>2</a:t>
            </a:r>
            <a:r>
              <a:rPr lang="zh-CN" altLang="zh-CN" kern="100" dirty="0" smtClean="0">
                <a:solidFill>
                  <a:srgbClr val="FF00FF"/>
                </a:solidFill>
                <a:ea typeface="宋体" panose="02010600030101010101" pitchFamily="2" charset="-122"/>
              </a:rPr>
              <a:t>【</a:t>
            </a:r>
            <a:r>
              <a:rPr lang="zh-CN" altLang="en-US" kern="100" dirty="0" smtClean="0">
                <a:solidFill>
                  <a:srgbClr val="FF00FF"/>
                </a:solidFill>
                <a:ea typeface="宋体" panose="02010600030101010101" pitchFamily="2" charset="-122"/>
              </a:rPr>
              <a:t>高</a:t>
            </a:r>
            <a:r>
              <a:rPr lang="zh-CN" altLang="zh-CN" kern="100" dirty="0" smtClean="0">
                <a:solidFill>
                  <a:srgbClr val="FF00FF"/>
                </a:solidFill>
                <a:ea typeface="宋体" panose="02010600030101010101" pitchFamily="2" charset="-122"/>
              </a:rPr>
              <a:t>频点】</a:t>
            </a:r>
            <a:r>
              <a:rPr lang="zh-CN" altLang="zh-CN" dirty="0">
                <a:solidFill>
                  <a:srgbClr val="000000"/>
                </a:solidFill>
                <a:ea typeface="宋体" panose="02010600030101010101" pitchFamily="2" charset="-122"/>
                <a:cs typeface="Times New Roman" panose="02020603050405020304" pitchFamily="18" charset="0"/>
              </a:rPr>
              <a:t>亚洲</a:t>
            </a:r>
            <a:r>
              <a:rPr lang="zh-CN" altLang="zh-CN" dirty="0" smtClean="0">
                <a:solidFill>
                  <a:srgbClr val="000000"/>
                </a:solidFill>
                <a:ea typeface="宋体" panose="02010600030101010101" pitchFamily="2" charset="-122"/>
                <a:cs typeface="Times New Roman" panose="02020603050405020304" pitchFamily="18" charset="0"/>
              </a:rPr>
              <a:t>的自然环境</a:t>
            </a:r>
            <a:endParaRPr lang="zh-CN" altLang="zh-CN" dirty="0" smtClean="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1</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cs typeface="Times New Roman" panose="02020603050405020304" pitchFamily="18" charset="0"/>
              </a:rPr>
              <a:t>亚洲的地形、地势</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graphicFrame>
        <p:nvGraphicFramePr>
          <p:cNvPr id="3" name="对象 2"/>
          <p:cNvGraphicFramePr>
            <a:graphicFrameLocks noChangeAspect="1"/>
          </p:cNvGraphicFramePr>
          <p:nvPr>
            <p:extLst>
              <p:ext uri="{D42A27DB-BD31-4B8C-83A1-F6EECF244321}">
                <p14:modId xmlns:p14="http://schemas.microsoft.com/office/powerpoint/2010/main" val="2593760822"/>
              </p:ext>
            </p:extLst>
          </p:nvPr>
        </p:nvGraphicFramePr>
        <p:xfrm>
          <a:off x="361950" y="3108263"/>
          <a:ext cx="10807700" cy="1846204"/>
        </p:xfrm>
        <a:graphic>
          <a:graphicData uri="http://schemas.openxmlformats.org/presentationml/2006/ole">
            <mc:AlternateContent xmlns:mc="http://schemas.openxmlformats.org/markup-compatibility/2006">
              <mc:Choice xmlns:v="urn:schemas-microsoft-com:vml" Requires="v">
                <p:oleObj spid="_x0000_s5170" name="文档" r:id="rId3" imgW="3837245" imgH="655490" progId="Word.Document.12">
                  <p:embed/>
                </p:oleObj>
              </mc:Choice>
              <mc:Fallback>
                <p:oleObj name="文档" r:id="rId3" imgW="3837245" imgH="655490" progId="Word.Document.12">
                  <p:embed/>
                  <p:pic>
                    <p:nvPicPr>
                      <p:cNvPr id="0" name=""/>
                      <p:cNvPicPr/>
                      <p:nvPr/>
                    </p:nvPicPr>
                    <p:blipFill>
                      <a:blip r:embed="rId4"/>
                      <a:stretch>
                        <a:fillRect/>
                      </a:stretch>
                    </p:blipFill>
                    <p:spPr>
                      <a:xfrm>
                        <a:off x="361950" y="3108263"/>
                        <a:ext cx="10807700" cy="1846204"/>
                      </a:xfrm>
                      <a:prstGeom prst="rect">
                        <a:avLst/>
                      </a:prstGeom>
                    </p:spPr>
                  </p:pic>
                </p:oleObj>
              </mc:Fallback>
            </mc:AlternateContent>
          </a:graphicData>
        </a:graphic>
      </p:graphicFrame>
      <p:sp>
        <p:nvSpPr>
          <p:cNvPr id="4" name="矩形 3"/>
          <p:cNvSpPr/>
          <p:nvPr/>
        </p:nvSpPr>
        <p:spPr>
          <a:xfrm>
            <a:off x="5011461" y="3130305"/>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高原</a:t>
            </a:r>
            <a:endParaRPr lang="zh-CN" altLang="en-US" dirty="0"/>
          </a:p>
        </p:txBody>
      </p:sp>
      <p:sp>
        <p:nvSpPr>
          <p:cNvPr id="5" name="矩形 4"/>
          <p:cNvSpPr/>
          <p:nvPr/>
        </p:nvSpPr>
        <p:spPr>
          <a:xfrm>
            <a:off x="3404437" y="3738977"/>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高</a:t>
            </a:r>
            <a:endParaRPr lang="zh-CN" altLang="en-US" dirty="0"/>
          </a:p>
        </p:txBody>
      </p:sp>
      <p:sp>
        <p:nvSpPr>
          <p:cNvPr id="6" name="矩形 5"/>
          <p:cNvSpPr/>
          <p:nvPr/>
        </p:nvSpPr>
        <p:spPr>
          <a:xfrm>
            <a:off x="5570624" y="3738977"/>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低</a:t>
            </a:r>
            <a:endParaRPr lang="zh-CN" altLang="en-US" dirty="0"/>
          </a:p>
        </p:txBody>
      </p:sp>
    </p:spTree>
    <p:extLst>
      <p:ext uri="{BB962C8B-B14F-4D97-AF65-F5344CB8AC3E}">
        <p14:creationId xmlns:p14="http://schemas.microsoft.com/office/powerpoint/2010/main" val="220105669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extLst>
              <p:ext uri="{D42A27DB-BD31-4B8C-83A1-F6EECF244321}">
                <p14:modId xmlns:p14="http://schemas.microsoft.com/office/powerpoint/2010/main" val="1603940122"/>
              </p:ext>
            </p:extLst>
          </p:nvPr>
        </p:nvGraphicFramePr>
        <p:xfrm>
          <a:off x="361950" y="592054"/>
          <a:ext cx="10807700" cy="6008025"/>
        </p:xfrm>
        <a:graphic>
          <a:graphicData uri="http://schemas.openxmlformats.org/presentationml/2006/ole">
            <mc:AlternateContent xmlns:mc="http://schemas.openxmlformats.org/markup-compatibility/2006">
              <mc:Choice xmlns:v="urn:schemas-microsoft-com:vml" Requires="v">
                <p:oleObj spid="_x0000_s6194" name="文档" r:id="rId3" imgW="3837245" imgH="2133133" progId="Word.Document.12">
                  <p:embed/>
                </p:oleObj>
              </mc:Choice>
              <mc:Fallback>
                <p:oleObj name="文档" r:id="rId3" imgW="3837245" imgH="2133133" progId="Word.Document.12">
                  <p:embed/>
                  <p:pic>
                    <p:nvPicPr>
                      <p:cNvPr id="0" name=""/>
                      <p:cNvPicPr/>
                      <p:nvPr/>
                    </p:nvPicPr>
                    <p:blipFill>
                      <a:blip r:embed="rId4"/>
                      <a:stretch>
                        <a:fillRect/>
                      </a:stretch>
                    </p:blipFill>
                    <p:spPr>
                      <a:xfrm>
                        <a:off x="361950" y="592054"/>
                        <a:ext cx="10807700" cy="6008025"/>
                      </a:xfrm>
                      <a:prstGeom prst="rect">
                        <a:avLst/>
                      </a:prstGeom>
                    </p:spPr>
                  </p:pic>
                </p:oleObj>
              </mc:Fallback>
            </mc:AlternateContent>
          </a:graphicData>
        </a:graphic>
      </p:graphicFrame>
      <p:sp>
        <p:nvSpPr>
          <p:cNvPr id="3" name="矩形 2"/>
          <p:cNvSpPr/>
          <p:nvPr/>
        </p:nvSpPr>
        <p:spPr>
          <a:xfrm>
            <a:off x="3734981" y="611718"/>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喜马拉雅</a:t>
            </a:r>
            <a:endParaRPr lang="zh-CN" altLang="en-US" dirty="0"/>
          </a:p>
        </p:txBody>
      </p:sp>
      <p:sp>
        <p:nvSpPr>
          <p:cNvPr id="4" name="矩形 3"/>
          <p:cNvSpPr/>
          <p:nvPr/>
        </p:nvSpPr>
        <p:spPr>
          <a:xfrm>
            <a:off x="7260189" y="1809759"/>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蒙古</a:t>
            </a:r>
            <a:endParaRPr lang="zh-CN" altLang="en-US" dirty="0"/>
          </a:p>
        </p:txBody>
      </p:sp>
      <p:sp>
        <p:nvSpPr>
          <p:cNvPr id="5" name="矩形 4"/>
          <p:cNvSpPr/>
          <p:nvPr/>
        </p:nvSpPr>
        <p:spPr>
          <a:xfrm>
            <a:off x="3335613" y="3586234"/>
            <a:ext cx="1420582"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印度河</a:t>
            </a:r>
            <a:endParaRPr lang="zh-CN" altLang="en-US" dirty="0"/>
          </a:p>
        </p:txBody>
      </p:sp>
      <p:sp>
        <p:nvSpPr>
          <p:cNvPr id="6" name="矩形 5"/>
          <p:cNvSpPr/>
          <p:nvPr/>
        </p:nvSpPr>
        <p:spPr>
          <a:xfrm>
            <a:off x="7158685" y="4791583"/>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中南</a:t>
            </a:r>
            <a:endParaRPr lang="zh-CN" altLang="en-US" dirty="0"/>
          </a:p>
        </p:txBody>
      </p:sp>
    </p:spTree>
    <p:extLst>
      <p:ext uri="{BB962C8B-B14F-4D97-AF65-F5344CB8AC3E}">
        <p14:creationId xmlns:p14="http://schemas.microsoft.com/office/powerpoint/2010/main" val="298273347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2206354"/>
            <a:ext cx="10807700" cy="1825821"/>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cs typeface="Times New Roman" panose="02020603050405020304" pitchFamily="18" charset="0"/>
              </a:rPr>
              <a:t>亚洲的河流</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水系特点</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受地形影响</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亚洲的大河多发源于中部的山地、高原</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呈</a:t>
            </a:r>
            <a:r>
              <a:rPr lang="en-US" altLang="zh-CN" dirty="0">
                <a:solidFill>
                  <a:srgbClr val="000000"/>
                </a:solidFill>
                <a:ea typeface="宋体" panose="02010600030101010101" pitchFamily="2" charset="-122"/>
                <a:cs typeface="Times New Roman" panose="02020603050405020304" pitchFamily="18" charset="0"/>
              </a:rPr>
              <a:t>______________</a:t>
            </a:r>
            <a:r>
              <a:rPr lang="zh-CN" altLang="zh-CN" dirty="0">
                <a:solidFill>
                  <a:srgbClr val="000000"/>
                </a:solidFill>
                <a:ea typeface="宋体" panose="02010600030101010101" pitchFamily="2" charset="-122"/>
                <a:cs typeface="Times New Roman" panose="02020603050405020304" pitchFamily="18" charset="0"/>
              </a:rPr>
              <a:t>状流向周边的海洋。</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2592685" y="3427736"/>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放射</a:t>
            </a:r>
            <a:endParaRPr lang="zh-CN" altLang="en-US" dirty="0"/>
          </a:p>
        </p:txBody>
      </p:sp>
    </p:spTree>
    <p:extLst>
      <p:ext uri="{BB962C8B-B14F-4D97-AF65-F5344CB8AC3E}">
        <p14:creationId xmlns:p14="http://schemas.microsoft.com/office/powerpoint/2010/main" val="149370186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515975"/>
            <a:ext cx="3919343" cy="683264"/>
          </a:xfrm>
          <a:prstGeom prst="rect">
            <a:avLst/>
          </a:prstGeom>
        </p:spPr>
        <p:txBody>
          <a:bodyPr wrap="none">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主要河流及</a:t>
            </a:r>
            <a:r>
              <a:rPr lang="zh-CN" altLang="zh-CN" dirty="0" smtClean="0">
                <a:solidFill>
                  <a:srgbClr val="000000"/>
                </a:solidFill>
                <a:ea typeface="宋体" panose="02010600030101010101" pitchFamily="2" charset="-122"/>
                <a:cs typeface="Times New Roman" panose="02020603050405020304" pitchFamily="18" charset="0"/>
              </a:rPr>
              <a:t>特征</a:t>
            </a:r>
            <a:r>
              <a:rPr lang="en-US" altLang="zh-CN" dirty="0" smtClean="0">
                <a:solidFill>
                  <a:srgbClr val="000000"/>
                </a:solidFill>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graphicFrame>
        <p:nvGraphicFramePr>
          <p:cNvPr id="4" name="对象 3"/>
          <p:cNvGraphicFramePr>
            <a:graphicFrameLocks noChangeAspect="1"/>
          </p:cNvGraphicFramePr>
          <p:nvPr>
            <p:extLst>
              <p:ext uri="{D42A27DB-BD31-4B8C-83A1-F6EECF244321}">
                <p14:modId xmlns:p14="http://schemas.microsoft.com/office/powerpoint/2010/main" val="4294962426"/>
              </p:ext>
            </p:extLst>
          </p:nvPr>
        </p:nvGraphicFramePr>
        <p:xfrm>
          <a:off x="361950" y="1178133"/>
          <a:ext cx="10807700" cy="5398706"/>
        </p:xfrm>
        <a:graphic>
          <a:graphicData uri="http://schemas.openxmlformats.org/presentationml/2006/ole">
            <mc:AlternateContent xmlns:mc="http://schemas.openxmlformats.org/markup-compatibility/2006">
              <mc:Choice xmlns:v="urn:schemas-microsoft-com:vml" Requires="v">
                <p:oleObj spid="_x0000_s7218" name="文档" r:id="rId3" imgW="3837245" imgH="1916796" progId="Word.Document.12">
                  <p:embed/>
                </p:oleObj>
              </mc:Choice>
              <mc:Fallback>
                <p:oleObj name="文档" r:id="rId3" imgW="3837245" imgH="1916796" progId="Word.Document.12">
                  <p:embed/>
                  <p:pic>
                    <p:nvPicPr>
                      <p:cNvPr id="0" name=""/>
                      <p:cNvPicPr/>
                      <p:nvPr/>
                    </p:nvPicPr>
                    <p:blipFill>
                      <a:blip r:embed="rId4"/>
                      <a:stretch>
                        <a:fillRect/>
                      </a:stretch>
                    </p:blipFill>
                    <p:spPr>
                      <a:xfrm>
                        <a:off x="361950" y="1178133"/>
                        <a:ext cx="10807700" cy="5398706"/>
                      </a:xfrm>
                      <a:prstGeom prst="rect">
                        <a:avLst/>
                      </a:prstGeom>
                    </p:spPr>
                  </p:pic>
                </p:oleObj>
              </mc:Fallback>
            </mc:AlternateContent>
          </a:graphicData>
        </a:graphic>
      </p:graphicFrame>
      <p:sp>
        <p:nvSpPr>
          <p:cNvPr id="3" name="矩形 2"/>
          <p:cNvSpPr/>
          <p:nvPr/>
        </p:nvSpPr>
        <p:spPr>
          <a:xfrm>
            <a:off x="7417221" y="2529839"/>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三</a:t>
            </a:r>
            <a:endParaRPr lang="zh-CN" altLang="en-US" dirty="0"/>
          </a:p>
        </p:txBody>
      </p:sp>
      <p:sp>
        <p:nvSpPr>
          <p:cNvPr id="5" name="矩形 4"/>
          <p:cNvSpPr/>
          <p:nvPr/>
        </p:nvSpPr>
        <p:spPr>
          <a:xfrm>
            <a:off x="5594173" y="3845185"/>
            <a:ext cx="1420582"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含沙量</a:t>
            </a:r>
            <a:endParaRPr lang="zh-CN" altLang="en-US" dirty="0"/>
          </a:p>
        </p:txBody>
      </p:sp>
      <p:sp>
        <p:nvSpPr>
          <p:cNvPr id="6" name="矩形 5"/>
          <p:cNvSpPr/>
          <p:nvPr/>
        </p:nvSpPr>
        <p:spPr>
          <a:xfrm>
            <a:off x="1060853" y="4915935"/>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湄公</a:t>
            </a:r>
            <a:endParaRPr lang="zh-CN" altLang="en-US" dirty="0"/>
          </a:p>
        </p:txBody>
      </p:sp>
    </p:spTree>
    <p:extLst>
      <p:ext uri="{BB962C8B-B14F-4D97-AF65-F5344CB8AC3E}">
        <p14:creationId xmlns:p14="http://schemas.microsoft.com/office/powerpoint/2010/main" val="271497707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extLst>
              <p:ext uri="{D42A27DB-BD31-4B8C-83A1-F6EECF244321}">
                <p14:modId xmlns:p14="http://schemas.microsoft.com/office/powerpoint/2010/main" val="30813636"/>
              </p:ext>
            </p:extLst>
          </p:nvPr>
        </p:nvGraphicFramePr>
        <p:xfrm>
          <a:off x="361950" y="600175"/>
          <a:ext cx="10807700" cy="6008025"/>
        </p:xfrm>
        <a:graphic>
          <a:graphicData uri="http://schemas.openxmlformats.org/presentationml/2006/ole">
            <mc:AlternateContent xmlns:mc="http://schemas.openxmlformats.org/markup-compatibility/2006">
              <mc:Choice xmlns:v="urn:schemas-microsoft-com:vml" Requires="v">
                <p:oleObj spid="_x0000_s8242" name="文档" r:id="rId3" imgW="3837245" imgH="2133133" progId="Word.Document.12">
                  <p:embed/>
                </p:oleObj>
              </mc:Choice>
              <mc:Fallback>
                <p:oleObj name="文档" r:id="rId3" imgW="3837245" imgH="2133133" progId="Word.Document.12">
                  <p:embed/>
                  <p:pic>
                    <p:nvPicPr>
                      <p:cNvPr id="0" name=""/>
                      <p:cNvPicPr/>
                      <p:nvPr/>
                    </p:nvPicPr>
                    <p:blipFill>
                      <a:blip r:embed="rId4"/>
                      <a:stretch>
                        <a:fillRect/>
                      </a:stretch>
                    </p:blipFill>
                    <p:spPr>
                      <a:xfrm>
                        <a:off x="361950" y="600175"/>
                        <a:ext cx="10807700" cy="6008025"/>
                      </a:xfrm>
                      <a:prstGeom prst="rect">
                        <a:avLst/>
                      </a:prstGeom>
                    </p:spPr>
                  </p:pic>
                </p:oleObj>
              </mc:Fallback>
            </mc:AlternateContent>
          </a:graphicData>
        </a:graphic>
      </p:graphicFrame>
      <p:sp>
        <p:nvSpPr>
          <p:cNvPr id="3" name="矩形 2"/>
          <p:cNvSpPr/>
          <p:nvPr/>
        </p:nvSpPr>
        <p:spPr>
          <a:xfrm>
            <a:off x="772821" y="1521727"/>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雅鲁藏布</a:t>
            </a:r>
            <a:endParaRPr lang="zh-CN" altLang="en-US" dirty="0"/>
          </a:p>
        </p:txBody>
      </p:sp>
      <p:sp>
        <p:nvSpPr>
          <p:cNvPr id="4" name="矩形 3"/>
          <p:cNvSpPr/>
          <p:nvPr/>
        </p:nvSpPr>
        <p:spPr>
          <a:xfrm>
            <a:off x="690981" y="3594355"/>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恒</a:t>
            </a:r>
            <a:endParaRPr lang="zh-CN" altLang="en-US" dirty="0"/>
          </a:p>
        </p:txBody>
      </p:sp>
      <p:sp>
        <p:nvSpPr>
          <p:cNvPr id="5" name="矩形 4"/>
          <p:cNvSpPr/>
          <p:nvPr/>
        </p:nvSpPr>
        <p:spPr>
          <a:xfrm>
            <a:off x="9096253" y="3019412"/>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印度</a:t>
            </a:r>
            <a:endParaRPr lang="zh-CN" altLang="en-US" dirty="0"/>
          </a:p>
        </p:txBody>
      </p:sp>
    </p:spTree>
    <p:extLst>
      <p:ext uri="{BB962C8B-B14F-4D97-AF65-F5344CB8AC3E}">
        <p14:creationId xmlns:p14="http://schemas.microsoft.com/office/powerpoint/2010/main" val="103227632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对象 3"/>
          <p:cNvGraphicFramePr>
            <a:graphicFrameLocks noChangeAspect="1"/>
          </p:cNvGraphicFramePr>
          <p:nvPr>
            <p:extLst>
              <p:ext uri="{D42A27DB-BD31-4B8C-83A1-F6EECF244321}">
                <p14:modId xmlns:p14="http://schemas.microsoft.com/office/powerpoint/2010/main" val="4001851260"/>
              </p:ext>
            </p:extLst>
          </p:nvPr>
        </p:nvGraphicFramePr>
        <p:xfrm>
          <a:off x="361950" y="1151855"/>
          <a:ext cx="10807700" cy="4255092"/>
        </p:xfrm>
        <a:graphic>
          <a:graphicData uri="http://schemas.openxmlformats.org/presentationml/2006/ole">
            <mc:AlternateContent xmlns:mc="http://schemas.openxmlformats.org/markup-compatibility/2006">
              <mc:Choice xmlns:v="urn:schemas-microsoft-com:vml" Requires="v">
                <p:oleObj spid="_x0000_s9266" name="文档" r:id="rId3" imgW="3837245" imgH="1510759" progId="Word.Document.12">
                  <p:embed/>
                </p:oleObj>
              </mc:Choice>
              <mc:Fallback>
                <p:oleObj name="文档" r:id="rId3" imgW="3837245" imgH="1510759" progId="Word.Document.12">
                  <p:embed/>
                  <p:pic>
                    <p:nvPicPr>
                      <p:cNvPr id="0" name=""/>
                      <p:cNvPicPr/>
                      <p:nvPr/>
                    </p:nvPicPr>
                    <p:blipFill>
                      <a:blip r:embed="rId4"/>
                      <a:stretch>
                        <a:fillRect/>
                      </a:stretch>
                    </p:blipFill>
                    <p:spPr>
                      <a:xfrm>
                        <a:off x="361950" y="1151855"/>
                        <a:ext cx="10807700" cy="4255092"/>
                      </a:xfrm>
                      <a:prstGeom prst="rect">
                        <a:avLst/>
                      </a:prstGeom>
                    </p:spPr>
                  </p:pic>
                </p:oleObj>
              </mc:Fallback>
            </mc:AlternateContent>
          </a:graphicData>
        </a:graphic>
      </p:graphicFrame>
      <p:sp>
        <p:nvSpPr>
          <p:cNvPr id="2" name="矩形 1"/>
          <p:cNvSpPr/>
          <p:nvPr/>
        </p:nvSpPr>
        <p:spPr>
          <a:xfrm>
            <a:off x="1008509" y="2058463"/>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鄂毕</a:t>
            </a:r>
            <a:endParaRPr lang="zh-CN" altLang="en-US" dirty="0"/>
          </a:p>
        </p:txBody>
      </p:sp>
      <p:sp>
        <p:nvSpPr>
          <p:cNvPr id="3" name="矩形 2"/>
          <p:cNvSpPr/>
          <p:nvPr/>
        </p:nvSpPr>
        <p:spPr>
          <a:xfrm>
            <a:off x="9178093" y="2697004"/>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北冰</a:t>
            </a:r>
            <a:endParaRPr lang="zh-CN" altLang="en-US" dirty="0"/>
          </a:p>
        </p:txBody>
      </p:sp>
    </p:spTree>
    <p:extLst>
      <p:ext uri="{BB962C8B-B14F-4D97-AF65-F5344CB8AC3E}">
        <p14:creationId xmlns:p14="http://schemas.microsoft.com/office/powerpoint/2010/main" val="397711842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extLst>
              <p:ext uri="{D42A27DB-BD31-4B8C-83A1-F6EECF244321}">
                <p14:modId xmlns:p14="http://schemas.microsoft.com/office/powerpoint/2010/main" val="3850321710"/>
              </p:ext>
            </p:extLst>
          </p:nvPr>
        </p:nvGraphicFramePr>
        <p:xfrm>
          <a:off x="361950" y="1151855"/>
          <a:ext cx="10807700" cy="4219607"/>
        </p:xfrm>
        <a:graphic>
          <a:graphicData uri="http://schemas.openxmlformats.org/presentationml/2006/ole">
            <mc:AlternateContent xmlns:mc="http://schemas.openxmlformats.org/markup-compatibility/2006">
              <mc:Choice xmlns:v="urn:schemas-microsoft-com:vml" Requires="v">
                <p:oleObj spid="_x0000_s10290" name="文档" r:id="rId3" imgW="3837245" imgH="1498160" progId="Word.Document.12">
                  <p:embed/>
                </p:oleObj>
              </mc:Choice>
              <mc:Fallback>
                <p:oleObj name="文档" r:id="rId3" imgW="3837245" imgH="1498160" progId="Word.Document.12">
                  <p:embed/>
                  <p:pic>
                    <p:nvPicPr>
                      <p:cNvPr id="0" name=""/>
                      <p:cNvPicPr/>
                      <p:nvPr/>
                    </p:nvPicPr>
                    <p:blipFill>
                      <a:blip r:embed="rId4"/>
                      <a:stretch>
                        <a:fillRect/>
                      </a:stretch>
                    </p:blipFill>
                    <p:spPr>
                      <a:xfrm>
                        <a:off x="361950" y="1151855"/>
                        <a:ext cx="10807700" cy="4219607"/>
                      </a:xfrm>
                      <a:prstGeom prst="rect">
                        <a:avLst/>
                      </a:prstGeom>
                    </p:spPr>
                  </p:pic>
                </p:oleObj>
              </mc:Fallback>
            </mc:AlternateContent>
          </a:graphicData>
        </a:graphic>
      </p:graphicFrame>
      <p:sp>
        <p:nvSpPr>
          <p:cNvPr id="3" name="矩形 2"/>
          <p:cNvSpPr/>
          <p:nvPr/>
        </p:nvSpPr>
        <p:spPr>
          <a:xfrm>
            <a:off x="1080517" y="2068295"/>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阿姆</a:t>
            </a:r>
            <a:endParaRPr lang="zh-CN" altLang="en-US" dirty="0"/>
          </a:p>
        </p:txBody>
      </p:sp>
      <p:sp>
        <p:nvSpPr>
          <p:cNvPr id="4" name="矩形 3"/>
          <p:cNvSpPr/>
          <p:nvPr/>
        </p:nvSpPr>
        <p:spPr>
          <a:xfrm>
            <a:off x="9145413" y="2669429"/>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咸海</a:t>
            </a:r>
            <a:endParaRPr lang="zh-CN" altLang="en-US" dirty="0"/>
          </a:p>
        </p:txBody>
      </p:sp>
    </p:spTree>
    <p:extLst>
      <p:ext uri="{BB962C8B-B14F-4D97-AF65-F5344CB8AC3E}">
        <p14:creationId xmlns:p14="http://schemas.microsoft.com/office/powerpoint/2010/main" val="326147879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515430"/>
            <a:ext cx="10807700" cy="1865126"/>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cs typeface="Times New Roman" panose="02020603050405020304" pitchFamily="18" charset="0"/>
              </a:rPr>
              <a:t>亚洲的气候</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气候特点</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气候类型复杂多样、</a:t>
            </a:r>
            <a:r>
              <a:rPr lang="en-US" altLang="zh-CN" dirty="0">
                <a:solidFill>
                  <a:srgbClr val="000000"/>
                </a:solidFill>
                <a:ea typeface="宋体" panose="02010600030101010101" pitchFamily="2" charset="-122"/>
                <a:cs typeface="Times New Roman" panose="02020603050405020304" pitchFamily="18" charset="0"/>
              </a:rPr>
              <a:t>______________</a:t>
            </a:r>
            <a:r>
              <a:rPr lang="zh-CN" altLang="zh-CN" dirty="0">
                <a:solidFill>
                  <a:srgbClr val="000000"/>
                </a:solidFill>
                <a:ea typeface="宋体" panose="02010600030101010101" pitchFamily="2" charset="-122"/>
                <a:cs typeface="Times New Roman" panose="02020603050405020304" pitchFamily="18" charset="0"/>
              </a:rPr>
              <a:t>气候显著、</a:t>
            </a:r>
            <a:r>
              <a:rPr lang="en-US" altLang="zh-CN" dirty="0" smtClean="0">
                <a:solidFill>
                  <a:srgbClr val="000000"/>
                </a:solidFill>
                <a:ea typeface="宋体" panose="02010600030101010101" pitchFamily="2" charset="-122"/>
                <a:cs typeface="Times New Roman" panose="02020603050405020304" pitchFamily="18" charset="0"/>
              </a:rPr>
              <a:t>_________</a:t>
            </a:r>
            <a:r>
              <a:rPr lang="zh-CN" altLang="zh-CN" dirty="0">
                <a:solidFill>
                  <a:srgbClr val="000000"/>
                </a:solidFill>
                <a:ea typeface="宋体" panose="02010600030101010101" pitchFamily="2" charset="-122"/>
                <a:cs typeface="Times New Roman" panose="02020603050405020304" pitchFamily="18" charset="0"/>
              </a:rPr>
              <a:t>气候分布广。</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graphicFrame>
        <p:nvGraphicFramePr>
          <p:cNvPr id="3" name="对象 2"/>
          <p:cNvGraphicFramePr>
            <a:graphicFrameLocks noChangeAspect="1"/>
          </p:cNvGraphicFramePr>
          <p:nvPr>
            <p:extLst>
              <p:ext uri="{D42A27DB-BD31-4B8C-83A1-F6EECF244321}">
                <p14:modId xmlns:p14="http://schemas.microsoft.com/office/powerpoint/2010/main" val="2867350000"/>
              </p:ext>
            </p:extLst>
          </p:nvPr>
        </p:nvGraphicFramePr>
        <p:xfrm>
          <a:off x="357188" y="2397125"/>
          <a:ext cx="10772775" cy="4276725"/>
        </p:xfrm>
        <a:graphic>
          <a:graphicData uri="http://schemas.openxmlformats.org/presentationml/2006/ole">
            <mc:AlternateContent xmlns:mc="http://schemas.openxmlformats.org/markup-compatibility/2006">
              <mc:Choice xmlns:v="urn:schemas-microsoft-com:vml" Requires="v">
                <p:oleObj spid="_x0000_s11314" name="文档" r:id="rId3" imgW="3817408" imgH="1521252" progId="Word.Document.12">
                  <p:embed/>
                </p:oleObj>
              </mc:Choice>
              <mc:Fallback>
                <p:oleObj name="文档" r:id="rId3" imgW="3817408" imgH="1521252" progId="Word.Document.12">
                  <p:embed/>
                  <p:pic>
                    <p:nvPicPr>
                      <p:cNvPr id="0" name=""/>
                      <p:cNvPicPr/>
                      <p:nvPr/>
                    </p:nvPicPr>
                    <p:blipFill>
                      <a:blip r:embed="rId4"/>
                      <a:stretch>
                        <a:fillRect/>
                      </a:stretch>
                    </p:blipFill>
                    <p:spPr>
                      <a:xfrm>
                        <a:off x="357188" y="2397125"/>
                        <a:ext cx="10772775" cy="4276725"/>
                      </a:xfrm>
                      <a:prstGeom prst="rect">
                        <a:avLst/>
                      </a:prstGeom>
                    </p:spPr>
                  </p:pic>
                </p:oleObj>
              </mc:Fallback>
            </mc:AlternateContent>
          </a:graphicData>
        </a:graphic>
      </p:graphicFrame>
      <p:sp>
        <p:nvSpPr>
          <p:cNvPr id="4" name="矩形 3"/>
          <p:cNvSpPr/>
          <p:nvPr/>
        </p:nvSpPr>
        <p:spPr>
          <a:xfrm>
            <a:off x="7531244" y="1142693"/>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季风</a:t>
            </a:r>
            <a:endParaRPr lang="zh-CN" altLang="en-US" dirty="0"/>
          </a:p>
        </p:txBody>
      </p:sp>
      <p:sp>
        <p:nvSpPr>
          <p:cNvPr id="5" name="矩形 4"/>
          <p:cNvSpPr/>
          <p:nvPr/>
        </p:nvSpPr>
        <p:spPr>
          <a:xfrm>
            <a:off x="615789" y="1727468"/>
            <a:ext cx="1420582"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大陆性</a:t>
            </a:r>
            <a:endParaRPr lang="zh-CN" altLang="en-US" dirty="0"/>
          </a:p>
        </p:txBody>
      </p:sp>
      <p:sp>
        <p:nvSpPr>
          <p:cNvPr id="6" name="矩形 5"/>
          <p:cNvSpPr/>
          <p:nvPr/>
        </p:nvSpPr>
        <p:spPr>
          <a:xfrm>
            <a:off x="9862309" y="3033895"/>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大</a:t>
            </a:r>
            <a:endParaRPr lang="zh-CN" altLang="en-US" dirty="0"/>
          </a:p>
        </p:txBody>
      </p:sp>
      <p:sp>
        <p:nvSpPr>
          <p:cNvPr id="7" name="矩形 6"/>
          <p:cNvSpPr/>
          <p:nvPr/>
        </p:nvSpPr>
        <p:spPr>
          <a:xfrm>
            <a:off x="8392653" y="3648166"/>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大</a:t>
            </a:r>
            <a:endParaRPr lang="zh-CN" altLang="en-US" dirty="0"/>
          </a:p>
        </p:txBody>
      </p:sp>
      <p:sp>
        <p:nvSpPr>
          <p:cNvPr id="8" name="矩形 7"/>
          <p:cNvSpPr/>
          <p:nvPr/>
        </p:nvSpPr>
        <p:spPr>
          <a:xfrm>
            <a:off x="7561237" y="4270293"/>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湿润</a:t>
            </a:r>
            <a:endParaRPr lang="zh-CN" altLang="en-US" dirty="0"/>
          </a:p>
        </p:txBody>
      </p:sp>
      <p:sp>
        <p:nvSpPr>
          <p:cNvPr id="9" name="矩形 8"/>
          <p:cNvSpPr/>
          <p:nvPr/>
        </p:nvSpPr>
        <p:spPr>
          <a:xfrm>
            <a:off x="6388948" y="4845236"/>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干旱</a:t>
            </a:r>
            <a:endParaRPr lang="zh-CN" altLang="en-US" dirty="0"/>
          </a:p>
        </p:txBody>
      </p:sp>
      <p:sp>
        <p:nvSpPr>
          <p:cNvPr id="10" name="矩形 9"/>
          <p:cNvSpPr/>
          <p:nvPr/>
        </p:nvSpPr>
        <p:spPr>
          <a:xfrm>
            <a:off x="8740132" y="5467741"/>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大</a:t>
            </a:r>
            <a:endParaRPr lang="zh-CN" altLang="en-US" dirty="0"/>
          </a:p>
        </p:txBody>
      </p:sp>
    </p:spTree>
    <p:extLst>
      <p:ext uri="{BB962C8B-B14F-4D97-AF65-F5344CB8AC3E}">
        <p14:creationId xmlns:p14="http://schemas.microsoft.com/office/powerpoint/2010/main" val="127836848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对象 3"/>
          <p:cNvGraphicFramePr>
            <a:graphicFrameLocks noChangeAspect="1"/>
          </p:cNvGraphicFramePr>
          <p:nvPr>
            <p:extLst>
              <p:ext uri="{D42A27DB-BD31-4B8C-83A1-F6EECF244321}">
                <p14:modId xmlns:p14="http://schemas.microsoft.com/office/powerpoint/2010/main" val="4042245704"/>
              </p:ext>
            </p:extLst>
          </p:nvPr>
        </p:nvGraphicFramePr>
        <p:xfrm>
          <a:off x="361950" y="1477675"/>
          <a:ext cx="10807700" cy="3634620"/>
        </p:xfrm>
        <a:graphic>
          <a:graphicData uri="http://schemas.openxmlformats.org/presentationml/2006/ole">
            <mc:AlternateContent xmlns:mc="http://schemas.openxmlformats.org/markup-compatibility/2006">
              <mc:Choice xmlns:v="urn:schemas-microsoft-com:vml" Requires="v">
                <p:oleObj spid="_x0000_s14385" name="文档" r:id="rId3" imgW="3837245" imgH="1290462" progId="Word.Document.12">
                  <p:embed/>
                </p:oleObj>
              </mc:Choice>
              <mc:Fallback>
                <p:oleObj name="文档" r:id="rId3" imgW="3837245" imgH="1290462" progId="Word.Document.12">
                  <p:embed/>
                  <p:pic>
                    <p:nvPicPr>
                      <p:cNvPr id="0" name=""/>
                      <p:cNvPicPr/>
                      <p:nvPr/>
                    </p:nvPicPr>
                    <p:blipFill>
                      <a:blip r:embed="rId4"/>
                      <a:stretch>
                        <a:fillRect/>
                      </a:stretch>
                    </p:blipFill>
                    <p:spPr>
                      <a:xfrm>
                        <a:off x="361950" y="1477675"/>
                        <a:ext cx="10807700" cy="3634620"/>
                      </a:xfrm>
                      <a:prstGeom prst="rect">
                        <a:avLst/>
                      </a:prstGeom>
                    </p:spPr>
                  </p:pic>
                </p:oleObj>
              </mc:Fallback>
            </mc:AlternateContent>
          </a:graphicData>
        </a:graphic>
      </p:graphicFrame>
      <p:sp>
        <p:nvSpPr>
          <p:cNvPr id="2" name="矩形 1"/>
          <p:cNvSpPr/>
          <p:nvPr/>
        </p:nvSpPr>
        <p:spPr>
          <a:xfrm>
            <a:off x="6903333" y="2110807"/>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遥远</a:t>
            </a:r>
            <a:endParaRPr lang="zh-CN" altLang="en-US" dirty="0"/>
          </a:p>
        </p:txBody>
      </p:sp>
      <p:sp>
        <p:nvSpPr>
          <p:cNvPr id="3" name="矩形 2"/>
          <p:cNvSpPr/>
          <p:nvPr/>
        </p:nvSpPr>
        <p:spPr>
          <a:xfrm>
            <a:off x="8762525" y="3317027"/>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海陆热力</a:t>
            </a:r>
            <a:endParaRPr lang="zh-CN" altLang="en-US" dirty="0"/>
          </a:p>
        </p:txBody>
      </p:sp>
    </p:spTree>
    <p:extLst>
      <p:ext uri="{BB962C8B-B14F-4D97-AF65-F5344CB8AC3E}">
        <p14:creationId xmlns:p14="http://schemas.microsoft.com/office/powerpoint/2010/main" val="284552077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61950" y="515975"/>
            <a:ext cx="7755316" cy="5772832"/>
            <a:chOff x="361950" y="515975"/>
            <a:chExt cx="7755316" cy="5772832"/>
          </a:xfrm>
        </p:grpSpPr>
        <p:sp>
          <p:nvSpPr>
            <p:cNvPr id="2" name="矩形 1"/>
            <p:cNvSpPr>
              <a:spLocks noChangeAspect="1"/>
            </p:cNvSpPr>
            <p:nvPr/>
          </p:nvSpPr>
          <p:spPr>
            <a:xfrm>
              <a:off x="361950" y="515975"/>
              <a:ext cx="2683427" cy="683264"/>
            </a:xfrm>
            <a:prstGeom prst="rect">
              <a:avLst/>
            </a:prstGeom>
          </p:spPr>
          <p:txBody>
            <a:bodyPr wrap="none">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气候</a:t>
              </a:r>
              <a:r>
                <a:rPr lang="zh-CN" altLang="zh-CN" dirty="0" smtClean="0">
                  <a:solidFill>
                    <a:srgbClr val="000000"/>
                  </a:solidFill>
                  <a:ea typeface="宋体" panose="02010600030101010101" pitchFamily="2" charset="-122"/>
                  <a:cs typeface="Times New Roman" panose="02020603050405020304" pitchFamily="18" charset="0"/>
                </a:rPr>
                <a:t>类型</a:t>
              </a:r>
              <a:r>
                <a:rPr lang="en-US" altLang="zh-CN" dirty="0" smtClean="0">
                  <a:solidFill>
                    <a:srgbClr val="000000"/>
                  </a:solidFill>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410.jpeg"/>
            <p:cNvPicPr/>
            <p:nvPr/>
          </p:nvPicPr>
          <p:blipFill>
            <a:blip r:embed="rId2"/>
            <a:stretch>
              <a:fillRect/>
            </a:stretch>
          </p:blipFill>
          <p:spPr>
            <a:xfrm>
              <a:off x="3312765" y="1099628"/>
              <a:ext cx="4804501" cy="4564347"/>
            </a:xfrm>
            <a:prstGeom prst="rect">
              <a:avLst/>
            </a:prstGeom>
          </p:spPr>
        </p:pic>
        <p:sp>
          <p:nvSpPr>
            <p:cNvPr id="4" name="矩形 3"/>
            <p:cNvSpPr/>
            <p:nvPr/>
          </p:nvSpPr>
          <p:spPr>
            <a:xfrm>
              <a:off x="3312765" y="5704032"/>
              <a:ext cx="4716356" cy="584775"/>
            </a:xfrm>
            <a:prstGeom prst="rect">
              <a:avLst/>
            </a:prstGeom>
          </p:spPr>
          <p:txBody>
            <a:bodyPr wrap="none">
              <a:spAutoFit/>
            </a:bodyPr>
            <a:lstStyle/>
            <a:p>
              <a:r>
                <a:rPr lang="zh-CN" altLang="zh-CN" dirty="0">
                  <a:solidFill>
                    <a:srgbClr val="000000"/>
                  </a:solidFill>
                  <a:ea typeface="楷体" panose="02010609060101010101" pitchFamily="49" charset="-122"/>
                  <a:cs typeface="Times New Roman" panose="02020603050405020304" pitchFamily="18" charset="0"/>
                </a:rPr>
                <a:t>亚洲主要气候类型分布图</a:t>
              </a:r>
              <a:endParaRPr lang="zh-CN" altLang="en-US" dirty="0"/>
            </a:p>
          </p:txBody>
        </p:sp>
      </p:grpSp>
    </p:spTree>
    <p:extLst>
      <p:ext uri="{BB962C8B-B14F-4D97-AF65-F5344CB8AC3E}">
        <p14:creationId xmlns:p14="http://schemas.microsoft.com/office/powerpoint/2010/main" val="1679841331"/>
      </p:ext>
    </p:extLst>
  </p:cSld>
  <p:clrMapOvr>
    <a:masterClrMapping/>
  </p:clrMapOvr>
  <p:transition spd="med">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对象 3"/>
          <p:cNvGraphicFramePr>
            <a:graphicFrameLocks noChangeAspect="1"/>
          </p:cNvGraphicFramePr>
          <p:nvPr>
            <p:extLst>
              <p:ext uri="{D42A27DB-BD31-4B8C-83A1-F6EECF244321}">
                <p14:modId xmlns:p14="http://schemas.microsoft.com/office/powerpoint/2010/main" val="1811697930"/>
              </p:ext>
            </p:extLst>
          </p:nvPr>
        </p:nvGraphicFramePr>
        <p:xfrm>
          <a:off x="361950" y="1453223"/>
          <a:ext cx="10807700" cy="3671119"/>
        </p:xfrm>
        <a:graphic>
          <a:graphicData uri="http://schemas.openxmlformats.org/presentationml/2006/ole">
            <mc:AlternateContent xmlns:mc="http://schemas.openxmlformats.org/markup-compatibility/2006">
              <mc:Choice xmlns:v="urn:schemas-microsoft-com:vml" Requires="v">
                <p:oleObj spid="_x0000_s15409" name="文档" r:id="rId3" imgW="3837245" imgH="1303421" progId="Word.Document.12">
                  <p:embed/>
                </p:oleObj>
              </mc:Choice>
              <mc:Fallback>
                <p:oleObj name="文档" r:id="rId3" imgW="3837245" imgH="1303421" progId="Word.Document.12">
                  <p:embed/>
                  <p:pic>
                    <p:nvPicPr>
                      <p:cNvPr id="0" name=""/>
                      <p:cNvPicPr/>
                      <p:nvPr/>
                    </p:nvPicPr>
                    <p:blipFill>
                      <a:blip r:embed="rId4"/>
                      <a:stretch>
                        <a:fillRect/>
                      </a:stretch>
                    </p:blipFill>
                    <p:spPr>
                      <a:xfrm>
                        <a:off x="361950" y="1453223"/>
                        <a:ext cx="10807700" cy="3671119"/>
                      </a:xfrm>
                      <a:prstGeom prst="rect">
                        <a:avLst/>
                      </a:prstGeom>
                    </p:spPr>
                  </p:pic>
                </p:oleObj>
              </mc:Fallback>
            </mc:AlternateContent>
          </a:graphicData>
        </a:graphic>
      </p:graphicFrame>
      <p:sp>
        <p:nvSpPr>
          <p:cNvPr id="2" name="矩形 1"/>
          <p:cNvSpPr/>
          <p:nvPr/>
        </p:nvSpPr>
        <p:spPr>
          <a:xfrm>
            <a:off x="4085189" y="1757415"/>
            <a:ext cx="2244525"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温带大陆性</a:t>
            </a:r>
            <a:endParaRPr lang="zh-CN" altLang="en-US" dirty="0"/>
          </a:p>
        </p:txBody>
      </p:sp>
      <p:sp>
        <p:nvSpPr>
          <p:cNvPr id="3" name="矩形 2"/>
          <p:cNvSpPr/>
          <p:nvPr/>
        </p:nvSpPr>
        <p:spPr>
          <a:xfrm>
            <a:off x="5207451" y="2676889"/>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温带季风</a:t>
            </a:r>
            <a:endParaRPr lang="zh-CN" altLang="en-US" dirty="0"/>
          </a:p>
        </p:txBody>
      </p:sp>
      <p:sp>
        <p:nvSpPr>
          <p:cNvPr id="5" name="矩形 4"/>
          <p:cNvSpPr/>
          <p:nvPr/>
        </p:nvSpPr>
        <p:spPr>
          <a:xfrm>
            <a:off x="5112965" y="3294143"/>
            <a:ext cx="2244525"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亚热带季风</a:t>
            </a:r>
            <a:endParaRPr lang="zh-CN" altLang="en-US" dirty="0"/>
          </a:p>
        </p:txBody>
      </p:sp>
      <p:sp>
        <p:nvSpPr>
          <p:cNvPr id="6" name="矩形 5"/>
          <p:cNvSpPr/>
          <p:nvPr/>
        </p:nvSpPr>
        <p:spPr>
          <a:xfrm>
            <a:off x="5207450" y="3907823"/>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热带季风</a:t>
            </a:r>
            <a:endParaRPr lang="zh-CN" altLang="en-US" dirty="0"/>
          </a:p>
        </p:txBody>
      </p:sp>
    </p:spTree>
    <p:extLst>
      <p:ext uri="{BB962C8B-B14F-4D97-AF65-F5344CB8AC3E}">
        <p14:creationId xmlns:p14="http://schemas.microsoft.com/office/powerpoint/2010/main" val="106978139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extLst>
              <p:ext uri="{D42A27DB-BD31-4B8C-83A1-F6EECF244321}">
                <p14:modId xmlns:p14="http://schemas.microsoft.com/office/powerpoint/2010/main" val="548747195"/>
              </p:ext>
            </p:extLst>
          </p:nvPr>
        </p:nvGraphicFramePr>
        <p:xfrm>
          <a:off x="361950" y="1536451"/>
          <a:ext cx="10807700" cy="3563652"/>
        </p:xfrm>
        <a:graphic>
          <a:graphicData uri="http://schemas.openxmlformats.org/presentationml/2006/ole">
            <mc:AlternateContent xmlns:mc="http://schemas.openxmlformats.org/markup-compatibility/2006">
              <mc:Choice xmlns:v="urn:schemas-microsoft-com:vml" Requires="v">
                <p:oleObj spid="_x0000_s16433" name="文档" r:id="rId3" imgW="3837245" imgH="1265265" progId="Word.Document.12">
                  <p:embed/>
                </p:oleObj>
              </mc:Choice>
              <mc:Fallback>
                <p:oleObj name="文档" r:id="rId3" imgW="3837245" imgH="1265265" progId="Word.Document.12">
                  <p:embed/>
                  <p:pic>
                    <p:nvPicPr>
                      <p:cNvPr id="0" name=""/>
                      <p:cNvPicPr/>
                      <p:nvPr/>
                    </p:nvPicPr>
                    <p:blipFill>
                      <a:blip r:embed="rId4"/>
                      <a:stretch>
                        <a:fillRect/>
                      </a:stretch>
                    </p:blipFill>
                    <p:spPr>
                      <a:xfrm>
                        <a:off x="361950" y="1536451"/>
                        <a:ext cx="10807700" cy="3563652"/>
                      </a:xfrm>
                      <a:prstGeom prst="rect">
                        <a:avLst/>
                      </a:prstGeom>
                    </p:spPr>
                  </p:pic>
                </p:oleObj>
              </mc:Fallback>
            </mc:AlternateContent>
          </a:graphicData>
        </a:graphic>
      </p:graphicFrame>
      <p:sp>
        <p:nvSpPr>
          <p:cNvPr id="3" name="矩形 2"/>
          <p:cNvSpPr/>
          <p:nvPr/>
        </p:nvSpPr>
        <p:spPr>
          <a:xfrm>
            <a:off x="3672805" y="1564239"/>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热带雨林</a:t>
            </a:r>
            <a:endParaRPr lang="zh-CN" altLang="en-US" dirty="0"/>
          </a:p>
        </p:txBody>
      </p:sp>
      <p:sp>
        <p:nvSpPr>
          <p:cNvPr id="4" name="矩形 3"/>
          <p:cNvSpPr/>
          <p:nvPr/>
        </p:nvSpPr>
        <p:spPr>
          <a:xfrm>
            <a:off x="3672805" y="2137474"/>
            <a:ext cx="1420582"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地中海</a:t>
            </a:r>
            <a:endParaRPr lang="zh-CN" altLang="en-US" dirty="0"/>
          </a:p>
        </p:txBody>
      </p:sp>
      <p:sp>
        <p:nvSpPr>
          <p:cNvPr id="5" name="矩形 4"/>
          <p:cNvSpPr/>
          <p:nvPr/>
        </p:nvSpPr>
        <p:spPr>
          <a:xfrm>
            <a:off x="3672804" y="2704963"/>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热带沙漠</a:t>
            </a:r>
            <a:endParaRPr lang="zh-CN" altLang="en-US" dirty="0"/>
          </a:p>
        </p:txBody>
      </p:sp>
      <p:sp>
        <p:nvSpPr>
          <p:cNvPr id="6" name="矩形 5"/>
          <p:cNvSpPr/>
          <p:nvPr/>
        </p:nvSpPr>
        <p:spPr>
          <a:xfrm>
            <a:off x="3672803" y="3296154"/>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高原山地</a:t>
            </a:r>
            <a:endParaRPr lang="zh-CN" altLang="en-US" dirty="0"/>
          </a:p>
        </p:txBody>
      </p:sp>
      <p:sp>
        <p:nvSpPr>
          <p:cNvPr id="7" name="矩形 6"/>
          <p:cNvSpPr/>
          <p:nvPr/>
        </p:nvSpPr>
        <p:spPr>
          <a:xfrm>
            <a:off x="3207826" y="3871767"/>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寒带</a:t>
            </a:r>
            <a:endParaRPr lang="zh-CN" altLang="en-US" dirty="0"/>
          </a:p>
        </p:txBody>
      </p:sp>
    </p:spTree>
    <p:extLst>
      <p:ext uri="{BB962C8B-B14F-4D97-AF65-F5344CB8AC3E}">
        <p14:creationId xmlns:p14="http://schemas.microsoft.com/office/powerpoint/2010/main" val="396224499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608191"/>
            <a:ext cx="10807700" cy="5410712"/>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kern="100" dirty="0" smtClean="0">
                <a:solidFill>
                  <a:srgbClr val="FF00FF"/>
                </a:solidFill>
                <a:ea typeface="宋体" panose="02010600030101010101" pitchFamily="2" charset="-122"/>
              </a:rPr>
              <a:t>考点</a:t>
            </a:r>
            <a:r>
              <a:rPr lang="en-US" altLang="zh-CN" kern="100" dirty="0" smtClean="0">
                <a:solidFill>
                  <a:srgbClr val="FF00FF"/>
                </a:solidFill>
                <a:ea typeface="宋体" panose="02010600030101010101" pitchFamily="2" charset="-122"/>
              </a:rPr>
              <a:t>3</a:t>
            </a:r>
            <a:r>
              <a:rPr lang="zh-CN" altLang="zh-CN" kern="100" dirty="0" smtClean="0">
                <a:solidFill>
                  <a:srgbClr val="FF00FF"/>
                </a:solidFill>
                <a:ea typeface="宋体" panose="02010600030101010101" pitchFamily="2" charset="-122"/>
              </a:rPr>
              <a:t>【</a:t>
            </a:r>
            <a:r>
              <a:rPr lang="zh-CN" altLang="en-US" kern="100" dirty="0" smtClean="0">
                <a:solidFill>
                  <a:srgbClr val="FF00FF"/>
                </a:solidFill>
                <a:ea typeface="宋体" panose="02010600030101010101" pitchFamily="2" charset="-122"/>
              </a:rPr>
              <a:t>低</a:t>
            </a:r>
            <a:r>
              <a:rPr lang="zh-CN" altLang="zh-CN" kern="100" dirty="0" smtClean="0">
                <a:solidFill>
                  <a:srgbClr val="FF00FF"/>
                </a:solidFill>
                <a:ea typeface="宋体" panose="02010600030101010101" pitchFamily="2" charset="-122"/>
              </a:rPr>
              <a:t>频点】</a:t>
            </a:r>
            <a:r>
              <a:rPr lang="zh-CN" altLang="zh-CN" dirty="0">
                <a:solidFill>
                  <a:srgbClr val="000000"/>
                </a:solidFill>
                <a:ea typeface="宋体" panose="02010600030101010101" pitchFamily="2" charset="-122"/>
                <a:cs typeface="Times New Roman" panose="02020603050405020304" pitchFamily="18" charset="0"/>
              </a:rPr>
              <a:t>亚洲的人文</a:t>
            </a:r>
            <a:r>
              <a:rPr lang="zh-CN" altLang="zh-CN" dirty="0" smtClean="0">
                <a:solidFill>
                  <a:srgbClr val="000000"/>
                </a:solidFill>
                <a:ea typeface="宋体" panose="02010600030101010101" pitchFamily="2" charset="-122"/>
                <a:cs typeface="Times New Roman" panose="02020603050405020304" pitchFamily="18" charset="0"/>
              </a:rPr>
              <a:t>环境</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cs typeface="Times New Roman" panose="02020603050405020304" pitchFamily="18" charset="0"/>
              </a:rPr>
              <a:t>人口</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人口数量</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_______</a:t>
            </a:r>
            <a:r>
              <a:rPr lang="zh-CN" altLang="zh-CN" dirty="0">
                <a:solidFill>
                  <a:srgbClr val="000000"/>
                </a:solidFill>
                <a:ea typeface="宋体" panose="02010600030101010101" pitchFamily="2" charset="-122"/>
                <a:cs typeface="Times New Roman" panose="02020603050405020304" pitchFamily="18" charset="0"/>
              </a:rPr>
              <a:t>洲是人口最多的大洲</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过亿的国家有七个</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中国、印度、</a:t>
            </a:r>
            <a:r>
              <a:rPr lang="en-US" altLang="zh-CN" dirty="0" smtClean="0">
                <a:solidFill>
                  <a:srgbClr val="000000"/>
                </a:solidFill>
                <a:ea typeface="宋体" panose="02010600030101010101" pitchFamily="2" charset="-122"/>
                <a:cs typeface="Times New Roman" panose="02020603050405020304" pitchFamily="18" charset="0"/>
              </a:rPr>
              <a:t>______________</a:t>
            </a:r>
            <a:r>
              <a:rPr lang="zh-CN" altLang="zh-CN" dirty="0">
                <a:solidFill>
                  <a:srgbClr val="000000"/>
                </a:solidFill>
                <a:ea typeface="宋体" panose="02010600030101010101" pitchFamily="2" charset="-122"/>
                <a:cs typeface="Times New Roman" panose="02020603050405020304" pitchFamily="18" charset="0"/>
              </a:rPr>
              <a:t>、巴基斯坦、孟加拉国、日本、</a:t>
            </a:r>
            <a:r>
              <a:rPr lang="en-US" altLang="zh-CN" dirty="0" smtClean="0">
                <a:solidFill>
                  <a:srgbClr val="000000"/>
                </a:solidFill>
                <a:ea typeface="宋体" panose="02010600030101010101" pitchFamily="2" charset="-122"/>
                <a:cs typeface="Times New Roman" panose="02020603050405020304" pitchFamily="18" charset="0"/>
              </a:rPr>
              <a:t>___________</a:t>
            </a:r>
            <a:r>
              <a:rPr lang="zh-CN"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人口分布</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分布不均</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主要分布在东亚、</a:t>
            </a:r>
            <a:r>
              <a:rPr lang="en-US" altLang="zh-CN" dirty="0" smtClean="0">
                <a:solidFill>
                  <a:srgbClr val="000000"/>
                </a:solidFill>
                <a:ea typeface="宋体" panose="02010600030101010101" pitchFamily="2" charset="-122"/>
                <a:cs typeface="Times New Roman" panose="02020603050405020304" pitchFamily="18" charset="0"/>
              </a:rPr>
              <a:t>_______</a:t>
            </a:r>
            <a:r>
              <a:rPr lang="zh-CN" altLang="zh-CN" dirty="0">
                <a:solidFill>
                  <a:srgbClr val="000000"/>
                </a:solidFill>
                <a:ea typeface="宋体" panose="02010600030101010101" pitchFamily="2" charset="-122"/>
                <a:cs typeface="Times New Roman" panose="02020603050405020304" pitchFamily="18" charset="0"/>
              </a:rPr>
              <a:t>亚和南亚。</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影响和措施</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亚洲众多的人口</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对资源和环境产生了沉重的压力。所以一方面要控制</a:t>
            </a:r>
            <a:r>
              <a:rPr lang="en-US" altLang="zh-CN" dirty="0" smtClean="0">
                <a:solidFill>
                  <a:srgbClr val="000000"/>
                </a:solidFill>
                <a:ea typeface="宋体" panose="02010600030101010101" pitchFamily="2" charset="-122"/>
                <a:cs typeface="Times New Roman" panose="02020603050405020304" pitchFamily="18" charset="0"/>
              </a:rPr>
              <a:t>______________</a:t>
            </a:r>
            <a:r>
              <a:rPr lang="en-US" altLang="zh-CN" dirty="0" smtClean="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另一方面要提高农业的生产</a:t>
            </a:r>
            <a:r>
              <a:rPr lang="zh-CN" altLang="zh-CN" dirty="0" smtClean="0">
                <a:solidFill>
                  <a:srgbClr val="000000"/>
                </a:solidFill>
                <a:ea typeface="宋体" panose="02010600030101010101" pitchFamily="2" charset="-122"/>
                <a:cs typeface="Times New Roman" panose="02020603050405020304" pitchFamily="18" charset="0"/>
              </a:rPr>
              <a:t>技术水</a:t>
            </a:r>
            <a:r>
              <a:rPr lang="zh-CN" altLang="en-US" dirty="0" smtClean="0">
                <a:solidFill>
                  <a:srgbClr val="000000"/>
                </a:solidFill>
                <a:ea typeface="宋体" panose="02010600030101010101" pitchFamily="2" charset="-122"/>
                <a:cs typeface="Times New Roman" panose="02020603050405020304" pitchFamily="18" charset="0"/>
              </a:rPr>
              <a:t>平</a:t>
            </a:r>
            <a:r>
              <a:rPr lang="zh-CN" altLang="zh-CN" dirty="0" smtClean="0">
                <a:solidFill>
                  <a:srgbClr val="000000"/>
                </a:solidFill>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3312765" y="1829967"/>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亚</a:t>
            </a:r>
            <a:endParaRPr lang="zh-CN" altLang="en-US" dirty="0"/>
          </a:p>
        </p:txBody>
      </p:sp>
      <p:sp>
        <p:nvSpPr>
          <p:cNvPr id="4" name="矩形 3"/>
          <p:cNvSpPr/>
          <p:nvPr/>
        </p:nvSpPr>
        <p:spPr>
          <a:xfrm>
            <a:off x="3635589" y="2407288"/>
            <a:ext cx="2244525"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印度尼西亚</a:t>
            </a:r>
            <a:endParaRPr lang="zh-CN" altLang="en-US" dirty="0"/>
          </a:p>
        </p:txBody>
      </p:sp>
      <p:sp>
        <p:nvSpPr>
          <p:cNvPr id="5" name="矩形 4"/>
          <p:cNvSpPr/>
          <p:nvPr/>
        </p:nvSpPr>
        <p:spPr>
          <a:xfrm>
            <a:off x="2014267" y="2998043"/>
            <a:ext cx="1420582"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菲律宾</a:t>
            </a:r>
            <a:endParaRPr lang="zh-CN" altLang="en-US" dirty="0"/>
          </a:p>
        </p:txBody>
      </p:sp>
      <p:sp>
        <p:nvSpPr>
          <p:cNvPr id="6" name="矩形 5"/>
          <p:cNvSpPr/>
          <p:nvPr/>
        </p:nvSpPr>
        <p:spPr>
          <a:xfrm>
            <a:off x="8074628" y="3582818"/>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东南</a:t>
            </a:r>
            <a:endParaRPr lang="zh-CN" altLang="en-US" dirty="0"/>
          </a:p>
        </p:txBody>
      </p:sp>
      <p:sp>
        <p:nvSpPr>
          <p:cNvPr id="7" name="矩形 6"/>
          <p:cNvSpPr/>
          <p:nvPr/>
        </p:nvSpPr>
        <p:spPr>
          <a:xfrm>
            <a:off x="5574509" y="4751832"/>
            <a:ext cx="2244525"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人口的数量</a:t>
            </a:r>
            <a:endParaRPr lang="zh-CN" altLang="en-US" dirty="0"/>
          </a:p>
        </p:txBody>
      </p:sp>
    </p:spTree>
    <p:extLst>
      <p:ext uri="{BB962C8B-B14F-4D97-AF65-F5344CB8AC3E}">
        <p14:creationId xmlns:p14="http://schemas.microsoft.com/office/powerpoint/2010/main" val="250479053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655911"/>
            <a:ext cx="10807700" cy="3046988"/>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cs typeface="Times New Roman" panose="02020603050405020304" pitchFamily="18" charset="0"/>
              </a:rPr>
              <a:t>文化</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三大文明发祥地</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zh-CN" altLang="zh-CN" dirty="0">
                <a:solidFill>
                  <a:srgbClr val="000000"/>
                </a:solidFill>
                <a:ea typeface="宋体" panose="02010600030101010101" pitchFamily="2" charset="-122"/>
                <a:cs typeface="Times New Roman" panose="02020603050405020304" pitchFamily="18" charset="0"/>
              </a:rPr>
              <a:t>黄河</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长江中下游地区、</a:t>
            </a:r>
            <a:r>
              <a:rPr lang="en-US" altLang="zh-CN" dirty="0" smtClean="0">
                <a:solidFill>
                  <a:srgbClr val="000000"/>
                </a:solidFill>
                <a:ea typeface="宋体" panose="02010600030101010101" pitchFamily="2" charset="-122"/>
                <a:cs typeface="Times New Roman" panose="02020603050405020304" pitchFamily="18" charset="0"/>
              </a:rPr>
              <a:t>_________</a:t>
            </a:r>
            <a:r>
              <a:rPr lang="zh-CN" altLang="zh-CN" dirty="0">
                <a:solidFill>
                  <a:srgbClr val="000000"/>
                </a:solidFill>
                <a:ea typeface="宋体" panose="02010600030101010101" pitchFamily="2" charset="-122"/>
                <a:cs typeface="Times New Roman" panose="02020603050405020304" pitchFamily="18" charset="0"/>
              </a:rPr>
              <a:t>流域、美索不达米亚平原</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两河流域</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。相同点</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适宜的气候、丰富的水源、肥沃的土地。</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5368317" y="2873188"/>
            <a:ext cx="1420582"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印度河</a:t>
            </a:r>
            <a:endParaRPr lang="zh-CN" altLang="en-US" dirty="0"/>
          </a:p>
        </p:txBody>
      </p:sp>
    </p:spTree>
    <p:extLst>
      <p:ext uri="{BB962C8B-B14F-4D97-AF65-F5344CB8AC3E}">
        <p14:creationId xmlns:p14="http://schemas.microsoft.com/office/powerpoint/2010/main" val="78525387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679803"/>
            <a:ext cx="10807700" cy="635943"/>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亚洲不同地区居民生活的</a:t>
            </a:r>
            <a:r>
              <a:rPr lang="zh-CN" altLang="zh-CN" dirty="0" smtClean="0">
                <a:solidFill>
                  <a:srgbClr val="000000"/>
                </a:solidFill>
                <a:ea typeface="宋体" panose="02010600030101010101" pitchFamily="2" charset="-122"/>
                <a:cs typeface="Times New Roman" panose="02020603050405020304" pitchFamily="18" charset="0"/>
              </a:rPr>
              <a:t>差异</a:t>
            </a:r>
            <a:r>
              <a:rPr lang="en-US" altLang="zh-CN" dirty="0" smtClean="0">
                <a:solidFill>
                  <a:srgbClr val="000000"/>
                </a:solidFill>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graphicFrame>
        <p:nvGraphicFramePr>
          <p:cNvPr id="3" name="对象 2"/>
          <p:cNvGraphicFramePr>
            <a:graphicFrameLocks noChangeAspect="1"/>
          </p:cNvGraphicFramePr>
          <p:nvPr>
            <p:extLst>
              <p:ext uri="{D42A27DB-BD31-4B8C-83A1-F6EECF244321}">
                <p14:modId xmlns:p14="http://schemas.microsoft.com/office/powerpoint/2010/main" val="3660676973"/>
              </p:ext>
            </p:extLst>
          </p:nvPr>
        </p:nvGraphicFramePr>
        <p:xfrm>
          <a:off x="361950" y="1399883"/>
          <a:ext cx="10807700" cy="4803580"/>
        </p:xfrm>
        <a:graphic>
          <a:graphicData uri="http://schemas.openxmlformats.org/presentationml/2006/ole">
            <mc:AlternateContent xmlns:mc="http://schemas.openxmlformats.org/markup-compatibility/2006">
              <mc:Choice xmlns:v="urn:schemas-microsoft-com:vml" Requires="v">
                <p:oleObj spid="_x0000_s17456" name="文档" r:id="rId3" imgW="3837245" imgH="1705498" progId="Word.Document.12">
                  <p:embed/>
                </p:oleObj>
              </mc:Choice>
              <mc:Fallback>
                <p:oleObj name="文档" r:id="rId3" imgW="3837245" imgH="1705498" progId="Word.Document.12">
                  <p:embed/>
                  <p:pic>
                    <p:nvPicPr>
                      <p:cNvPr id="0" name=""/>
                      <p:cNvPicPr/>
                      <p:nvPr/>
                    </p:nvPicPr>
                    <p:blipFill>
                      <a:blip r:embed="rId4"/>
                      <a:stretch>
                        <a:fillRect/>
                      </a:stretch>
                    </p:blipFill>
                    <p:spPr>
                      <a:xfrm>
                        <a:off x="361950" y="1399883"/>
                        <a:ext cx="10807700" cy="4803580"/>
                      </a:xfrm>
                      <a:prstGeom prst="rect">
                        <a:avLst/>
                      </a:prstGeom>
                    </p:spPr>
                  </p:pic>
                </p:oleObj>
              </mc:Fallback>
            </mc:AlternateContent>
          </a:graphicData>
        </a:graphic>
      </p:graphicFrame>
      <p:sp>
        <p:nvSpPr>
          <p:cNvPr id="4" name="矩形 3"/>
          <p:cNvSpPr/>
          <p:nvPr/>
        </p:nvSpPr>
        <p:spPr>
          <a:xfrm>
            <a:off x="4425565" y="2038799"/>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帐篷</a:t>
            </a:r>
            <a:endParaRPr lang="zh-CN" altLang="en-US" dirty="0"/>
          </a:p>
        </p:txBody>
      </p:sp>
      <p:sp>
        <p:nvSpPr>
          <p:cNvPr id="5" name="矩形 4"/>
          <p:cNvSpPr/>
          <p:nvPr/>
        </p:nvSpPr>
        <p:spPr>
          <a:xfrm>
            <a:off x="7819502" y="2323732"/>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干旱</a:t>
            </a:r>
            <a:endParaRPr lang="zh-CN" altLang="en-US" dirty="0"/>
          </a:p>
        </p:txBody>
      </p:sp>
      <p:sp>
        <p:nvSpPr>
          <p:cNvPr id="6" name="矩形 5"/>
          <p:cNvSpPr/>
          <p:nvPr/>
        </p:nvSpPr>
        <p:spPr>
          <a:xfrm>
            <a:off x="4421431" y="3818911"/>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木屋</a:t>
            </a:r>
            <a:endParaRPr lang="zh-CN" altLang="en-US" dirty="0"/>
          </a:p>
        </p:txBody>
      </p:sp>
      <p:sp>
        <p:nvSpPr>
          <p:cNvPr id="7" name="矩形 6"/>
          <p:cNvSpPr/>
          <p:nvPr/>
        </p:nvSpPr>
        <p:spPr>
          <a:xfrm>
            <a:off x="7819502" y="4100307"/>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严寒</a:t>
            </a:r>
            <a:endParaRPr lang="zh-CN" altLang="en-US" dirty="0"/>
          </a:p>
        </p:txBody>
      </p:sp>
    </p:spTree>
    <p:extLst>
      <p:ext uri="{BB962C8B-B14F-4D97-AF65-F5344CB8AC3E}">
        <p14:creationId xmlns:p14="http://schemas.microsoft.com/office/powerpoint/2010/main" val="221412891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对象 2"/>
          <p:cNvGraphicFramePr>
            <a:graphicFrameLocks noChangeAspect="1"/>
          </p:cNvGraphicFramePr>
          <p:nvPr>
            <p:extLst>
              <p:ext uri="{D42A27DB-BD31-4B8C-83A1-F6EECF244321}">
                <p14:modId xmlns:p14="http://schemas.microsoft.com/office/powerpoint/2010/main" val="322607440"/>
              </p:ext>
            </p:extLst>
          </p:nvPr>
        </p:nvGraphicFramePr>
        <p:xfrm>
          <a:off x="361950" y="935831"/>
          <a:ext cx="10807700" cy="4803580"/>
        </p:xfrm>
        <a:graphic>
          <a:graphicData uri="http://schemas.openxmlformats.org/presentationml/2006/ole">
            <mc:AlternateContent xmlns:mc="http://schemas.openxmlformats.org/markup-compatibility/2006">
              <mc:Choice xmlns:v="urn:schemas-microsoft-com:vml" Requires="v">
                <p:oleObj spid="_x0000_s18480" name="文档" r:id="rId3" imgW="3837245" imgH="1705498" progId="Word.Document.12">
                  <p:embed/>
                </p:oleObj>
              </mc:Choice>
              <mc:Fallback>
                <p:oleObj name="文档" r:id="rId3" imgW="3837245" imgH="1705498" progId="Word.Document.12">
                  <p:embed/>
                  <p:pic>
                    <p:nvPicPr>
                      <p:cNvPr id="0" name=""/>
                      <p:cNvPicPr/>
                      <p:nvPr/>
                    </p:nvPicPr>
                    <p:blipFill>
                      <a:blip r:embed="rId4"/>
                      <a:stretch>
                        <a:fillRect/>
                      </a:stretch>
                    </p:blipFill>
                    <p:spPr>
                      <a:xfrm>
                        <a:off x="361950" y="935831"/>
                        <a:ext cx="10807700" cy="4803580"/>
                      </a:xfrm>
                      <a:prstGeom prst="rect">
                        <a:avLst/>
                      </a:prstGeom>
                    </p:spPr>
                  </p:pic>
                </p:oleObj>
              </mc:Fallback>
            </mc:AlternateContent>
          </a:graphicData>
        </a:graphic>
      </p:graphicFrame>
      <p:sp>
        <p:nvSpPr>
          <p:cNvPr id="2" name="矩形 1"/>
          <p:cNvSpPr/>
          <p:nvPr/>
        </p:nvSpPr>
        <p:spPr>
          <a:xfrm>
            <a:off x="7849269" y="1574071"/>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湿热</a:t>
            </a:r>
            <a:endParaRPr lang="zh-CN" altLang="en-US" dirty="0"/>
          </a:p>
        </p:txBody>
      </p:sp>
      <p:sp>
        <p:nvSpPr>
          <p:cNvPr id="4" name="矩形 3"/>
          <p:cNvSpPr/>
          <p:nvPr/>
        </p:nvSpPr>
        <p:spPr>
          <a:xfrm>
            <a:off x="3803805" y="3349831"/>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长屋</a:t>
            </a:r>
            <a:endParaRPr lang="zh-CN" altLang="en-US" dirty="0"/>
          </a:p>
        </p:txBody>
      </p:sp>
      <p:sp>
        <p:nvSpPr>
          <p:cNvPr id="5" name="矩形 4"/>
          <p:cNvSpPr/>
          <p:nvPr/>
        </p:nvSpPr>
        <p:spPr>
          <a:xfrm>
            <a:off x="7849268" y="3642218"/>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湿热</a:t>
            </a:r>
            <a:endParaRPr lang="zh-CN" altLang="en-US" dirty="0"/>
          </a:p>
        </p:txBody>
      </p:sp>
    </p:spTree>
    <p:extLst>
      <p:ext uri="{BB962C8B-B14F-4D97-AF65-F5344CB8AC3E}">
        <p14:creationId xmlns:p14="http://schemas.microsoft.com/office/powerpoint/2010/main" val="281038946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2231975"/>
            <a:ext cx="10807700" cy="1865126"/>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cs typeface="Times New Roman" panose="02020603050405020304" pitchFamily="18" charset="0"/>
              </a:rPr>
              <a:t>经济</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zh-CN" altLang="zh-CN" dirty="0">
                <a:solidFill>
                  <a:srgbClr val="000000"/>
                </a:solidFill>
                <a:ea typeface="宋体" panose="02010600030101010101" pitchFamily="2" charset="-122"/>
                <a:cs typeface="Times New Roman" panose="02020603050405020304" pitchFamily="18" charset="0"/>
              </a:rPr>
              <a:t>亚洲除</a:t>
            </a:r>
            <a:r>
              <a:rPr lang="en-US" altLang="zh-CN" dirty="0" smtClean="0">
                <a:solidFill>
                  <a:srgbClr val="000000"/>
                </a:solidFill>
                <a:ea typeface="宋体" panose="02010600030101010101" pitchFamily="2" charset="-122"/>
                <a:cs typeface="Times New Roman" panose="02020603050405020304" pitchFamily="18" charset="0"/>
              </a:rPr>
              <a:t>__________</a:t>
            </a:r>
            <a:r>
              <a:rPr lang="zh-CN" altLang="zh-CN" dirty="0">
                <a:solidFill>
                  <a:srgbClr val="000000"/>
                </a:solidFill>
                <a:ea typeface="宋体" panose="02010600030101010101" pitchFamily="2" charset="-122"/>
                <a:cs typeface="Times New Roman" panose="02020603050405020304" pitchFamily="18" charset="0"/>
              </a:rPr>
              <a:t>为发达国家外</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其余国家过去长期遭受殖民统治</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属于发展中国家</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经济发展差异很大。</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2376661" y="2862329"/>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日本</a:t>
            </a:r>
            <a:endParaRPr lang="zh-CN" altLang="en-US" dirty="0"/>
          </a:p>
        </p:txBody>
      </p:sp>
    </p:spTree>
    <p:extLst>
      <p:ext uri="{BB962C8B-B14F-4D97-AF65-F5344CB8AC3E}">
        <p14:creationId xmlns:p14="http://schemas.microsoft.com/office/powerpoint/2010/main" val="29669935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燕尾形 3"/>
          <p:cNvSpPr/>
          <p:nvPr/>
        </p:nvSpPr>
        <p:spPr>
          <a:xfrm>
            <a:off x="2820018" y="503783"/>
            <a:ext cx="5891564" cy="576064"/>
          </a:xfrm>
          <a:prstGeom prst="chevron">
            <a:avLst/>
          </a:prstGeom>
        </p:spPr>
        <p:style>
          <a:lnRef idx="1">
            <a:schemeClr val="dk1"/>
          </a:lnRef>
          <a:fillRef idx="2">
            <a:schemeClr val="dk1"/>
          </a:fillRef>
          <a:effectRef idx="1">
            <a:schemeClr val="dk1"/>
          </a:effectRef>
          <a:fontRef idx="minor">
            <a:schemeClr val="dk1"/>
          </a:fontRef>
        </p:style>
        <p:txBody>
          <a:bodyPr rtlCol="0" anchor="ctr"/>
          <a:lstStyle/>
          <a:p>
            <a:pPr algn="ctr"/>
            <a:r>
              <a:rPr lang="zh-CN" altLang="en-US" dirty="0" smtClean="0">
                <a:solidFill>
                  <a:schemeClr val="tx1"/>
                </a:solidFill>
                <a:latin typeface="华文新魏" panose="02010800040101010101" pitchFamily="2" charset="-122"/>
                <a:ea typeface="华文新魏" panose="02010800040101010101" pitchFamily="2" charset="-122"/>
              </a:rPr>
              <a:t>考  向  考  法  破  解</a:t>
            </a:r>
            <a:endParaRPr lang="zh-CN" altLang="zh-CN" dirty="0">
              <a:solidFill>
                <a:schemeClr val="tx1"/>
              </a:solidFill>
              <a:latin typeface="华文新魏" panose="02010800040101010101" pitchFamily="2" charset="-122"/>
              <a:ea typeface="华文新魏" panose="02010800040101010101" pitchFamily="2" charset="-122"/>
            </a:endParaRPr>
          </a:p>
        </p:txBody>
      </p:sp>
      <p:sp>
        <p:nvSpPr>
          <p:cNvPr id="2" name="矩形 1"/>
          <p:cNvSpPr>
            <a:spLocks noChangeAspect="1"/>
          </p:cNvSpPr>
          <p:nvPr/>
        </p:nvSpPr>
        <p:spPr>
          <a:xfrm>
            <a:off x="361950" y="1161687"/>
            <a:ext cx="10807700" cy="1274195"/>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kern="100" dirty="0">
                <a:solidFill>
                  <a:srgbClr val="FF00FF"/>
                </a:solidFill>
                <a:ea typeface="宋体" panose="02010600030101010101" pitchFamily="2" charset="-122"/>
              </a:rPr>
              <a:t>考</a:t>
            </a:r>
            <a:r>
              <a:rPr lang="zh-CN" altLang="en-US" kern="100" dirty="0">
                <a:solidFill>
                  <a:srgbClr val="FF00FF"/>
                </a:solidFill>
                <a:ea typeface="宋体" panose="02010600030101010101" pitchFamily="2" charset="-122"/>
              </a:rPr>
              <a:t>向</a:t>
            </a:r>
            <a:r>
              <a:rPr lang="en-US" altLang="zh-CN" kern="100" dirty="0">
                <a:solidFill>
                  <a:srgbClr val="FF00FF"/>
                </a:solidFill>
                <a:ea typeface="宋体" panose="02010600030101010101" pitchFamily="2" charset="-122"/>
              </a:rPr>
              <a:t>1</a:t>
            </a:r>
            <a:r>
              <a:rPr lang="zh-CN" altLang="zh-CN" kern="100" dirty="0" smtClean="0">
                <a:solidFill>
                  <a:srgbClr val="FF00FF"/>
                </a:solidFill>
                <a:ea typeface="宋体" panose="02010600030101010101" pitchFamily="2" charset="-122"/>
              </a:rPr>
              <a:t>【</a:t>
            </a:r>
            <a:r>
              <a:rPr lang="zh-CN" altLang="en-US" kern="100" dirty="0" smtClean="0">
                <a:solidFill>
                  <a:srgbClr val="FF00FF"/>
                </a:solidFill>
                <a:ea typeface="宋体" panose="02010600030101010101" pitchFamily="2" charset="-122"/>
              </a:rPr>
              <a:t>基础点</a:t>
            </a:r>
            <a:r>
              <a:rPr lang="zh-CN" altLang="zh-CN" kern="100" dirty="0" smtClean="0">
                <a:solidFill>
                  <a:srgbClr val="FF00FF"/>
                </a:solidFill>
                <a:ea typeface="宋体" panose="02010600030101010101" pitchFamily="2" charset="-122"/>
              </a:rPr>
              <a:t>】</a:t>
            </a:r>
            <a:r>
              <a:rPr lang="zh-CN" altLang="zh-CN" dirty="0" smtClean="0">
                <a:solidFill>
                  <a:srgbClr val="000000"/>
                </a:solidFill>
                <a:ea typeface="宋体" panose="02010600030101010101" pitchFamily="2" charset="-122"/>
                <a:cs typeface="Times New Roman" panose="02020603050405020304" pitchFamily="18" charset="0"/>
              </a:rPr>
              <a:t>大洲</a:t>
            </a:r>
            <a:r>
              <a:rPr lang="zh-CN" altLang="zh-CN" dirty="0">
                <a:solidFill>
                  <a:srgbClr val="000000"/>
                </a:solidFill>
                <a:ea typeface="宋体" panose="02010600030101010101" pitchFamily="2" charset="-122"/>
                <a:cs typeface="Times New Roman" panose="02020603050405020304" pitchFamily="18" charset="0"/>
              </a:rPr>
              <a:t>的地理位置</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80670">
              <a:lnSpc>
                <a:spcPct val="120000"/>
              </a:lnSpc>
              <a:spcAft>
                <a:spcPts val="0"/>
              </a:spcAft>
            </a:pPr>
            <a:r>
              <a:rPr lang="zh-CN" altLang="zh-CN" dirty="0">
                <a:solidFill>
                  <a:srgbClr val="FF00FF"/>
                </a:solidFill>
                <a:latin typeface="Calibri" panose="020F0502020204030204" pitchFamily="34" charset="0"/>
                <a:ea typeface="宋体" panose="02010600030101010101" pitchFamily="2" charset="-122"/>
                <a:cs typeface="Times New Roman" panose="02020603050405020304" pitchFamily="18" charset="0"/>
              </a:rPr>
              <a:t>方法规律</a:t>
            </a:r>
            <a:r>
              <a:rPr lang="en-US" altLang="zh-CN" dirty="0">
                <a:solidFill>
                  <a:srgbClr val="FF00FF"/>
                </a:solidFill>
                <a:latin typeface="Calibri" panose="020F0502020204030204" pitchFamily="34" charset="0"/>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graphicFrame>
        <p:nvGraphicFramePr>
          <p:cNvPr id="5" name="表格 4"/>
          <p:cNvGraphicFramePr>
            <a:graphicFrameLocks noGrp="1" noChangeAspect="1"/>
          </p:cNvGraphicFramePr>
          <p:nvPr>
            <p:extLst>
              <p:ext uri="{D42A27DB-BD31-4B8C-83A1-F6EECF244321}">
                <p14:modId xmlns:p14="http://schemas.microsoft.com/office/powerpoint/2010/main" val="4184913081"/>
              </p:ext>
            </p:extLst>
          </p:nvPr>
        </p:nvGraphicFramePr>
        <p:xfrm>
          <a:off x="361950" y="2478359"/>
          <a:ext cx="10807700" cy="3291840"/>
        </p:xfrm>
        <a:graphic>
          <a:graphicData uri="http://schemas.openxmlformats.org/drawingml/2006/table">
            <a:tbl>
              <a:tblPr firstRow="1" firstCol="1" bandRow="1"/>
              <a:tblGrid>
                <a:gridCol w="934591"/>
                <a:gridCol w="3456384"/>
                <a:gridCol w="6416725"/>
              </a:tblGrid>
              <a:tr h="127000">
                <a:tc>
                  <a:txBody>
                    <a:bodyPr/>
                    <a:lstStyle/>
                    <a:p>
                      <a:pPr>
                        <a:lnSpc>
                          <a:spcPct val="120000"/>
                        </a:lnSpc>
                        <a:spcAft>
                          <a:spcPts val="0"/>
                        </a:spcAft>
                        <a:tabLst>
                          <a:tab pos="1029335" algn="l"/>
                          <a:tab pos="1850390" algn="l"/>
                          <a:tab pos="2538095" algn="l"/>
                          <a:tab pos="3221990" algn="l"/>
                        </a:tabLst>
                      </a:pPr>
                      <a:r>
                        <a:rPr lang="zh-CN" sz="3000" b="1" dirty="0">
                          <a:solidFill>
                            <a:srgbClr val="000000"/>
                          </a:solidFill>
                          <a:effectLst/>
                          <a:latin typeface="Times New Roman" panose="02020603050405020304" pitchFamily="18" charset="0"/>
                          <a:ea typeface="黑体" panose="02010609060101010101" pitchFamily="49" charset="-122"/>
                          <a:cs typeface="Times New Roman" panose="02020603050405020304" pitchFamily="18" charset="0"/>
                        </a:rPr>
                        <a:t>大洲</a:t>
                      </a:r>
                      <a:endParaRPr lang="zh-CN" sz="3000" dirty="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000" b="1">
                          <a:solidFill>
                            <a:srgbClr val="000000"/>
                          </a:solidFill>
                          <a:effectLst/>
                          <a:latin typeface="Times New Roman" panose="02020603050405020304" pitchFamily="18" charset="0"/>
                          <a:ea typeface="黑体" panose="02010609060101010101" pitchFamily="49" charset="-122"/>
                          <a:cs typeface="Times New Roman" panose="02020603050405020304" pitchFamily="18" charset="0"/>
                        </a:rPr>
                        <a:t>经纬度位置</a:t>
                      </a:r>
                      <a:endParaRPr lang="zh-CN" sz="30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000" b="1">
                          <a:solidFill>
                            <a:srgbClr val="000000"/>
                          </a:solidFill>
                          <a:effectLst/>
                          <a:latin typeface="Times New Roman" panose="02020603050405020304" pitchFamily="18" charset="0"/>
                          <a:ea typeface="黑体" panose="02010609060101010101" pitchFamily="49" charset="-122"/>
                          <a:cs typeface="Times New Roman" panose="02020603050405020304" pitchFamily="18" charset="0"/>
                        </a:rPr>
                        <a:t>海陆位置</a:t>
                      </a:r>
                      <a:endParaRPr lang="zh-CN" sz="30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8025">
                <a:tc>
                  <a:txBody>
                    <a:bodyPr/>
                    <a:lstStyle/>
                    <a:p>
                      <a:pPr>
                        <a:lnSpc>
                          <a:spcPct val="120000"/>
                        </a:lnSpc>
                        <a:spcAft>
                          <a:spcPts val="0"/>
                        </a:spcAft>
                        <a:tabLst>
                          <a:tab pos="1029335" algn="l"/>
                          <a:tab pos="1850390" algn="l"/>
                          <a:tab pos="2538095" algn="l"/>
                          <a:tab pos="3221990" algn="l"/>
                        </a:tabLst>
                      </a:pPr>
                      <a:r>
                        <a:rPr lang="zh-CN" sz="30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非洲</a:t>
                      </a:r>
                      <a:endParaRPr lang="zh-CN" sz="30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0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赤道从中部穿过</a:t>
                      </a:r>
                      <a:r>
                        <a:rPr lang="en-US" sz="30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en-US" sz="30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0°</a:t>
                      </a:r>
                      <a:r>
                        <a:rPr lang="zh-CN" sz="30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经线从西部经过</a:t>
                      </a:r>
                      <a:r>
                        <a:rPr lang="en-US" sz="30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0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南北跨热带和亚热带</a:t>
                      </a:r>
                      <a:endParaRPr lang="zh-CN" sz="3000" dirty="0">
                        <a:effectLst/>
                        <a:latin typeface="Calibri" panose="020F0502020204030204" pitchFamily="34" charset="0"/>
                        <a:ea typeface="宋体" panose="02010600030101010101" pitchFamily="2" charset="-122"/>
                        <a:cs typeface="Times New Roman" panose="02020603050405020304" pitchFamily="18" charset="0"/>
                      </a:endParaRPr>
                    </a:p>
                  </a:txBody>
                  <a:tcPr marL="26670" marR="266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0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东濒印度洋</a:t>
                      </a:r>
                      <a:r>
                        <a:rPr lang="en-US" sz="30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0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西临大西洋</a:t>
                      </a:r>
                      <a:r>
                        <a:rPr lang="en-US" sz="30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0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北隔地中海和直布罗陀海峡与欧洲相望</a:t>
                      </a:r>
                      <a:r>
                        <a:rPr lang="en-US" sz="30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0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东北以</a:t>
                      </a:r>
                      <a:r>
                        <a:rPr lang="zh-CN" sz="30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红海</a:t>
                      </a:r>
                      <a:r>
                        <a:rPr lang="zh-CN" altLang="en-US" sz="30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a:t>
                      </a:r>
                      <a:r>
                        <a:rPr lang="zh-CN" sz="30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苏伊士运河</a:t>
                      </a:r>
                      <a:r>
                        <a:rPr lang="zh-CN" sz="30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与亚洲为邻</a:t>
                      </a:r>
                      <a:endParaRPr lang="zh-CN" sz="3000" dirty="0">
                        <a:effectLst/>
                        <a:latin typeface="Calibri" panose="020F0502020204030204" pitchFamily="34" charset="0"/>
                        <a:ea typeface="宋体" panose="02010600030101010101" pitchFamily="2" charset="-122"/>
                        <a:cs typeface="Times New Roman" panose="02020603050405020304" pitchFamily="18" charset="0"/>
                      </a:endParaRPr>
                    </a:p>
                  </a:txBody>
                  <a:tcPr marL="26670" marR="2667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4350">
                <a:tc>
                  <a:txBody>
                    <a:bodyPr/>
                    <a:lstStyle/>
                    <a:p>
                      <a:pPr>
                        <a:lnSpc>
                          <a:spcPct val="120000"/>
                        </a:lnSpc>
                        <a:spcAft>
                          <a:spcPts val="0"/>
                        </a:spcAft>
                        <a:tabLst>
                          <a:tab pos="1029335" algn="l"/>
                          <a:tab pos="1850390" algn="l"/>
                          <a:tab pos="2538095" algn="l"/>
                          <a:tab pos="3221990" algn="l"/>
                        </a:tabLst>
                      </a:pPr>
                      <a:r>
                        <a:rPr lang="zh-CN" sz="30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北美洲</a:t>
                      </a:r>
                      <a:endParaRPr lang="zh-CN" sz="3000" dirty="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0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位于西半球的北部</a:t>
                      </a:r>
                      <a:r>
                        <a:rPr lang="en-US" sz="3000" b="1">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0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跨寒、温、热三带</a:t>
                      </a:r>
                      <a:endParaRPr lang="zh-CN" sz="3000">
                        <a:effectLst/>
                        <a:latin typeface="Calibri" panose="020F0502020204030204" pitchFamily="34" charset="0"/>
                        <a:ea typeface="宋体" panose="02010600030101010101" pitchFamily="2" charset="-122"/>
                        <a:cs typeface="Times New Roman" panose="02020603050405020304" pitchFamily="18" charset="0"/>
                      </a:endParaRPr>
                    </a:p>
                  </a:txBody>
                  <a:tcPr marL="26670" marR="266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0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东濒大西洋</a:t>
                      </a:r>
                      <a:r>
                        <a:rPr lang="en-US" sz="30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0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西临太平洋</a:t>
                      </a:r>
                      <a:r>
                        <a:rPr lang="en-US" sz="30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0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北濒北冰洋</a:t>
                      </a:r>
                      <a:r>
                        <a:rPr lang="en-US" sz="30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0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南以巴拿马运河为界</a:t>
                      </a:r>
                      <a:r>
                        <a:rPr lang="en-US" sz="30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0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同南美洲分开</a:t>
                      </a:r>
                      <a:endParaRPr lang="zh-CN" sz="3000" dirty="0">
                        <a:effectLst/>
                        <a:latin typeface="Calibri" panose="020F0502020204030204" pitchFamily="34" charset="0"/>
                        <a:ea typeface="宋体" panose="02010600030101010101" pitchFamily="2" charset="-122"/>
                        <a:cs typeface="Times New Roman" panose="02020603050405020304" pitchFamily="18" charset="0"/>
                      </a:endParaRPr>
                    </a:p>
                  </a:txBody>
                  <a:tcPr marL="26670" marR="2667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74098631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noChangeAspect="1"/>
          </p:cNvGraphicFramePr>
          <p:nvPr>
            <p:extLst/>
          </p:nvPr>
        </p:nvGraphicFramePr>
        <p:xfrm>
          <a:off x="361950" y="863823"/>
          <a:ext cx="10807700" cy="4681728"/>
        </p:xfrm>
        <a:graphic>
          <a:graphicData uri="http://schemas.openxmlformats.org/drawingml/2006/table">
            <a:tbl>
              <a:tblPr firstRow="1" firstCol="1" bandRow="1"/>
              <a:tblGrid>
                <a:gridCol w="935947"/>
                <a:gridCol w="4958573"/>
                <a:gridCol w="4913180"/>
              </a:tblGrid>
              <a:tr h="191411">
                <a:tc>
                  <a:txBody>
                    <a:bodyPr/>
                    <a:lstStyle/>
                    <a:p>
                      <a:pPr>
                        <a:lnSpc>
                          <a:spcPct val="120000"/>
                        </a:lnSpc>
                        <a:spcAft>
                          <a:spcPts val="0"/>
                        </a:spcAft>
                        <a:tabLst>
                          <a:tab pos="1029335" algn="l"/>
                          <a:tab pos="1850390" algn="l"/>
                          <a:tab pos="2538095" algn="l"/>
                          <a:tab pos="3221990" algn="l"/>
                        </a:tabLst>
                      </a:pPr>
                      <a:r>
                        <a:rPr lang="zh-CN" sz="3200" b="1" dirty="0">
                          <a:solidFill>
                            <a:srgbClr val="000000"/>
                          </a:solidFill>
                          <a:effectLst/>
                          <a:latin typeface="Times New Roman" panose="02020603050405020304" pitchFamily="18" charset="0"/>
                          <a:ea typeface="黑体" panose="02010609060101010101" pitchFamily="49" charset="-122"/>
                          <a:cs typeface="Times New Roman" panose="02020603050405020304" pitchFamily="18" charset="0"/>
                        </a:rPr>
                        <a:t>大洲</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黑体" panose="02010609060101010101" pitchFamily="49" charset="-122"/>
                          <a:cs typeface="Times New Roman" panose="02020603050405020304" pitchFamily="18" charset="0"/>
                        </a:rPr>
                        <a:t>经纬度位置</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黑体" panose="02010609060101010101" pitchFamily="49" charset="-122"/>
                          <a:cs typeface="Times New Roman" panose="02020603050405020304" pitchFamily="18" charset="0"/>
                        </a:rPr>
                        <a:t>海陆位置</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5767">
                <a:tc>
                  <a:txBody>
                    <a:bodyPr/>
                    <a:lstStyle/>
                    <a:p>
                      <a:pPr>
                        <a:lnSpc>
                          <a:spcPct val="120000"/>
                        </a:lnSpc>
                        <a:spcAft>
                          <a:spcPts val="0"/>
                        </a:spcAft>
                        <a:tabLst>
                          <a:tab pos="1029335" algn="l"/>
                          <a:tab pos="1850390" algn="l"/>
                          <a:tab pos="2538095" algn="l"/>
                          <a:tab pos="3221990" algn="l"/>
                        </a:tabLst>
                      </a:pPr>
                      <a:r>
                        <a:rPr lang="zh-CN" sz="32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南</a:t>
                      </a:r>
                      <a:endParaRPr lang="en-US" altLang="zh-CN" sz="32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sz="32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a:t>
                      </a:r>
                      <a:endParaRPr lang="en-US" altLang="zh-CN" sz="32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sz="32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洲</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大部分位于南半球</a:t>
                      </a:r>
                      <a:r>
                        <a:rPr lang="en-US" sz="32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赤道从北部穿过</a:t>
                      </a:r>
                      <a:r>
                        <a:rPr lang="en-US" sz="32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跨寒、温、热三带</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26585" marR="265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西临南太平洋</a:t>
                      </a:r>
                      <a:r>
                        <a:rPr lang="en-US" sz="3200" b="1">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东面则是大西洋</a:t>
                      </a:r>
                      <a:r>
                        <a:rPr lang="en-US" sz="3200" b="1">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北面则是加勒比海</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26585" marR="2658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5767">
                <a:tc>
                  <a:txBody>
                    <a:bodyPr/>
                    <a:lstStyle/>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欧洲</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全部位于北半球</a:t>
                      </a:r>
                      <a:r>
                        <a:rPr lang="en-US" sz="3200" b="1">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没有热带地区</a:t>
                      </a:r>
                      <a:r>
                        <a:rPr lang="en-US" sz="3200" b="1">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0°</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经线从西部经过</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26585" marR="265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西临大西洋</a:t>
                      </a:r>
                      <a:r>
                        <a:rPr lang="en-US" sz="32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北靠北冰洋</a:t>
                      </a:r>
                      <a:r>
                        <a:rPr lang="en-US" sz="32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南隔地中海和直布罗陀海峡与非洲大陆相望</a:t>
                      </a:r>
                      <a:r>
                        <a:rPr lang="en-US" sz="32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东与亚洲相连</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26585" marR="2658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7645631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noChangeAspect="1"/>
          </p:cNvGraphicFramePr>
          <p:nvPr>
            <p:extLst/>
          </p:nvPr>
        </p:nvGraphicFramePr>
        <p:xfrm>
          <a:off x="361950" y="1079847"/>
          <a:ext cx="10807700" cy="4096512"/>
        </p:xfrm>
        <a:graphic>
          <a:graphicData uri="http://schemas.openxmlformats.org/drawingml/2006/table">
            <a:tbl>
              <a:tblPr firstRow="1" firstCol="1" bandRow="1"/>
              <a:tblGrid>
                <a:gridCol w="935947"/>
                <a:gridCol w="4958573"/>
                <a:gridCol w="4913180"/>
              </a:tblGrid>
              <a:tr h="191411">
                <a:tc>
                  <a:txBody>
                    <a:bodyPr/>
                    <a:lstStyle/>
                    <a:p>
                      <a:pPr>
                        <a:lnSpc>
                          <a:spcPct val="120000"/>
                        </a:lnSpc>
                        <a:spcAft>
                          <a:spcPts val="0"/>
                        </a:spcAft>
                        <a:tabLst>
                          <a:tab pos="1029335" algn="l"/>
                          <a:tab pos="1850390" algn="l"/>
                          <a:tab pos="2538095" algn="l"/>
                          <a:tab pos="3221990" algn="l"/>
                        </a:tabLst>
                      </a:pPr>
                      <a:r>
                        <a:rPr lang="zh-CN" sz="3200" b="1" dirty="0">
                          <a:solidFill>
                            <a:srgbClr val="000000"/>
                          </a:solidFill>
                          <a:effectLst/>
                          <a:latin typeface="Times New Roman" panose="02020603050405020304" pitchFamily="18" charset="0"/>
                          <a:ea typeface="黑体" panose="02010609060101010101" pitchFamily="49" charset="-122"/>
                          <a:cs typeface="Times New Roman" panose="02020603050405020304" pitchFamily="18" charset="0"/>
                        </a:rPr>
                        <a:t>大洲</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黑体" panose="02010609060101010101" pitchFamily="49" charset="-122"/>
                          <a:cs typeface="Times New Roman" panose="02020603050405020304" pitchFamily="18" charset="0"/>
                        </a:rPr>
                        <a:t>经纬度位置</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黑体" panose="02010609060101010101" pitchFamily="49" charset="-122"/>
                          <a:cs typeface="Times New Roman" panose="02020603050405020304" pitchFamily="18" charset="0"/>
                        </a:rPr>
                        <a:t>海陆位置</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5767">
                <a:tc>
                  <a:txBody>
                    <a:bodyPr/>
                    <a:lstStyle/>
                    <a:p>
                      <a:pPr>
                        <a:lnSpc>
                          <a:spcPct val="120000"/>
                        </a:lnSpc>
                        <a:spcAft>
                          <a:spcPts val="0"/>
                        </a:spcAft>
                        <a:tabLst>
                          <a:tab pos="1029335" algn="l"/>
                          <a:tab pos="1850390" algn="l"/>
                          <a:tab pos="2538095" algn="l"/>
                          <a:tab pos="3221990" algn="l"/>
                        </a:tabLst>
                      </a:pPr>
                      <a:r>
                        <a:rPr lang="zh-CN" sz="32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大</a:t>
                      </a:r>
                      <a:endParaRPr lang="en-US" altLang="zh-CN" sz="32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sz="32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洋</a:t>
                      </a:r>
                      <a:endParaRPr lang="en-US" altLang="zh-CN" sz="32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sz="32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洲</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纵跨南北两半球</a:t>
                      </a:r>
                      <a:r>
                        <a:rPr lang="en-US" sz="3200" b="1">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横跨东西半球</a:t>
                      </a:r>
                      <a:r>
                        <a:rPr lang="en-US" sz="3200" b="1">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180°</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经线从中部穿过</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26585" marR="265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在亚洲和南极洲之间</a:t>
                      </a:r>
                      <a:r>
                        <a:rPr lang="en-US" sz="3200" b="1">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西邻印度洋</a:t>
                      </a:r>
                      <a:r>
                        <a:rPr lang="en-US" sz="3200" b="1">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东临太平洋</a:t>
                      </a:r>
                      <a:r>
                        <a:rPr lang="en-US" sz="3200" b="1">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并与南北美洲遥遥相对</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26585" marR="2658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5767">
                <a:tc>
                  <a:txBody>
                    <a:bodyPr/>
                    <a:lstStyle/>
                    <a:p>
                      <a:pPr>
                        <a:lnSpc>
                          <a:spcPct val="120000"/>
                        </a:lnSpc>
                        <a:spcAft>
                          <a:spcPts val="0"/>
                        </a:spcAft>
                        <a:tabLst>
                          <a:tab pos="1029335" algn="l"/>
                          <a:tab pos="1850390" algn="l"/>
                          <a:tab pos="2538095" algn="l"/>
                          <a:tab pos="3221990" algn="l"/>
                        </a:tabLst>
                      </a:pPr>
                      <a:r>
                        <a:rPr lang="zh-CN" sz="32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南</a:t>
                      </a:r>
                      <a:endParaRPr lang="en-US" altLang="zh-CN" sz="32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sz="32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极</a:t>
                      </a:r>
                      <a:endParaRPr lang="en-US" altLang="zh-CN" sz="32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sz="3200" b="1" dirty="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洲</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全部位于南半球</a:t>
                      </a:r>
                      <a:r>
                        <a:rPr lang="en-US" sz="32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纬度大致为</a:t>
                      </a:r>
                      <a:r>
                        <a:rPr lang="en-US"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60°S~90°S</a:t>
                      </a:r>
                      <a:r>
                        <a:rPr lang="en-US" sz="32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跨所有经度</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26585" marR="265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20000"/>
                        </a:lnSpc>
                        <a:spcAft>
                          <a:spcPts val="0"/>
                        </a:spcAft>
                        <a:tabLst>
                          <a:tab pos="1029335" algn="l"/>
                          <a:tab pos="1850390" algn="l"/>
                          <a:tab pos="2538095" algn="l"/>
                          <a:tab pos="3221990" algn="l"/>
                        </a:tabLst>
                      </a:pP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四周环绕着三大洋</a:t>
                      </a:r>
                      <a:r>
                        <a:rPr lang="en-US" sz="3200" b="1" dirty="0">
                          <a:solidFill>
                            <a:srgbClr val="000000"/>
                          </a:solidFill>
                          <a:effectLst/>
                          <a:latin typeface="方正书宋_GBK" panose="03000509000000000000" pitchFamily="65" charset="-122"/>
                          <a:ea typeface="宋体" panose="02010600030101010101" pitchFamily="2" charset="-122"/>
                          <a:cs typeface="Times New Roman" panose="02020603050405020304" pitchFamily="18" charset="0"/>
                        </a:rPr>
                        <a:t>,</a:t>
                      </a:r>
                      <a:r>
                        <a:rPr lang="zh-CN"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分别为太平洋、印度洋和大西洋</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26585" marR="2658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75305413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468559"/>
            <a:ext cx="10807700" cy="3637919"/>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smtClean="0">
                <a:solidFill>
                  <a:srgbClr val="000000"/>
                </a:solidFill>
                <a:cs typeface="Times New Roman" panose="02020603050405020304" pitchFamily="18" charset="0"/>
              </a:rPr>
              <a:t>例</a:t>
            </a:r>
            <a:r>
              <a:rPr lang="en-US" altLang="zh-CN" dirty="0">
                <a:solidFill>
                  <a:srgbClr val="000000"/>
                </a:solidFill>
                <a:ea typeface="宋体" panose="02010600030101010101" pitchFamily="2" charset="-122"/>
                <a:cs typeface="Times New Roman" panose="02020603050405020304" pitchFamily="18" charset="0"/>
              </a:rPr>
              <a:t>1.(2017</a:t>
            </a:r>
            <a:r>
              <a:rPr lang="en-US" altLang="zh-CN" dirty="0">
                <a:solidFill>
                  <a:srgbClr val="000000"/>
                </a:solidFill>
                <a:latin typeface="NEU-B6" panose="03000502000000000000" pitchFamily="66" charset="-122"/>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广东省中考改编</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有关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一带一路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位置和范围的描述正确的</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一带一路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可连接亚洲、欧洲、非洲、大洋洲</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B.</a:t>
            </a:r>
            <a:r>
              <a:rPr lang="zh-CN" altLang="zh-CN" dirty="0">
                <a:solidFill>
                  <a:srgbClr val="000000"/>
                </a:solidFill>
                <a:ea typeface="宋体" panose="02010600030101010101" pitchFamily="2" charset="-122"/>
                <a:cs typeface="Times New Roman" panose="02020603050405020304" pitchFamily="18" charset="0"/>
              </a:rPr>
              <a:t>陆上</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一带</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比海上</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一路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连接的大洲多</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陆上</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一带</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向西连结非洲</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D.</a:t>
            </a:r>
            <a:r>
              <a:rPr lang="zh-CN" altLang="zh-CN" dirty="0">
                <a:solidFill>
                  <a:srgbClr val="000000"/>
                </a:solidFill>
                <a:ea typeface="宋体" panose="02010600030101010101" pitchFamily="2" charset="-122"/>
                <a:cs typeface="Times New Roman" panose="02020603050405020304" pitchFamily="18" charset="0"/>
              </a:rPr>
              <a:t>海上</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一路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向西连结太平洋沿岸</a:t>
            </a:r>
            <a:r>
              <a:rPr lang="zh-CN" altLang="zh-CN" dirty="0" smtClean="0">
                <a:solidFill>
                  <a:srgbClr val="000000"/>
                </a:solidFill>
                <a:ea typeface="宋体" panose="02010600030101010101" pitchFamily="2" charset="-122"/>
                <a:cs typeface="Times New Roman" panose="02020603050405020304" pitchFamily="18" charset="0"/>
              </a:rPr>
              <a:t>国家</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pic>
        <p:nvPicPr>
          <p:cNvPr id="5" name="image38.jpeg"/>
          <p:cNvPicPr/>
          <p:nvPr/>
        </p:nvPicPr>
        <p:blipFill>
          <a:blip r:embed="rId2"/>
          <a:stretch>
            <a:fillRect/>
          </a:stretch>
        </p:blipFill>
        <p:spPr>
          <a:xfrm>
            <a:off x="4592512" y="1079276"/>
            <a:ext cx="2346575" cy="359787"/>
          </a:xfrm>
          <a:prstGeom prst="rect">
            <a:avLst/>
          </a:prstGeom>
        </p:spPr>
      </p:pic>
    </p:spTree>
    <p:extLst>
      <p:ext uri="{BB962C8B-B14F-4D97-AF65-F5344CB8AC3E}">
        <p14:creationId xmlns:p14="http://schemas.microsoft.com/office/powerpoint/2010/main" val="374159328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2087959"/>
            <a:ext cx="10807700" cy="2408736"/>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a:cs typeface="Times New Roman" panose="02020603050405020304" pitchFamily="18" charset="0"/>
              </a:rPr>
              <a:t>解析</a:t>
            </a:r>
            <a:r>
              <a:rPr lang="en-US" altLang="zh-CN" dirty="0">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一带一路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连接了亚洲、欧洲、非洲和大洋洲。</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一带</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连接的大洲是亚洲和欧洲</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一路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连接的大洲有亚洲、欧洲、非洲、大洋洲等。</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zh-CN" altLang="zh-CN" dirty="0">
                <a:cs typeface="Times New Roman" panose="02020603050405020304" pitchFamily="18" charset="0"/>
              </a:rPr>
              <a:t>答案</a:t>
            </a:r>
            <a:r>
              <a:rPr lang="en-US" altLang="zh-CN" dirty="0">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A</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89155549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barn(inVertic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439887"/>
            <a:ext cx="10807700" cy="3637919"/>
          </a:xfrm>
          <a:prstGeom prst="rect">
            <a:avLst/>
          </a:prstGeom>
        </p:spPr>
        <p:txBody>
          <a:bodyPr>
            <a:spAutoFit/>
          </a:bodyPr>
          <a:lstStyle/>
          <a:p>
            <a:pPr>
              <a:lnSpc>
                <a:spcPct val="120000"/>
              </a:lnSpc>
              <a:spcAft>
                <a:spcPts val="0"/>
              </a:spcAft>
            </a:pPr>
            <a:r>
              <a:rPr lang="zh-CN" altLang="zh-CN" kern="100" dirty="0">
                <a:solidFill>
                  <a:srgbClr val="FF00FF"/>
                </a:solidFill>
                <a:ea typeface="宋体" panose="02010600030101010101" pitchFamily="2" charset="-122"/>
              </a:rPr>
              <a:t>考</a:t>
            </a:r>
            <a:r>
              <a:rPr lang="zh-CN" altLang="en-US" kern="100" dirty="0">
                <a:solidFill>
                  <a:srgbClr val="FF00FF"/>
                </a:solidFill>
                <a:ea typeface="宋体" panose="02010600030101010101" pitchFamily="2" charset="-122"/>
              </a:rPr>
              <a:t>向</a:t>
            </a:r>
            <a:r>
              <a:rPr lang="en-US" altLang="zh-CN" kern="100" dirty="0">
                <a:solidFill>
                  <a:srgbClr val="FF00FF"/>
                </a:solidFill>
                <a:ea typeface="宋体" panose="02010600030101010101" pitchFamily="2" charset="-122"/>
              </a:rPr>
              <a:t>2</a:t>
            </a:r>
            <a:r>
              <a:rPr lang="zh-CN" altLang="zh-CN" kern="100" dirty="0">
                <a:solidFill>
                  <a:srgbClr val="FF00FF"/>
                </a:solidFill>
                <a:ea typeface="宋体" panose="02010600030101010101" pitchFamily="2" charset="-122"/>
              </a:rPr>
              <a:t>【</a:t>
            </a:r>
            <a:r>
              <a:rPr lang="zh-CN" altLang="en-US" kern="100" dirty="0">
                <a:solidFill>
                  <a:srgbClr val="FF00FF"/>
                </a:solidFill>
                <a:ea typeface="宋体" panose="02010600030101010101" pitchFamily="2" charset="-122"/>
              </a:rPr>
              <a:t>聚焦</a:t>
            </a:r>
            <a:r>
              <a:rPr lang="zh-CN" altLang="zh-CN" kern="100" dirty="0">
                <a:solidFill>
                  <a:srgbClr val="FF00FF"/>
                </a:solidFill>
                <a:ea typeface="宋体" panose="02010600030101010101" pitchFamily="2" charset="-122"/>
              </a:rPr>
              <a:t>点】</a:t>
            </a:r>
            <a:r>
              <a:rPr lang="zh-CN" altLang="zh-CN" dirty="0">
                <a:solidFill>
                  <a:srgbClr val="000000"/>
                </a:solidFill>
                <a:ea typeface="宋体" panose="02010600030101010101" pitchFamily="2" charset="-122"/>
                <a:cs typeface="Times New Roman" panose="02020603050405020304" pitchFamily="18" charset="0"/>
              </a:rPr>
              <a:t>地形、气候、河流的互相影响</a:t>
            </a:r>
            <a:r>
              <a:rPr lang="en-US" altLang="zh-CN" dirty="0">
                <a:solidFill>
                  <a:srgbClr val="000000"/>
                </a:solidFill>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80670">
              <a:lnSpc>
                <a:spcPct val="120000"/>
              </a:lnSpc>
              <a:spcAft>
                <a:spcPts val="0"/>
              </a:spcAft>
            </a:pPr>
            <a:r>
              <a:rPr lang="zh-CN" altLang="zh-CN" dirty="0" smtClean="0">
                <a:solidFill>
                  <a:srgbClr val="FF00FF"/>
                </a:solidFill>
                <a:latin typeface="Calibri" panose="020F0502020204030204" pitchFamily="34" charset="0"/>
                <a:ea typeface="宋体" panose="02010600030101010101" pitchFamily="2" charset="-122"/>
                <a:cs typeface="Times New Roman" panose="02020603050405020304" pitchFamily="18" charset="0"/>
              </a:rPr>
              <a:t>方法</a:t>
            </a:r>
            <a:r>
              <a:rPr lang="zh-CN" altLang="zh-CN" dirty="0">
                <a:solidFill>
                  <a:srgbClr val="FF00FF"/>
                </a:solidFill>
                <a:latin typeface="Calibri" panose="020F0502020204030204" pitchFamily="34" charset="0"/>
                <a:ea typeface="宋体" panose="02010600030101010101" pitchFamily="2" charset="-122"/>
                <a:cs typeface="Times New Roman" panose="02020603050405020304" pitchFamily="18" charset="0"/>
              </a:rPr>
              <a:t>规律</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cs typeface="Times New Roman" panose="02020603050405020304" pitchFamily="18" charset="0"/>
              </a:rPr>
              <a:t>地形对气候的影响</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zh-CN" altLang="zh-CN" dirty="0">
                <a:solidFill>
                  <a:srgbClr val="000000"/>
                </a:solidFill>
                <a:ea typeface="宋体" panose="02010600030101010101" pitchFamily="2" charset="-122"/>
                <a:cs typeface="Times New Roman" panose="02020603050405020304" pitchFamily="18" charset="0"/>
              </a:rPr>
              <a:t>海拔越高</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气温越低</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迎风坡降水多</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背风坡降水少。除此之外</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山地的走向对气候也有影响。有些高大的山脉会阻挡暖湿气流或者寒冷气流的侵入</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使得山脉两侧的气候不同。</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94740003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625495"/>
            <a:ext cx="10807700" cy="5410712"/>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cs typeface="Times New Roman" panose="02020603050405020304" pitchFamily="18" charset="0"/>
              </a:rPr>
              <a:t>地形对河流的影响</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zh-CN" altLang="zh-CN" dirty="0">
                <a:solidFill>
                  <a:srgbClr val="000000"/>
                </a:solidFill>
                <a:ea typeface="宋体" panose="02010600030101010101" pitchFamily="2" charset="-122"/>
                <a:cs typeface="Times New Roman" panose="02020603050405020304" pitchFamily="18" charset="0"/>
              </a:rPr>
              <a:t>地势高低决定河流流向</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即河流由地势高的地方流向地势低的地方</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地势高低还决定了河流落差和水流速度</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进而影响了水能资源</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即地表起伏大的地区</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河流的落差大</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水流湍急</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蕴藏着丰富的水能资源。</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zh-CN" altLang="zh-CN" dirty="0">
                <a:solidFill>
                  <a:srgbClr val="000000"/>
                </a:solidFill>
                <a:ea typeface="宋体" panose="02010600030101010101" pitchFamily="2" charset="-122"/>
                <a:cs typeface="Times New Roman" panose="02020603050405020304" pitchFamily="18" charset="0"/>
              </a:rPr>
              <a:t>结合亚洲的地势和河流特点</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我们</a:t>
            </a:r>
            <a:r>
              <a:rPr lang="zh-CN" altLang="zh-CN" dirty="0" smtClean="0">
                <a:solidFill>
                  <a:srgbClr val="000000"/>
                </a:solidFill>
                <a:ea typeface="宋体" panose="02010600030101010101" pitchFamily="2" charset="-122"/>
                <a:cs typeface="Times New Roman" panose="02020603050405020304" pitchFamily="18" charset="0"/>
              </a:rPr>
              <a:t>可以</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宋体" panose="02010600030101010101" pitchFamily="2" charset="-122"/>
                <a:cs typeface="Times New Roman" panose="02020603050405020304" pitchFamily="18" charset="0"/>
              </a:rPr>
              <a:t>用</a:t>
            </a:r>
            <a:r>
              <a:rPr lang="zh-CN" altLang="zh-CN" dirty="0">
                <a:solidFill>
                  <a:srgbClr val="000000"/>
                </a:solidFill>
                <a:ea typeface="宋体" panose="02010600030101010101" pitchFamily="2" charset="-122"/>
                <a:cs typeface="Times New Roman" panose="02020603050405020304" pitchFamily="18" charset="0"/>
              </a:rPr>
              <a:t>图中的手势来形容</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双手虚托向下</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smtClean="0">
                <a:solidFill>
                  <a:srgbClr val="000000"/>
                </a:solidFill>
                <a:ea typeface="宋体" panose="02010600030101010101" pitchFamily="2" charset="-122"/>
                <a:cs typeface="Times New Roman" panose="02020603050405020304" pitchFamily="18" charset="0"/>
              </a:rPr>
              <a:t>地势</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宋体" panose="02010600030101010101" pitchFamily="2" charset="-122"/>
                <a:cs typeface="Times New Roman" panose="02020603050405020304" pitchFamily="18" charset="0"/>
              </a:rPr>
              <a:t>中部</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手腕</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高</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四周</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手指</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低</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河流</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指缝</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smtClean="0">
                <a:solidFill>
                  <a:srgbClr val="000000"/>
                </a:solidFill>
                <a:ea typeface="宋体" panose="02010600030101010101" pitchFamily="2" charset="-122"/>
                <a:cs typeface="Times New Roman" panose="02020603050405020304" pitchFamily="18" charset="0"/>
              </a:rPr>
              <a:t>向</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宋体" panose="02010600030101010101" pitchFamily="2" charset="-122"/>
                <a:cs typeface="Times New Roman" panose="02020603050405020304" pitchFamily="18" charset="0"/>
              </a:rPr>
              <a:t>四周</a:t>
            </a:r>
            <a:r>
              <a:rPr lang="zh-CN" altLang="zh-CN" dirty="0">
                <a:solidFill>
                  <a:srgbClr val="000000"/>
                </a:solidFill>
                <a:ea typeface="宋体" panose="02010600030101010101" pitchFamily="2" charset="-122"/>
                <a:cs typeface="Times New Roman" panose="02020603050405020304" pitchFamily="18" charset="0"/>
              </a:rPr>
              <a:t>呈放射状分布。</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430.jpeg"/>
          <p:cNvPicPr/>
          <p:nvPr/>
        </p:nvPicPr>
        <p:blipFill>
          <a:blip r:embed="rId2"/>
          <a:stretch>
            <a:fillRect/>
          </a:stretch>
        </p:blipFill>
        <p:spPr>
          <a:xfrm>
            <a:off x="7913410" y="3422160"/>
            <a:ext cx="2888187" cy="2141894"/>
          </a:xfrm>
          <a:prstGeom prst="rect">
            <a:avLst/>
          </a:prstGeom>
        </p:spPr>
      </p:pic>
    </p:spTree>
    <p:extLst>
      <p:ext uri="{BB962C8B-B14F-4D97-AF65-F5344CB8AC3E}">
        <p14:creationId xmlns:p14="http://schemas.microsoft.com/office/powerpoint/2010/main" val="201342004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943943"/>
            <a:ext cx="10807700" cy="2416752"/>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cs typeface="Times New Roman" panose="02020603050405020304" pitchFamily="18" charset="0"/>
              </a:rPr>
              <a:t>气候对河流的影响</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a:t>
            </a:r>
            <a:r>
              <a:rPr lang="zh-CN" altLang="zh-CN" dirty="0">
                <a:solidFill>
                  <a:srgbClr val="000000"/>
                </a:solidFill>
                <a:ea typeface="宋体" panose="02010600030101010101" pitchFamily="2" charset="-122"/>
                <a:cs typeface="Times New Roman" panose="02020603050405020304" pitchFamily="18" charset="0"/>
              </a:rPr>
              <a:t>气温高低影响河流的结冰期</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有结冰期的河流</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气温越低</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结冰期越长。</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②</a:t>
            </a:r>
            <a:r>
              <a:rPr lang="zh-CN" altLang="zh-CN" dirty="0">
                <a:solidFill>
                  <a:srgbClr val="000000"/>
                </a:solidFill>
                <a:ea typeface="宋体" panose="02010600030101010101" pitchFamily="2" charset="-122"/>
                <a:cs typeface="Times New Roman" panose="02020603050405020304" pitchFamily="18" charset="0"/>
              </a:rPr>
              <a:t>降水多少影响河流的流量</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降水越多</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河流的流量越大。</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70263822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61950" y="618303"/>
            <a:ext cx="10807700" cy="5558522"/>
            <a:chOff x="361950" y="1188431"/>
            <a:chExt cx="10807700" cy="5558522"/>
          </a:xfrm>
        </p:grpSpPr>
        <p:pic>
          <p:nvPicPr>
            <p:cNvPr id="3" name="image38.jpeg"/>
            <p:cNvPicPr/>
            <p:nvPr/>
          </p:nvPicPr>
          <p:blipFill>
            <a:blip r:embed="rId2"/>
            <a:stretch>
              <a:fillRect/>
            </a:stretch>
          </p:blipFill>
          <p:spPr>
            <a:xfrm>
              <a:off x="4592512" y="1188431"/>
              <a:ext cx="2346575" cy="359787"/>
            </a:xfrm>
            <a:prstGeom prst="rect">
              <a:avLst/>
            </a:prstGeom>
          </p:spPr>
        </p:pic>
        <p:sp>
          <p:nvSpPr>
            <p:cNvPr id="4" name="矩形 3"/>
            <p:cNvSpPr>
              <a:spLocks noChangeAspect="1"/>
            </p:cNvSpPr>
            <p:nvPr/>
          </p:nvSpPr>
          <p:spPr>
            <a:xfrm>
              <a:off x="361950" y="1589817"/>
              <a:ext cx="10807700" cy="643959"/>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a:solidFill>
                    <a:srgbClr val="000000"/>
                  </a:solidFill>
                  <a:cs typeface="Times New Roman" panose="02020603050405020304" pitchFamily="18" charset="0"/>
                </a:rPr>
                <a:t>例</a:t>
              </a:r>
              <a:r>
                <a:rPr lang="en-US" altLang="zh-CN" dirty="0">
                  <a:solidFill>
                    <a:srgbClr val="000000"/>
                  </a:solidFill>
                  <a:ea typeface="宋体" panose="02010600030101010101" pitchFamily="2" charset="-122"/>
                  <a:cs typeface="Times New Roman" panose="02020603050405020304" pitchFamily="18" charset="0"/>
                </a:rPr>
                <a:t>2.(2014</a:t>
              </a:r>
              <a:r>
                <a:rPr lang="en-US" altLang="zh-CN" dirty="0">
                  <a:solidFill>
                    <a:srgbClr val="000000"/>
                  </a:solidFill>
                  <a:latin typeface="NEU-B6" panose="03000502000000000000" pitchFamily="66" charset="-122"/>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广东省中考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读图</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完成</a:t>
              </a:r>
              <a:r>
                <a:rPr lang="en-US" altLang="zh-CN" dirty="0">
                  <a:solidFill>
                    <a:srgbClr val="000000"/>
                  </a:solidFill>
                  <a:ea typeface="宋体" panose="02010600030101010101" pitchFamily="2" charset="-122"/>
                  <a:cs typeface="Times New Roman" panose="02020603050405020304" pitchFamily="18" charset="0"/>
                </a:rPr>
                <a:t>(1)~(3)</a:t>
              </a:r>
              <a:r>
                <a:rPr lang="zh-CN" altLang="zh-CN" dirty="0">
                  <a:solidFill>
                    <a:srgbClr val="000000"/>
                  </a:solidFill>
                  <a:ea typeface="宋体" panose="02010600030101010101" pitchFamily="2" charset="-122"/>
                  <a:cs typeface="Times New Roman" panose="02020603050405020304" pitchFamily="18" charset="0"/>
                </a:rPr>
                <a:t>题</a:t>
              </a:r>
              <a:r>
                <a:rPr lang="zh-CN" altLang="zh-CN" dirty="0" smtClean="0">
                  <a:solidFill>
                    <a:srgbClr val="000000"/>
                  </a:solidFill>
                  <a:ea typeface="宋体" panose="02010600030101010101" pitchFamily="2" charset="-122"/>
                  <a:cs typeface="Times New Roman" panose="02020603050405020304" pitchFamily="18" charset="0"/>
                </a:rPr>
                <a:t>。</a:t>
              </a:r>
              <a:r>
                <a:rPr lang="en-US" altLang="zh-CN" dirty="0" smtClean="0">
                  <a:solidFill>
                    <a:srgbClr val="000000"/>
                  </a:solidFill>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5" name="image428.jpeg"/>
            <p:cNvPicPr/>
            <p:nvPr/>
          </p:nvPicPr>
          <p:blipFill>
            <a:blip r:embed="rId3"/>
            <a:stretch>
              <a:fillRect/>
            </a:stretch>
          </p:blipFill>
          <p:spPr>
            <a:xfrm>
              <a:off x="3514126" y="2243608"/>
              <a:ext cx="4503345" cy="4503345"/>
            </a:xfrm>
            <a:prstGeom prst="rect">
              <a:avLst/>
            </a:prstGeom>
          </p:spPr>
        </p:pic>
      </p:grpSp>
    </p:spTree>
    <p:extLst>
      <p:ext uri="{BB962C8B-B14F-4D97-AF65-F5344CB8AC3E}">
        <p14:creationId xmlns:p14="http://schemas.microsoft.com/office/powerpoint/2010/main" val="382461532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816199"/>
            <a:ext cx="10807700" cy="4819781"/>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北美洲气候的主要特征是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以温带大陆性气候为主</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B.</a:t>
            </a:r>
            <a:r>
              <a:rPr lang="zh-CN" altLang="zh-CN" dirty="0">
                <a:solidFill>
                  <a:srgbClr val="000000"/>
                </a:solidFill>
                <a:ea typeface="宋体" panose="02010600030101010101" pitchFamily="2" charset="-122"/>
                <a:cs typeface="Times New Roman" panose="02020603050405020304" pitchFamily="18" charset="0"/>
              </a:rPr>
              <a:t>季风气候显著</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南北对称分布</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D.</a:t>
            </a:r>
            <a:r>
              <a:rPr lang="zh-CN" altLang="zh-CN" dirty="0">
                <a:solidFill>
                  <a:srgbClr val="000000"/>
                </a:solidFill>
                <a:ea typeface="宋体" panose="02010600030101010101" pitchFamily="2" charset="-122"/>
                <a:cs typeface="Times New Roman" panose="02020603050405020304" pitchFamily="18" charset="0"/>
              </a:rPr>
              <a:t>气候类型齐全</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影响北美洲西部气候狭长分布的主要因素是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纬度位置</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海陆位置</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地形</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smtClean="0">
                <a:solidFill>
                  <a:srgbClr val="000000"/>
                </a:solidFill>
                <a:ea typeface="宋体" panose="02010600030101010101" pitchFamily="2" charset="-122"/>
                <a:cs typeface="Times New Roman" panose="02020603050405020304" pitchFamily="18" charset="0"/>
              </a:rPr>
              <a:t>季风</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97600157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727919"/>
            <a:ext cx="10807700" cy="3007683"/>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北美洲地形的主要特征是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以平原为主</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B.</a:t>
            </a:r>
            <a:r>
              <a:rPr lang="zh-CN" altLang="zh-CN" dirty="0">
                <a:solidFill>
                  <a:srgbClr val="000000"/>
                </a:solidFill>
                <a:ea typeface="宋体" panose="02010600030101010101" pitchFamily="2" charset="-122"/>
                <a:cs typeface="Times New Roman" panose="02020603050405020304" pitchFamily="18" charset="0"/>
              </a:rPr>
              <a:t>以高原为主</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中部地势高</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四周为广阔的平原</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D.</a:t>
            </a:r>
            <a:r>
              <a:rPr lang="zh-CN" altLang="zh-CN" dirty="0">
                <a:solidFill>
                  <a:srgbClr val="000000"/>
                </a:solidFill>
                <a:ea typeface="宋体" panose="02010600030101010101" pitchFamily="2" charset="-122"/>
                <a:cs typeface="Times New Roman" panose="02020603050405020304" pitchFamily="18" charset="0"/>
              </a:rPr>
              <a:t>东西两侧为山地</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中部为开阔的平原</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78063117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804007"/>
            <a:ext cx="10807700" cy="4772460"/>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a:cs typeface="Times New Roman" panose="02020603050405020304" pitchFamily="18" charset="0"/>
              </a:rPr>
              <a:t>解析</a:t>
            </a:r>
            <a:r>
              <a:rPr lang="en-US" altLang="zh-CN" dirty="0">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第</a:t>
            </a: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题</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从图中可以看出</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北美洲以温带大陆性气候分布最为广泛。第</a:t>
            </a: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题</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由于北美洲山脉</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主要是西部的科迪勒拉山系</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落基山脉</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多为南北走向</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来自太平洋的湿润空气仅能到达西部沿海地区</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所以北美洲的温带海洋性气候局限在太平洋沿岸狭长的地带。第</a:t>
            </a: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题</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北美洲平均海拔较高</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地势起伏较大</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地形分为三大南北纵列带</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西部是高大的山系</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中部是广阔的平原</a:t>
            </a:r>
            <a:r>
              <a:rPr lang="en-US" altLang="zh-CN" dirty="0">
                <a:solidFill>
                  <a:srgbClr val="000000"/>
                </a:solidFill>
                <a:latin typeface="方正书宋_GBK" panose="03000509000000000000" pitchFamily="65" charset="-122"/>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东部是低缓的山地和高原。</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zh-CN" altLang="zh-CN" dirty="0">
                <a:cs typeface="Times New Roman" panose="02020603050405020304" pitchFamily="18" charset="0"/>
              </a:rPr>
              <a:t>答案</a:t>
            </a:r>
            <a:r>
              <a:rPr lang="en-US" altLang="zh-CN" dirty="0">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(1)A</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(2)C</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(3)D</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15948269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barn(inVertical)">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2"/>
          <a:stretch>
            <a:fillRect/>
          </a:stretch>
        </p:blipFill>
        <p:spPr>
          <a:xfrm>
            <a:off x="3580084" y="1156329"/>
            <a:ext cx="4361905" cy="504762"/>
          </a:xfrm>
          <a:prstGeom prst="rect">
            <a:avLst/>
          </a:prstGeom>
        </p:spPr>
      </p:pic>
      <p:sp>
        <p:nvSpPr>
          <p:cNvPr id="8" name="燕尾形 7"/>
          <p:cNvSpPr/>
          <p:nvPr/>
        </p:nvSpPr>
        <p:spPr>
          <a:xfrm>
            <a:off x="2820018" y="503783"/>
            <a:ext cx="5891564" cy="576064"/>
          </a:xfrm>
          <a:prstGeom prst="chevron">
            <a:avLst/>
          </a:prstGeom>
        </p:spPr>
        <p:style>
          <a:lnRef idx="1">
            <a:schemeClr val="dk1"/>
          </a:lnRef>
          <a:fillRef idx="2">
            <a:schemeClr val="dk1"/>
          </a:fillRef>
          <a:effectRef idx="1">
            <a:schemeClr val="dk1"/>
          </a:effectRef>
          <a:fontRef idx="minor">
            <a:schemeClr val="dk1"/>
          </a:fontRef>
        </p:style>
        <p:txBody>
          <a:bodyPr rtlCol="0" anchor="ctr"/>
          <a:lstStyle/>
          <a:p>
            <a:pPr algn="ctr"/>
            <a:r>
              <a:rPr lang="zh-CN" altLang="en-US" dirty="0" smtClean="0">
                <a:solidFill>
                  <a:schemeClr val="tx1"/>
                </a:solidFill>
                <a:latin typeface="华文新魏" panose="02010800040101010101" pitchFamily="2" charset="-122"/>
                <a:ea typeface="华文新魏" panose="02010800040101010101" pitchFamily="2" charset="-122"/>
              </a:rPr>
              <a:t>课  堂  分  层  突  破</a:t>
            </a:r>
            <a:endParaRPr lang="zh-CN" altLang="zh-CN" dirty="0">
              <a:solidFill>
                <a:schemeClr val="tx1"/>
              </a:solidFill>
              <a:latin typeface="华文新魏" panose="02010800040101010101" pitchFamily="2" charset="-122"/>
              <a:ea typeface="华文新魏" panose="02010800040101010101" pitchFamily="2" charset="-122"/>
            </a:endParaRPr>
          </a:p>
        </p:txBody>
      </p:sp>
      <p:sp>
        <p:nvSpPr>
          <p:cNvPr id="9" name="矩形 8"/>
          <p:cNvSpPr>
            <a:spLocks noChangeAspect="1"/>
          </p:cNvSpPr>
          <p:nvPr/>
        </p:nvSpPr>
        <p:spPr>
          <a:xfrm>
            <a:off x="361950" y="1661091"/>
            <a:ext cx="10807700" cy="635943"/>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楷体" panose="02010609060101010101" pitchFamily="49" charset="-122"/>
                <a:cs typeface="Times New Roman" panose="02020603050405020304" pitchFamily="18" charset="0"/>
              </a:rPr>
              <a:t>深圳学考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读北美洲图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a:t>
            </a:r>
            <a:r>
              <a:rPr lang="en-US" altLang="zh-CN" dirty="0">
                <a:solidFill>
                  <a:srgbClr val="000000"/>
                </a:solidFill>
                <a:ea typeface="宋体" panose="02010600030101010101" pitchFamily="2" charset="-122"/>
                <a:cs typeface="Times New Roman" panose="02020603050405020304" pitchFamily="18" charset="0"/>
              </a:rPr>
              <a:t>1~3</a:t>
            </a:r>
            <a:r>
              <a:rPr lang="zh-CN" altLang="zh-CN" dirty="0">
                <a:solidFill>
                  <a:srgbClr val="000000"/>
                </a:solidFill>
                <a:ea typeface="楷体" panose="02010609060101010101" pitchFamily="49" charset="-122"/>
                <a:cs typeface="Times New Roman" panose="02020603050405020304" pitchFamily="18" charset="0"/>
              </a:rPr>
              <a:t>题</a:t>
            </a:r>
            <a:r>
              <a:rPr lang="zh-CN" altLang="zh-CN" dirty="0" smtClean="0">
                <a:solidFill>
                  <a:srgbClr val="000000"/>
                </a:solidFill>
                <a:ea typeface="楷体" panose="02010609060101010101" pitchFamily="49" charset="-122"/>
                <a:cs typeface="Times New Roman" panose="02020603050405020304" pitchFamily="18" charset="0"/>
              </a:rPr>
              <a:t>。</a:t>
            </a:r>
            <a:r>
              <a:rPr lang="en-US" altLang="zh-CN" dirty="0" smtClean="0">
                <a:solidFill>
                  <a:srgbClr val="000000"/>
                </a:solidFill>
                <a:ea typeface="楷体" panose="02010609060101010101" pitchFamily="49"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10" name="image373.jpeg"/>
          <p:cNvPicPr>
            <a:picLocks noChangeAspect="1"/>
          </p:cNvPicPr>
          <p:nvPr/>
        </p:nvPicPr>
        <p:blipFill>
          <a:blip r:embed="rId3"/>
          <a:stretch>
            <a:fillRect/>
          </a:stretch>
        </p:blipFill>
        <p:spPr>
          <a:xfrm>
            <a:off x="3871784" y="2313815"/>
            <a:ext cx="3788033" cy="3943537"/>
          </a:xfrm>
          <a:prstGeom prst="rect">
            <a:avLst/>
          </a:prstGeom>
        </p:spPr>
      </p:pic>
    </p:spTree>
    <p:extLst>
      <p:ext uri="{BB962C8B-B14F-4D97-AF65-F5344CB8AC3E}">
        <p14:creationId xmlns:p14="http://schemas.microsoft.com/office/powerpoint/2010/main" val="35038602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spect="1"/>
          </p:cNvSpPr>
          <p:nvPr/>
        </p:nvSpPr>
        <p:spPr>
          <a:xfrm>
            <a:off x="361950" y="441607"/>
            <a:ext cx="10807700" cy="6001643"/>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寒潮是从</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吹来</a:t>
            </a:r>
            <a:r>
              <a:rPr lang="zh-CN" altLang="zh-CN" dirty="0" smtClean="0">
                <a:solidFill>
                  <a:srgbClr val="000000"/>
                </a:solidFill>
                <a:ea typeface="宋体" panose="02010600030101010101" pitchFamily="2" charset="-122"/>
                <a:cs typeface="Times New Roman" panose="02020603050405020304" pitchFamily="18" charset="0"/>
              </a:rPr>
              <a:t>的。</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太平洋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smtClean="0">
                <a:solidFill>
                  <a:srgbClr val="000000"/>
                </a:solidFill>
                <a:ea typeface="宋体" panose="02010600030101010101" pitchFamily="2" charset="-122"/>
                <a:cs typeface="Times New Roman" panose="02020603050405020304" pitchFamily="18" charset="0"/>
              </a:rPr>
              <a:t>大西洋</a:t>
            </a:r>
            <a:r>
              <a:rPr lang="en-US" altLang="zh-CN" dirty="0" smtClean="0">
                <a:solidFill>
                  <a:srgbClr val="000000"/>
                </a:solidFill>
                <a:ea typeface="宋体" panose="02010600030101010101" pitchFamily="2" charset="-122"/>
                <a:cs typeface="Times New Roman" panose="02020603050405020304" pitchFamily="18" charset="0"/>
              </a:rPr>
              <a:t>	       	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北冰洋</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墨西哥湾</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寒潮给墨西哥湾带来了</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的危害</a:t>
            </a:r>
            <a:r>
              <a:rPr lang="zh-CN" altLang="zh-CN" dirty="0" smtClean="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多发洪涝</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断水断电</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病菌、害虫滋生</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干旱</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灾害来临时</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个人采取的防灾措施正确的</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寒潮来临时</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注意防寒保暖</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B.</a:t>
            </a:r>
            <a:r>
              <a:rPr lang="zh-CN" altLang="zh-CN" dirty="0">
                <a:solidFill>
                  <a:srgbClr val="000000"/>
                </a:solidFill>
                <a:ea typeface="宋体" panose="02010600030101010101" pitchFamily="2" charset="-122"/>
                <a:cs typeface="Times New Roman" panose="02020603050405020304" pitchFamily="18" charset="0"/>
              </a:rPr>
              <a:t>泥石流来临时</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顺山坡往下跑</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地震来临时</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迅速跳楼逃生</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D.</a:t>
            </a:r>
            <a:r>
              <a:rPr lang="zh-CN" altLang="zh-CN" dirty="0">
                <a:solidFill>
                  <a:srgbClr val="000000"/>
                </a:solidFill>
                <a:ea typeface="宋体" panose="02010600030101010101" pitchFamily="2" charset="-122"/>
                <a:cs typeface="Times New Roman" panose="02020603050405020304" pitchFamily="18" charset="0"/>
              </a:rPr>
              <a:t>台风来临时</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站在广告牌下躲避</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 name="矩形 4"/>
          <p:cNvSpPr/>
          <p:nvPr/>
        </p:nvSpPr>
        <p:spPr>
          <a:xfrm>
            <a:off x="2958673" y="533279"/>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
        <p:nvSpPr>
          <p:cNvPr id="6" name="矩形 5"/>
          <p:cNvSpPr/>
          <p:nvPr/>
        </p:nvSpPr>
        <p:spPr>
          <a:xfrm>
            <a:off x="5433677" y="1705071"/>
            <a:ext cx="458780" cy="584775"/>
          </a:xfrm>
          <a:prstGeom prst="rect">
            <a:avLst/>
          </a:prstGeom>
        </p:spPr>
        <p:txBody>
          <a:bodyPr wrap="none">
            <a:spAutoFit/>
          </a:bodyPr>
          <a:lstStyle/>
          <a:p>
            <a:r>
              <a:rPr lang="en-US" altLang="zh-CN" dirty="0">
                <a:ea typeface="宋体" panose="02010600030101010101" pitchFamily="2" charset="-122"/>
              </a:rPr>
              <a:t>B</a:t>
            </a:r>
            <a:endParaRPr lang="zh-CN" altLang="en-US" dirty="0"/>
          </a:p>
        </p:txBody>
      </p:sp>
      <p:sp>
        <p:nvSpPr>
          <p:cNvPr id="7" name="矩形 6"/>
          <p:cNvSpPr/>
          <p:nvPr/>
        </p:nvSpPr>
        <p:spPr>
          <a:xfrm>
            <a:off x="8785373" y="3452260"/>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Tree>
    <p:extLst>
      <p:ext uri="{BB962C8B-B14F-4D97-AF65-F5344CB8AC3E}">
        <p14:creationId xmlns:p14="http://schemas.microsoft.com/office/powerpoint/2010/main" val="156044140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439887"/>
            <a:ext cx="10807700" cy="3590598"/>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读图可知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影响北美洲的寒潮是从北冰洋吹来的</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由于北美洲中部是平原</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寒潮可以长驱南下</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影响北美洲大部分地区。故选</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北美洲中部大平原贯穿南北</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来自于北冰洋的寒冷气流可以到达墨西哥湾沿岸</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寒潮会带来大范围的剧烈降温、大风和雨雪天气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给墨西哥湾带来断水、断电的危害</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正确</a:t>
            </a:r>
            <a:r>
              <a:rPr lang="zh-CN" altLang="zh-CN" dirty="0" smtClean="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82639252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439887"/>
            <a:ext cx="10807700" cy="3637919"/>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smtClean="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寒潮来临</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气温会大幅度下降</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所以应多加衣服</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注意防寒保暖</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正确</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当发生泥石流时</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应向垂直于泥石流流动方向的山坡上跑</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错误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地震来临时</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不能跳楼</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可以躲在狭窄的空间里</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或是躲在桌子下面</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错误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台风来临</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渔船应进港避风</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在家时应关好门窗</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如果在街上</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不能站在广告牌下</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因为站在广告牌下容易被掉落物体砸到</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错误。</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17561326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1161687"/>
            <a:ext cx="10807700" cy="4181529"/>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4.(2021·</a:t>
            </a:r>
            <a:r>
              <a:rPr lang="zh-CN" altLang="zh-CN" dirty="0">
                <a:solidFill>
                  <a:srgbClr val="000000"/>
                </a:solidFill>
                <a:ea typeface="楷体" panose="02010609060101010101" pitchFamily="49" charset="-122"/>
                <a:cs typeface="Times New Roman" panose="02020603050405020304" pitchFamily="18" charset="0"/>
              </a:rPr>
              <a:t>深圳学考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阅读材料</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完成下列各题。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材料一</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东非与我国进行</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一带一路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合作</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近些年中国农业部国际交流中心派出专家组在东非国家布隆迪认真调研、深耕细作</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让来自中国的杂交水稻在布隆迪创下高产纪录</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获布隆迪政府高度赞赏。布隆迪是世界上最不发达的国家之一。根据世界银行</a:t>
            </a:r>
            <a:r>
              <a:rPr lang="en-US" altLang="zh-CN" dirty="0">
                <a:solidFill>
                  <a:srgbClr val="000000"/>
                </a:solidFill>
                <a:ea typeface="宋体" panose="02010600030101010101" pitchFamily="2" charset="-122"/>
                <a:cs typeface="Times New Roman" panose="02020603050405020304" pitchFamily="18" charset="0"/>
              </a:rPr>
              <a:t>2014</a:t>
            </a:r>
            <a:r>
              <a:rPr lang="zh-CN" altLang="zh-CN" dirty="0">
                <a:solidFill>
                  <a:srgbClr val="000000"/>
                </a:solidFill>
                <a:ea typeface="楷体" panose="02010609060101010101" pitchFamily="49" charset="-122"/>
                <a:cs typeface="Times New Roman" panose="02020603050405020304" pitchFamily="18" charset="0"/>
              </a:rPr>
              <a:t>年</a:t>
            </a: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楷体" panose="02010609060101010101" pitchFamily="49" charset="-122"/>
                <a:cs typeface="Times New Roman" panose="02020603050405020304" pitchFamily="18" charset="0"/>
              </a:rPr>
              <a:t>月的报告</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布隆迪人均</a:t>
            </a:r>
            <a:r>
              <a:rPr lang="en-US" altLang="zh-CN" dirty="0">
                <a:solidFill>
                  <a:srgbClr val="000000"/>
                </a:solidFill>
                <a:ea typeface="宋体" panose="02010600030101010101" pitchFamily="2" charset="-122"/>
                <a:cs typeface="Times New Roman" panose="02020603050405020304" pitchFamily="18" charset="0"/>
              </a:rPr>
              <a:t>GDP</a:t>
            </a:r>
            <a:r>
              <a:rPr lang="zh-CN" altLang="zh-CN" dirty="0">
                <a:solidFill>
                  <a:srgbClr val="000000"/>
                </a:solidFill>
                <a:ea typeface="楷体" panose="02010609060101010101" pitchFamily="49" charset="-122"/>
                <a:cs typeface="Times New Roman" panose="02020603050405020304" pitchFamily="18" charset="0"/>
              </a:rPr>
              <a:t>约</a:t>
            </a:r>
            <a:r>
              <a:rPr lang="en-US" altLang="zh-CN" dirty="0">
                <a:solidFill>
                  <a:srgbClr val="000000"/>
                </a:solidFill>
                <a:ea typeface="宋体" panose="02010600030101010101" pitchFamily="2" charset="-122"/>
                <a:cs typeface="Times New Roman" panose="02020603050405020304" pitchFamily="18" charset="0"/>
              </a:rPr>
              <a:t>300</a:t>
            </a:r>
            <a:r>
              <a:rPr lang="zh-CN" altLang="zh-CN" dirty="0">
                <a:solidFill>
                  <a:srgbClr val="000000"/>
                </a:solidFill>
                <a:ea typeface="楷体" panose="02010609060101010101" pitchFamily="49" charset="-122"/>
                <a:cs typeface="Times New Roman" panose="02020603050405020304" pitchFamily="18" charset="0"/>
              </a:rPr>
              <a:t>美元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农村人口占</a:t>
            </a:r>
            <a:r>
              <a:rPr lang="en-US" altLang="zh-CN" dirty="0">
                <a:solidFill>
                  <a:srgbClr val="000000"/>
                </a:solidFill>
                <a:ea typeface="宋体" panose="02010600030101010101" pitchFamily="2" charset="-122"/>
                <a:cs typeface="Times New Roman" panose="02020603050405020304" pitchFamily="18" charset="0"/>
              </a:rPr>
              <a:t>90%,</a:t>
            </a:r>
            <a:r>
              <a:rPr lang="zh-CN" altLang="zh-CN" dirty="0">
                <a:solidFill>
                  <a:srgbClr val="000000"/>
                </a:solidFill>
                <a:ea typeface="楷体" panose="02010609060101010101" pitchFamily="49" charset="-122"/>
                <a:cs typeface="Times New Roman" panose="02020603050405020304" pitchFamily="18" charset="0"/>
              </a:rPr>
              <a:t>全国人口贫困率为</a:t>
            </a:r>
            <a:r>
              <a:rPr lang="en-US" altLang="zh-CN" dirty="0">
                <a:solidFill>
                  <a:srgbClr val="000000"/>
                </a:solidFill>
                <a:ea typeface="宋体" panose="02010600030101010101" pitchFamily="2" charset="-122"/>
                <a:cs typeface="Times New Roman" panose="02020603050405020304" pitchFamily="18" charset="0"/>
              </a:rPr>
              <a:t>65%,</a:t>
            </a:r>
            <a:r>
              <a:rPr lang="zh-CN" altLang="zh-CN" dirty="0">
                <a:solidFill>
                  <a:srgbClr val="000000"/>
                </a:solidFill>
                <a:ea typeface="楷体" panose="02010609060101010101" pitchFamily="49" charset="-122"/>
                <a:cs typeface="Times New Roman" panose="02020603050405020304" pitchFamily="18" charset="0"/>
              </a:rPr>
              <a:t>粮食有</a:t>
            </a:r>
            <a:r>
              <a:rPr lang="en-US" altLang="zh-CN" dirty="0">
                <a:solidFill>
                  <a:srgbClr val="000000"/>
                </a:solidFill>
                <a:ea typeface="宋体" panose="02010600030101010101" pitchFamily="2" charset="-122"/>
                <a:cs typeface="Times New Roman" panose="02020603050405020304" pitchFamily="18" charset="0"/>
              </a:rPr>
              <a:t>30%</a:t>
            </a:r>
            <a:r>
              <a:rPr lang="zh-CN" altLang="zh-CN" dirty="0">
                <a:solidFill>
                  <a:srgbClr val="000000"/>
                </a:solidFill>
                <a:ea typeface="楷体" panose="02010609060101010101" pitchFamily="49" charset="-122"/>
                <a:cs typeface="Times New Roman" panose="02020603050405020304" pitchFamily="18" charset="0"/>
              </a:rPr>
              <a:t>的缺口。</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118621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585623"/>
            <a:ext cx="10807700" cy="5363391"/>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材料二</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据中国驻布隆迪大使馆政务参赞孙健介绍</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布隆迪水资源丰富</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有充足的光照</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昼夜温差大</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具备种植水稻的各种条件</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是种植水稻的好地方。来自中国的水稻品种具有稳产、高产的特点</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可以帮助布隆迪补齐粮食缺口</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并在一定程度上解决农业难题。在帮助布隆迪农民提高水稻产量的同时</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专家组和当地政府还协助农户建立了生产基金。专家组向农户提供第一季杂交水稻生产所需的种子、化肥和农药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农户们收获一车水稻后</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将取得的部分收入投入基金</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用于今后购买种子、化肥和农药。</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73505645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875691" y="1007839"/>
            <a:ext cx="9565866" cy="4778640"/>
            <a:chOff x="875691" y="1007839"/>
            <a:chExt cx="9565866" cy="4778640"/>
          </a:xfrm>
        </p:grpSpPr>
        <p:pic>
          <p:nvPicPr>
            <p:cNvPr id="2" name="image374.jpeg"/>
            <p:cNvPicPr/>
            <p:nvPr/>
          </p:nvPicPr>
          <p:blipFill>
            <a:blip r:embed="rId2"/>
            <a:stretch>
              <a:fillRect/>
            </a:stretch>
          </p:blipFill>
          <p:spPr>
            <a:xfrm>
              <a:off x="875691" y="1092903"/>
              <a:ext cx="5206218" cy="4608512"/>
            </a:xfrm>
            <a:prstGeom prst="rect">
              <a:avLst/>
            </a:prstGeom>
          </p:spPr>
        </p:pic>
        <p:pic>
          <p:nvPicPr>
            <p:cNvPr id="3" name="image375.jpeg"/>
            <p:cNvPicPr/>
            <p:nvPr/>
          </p:nvPicPr>
          <p:blipFill>
            <a:blip r:embed="rId3"/>
            <a:stretch>
              <a:fillRect/>
            </a:stretch>
          </p:blipFill>
          <p:spPr>
            <a:xfrm>
              <a:off x="7284403" y="1007839"/>
              <a:ext cx="3157154" cy="4778640"/>
            </a:xfrm>
            <a:prstGeom prst="rect">
              <a:avLst/>
            </a:prstGeom>
          </p:spPr>
        </p:pic>
      </p:grpSp>
    </p:spTree>
    <p:extLst>
      <p:ext uri="{BB962C8B-B14F-4D97-AF65-F5344CB8AC3E}">
        <p14:creationId xmlns:p14="http://schemas.microsoft.com/office/powerpoint/2010/main" val="143063385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10807700" cy="5410712"/>
          </a:xfrm>
          <a:prstGeom prst="rect">
            <a:avLst/>
          </a:prstGeom>
        </p:spPr>
        <p:txBody>
          <a:bodyPr>
            <a:spAutoFit/>
          </a:bodyPr>
          <a:lstStyle/>
          <a:p>
            <a:pPr indent="26640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(1)</a:t>
            </a:r>
            <a:r>
              <a:rPr lang="zh-CN" altLang="zh-CN" dirty="0">
                <a:solidFill>
                  <a:schemeClr val="tx1"/>
                </a:solidFill>
                <a:ea typeface="宋体" panose="02010600030101010101" pitchFamily="2" charset="-122"/>
                <a:cs typeface="Times New Roman" panose="02020603050405020304" pitchFamily="18" charset="0"/>
              </a:rPr>
              <a:t>布隆迪位于</a:t>
            </a:r>
            <a:r>
              <a:rPr lang="zh-CN" altLang="zh-CN" u="sng" dirty="0">
                <a:solidFill>
                  <a:schemeClr val="tx1"/>
                </a:solidFill>
                <a:ea typeface="宋体" panose="02010600030101010101" pitchFamily="2" charset="-122"/>
                <a:cs typeface="Times New Roman" panose="02020603050405020304" pitchFamily="18" charset="0"/>
              </a:rPr>
              <a:t>　　　</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填</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南</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或</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北</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半球</a:t>
            </a:r>
            <a:r>
              <a:rPr lang="en-US" altLang="zh-CN" dirty="0">
                <a:solidFill>
                  <a:schemeClr val="tx1"/>
                </a:solidFill>
                <a:ea typeface="宋体" panose="02010600030101010101" pitchFamily="2" charset="-122"/>
                <a:cs typeface="Times New Roman" panose="02020603050405020304" pitchFamily="18" charset="0"/>
              </a:rPr>
              <a:t>,</a:t>
            </a:r>
            <a:r>
              <a:rPr lang="zh-CN" altLang="zh-CN" dirty="0" smtClean="0">
                <a:solidFill>
                  <a:schemeClr val="tx1"/>
                </a:solidFill>
                <a:ea typeface="宋体" panose="02010600030101010101" pitchFamily="2" charset="-122"/>
                <a:cs typeface="Times New Roman" panose="02020603050405020304" pitchFamily="18" charset="0"/>
              </a:rPr>
              <a:t>位于</a:t>
            </a:r>
            <a:r>
              <a:rPr lang="zh-CN" altLang="zh-CN" u="sng" dirty="0">
                <a:solidFill>
                  <a:schemeClr val="tx1"/>
                </a:solidFill>
                <a:ea typeface="宋体" panose="02010600030101010101" pitchFamily="2" charset="-122"/>
                <a:cs typeface="Times New Roman" panose="02020603050405020304" pitchFamily="18" charset="0"/>
              </a:rPr>
              <a:t>　</a:t>
            </a:r>
            <a:r>
              <a:rPr lang="en-US" altLang="zh-CN" u="sng" dirty="0" smtClean="0">
                <a:solidFill>
                  <a:schemeClr val="tx1"/>
                </a:solidFill>
                <a:ea typeface="宋体" panose="02010600030101010101" pitchFamily="2" charset="-122"/>
                <a:cs typeface="Times New Roman" panose="02020603050405020304" pitchFamily="18" charset="0"/>
              </a:rPr>
              <a:t>    </a:t>
            </a:r>
            <a:r>
              <a:rPr lang="zh-CN" altLang="zh-CN" u="sng" dirty="0">
                <a:solidFill>
                  <a:schemeClr val="tx1"/>
                </a:solidFill>
                <a:ea typeface="宋体" panose="02010600030101010101" pitchFamily="2" charset="-122"/>
                <a:cs typeface="Times New Roman" panose="02020603050405020304" pitchFamily="18" charset="0"/>
              </a:rPr>
              <a:t>　</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填</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高</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或</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低</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纬度。</a:t>
            </a:r>
            <a:r>
              <a:rPr lang="en-US" altLang="zh-CN" dirty="0">
                <a:solidFill>
                  <a:schemeClr val="tx1"/>
                </a:solidFill>
                <a:ea typeface="宋体" panose="02010600030101010101" pitchFamily="2" charset="-122"/>
                <a:cs typeface="Times New Roman" panose="02020603050405020304" pitchFamily="18" charset="0"/>
              </a:rPr>
              <a:t> </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640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(2)</a:t>
            </a:r>
            <a:r>
              <a:rPr lang="zh-CN" altLang="zh-CN" dirty="0">
                <a:solidFill>
                  <a:schemeClr val="tx1"/>
                </a:solidFill>
                <a:ea typeface="宋体" panose="02010600030101010101" pitchFamily="2" charset="-122"/>
                <a:cs typeface="Times New Roman" panose="02020603050405020304" pitchFamily="18" charset="0"/>
              </a:rPr>
              <a:t>布隆迪属于</a:t>
            </a:r>
            <a:r>
              <a:rPr lang="zh-CN" altLang="zh-CN" u="sng" dirty="0">
                <a:solidFill>
                  <a:schemeClr val="tx1"/>
                </a:solidFill>
                <a:ea typeface="宋体" panose="02010600030101010101" pitchFamily="2" charset="-122"/>
                <a:cs typeface="Times New Roman" panose="02020603050405020304" pitchFamily="18" charset="0"/>
              </a:rPr>
              <a:t>　　　</a:t>
            </a:r>
            <a:r>
              <a:rPr lang="en-US" altLang="zh-CN" u="sng" dirty="0" smtClean="0">
                <a:solidFill>
                  <a:schemeClr val="tx1"/>
                </a:solidFill>
                <a:ea typeface="宋体" panose="02010600030101010101" pitchFamily="2" charset="-122"/>
                <a:cs typeface="Times New Roman" panose="02020603050405020304" pitchFamily="18" charset="0"/>
              </a:rPr>
              <a:t>  </a:t>
            </a:r>
            <a:r>
              <a:rPr lang="zh-CN" altLang="zh-CN" u="sng" dirty="0">
                <a:solidFill>
                  <a:schemeClr val="tx1"/>
                </a:solidFill>
                <a:ea typeface="宋体" panose="02010600030101010101" pitchFamily="2" charset="-122"/>
                <a:cs typeface="Times New Roman" panose="02020603050405020304" pitchFamily="18" charset="0"/>
              </a:rPr>
              <a:t>　</a:t>
            </a:r>
            <a:r>
              <a:rPr lang="zh-CN" altLang="zh-CN" dirty="0">
                <a:solidFill>
                  <a:schemeClr val="tx1"/>
                </a:solidFill>
                <a:ea typeface="宋体" panose="02010600030101010101" pitchFamily="2" charset="-122"/>
                <a:cs typeface="Times New Roman" panose="02020603050405020304" pitchFamily="18" charset="0"/>
              </a:rPr>
              <a:t>气候</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年平均气温</a:t>
            </a:r>
            <a:r>
              <a:rPr lang="zh-CN" altLang="zh-CN" u="sng" dirty="0">
                <a:solidFill>
                  <a:schemeClr val="tx1"/>
                </a:solidFill>
                <a:ea typeface="宋体" panose="02010600030101010101" pitchFamily="2" charset="-122"/>
                <a:cs typeface="Times New Roman" panose="02020603050405020304" pitchFamily="18" charset="0"/>
              </a:rPr>
              <a:t>　　　　</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填</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高</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或</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低</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年降水量</a:t>
            </a:r>
            <a:r>
              <a:rPr lang="zh-CN" altLang="zh-CN" u="sng" dirty="0">
                <a:solidFill>
                  <a:schemeClr val="tx1"/>
                </a:solidFill>
                <a:ea typeface="宋体" panose="02010600030101010101" pitchFamily="2" charset="-122"/>
                <a:cs typeface="Times New Roman" panose="02020603050405020304" pitchFamily="18" charset="0"/>
              </a:rPr>
              <a:t>　　　　</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填</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多</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或</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少</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a:t>
            </a:r>
            <a:r>
              <a:rPr lang="en-US" altLang="zh-CN" dirty="0">
                <a:solidFill>
                  <a:schemeClr val="tx1"/>
                </a:solidFill>
                <a:ea typeface="宋体" panose="02010600030101010101" pitchFamily="2" charset="-122"/>
                <a:cs typeface="Times New Roman" panose="02020603050405020304" pitchFamily="18" charset="0"/>
              </a:rPr>
              <a:t> </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640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(3)</a:t>
            </a:r>
            <a:r>
              <a:rPr lang="zh-CN" altLang="zh-CN" dirty="0">
                <a:solidFill>
                  <a:schemeClr val="tx1"/>
                </a:solidFill>
                <a:ea typeface="宋体" panose="02010600030101010101" pitchFamily="2" charset="-122"/>
                <a:cs typeface="Times New Roman" panose="02020603050405020304" pitchFamily="18" charset="0"/>
              </a:rPr>
              <a:t>中国在与布隆迪水稻合作项目中</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可以为布隆迪提供</a:t>
            </a:r>
            <a:r>
              <a:rPr lang="zh-CN" altLang="zh-CN" u="sng" dirty="0">
                <a:solidFill>
                  <a:schemeClr val="tx1"/>
                </a:solidFill>
                <a:ea typeface="宋体" panose="02010600030101010101" pitchFamily="2" charset="-122"/>
                <a:cs typeface="Times New Roman" panose="02020603050405020304" pitchFamily="18" charset="0"/>
              </a:rPr>
              <a:t>　　　</a:t>
            </a:r>
            <a:r>
              <a:rPr lang="en-US" altLang="zh-CN" u="sng" dirty="0" smtClean="0">
                <a:solidFill>
                  <a:schemeClr val="tx1"/>
                </a:solidFill>
                <a:ea typeface="宋体" panose="02010600030101010101" pitchFamily="2" charset="-122"/>
                <a:cs typeface="Times New Roman" panose="02020603050405020304" pitchFamily="18" charset="0"/>
              </a:rPr>
              <a:t>                                           </a:t>
            </a:r>
            <a:r>
              <a:rPr lang="zh-CN" altLang="zh-CN" u="sng" dirty="0">
                <a:solidFill>
                  <a:schemeClr val="tx1"/>
                </a:solidFill>
                <a:ea typeface="宋体" panose="02010600030101010101" pitchFamily="2" charset="-122"/>
                <a:cs typeface="Times New Roman" panose="02020603050405020304" pitchFamily="18" charset="0"/>
              </a:rPr>
              <a:t>　</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布隆迪人口中从事农业工作的占比</a:t>
            </a:r>
            <a:r>
              <a:rPr lang="zh-CN" altLang="zh-CN" u="sng" dirty="0">
                <a:solidFill>
                  <a:schemeClr val="tx1"/>
                </a:solidFill>
                <a:ea typeface="宋体" panose="02010600030101010101" pitchFamily="2" charset="-122"/>
                <a:cs typeface="Times New Roman" panose="02020603050405020304" pitchFamily="18" charset="0"/>
              </a:rPr>
              <a:t>　　　</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填</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大</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或</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小</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可以提供充足的</a:t>
            </a:r>
            <a:r>
              <a:rPr lang="zh-CN" altLang="zh-CN" u="sng" dirty="0">
                <a:solidFill>
                  <a:schemeClr val="tx1"/>
                </a:solidFill>
                <a:ea typeface="宋体" panose="02010600030101010101" pitchFamily="2" charset="-122"/>
                <a:cs typeface="Times New Roman" panose="02020603050405020304" pitchFamily="18" charset="0"/>
              </a:rPr>
              <a:t>　　　　</a:t>
            </a:r>
            <a:r>
              <a:rPr lang="zh-CN" altLang="zh-CN" dirty="0" smtClean="0">
                <a:solidFill>
                  <a:schemeClr val="tx1"/>
                </a:solidFill>
                <a:ea typeface="宋体" panose="02010600030101010101" pitchFamily="2" charset="-122"/>
                <a:cs typeface="Times New Roman" panose="02020603050405020304" pitchFamily="18" charset="0"/>
              </a:rPr>
              <a:t>。</a:t>
            </a:r>
            <a:endParaRPr lang="en-US" altLang="zh-CN" dirty="0" smtClean="0">
              <a:solidFill>
                <a:schemeClr val="tx1"/>
              </a:solidFill>
              <a:ea typeface="宋体" panose="02010600030101010101" pitchFamily="2" charset="-122"/>
              <a:cs typeface="Times New Roman" panose="02020603050405020304" pitchFamily="18" charset="0"/>
            </a:endParaRPr>
          </a:p>
          <a:p>
            <a:pPr indent="26640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(4)</a:t>
            </a:r>
            <a:r>
              <a:rPr lang="zh-CN" altLang="zh-CN" dirty="0">
                <a:solidFill>
                  <a:schemeClr val="tx1"/>
                </a:solidFill>
                <a:ea typeface="宋体" panose="02010600030101010101" pitchFamily="2" charset="-122"/>
                <a:cs typeface="Times New Roman" panose="02020603050405020304" pitchFamily="18" charset="0"/>
              </a:rPr>
              <a:t>简要谈一谈布隆迪引进杂交水稻技术对当地的经济发展有何积极作用</a:t>
            </a:r>
            <a:r>
              <a:rPr lang="en-US" altLang="zh-CN" dirty="0" smtClean="0">
                <a:solidFill>
                  <a:schemeClr val="tx1"/>
                </a:solidFill>
                <a:ea typeface="宋体" panose="02010600030101010101" pitchFamily="2" charset="-122"/>
                <a:cs typeface="Times New Roman" panose="02020603050405020304" pitchFamily="18" charset="0"/>
              </a:rPr>
              <a:t>?</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3548453" y="474287"/>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南</a:t>
            </a:r>
            <a:endParaRPr lang="zh-CN" altLang="en-US" dirty="0"/>
          </a:p>
        </p:txBody>
      </p:sp>
      <p:sp>
        <p:nvSpPr>
          <p:cNvPr id="4" name="矩形 3"/>
          <p:cNvSpPr/>
          <p:nvPr/>
        </p:nvSpPr>
        <p:spPr>
          <a:xfrm>
            <a:off x="9174909" y="474286"/>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低</a:t>
            </a:r>
            <a:endParaRPr lang="zh-CN" altLang="en-US" dirty="0"/>
          </a:p>
        </p:txBody>
      </p:sp>
      <p:sp>
        <p:nvSpPr>
          <p:cNvPr id="5" name="矩形 4"/>
          <p:cNvSpPr/>
          <p:nvPr/>
        </p:nvSpPr>
        <p:spPr>
          <a:xfrm>
            <a:off x="3218982" y="1655911"/>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热带草原</a:t>
            </a:r>
            <a:endParaRPr lang="zh-CN" altLang="en-US" dirty="0"/>
          </a:p>
        </p:txBody>
      </p:sp>
      <p:sp>
        <p:nvSpPr>
          <p:cNvPr id="6" name="矩形 5"/>
          <p:cNvSpPr/>
          <p:nvPr/>
        </p:nvSpPr>
        <p:spPr>
          <a:xfrm>
            <a:off x="8505312" y="1655910"/>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高</a:t>
            </a:r>
            <a:endParaRPr lang="zh-CN" altLang="en-US" dirty="0"/>
          </a:p>
        </p:txBody>
      </p:sp>
      <p:sp>
        <p:nvSpPr>
          <p:cNvPr id="7" name="矩形 6"/>
          <p:cNvSpPr/>
          <p:nvPr/>
        </p:nvSpPr>
        <p:spPr>
          <a:xfrm>
            <a:off x="4085189" y="2211189"/>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多</a:t>
            </a:r>
            <a:endParaRPr lang="zh-CN" altLang="en-US" dirty="0"/>
          </a:p>
        </p:txBody>
      </p:sp>
      <p:sp>
        <p:nvSpPr>
          <p:cNvPr id="8" name="矩形 7"/>
          <p:cNvSpPr/>
          <p:nvPr/>
        </p:nvSpPr>
        <p:spPr>
          <a:xfrm>
            <a:off x="1076622" y="3390570"/>
            <a:ext cx="554029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杂交水稻的种子、化肥和农药</a:t>
            </a:r>
            <a:endParaRPr lang="zh-CN" altLang="en-US" dirty="0"/>
          </a:p>
        </p:txBody>
      </p:sp>
      <p:sp>
        <p:nvSpPr>
          <p:cNvPr id="9" name="矩形 8"/>
          <p:cNvSpPr/>
          <p:nvPr/>
        </p:nvSpPr>
        <p:spPr>
          <a:xfrm>
            <a:off x="2789045" y="3978529"/>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大</a:t>
            </a:r>
            <a:endParaRPr lang="zh-CN" altLang="en-US" dirty="0"/>
          </a:p>
        </p:txBody>
      </p:sp>
      <p:sp>
        <p:nvSpPr>
          <p:cNvPr id="10" name="矩形 9"/>
          <p:cNvSpPr/>
          <p:nvPr/>
        </p:nvSpPr>
        <p:spPr>
          <a:xfrm>
            <a:off x="9525117" y="3984702"/>
            <a:ext cx="1420582"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劳动力</a:t>
            </a:r>
            <a:endParaRPr lang="zh-CN" altLang="en-US" dirty="0"/>
          </a:p>
        </p:txBody>
      </p:sp>
      <p:sp>
        <p:nvSpPr>
          <p:cNvPr id="11" name="矩形 10"/>
          <p:cNvSpPr>
            <a:spLocks noChangeAspect="1"/>
          </p:cNvSpPr>
          <p:nvPr/>
        </p:nvSpPr>
        <p:spPr>
          <a:xfrm>
            <a:off x="361950" y="5709976"/>
            <a:ext cx="10807700" cy="635943"/>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帮助布隆迪补齐粮食缺口</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促进农业发展</a:t>
            </a:r>
            <a:r>
              <a:rPr lang="zh-CN" altLang="zh-CN" dirty="0" smtClean="0">
                <a:ea typeface="宋体" panose="02010600030101010101" pitchFamily="2" charset="-122"/>
                <a:cs typeface="Times New Roman" panose="02020603050405020304" pitchFamily="18" charset="0"/>
              </a:rPr>
              <a:t>。</a:t>
            </a:r>
            <a:r>
              <a:rPr lang="en-US" altLang="zh-CN" dirty="0" smtClean="0">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6222422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Vertic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arn(inVertic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barn(inVertical)">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863823"/>
            <a:ext cx="10807700" cy="4763227"/>
          </a:xfrm>
          <a:prstGeom prst="rect">
            <a:avLst/>
          </a:prstGeom>
        </p:spPr>
        <p:txBody>
          <a:bodyPr>
            <a:spAutoFit/>
          </a:bodyPr>
          <a:lstStyle/>
          <a:p>
            <a:pPr indent="266400">
              <a:lnSpc>
                <a:spcPct val="120000"/>
              </a:lnSpc>
            </a:pPr>
            <a:r>
              <a:rPr lang="zh-CN" altLang="zh-CN" dirty="0">
                <a:latin typeface="Arial" panose="020B0604020202020204" pitchFamily="34" charset="0"/>
                <a:cs typeface="Times New Roman" panose="02020603050405020304" pitchFamily="18" charset="0"/>
              </a:rPr>
              <a:t>解析</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rPr>
              <a:t>(1)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北半球与南半球的分界线是赤道</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赤道以北为北半球</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北纬</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以南为南半球</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南纬</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由图可知</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布隆迪在赤道以南</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位于南半球。对于纬度</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人们规定</a:t>
            </a:r>
            <a:r>
              <a:rPr lang="en-US" altLang="zh-CN" dirty="0">
                <a:ea typeface="宋体" panose="02010600030101010101" pitchFamily="2" charset="-122"/>
              </a:rPr>
              <a:t>:0</a:t>
            </a:r>
            <a:r>
              <a:rPr lang="en-US" altLang="zh-CN" dirty="0">
                <a:latin typeface="宋体" panose="02010600030101010101" pitchFamily="2" charset="-122"/>
                <a:cs typeface="Times New Roman" panose="02020603050405020304" pitchFamily="18" charset="0"/>
              </a:rPr>
              <a:t>°</a:t>
            </a:r>
            <a:r>
              <a:rPr lang="en-US" altLang="zh-CN" dirty="0">
                <a:ea typeface="宋体" panose="02010600030101010101" pitchFamily="2" charset="-122"/>
              </a:rPr>
              <a:t>~30</a:t>
            </a:r>
            <a:r>
              <a:rPr lang="en-US" altLang="zh-CN" dirty="0">
                <a:latin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为低纬度</a:t>
            </a:r>
            <a:r>
              <a:rPr lang="en-US" altLang="zh-CN" dirty="0">
                <a:ea typeface="宋体" panose="02010600030101010101" pitchFamily="2" charset="-122"/>
              </a:rPr>
              <a:t>,30</a:t>
            </a:r>
            <a:r>
              <a:rPr lang="en-US" altLang="zh-CN" dirty="0">
                <a:latin typeface="宋体" panose="02010600030101010101" pitchFamily="2" charset="-122"/>
                <a:cs typeface="Times New Roman" panose="02020603050405020304" pitchFamily="18" charset="0"/>
              </a:rPr>
              <a:t>°</a:t>
            </a:r>
            <a:r>
              <a:rPr lang="en-US" altLang="zh-CN" dirty="0">
                <a:ea typeface="宋体" panose="02010600030101010101" pitchFamily="2" charset="-122"/>
              </a:rPr>
              <a:t>~60</a:t>
            </a:r>
            <a:r>
              <a:rPr lang="en-US" altLang="zh-CN" dirty="0">
                <a:latin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为中纬度</a:t>
            </a:r>
            <a:r>
              <a:rPr lang="en-US" altLang="zh-CN" dirty="0">
                <a:ea typeface="宋体" panose="02010600030101010101" pitchFamily="2" charset="-122"/>
              </a:rPr>
              <a:t>,60</a:t>
            </a:r>
            <a:r>
              <a:rPr lang="en-US" altLang="zh-CN" dirty="0">
                <a:latin typeface="宋体" panose="02010600030101010101" pitchFamily="2" charset="-122"/>
                <a:cs typeface="Times New Roman" panose="02020603050405020304" pitchFamily="18" charset="0"/>
              </a:rPr>
              <a:t>°</a:t>
            </a:r>
            <a:r>
              <a:rPr lang="en-US" altLang="zh-CN" dirty="0">
                <a:ea typeface="宋体" panose="02010600030101010101" pitchFamily="2" charset="-122"/>
              </a:rPr>
              <a:t>~90</a:t>
            </a:r>
            <a:r>
              <a:rPr lang="en-US" altLang="zh-CN" dirty="0">
                <a:latin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为高纬度</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由图可知</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布隆迪在赤道</a:t>
            </a:r>
            <a:r>
              <a:rPr lang="en-US" altLang="zh-CN" dirty="0">
                <a:ea typeface="宋体" panose="02010600030101010101" pitchFamily="2" charset="-122"/>
              </a:rPr>
              <a:t>(0</a:t>
            </a:r>
            <a:r>
              <a:rPr lang="en-US" altLang="zh-CN" dirty="0">
                <a:latin typeface="宋体" panose="02010600030101010101" pitchFamily="2" charset="-122"/>
                <a:cs typeface="Times New Roman" panose="02020603050405020304" pitchFamily="18" charset="0"/>
              </a:rPr>
              <a:t>°</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与南回归线</a:t>
            </a:r>
            <a:r>
              <a:rPr lang="en-US" altLang="zh-CN" dirty="0">
                <a:ea typeface="宋体" panose="02010600030101010101" pitchFamily="2" charset="-122"/>
              </a:rPr>
              <a:t>(23.5</a:t>
            </a:r>
            <a:r>
              <a:rPr lang="en-US" altLang="zh-CN" dirty="0">
                <a:latin typeface="宋体" panose="02010600030101010101" pitchFamily="2" charset="-122"/>
                <a:cs typeface="Times New Roman" panose="02020603050405020304" pitchFamily="18" charset="0"/>
              </a:rPr>
              <a:t>°</a:t>
            </a:r>
            <a:r>
              <a:rPr lang="en-US" altLang="zh-CN" dirty="0">
                <a:ea typeface="宋体" panose="02010600030101010101" pitchFamily="2" charset="-122"/>
              </a:rPr>
              <a:t>S)</a:t>
            </a:r>
            <a:r>
              <a:rPr lang="zh-CN" altLang="zh-CN" dirty="0">
                <a:ea typeface="宋体" panose="02010600030101010101" pitchFamily="2" charset="-122"/>
                <a:cs typeface="Times New Roman" panose="02020603050405020304" pitchFamily="18" charset="0"/>
              </a:rPr>
              <a:t>之间</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位于低纬度。第</a:t>
            </a:r>
            <a:r>
              <a:rPr lang="en-US" altLang="zh-CN" dirty="0">
                <a:ea typeface="宋体" panose="02010600030101010101" pitchFamily="2" charset="-122"/>
              </a:rPr>
              <a:t>(2)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根据非洲气候图可知</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布隆迪属于热带草原气候</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根据布隆迪的气温曲线和降水量柱状图可知</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布隆迪全年平均气温高</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年降水量大</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分明显的干、湿两季</a:t>
            </a:r>
            <a:r>
              <a:rPr lang="zh-CN" altLang="zh-CN" dirty="0" smtClean="0">
                <a:ea typeface="宋体" panose="02010600030101010101" pitchFamily="2" charset="-122"/>
                <a:cs typeface="Times New Roman" panose="02020603050405020304" pitchFamily="18" charset="0"/>
              </a:rPr>
              <a:t>。</a:t>
            </a:r>
            <a:endParaRPr lang="zh-CN" altLang="en-US" dirty="0"/>
          </a:p>
        </p:txBody>
      </p:sp>
    </p:spTree>
    <p:extLst>
      <p:ext uri="{BB962C8B-B14F-4D97-AF65-F5344CB8AC3E}">
        <p14:creationId xmlns:p14="http://schemas.microsoft.com/office/powerpoint/2010/main" val="172454184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439887"/>
            <a:ext cx="10807700" cy="3590598"/>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根据材料可知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布隆迪水资源丰富</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有充足的光照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昼夜温差大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具备种植水稻的各种条件</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但缺乏优良的种子、化肥和农药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所以中国在与布隆迪的水稻合作项目中</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可以为布隆迪提供杂交水稻的种子、化肥和农药。布隆迪</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农村人口占</a:t>
            </a:r>
            <a:r>
              <a:rPr lang="en-US" altLang="zh-CN" dirty="0">
                <a:ea typeface="宋体" panose="02010600030101010101" pitchFamily="2" charset="-122"/>
                <a:cs typeface="Times New Roman" panose="02020603050405020304" pitchFamily="18" charset="0"/>
              </a:rPr>
              <a:t>90%”,</a:t>
            </a:r>
            <a:r>
              <a:rPr lang="zh-CN" altLang="zh-CN" dirty="0">
                <a:ea typeface="宋体" panose="02010600030101010101" pitchFamily="2" charset="-122"/>
                <a:cs typeface="Times New Roman" panose="02020603050405020304" pitchFamily="18" charset="0"/>
              </a:rPr>
              <a:t>据此可推知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布隆迪人口中从事农业的占比大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可以为农业生产提供充足的劳动力</a:t>
            </a:r>
            <a:r>
              <a:rPr lang="zh-CN" altLang="zh-CN" dirty="0" smtClean="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9979291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161687"/>
            <a:ext cx="10807700" cy="4228850"/>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smtClean="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(4)</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布隆迪水资源丰富</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有充足的光照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昼夜温差大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农村劳动力资源丰富</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具备种植水稻的各种条件</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是种植水稻的好地方</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但由于布隆迪缺乏优良的种子、化肥和农药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全国人口贫困率为</a:t>
            </a:r>
            <a:r>
              <a:rPr lang="en-US" altLang="zh-CN" dirty="0">
                <a:ea typeface="宋体" panose="02010600030101010101" pitchFamily="2" charset="-122"/>
                <a:cs typeface="Times New Roman" panose="02020603050405020304" pitchFamily="18" charset="0"/>
              </a:rPr>
              <a:t>65%,</a:t>
            </a:r>
            <a:r>
              <a:rPr lang="zh-CN" altLang="zh-CN" dirty="0">
                <a:ea typeface="宋体" panose="02010600030101010101" pitchFamily="2" charset="-122"/>
                <a:cs typeface="Times New Roman" panose="02020603050405020304" pitchFamily="18" charset="0"/>
              </a:rPr>
              <a:t>粮食有</a:t>
            </a:r>
            <a:r>
              <a:rPr lang="en-US" altLang="zh-CN" dirty="0">
                <a:ea typeface="宋体" panose="02010600030101010101" pitchFamily="2" charset="-122"/>
                <a:cs typeface="Times New Roman" panose="02020603050405020304" pitchFamily="18" charset="0"/>
              </a:rPr>
              <a:t>30%</a:t>
            </a:r>
            <a:r>
              <a:rPr lang="zh-CN" altLang="zh-CN" dirty="0">
                <a:ea typeface="宋体" panose="02010600030101010101" pitchFamily="2" charset="-122"/>
                <a:cs typeface="Times New Roman" panose="02020603050405020304" pitchFamily="18" charset="0"/>
              </a:rPr>
              <a:t>的缺口。来自中国的水稻品种具有稳产、高产的特点</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布隆迪引进杂交水稻技术可以提高布隆迪的粮食产量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帮助布隆迪补齐粮食缺口</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并在一定程度上解决农业难题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促进布隆迪农业的发展。</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17369466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49.jpeg"/>
          <p:cNvPicPr>
            <a:picLocks noChangeAspect="1"/>
          </p:cNvPicPr>
          <p:nvPr/>
        </p:nvPicPr>
        <p:blipFill>
          <a:blip r:embed="rId2"/>
          <a:stretch>
            <a:fillRect/>
          </a:stretch>
        </p:blipFill>
        <p:spPr>
          <a:xfrm>
            <a:off x="3584474" y="635713"/>
            <a:ext cx="4357515" cy="434407"/>
          </a:xfrm>
          <a:prstGeom prst="rect">
            <a:avLst/>
          </a:prstGeom>
        </p:spPr>
      </p:pic>
      <p:sp>
        <p:nvSpPr>
          <p:cNvPr id="3" name="矩形 2"/>
          <p:cNvSpPr>
            <a:spLocks noChangeAspect="1"/>
          </p:cNvSpPr>
          <p:nvPr/>
        </p:nvSpPr>
        <p:spPr>
          <a:xfrm>
            <a:off x="361950" y="1132226"/>
            <a:ext cx="10807700" cy="4819781"/>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楷体" panose="02010609060101010101" pitchFamily="49" charset="-122"/>
                <a:cs typeface="Times New Roman" panose="02020603050405020304" pitchFamily="18" charset="0"/>
              </a:rPr>
              <a:t>云南省学考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读亚洲三大半岛示意图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a:t>
            </a:r>
            <a:r>
              <a:rPr lang="en-US" altLang="zh-CN" dirty="0">
                <a:solidFill>
                  <a:srgbClr val="000000"/>
                </a:solidFill>
                <a:ea typeface="宋体" panose="02010600030101010101" pitchFamily="2" charset="-122"/>
                <a:cs typeface="Times New Roman" panose="02020603050405020304" pitchFamily="18" charset="0"/>
              </a:rPr>
              <a:t>1~3</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下列关于三大半岛共同特征的叙述</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正确的是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endParaRPr lang="en-US" altLang="zh-CN" dirty="0" smtClean="0">
              <a:solidFill>
                <a:srgbClr val="000000"/>
              </a:solidFill>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endParaRPr lang="en-US" altLang="zh-CN" dirty="0">
              <a:solidFill>
                <a:srgbClr val="000000"/>
              </a:solidFill>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A</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都濒临印度洋</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水旱灾害频繁</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以白色人种为主</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都是人口稠密地区</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4" name="image377.jpeg"/>
          <p:cNvPicPr/>
          <p:nvPr/>
        </p:nvPicPr>
        <p:blipFill>
          <a:blip r:embed="rId3"/>
          <a:stretch>
            <a:fillRect/>
          </a:stretch>
        </p:blipFill>
        <p:spPr>
          <a:xfrm>
            <a:off x="4734456" y="2498672"/>
            <a:ext cx="6355173" cy="3275682"/>
          </a:xfrm>
          <a:prstGeom prst="rect">
            <a:avLst/>
          </a:prstGeom>
        </p:spPr>
      </p:pic>
      <p:sp>
        <p:nvSpPr>
          <p:cNvPr id="5" name="矩形 4"/>
          <p:cNvSpPr/>
          <p:nvPr/>
        </p:nvSpPr>
        <p:spPr>
          <a:xfrm>
            <a:off x="9193037" y="1803408"/>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Tree>
    <p:extLst>
      <p:ext uri="{BB962C8B-B14F-4D97-AF65-F5344CB8AC3E}">
        <p14:creationId xmlns:p14="http://schemas.microsoft.com/office/powerpoint/2010/main" val="99289606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804007"/>
            <a:ext cx="10807700" cy="4819781"/>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图中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印度半岛阴影区域种植的农作物主要是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小麦　　</a:t>
            </a:r>
            <a:r>
              <a:rPr lang="en-US" altLang="zh-CN" dirty="0">
                <a:solidFill>
                  <a:srgbClr val="000000"/>
                </a:solidFill>
                <a:ea typeface="宋体" panose="02010600030101010101" pitchFamily="2" charset="-122"/>
                <a:cs typeface="Times New Roman" panose="02020603050405020304" pitchFamily="18" charset="0"/>
              </a:rPr>
              <a:t>B.</a:t>
            </a:r>
            <a:r>
              <a:rPr lang="zh-CN" altLang="zh-CN" dirty="0">
                <a:solidFill>
                  <a:srgbClr val="000000"/>
                </a:solidFill>
                <a:ea typeface="宋体" panose="02010600030101010101" pitchFamily="2" charset="-122"/>
                <a:cs typeface="Times New Roman" panose="02020603050405020304" pitchFamily="18" charset="0"/>
              </a:rPr>
              <a:t>水稻　　</a:t>
            </a:r>
            <a:endParaRPr lang="en-US" altLang="zh-CN" dirty="0" smtClean="0">
              <a:solidFill>
                <a:srgbClr val="000000"/>
              </a:solidFill>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大豆　　</a:t>
            </a:r>
            <a:r>
              <a:rPr lang="en-US" altLang="zh-CN" dirty="0">
                <a:solidFill>
                  <a:srgbClr val="000000"/>
                </a:solidFill>
                <a:ea typeface="宋体" panose="02010600030101010101" pitchFamily="2" charset="-122"/>
                <a:cs typeface="Times New Roman" panose="02020603050405020304" pitchFamily="18" charset="0"/>
              </a:rPr>
              <a:t>D.</a:t>
            </a:r>
            <a:r>
              <a:rPr lang="zh-CN" altLang="zh-CN" dirty="0">
                <a:solidFill>
                  <a:srgbClr val="000000"/>
                </a:solidFill>
                <a:ea typeface="宋体" panose="02010600030101010101" pitchFamily="2" charset="-122"/>
                <a:cs typeface="Times New Roman" panose="02020603050405020304" pitchFamily="18" charset="0"/>
              </a:rPr>
              <a:t>棉花</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下列关于中南半岛的叙述</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错误的</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盛产热带经济作物</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B.</a:t>
            </a:r>
            <a:r>
              <a:rPr lang="zh-CN" altLang="zh-CN" dirty="0">
                <a:solidFill>
                  <a:srgbClr val="000000"/>
                </a:solidFill>
                <a:ea typeface="宋体" panose="02010600030101010101" pitchFamily="2" charset="-122"/>
                <a:cs typeface="Times New Roman" panose="02020603050405020304" pitchFamily="18" charset="0"/>
              </a:rPr>
              <a:t>地形特征是山河相间</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纵列分布</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河流由南向北注入海洋</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D.</a:t>
            </a:r>
            <a:r>
              <a:rPr lang="zh-CN" altLang="zh-CN" dirty="0">
                <a:solidFill>
                  <a:srgbClr val="000000"/>
                </a:solidFill>
                <a:ea typeface="宋体" panose="02010600030101010101" pitchFamily="2" charset="-122"/>
                <a:cs typeface="Times New Roman" panose="02020603050405020304" pitchFamily="18" charset="0"/>
              </a:rPr>
              <a:t>城市主要分布在河流中下游及沿海平原</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9205229" y="888207"/>
            <a:ext cx="458780" cy="584775"/>
          </a:xfrm>
          <a:prstGeom prst="rect">
            <a:avLst/>
          </a:prstGeom>
        </p:spPr>
        <p:txBody>
          <a:bodyPr wrap="none">
            <a:spAutoFit/>
          </a:bodyPr>
          <a:lstStyle/>
          <a:p>
            <a:r>
              <a:rPr lang="en-US" altLang="zh-CN" smtClean="0">
                <a:ea typeface="宋体" panose="02010600030101010101" pitchFamily="2" charset="-122"/>
              </a:rPr>
              <a:t>B</a:t>
            </a:r>
            <a:endParaRPr lang="zh-CN" altLang="en-US" dirty="0"/>
          </a:p>
        </p:txBody>
      </p:sp>
      <p:sp>
        <p:nvSpPr>
          <p:cNvPr id="4" name="矩形 3"/>
          <p:cNvSpPr/>
          <p:nvPr/>
        </p:nvSpPr>
        <p:spPr>
          <a:xfrm>
            <a:off x="7561237" y="2653506"/>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Tree>
    <p:extLst>
      <p:ext uri="{BB962C8B-B14F-4D97-AF65-F5344CB8AC3E}">
        <p14:creationId xmlns:p14="http://schemas.microsoft.com/office/powerpoint/2010/main" val="220586641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635607"/>
            <a:ext cx="10807700" cy="5363391"/>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图中三大半岛均濒临印度洋</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项正确。印度半岛与中南半岛为热带季风气候</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水旱灾害频繁</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阿拉伯半岛为热带沙漠气候</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气候干旱</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降水稀少</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项错误。中南半岛以黄种人为主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阿拉伯半岛以白种人为主</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项错误。阿拉伯半岛气候干旱</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降水稀少</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人口稀疏</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项错误。第</a:t>
            </a:r>
            <a:r>
              <a:rPr lang="en-US" altLang="zh-CN" dirty="0">
                <a:ea typeface="宋体" panose="02010600030101010101" pitchFamily="2" charset="-122"/>
                <a:cs typeface="Times New Roman" panose="02020603050405020304" pitchFamily="18" charset="0"/>
              </a:rPr>
              <a:t>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图中阴影区域地形平坦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水热条件较好</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种植的作物主要为水稻</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项正确。印度小麦主要分布于德干高原西北部、恒河上游地区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气候相对温凉</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适宜小麦生长</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项错误。印度大豆种植面积较小</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项错误。棉花主要分布在德干高原西部地区</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项错误。</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65793963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1727919"/>
            <a:ext cx="10807700" cy="2999667"/>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中南半岛大部分位于热带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盛产热带经济作物</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项正确。中南半岛河流与山脉走向大致为南北走向</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且山脉河流相间分布</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河流流向为自北向南注入海洋</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项正确</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项错误。中南半岛人口与城市多分布在河流沿岸及河口三角洲地带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地形平坦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水源充足</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交通便利</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项正确。</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422854738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695423"/>
            <a:ext cx="5975151" cy="4228850"/>
          </a:xfrm>
          <a:prstGeom prst="rect">
            <a:avLst/>
          </a:prstGeom>
        </p:spPr>
        <p:txBody>
          <a:bodyPr wrap="square">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楷体" panose="02010609060101010101" pitchFamily="49" charset="-122"/>
                <a:cs typeface="Times New Roman" panose="02020603050405020304" pitchFamily="18" charset="0"/>
              </a:rPr>
              <a:t>四川眉山学考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新冠肺炎疫情在世界</a:t>
            </a:r>
            <a:r>
              <a:rPr lang="en-US" altLang="zh-CN" dirty="0">
                <a:solidFill>
                  <a:srgbClr val="000000"/>
                </a:solidFill>
                <a:ea typeface="宋体" panose="02010600030101010101" pitchFamily="2" charset="-122"/>
                <a:cs typeface="Times New Roman" panose="02020603050405020304" pitchFamily="18" charset="0"/>
              </a:rPr>
              <a:t>200</a:t>
            </a:r>
            <a:r>
              <a:rPr lang="zh-CN" altLang="zh-CN" dirty="0">
                <a:solidFill>
                  <a:srgbClr val="000000"/>
                </a:solidFill>
                <a:ea typeface="楷体" panose="02010609060101010101" pitchFamily="49" charset="-122"/>
                <a:cs typeface="Times New Roman" panose="02020603050405020304" pitchFamily="18" charset="0"/>
              </a:rPr>
              <a:t>多个国家或地区蔓延</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中国政府已向多个特别是非洲国家提供了力所能及的帮助</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共同应对疫情大流行的挑战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推动构建人类命运共同体。读非洲地形图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a:t>
            </a:r>
            <a:r>
              <a:rPr lang="en-US" altLang="zh-CN" dirty="0">
                <a:solidFill>
                  <a:srgbClr val="000000"/>
                </a:solidFill>
                <a:ea typeface="宋体" panose="02010600030101010101" pitchFamily="2" charset="-122"/>
                <a:cs typeface="Times New Roman" panose="02020603050405020304" pitchFamily="18" charset="0"/>
              </a:rPr>
              <a:t>4~6</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378.jpeg"/>
          <p:cNvPicPr/>
          <p:nvPr/>
        </p:nvPicPr>
        <p:blipFill>
          <a:blip r:embed="rId2"/>
          <a:stretch>
            <a:fillRect/>
          </a:stretch>
        </p:blipFill>
        <p:spPr>
          <a:xfrm>
            <a:off x="6409109" y="695423"/>
            <a:ext cx="4832605" cy="5244392"/>
          </a:xfrm>
          <a:prstGeom prst="rect">
            <a:avLst/>
          </a:prstGeom>
        </p:spPr>
      </p:pic>
    </p:spTree>
    <p:extLst>
      <p:ext uri="{BB962C8B-B14F-4D97-AF65-F5344CB8AC3E}">
        <p14:creationId xmlns:p14="http://schemas.microsoft.com/office/powerpoint/2010/main" val="57524958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612367"/>
            <a:ext cx="10807700" cy="5363391"/>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下列关于非洲位置的叙述</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正确的</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西临印度洋</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东濒大西洋</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东北接亚洲</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南抵南极洲</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5.</a:t>
            </a:r>
            <a:r>
              <a:rPr lang="zh-CN" altLang="zh-CN" dirty="0">
                <a:solidFill>
                  <a:srgbClr val="000000"/>
                </a:solidFill>
                <a:ea typeface="宋体" panose="02010600030101010101" pitchFamily="2" charset="-122"/>
                <a:cs typeface="Times New Roman" panose="02020603050405020304" pitchFamily="18" charset="0"/>
              </a:rPr>
              <a:t>北回归线以南非洲的主要人种</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白色人种</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黑色人种</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黄色人种</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混血人种</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非洲主要的地形类型</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高原</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山地</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盆地</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平原</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7573429" y="712240"/>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
        <p:nvSpPr>
          <p:cNvPr id="4" name="矩形 3"/>
          <p:cNvSpPr/>
          <p:nvPr/>
        </p:nvSpPr>
        <p:spPr>
          <a:xfrm>
            <a:off x="7053689" y="2447999"/>
            <a:ext cx="458780" cy="584775"/>
          </a:xfrm>
          <a:prstGeom prst="rect">
            <a:avLst/>
          </a:prstGeom>
        </p:spPr>
        <p:txBody>
          <a:bodyPr wrap="none">
            <a:spAutoFit/>
          </a:bodyPr>
          <a:lstStyle/>
          <a:p>
            <a:r>
              <a:rPr lang="en-US" altLang="zh-CN" smtClean="0">
                <a:ea typeface="宋体" panose="02010600030101010101" pitchFamily="2" charset="-122"/>
              </a:rPr>
              <a:t>B</a:t>
            </a:r>
            <a:endParaRPr lang="zh-CN" altLang="en-US" dirty="0"/>
          </a:p>
        </p:txBody>
      </p:sp>
      <p:sp>
        <p:nvSpPr>
          <p:cNvPr id="5" name="矩形 4"/>
          <p:cNvSpPr/>
          <p:nvPr/>
        </p:nvSpPr>
        <p:spPr>
          <a:xfrm>
            <a:off x="5424237" y="4211623"/>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Tree>
    <p:extLst>
      <p:ext uri="{BB962C8B-B14F-4D97-AF65-F5344CB8AC3E}">
        <p14:creationId xmlns:p14="http://schemas.microsoft.com/office/powerpoint/2010/main" val="326201432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727919"/>
            <a:ext cx="10807700" cy="2999667"/>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4</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由图可知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非洲西邻大西洋</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东临印度洋</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东北与亚洲相接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南部没有抵达南极洲</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错</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5</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北回归线以南的非洲的主要人种是黑色人种</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6</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非洲分布有埃塞俄比亚高原、东非高原、南非高原等三大高原</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有</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高原大陆</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之称。故选</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30844948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515975"/>
            <a:ext cx="10807700" cy="1226874"/>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7.(2021·</a:t>
            </a:r>
            <a:r>
              <a:rPr lang="zh-CN" altLang="zh-CN" dirty="0">
                <a:solidFill>
                  <a:srgbClr val="000000"/>
                </a:solidFill>
                <a:ea typeface="楷体" panose="02010609060101010101" pitchFamily="49" charset="-122"/>
                <a:cs typeface="Times New Roman" panose="02020603050405020304" pitchFamily="18" charset="0"/>
              </a:rPr>
              <a:t>云南省学考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读南美洲示意图及安第斯山脉两侧</a:t>
            </a: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B</a:t>
            </a:r>
            <a:r>
              <a:rPr lang="zh-CN" altLang="zh-CN" dirty="0">
                <a:solidFill>
                  <a:srgbClr val="000000"/>
                </a:solidFill>
                <a:ea typeface="宋体" panose="02010600030101010101" pitchFamily="2" charset="-122"/>
                <a:cs typeface="Times New Roman" panose="02020603050405020304" pitchFamily="18" charset="0"/>
              </a:rPr>
              <a:t>两地气候资料图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完成下列各题。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379.jpeg"/>
          <p:cNvPicPr/>
          <p:nvPr/>
        </p:nvPicPr>
        <p:blipFill>
          <a:blip r:embed="rId2"/>
          <a:stretch>
            <a:fillRect/>
          </a:stretch>
        </p:blipFill>
        <p:spPr>
          <a:xfrm>
            <a:off x="304113" y="1895175"/>
            <a:ext cx="4414249" cy="4248200"/>
          </a:xfrm>
          <a:prstGeom prst="rect">
            <a:avLst/>
          </a:prstGeom>
        </p:spPr>
      </p:pic>
      <p:pic>
        <p:nvPicPr>
          <p:cNvPr id="4" name="image380.jpeg"/>
          <p:cNvPicPr/>
          <p:nvPr/>
        </p:nvPicPr>
        <p:blipFill>
          <a:blip r:embed="rId3"/>
          <a:stretch>
            <a:fillRect/>
          </a:stretch>
        </p:blipFill>
        <p:spPr>
          <a:xfrm>
            <a:off x="5068833" y="2061958"/>
            <a:ext cx="6080612" cy="3914633"/>
          </a:xfrm>
          <a:prstGeom prst="rect">
            <a:avLst/>
          </a:prstGeom>
        </p:spPr>
      </p:pic>
    </p:spTree>
    <p:extLst>
      <p:ext uri="{BB962C8B-B14F-4D97-AF65-F5344CB8AC3E}">
        <p14:creationId xmlns:p14="http://schemas.microsoft.com/office/powerpoint/2010/main" val="293378736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176239"/>
            <a:ext cx="10807700" cy="4228850"/>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(1)</a:t>
            </a:r>
            <a:r>
              <a:rPr lang="zh-CN" altLang="zh-CN" dirty="0">
                <a:solidFill>
                  <a:schemeClr val="tx1"/>
                </a:solidFill>
                <a:ea typeface="宋体" panose="02010600030101010101" pitchFamily="2" charset="-122"/>
                <a:cs typeface="Times New Roman" panose="02020603050405020304" pitchFamily="18" charset="0"/>
              </a:rPr>
              <a:t>南美洲面积最广的地形类型是</a:t>
            </a:r>
            <a:r>
              <a:rPr lang="zh-CN" altLang="zh-CN" u="sng" dirty="0">
                <a:solidFill>
                  <a:schemeClr val="tx1"/>
                </a:solidFill>
                <a:ea typeface="宋体" panose="02010600030101010101" pitchFamily="2" charset="-122"/>
                <a:cs typeface="Times New Roman" panose="02020603050405020304" pitchFamily="18" charset="0"/>
              </a:rPr>
              <a:t>　　　　</a:t>
            </a:r>
            <a:r>
              <a:rPr lang="zh-CN" altLang="zh-CN" dirty="0">
                <a:solidFill>
                  <a:schemeClr val="tx1"/>
                </a:solidFill>
                <a:ea typeface="宋体" panose="02010600030101010101" pitchFamily="2" charset="-122"/>
                <a:cs typeface="Times New Roman" panose="02020603050405020304" pitchFamily="18" charset="0"/>
              </a:rPr>
              <a:t>和</a:t>
            </a:r>
            <a:r>
              <a:rPr lang="zh-CN" altLang="zh-CN" u="sng" dirty="0">
                <a:solidFill>
                  <a:schemeClr val="tx1"/>
                </a:solidFill>
                <a:ea typeface="宋体" panose="02010600030101010101" pitchFamily="2" charset="-122"/>
                <a:cs typeface="Times New Roman" panose="02020603050405020304" pitchFamily="18" charset="0"/>
              </a:rPr>
              <a:t>　　　　</a:t>
            </a:r>
            <a:r>
              <a:rPr lang="zh-CN" altLang="zh-CN" dirty="0">
                <a:solidFill>
                  <a:schemeClr val="tx1"/>
                </a:solidFill>
                <a:ea typeface="宋体" panose="02010600030101010101" pitchFamily="2" charset="-122"/>
                <a:cs typeface="Times New Roman" panose="02020603050405020304" pitchFamily="18" charset="0"/>
              </a:rPr>
              <a:t>。</a:t>
            </a:r>
            <a:r>
              <a:rPr lang="en-US" altLang="zh-CN" dirty="0">
                <a:solidFill>
                  <a:schemeClr val="tx1"/>
                </a:solidFill>
                <a:ea typeface="宋体" panose="02010600030101010101" pitchFamily="2" charset="-122"/>
                <a:cs typeface="Times New Roman" panose="02020603050405020304" pitchFamily="18" charset="0"/>
              </a:rPr>
              <a:t> </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(2)</a:t>
            </a:r>
            <a:r>
              <a:rPr lang="zh-CN" altLang="zh-CN" dirty="0">
                <a:solidFill>
                  <a:schemeClr val="tx1"/>
                </a:solidFill>
                <a:ea typeface="宋体" panose="02010600030101010101" pitchFamily="2" charset="-122"/>
                <a:cs typeface="Times New Roman" panose="02020603050405020304" pitchFamily="18" charset="0"/>
              </a:rPr>
              <a:t>图中安第斯山脉处于</a:t>
            </a:r>
            <a:r>
              <a:rPr lang="zh-CN" altLang="zh-CN" u="sng" dirty="0">
                <a:solidFill>
                  <a:schemeClr val="tx1"/>
                </a:solidFill>
                <a:ea typeface="宋体" panose="02010600030101010101" pitchFamily="2" charset="-122"/>
                <a:cs typeface="Times New Roman" panose="02020603050405020304" pitchFamily="18" charset="0"/>
              </a:rPr>
              <a:t>　</a:t>
            </a:r>
            <a:r>
              <a:rPr lang="en-US" altLang="zh-CN" u="sng" dirty="0" smtClean="0">
                <a:solidFill>
                  <a:schemeClr val="tx1"/>
                </a:solidFill>
                <a:ea typeface="宋体" panose="02010600030101010101" pitchFamily="2" charset="-122"/>
                <a:cs typeface="Times New Roman" panose="02020603050405020304" pitchFamily="18" charset="0"/>
              </a:rPr>
              <a:t>   </a:t>
            </a:r>
            <a:r>
              <a:rPr lang="zh-CN" altLang="zh-CN" u="sng" dirty="0">
                <a:solidFill>
                  <a:schemeClr val="tx1"/>
                </a:solidFill>
                <a:ea typeface="宋体" panose="02010600030101010101" pitchFamily="2" charset="-122"/>
                <a:cs typeface="Times New Roman" panose="02020603050405020304" pitchFamily="18" charset="0"/>
              </a:rPr>
              <a:t>　　　</a:t>
            </a:r>
            <a:r>
              <a:rPr lang="zh-CN" altLang="zh-CN" dirty="0">
                <a:solidFill>
                  <a:schemeClr val="tx1"/>
                </a:solidFill>
                <a:ea typeface="宋体" panose="02010600030101010101" pitchFamily="2" charset="-122"/>
                <a:cs typeface="Times New Roman" panose="02020603050405020304" pitchFamily="18" charset="0"/>
              </a:rPr>
              <a:t>火山地震带</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火山众多</a:t>
            </a:r>
            <a:r>
              <a:rPr lang="zh-CN" altLang="zh-CN" dirty="0" smtClean="0">
                <a:solidFill>
                  <a:schemeClr val="tx1"/>
                </a:solidFill>
                <a:ea typeface="宋体" panose="02010600030101010101" pitchFamily="2" charset="-122"/>
                <a:cs typeface="Times New Roman" panose="02020603050405020304" pitchFamily="18" charset="0"/>
              </a:rPr>
              <a:t>。</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(3)</a:t>
            </a:r>
            <a:r>
              <a:rPr lang="zh-CN" altLang="zh-CN" dirty="0">
                <a:solidFill>
                  <a:schemeClr val="tx1"/>
                </a:solidFill>
                <a:ea typeface="宋体" panose="02010600030101010101" pitchFamily="2" charset="-122"/>
                <a:cs typeface="Times New Roman" panose="02020603050405020304" pitchFamily="18" charset="0"/>
              </a:rPr>
              <a:t>据图分析</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导致安第斯山脉两侧</a:t>
            </a:r>
            <a:r>
              <a:rPr lang="en-US" altLang="zh-CN" dirty="0">
                <a:solidFill>
                  <a:schemeClr val="tx1"/>
                </a:solidFill>
                <a:ea typeface="宋体" panose="02010600030101010101" pitchFamily="2" charset="-122"/>
                <a:cs typeface="Times New Roman" panose="02020603050405020304" pitchFamily="18" charset="0"/>
              </a:rPr>
              <a:t>A</a:t>
            </a:r>
            <a:r>
              <a:rPr lang="zh-CN" altLang="zh-CN" dirty="0">
                <a:solidFill>
                  <a:schemeClr val="tx1"/>
                </a:solidFill>
                <a:ea typeface="宋体" panose="02010600030101010101" pitchFamily="2" charset="-122"/>
                <a:cs typeface="Times New Roman" panose="02020603050405020304" pitchFamily="18" charset="0"/>
              </a:rPr>
              <a:t>、</a:t>
            </a:r>
            <a:r>
              <a:rPr lang="en-US" altLang="zh-CN" dirty="0">
                <a:solidFill>
                  <a:schemeClr val="tx1"/>
                </a:solidFill>
                <a:ea typeface="宋体" panose="02010600030101010101" pitchFamily="2" charset="-122"/>
                <a:cs typeface="Times New Roman" panose="02020603050405020304" pitchFamily="18" charset="0"/>
              </a:rPr>
              <a:t>B</a:t>
            </a:r>
            <a:r>
              <a:rPr lang="zh-CN" altLang="zh-CN" dirty="0">
                <a:solidFill>
                  <a:schemeClr val="tx1"/>
                </a:solidFill>
                <a:ea typeface="宋体" panose="02010600030101010101" pitchFamily="2" charset="-122"/>
                <a:cs typeface="Times New Roman" panose="02020603050405020304" pitchFamily="18" charset="0"/>
              </a:rPr>
              <a:t>两地降水不同的主要因素是</a:t>
            </a:r>
            <a:r>
              <a:rPr lang="zh-CN" altLang="zh-CN" u="sng" dirty="0">
                <a:solidFill>
                  <a:schemeClr val="tx1"/>
                </a:solidFill>
                <a:ea typeface="宋体" panose="02010600030101010101" pitchFamily="2" charset="-122"/>
                <a:cs typeface="Times New Roman" panose="02020603050405020304" pitchFamily="18" charset="0"/>
              </a:rPr>
              <a:t>　　　　</a:t>
            </a:r>
            <a:r>
              <a:rPr lang="zh-CN" altLang="zh-CN" dirty="0">
                <a:solidFill>
                  <a:schemeClr val="tx1"/>
                </a:solidFill>
                <a:ea typeface="宋体" panose="02010600030101010101" pitchFamily="2" charset="-122"/>
                <a:cs typeface="Times New Roman" panose="02020603050405020304" pitchFamily="18" charset="0"/>
              </a:rPr>
              <a:t>。</a:t>
            </a:r>
            <a:r>
              <a:rPr lang="en-US" altLang="zh-CN" dirty="0">
                <a:solidFill>
                  <a:schemeClr val="tx1"/>
                </a:solidFill>
                <a:ea typeface="宋体" panose="02010600030101010101" pitchFamily="2" charset="-122"/>
                <a:cs typeface="Times New Roman" panose="02020603050405020304" pitchFamily="18" charset="0"/>
              </a:rPr>
              <a:t> </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(4)</a:t>
            </a:r>
            <a:r>
              <a:rPr lang="zh-CN" altLang="zh-CN" dirty="0">
                <a:solidFill>
                  <a:schemeClr val="tx1"/>
                </a:solidFill>
                <a:ea typeface="宋体" panose="02010600030101010101" pitchFamily="2" charset="-122"/>
                <a:cs typeface="Times New Roman" panose="02020603050405020304" pitchFamily="18" charset="0"/>
              </a:rPr>
              <a:t>巴西的人口、城市主要分布在</a:t>
            </a:r>
            <a:r>
              <a:rPr lang="zh-CN" altLang="zh-CN" u="sng" dirty="0">
                <a:solidFill>
                  <a:schemeClr val="tx1"/>
                </a:solidFill>
                <a:ea typeface="宋体" panose="02010600030101010101" pitchFamily="2" charset="-122"/>
                <a:cs typeface="Times New Roman" panose="02020603050405020304" pitchFamily="18" charset="0"/>
              </a:rPr>
              <a:t>　　</a:t>
            </a:r>
            <a:r>
              <a:rPr lang="en-US" altLang="zh-CN" u="sng" dirty="0" smtClean="0">
                <a:solidFill>
                  <a:schemeClr val="tx1"/>
                </a:solidFill>
                <a:ea typeface="宋体" panose="02010600030101010101" pitchFamily="2" charset="-122"/>
                <a:cs typeface="Times New Roman" panose="02020603050405020304" pitchFamily="18" charset="0"/>
              </a:rPr>
              <a:t>                   </a:t>
            </a:r>
            <a:r>
              <a:rPr lang="zh-CN" altLang="zh-CN" u="sng" dirty="0">
                <a:solidFill>
                  <a:schemeClr val="tx1"/>
                </a:solidFill>
                <a:ea typeface="宋体" panose="02010600030101010101" pitchFamily="2" charset="-122"/>
                <a:cs typeface="Times New Roman" panose="02020603050405020304" pitchFamily="18" charset="0"/>
              </a:rPr>
              <a:t>　　</a:t>
            </a:r>
            <a:r>
              <a:rPr lang="zh-CN" altLang="zh-CN" dirty="0">
                <a:solidFill>
                  <a:schemeClr val="tx1"/>
                </a:solidFill>
                <a:ea typeface="宋体" panose="02010600030101010101" pitchFamily="2" charset="-122"/>
                <a:cs typeface="Times New Roman" panose="02020603050405020304" pitchFamily="18" charset="0"/>
              </a:rPr>
              <a:t>地区</a:t>
            </a:r>
            <a:r>
              <a:rPr lang="zh-CN" altLang="zh-CN" dirty="0" smtClean="0">
                <a:solidFill>
                  <a:schemeClr val="tx1"/>
                </a:solidFill>
                <a:ea typeface="宋体" panose="02010600030101010101" pitchFamily="2" charset="-122"/>
                <a:cs typeface="Times New Roman" panose="02020603050405020304" pitchFamily="18" charset="0"/>
              </a:rPr>
              <a:t>。</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(5)2021</a:t>
            </a:r>
            <a:r>
              <a:rPr lang="zh-CN" altLang="zh-CN" dirty="0">
                <a:solidFill>
                  <a:schemeClr val="tx1"/>
                </a:solidFill>
                <a:ea typeface="宋体" panose="02010600030101010101" pitchFamily="2" charset="-122"/>
                <a:cs typeface="Times New Roman" panose="02020603050405020304" pitchFamily="18" charset="0"/>
              </a:rPr>
              <a:t>年中国继续保持巴西第一大出口目的地国的地位。巴西向中国出口的主要矿产品是</a:t>
            </a:r>
            <a:r>
              <a:rPr lang="zh-CN" altLang="zh-CN" u="sng" dirty="0">
                <a:solidFill>
                  <a:schemeClr val="tx1"/>
                </a:solidFill>
                <a:ea typeface="宋体" panose="02010600030101010101" pitchFamily="2" charset="-122"/>
                <a:cs typeface="Times New Roman" panose="02020603050405020304" pitchFamily="18" charset="0"/>
              </a:rPr>
              <a:t>　　　　</a:t>
            </a:r>
            <a:r>
              <a:rPr lang="zh-CN" altLang="zh-CN" dirty="0">
                <a:solidFill>
                  <a:schemeClr val="tx1"/>
                </a:solidFill>
                <a:ea typeface="宋体" panose="02010600030101010101" pitchFamily="2" charset="-122"/>
                <a:cs typeface="Times New Roman" panose="02020603050405020304" pitchFamily="18" charset="0"/>
              </a:rPr>
              <a:t>。</a:t>
            </a:r>
            <a:r>
              <a:rPr lang="en-US" altLang="zh-CN" dirty="0">
                <a:solidFill>
                  <a:schemeClr val="tx1"/>
                </a:solidFill>
                <a:ea typeface="宋体" panose="02010600030101010101" pitchFamily="2" charset="-122"/>
                <a:cs typeface="Times New Roman" panose="02020603050405020304" pitchFamily="18" charset="0"/>
              </a:rPr>
              <a:t> </a:t>
            </a:r>
            <a:endParaRPr lang="zh-CN" altLang="zh-CN" dirty="0">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6780197" y="1202214"/>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平原</a:t>
            </a:r>
            <a:endParaRPr lang="zh-CN" altLang="en-US" dirty="0"/>
          </a:p>
        </p:txBody>
      </p:sp>
      <p:sp>
        <p:nvSpPr>
          <p:cNvPr id="4" name="矩形 3"/>
          <p:cNvSpPr/>
          <p:nvPr/>
        </p:nvSpPr>
        <p:spPr>
          <a:xfrm>
            <a:off x="8834141" y="1202214"/>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高原</a:t>
            </a:r>
            <a:endParaRPr lang="zh-CN" altLang="en-US" dirty="0"/>
          </a:p>
        </p:txBody>
      </p:sp>
      <p:sp>
        <p:nvSpPr>
          <p:cNvPr id="5" name="矩形 4"/>
          <p:cNvSpPr/>
          <p:nvPr/>
        </p:nvSpPr>
        <p:spPr>
          <a:xfrm>
            <a:off x="4909133" y="1777979"/>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环太平洋</a:t>
            </a:r>
            <a:endParaRPr lang="zh-CN" altLang="en-US" dirty="0"/>
          </a:p>
        </p:txBody>
      </p:sp>
      <p:sp>
        <p:nvSpPr>
          <p:cNvPr id="6" name="矩形 5"/>
          <p:cNvSpPr/>
          <p:nvPr/>
        </p:nvSpPr>
        <p:spPr>
          <a:xfrm>
            <a:off x="2364469" y="2949508"/>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地形</a:t>
            </a:r>
            <a:endParaRPr lang="zh-CN" altLang="en-US" dirty="0"/>
          </a:p>
        </p:txBody>
      </p:sp>
      <p:sp>
        <p:nvSpPr>
          <p:cNvPr id="7" name="矩形 6"/>
          <p:cNvSpPr/>
          <p:nvPr/>
        </p:nvSpPr>
        <p:spPr>
          <a:xfrm>
            <a:off x="6409109" y="3508943"/>
            <a:ext cx="3752950"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东南沿海</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东部沿海</a:t>
            </a:r>
            <a:r>
              <a:rPr lang="en-US" altLang="zh-CN" dirty="0">
                <a:ea typeface="宋体" panose="02010600030101010101" pitchFamily="2" charset="-122"/>
              </a:rPr>
              <a:t>)</a:t>
            </a:r>
            <a:endParaRPr lang="zh-CN" altLang="en-US" dirty="0"/>
          </a:p>
        </p:txBody>
      </p:sp>
      <p:sp>
        <p:nvSpPr>
          <p:cNvPr id="8" name="矩形 7"/>
          <p:cNvSpPr/>
          <p:nvPr/>
        </p:nvSpPr>
        <p:spPr>
          <a:xfrm>
            <a:off x="6445685" y="4707650"/>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铁矿</a:t>
            </a:r>
            <a:endParaRPr lang="zh-CN" altLang="en-US" dirty="0"/>
          </a:p>
        </p:txBody>
      </p:sp>
    </p:spTree>
    <p:extLst>
      <p:ext uri="{BB962C8B-B14F-4D97-AF65-F5344CB8AC3E}">
        <p14:creationId xmlns:p14="http://schemas.microsoft.com/office/powerpoint/2010/main" val="91212076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Vertical)">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415503"/>
            <a:ext cx="10807700" cy="1817805"/>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关于南美洲热带雨林应该开发还是保护的争论一直没有停止过。下面两个观点</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请任选其一阐述你的理由。观点</a:t>
            </a: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开发</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观点</a:t>
            </a:r>
            <a:r>
              <a:rPr lang="en-US" altLang="zh-CN" dirty="0">
                <a:solidFill>
                  <a:srgbClr val="000000"/>
                </a:solidFill>
                <a:ea typeface="宋体" panose="02010600030101010101" pitchFamily="2" charset="-122"/>
                <a:cs typeface="Times New Roman" panose="02020603050405020304" pitchFamily="18" charset="0"/>
              </a:rPr>
              <a:t>B:</a:t>
            </a:r>
            <a:r>
              <a:rPr lang="zh-CN" altLang="zh-CN" dirty="0">
                <a:solidFill>
                  <a:srgbClr val="000000"/>
                </a:solidFill>
                <a:ea typeface="宋体" panose="02010600030101010101" pitchFamily="2" charset="-122"/>
                <a:cs typeface="Times New Roman" panose="02020603050405020304" pitchFamily="18" charset="0"/>
              </a:rPr>
              <a:t>保护。</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4" name="矩形 3"/>
          <p:cNvSpPr>
            <a:spLocks noChangeAspect="1"/>
          </p:cNvSpPr>
          <p:nvPr/>
        </p:nvSpPr>
        <p:spPr>
          <a:xfrm>
            <a:off x="361950" y="3245500"/>
            <a:ext cx="10807700" cy="1817805"/>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观点</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开发</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理由</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增加经济收入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增加木材的供应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增加粮食产量等　观点</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保护</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理由</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保护生态环境</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防止水土流失</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保护生物多样性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调节全球的气候等。</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66775188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863823"/>
            <a:ext cx="10807700" cy="4772460"/>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a:latin typeface="Arial" panose="020B0604020202020204" pitchFamily="34" charset="0"/>
                <a:cs typeface="Times New Roman" panose="02020603050405020304" pitchFamily="18" charset="0"/>
              </a:rPr>
              <a:t>解析</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从图中可以看出南美洲地形以平原和高原为主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有世界面积最大的平原</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亚马孙平原和世界面积最大的高原</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巴西高原。第</a:t>
            </a:r>
            <a:r>
              <a:rPr lang="en-US" altLang="zh-CN" dirty="0">
                <a:ea typeface="宋体" panose="02010600030101010101" pitchFamily="2" charset="-122"/>
                <a:cs typeface="Times New Roman" panose="02020603050405020304" pitchFamily="18" charset="0"/>
              </a:rPr>
              <a:t>(2)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安第斯山脉位于环太平洋火山地震带上。第</a:t>
            </a:r>
            <a:r>
              <a:rPr lang="en-US" altLang="zh-CN" dirty="0">
                <a:ea typeface="宋体" panose="02010600030101010101" pitchFamily="2" charset="-122"/>
                <a:cs typeface="Times New Roman" panose="02020603050405020304" pitchFamily="18" charset="0"/>
              </a:rPr>
              <a:t>(3)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安第斯山脉西侧是太平洋</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导致</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两地降水不同的主要因素是地形。第</a:t>
            </a:r>
            <a:r>
              <a:rPr lang="en-US" altLang="zh-CN" dirty="0">
                <a:ea typeface="宋体" panose="02010600030101010101" pitchFamily="2" charset="-122"/>
                <a:cs typeface="Times New Roman" panose="02020603050405020304" pitchFamily="18" charset="0"/>
              </a:rPr>
              <a:t>(4)</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巴西的人口、城市主要分布在东南沿海地区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巴西东南沿海地区气候适应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交通便利</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产业基础好。第</a:t>
            </a:r>
            <a:r>
              <a:rPr lang="en-US" altLang="zh-CN" dirty="0">
                <a:ea typeface="宋体" panose="02010600030101010101" pitchFamily="2" charset="-122"/>
                <a:cs typeface="Times New Roman" panose="02020603050405020304" pitchFamily="18" charset="0"/>
              </a:rPr>
              <a:t>(5)</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巴西主要的矿产有铁矿石</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所以巴西向中国出口的主要矿产品是铁矿</a:t>
            </a:r>
            <a:r>
              <a:rPr lang="zh-CN" altLang="zh-CN" dirty="0" smtClean="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75954798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727919"/>
            <a:ext cx="10807700" cy="3046988"/>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smtClean="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(6)</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观点</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开发</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理由</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可以增加经济收入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还可以增加木材的供应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还可以增加耕地面积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增加粮食产量等。观点</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保护</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理由</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保护生态环境</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防止水土流失</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保护生物多样性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调节全球的气候。并且热带雨林是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绿色荒漠</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生态环境脆弱</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不宜大规模开发。</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言之有理均可</a:t>
            </a:r>
            <a:r>
              <a:rPr lang="en-US" altLang="zh-CN" dirty="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67384719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3967"/>
            <a:ext cx="10807700" cy="1226874"/>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8.(2021·</a:t>
            </a:r>
            <a:r>
              <a:rPr lang="zh-CN" altLang="zh-CN" dirty="0">
                <a:solidFill>
                  <a:srgbClr val="000000"/>
                </a:solidFill>
                <a:ea typeface="楷体" panose="02010609060101010101" pitchFamily="49" charset="-122"/>
                <a:cs typeface="Times New Roman" panose="02020603050405020304" pitchFamily="18" charset="0"/>
              </a:rPr>
              <a:t>云南省学考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读欧洲西部示意图及景观照片</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完成下列各题。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381.jpeg"/>
          <p:cNvPicPr>
            <a:picLocks noChangeAspect="1"/>
          </p:cNvPicPr>
          <p:nvPr/>
        </p:nvPicPr>
        <p:blipFill>
          <a:blip r:embed="rId2"/>
          <a:stretch>
            <a:fillRect/>
          </a:stretch>
        </p:blipFill>
        <p:spPr>
          <a:xfrm>
            <a:off x="2509115" y="1119828"/>
            <a:ext cx="6513370" cy="5171834"/>
          </a:xfrm>
          <a:prstGeom prst="rect">
            <a:avLst/>
          </a:prstGeom>
        </p:spPr>
      </p:pic>
    </p:spTree>
    <p:extLst>
      <p:ext uri="{BB962C8B-B14F-4D97-AF65-F5344CB8AC3E}">
        <p14:creationId xmlns:p14="http://schemas.microsoft.com/office/powerpoint/2010/main" val="296316128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176239"/>
            <a:ext cx="10807700" cy="4181529"/>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(1)</a:t>
            </a:r>
            <a:r>
              <a:rPr lang="zh-CN" altLang="zh-CN" dirty="0">
                <a:solidFill>
                  <a:schemeClr val="tx1"/>
                </a:solidFill>
                <a:ea typeface="宋体" panose="02010600030101010101" pitchFamily="2" charset="-122"/>
                <a:cs typeface="Times New Roman" panose="02020603050405020304" pitchFamily="18" charset="0"/>
              </a:rPr>
              <a:t>同学们对欧洲西部温带海洋性气候面积广的原因进行了探究</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整理如下</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请补充完整</a:t>
            </a:r>
            <a:r>
              <a:rPr lang="en-US" altLang="zh-CN" dirty="0">
                <a:solidFill>
                  <a:schemeClr val="tx1"/>
                </a:solidFill>
                <a:ea typeface="宋体" panose="02010600030101010101" pitchFamily="2" charset="-122"/>
                <a:cs typeface="Times New Roman" panose="02020603050405020304" pitchFamily="18" charset="0"/>
              </a:rPr>
              <a:t>:</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zh-CN" altLang="zh-CN" dirty="0">
                <a:solidFill>
                  <a:schemeClr val="tx1"/>
                </a:solidFill>
                <a:latin typeface="Calibri" panose="020F0502020204030204" pitchFamily="34" charset="0"/>
                <a:ea typeface="宋体" panose="02010600030101010101" pitchFamily="2" charset="-122"/>
                <a:cs typeface="宋体" panose="02010600030101010101" pitchFamily="2" charset="-122"/>
              </a:rPr>
              <a:t>①</a:t>
            </a:r>
            <a:r>
              <a:rPr lang="zh-CN" altLang="zh-CN" dirty="0">
                <a:solidFill>
                  <a:schemeClr val="tx1"/>
                </a:solidFill>
                <a:ea typeface="宋体" panose="02010600030101010101" pitchFamily="2" charset="-122"/>
                <a:cs typeface="Times New Roman" panose="02020603050405020304" pitchFamily="18" charset="0"/>
              </a:rPr>
              <a:t>绝大部分地区位于地球五带中的</a:t>
            </a:r>
            <a:r>
              <a:rPr lang="zh-CN" altLang="zh-CN" u="sng" dirty="0">
                <a:solidFill>
                  <a:schemeClr val="tx1"/>
                </a:solidFill>
                <a:ea typeface="宋体" panose="02010600030101010101" pitchFamily="2" charset="-122"/>
                <a:cs typeface="Times New Roman" panose="02020603050405020304" pitchFamily="18" charset="0"/>
              </a:rPr>
              <a:t>　　　　</a:t>
            </a:r>
            <a:r>
              <a:rPr lang="zh-CN" altLang="zh-CN" dirty="0">
                <a:solidFill>
                  <a:schemeClr val="tx1"/>
                </a:solidFill>
                <a:ea typeface="宋体" panose="02010600030101010101" pitchFamily="2" charset="-122"/>
                <a:cs typeface="Times New Roman" panose="02020603050405020304" pitchFamily="18" charset="0"/>
              </a:rPr>
              <a:t>带</a:t>
            </a:r>
            <a:r>
              <a:rPr lang="en-US" altLang="zh-CN" dirty="0">
                <a:solidFill>
                  <a:schemeClr val="tx1"/>
                </a:solidFill>
                <a:ea typeface="宋体" panose="02010600030101010101" pitchFamily="2" charset="-122"/>
                <a:cs typeface="Times New Roman" panose="02020603050405020304" pitchFamily="18" charset="0"/>
              </a:rPr>
              <a:t>;</a:t>
            </a:r>
            <a:r>
              <a:rPr lang="en-US" altLang="zh-CN" dirty="0">
                <a:solidFill>
                  <a:schemeClr val="tx1"/>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zh-CN" altLang="zh-CN" dirty="0">
                <a:solidFill>
                  <a:schemeClr val="tx1"/>
                </a:solidFill>
                <a:latin typeface="Calibri" panose="020F0502020204030204" pitchFamily="34" charset="0"/>
                <a:ea typeface="宋体" panose="02010600030101010101" pitchFamily="2" charset="-122"/>
                <a:cs typeface="宋体" panose="02010600030101010101" pitchFamily="2" charset="-122"/>
              </a:rPr>
              <a:t>②</a:t>
            </a:r>
            <a:r>
              <a:rPr lang="zh-CN" altLang="zh-CN" dirty="0">
                <a:solidFill>
                  <a:schemeClr val="tx1"/>
                </a:solidFill>
                <a:ea typeface="宋体" panose="02010600030101010101" pitchFamily="2" charset="-122"/>
                <a:cs typeface="Times New Roman" panose="02020603050405020304" pitchFamily="18" charset="0"/>
              </a:rPr>
              <a:t>中部为广阔的平原</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南部山脉呈东西走向</a:t>
            </a:r>
            <a:r>
              <a:rPr lang="en-US" altLang="zh-CN" dirty="0">
                <a:solidFill>
                  <a:schemeClr val="tx1"/>
                </a:solidFill>
                <a:ea typeface="宋体" panose="02010600030101010101" pitchFamily="2" charset="-122"/>
                <a:cs typeface="Times New Roman" panose="02020603050405020304" pitchFamily="18" charset="0"/>
              </a:rPr>
              <a:t>,</a:t>
            </a:r>
            <a:r>
              <a:rPr lang="zh-CN" altLang="zh-CN" u="sng" dirty="0">
                <a:solidFill>
                  <a:schemeClr val="tx1"/>
                </a:solidFill>
                <a:ea typeface="宋体" panose="02010600030101010101" pitchFamily="2" charset="-122"/>
                <a:cs typeface="Times New Roman" panose="02020603050405020304" pitchFamily="18" charset="0"/>
              </a:rPr>
              <a:t>　　　　</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填</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有利于</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或</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不利于</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海洋暖湿气流的深入</a:t>
            </a:r>
            <a:r>
              <a:rPr lang="en-US" altLang="zh-CN" dirty="0">
                <a:solidFill>
                  <a:schemeClr val="tx1"/>
                </a:solidFill>
                <a:ea typeface="宋体" panose="02010600030101010101" pitchFamily="2" charset="-122"/>
                <a:cs typeface="Times New Roman" panose="02020603050405020304" pitchFamily="18" charset="0"/>
              </a:rPr>
              <a:t>;</a:t>
            </a:r>
            <a:r>
              <a:rPr lang="en-US" altLang="zh-CN" dirty="0">
                <a:solidFill>
                  <a:schemeClr val="tx1"/>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zh-CN" altLang="zh-CN" dirty="0">
                <a:solidFill>
                  <a:schemeClr val="tx1"/>
                </a:solidFill>
                <a:latin typeface="Calibri" panose="020F0502020204030204" pitchFamily="34" charset="0"/>
                <a:ea typeface="宋体" panose="02010600030101010101" pitchFamily="2" charset="-122"/>
                <a:cs typeface="宋体" panose="02010600030101010101" pitchFamily="2" charset="-122"/>
              </a:rPr>
              <a:t>③</a:t>
            </a:r>
            <a:r>
              <a:rPr lang="zh-CN" altLang="zh-CN" dirty="0">
                <a:solidFill>
                  <a:schemeClr val="tx1"/>
                </a:solidFill>
                <a:ea typeface="宋体" panose="02010600030101010101" pitchFamily="2" charset="-122"/>
                <a:cs typeface="Times New Roman" panose="02020603050405020304" pitchFamily="18" charset="0"/>
              </a:rPr>
              <a:t>大陆轮廓破碎</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海岸线曲折</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海湾深入陆地</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大多数地区距离海洋较</a:t>
            </a:r>
            <a:r>
              <a:rPr lang="zh-CN" altLang="zh-CN" u="sng" dirty="0">
                <a:solidFill>
                  <a:schemeClr val="tx1"/>
                </a:solidFill>
                <a:ea typeface="宋体" panose="02010600030101010101" pitchFamily="2" charset="-122"/>
                <a:cs typeface="Times New Roman" panose="02020603050405020304" pitchFamily="18" charset="0"/>
              </a:rPr>
              <a:t>　　　　</a:t>
            </a:r>
            <a:r>
              <a:rPr lang="zh-CN" altLang="zh-CN" dirty="0">
                <a:solidFill>
                  <a:schemeClr val="tx1"/>
                </a:solidFill>
                <a:ea typeface="宋体" panose="02010600030101010101" pitchFamily="2" charset="-122"/>
                <a:cs typeface="Times New Roman" panose="02020603050405020304" pitchFamily="18" charset="0"/>
              </a:rPr>
              <a:t>。</a:t>
            </a:r>
            <a:r>
              <a:rPr lang="en-US" altLang="zh-CN" dirty="0">
                <a:solidFill>
                  <a:schemeClr val="tx1"/>
                </a:solidFill>
                <a:ea typeface="宋体" panose="02010600030101010101" pitchFamily="2" charset="-122"/>
                <a:cs typeface="Times New Roman" panose="02020603050405020304" pitchFamily="18" charset="0"/>
              </a:rPr>
              <a:t> </a:t>
            </a:r>
            <a:endParaRPr lang="zh-CN" altLang="zh-CN" dirty="0">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7141381" y="2351607"/>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北温</a:t>
            </a:r>
            <a:endParaRPr lang="zh-CN" altLang="en-US" dirty="0"/>
          </a:p>
        </p:txBody>
      </p:sp>
      <p:sp>
        <p:nvSpPr>
          <p:cNvPr id="4" name="矩形 3"/>
          <p:cNvSpPr/>
          <p:nvPr/>
        </p:nvSpPr>
        <p:spPr>
          <a:xfrm>
            <a:off x="8365517" y="2938039"/>
            <a:ext cx="1420582"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有利于</a:t>
            </a:r>
            <a:endParaRPr lang="zh-CN" altLang="en-US" dirty="0"/>
          </a:p>
        </p:txBody>
      </p:sp>
      <p:sp>
        <p:nvSpPr>
          <p:cNvPr id="5" name="矩形 4"/>
          <p:cNvSpPr/>
          <p:nvPr/>
        </p:nvSpPr>
        <p:spPr>
          <a:xfrm>
            <a:off x="2580493" y="4692439"/>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近</a:t>
            </a:r>
            <a:endParaRPr lang="zh-CN" altLang="en-US" dirty="0"/>
          </a:p>
        </p:txBody>
      </p:sp>
    </p:spTree>
    <p:extLst>
      <p:ext uri="{BB962C8B-B14F-4D97-AF65-F5344CB8AC3E}">
        <p14:creationId xmlns:p14="http://schemas.microsoft.com/office/powerpoint/2010/main" val="133457670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176239"/>
            <a:ext cx="10807700" cy="4228850"/>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(2)</a:t>
            </a:r>
            <a:r>
              <a:rPr lang="zh-CN" altLang="zh-CN" dirty="0">
                <a:solidFill>
                  <a:schemeClr val="tx1"/>
                </a:solidFill>
                <a:ea typeface="宋体" panose="02010600030101010101" pitchFamily="2" charset="-122"/>
                <a:cs typeface="Times New Roman" panose="02020603050405020304" pitchFamily="18" charset="0"/>
              </a:rPr>
              <a:t>欧洲人的餐桌上常见牛排、牛奶、乳酪等食物</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这与当地发达的</a:t>
            </a:r>
            <a:r>
              <a:rPr lang="zh-CN" altLang="zh-CN" u="sng" dirty="0">
                <a:solidFill>
                  <a:schemeClr val="tx1"/>
                </a:solidFill>
                <a:ea typeface="宋体" panose="02010600030101010101" pitchFamily="2" charset="-122"/>
                <a:cs typeface="Times New Roman" panose="02020603050405020304" pitchFamily="18" charset="0"/>
              </a:rPr>
              <a:t>　　　</a:t>
            </a:r>
            <a:r>
              <a:rPr lang="en-US" altLang="zh-CN" u="sng" dirty="0" smtClean="0">
                <a:solidFill>
                  <a:schemeClr val="tx1"/>
                </a:solidFill>
                <a:ea typeface="宋体" panose="02010600030101010101" pitchFamily="2" charset="-122"/>
                <a:cs typeface="Times New Roman" panose="02020603050405020304" pitchFamily="18" charset="0"/>
              </a:rPr>
              <a:t>             </a:t>
            </a:r>
            <a:r>
              <a:rPr lang="zh-CN" altLang="zh-CN" u="sng" dirty="0">
                <a:solidFill>
                  <a:schemeClr val="tx1"/>
                </a:solidFill>
                <a:ea typeface="宋体" panose="02010600030101010101" pitchFamily="2" charset="-122"/>
                <a:cs typeface="Times New Roman" panose="02020603050405020304" pitchFamily="18" charset="0"/>
              </a:rPr>
              <a:t>　</a:t>
            </a:r>
            <a:r>
              <a:rPr lang="zh-CN" altLang="zh-CN" dirty="0">
                <a:solidFill>
                  <a:schemeClr val="tx1"/>
                </a:solidFill>
                <a:ea typeface="宋体" panose="02010600030101010101" pitchFamily="2" charset="-122"/>
                <a:cs typeface="Times New Roman" panose="02020603050405020304" pitchFamily="18" charset="0"/>
              </a:rPr>
              <a:t>业有关。</a:t>
            </a:r>
            <a:r>
              <a:rPr lang="en-US" altLang="zh-CN" dirty="0">
                <a:solidFill>
                  <a:schemeClr val="tx1"/>
                </a:solidFill>
                <a:ea typeface="宋体" panose="02010600030101010101" pitchFamily="2" charset="-122"/>
                <a:cs typeface="Times New Roman" panose="02020603050405020304" pitchFamily="18" charset="0"/>
              </a:rPr>
              <a:t> </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(3)</a:t>
            </a:r>
            <a:r>
              <a:rPr lang="zh-CN" altLang="zh-CN" dirty="0">
                <a:solidFill>
                  <a:schemeClr val="tx1"/>
                </a:solidFill>
                <a:ea typeface="宋体" panose="02010600030101010101" pitchFamily="2" charset="-122"/>
                <a:cs typeface="Times New Roman" panose="02020603050405020304" pitchFamily="18" charset="0"/>
              </a:rPr>
              <a:t>血橙是柑橘的一个品种。近年来</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欧洲西部所产的血橙大量进入中国市场。图中</a:t>
            </a:r>
            <a:r>
              <a:rPr lang="en-US" altLang="zh-CN" dirty="0">
                <a:solidFill>
                  <a:schemeClr val="tx1"/>
                </a:solidFill>
                <a:ea typeface="宋体" panose="02010600030101010101" pitchFamily="2" charset="-122"/>
                <a:cs typeface="Times New Roman" panose="02020603050405020304" pitchFamily="18" charset="0"/>
              </a:rPr>
              <a:t>A</a:t>
            </a:r>
            <a:r>
              <a:rPr lang="zh-CN" altLang="zh-CN" dirty="0">
                <a:solidFill>
                  <a:schemeClr val="tx1"/>
                </a:solidFill>
                <a:ea typeface="宋体" panose="02010600030101010101" pitchFamily="2" charset="-122"/>
                <a:cs typeface="Times New Roman" panose="02020603050405020304" pitchFamily="18" charset="0"/>
              </a:rPr>
              <a:t>、</a:t>
            </a:r>
            <a:r>
              <a:rPr lang="en-US" altLang="zh-CN" dirty="0">
                <a:solidFill>
                  <a:schemeClr val="tx1"/>
                </a:solidFill>
                <a:ea typeface="宋体" panose="02010600030101010101" pitchFamily="2" charset="-122"/>
                <a:cs typeface="Times New Roman" panose="02020603050405020304" pitchFamily="18" charset="0"/>
              </a:rPr>
              <a:t>B</a:t>
            </a:r>
            <a:r>
              <a:rPr lang="zh-CN" altLang="zh-CN" dirty="0">
                <a:solidFill>
                  <a:schemeClr val="tx1"/>
                </a:solidFill>
                <a:ea typeface="宋体" panose="02010600030101010101" pitchFamily="2" charset="-122"/>
                <a:cs typeface="Times New Roman" panose="02020603050405020304" pitchFamily="18" charset="0"/>
              </a:rPr>
              <a:t>、</a:t>
            </a:r>
            <a:r>
              <a:rPr lang="en-US" altLang="zh-CN" dirty="0">
                <a:solidFill>
                  <a:schemeClr val="tx1"/>
                </a:solidFill>
                <a:ea typeface="宋体" panose="02010600030101010101" pitchFamily="2" charset="-122"/>
                <a:cs typeface="Times New Roman" panose="02020603050405020304" pitchFamily="18" charset="0"/>
              </a:rPr>
              <a:t>C</a:t>
            </a:r>
            <a:r>
              <a:rPr lang="zh-CN" altLang="zh-CN" dirty="0">
                <a:solidFill>
                  <a:schemeClr val="tx1"/>
                </a:solidFill>
                <a:ea typeface="宋体" panose="02010600030101010101" pitchFamily="2" charset="-122"/>
                <a:cs typeface="Times New Roman" panose="02020603050405020304" pitchFamily="18" charset="0"/>
              </a:rPr>
              <a:t>、</a:t>
            </a:r>
            <a:r>
              <a:rPr lang="en-US" altLang="zh-CN" dirty="0">
                <a:solidFill>
                  <a:schemeClr val="tx1"/>
                </a:solidFill>
                <a:ea typeface="宋体" panose="02010600030101010101" pitchFamily="2" charset="-122"/>
                <a:cs typeface="Times New Roman" panose="02020603050405020304" pitchFamily="18" charset="0"/>
              </a:rPr>
              <a:t>D</a:t>
            </a:r>
            <a:r>
              <a:rPr lang="zh-CN" altLang="zh-CN" dirty="0">
                <a:solidFill>
                  <a:schemeClr val="tx1"/>
                </a:solidFill>
                <a:ea typeface="宋体" panose="02010600030101010101" pitchFamily="2" charset="-122"/>
                <a:cs typeface="Times New Roman" panose="02020603050405020304" pitchFamily="18" charset="0"/>
              </a:rPr>
              <a:t>四地最适合种植血橙的是</a:t>
            </a:r>
            <a:r>
              <a:rPr lang="zh-CN" altLang="zh-CN" u="sng" dirty="0">
                <a:solidFill>
                  <a:schemeClr val="tx1"/>
                </a:solidFill>
                <a:ea typeface="宋体" panose="02010600030101010101" pitchFamily="2" charset="-122"/>
                <a:cs typeface="Times New Roman" panose="02020603050405020304" pitchFamily="18" charset="0"/>
              </a:rPr>
              <a:t>　　　　</a:t>
            </a:r>
            <a:r>
              <a:rPr lang="zh-CN" altLang="zh-CN" dirty="0">
                <a:solidFill>
                  <a:schemeClr val="tx1"/>
                </a:solidFill>
                <a:ea typeface="宋体" panose="02010600030101010101" pitchFamily="2" charset="-122"/>
                <a:cs typeface="Times New Roman" panose="02020603050405020304" pitchFamily="18" charset="0"/>
              </a:rPr>
              <a:t>。</a:t>
            </a:r>
            <a:r>
              <a:rPr lang="en-US" altLang="zh-CN" dirty="0">
                <a:solidFill>
                  <a:schemeClr val="tx1"/>
                </a:solidFill>
                <a:ea typeface="宋体" panose="02010600030101010101" pitchFamily="2" charset="-122"/>
                <a:cs typeface="Times New Roman" panose="02020603050405020304" pitchFamily="18" charset="0"/>
              </a:rPr>
              <a:t> </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(4)</a:t>
            </a:r>
            <a:r>
              <a:rPr lang="zh-CN" altLang="zh-CN" dirty="0">
                <a:solidFill>
                  <a:schemeClr val="tx1"/>
                </a:solidFill>
                <a:ea typeface="宋体" panose="02010600030101010101" pitchFamily="2" charset="-122"/>
                <a:cs typeface="Times New Roman" panose="02020603050405020304" pitchFamily="18" charset="0"/>
              </a:rPr>
              <a:t>李微去欧洲西部旅游</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在微信朋友圈晒出了图中的照片</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该照片拍摄于</a:t>
            </a:r>
            <a:r>
              <a:rPr lang="zh-CN" altLang="zh-CN" u="sng" dirty="0">
                <a:solidFill>
                  <a:schemeClr val="tx1"/>
                </a:solidFill>
                <a:ea typeface="宋体" panose="02010600030101010101" pitchFamily="2" charset="-122"/>
                <a:cs typeface="Times New Roman" panose="02020603050405020304" pitchFamily="18" charset="0"/>
              </a:rPr>
              <a:t>　　　　</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国家</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a:t>
            </a:r>
            <a:r>
              <a:rPr lang="en-US" altLang="zh-CN" dirty="0">
                <a:solidFill>
                  <a:schemeClr val="tx1"/>
                </a:solidFill>
                <a:ea typeface="宋体" panose="02010600030101010101" pitchFamily="2" charset="-122"/>
                <a:cs typeface="Times New Roman" panose="02020603050405020304" pitchFamily="18" charset="0"/>
              </a:rPr>
              <a:t> </a:t>
            </a:r>
            <a:endParaRPr lang="zh-CN" altLang="zh-CN" dirty="0">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2508485" y="1764495"/>
            <a:ext cx="210506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畜牧</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乳畜</a:t>
            </a:r>
            <a:r>
              <a:rPr lang="en-US" altLang="zh-CN" dirty="0">
                <a:ea typeface="宋体" panose="02010600030101010101" pitchFamily="2" charset="-122"/>
              </a:rPr>
              <a:t>)</a:t>
            </a:r>
            <a:endParaRPr lang="zh-CN" altLang="en-US" dirty="0"/>
          </a:p>
        </p:txBody>
      </p:sp>
      <p:sp>
        <p:nvSpPr>
          <p:cNvPr id="4" name="矩形 3"/>
          <p:cNvSpPr/>
          <p:nvPr/>
        </p:nvSpPr>
        <p:spPr>
          <a:xfrm>
            <a:off x="1896989" y="3552503"/>
            <a:ext cx="481222" cy="584775"/>
          </a:xfrm>
          <a:prstGeom prst="rect">
            <a:avLst/>
          </a:prstGeom>
        </p:spPr>
        <p:txBody>
          <a:bodyPr wrap="none">
            <a:spAutoFit/>
          </a:bodyPr>
          <a:lstStyle/>
          <a:p>
            <a:r>
              <a:rPr lang="en-US" altLang="zh-CN" dirty="0">
                <a:ea typeface="宋体" panose="02010600030101010101" pitchFamily="2" charset="-122"/>
              </a:rPr>
              <a:t>D</a:t>
            </a:r>
            <a:endParaRPr lang="zh-CN" altLang="en-US" dirty="0"/>
          </a:p>
        </p:txBody>
      </p:sp>
      <p:sp>
        <p:nvSpPr>
          <p:cNvPr id="5" name="矩形 4"/>
          <p:cNvSpPr/>
          <p:nvPr/>
        </p:nvSpPr>
        <p:spPr>
          <a:xfrm>
            <a:off x="3205325" y="4692439"/>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法国</a:t>
            </a:r>
            <a:endParaRPr lang="zh-CN" altLang="en-US" dirty="0"/>
          </a:p>
        </p:txBody>
      </p:sp>
    </p:spTree>
    <p:extLst>
      <p:ext uri="{BB962C8B-B14F-4D97-AF65-F5344CB8AC3E}">
        <p14:creationId xmlns:p14="http://schemas.microsoft.com/office/powerpoint/2010/main" val="328423947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623415"/>
            <a:ext cx="10807700" cy="5363391"/>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a:latin typeface="Arial" panose="020B0604020202020204" pitchFamily="34" charset="0"/>
                <a:cs typeface="Times New Roman" panose="02020603050405020304" pitchFamily="18" charset="0"/>
              </a:rPr>
              <a:t>解析</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读图可知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欧洲西部大部分位于北纬</a:t>
            </a:r>
            <a:r>
              <a:rPr lang="en-US" altLang="zh-CN" dirty="0">
                <a:ea typeface="宋体" panose="02010600030101010101" pitchFamily="2" charset="-122"/>
                <a:cs typeface="Times New Roman" panose="02020603050405020304" pitchFamily="18" charset="0"/>
              </a:rPr>
              <a:t>40</a:t>
            </a:r>
            <a:r>
              <a:rPr lang="en-US" altLang="zh-CN" dirty="0">
                <a:latin typeface="宋体" panose="02010600030101010101" pitchFamily="2" charset="-122"/>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到北极圈之间</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大部分属于五带中的北温带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中部地形以平原为主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平原面积广阔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没有高大山脉阻挡</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有利于海洋暖湿气流深入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欧洲西部大陆轮廓破碎</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海湾深入陆地</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大部分地区距海较近。第</a:t>
            </a:r>
            <a:r>
              <a:rPr lang="en-US" altLang="zh-CN" dirty="0">
                <a:ea typeface="宋体" panose="02010600030101010101" pitchFamily="2" charset="-122"/>
                <a:cs typeface="Times New Roman" panose="02020603050405020304" pitchFamily="18" charset="0"/>
              </a:rPr>
              <a:t>(2)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欧洲西部气候以温带海洋性气候为主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气候温和湿润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有利于多汁牧草生长</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草场广布</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畜牧业发达。第</a:t>
            </a:r>
            <a:r>
              <a:rPr lang="en-US" altLang="zh-CN" dirty="0">
                <a:ea typeface="宋体" panose="02010600030101010101" pitchFamily="2" charset="-122"/>
                <a:cs typeface="Times New Roman" panose="02020603050405020304" pitchFamily="18" charset="0"/>
              </a:rPr>
              <a:t>(3)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柑橘为亚热带作物</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对热量条件要求较高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图中四地</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地纬度最低</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热量条件最好</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最适宜种植血橙。第</a:t>
            </a:r>
            <a:r>
              <a:rPr lang="en-US" altLang="zh-CN" dirty="0">
                <a:ea typeface="宋体" panose="02010600030101010101" pitchFamily="2" charset="-122"/>
                <a:cs typeface="Times New Roman" panose="02020603050405020304" pitchFamily="18" charset="0"/>
              </a:rPr>
              <a:t>(4)</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图中的景观为凯旋门和埃菲尔铁塔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为法国著名旅游景点。</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33605599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4079"/>
            <a:ext cx="10807700" cy="1817805"/>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9.(2021·</a:t>
            </a:r>
            <a:r>
              <a:rPr lang="zh-CN" altLang="zh-CN" dirty="0">
                <a:solidFill>
                  <a:srgbClr val="000000"/>
                </a:solidFill>
                <a:ea typeface="楷体" panose="02010609060101010101" pitchFamily="49" charset="-122"/>
                <a:cs typeface="Times New Roman" panose="02020603050405020304" pitchFamily="18" charset="0"/>
              </a:rPr>
              <a:t>北京学考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区域比较是区域认知的重要方法。下图为亚洲与欧洲示意图及北京、伦敦气温曲线和降水量柱状图。读图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完成下列各题。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382.jpeg"/>
          <p:cNvPicPr/>
          <p:nvPr/>
        </p:nvPicPr>
        <p:blipFill>
          <a:blip r:embed="rId2"/>
          <a:stretch>
            <a:fillRect/>
          </a:stretch>
        </p:blipFill>
        <p:spPr>
          <a:xfrm>
            <a:off x="332911" y="2280743"/>
            <a:ext cx="5197889" cy="4008064"/>
          </a:xfrm>
          <a:prstGeom prst="rect">
            <a:avLst/>
          </a:prstGeom>
        </p:spPr>
      </p:pic>
      <p:pic>
        <p:nvPicPr>
          <p:cNvPr id="4" name="image383.jpeg"/>
          <p:cNvPicPr/>
          <p:nvPr/>
        </p:nvPicPr>
        <p:blipFill>
          <a:blip r:embed="rId3"/>
          <a:stretch>
            <a:fillRect/>
          </a:stretch>
        </p:blipFill>
        <p:spPr>
          <a:xfrm>
            <a:off x="5802798" y="2736603"/>
            <a:ext cx="5348457" cy="3096344"/>
          </a:xfrm>
          <a:prstGeom prst="rect">
            <a:avLst/>
          </a:prstGeom>
        </p:spPr>
      </p:pic>
    </p:spTree>
    <p:extLst>
      <p:ext uri="{BB962C8B-B14F-4D97-AF65-F5344CB8AC3E}">
        <p14:creationId xmlns:p14="http://schemas.microsoft.com/office/powerpoint/2010/main" val="16151093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2015951"/>
            <a:ext cx="10807700" cy="2456057"/>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(1)</a:t>
            </a:r>
            <a:r>
              <a:rPr lang="zh-CN" altLang="zh-CN" dirty="0">
                <a:solidFill>
                  <a:schemeClr val="tx1"/>
                </a:solidFill>
                <a:ea typeface="宋体" panose="02010600030101010101" pitchFamily="2" charset="-122"/>
                <a:cs typeface="Times New Roman" panose="02020603050405020304" pitchFamily="18" charset="0"/>
              </a:rPr>
              <a:t>从位置上看</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欧洲地处亚欧大陆</a:t>
            </a:r>
            <a:r>
              <a:rPr lang="zh-CN" altLang="zh-CN" u="sng" dirty="0">
                <a:solidFill>
                  <a:schemeClr val="tx1"/>
                </a:solidFill>
                <a:ea typeface="宋体" panose="02010600030101010101" pitchFamily="2" charset="-122"/>
                <a:cs typeface="Times New Roman" panose="02020603050405020304" pitchFamily="18" charset="0"/>
              </a:rPr>
              <a:t>　　　　</a:t>
            </a:r>
            <a:r>
              <a:rPr lang="zh-CN" altLang="zh-CN" dirty="0">
                <a:solidFill>
                  <a:schemeClr val="tx1"/>
                </a:solidFill>
                <a:ea typeface="宋体" panose="02010600030101010101" pitchFamily="2" charset="-122"/>
                <a:cs typeface="Times New Roman" panose="02020603050405020304" pitchFamily="18" charset="0"/>
              </a:rPr>
              <a:t>部。亚洲与欧洲的分界线为乌拉尔山脉、乌拉尔河、里海、大高加索山脉、黑海、</a:t>
            </a:r>
            <a:r>
              <a:rPr lang="zh-CN" altLang="zh-CN" u="sng" dirty="0">
                <a:solidFill>
                  <a:schemeClr val="tx1"/>
                </a:solidFill>
                <a:ea typeface="宋体" panose="02010600030101010101" pitchFamily="2" charset="-122"/>
                <a:cs typeface="Times New Roman" panose="02020603050405020304" pitchFamily="18" charset="0"/>
              </a:rPr>
              <a:t>　　　　</a:t>
            </a:r>
            <a:r>
              <a:rPr lang="zh-CN" altLang="zh-CN" dirty="0">
                <a:solidFill>
                  <a:schemeClr val="tx1"/>
                </a:solidFill>
                <a:ea typeface="宋体" panose="02010600030101010101" pitchFamily="2" charset="-122"/>
                <a:cs typeface="Times New Roman" panose="02020603050405020304" pitchFamily="18" charset="0"/>
              </a:rPr>
              <a:t>海峡。</a:t>
            </a:r>
            <a:r>
              <a:rPr lang="en-US" altLang="zh-CN" dirty="0">
                <a:solidFill>
                  <a:schemeClr val="tx1"/>
                </a:solidFill>
                <a:ea typeface="宋体" panose="02010600030101010101" pitchFamily="2" charset="-122"/>
                <a:cs typeface="Times New Roman" panose="02020603050405020304" pitchFamily="18" charset="0"/>
              </a:rPr>
              <a:t> </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(2)</a:t>
            </a:r>
            <a:r>
              <a:rPr lang="zh-CN" altLang="zh-CN" dirty="0">
                <a:solidFill>
                  <a:schemeClr val="tx1"/>
                </a:solidFill>
                <a:ea typeface="宋体" panose="02010600030101010101" pitchFamily="2" charset="-122"/>
                <a:cs typeface="Times New Roman" panose="02020603050405020304" pitchFamily="18" charset="0"/>
              </a:rPr>
              <a:t>欧洲的主要河流注入大西洋和</a:t>
            </a:r>
            <a:r>
              <a:rPr lang="zh-CN" altLang="zh-CN" u="sng" dirty="0">
                <a:solidFill>
                  <a:schemeClr val="tx1"/>
                </a:solidFill>
                <a:ea typeface="宋体" panose="02010600030101010101" pitchFamily="2" charset="-122"/>
                <a:cs typeface="Times New Roman" panose="02020603050405020304" pitchFamily="18" charset="0"/>
              </a:rPr>
              <a:t>　　　　</a:t>
            </a:r>
            <a:r>
              <a:rPr lang="zh-CN" altLang="zh-CN" dirty="0">
                <a:solidFill>
                  <a:schemeClr val="tx1"/>
                </a:solidFill>
                <a:ea typeface="宋体" panose="02010600030101010101" pitchFamily="2" charset="-122"/>
                <a:cs typeface="Times New Roman" panose="02020603050405020304" pitchFamily="18" charset="0"/>
              </a:rPr>
              <a:t>洋。</a:t>
            </a:r>
            <a:r>
              <a:rPr lang="en-US" altLang="zh-CN" dirty="0">
                <a:solidFill>
                  <a:schemeClr val="tx1"/>
                </a:solidFill>
                <a:ea typeface="宋体" panose="02010600030101010101" pitchFamily="2" charset="-122"/>
                <a:cs typeface="Times New Roman" panose="02020603050405020304" pitchFamily="18" charset="0"/>
              </a:rPr>
              <a:t> </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6914309" y="2029734"/>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西北</a:t>
            </a:r>
            <a:endParaRPr lang="zh-CN" altLang="en-US" dirty="0"/>
          </a:p>
        </p:txBody>
      </p:sp>
      <p:sp>
        <p:nvSpPr>
          <p:cNvPr id="4" name="矩形 3"/>
          <p:cNvSpPr/>
          <p:nvPr/>
        </p:nvSpPr>
        <p:spPr>
          <a:xfrm>
            <a:off x="1752973" y="3207403"/>
            <a:ext cx="1420582"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土耳其</a:t>
            </a:r>
            <a:endParaRPr lang="zh-CN" altLang="en-US" dirty="0"/>
          </a:p>
        </p:txBody>
      </p:sp>
      <p:sp>
        <p:nvSpPr>
          <p:cNvPr id="5" name="矩形 4"/>
          <p:cNvSpPr/>
          <p:nvPr/>
        </p:nvSpPr>
        <p:spPr>
          <a:xfrm>
            <a:off x="6769149" y="3793769"/>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北冰</a:t>
            </a:r>
            <a:endParaRPr lang="zh-CN" altLang="en-US" dirty="0"/>
          </a:p>
        </p:txBody>
      </p:sp>
    </p:spTree>
    <p:extLst>
      <p:ext uri="{BB962C8B-B14F-4D97-AF65-F5344CB8AC3E}">
        <p14:creationId xmlns:p14="http://schemas.microsoft.com/office/powerpoint/2010/main" val="200459327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176239"/>
            <a:ext cx="10807700" cy="4181529"/>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(3)</a:t>
            </a:r>
            <a:r>
              <a:rPr lang="zh-CN" altLang="zh-CN" dirty="0">
                <a:solidFill>
                  <a:schemeClr val="tx1"/>
                </a:solidFill>
                <a:ea typeface="宋体" panose="02010600030101010101" pitchFamily="2" charset="-122"/>
                <a:cs typeface="Times New Roman" panose="02020603050405020304" pitchFamily="18" charset="0"/>
              </a:rPr>
              <a:t>比较分析欧洲自然环境特征及其对河流的影响。</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zh-CN" altLang="zh-CN" dirty="0">
                <a:solidFill>
                  <a:schemeClr val="tx1"/>
                </a:solidFill>
                <a:ea typeface="宋体" panose="02010600030101010101" pitchFamily="2" charset="-122"/>
                <a:cs typeface="Times New Roman" panose="02020603050405020304" pitchFamily="18" charset="0"/>
              </a:rPr>
              <a:t>第一步</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读图</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比较欧洲与亚洲的自然环境特征</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完成</a:t>
            </a:r>
            <a:r>
              <a:rPr lang="zh-CN" altLang="zh-CN" dirty="0">
                <a:solidFill>
                  <a:schemeClr val="tx1"/>
                </a:solidFill>
                <a:latin typeface="Calibri" panose="020F0502020204030204" pitchFamily="34" charset="0"/>
                <a:ea typeface="宋体" panose="02010600030101010101" pitchFamily="2" charset="-122"/>
                <a:cs typeface="宋体" panose="02010600030101010101" pitchFamily="2" charset="-122"/>
              </a:rPr>
              <a:t>①②</a:t>
            </a:r>
            <a:r>
              <a:rPr lang="en-US" altLang="zh-CN" dirty="0">
                <a:solidFill>
                  <a:schemeClr val="tx1"/>
                </a:solidFill>
                <a:ea typeface="宋体" panose="02010600030101010101" pitchFamily="2" charset="-122"/>
                <a:cs typeface="Times New Roman" panose="02020603050405020304" pitchFamily="18" charset="0"/>
              </a:rPr>
              <a:t>:</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algn="ctr">
              <a:lnSpc>
                <a:spcPct val="120000"/>
              </a:lnSpc>
              <a:spcAft>
                <a:spcPts val="0"/>
              </a:spcAft>
              <a:tabLst>
                <a:tab pos="1029335" algn="l"/>
                <a:tab pos="1850390" algn="l"/>
                <a:tab pos="2538095" algn="l"/>
                <a:tab pos="3221990" algn="l"/>
              </a:tabLst>
            </a:pPr>
            <a:r>
              <a:rPr lang="zh-CN" altLang="zh-CN" dirty="0">
                <a:solidFill>
                  <a:schemeClr val="tx1"/>
                </a:solidFill>
                <a:ea typeface="宋体" panose="02010600030101010101" pitchFamily="2" charset="-122"/>
                <a:cs typeface="Times New Roman" panose="02020603050405020304" pitchFamily="18" charset="0"/>
              </a:rPr>
              <a:t>欧洲自然环境特征</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A.</a:t>
            </a:r>
            <a:r>
              <a:rPr lang="zh-CN" altLang="zh-CN" dirty="0">
                <a:solidFill>
                  <a:schemeClr val="tx1"/>
                </a:solidFill>
                <a:ea typeface="宋体" panose="02010600030101010101" pitchFamily="2" charset="-122"/>
                <a:cs typeface="Times New Roman" panose="02020603050405020304" pitchFamily="18" charset="0"/>
              </a:rPr>
              <a:t>地跨经纬度小</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面积</a:t>
            </a:r>
            <a:r>
              <a:rPr lang="zh-CN" altLang="zh-CN" u="sng" dirty="0" smtClean="0">
                <a:solidFill>
                  <a:schemeClr val="tx1"/>
                </a:solidFill>
                <a:latin typeface="Calibri" panose="020F0502020204030204" pitchFamily="34" charset="0"/>
                <a:ea typeface="宋体" panose="02010600030101010101" pitchFamily="2" charset="-122"/>
                <a:cs typeface="宋体" panose="02010600030101010101" pitchFamily="2" charset="-122"/>
              </a:rPr>
              <a:t>①</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B.</a:t>
            </a:r>
            <a:r>
              <a:rPr lang="zh-CN" altLang="zh-CN" dirty="0">
                <a:solidFill>
                  <a:schemeClr val="tx1"/>
                </a:solidFill>
                <a:ea typeface="宋体" panose="02010600030101010101" pitchFamily="2" charset="-122"/>
                <a:cs typeface="Times New Roman" panose="02020603050405020304" pitchFamily="18" charset="0"/>
              </a:rPr>
              <a:t>地形以平原为主</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地势低平</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C.</a:t>
            </a:r>
            <a:r>
              <a:rPr lang="zh-CN" altLang="zh-CN" dirty="0">
                <a:solidFill>
                  <a:schemeClr val="tx1"/>
                </a:solidFill>
                <a:ea typeface="宋体" panose="02010600030101010101" pitchFamily="2" charset="-122"/>
                <a:cs typeface="Times New Roman" panose="02020603050405020304" pitchFamily="18" charset="0"/>
              </a:rPr>
              <a:t>受海洋影响大</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降水季节变化</a:t>
            </a:r>
            <a:r>
              <a:rPr lang="zh-CN" altLang="zh-CN" u="sng" dirty="0">
                <a:solidFill>
                  <a:schemeClr val="tx1"/>
                </a:solidFill>
                <a:latin typeface="Calibri" panose="020F0502020204030204" pitchFamily="34" charset="0"/>
                <a:ea typeface="宋体" panose="02010600030101010101" pitchFamily="2" charset="-122"/>
                <a:cs typeface="宋体" panose="02010600030101010101" pitchFamily="2" charset="-122"/>
              </a:rPr>
              <a:t>②</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a:p>
            <a:pPr indent="267970">
              <a:lnSpc>
                <a:spcPct val="120000"/>
              </a:lnSpc>
              <a:spcAft>
                <a:spcPts val="0"/>
              </a:spcAft>
              <a:tabLst>
                <a:tab pos="1029335" algn="l"/>
                <a:tab pos="1850390" algn="l"/>
                <a:tab pos="2538095" algn="l"/>
                <a:tab pos="3221990" algn="l"/>
              </a:tabLst>
            </a:pPr>
            <a:r>
              <a:rPr lang="en-US" altLang="zh-CN" dirty="0">
                <a:solidFill>
                  <a:schemeClr val="tx1"/>
                </a:solidFill>
                <a:ea typeface="宋体" panose="02010600030101010101" pitchFamily="2" charset="-122"/>
                <a:cs typeface="Times New Roman" panose="02020603050405020304" pitchFamily="18" charset="0"/>
              </a:rPr>
              <a:t>D.</a:t>
            </a:r>
            <a:r>
              <a:rPr lang="zh-CN" altLang="zh-CN" dirty="0">
                <a:solidFill>
                  <a:schemeClr val="tx1"/>
                </a:solidFill>
                <a:ea typeface="宋体" panose="02010600030101010101" pitchFamily="2" charset="-122"/>
                <a:cs typeface="Times New Roman" panose="02020603050405020304" pitchFamily="18" charset="0"/>
              </a:rPr>
              <a:t>同纬度地区降水量大</a:t>
            </a:r>
            <a:r>
              <a:rPr lang="en-US" altLang="zh-CN" dirty="0">
                <a:solidFill>
                  <a:schemeClr val="tx1"/>
                </a:solidFill>
                <a:ea typeface="宋体" panose="02010600030101010101" pitchFamily="2" charset="-122"/>
                <a:cs typeface="Times New Roman" panose="02020603050405020304" pitchFamily="18" charset="0"/>
              </a:rPr>
              <a:t>,</a:t>
            </a:r>
            <a:r>
              <a:rPr lang="zh-CN" altLang="zh-CN" dirty="0">
                <a:solidFill>
                  <a:schemeClr val="tx1"/>
                </a:solidFill>
                <a:ea typeface="宋体" panose="02010600030101010101" pitchFamily="2" charset="-122"/>
                <a:cs typeface="Times New Roman" panose="02020603050405020304" pitchFamily="18" charset="0"/>
              </a:rPr>
              <a:t>降水的空间分布差异小</a:t>
            </a:r>
            <a:endParaRPr lang="zh-CN" altLang="zh-CN" dirty="0">
              <a:solidFill>
                <a:schemeClr val="tx1"/>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4849317" y="2950231"/>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小</a:t>
            </a:r>
            <a:endParaRPr lang="zh-CN" altLang="en-US" dirty="0"/>
          </a:p>
        </p:txBody>
      </p:sp>
      <p:sp>
        <p:nvSpPr>
          <p:cNvPr id="6" name="矩形 5"/>
          <p:cNvSpPr/>
          <p:nvPr/>
        </p:nvSpPr>
        <p:spPr>
          <a:xfrm>
            <a:off x="6481117" y="4128567"/>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小</a:t>
            </a:r>
            <a:endParaRPr lang="zh-CN" altLang="en-US" dirty="0"/>
          </a:p>
        </p:txBody>
      </p:sp>
    </p:spTree>
    <p:extLst>
      <p:ext uri="{BB962C8B-B14F-4D97-AF65-F5344CB8AC3E}">
        <p14:creationId xmlns:p14="http://schemas.microsoft.com/office/powerpoint/2010/main" val="26825264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3967"/>
            <a:ext cx="10807700" cy="1817805"/>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a:solidFill>
                  <a:srgbClr val="000000"/>
                </a:solidFill>
                <a:ea typeface="宋体" panose="02010600030101010101" pitchFamily="2" charset="-122"/>
                <a:cs typeface="Times New Roman" panose="02020603050405020304" pitchFamily="18" charset="0"/>
              </a:rPr>
              <a:t>第二步</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分析地形、气候、河流的相互关系</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将代表自然环境特征的字母填入</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③</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⑥</a:t>
            </a:r>
            <a:r>
              <a:rPr lang="zh-CN" altLang="zh-CN" dirty="0">
                <a:solidFill>
                  <a:srgbClr val="000000"/>
                </a:solidFill>
                <a:ea typeface="宋体" panose="02010600030101010101" pitchFamily="2" charset="-122"/>
                <a:cs typeface="Times New Roman" panose="02020603050405020304" pitchFamily="18" charset="0"/>
              </a:rPr>
              <a:t>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每空只能填写一个字母</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选项可重复使用</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384.jpeg"/>
          <p:cNvPicPr>
            <a:picLocks noChangeAspect="1"/>
          </p:cNvPicPr>
          <p:nvPr/>
        </p:nvPicPr>
        <p:blipFill>
          <a:blip r:embed="rId2"/>
          <a:stretch>
            <a:fillRect/>
          </a:stretch>
        </p:blipFill>
        <p:spPr>
          <a:xfrm>
            <a:off x="2623039" y="2201747"/>
            <a:ext cx="6285522" cy="4055002"/>
          </a:xfrm>
          <a:prstGeom prst="rect">
            <a:avLst/>
          </a:prstGeom>
        </p:spPr>
      </p:pic>
      <p:sp>
        <p:nvSpPr>
          <p:cNvPr id="4" name="矩形 3"/>
          <p:cNvSpPr/>
          <p:nvPr/>
        </p:nvSpPr>
        <p:spPr>
          <a:xfrm>
            <a:off x="6012493" y="2964247"/>
            <a:ext cx="481222" cy="584775"/>
          </a:xfrm>
          <a:prstGeom prst="rect">
            <a:avLst/>
          </a:prstGeom>
        </p:spPr>
        <p:txBody>
          <a:bodyPr wrap="none">
            <a:spAutoFit/>
          </a:bodyPr>
          <a:lstStyle/>
          <a:p>
            <a:r>
              <a:rPr lang="en-US" altLang="zh-CN" dirty="0">
                <a:ea typeface="宋体" panose="02010600030101010101" pitchFamily="2" charset="-122"/>
              </a:rPr>
              <a:t>A</a:t>
            </a:r>
            <a:endParaRPr lang="zh-CN" altLang="en-US" dirty="0"/>
          </a:p>
        </p:txBody>
      </p:sp>
      <p:sp>
        <p:nvSpPr>
          <p:cNvPr id="5" name="矩形 4"/>
          <p:cNvSpPr/>
          <p:nvPr/>
        </p:nvSpPr>
        <p:spPr>
          <a:xfrm>
            <a:off x="3133317" y="5708550"/>
            <a:ext cx="481222" cy="584775"/>
          </a:xfrm>
          <a:prstGeom prst="rect">
            <a:avLst/>
          </a:prstGeom>
        </p:spPr>
        <p:txBody>
          <a:bodyPr wrap="none">
            <a:spAutoFit/>
          </a:bodyPr>
          <a:lstStyle/>
          <a:p>
            <a:r>
              <a:rPr lang="en-US" altLang="zh-CN" dirty="0">
                <a:ea typeface="宋体" panose="02010600030101010101" pitchFamily="2" charset="-122"/>
              </a:rPr>
              <a:t>A</a:t>
            </a:r>
            <a:endParaRPr lang="zh-CN" altLang="en-US" dirty="0"/>
          </a:p>
        </p:txBody>
      </p:sp>
      <p:sp>
        <p:nvSpPr>
          <p:cNvPr id="6" name="矩形 5"/>
          <p:cNvSpPr/>
          <p:nvPr/>
        </p:nvSpPr>
        <p:spPr>
          <a:xfrm>
            <a:off x="4173585" y="5708550"/>
            <a:ext cx="458780" cy="584775"/>
          </a:xfrm>
          <a:prstGeom prst="rect">
            <a:avLst/>
          </a:prstGeom>
        </p:spPr>
        <p:txBody>
          <a:bodyPr wrap="none">
            <a:spAutoFit/>
          </a:bodyPr>
          <a:lstStyle/>
          <a:p>
            <a:r>
              <a:rPr lang="en-US" altLang="zh-CN" dirty="0" smtClean="0">
                <a:ea typeface="宋体" panose="02010600030101010101" pitchFamily="2" charset="-122"/>
              </a:rPr>
              <a:t>B</a:t>
            </a:r>
            <a:endParaRPr lang="zh-CN" altLang="en-US" dirty="0"/>
          </a:p>
        </p:txBody>
      </p:sp>
      <p:sp>
        <p:nvSpPr>
          <p:cNvPr id="7" name="矩形 6"/>
          <p:cNvSpPr/>
          <p:nvPr/>
        </p:nvSpPr>
        <p:spPr>
          <a:xfrm>
            <a:off x="7153573" y="5708550"/>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Tree>
    <p:extLst>
      <p:ext uri="{BB962C8B-B14F-4D97-AF65-F5344CB8AC3E}">
        <p14:creationId xmlns:p14="http://schemas.microsoft.com/office/powerpoint/2010/main" val="35790067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3967"/>
            <a:ext cx="10807700" cy="5954322"/>
          </a:xfrm>
          <a:prstGeom prst="rect">
            <a:avLst/>
          </a:prstGeom>
        </p:spPr>
        <p:txBody>
          <a:bodyPr>
            <a:spAutoFit/>
          </a:bodyPr>
          <a:lstStyle/>
          <a:p>
            <a:pPr indent="267970">
              <a:lnSpc>
                <a:spcPct val="120000"/>
              </a:lnSpc>
              <a:spcAft>
                <a:spcPts val="0"/>
              </a:spcAft>
              <a:tabLst>
                <a:tab pos="1029335" algn="l"/>
                <a:tab pos="1850390" algn="l"/>
                <a:tab pos="2538095" algn="l"/>
                <a:tab pos="3221990" algn="l"/>
              </a:tabLst>
            </a:pPr>
            <a:r>
              <a:rPr lang="zh-CN" altLang="zh-CN" dirty="0">
                <a:latin typeface="Arial" panose="020B0604020202020204" pitchFamily="34" charset="0"/>
                <a:cs typeface="Times New Roman" panose="02020603050405020304" pitchFamily="18" charset="0"/>
              </a:rPr>
              <a:t>解析</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读图可知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欧洲地处亚欧大陆西北部。亚洲与欧洲的分界线为乌拉尔山脉、乌拉尔河、里海、大高加索山脉、黑海、土耳其海峡。第</a:t>
            </a:r>
            <a:r>
              <a:rPr lang="en-US" altLang="zh-CN" dirty="0">
                <a:ea typeface="宋体" panose="02010600030101010101" pitchFamily="2" charset="-122"/>
                <a:cs typeface="Times New Roman" panose="02020603050405020304" pitchFamily="18" charset="0"/>
              </a:rPr>
              <a:t>(2)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欧洲西临大西洋</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北临北冰洋</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南临地中海</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东与亚洲相连</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主要河流注入大西洋和北冰洋。第</a:t>
            </a:r>
            <a:r>
              <a:rPr lang="en-US" altLang="zh-CN" dirty="0">
                <a:ea typeface="宋体" panose="02010600030101010101" pitchFamily="2" charset="-122"/>
                <a:cs typeface="Times New Roman" panose="02020603050405020304" pitchFamily="18" charset="0"/>
              </a:rPr>
              <a:t>(3)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欧洲地跨经纬度小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面积小。常年盛行西风</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受来自大西洋西风影响</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降水季节变化小。欧洲地跨经纬度小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面积小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所以河流较短</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长河少。欧洲地跨经纬度小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面积小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地形以平原为主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地势低平</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同纬度地区降水量大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降水的空间分布差异小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所以河网密布。欧洲受海洋影响大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降水季节变化小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所以河流流量稳定。</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16146107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7908190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专业教辅课件Q:251490010">
  <a:themeElements>
    <a:clrScheme name="穿越">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经典">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演示文稿3" id="{7F1B58FA-3D69-4926-A2BA-EEBABBAD5E6B}" vid="{76CC91B4-AC1E-4E21-9BDB-923C2B156DCE}"/>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新教材 高中同步(2)</Template>
  <TotalTime>222</TotalTime>
  <Words>3466</Words>
  <Application>Microsoft Office PowerPoint</Application>
  <PresentationFormat>自定义</PresentationFormat>
  <Paragraphs>324</Paragraphs>
  <Slides>71</Slides>
  <Notes>1</Notes>
  <HiddenSlides>0</HiddenSlides>
  <MMClips>0</MMClips>
  <ScaleCrop>false</ScaleCrop>
  <HeadingPairs>
    <vt:vector size="8" baseType="variant">
      <vt:variant>
        <vt:lpstr>已用的字体</vt:lpstr>
      </vt:variant>
      <vt:variant>
        <vt:i4>15</vt:i4>
      </vt:variant>
      <vt:variant>
        <vt:lpstr>主题</vt:lpstr>
      </vt:variant>
      <vt:variant>
        <vt:i4>1</vt:i4>
      </vt:variant>
      <vt:variant>
        <vt:lpstr>嵌入 OLE 服务器</vt:lpstr>
      </vt:variant>
      <vt:variant>
        <vt:i4>1</vt:i4>
      </vt:variant>
      <vt:variant>
        <vt:lpstr>幻灯片标题</vt:lpstr>
      </vt:variant>
      <vt:variant>
        <vt:i4>71</vt:i4>
      </vt:variant>
    </vt:vector>
  </HeadingPairs>
  <TitlesOfParts>
    <vt:vector size="88" baseType="lpstr">
      <vt:lpstr>NEU-B6</vt:lpstr>
      <vt:lpstr>NEU-BZ-S92</vt:lpstr>
      <vt:lpstr>方正大黑_GBK</vt:lpstr>
      <vt:lpstr>方正仿宋_GBK</vt:lpstr>
      <vt:lpstr>方正书宋_GBK</vt:lpstr>
      <vt:lpstr>仿宋</vt:lpstr>
      <vt:lpstr>黑体</vt:lpstr>
      <vt:lpstr>华文新魏</vt:lpstr>
      <vt:lpstr>楷体</vt:lpstr>
      <vt:lpstr>隶书</vt:lpstr>
      <vt:lpstr>宋体</vt:lpstr>
      <vt:lpstr>微软雅黑</vt:lpstr>
      <vt:lpstr>Arial</vt:lpstr>
      <vt:lpstr>Calibri</vt:lpstr>
      <vt:lpstr>Times New Roman</vt:lpstr>
      <vt:lpstr>专业教辅课件Q:251490010</vt:lpstr>
      <vt:lpstr>文档</vt:lpstr>
      <vt:lpstr>专题7　认识大洲</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ITSK.com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第1课　生物与环境</dc:title>
  <dc:creator>SkyUser</dc:creator>
  <cp:lastModifiedBy>微软用户</cp:lastModifiedBy>
  <cp:revision>58</cp:revision>
  <dcterms:created xsi:type="dcterms:W3CDTF">2020-09-14T06:03:07Z</dcterms:created>
  <dcterms:modified xsi:type="dcterms:W3CDTF">2021-10-05T07:42:05Z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0008007650000000000001024140</vt:lpwstr>
  </property>
  <property fmtid="{D5CDD505-2E9C-101B-9397-08002B2CF9AE}" pid="3" name="KSOProductBuildVer">
    <vt:lpwstr>2052-10.1.0.7698</vt:lpwstr>
  </property>
</Properties>
</file>