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gif" ContentType="image/gif"/>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7"/>
  </p:notesMasterIdLst>
  <p:sldIdLst>
    <p:sldId id="491" r:id="rId3"/>
    <p:sldId id="264" r:id="rId4"/>
    <p:sldId id="432" r:id="rId5"/>
    <p:sldId id="435" r:id="rId6"/>
    <p:sldId id="436" r:id="rId7"/>
    <p:sldId id="437" r:id="rId8"/>
    <p:sldId id="434" r:id="rId9"/>
    <p:sldId id="451" r:id="rId10"/>
    <p:sldId id="452" r:id="rId11"/>
    <p:sldId id="510" r:id="rId12"/>
    <p:sldId id="453" r:id="rId13"/>
    <p:sldId id="490" r:id="rId14"/>
    <p:sldId id="486" r:id="rId15"/>
    <p:sldId id="487" r:id="rId16"/>
    <p:sldId id="488" r:id="rId17"/>
    <p:sldId id="489" r:id="rId18"/>
    <p:sldId id="441" r:id="rId19"/>
    <p:sldId id="456" r:id="rId20"/>
    <p:sldId id="511" r:id="rId21"/>
    <p:sldId id="512" r:id="rId22"/>
    <p:sldId id="513" r:id="rId23"/>
    <p:sldId id="514" r:id="rId24"/>
    <p:sldId id="515" r:id="rId25"/>
    <p:sldId id="516" r:id="rId26"/>
    <p:sldId id="517" r:id="rId27"/>
    <p:sldId id="518" r:id="rId28"/>
    <p:sldId id="519" r:id="rId29"/>
    <p:sldId id="569" r:id="rId30"/>
    <p:sldId id="522" r:id="rId31"/>
    <p:sldId id="544" r:id="rId32"/>
    <p:sldId id="525" r:id="rId33"/>
    <p:sldId id="526" r:id="rId34"/>
    <p:sldId id="527" r:id="rId35"/>
    <p:sldId id="529" r:id="rId36"/>
    <p:sldId id="530" r:id="rId37"/>
    <p:sldId id="547" r:id="rId38"/>
    <p:sldId id="548" r:id="rId39"/>
    <p:sldId id="531" r:id="rId40"/>
    <p:sldId id="532" r:id="rId41"/>
    <p:sldId id="533" r:id="rId42"/>
    <p:sldId id="534" r:id="rId43"/>
    <p:sldId id="535" r:id="rId44"/>
    <p:sldId id="549" r:id="rId45"/>
    <p:sldId id="545" r:id="rId46"/>
    <p:sldId id="546" r:id="rId47"/>
    <p:sldId id="537" r:id="rId48"/>
    <p:sldId id="538" r:id="rId49"/>
    <p:sldId id="539" r:id="rId50"/>
    <p:sldId id="540" r:id="rId51"/>
    <p:sldId id="541" r:id="rId52"/>
    <p:sldId id="542" r:id="rId53"/>
    <p:sldId id="550" r:id="rId54"/>
    <p:sldId id="553" r:id="rId55"/>
    <p:sldId id="551" r:id="rId56"/>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sz="16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sz="16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16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16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16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16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16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16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16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00FF"/>
    <a:srgbClr val="00CC00"/>
    <a:srgbClr val="66FFCC"/>
    <a:srgbClr val="E5E6B8"/>
    <a:srgbClr val="FFFF66"/>
    <a:srgbClr val="F7F7A7"/>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046"/>
    <p:restoredTop sz="94606"/>
  </p:normalViewPr>
  <p:slideViewPr>
    <p:cSldViewPr showGuides="1">
      <p:cViewPr varScale="1">
        <p:scale>
          <a:sx n="70" d="100"/>
          <a:sy n="70" d="100"/>
        </p:scale>
        <p:origin x="-834" y="-90"/>
      </p:cViewPr>
      <p:guideLst>
        <p:guide orient="horz" pos="2160"/>
        <p:guide pos="2904"/>
      </p:guideLst>
    </p:cSldViewPr>
  </p:slideViewPr>
  <p:notesTextViewPr>
    <p:cViewPr>
      <p:scale>
        <a:sx n="100" d="100"/>
        <a:sy n="100" d="100"/>
      </p:scale>
      <p:origin x="0" y="0"/>
    </p:cViewPr>
  </p:notesTextViewPr>
  <p:sorterViewPr showFormatting="0">
    <p:cViewPr>
      <p:scale>
        <a:sx n="66" d="100"/>
        <a:sy n="66" d="100"/>
      </p:scale>
      <p:origin x="0" y="132"/>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0" Type="http://schemas.openxmlformats.org/officeDocument/2006/relationships/tableStyles" Target="tableStyles.xml"/><Relationship Id="rId6" Type="http://schemas.openxmlformats.org/officeDocument/2006/relationships/slide" Target="slides/slide4.xml"/><Relationship Id="rId59" Type="http://schemas.openxmlformats.org/officeDocument/2006/relationships/viewProps" Target="viewProps.xml"/><Relationship Id="rId58" Type="http://schemas.openxmlformats.org/officeDocument/2006/relationships/presProps" Target="presProps.xml"/><Relationship Id="rId57" Type="http://schemas.openxmlformats.org/officeDocument/2006/relationships/notesMaster" Target="notesMasters/notesMaster1.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30722"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723"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a:defRPr sz="120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9460" name="Rectangle 4"/>
          <p:cNvSpPr>
            <a:spLocks noRot="1" noTextEdit="1"/>
          </p:cNvSpPr>
          <p:nvPr>
            <p:ph type="sldImg" idx="2"/>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30725"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726"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727"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p>
            <a:pPr lvl="0" algn="r" eaLnBrk="1" hangingPunct="1"/>
            <a:fld id="{9A0DB2DC-4C9A-4742-B13C-FB6460FD3503}" type="slidenum">
              <a:rPr lang="en-US" altLang="zh-CN" sz="1200" dirty="0"/>
            </a:fld>
            <a:endParaRPr lang="en-US" altLang="zh-CN"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457200" y="1600200"/>
            <a:ext cx="8229600" cy="4525963"/>
          </a:xfrm>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Tx/>
              <a:buChar char="•"/>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Ovr>
    <a:masterClrMapping/>
  </p:clrMapOvr>
  <p:transition>
    <p:random/>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Rectangle 2"/>
          <p:cNvSpPr>
            <a:spLocks noGrp="1"/>
          </p:cNvSpPr>
          <p:nvPr>
            <p:ph type="title"/>
          </p:nvPr>
        </p:nvSpPr>
        <p:spPr>
          <a:xfrm>
            <a:off x="457200" y="274638"/>
            <a:ext cx="8229600" cy="1143000"/>
          </a:xfrm>
          <a:prstGeom prst="rect">
            <a:avLst/>
          </a:prstGeom>
          <a:noFill/>
          <a:ln w="9525">
            <a:noFill/>
          </a:ln>
        </p:spPr>
        <p:txBody>
          <a:bodyPr anchor="ctr" anchorCtr="0"/>
          <a:p>
            <a:pPr lvl="0"/>
            <a:r>
              <a:rPr lang="zh-CN" altLang="en-US" dirty="0"/>
              <a:t>单击此处编辑母版标题样式</a:t>
            </a:r>
            <a:endParaRPr lang="zh-CN" altLang="en-US" dirty="0"/>
          </a:p>
        </p:txBody>
      </p:sp>
      <p:sp>
        <p:nvSpPr>
          <p:cNvPr id="1027" name="Rectangle 3"/>
          <p:cNvSpPr>
            <a:spLocks noGrp="1"/>
          </p:cNvSpPr>
          <p:nvPr>
            <p:ph type="body" idx="1"/>
          </p:nvPr>
        </p:nvSpPr>
        <p:spPr>
          <a:xfrm>
            <a:off x="457200" y="1600200"/>
            <a:ext cx="8229600" cy="4525963"/>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a:defRPr sz="14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a:defRPr sz="1400">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r">
              <a:defRPr sz="1400"/>
            </a:lvl1pPr>
          </a:lstStyle>
          <a:p>
            <a:pPr lvl="0" eaLnBrk="1" hangingPunct="1"/>
            <a:fld id="{9A0DB2DC-4C9A-4742-B13C-FB6460FD3503}" type="slidenum">
              <a:rPr lang="en-US" altLang="zh-CN">
                <a:latin typeface="Arial" panose="020B0604020202020204" pitchFamily="34" charset="0"/>
              </a:rPr>
            </a:fld>
            <a:endParaRPr lang="en-US" altLang="zh-CN">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random/>
  </p:transition>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vmlDrawing" Target="../drawings/vmlDrawing1.vml"/><Relationship Id="rId6" Type="http://schemas.openxmlformats.org/officeDocument/2006/relationships/slideLayout" Target="../slideLayouts/slideLayout7.xml"/><Relationship Id="rId5" Type="http://schemas.openxmlformats.org/officeDocument/2006/relationships/image" Target="../media/image4.wmf"/><Relationship Id="rId4" Type="http://schemas.openxmlformats.org/officeDocument/2006/relationships/oleObject" Target="../embeddings/oleObject1.bin"/><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GIF"/><Relationship Id="rId1"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jpeg"/><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8.jpeg"/></Relationships>
</file>

<file path=ppt/slides/_rels/slide1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1.jpeg"/><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8.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7.jpeg"/><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14.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GIF"/></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8.GI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0.png"/><Relationship Id="rId1" Type="http://schemas.openxmlformats.org/officeDocument/2006/relationships/image" Target="../media/image19.GIF"/></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2.jpeg"/><Relationship Id="rId1" Type="http://schemas.openxmlformats.org/officeDocument/2006/relationships/image" Target="../media/image21.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GI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GIF"/></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23.xml"/><Relationship Id="rId1" Type="http://schemas.openxmlformats.org/officeDocument/2006/relationships/slide" Target="slide2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4.png"/><Relationship Id="rId1" Type="http://schemas.openxmlformats.org/officeDocument/2006/relationships/image" Target="../media/image2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1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xml"/><Relationship Id="rId1" Type="http://schemas.openxmlformats.org/officeDocument/2006/relationships/image" Target="../media/image18.GIF"/></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8.GIF"/></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6.jpeg"/><Relationship Id="rId1" Type="http://schemas.openxmlformats.org/officeDocument/2006/relationships/image" Target="../media/image25.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7.png"/><Relationship Id="rId1" Type="http://schemas.openxmlformats.org/officeDocument/2006/relationships/tags" Target="../tags/tag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1" name="AutoShape 4"/>
          <p:cNvSpPr/>
          <p:nvPr/>
        </p:nvSpPr>
        <p:spPr>
          <a:xfrm>
            <a:off x="1676400" y="0"/>
            <a:ext cx="7086600" cy="2286000"/>
          </a:xfrm>
          <a:prstGeom prst="cloudCallout">
            <a:avLst>
              <a:gd name="adj1" fmla="val -58421"/>
              <a:gd name="adj2" fmla="val 903"/>
            </a:avLst>
          </a:prstGeom>
          <a:solidFill>
            <a:srgbClr val="FFFF00"/>
          </a:solidFill>
          <a:ln w="9525" cap="flat" cmpd="sng">
            <a:solidFill>
              <a:srgbClr val="FFFF66"/>
            </a:solidFill>
            <a:prstDash val="solid"/>
            <a:headEnd type="none" w="med" len="med"/>
            <a:tailEnd type="none" w="med" len="med"/>
          </a:ln>
        </p:spPr>
        <p:txBody>
          <a:bodyPr/>
          <a:p>
            <a:pPr algn="ctr"/>
            <a:endParaRPr lang="zh-CN" altLang="zh-CN" sz="2400" dirty="0">
              <a:latin typeface="Times New Roman" panose="02020603050405020304" pitchFamily="18" charset="0"/>
            </a:endParaRPr>
          </a:p>
        </p:txBody>
      </p:sp>
      <p:sp>
        <p:nvSpPr>
          <p:cNvPr id="32772" name="Text Box 5"/>
          <p:cNvSpPr txBox="1"/>
          <p:nvPr/>
        </p:nvSpPr>
        <p:spPr>
          <a:xfrm>
            <a:off x="2743200" y="304800"/>
            <a:ext cx="5410200" cy="1766888"/>
          </a:xfrm>
          <a:prstGeom prst="rect">
            <a:avLst/>
          </a:prstGeom>
          <a:noFill/>
          <a:ln w="9525">
            <a:noFill/>
          </a:ln>
        </p:spPr>
        <p:txBody>
          <a:bodyPr>
            <a:spAutoFit/>
          </a:bodyPr>
          <a:p>
            <a:pPr>
              <a:spcBef>
                <a:spcPct val="50000"/>
              </a:spcBef>
            </a:pPr>
            <a:r>
              <a:rPr lang="zh-CN" altLang="en-US" sz="4400" b="1" dirty="0">
                <a:solidFill>
                  <a:srgbClr val="0000FF"/>
                </a:solidFill>
                <a:latin typeface="Times New Roman" panose="02020603050405020304" pitchFamily="18" charset="0"/>
                <a:ea typeface="华文行楷" panose="02010800040101010101" pitchFamily="2" charset="-122"/>
              </a:rPr>
              <a:t>你会鉴别真假黄金？</a:t>
            </a:r>
            <a:endParaRPr lang="zh-CN" altLang="en-US" sz="4400" b="1" dirty="0">
              <a:solidFill>
                <a:srgbClr val="0000FF"/>
              </a:solidFill>
              <a:latin typeface="Times New Roman" panose="02020603050405020304" pitchFamily="18" charset="0"/>
              <a:ea typeface="华文行楷" panose="02010800040101010101" pitchFamily="2" charset="-122"/>
            </a:endParaRPr>
          </a:p>
          <a:p>
            <a:pPr>
              <a:spcBef>
                <a:spcPct val="50000"/>
              </a:spcBef>
            </a:pPr>
            <a:r>
              <a:rPr lang="zh-CN" altLang="en-US" sz="4400" b="1" dirty="0">
                <a:solidFill>
                  <a:srgbClr val="0000FF"/>
                </a:solidFill>
                <a:latin typeface="Times New Roman" panose="02020603050405020304" pitchFamily="18" charset="0"/>
                <a:ea typeface="华文行楷" panose="02010800040101010101" pitchFamily="2" charset="-122"/>
              </a:rPr>
              <a:t>谈谈你的方法。</a:t>
            </a:r>
            <a:endParaRPr lang="zh-CN" altLang="en-US" sz="4400" b="1" dirty="0">
              <a:solidFill>
                <a:srgbClr val="0000FF"/>
              </a:solidFill>
              <a:latin typeface="Times New Roman" panose="02020603050405020304" pitchFamily="18" charset="0"/>
              <a:ea typeface="华文行楷" panose="02010800040101010101" pitchFamily="2" charset="-122"/>
            </a:endParaRPr>
          </a:p>
        </p:txBody>
      </p:sp>
      <p:pic>
        <p:nvPicPr>
          <p:cNvPr id="32773" name="Picture 6" descr="yinwu"/>
          <p:cNvPicPr>
            <a:picLocks noChangeAspect="1"/>
          </p:cNvPicPr>
          <p:nvPr/>
        </p:nvPicPr>
        <p:blipFill>
          <a:blip r:embed="rId1"/>
          <a:stretch>
            <a:fillRect/>
          </a:stretch>
        </p:blipFill>
        <p:spPr>
          <a:xfrm>
            <a:off x="0" y="0"/>
            <a:ext cx="1700213" cy="2209800"/>
          </a:xfrm>
          <a:prstGeom prst="rect">
            <a:avLst/>
          </a:prstGeom>
          <a:noFill/>
          <a:ln w="9525">
            <a:noFill/>
          </a:ln>
        </p:spPr>
      </p:pic>
      <p:pic>
        <p:nvPicPr>
          <p:cNvPr id="32774" name="Picture 7" descr="jiahuangjin"/>
          <p:cNvPicPr>
            <a:picLocks noChangeAspect="1"/>
          </p:cNvPicPr>
          <p:nvPr/>
        </p:nvPicPr>
        <p:blipFill>
          <a:blip r:embed="rId2"/>
          <a:stretch>
            <a:fillRect/>
          </a:stretch>
        </p:blipFill>
        <p:spPr>
          <a:xfrm>
            <a:off x="4479290" y="2514600"/>
            <a:ext cx="4436110" cy="4038600"/>
          </a:xfrm>
          <a:prstGeom prst="rect">
            <a:avLst/>
          </a:prstGeom>
          <a:noFill/>
          <a:ln w="9525">
            <a:noFill/>
          </a:ln>
        </p:spPr>
      </p:pic>
      <p:pic>
        <p:nvPicPr>
          <p:cNvPr id="19464" name="Picture 10" descr="t0184f9169fe90b7ddc"/>
          <p:cNvPicPr>
            <a:picLocks noChangeAspect="1"/>
          </p:cNvPicPr>
          <p:nvPr/>
        </p:nvPicPr>
        <p:blipFill>
          <a:blip r:embed="rId3"/>
          <a:stretch>
            <a:fillRect/>
          </a:stretch>
        </p:blipFill>
        <p:spPr>
          <a:xfrm>
            <a:off x="762000" y="2141855"/>
            <a:ext cx="3286125" cy="2284095"/>
          </a:xfrm>
          <a:prstGeom prst="rect">
            <a:avLst/>
          </a:prstGeom>
          <a:noFill/>
          <a:ln w="9525">
            <a:noFill/>
          </a:ln>
        </p:spPr>
      </p:pic>
      <p:graphicFrame>
        <p:nvGraphicFramePr>
          <p:cNvPr id="2" name="对象 1"/>
          <p:cNvGraphicFramePr/>
          <p:nvPr/>
        </p:nvGraphicFramePr>
        <p:xfrm>
          <a:off x="762000" y="4495800"/>
          <a:ext cx="3286125" cy="2139315"/>
        </p:xfrm>
        <a:graphic>
          <a:graphicData uri="http://schemas.openxmlformats.org/presentationml/2006/ole">
            <mc:AlternateContent xmlns:mc="http://schemas.openxmlformats.org/markup-compatibility/2006">
              <mc:Choice xmlns:v="urn:schemas-microsoft-com:vml" Requires="v">
                <p:oleObj spid="_x0000_s3" name="" r:id="rId4" imgW="2762250" imgH="1752600" progId="Paint.Picture">
                  <p:embed/>
                </p:oleObj>
              </mc:Choice>
              <mc:Fallback>
                <p:oleObj name="" r:id="rId4" imgW="2762250" imgH="1752600" progId="Paint.Picture">
                  <p:embed/>
                  <p:pic>
                    <p:nvPicPr>
                      <p:cNvPr id="0" name="图片 2"/>
                      <p:cNvPicPr/>
                      <p:nvPr/>
                    </p:nvPicPr>
                    <p:blipFill>
                      <a:blip r:embed="rId5"/>
                      <a:stretch>
                        <a:fillRect/>
                      </a:stretch>
                    </p:blipFill>
                    <p:spPr>
                      <a:xfrm>
                        <a:off x="762000" y="4495800"/>
                        <a:ext cx="3286125" cy="2139315"/>
                      </a:xfrm>
                      <a:prstGeom prst="rect">
                        <a:avLst/>
                      </a:prstGeom>
                    </p:spPr>
                  </p:pic>
                </p:oleObj>
              </mc:Fallback>
            </mc:AlternateContent>
          </a:graphicData>
        </a:graphic>
      </p:graphicFrame>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2050" name="Text Box 3"/>
          <p:cNvSpPr txBox="1"/>
          <p:nvPr/>
        </p:nvSpPr>
        <p:spPr>
          <a:xfrm>
            <a:off x="4932363" y="4868863"/>
            <a:ext cx="3816350" cy="457200"/>
          </a:xfrm>
          <a:prstGeom prst="rect">
            <a:avLst/>
          </a:prstGeom>
          <a:solidFill>
            <a:schemeClr val="bg1"/>
          </a:solidFill>
          <a:ln w="9525">
            <a:noFill/>
          </a:ln>
        </p:spPr>
        <p:txBody>
          <a:bodyPr>
            <a:spAutoFit/>
          </a:bodyPr>
          <a:p>
            <a:pPr>
              <a:spcBef>
                <a:spcPct val="50000"/>
              </a:spcBef>
            </a:pPr>
            <a:endParaRPr lang="zh-CN" altLang="zh-CN" sz="2400" b="1" dirty="0">
              <a:latin typeface="Arial" panose="020B0604020202020204" pitchFamily="34" charset="0"/>
            </a:endParaRPr>
          </a:p>
        </p:txBody>
      </p:sp>
      <p:sp>
        <p:nvSpPr>
          <p:cNvPr id="2051" name="Text Box 6"/>
          <p:cNvSpPr txBox="1"/>
          <p:nvPr/>
        </p:nvSpPr>
        <p:spPr>
          <a:xfrm>
            <a:off x="381000" y="1981200"/>
            <a:ext cx="8458200" cy="3462338"/>
          </a:xfrm>
          <a:prstGeom prst="rect">
            <a:avLst/>
          </a:prstGeom>
          <a:noFill/>
          <a:ln w="9525">
            <a:noFill/>
          </a:ln>
        </p:spPr>
        <p:txBody>
          <a:bodyPr>
            <a:spAutoFit/>
          </a:bodyPr>
          <a:p>
            <a:pPr algn="ctr">
              <a:spcBef>
                <a:spcPct val="50000"/>
              </a:spcBef>
            </a:pPr>
            <a:r>
              <a:rPr lang="zh-CN" altLang="en-US" sz="4800" b="1" dirty="0">
                <a:solidFill>
                  <a:srgbClr val="FF3300"/>
                </a:solidFill>
                <a:latin typeface="Arial" panose="020B0604020202020204" pitchFamily="34" charset="0"/>
              </a:rPr>
              <a:t>金属和金属材料</a:t>
            </a:r>
            <a:endParaRPr lang="zh-CN" altLang="en-US" sz="4800" b="1" dirty="0">
              <a:solidFill>
                <a:srgbClr val="FF3300"/>
              </a:solidFill>
              <a:latin typeface="Arial" panose="020B0604020202020204" pitchFamily="34" charset="0"/>
            </a:endParaRPr>
          </a:p>
          <a:p>
            <a:pPr algn="ctr">
              <a:spcBef>
                <a:spcPct val="50000"/>
              </a:spcBef>
            </a:pPr>
            <a:r>
              <a:rPr lang="zh-CN" altLang="en-US" sz="6000" b="1" dirty="0">
                <a:solidFill>
                  <a:srgbClr val="0000FF"/>
                </a:solidFill>
                <a:latin typeface="Arial" panose="020B0604020202020204" pitchFamily="34" charset="0"/>
              </a:rPr>
              <a:t>课题</a:t>
            </a:r>
            <a:r>
              <a:rPr lang="en-US" altLang="zh-CN" sz="6000" b="1">
                <a:solidFill>
                  <a:srgbClr val="0000FF"/>
                </a:solidFill>
                <a:latin typeface="Arial" panose="020B0604020202020204" pitchFamily="34" charset="0"/>
              </a:rPr>
              <a:t>2 </a:t>
            </a:r>
            <a:r>
              <a:rPr lang="zh-CN" altLang="en-US" sz="6000" b="1" dirty="0">
                <a:solidFill>
                  <a:srgbClr val="0000FF"/>
                </a:solidFill>
                <a:latin typeface="Arial" panose="020B0604020202020204" pitchFamily="34" charset="0"/>
              </a:rPr>
              <a:t>金属的化学性质</a:t>
            </a:r>
            <a:endParaRPr lang="zh-CN" altLang="en-US" sz="6000" b="1" dirty="0">
              <a:solidFill>
                <a:srgbClr val="0000FF"/>
              </a:solidFill>
              <a:latin typeface="Arial" panose="020B0604020202020204" pitchFamily="34" charset="0"/>
            </a:endParaRPr>
          </a:p>
          <a:p>
            <a:pPr algn="ctr">
              <a:spcBef>
                <a:spcPct val="50000"/>
              </a:spcBef>
            </a:pPr>
            <a:endParaRPr lang="en-US" altLang="zh-CN" sz="5400" b="1">
              <a:solidFill>
                <a:srgbClr val="FF3300"/>
              </a:solidFill>
              <a:latin typeface="Arial" panose="020B0604020202020204" pitchFamily="34" charset="0"/>
            </a:endParaRPr>
          </a:p>
        </p:txBody>
      </p:sp>
      <p:sp>
        <p:nvSpPr>
          <p:cNvPr id="7" name="Text Box 2" descr="90%"/>
          <p:cNvSpPr txBox="1"/>
          <p:nvPr/>
        </p:nvSpPr>
        <p:spPr>
          <a:xfrm>
            <a:off x="1295400" y="381000"/>
            <a:ext cx="6858000" cy="1387475"/>
          </a:xfrm>
          <a:prstGeom prst="rect">
            <a:avLst/>
          </a:prstGeom>
          <a:pattFill prst="pct90">
            <a:fgClr>
              <a:srgbClr val="66FFFF"/>
            </a:fgClr>
            <a:bgClr>
              <a:srgbClr val="FFFF66"/>
            </a:bgClr>
          </a:pattFill>
          <a:ln w="76200" cap="rnd" cmpd="sng">
            <a:solidFill>
              <a:srgbClr val="00FF00"/>
            </a:solidFill>
            <a:prstDash val="sysDot"/>
            <a:miter/>
            <a:headEnd type="none" w="med" len="med"/>
            <a:tailEnd type="none" w="med" len="med"/>
          </a:ln>
        </p:spPr>
        <p:txBody>
          <a:bodyPr>
            <a:spAutoFit/>
          </a:bodyPr>
          <a:p>
            <a:pPr>
              <a:spcBef>
                <a:spcPct val="50000"/>
              </a:spcBef>
            </a:pPr>
            <a:r>
              <a:rPr lang="zh-CN" altLang="en-US" sz="4000" b="1" dirty="0">
                <a:solidFill>
                  <a:srgbClr val="F2240E"/>
                </a:solidFill>
                <a:latin typeface="Times New Roman" panose="02020603050405020304" pitchFamily="18" charset="0"/>
                <a:ea typeface="黑体" panose="02010609060101010101" pitchFamily="49" charset="-122"/>
              </a:rPr>
              <a:t>自然界的万物中蕴藏着惊人的道理       － 亚里士多德</a:t>
            </a:r>
            <a:endParaRPr lang="zh-CN" altLang="en-US" sz="4000" b="1" dirty="0">
              <a:solidFill>
                <a:srgbClr val="F2240E"/>
              </a:solidFill>
              <a:latin typeface="Times New Roman" panose="02020603050405020304" pitchFamily="18" charset="0"/>
              <a:ea typeface="黑体" panose="02010609060101010101" pitchFamily="49" charset="-122"/>
            </a:endParaRPr>
          </a:p>
        </p:txBody>
      </p:sp>
      <p:sp>
        <p:nvSpPr>
          <p:cNvPr id="2053" name="TextBox 7"/>
          <p:cNvSpPr txBox="1"/>
          <p:nvPr/>
        </p:nvSpPr>
        <p:spPr>
          <a:xfrm>
            <a:off x="3048000" y="6334125"/>
            <a:ext cx="3122613" cy="523875"/>
          </a:xfrm>
          <a:prstGeom prst="rect">
            <a:avLst/>
          </a:prstGeom>
          <a:solidFill>
            <a:schemeClr val="accent2"/>
          </a:solidFill>
          <a:ln w="9525">
            <a:noFill/>
          </a:ln>
        </p:spPr>
        <p:txBody>
          <a:bodyPr wrap="none">
            <a:spAutoFit/>
          </a:bodyPr>
          <a:p>
            <a:r>
              <a:rPr lang="zh-CN" altLang="en-US" sz="2800" b="1" dirty="0">
                <a:solidFill>
                  <a:srgbClr val="FF0000"/>
                </a:solidFill>
                <a:latin typeface="Arial" panose="020B0604020202020204" pitchFamily="34" charset="0"/>
              </a:rPr>
              <a:t>中大附中   方贵贤</a:t>
            </a:r>
            <a:endParaRPr lang="zh-CN" altLang="en-US" sz="2800" b="1" dirty="0">
              <a:solidFill>
                <a:srgbClr val="FF0000"/>
              </a:solidFill>
              <a:latin typeface="Arial" panose="020B0604020202020204" pitchFamily="3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repeatCount="indefinite"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4" name="Rectangle 2"/>
          <p:cNvSpPr>
            <a:spLocks noGrp="1"/>
          </p:cNvSpPr>
          <p:nvPr>
            <p:ph type="title"/>
          </p:nvPr>
        </p:nvSpPr>
        <p:spPr>
          <a:xfrm>
            <a:off x="2514600" y="0"/>
            <a:ext cx="6629400" cy="838200"/>
          </a:xfrm>
        </p:spPr>
        <p:txBody>
          <a:bodyPr vert="horz" wrap="square" lIns="91440" tIns="45720" rIns="91440" bIns="45720" anchor="ctr" anchorCtr="0"/>
          <a:p>
            <a:pPr eaLnBrk="1" hangingPunct="1"/>
            <a:r>
              <a:rPr lang="zh-CN" altLang="en-US" sz="3200" b="1" dirty="0">
                <a:solidFill>
                  <a:srgbClr val="0000CC"/>
                </a:solidFill>
              </a:rPr>
              <a:t>你学过哪些金属与</a:t>
            </a:r>
            <a:r>
              <a:rPr lang="en-US" altLang="zh-CN" sz="3200" b="1">
                <a:solidFill>
                  <a:srgbClr val="0000CC"/>
                </a:solidFill>
              </a:rPr>
              <a:t>O</a:t>
            </a:r>
            <a:r>
              <a:rPr lang="en-US" altLang="zh-CN" sz="3200" b="1" baseline="-25000">
                <a:solidFill>
                  <a:srgbClr val="0000CC"/>
                </a:solidFill>
              </a:rPr>
              <a:t>2</a:t>
            </a:r>
            <a:r>
              <a:rPr lang="zh-CN" altLang="en-US" sz="3200" b="1" dirty="0">
                <a:solidFill>
                  <a:srgbClr val="0000CC"/>
                </a:solidFill>
              </a:rPr>
              <a:t>的反应？</a:t>
            </a:r>
            <a:endParaRPr lang="zh-CN" altLang="en-US" sz="3200" b="1" dirty="0">
              <a:solidFill>
                <a:srgbClr val="0000CC"/>
              </a:solidFill>
            </a:endParaRPr>
          </a:p>
        </p:txBody>
      </p:sp>
      <p:sp>
        <p:nvSpPr>
          <p:cNvPr id="3075" name="WordArt 23"/>
          <p:cNvSpPr>
            <a:spLocks noTextEdit="1"/>
          </p:cNvSpPr>
          <p:nvPr/>
        </p:nvSpPr>
        <p:spPr>
          <a:xfrm rot="-532478">
            <a:off x="22225" y="261938"/>
            <a:ext cx="2584450" cy="785812"/>
          </a:xfrm>
          <a:prstGeom prst="rect">
            <a:avLst/>
          </a:prstGeom>
        </p:spPr>
        <p:txBody>
          <a:bodyPr wrap="none" fromWordArt="1">
            <a:prstTxWarp prst="textCanUp">
              <a:avLst>
                <a:gd name="adj" fmla="val 85713"/>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eaLnBrk="0" hangingPunct="0"/>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温故知新</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
        <p:nvSpPr>
          <p:cNvPr id="3076" name="TextBox 5"/>
          <p:cNvSpPr txBox="1"/>
          <p:nvPr/>
        </p:nvSpPr>
        <p:spPr>
          <a:xfrm>
            <a:off x="0" y="1371600"/>
            <a:ext cx="3406775" cy="584200"/>
          </a:xfrm>
          <a:prstGeom prst="rect">
            <a:avLst/>
          </a:prstGeom>
          <a:noFill/>
          <a:ln w="9525">
            <a:noFill/>
          </a:ln>
        </p:spPr>
        <p:txBody>
          <a:bodyPr wrap="none">
            <a:spAutoFit/>
          </a:bodyPr>
          <a:p>
            <a:r>
              <a:rPr lang="en-US" altLang="zh-CN" sz="3200" b="1">
                <a:latin typeface="Arial" panose="020B0604020202020204" pitchFamily="34" charset="0"/>
              </a:rPr>
              <a:t>1、</a:t>
            </a:r>
            <a:r>
              <a:rPr lang="zh-CN" altLang="en-US" sz="3200" b="1" dirty="0">
                <a:latin typeface="Arial" panose="020B0604020202020204" pitchFamily="34" charset="0"/>
              </a:rPr>
              <a:t>镁与氧气反应</a:t>
            </a:r>
            <a:endParaRPr lang="zh-CN" altLang="en-US" sz="3200" b="1" dirty="0">
              <a:latin typeface="Arial" panose="020B0604020202020204" pitchFamily="34" charset="0"/>
            </a:endParaRPr>
          </a:p>
        </p:txBody>
      </p:sp>
      <p:sp>
        <p:nvSpPr>
          <p:cNvPr id="3077" name="TextBox 6"/>
          <p:cNvSpPr txBox="1"/>
          <p:nvPr/>
        </p:nvSpPr>
        <p:spPr>
          <a:xfrm>
            <a:off x="0" y="1981200"/>
            <a:ext cx="6096000" cy="3016250"/>
          </a:xfrm>
          <a:prstGeom prst="rect">
            <a:avLst/>
          </a:prstGeom>
          <a:noFill/>
          <a:ln w="9525">
            <a:noFill/>
          </a:ln>
        </p:spPr>
        <p:txBody>
          <a:bodyPr>
            <a:spAutoFit/>
          </a:bodyPr>
          <a:p>
            <a:r>
              <a:rPr lang="zh-CN" altLang="en-US" sz="3200" b="1" dirty="0">
                <a:latin typeface="Arial" panose="020B0604020202020204" pitchFamily="34" charset="0"/>
              </a:rPr>
              <a:t>（</a:t>
            </a:r>
            <a:r>
              <a:rPr lang="en-US" altLang="zh-CN" sz="3200" b="1">
                <a:latin typeface="Arial" panose="020B0604020202020204" pitchFamily="34" charset="0"/>
              </a:rPr>
              <a:t>1）</a:t>
            </a:r>
            <a:r>
              <a:rPr lang="zh-CN" altLang="en-US" sz="3200" b="1" dirty="0">
                <a:latin typeface="Arial" panose="020B0604020202020204" pitchFamily="34" charset="0"/>
              </a:rPr>
              <a:t>常温下（在空气中）</a:t>
            </a:r>
            <a:endParaRPr lang="en-US" altLang="zh-CN" sz="3200" b="1">
              <a:latin typeface="Arial" panose="020B0604020202020204" pitchFamily="34" charset="0"/>
            </a:endParaRPr>
          </a:p>
          <a:p>
            <a:r>
              <a:rPr lang="zh-CN" altLang="en-US" sz="3200" b="1" dirty="0">
                <a:latin typeface="Arial" panose="020B0604020202020204" pitchFamily="34" charset="0"/>
              </a:rPr>
              <a:t>现象：</a:t>
            </a:r>
            <a:endParaRPr lang="en-US" altLang="zh-CN" sz="3200" b="1">
              <a:latin typeface="Arial" panose="020B0604020202020204" pitchFamily="34" charset="0"/>
            </a:endParaRPr>
          </a:p>
          <a:p>
            <a:r>
              <a:rPr lang="en-US" altLang="zh-CN" sz="3200" b="1">
                <a:latin typeface="Arial" panose="020B0604020202020204" pitchFamily="34" charset="0"/>
              </a:rPr>
              <a:t>  </a:t>
            </a:r>
            <a:r>
              <a:rPr lang="en-US" altLang="zh-CN" sz="3200" b="1">
                <a:latin typeface="宋体" panose="02010600030101010101" pitchFamily="2" charset="-122"/>
              </a:rPr>
              <a:t>(2) </a:t>
            </a:r>
            <a:r>
              <a:rPr lang="zh-CN" altLang="en-US" sz="3200" b="1" dirty="0">
                <a:latin typeface="宋体" panose="02010600030101010101" pitchFamily="2" charset="-122"/>
              </a:rPr>
              <a:t>点燃时</a:t>
            </a:r>
            <a:r>
              <a:rPr lang="en-US" altLang="zh-CN" sz="3200" b="1">
                <a:latin typeface="宋体" panose="02010600030101010101" pitchFamily="2" charset="-122"/>
              </a:rPr>
              <a:t>(</a:t>
            </a:r>
            <a:r>
              <a:rPr lang="zh-CN" altLang="en-US" sz="3200" b="1" dirty="0">
                <a:latin typeface="宋体" panose="02010600030101010101" pitchFamily="2" charset="-122"/>
              </a:rPr>
              <a:t>在空气中</a:t>
            </a:r>
            <a:r>
              <a:rPr lang="en-US" altLang="zh-CN" sz="3200" b="1">
                <a:latin typeface="宋体" panose="02010600030101010101" pitchFamily="2" charset="-122"/>
              </a:rPr>
              <a:t>)</a:t>
            </a:r>
            <a:endParaRPr lang="en-US" altLang="zh-CN" sz="3200" b="1">
              <a:latin typeface="宋体" panose="02010600030101010101" pitchFamily="2" charset="-122"/>
            </a:endParaRPr>
          </a:p>
          <a:p>
            <a:r>
              <a:rPr lang="zh-CN" altLang="en-US" sz="3200" b="1" dirty="0">
                <a:latin typeface="宋体" panose="02010600030101010101" pitchFamily="2" charset="-122"/>
              </a:rPr>
              <a:t>现象：</a:t>
            </a:r>
            <a:endParaRPr lang="en-US" altLang="zh-CN" sz="3200" b="1">
              <a:latin typeface="宋体" panose="02010600030101010101" pitchFamily="2" charset="-122"/>
            </a:endParaRPr>
          </a:p>
          <a:p>
            <a:endParaRPr lang="en-US" altLang="zh-CN" sz="3200" b="1">
              <a:latin typeface="宋体" panose="02010600030101010101" pitchFamily="2" charset="-122"/>
            </a:endParaRPr>
          </a:p>
          <a:p>
            <a:r>
              <a:rPr lang="zh-CN" altLang="en-US" sz="3200" b="1" dirty="0">
                <a:latin typeface="宋体" panose="02010600030101010101" pitchFamily="2" charset="-122"/>
              </a:rPr>
              <a:t>方程式：</a:t>
            </a:r>
            <a:endParaRPr lang="zh-CN" altLang="en-US" sz="3200" b="1" dirty="0">
              <a:latin typeface="宋体" panose="02010600030101010101" pitchFamily="2" charset="-122"/>
            </a:endParaRPr>
          </a:p>
        </p:txBody>
      </p:sp>
      <p:sp>
        <p:nvSpPr>
          <p:cNvPr id="3078" name="Rectangle 15"/>
          <p:cNvSpPr/>
          <p:nvPr/>
        </p:nvSpPr>
        <p:spPr>
          <a:xfrm>
            <a:off x="1676400" y="4953000"/>
            <a:ext cx="6324600" cy="823913"/>
          </a:xfrm>
          <a:prstGeom prst="rect">
            <a:avLst/>
          </a:prstGeom>
          <a:noFill/>
          <a:ln w="9525">
            <a:noFill/>
          </a:ln>
        </p:spPr>
        <p:txBody>
          <a:bodyPr>
            <a:spAutoFit/>
          </a:bodyPr>
          <a:p>
            <a:pPr>
              <a:buNone/>
            </a:pPr>
            <a:r>
              <a:rPr lang="en-US" altLang="zh-CN" sz="4800" b="1">
                <a:solidFill>
                  <a:srgbClr val="FF0000"/>
                </a:solidFill>
                <a:latin typeface="黑体" panose="02010609060101010101" pitchFamily="49" charset="-122"/>
                <a:ea typeface="黑体" panose="02010609060101010101" pitchFamily="49" charset="-122"/>
              </a:rPr>
              <a:t>2Mg</a:t>
            </a:r>
            <a:r>
              <a:rPr lang="zh-CN" altLang="en-US" sz="4800" b="1" dirty="0">
                <a:solidFill>
                  <a:srgbClr val="FF0000"/>
                </a:solidFill>
                <a:latin typeface="黑体" panose="02010609060101010101" pitchFamily="49" charset="-122"/>
                <a:ea typeface="黑体" panose="02010609060101010101" pitchFamily="49" charset="-122"/>
              </a:rPr>
              <a:t>＋</a:t>
            </a:r>
            <a:r>
              <a:rPr lang="en-US" altLang="zh-CN" sz="4800" b="1">
                <a:solidFill>
                  <a:srgbClr val="FF0000"/>
                </a:solidFill>
                <a:latin typeface="黑体" panose="02010609060101010101" pitchFamily="49" charset="-122"/>
                <a:ea typeface="黑体" panose="02010609060101010101" pitchFamily="49" charset="-122"/>
              </a:rPr>
              <a:t>O</a:t>
            </a:r>
            <a:r>
              <a:rPr lang="en-US" altLang="zh-CN" sz="3200" b="1" baseline="-25000">
                <a:solidFill>
                  <a:srgbClr val="FF0000"/>
                </a:solidFill>
                <a:latin typeface="黑体" panose="02010609060101010101" pitchFamily="49" charset="-122"/>
                <a:ea typeface="黑体" panose="02010609060101010101" pitchFamily="49" charset="-122"/>
              </a:rPr>
              <a:t>2</a:t>
            </a:r>
            <a:r>
              <a:rPr lang="zh-CN" altLang="en-US" sz="4800" b="1" dirty="0">
                <a:solidFill>
                  <a:srgbClr val="FF0000"/>
                </a:solidFill>
                <a:latin typeface="黑体" panose="02010609060101010101" pitchFamily="49" charset="-122"/>
                <a:ea typeface="黑体" panose="02010609060101010101" pitchFamily="49" charset="-122"/>
              </a:rPr>
              <a:t>＝</a:t>
            </a:r>
            <a:r>
              <a:rPr lang="en-US" altLang="zh-CN" sz="4800" b="1">
                <a:solidFill>
                  <a:srgbClr val="FF0000"/>
                </a:solidFill>
                <a:latin typeface="黑体" panose="02010609060101010101" pitchFamily="49" charset="-122"/>
                <a:ea typeface="黑体" panose="02010609060101010101" pitchFamily="49" charset="-122"/>
              </a:rPr>
              <a:t>2MgO</a:t>
            </a:r>
            <a:endParaRPr lang="en-US" altLang="zh-CN" sz="4800" b="1">
              <a:solidFill>
                <a:srgbClr val="FF0000"/>
              </a:solidFill>
              <a:latin typeface="黑体" panose="02010609060101010101" pitchFamily="49" charset="-122"/>
              <a:ea typeface="黑体" panose="02010609060101010101" pitchFamily="49" charset="-122"/>
            </a:endParaRPr>
          </a:p>
        </p:txBody>
      </p:sp>
      <p:sp>
        <p:nvSpPr>
          <p:cNvPr id="3079" name="TextBox 8"/>
          <p:cNvSpPr txBox="1"/>
          <p:nvPr/>
        </p:nvSpPr>
        <p:spPr>
          <a:xfrm>
            <a:off x="3733800" y="4800600"/>
            <a:ext cx="825500" cy="461963"/>
          </a:xfrm>
          <a:prstGeom prst="rect">
            <a:avLst/>
          </a:prstGeom>
          <a:noFill/>
          <a:ln w="9525">
            <a:noFill/>
          </a:ln>
        </p:spPr>
        <p:txBody>
          <a:bodyPr wrap="none">
            <a:spAutoFit/>
          </a:bodyPr>
          <a:p>
            <a:r>
              <a:rPr lang="zh-CN" altLang="en-US" sz="2400" b="1" dirty="0">
                <a:solidFill>
                  <a:srgbClr val="FF0000"/>
                </a:solidFill>
                <a:latin typeface="Arial" panose="020B0604020202020204" pitchFamily="34" charset="0"/>
              </a:rPr>
              <a:t>点燃</a:t>
            </a:r>
            <a:endParaRPr lang="zh-CN" altLang="en-US" sz="2400" b="1" dirty="0">
              <a:solidFill>
                <a:srgbClr val="FF0000"/>
              </a:solidFill>
              <a:latin typeface="Arial" panose="020B0604020202020204" pitchFamily="34" charset="0"/>
            </a:endParaRPr>
          </a:p>
        </p:txBody>
      </p:sp>
      <p:sp>
        <p:nvSpPr>
          <p:cNvPr id="3080" name="TextBox 9"/>
          <p:cNvSpPr txBox="1"/>
          <p:nvPr/>
        </p:nvSpPr>
        <p:spPr>
          <a:xfrm>
            <a:off x="685800" y="5791200"/>
            <a:ext cx="7315200" cy="822325"/>
          </a:xfrm>
          <a:prstGeom prst="rect">
            <a:avLst/>
          </a:prstGeom>
          <a:noFill/>
          <a:ln w="9525">
            <a:noFill/>
          </a:ln>
        </p:spPr>
        <p:txBody>
          <a:bodyPr wrap="none">
            <a:spAutoFit/>
          </a:bodyPr>
          <a:p>
            <a:r>
              <a:rPr lang="zh-CN" altLang="en-US" sz="2400" b="1" dirty="0">
                <a:solidFill>
                  <a:srgbClr val="FF0000"/>
                </a:solidFill>
                <a:latin typeface="Arial" panose="020B0604020202020204" pitchFamily="34" charset="0"/>
              </a:rPr>
              <a:t>提示：常温下，镁在空气中发生缓慢氧化。另外</a:t>
            </a:r>
            <a:r>
              <a:rPr lang="en-US" altLang="zh-CN" sz="2400" b="1">
                <a:solidFill>
                  <a:srgbClr val="FF0000"/>
                </a:solidFill>
                <a:latin typeface="Arial" panose="020B0604020202020204" pitchFamily="34" charset="0"/>
              </a:rPr>
              <a:t>,</a:t>
            </a:r>
            <a:r>
              <a:rPr lang="zh-CN" altLang="en-US" sz="2400" b="1" dirty="0">
                <a:solidFill>
                  <a:srgbClr val="FF0000"/>
                </a:solidFill>
                <a:latin typeface="Arial" panose="020B0604020202020204" pitchFamily="34" charset="0"/>
              </a:rPr>
              <a:t>由于</a:t>
            </a:r>
            <a:endParaRPr lang="en-US" altLang="zh-CN" sz="2400" b="1">
              <a:solidFill>
                <a:srgbClr val="FF0000"/>
              </a:solidFill>
              <a:latin typeface="Arial" panose="020B0604020202020204" pitchFamily="34" charset="0"/>
            </a:endParaRPr>
          </a:p>
          <a:p>
            <a:r>
              <a:rPr lang="zh-CN" altLang="en-US" sz="2400" b="1" dirty="0">
                <a:solidFill>
                  <a:srgbClr val="FF0000"/>
                </a:solidFill>
                <a:latin typeface="Arial" panose="020B0604020202020204" pitchFamily="34" charset="0"/>
              </a:rPr>
              <a:t>镁燃烧时发出耀眼白光可用镁来作</a:t>
            </a:r>
            <a:r>
              <a:rPr lang="zh-CN" altLang="en-US" sz="2400" b="1" dirty="0">
                <a:solidFill>
                  <a:srgbClr val="0000FF"/>
                </a:solidFill>
                <a:latin typeface="Arial" panose="020B0604020202020204" pitchFamily="34" charset="0"/>
              </a:rPr>
              <a:t>照明弹</a:t>
            </a:r>
            <a:r>
              <a:rPr lang="en-US" altLang="zh-CN" sz="2400" b="1">
                <a:solidFill>
                  <a:srgbClr val="0000FF"/>
                </a:solidFill>
                <a:latin typeface="Arial" panose="020B0604020202020204" pitchFamily="34" charset="0"/>
              </a:rPr>
              <a:t>.</a:t>
            </a:r>
            <a:endParaRPr lang="zh-CN" altLang="en-US" sz="2400" b="1" dirty="0">
              <a:solidFill>
                <a:srgbClr val="0000FF"/>
              </a:solidFill>
              <a:latin typeface="Arial" panose="020B0604020202020204" pitchFamily="34" charset="0"/>
            </a:endParaRPr>
          </a:p>
        </p:txBody>
      </p:sp>
      <p:sp>
        <p:nvSpPr>
          <p:cNvPr id="3081" name="矩形 8"/>
          <p:cNvSpPr/>
          <p:nvPr/>
        </p:nvSpPr>
        <p:spPr>
          <a:xfrm>
            <a:off x="1219200" y="2438400"/>
            <a:ext cx="6781800" cy="579438"/>
          </a:xfrm>
          <a:prstGeom prst="rect">
            <a:avLst/>
          </a:prstGeom>
          <a:noFill/>
          <a:ln w="9525">
            <a:noFill/>
          </a:ln>
        </p:spPr>
        <p:txBody>
          <a:bodyPr>
            <a:spAutoFit/>
          </a:bodyPr>
          <a:p>
            <a:r>
              <a:rPr lang="zh-CN" altLang="en-US" sz="3200" b="1" dirty="0">
                <a:solidFill>
                  <a:srgbClr val="FF0000"/>
                </a:solidFill>
                <a:latin typeface="Arial" panose="020B0604020202020204" pitchFamily="34" charset="0"/>
              </a:rPr>
              <a:t>银白色镁条表面会逐渐变暗</a:t>
            </a:r>
            <a:endParaRPr lang="zh-CN" altLang="en-US" sz="3200" dirty="0">
              <a:solidFill>
                <a:srgbClr val="FF0000"/>
              </a:solidFill>
              <a:latin typeface="Arial" panose="020B0604020202020204" pitchFamily="34" charset="0"/>
            </a:endParaRPr>
          </a:p>
        </p:txBody>
      </p:sp>
      <p:sp>
        <p:nvSpPr>
          <p:cNvPr id="10" name="矩形 9"/>
          <p:cNvSpPr/>
          <p:nvPr/>
        </p:nvSpPr>
        <p:spPr>
          <a:xfrm>
            <a:off x="1295400" y="3581400"/>
            <a:ext cx="7543800" cy="1066800"/>
          </a:xfrm>
          <a:prstGeom prst="rect">
            <a:avLst/>
          </a:prstGeom>
          <a:noFill/>
          <a:ln w="9525">
            <a:noFill/>
          </a:ln>
        </p:spPr>
        <p:txBody>
          <a:bodyPr>
            <a:spAutoFit/>
          </a:bodyPr>
          <a:p>
            <a:r>
              <a:rPr lang="zh-CN" altLang="en-US" sz="3200" b="1" dirty="0">
                <a:solidFill>
                  <a:srgbClr val="0000FF"/>
                </a:solidFill>
                <a:latin typeface="宋体" panose="02010600030101010101" pitchFamily="2" charset="-122"/>
              </a:rPr>
              <a:t>剧烈燃烧，发出耀眼的白光，放出热量，生成白色固体</a:t>
            </a:r>
            <a:r>
              <a:rPr lang="zh-CN" altLang="en-US" sz="3200" b="1" dirty="0">
                <a:latin typeface="宋体" panose="02010600030101010101" pitchFamily="2" charset="-122"/>
              </a:rPr>
              <a:t>。</a:t>
            </a:r>
            <a:endParaRPr lang="en-US" altLang="zh-CN" sz="3200" b="1">
              <a:latin typeface="宋体" panose="02010600030101010101" pitchFamily="2"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81"/>
                                        </p:tgtEl>
                                        <p:attrNameLst>
                                          <p:attrName>style.visibility</p:attrName>
                                        </p:attrNameLst>
                                      </p:cBhvr>
                                      <p:to>
                                        <p:strVal val="visible"/>
                                      </p:to>
                                    </p:set>
                                    <p:animEffect transition="in" filter="blinds(horizontal)">
                                      <p:cBhvr>
                                        <p:cTn id="7" dur="500"/>
                                        <p:tgtEl>
                                          <p:spTgt spid="308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078"/>
                                        </p:tgtEl>
                                        <p:attrNameLst>
                                          <p:attrName>style.visibility</p:attrName>
                                        </p:attrNameLst>
                                      </p:cBhvr>
                                      <p:to>
                                        <p:strVal val="visible"/>
                                      </p:to>
                                    </p:set>
                                    <p:animEffect transition="in" filter="wheel(4)">
                                      <p:cBhvr>
                                        <p:cTn id="17" dur="500"/>
                                        <p:tgtEl>
                                          <p:spTgt spid="3078"/>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3079"/>
                                        </p:tgtEl>
                                        <p:attrNameLst>
                                          <p:attrName>style.visibility</p:attrName>
                                        </p:attrNameLst>
                                      </p:cBhvr>
                                      <p:to>
                                        <p:strVal val="visible"/>
                                      </p:to>
                                    </p:set>
                                    <p:animEffect transition="in" filter="blinds(horizontal)">
                                      <p:cBhvr>
                                        <p:cTn id="20" dur="500"/>
                                        <p:tgtEl>
                                          <p:spTgt spid="3079"/>
                                        </p:tgtEl>
                                      </p:cBhvr>
                                    </p:animEffect>
                                  </p:childTnLst>
                                </p:cTn>
                              </p:par>
                            </p:childTnLst>
                          </p:cTn>
                        </p:par>
                      </p:childTnLst>
                    </p:cTn>
                  </p:par>
                  <p:par>
                    <p:cTn id="21" fill="hold">
                      <p:stCondLst>
                        <p:cond delay="indefinite"/>
                      </p:stCondLst>
                      <p:childTnLst>
                        <p:par>
                          <p:cTn id="22" fill="hold">
                            <p:stCondLst>
                              <p:cond delay="0"/>
                            </p:stCondLst>
                            <p:childTnLst>
                              <p:par>
                                <p:cTn id="23" presetID="8" presetClass="entr" presetSubtype="16" fill="hold" grpId="0" nodeType="clickEffect">
                                  <p:stCondLst>
                                    <p:cond delay="0"/>
                                  </p:stCondLst>
                                  <p:childTnLst>
                                    <p:set>
                                      <p:cBhvr>
                                        <p:cTn id="24" dur="1" fill="hold">
                                          <p:stCondLst>
                                            <p:cond delay="0"/>
                                          </p:stCondLst>
                                        </p:cTn>
                                        <p:tgtEl>
                                          <p:spTgt spid="3080"/>
                                        </p:tgtEl>
                                        <p:attrNameLst>
                                          <p:attrName>style.visibility</p:attrName>
                                        </p:attrNameLst>
                                      </p:cBhvr>
                                      <p:to>
                                        <p:strVal val="visible"/>
                                      </p:to>
                                    </p:set>
                                    <p:animEffect transition="in" filter="diamond(in)">
                                      <p:cBhvr>
                                        <p:cTn id="25" dur="500"/>
                                        <p:tgtEl>
                                          <p:spTgt spid="30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8" grpId="0"/>
      <p:bldP spid="3079" grpId="0"/>
      <p:bldP spid="3080" grpId="0"/>
      <p:bldP spid="3081"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Rectangle 2"/>
          <p:cNvSpPr>
            <a:spLocks noGrp="1"/>
          </p:cNvSpPr>
          <p:nvPr>
            <p:ph type="title"/>
          </p:nvPr>
        </p:nvSpPr>
        <p:spPr>
          <a:xfrm>
            <a:off x="2514600" y="0"/>
            <a:ext cx="6629400" cy="838200"/>
          </a:xfrm>
        </p:spPr>
        <p:txBody>
          <a:bodyPr vert="horz" wrap="square" lIns="91440" tIns="45720" rIns="91440" bIns="45720" anchor="ctr" anchorCtr="0"/>
          <a:p>
            <a:pPr eaLnBrk="1" hangingPunct="1"/>
            <a:r>
              <a:rPr lang="zh-CN" altLang="en-US" sz="3200" b="1" dirty="0">
                <a:solidFill>
                  <a:srgbClr val="0000CC"/>
                </a:solidFill>
              </a:rPr>
              <a:t>你学过哪些金属与</a:t>
            </a:r>
            <a:r>
              <a:rPr lang="en-US" altLang="zh-CN" sz="3200" b="1">
                <a:solidFill>
                  <a:srgbClr val="0000CC"/>
                </a:solidFill>
              </a:rPr>
              <a:t>O2</a:t>
            </a:r>
            <a:r>
              <a:rPr lang="zh-CN" altLang="en-US" sz="3200" b="1" dirty="0">
                <a:solidFill>
                  <a:srgbClr val="0000CC"/>
                </a:solidFill>
              </a:rPr>
              <a:t>的反应？</a:t>
            </a:r>
            <a:endParaRPr lang="zh-CN" altLang="en-US" sz="3200" b="1" dirty="0">
              <a:solidFill>
                <a:srgbClr val="0000CC"/>
              </a:solidFill>
            </a:endParaRPr>
          </a:p>
        </p:txBody>
      </p:sp>
      <p:sp>
        <p:nvSpPr>
          <p:cNvPr id="4099" name="WordArt 23"/>
          <p:cNvSpPr>
            <a:spLocks noTextEdit="1"/>
          </p:cNvSpPr>
          <p:nvPr/>
        </p:nvSpPr>
        <p:spPr>
          <a:xfrm rot="-532478">
            <a:off x="22225" y="261938"/>
            <a:ext cx="2584450" cy="785812"/>
          </a:xfrm>
          <a:prstGeom prst="rect">
            <a:avLst/>
          </a:prstGeom>
        </p:spPr>
        <p:txBody>
          <a:bodyPr wrap="none" fromWordArt="1">
            <a:prstTxWarp prst="textCanUp">
              <a:avLst>
                <a:gd name="adj" fmla="val 85713"/>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eaLnBrk="0" hangingPunct="0"/>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温故知新</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
        <p:nvSpPr>
          <p:cNvPr id="4100" name="TextBox 5"/>
          <p:cNvSpPr txBox="1"/>
          <p:nvPr/>
        </p:nvSpPr>
        <p:spPr>
          <a:xfrm>
            <a:off x="0" y="1371600"/>
            <a:ext cx="3417888" cy="584200"/>
          </a:xfrm>
          <a:prstGeom prst="rect">
            <a:avLst/>
          </a:prstGeom>
          <a:noFill/>
          <a:ln w="9525">
            <a:noFill/>
          </a:ln>
        </p:spPr>
        <p:txBody>
          <a:bodyPr wrap="none">
            <a:spAutoFit/>
          </a:bodyPr>
          <a:p>
            <a:r>
              <a:rPr lang="en-US" altLang="zh-CN" sz="3200" b="1">
                <a:latin typeface="Arial" panose="020B0604020202020204" pitchFamily="34" charset="0"/>
              </a:rPr>
              <a:t>2、</a:t>
            </a:r>
            <a:r>
              <a:rPr lang="zh-CN" altLang="en-US" sz="3200" b="1" dirty="0">
                <a:latin typeface="Arial" panose="020B0604020202020204" pitchFamily="34" charset="0"/>
              </a:rPr>
              <a:t>铝与氧气反应</a:t>
            </a:r>
            <a:endParaRPr lang="zh-CN" altLang="en-US" sz="3200" b="1" dirty="0">
              <a:latin typeface="Arial" panose="020B0604020202020204" pitchFamily="34" charset="0"/>
            </a:endParaRPr>
          </a:p>
        </p:txBody>
      </p:sp>
      <p:sp>
        <p:nvSpPr>
          <p:cNvPr id="4101" name="TextBox 6"/>
          <p:cNvSpPr txBox="1"/>
          <p:nvPr/>
        </p:nvSpPr>
        <p:spPr>
          <a:xfrm>
            <a:off x="0" y="2057400"/>
            <a:ext cx="8312150" cy="4478338"/>
          </a:xfrm>
          <a:prstGeom prst="rect">
            <a:avLst/>
          </a:prstGeom>
          <a:noFill/>
          <a:ln w="9525">
            <a:noFill/>
          </a:ln>
        </p:spPr>
        <p:txBody>
          <a:bodyPr wrap="none">
            <a:spAutoFit/>
          </a:bodyPr>
          <a:p>
            <a:r>
              <a:rPr lang="zh-CN" altLang="en-US" sz="3200" b="1" dirty="0">
                <a:latin typeface="Arial" panose="020B0604020202020204" pitchFamily="34" charset="0"/>
              </a:rPr>
              <a:t>（</a:t>
            </a:r>
            <a:r>
              <a:rPr lang="en-US" altLang="zh-CN" sz="3200" b="1">
                <a:latin typeface="Arial" panose="020B0604020202020204" pitchFamily="34" charset="0"/>
              </a:rPr>
              <a:t>1）</a:t>
            </a:r>
            <a:r>
              <a:rPr lang="zh-CN" altLang="en-US" sz="3200" b="1" dirty="0">
                <a:latin typeface="Arial" panose="020B0604020202020204" pitchFamily="34" charset="0"/>
              </a:rPr>
              <a:t>常温下（在空气中）</a:t>
            </a:r>
            <a:endParaRPr lang="en-US" altLang="zh-CN" sz="3200" b="1">
              <a:latin typeface="Arial" panose="020B0604020202020204" pitchFamily="34" charset="0"/>
            </a:endParaRPr>
          </a:p>
          <a:p>
            <a:r>
              <a:rPr lang="zh-CN" altLang="en-US" sz="3200" b="1" dirty="0">
                <a:latin typeface="Arial" panose="020B0604020202020204" pitchFamily="34" charset="0"/>
              </a:rPr>
              <a:t>现象：</a:t>
            </a:r>
            <a:r>
              <a:rPr lang="zh-CN" altLang="en-US" sz="3200" b="1" dirty="0">
                <a:solidFill>
                  <a:srgbClr val="0000FF"/>
                </a:solidFill>
                <a:latin typeface="Arial" panose="020B0604020202020204" pitchFamily="34" charset="0"/>
              </a:rPr>
              <a:t>银白色铝片表面会逐渐变暗，生成一层</a:t>
            </a:r>
            <a:endParaRPr lang="en-US" altLang="zh-CN" sz="3200" b="1">
              <a:solidFill>
                <a:srgbClr val="0000FF"/>
              </a:solidFill>
              <a:latin typeface="Arial" panose="020B0604020202020204" pitchFamily="34" charset="0"/>
            </a:endParaRPr>
          </a:p>
          <a:p>
            <a:r>
              <a:rPr lang="en-US" altLang="zh-CN" sz="3200" b="1">
                <a:solidFill>
                  <a:srgbClr val="0000FF"/>
                </a:solidFill>
                <a:latin typeface="Arial" panose="020B0604020202020204" pitchFamily="34" charset="0"/>
              </a:rPr>
              <a:t>           </a:t>
            </a:r>
            <a:r>
              <a:rPr lang="zh-CN" altLang="en-US" sz="3200" b="1" dirty="0">
                <a:solidFill>
                  <a:srgbClr val="0000FF"/>
                </a:solidFill>
                <a:latin typeface="Arial" panose="020B0604020202020204" pitchFamily="34" charset="0"/>
              </a:rPr>
              <a:t>致密的薄膜</a:t>
            </a:r>
            <a:r>
              <a:rPr lang="zh-CN" altLang="en-US" sz="3200" b="1" dirty="0">
                <a:latin typeface="Arial" panose="020B0604020202020204" pitchFamily="34" charset="0"/>
              </a:rPr>
              <a:t>。</a:t>
            </a:r>
            <a:endParaRPr lang="en-US" altLang="zh-CN" sz="3200" b="1">
              <a:latin typeface="Arial" panose="020B0604020202020204" pitchFamily="34" charset="0"/>
            </a:endParaRPr>
          </a:p>
          <a:p>
            <a:r>
              <a:rPr lang="zh-CN" altLang="en-US" sz="3200" b="1" dirty="0">
                <a:latin typeface="宋体" panose="02010600030101010101" pitchFamily="2" charset="-122"/>
              </a:rPr>
              <a:t>方程式：</a:t>
            </a:r>
            <a:endParaRPr lang="en-US" altLang="zh-CN" sz="3200" b="1">
              <a:latin typeface="宋体" panose="02010600030101010101" pitchFamily="2" charset="-122"/>
            </a:endParaRPr>
          </a:p>
          <a:p>
            <a:r>
              <a:rPr lang="en-US" altLang="zh-CN" sz="3200" b="1">
                <a:latin typeface="宋体" panose="02010600030101010101" pitchFamily="2" charset="-122"/>
              </a:rPr>
              <a:t>(2) </a:t>
            </a:r>
            <a:r>
              <a:rPr lang="zh-CN" altLang="en-US" sz="3200" b="1" dirty="0">
                <a:latin typeface="宋体" panose="02010600030101010101" pitchFamily="2" charset="-122"/>
              </a:rPr>
              <a:t>点燃时</a:t>
            </a:r>
            <a:r>
              <a:rPr lang="en-US" altLang="zh-CN" sz="3200" b="1">
                <a:latin typeface="宋体" panose="02010600030101010101" pitchFamily="2" charset="-122"/>
              </a:rPr>
              <a:t>(</a:t>
            </a:r>
            <a:r>
              <a:rPr lang="zh-CN" altLang="en-US" sz="3200" b="1" dirty="0">
                <a:latin typeface="宋体" panose="02010600030101010101" pitchFamily="2" charset="-122"/>
              </a:rPr>
              <a:t>在空气中</a:t>
            </a:r>
            <a:r>
              <a:rPr lang="en-US" altLang="zh-CN" sz="3200" b="1">
                <a:latin typeface="宋体" panose="02010600030101010101" pitchFamily="2" charset="-122"/>
              </a:rPr>
              <a:t>)</a:t>
            </a:r>
            <a:endParaRPr lang="en-US" altLang="zh-CN" sz="3200" b="1">
              <a:latin typeface="宋体" panose="02010600030101010101" pitchFamily="2" charset="-122"/>
            </a:endParaRPr>
          </a:p>
          <a:p>
            <a:r>
              <a:rPr lang="zh-CN" altLang="en-US" sz="3200" b="1" dirty="0">
                <a:latin typeface="宋体" panose="02010600030101010101" pitchFamily="2" charset="-122"/>
              </a:rPr>
              <a:t>现象：</a:t>
            </a:r>
            <a:endParaRPr lang="en-US" altLang="zh-CN" sz="3200" b="1">
              <a:latin typeface="宋体" panose="02010600030101010101" pitchFamily="2" charset="-122"/>
            </a:endParaRPr>
          </a:p>
          <a:p>
            <a:endParaRPr lang="en-US" altLang="zh-CN" sz="3200" b="1">
              <a:latin typeface="宋体" panose="02010600030101010101" pitchFamily="2" charset="-122"/>
            </a:endParaRPr>
          </a:p>
          <a:p>
            <a:endParaRPr lang="en-US" altLang="zh-CN" sz="3200" b="1">
              <a:latin typeface="宋体" panose="02010600030101010101" pitchFamily="2" charset="-122"/>
            </a:endParaRPr>
          </a:p>
          <a:p>
            <a:r>
              <a:rPr lang="zh-CN" altLang="en-US" sz="3200" b="1" dirty="0">
                <a:latin typeface="宋体" panose="02010600030101010101" pitchFamily="2" charset="-122"/>
              </a:rPr>
              <a:t>方程式：</a:t>
            </a:r>
            <a:endParaRPr lang="zh-CN" altLang="en-US" sz="3200" b="1" dirty="0">
              <a:latin typeface="宋体" panose="02010600030101010101" pitchFamily="2" charset="-122"/>
            </a:endParaRPr>
          </a:p>
        </p:txBody>
      </p:sp>
      <p:sp>
        <p:nvSpPr>
          <p:cNvPr id="4102" name="TextBox 9"/>
          <p:cNvSpPr txBox="1"/>
          <p:nvPr/>
        </p:nvSpPr>
        <p:spPr>
          <a:xfrm>
            <a:off x="0" y="1905000"/>
            <a:ext cx="9144000" cy="1373188"/>
          </a:xfrm>
          <a:prstGeom prst="rect">
            <a:avLst/>
          </a:prstGeom>
          <a:solidFill>
            <a:schemeClr val="accent2"/>
          </a:solidFill>
          <a:ln w="9525">
            <a:noFill/>
          </a:ln>
        </p:spPr>
        <p:txBody>
          <a:bodyPr>
            <a:spAutoFit/>
          </a:bodyPr>
          <a:p>
            <a:r>
              <a:rPr lang="zh-CN" altLang="en-US" sz="2800" b="1" dirty="0">
                <a:solidFill>
                  <a:schemeClr val="bg1"/>
                </a:solidFill>
                <a:latin typeface="Arial" panose="020B0604020202020204" pitchFamily="34" charset="0"/>
              </a:rPr>
              <a:t>提示：常温下，铝在空气中发生缓慢氧化，在表面生成一层致密的氧化薄膜，对内部的金属铝起到保护作用，从而阻止铝进一步被氧化，因此铝具有较好的抗腐蚀性。</a:t>
            </a:r>
            <a:endParaRPr lang="zh-CN" altLang="en-US" sz="2800" b="1" dirty="0">
              <a:solidFill>
                <a:schemeClr val="bg1"/>
              </a:solidFill>
              <a:latin typeface="Arial" panose="020B0604020202020204" pitchFamily="34" charset="0"/>
            </a:endParaRPr>
          </a:p>
        </p:txBody>
      </p:sp>
      <p:sp>
        <p:nvSpPr>
          <p:cNvPr id="4103" name="Rectangle 15"/>
          <p:cNvSpPr/>
          <p:nvPr/>
        </p:nvSpPr>
        <p:spPr>
          <a:xfrm>
            <a:off x="1905000" y="5649913"/>
            <a:ext cx="6324600" cy="823912"/>
          </a:xfrm>
          <a:prstGeom prst="rect">
            <a:avLst/>
          </a:prstGeom>
          <a:noFill/>
          <a:ln w="9525">
            <a:noFill/>
          </a:ln>
        </p:spPr>
        <p:txBody>
          <a:bodyPr>
            <a:spAutoFit/>
          </a:bodyPr>
          <a:p>
            <a:pPr>
              <a:buNone/>
            </a:pPr>
            <a:r>
              <a:rPr lang="en-US" altLang="zh-CN" sz="4800" b="1">
                <a:solidFill>
                  <a:srgbClr val="FF0000"/>
                </a:solidFill>
                <a:latin typeface="黑体" panose="02010609060101010101" pitchFamily="49" charset="-122"/>
                <a:ea typeface="黑体" panose="02010609060101010101" pitchFamily="49" charset="-122"/>
              </a:rPr>
              <a:t>4Al</a:t>
            </a:r>
            <a:r>
              <a:rPr lang="zh-CN" altLang="en-US" sz="4800" b="1" dirty="0">
                <a:solidFill>
                  <a:srgbClr val="FF0000"/>
                </a:solidFill>
                <a:latin typeface="黑体" panose="02010609060101010101" pitchFamily="49" charset="-122"/>
                <a:ea typeface="黑体" panose="02010609060101010101" pitchFamily="49" charset="-122"/>
              </a:rPr>
              <a:t>＋</a:t>
            </a:r>
            <a:r>
              <a:rPr lang="en-US" altLang="zh-CN" sz="4800" b="1">
                <a:solidFill>
                  <a:srgbClr val="FF0000"/>
                </a:solidFill>
                <a:latin typeface="黑体" panose="02010609060101010101" pitchFamily="49" charset="-122"/>
                <a:ea typeface="黑体" panose="02010609060101010101" pitchFamily="49" charset="-122"/>
              </a:rPr>
              <a:t>3O</a:t>
            </a:r>
            <a:r>
              <a:rPr lang="en-US" altLang="zh-CN" sz="3200" b="1" baseline="-25000">
                <a:solidFill>
                  <a:srgbClr val="FF0000"/>
                </a:solidFill>
                <a:latin typeface="黑体" panose="02010609060101010101" pitchFamily="49" charset="-122"/>
                <a:ea typeface="黑体" panose="02010609060101010101" pitchFamily="49" charset="-122"/>
              </a:rPr>
              <a:t>2</a:t>
            </a:r>
            <a:r>
              <a:rPr lang="zh-CN" altLang="en-US" sz="4800" b="1" dirty="0">
                <a:solidFill>
                  <a:srgbClr val="FF0000"/>
                </a:solidFill>
                <a:latin typeface="黑体" panose="02010609060101010101" pitchFamily="49" charset="-122"/>
                <a:ea typeface="黑体" panose="02010609060101010101" pitchFamily="49" charset="-122"/>
              </a:rPr>
              <a:t>＝</a:t>
            </a:r>
            <a:r>
              <a:rPr lang="en-US" altLang="zh-CN" sz="4800" b="1">
                <a:solidFill>
                  <a:srgbClr val="FF0000"/>
                </a:solidFill>
                <a:latin typeface="黑体" panose="02010609060101010101" pitchFamily="49" charset="-122"/>
                <a:ea typeface="黑体" panose="02010609060101010101" pitchFamily="49" charset="-122"/>
              </a:rPr>
              <a:t>2Al</a:t>
            </a:r>
            <a:r>
              <a:rPr lang="en-US" altLang="zh-CN" sz="4800" b="1" baseline="-25000">
                <a:solidFill>
                  <a:srgbClr val="FF0000"/>
                </a:solidFill>
                <a:latin typeface="黑体" panose="02010609060101010101" pitchFamily="49" charset="-122"/>
                <a:ea typeface="黑体" panose="02010609060101010101" pitchFamily="49" charset="-122"/>
              </a:rPr>
              <a:t>2</a:t>
            </a:r>
            <a:r>
              <a:rPr lang="en-US" altLang="zh-CN" sz="4800" b="1">
                <a:solidFill>
                  <a:srgbClr val="FF0000"/>
                </a:solidFill>
                <a:latin typeface="黑体" panose="02010609060101010101" pitchFamily="49" charset="-122"/>
                <a:ea typeface="黑体" panose="02010609060101010101" pitchFamily="49" charset="-122"/>
              </a:rPr>
              <a:t>O</a:t>
            </a:r>
            <a:r>
              <a:rPr lang="en-US" altLang="zh-CN" sz="4800" b="1" baseline="-25000">
                <a:solidFill>
                  <a:srgbClr val="FF0000"/>
                </a:solidFill>
                <a:latin typeface="黑体" panose="02010609060101010101" pitchFamily="49" charset="-122"/>
                <a:ea typeface="黑体" panose="02010609060101010101" pitchFamily="49" charset="-122"/>
              </a:rPr>
              <a:t>3</a:t>
            </a:r>
            <a:endParaRPr lang="en-US" altLang="zh-CN" sz="4800" b="1" baseline="-25000">
              <a:solidFill>
                <a:srgbClr val="FF0000"/>
              </a:solidFill>
              <a:latin typeface="黑体" panose="02010609060101010101" pitchFamily="49" charset="-122"/>
              <a:ea typeface="黑体" panose="02010609060101010101" pitchFamily="49" charset="-122"/>
            </a:endParaRPr>
          </a:p>
        </p:txBody>
      </p:sp>
      <p:sp>
        <p:nvSpPr>
          <p:cNvPr id="4104" name="TextBox 11"/>
          <p:cNvSpPr txBox="1"/>
          <p:nvPr/>
        </p:nvSpPr>
        <p:spPr>
          <a:xfrm>
            <a:off x="4191000" y="5562600"/>
            <a:ext cx="796925" cy="457200"/>
          </a:xfrm>
          <a:prstGeom prst="rect">
            <a:avLst/>
          </a:prstGeom>
          <a:noFill/>
          <a:ln w="9525">
            <a:noFill/>
          </a:ln>
        </p:spPr>
        <p:txBody>
          <a:bodyPr wrap="none">
            <a:spAutoFit/>
          </a:bodyPr>
          <a:p>
            <a:r>
              <a:rPr lang="zh-CN" altLang="en-US" sz="2400" b="1" dirty="0">
                <a:solidFill>
                  <a:srgbClr val="FF0000"/>
                </a:solidFill>
                <a:latin typeface="Arial" panose="020B0604020202020204" pitchFamily="34" charset="0"/>
              </a:rPr>
              <a:t>点燃</a:t>
            </a:r>
            <a:endParaRPr lang="zh-CN" altLang="en-US" sz="2400" b="1" dirty="0">
              <a:solidFill>
                <a:srgbClr val="FF0000"/>
              </a:solidFill>
              <a:latin typeface="Arial" panose="020B0604020202020204" pitchFamily="34" charset="0"/>
            </a:endParaRPr>
          </a:p>
        </p:txBody>
      </p:sp>
      <p:sp>
        <p:nvSpPr>
          <p:cNvPr id="9" name="矩形 8"/>
          <p:cNvSpPr/>
          <p:nvPr/>
        </p:nvSpPr>
        <p:spPr>
          <a:xfrm>
            <a:off x="1524000" y="4572000"/>
            <a:ext cx="7620000" cy="1066800"/>
          </a:xfrm>
          <a:prstGeom prst="rect">
            <a:avLst/>
          </a:prstGeom>
          <a:noFill/>
          <a:ln w="9525">
            <a:noFill/>
          </a:ln>
        </p:spPr>
        <p:txBody>
          <a:bodyPr>
            <a:spAutoFit/>
          </a:bodyPr>
          <a:p>
            <a:r>
              <a:rPr lang="zh-CN" altLang="en-US" sz="3200" b="1" dirty="0">
                <a:solidFill>
                  <a:srgbClr val="0000FF"/>
                </a:solidFill>
                <a:latin typeface="宋体" panose="02010600030101010101" pitchFamily="2" charset="-122"/>
              </a:rPr>
              <a:t>剧烈燃烧，发出白光，放出热量，</a:t>
            </a:r>
            <a:endParaRPr lang="en-US" altLang="zh-CN" sz="3200" b="1">
              <a:solidFill>
                <a:srgbClr val="0000FF"/>
              </a:solidFill>
              <a:latin typeface="宋体" panose="02010600030101010101" pitchFamily="2" charset="-122"/>
            </a:endParaRPr>
          </a:p>
          <a:p>
            <a:r>
              <a:rPr lang="zh-CN" altLang="en-US" sz="3200" b="1" dirty="0">
                <a:solidFill>
                  <a:srgbClr val="0000FF"/>
                </a:solidFill>
                <a:latin typeface="宋体" panose="02010600030101010101" pitchFamily="2" charset="-122"/>
              </a:rPr>
              <a:t>生成白色固体。</a:t>
            </a:r>
            <a:endParaRPr lang="en-US" altLang="zh-CN" sz="3200" b="1">
              <a:solidFill>
                <a:srgbClr val="0000FF"/>
              </a:solidFill>
              <a:latin typeface="宋体" panose="02010600030101010101" pitchFamily="2" charset="-122"/>
            </a:endParaRPr>
          </a:p>
        </p:txBody>
      </p:sp>
      <p:sp>
        <p:nvSpPr>
          <p:cNvPr id="10" name="Rectangle 15"/>
          <p:cNvSpPr/>
          <p:nvPr/>
        </p:nvSpPr>
        <p:spPr>
          <a:xfrm>
            <a:off x="1600200" y="3276600"/>
            <a:ext cx="6324600" cy="823913"/>
          </a:xfrm>
          <a:prstGeom prst="rect">
            <a:avLst/>
          </a:prstGeom>
          <a:noFill/>
          <a:ln w="9525">
            <a:noFill/>
          </a:ln>
        </p:spPr>
        <p:txBody>
          <a:bodyPr>
            <a:spAutoFit/>
          </a:bodyPr>
          <a:p>
            <a:pPr>
              <a:buNone/>
            </a:pPr>
            <a:r>
              <a:rPr lang="en-US" altLang="zh-CN" sz="4800" b="1">
                <a:solidFill>
                  <a:srgbClr val="FF0000"/>
                </a:solidFill>
                <a:latin typeface="黑体" panose="02010609060101010101" pitchFamily="49" charset="-122"/>
                <a:ea typeface="黑体" panose="02010609060101010101" pitchFamily="49" charset="-122"/>
              </a:rPr>
              <a:t>4Al</a:t>
            </a:r>
            <a:r>
              <a:rPr lang="zh-CN" altLang="en-US" sz="4800" b="1" dirty="0">
                <a:solidFill>
                  <a:srgbClr val="FF0000"/>
                </a:solidFill>
                <a:latin typeface="黑体" panose="02010609060101010101" pitchFamily="49" charset="-122"/>
                <a:ea typeface="黑体" panose="02010609060101010101" pitchFamily="49" charset="-122"/>
              </a:rPr>
              <a:t>＋</a:t>
            </a:r>
            <a:r>
              <a:rPr lang="en-US" altLang="zh-CN" sz="4800" b="1">
                <a:solidFill>
                  <a:srgbClr val="FF0000"/>
                </a:solidFill>
                <a:latin typeface="黑体" panose="02010609060101010101" pitchFamily="49" charset="-122"/>
                <a:ea typeface="黑体" panose="02010609060101010101" pitchFamily="49" charset="-122"/>
              </a:rPr>
              <a:t>3O</a:t>
            </a:r>
            <a:r>
              <a:rPr lang="en-US" altLang="zh-CN" sz="3200" b="1" baseline="-25000">
                <a:solidFill>
                  <a:srgbClr val="FF0000"/>
                </a:solidFill>
                <a:latin typeface="黑体" panose="02010609060101010101" pitchFamily="49" charset="-122"/>
                <a:ea typeface="黑体" panose="02010609060101010101" pitchFamily="49" charset="-122"/>
              </a:rPr>
              <a:t>2</a:t>
            </a:r>
            <a:r>
              <a:rPr lang="zh-CN" altLang="en-US" sz="4800" b="1" dirty="0">
                <a:solidFill>
                  <a:srgbClr val="FF0000"/>
                </a:solidFill>
                <a:latin typeface="黑体" panose="02010609060101010101" pitchFamily="49" charset="-122"/>
                <a:ea typeface="黑体" panose="02010609060101010101" pitchFamily="49" charset="-122"/>
              </a:rPr>
              <a:t>＝</a:t>
            </a:r>
            <a:r>
              <a:rPr lang="en-US" altLang="zh-CN" sz="4800" b="1">
                <a:solidFill>
                  <a:srgbClr val="FF0000"/>
                </a:solidFill>
                <a:latin typeface="黑体" panose="02010609060101010101" pitchFamily="49" charset="-122"/>
                <a:ea typeface="黑体" panose="02010609060101010101" pitchFamily="49" charset="-122"/>
              </a:rPr>
              <a:t>2Al</a:t>
            </a:r>
            <a:r>
              <a:rPr lang="en-US" altLang="zh-CN" sz="4800" b="1" baseline="-25000">
                <a:solidFill>
                  <a:srgbClr val="FF0000"/>
                </a:solidFill>
                <a:latin typeface="黑体" panose="02010609060101010101" pitchFamily="49" charset="-122"/>
                <a:ea typeface="黑体" panose="02010609060101010101" pitchFamily="49" charset="-122"/>
              </a:rPr>
              <a:t>2</a:t>
            </a:r>
            <a:r>
              <a:rPr lang="en-US" altLang="zh-CN" sz="4800" b="1">
                <a:solidFill>
                  <a:srgbClr val="FF0000"/>
                </a:solidFill>
                <a:latin typeface="黑体" panose="02010609060101010101" pitchFamily="49" charset="-122"/>
                <a:ea typeface="黑体" panose="02010609060101010101" pitchFamily="49" charset="-122"/>
              </a:rPr>
              <a:t>O</a:t>
            </a:r>
            <a:r>
              <a:rPr lang="en-US" altLang="zh-CN" sz="4800" b="1" baseline="-25000">
                <a:solidFill>
                  <a:srgbClr val="FF0000"/>
                </a:solidFill>
                <a:latin typeface="黑体" panose="02010609060101010101" pitchFamily="49" charset="-122"/>
                <a:ea typeface="黑体" panose="02010609060101010101" pitchFamily="49" charset="-122"/>
              </a:rPr>
              <a:t>3</a:t>
            </a:r>
            <a:endParaRPr lang="en-US" altLang="zh-CN" sz="4800" b="1" baseline="-2500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4102">
                                            <p:txEl>
                                              <p:charRg st="0" end="74"/>
                                            </p:txEl>
                                          </p:spTgt>
                                        </p:tgtEl>
                                        <p:attrNameLst>
                                          <p:attrName>style.visibility</p:attrName>
                                        </p:attrNameLst>
                                      </p:cBhvr>
                                      <p:to>
                                        <p:strVal val="visible"/>
                                      </p:to>
                                    </p:set>
                                    <p:animEffect transition="in" filter="wheel(4)">
                                      <p:cBhvr>
                                        <p:cTn id="12" dur="500"/>
                                        <p:tgtEl>
                                          <p:spTgt spid="4102">
                                            <p:txEl>
                                              <p:charRg st="0" end="7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4103"/>
                                        </p:tgtEl>
                                        <p:attrNameLst>
                                          <p:attrName>style.visibility</p:attrName>
                                        </p:attrNameLst>
                                      </p:cBhvr>
                                      <p:to>
                                        <p:strVal val="visible"/>
                                      </p:to>
                                    </p:set>
                                    <p:animEffect transition="in" filter="checkerboard(across)">
                                      <p:cBhvr>
                                        <p:cTn id="23" dur="500"/>
                                        <p:tgtEl>
                                          <p:spTgt spid="4103"/>
                                        </p:tgtEl>
                                      </p:cBhvr>
                                    </p:animEffect>
                                  </p:childTnLst>
                                </p:cTn>
                              </p:par>
                            </p:childTnLst>
                          </p:cTn>
                        </p:par>
                      </p:childTnLst>
                    </p:cTn>
                  </p:par>
                  <p:par>
                    <p:cTn id="24" fill="hold">
                      <p:stCondLst>
                        <p:cond delay="indefinite"/>
                      </p:stCondLst>
                      <p:childTnLst>
                        <p:par>
                          <p:cTn id="25" fill="hold">
                            <p:stCondLst>
                              <p:cond delay="0"/>
                            </p:stCondLst>
                            <p:childTnLst>
                              <p:par>
                                <p:cTn id="26" presetID="12" presetClass="entr" presetSubtype="4" fill="hold" grpId="0" nodeType="clickEffect">
                                  <p:stCondLst>
                                    <p:cond delay="0"/>
                                  </p:stCondLst>
                                  <p:childTnLst>
                                    <p:set>
                                      <p:cBhvr>
                                        <p:cTn id="27" dur="1" fill="hold">
                                          <p:stCondLst>
                                            <p:cond delay="0"/>
                                          </p:stCondLst>
                                        </p:cTn>
                                        <p:tgtEl>
                                          <p:spTgt spid="4104"/>
                                        </p:tgtEl>
                                        <p:attrNameLst>
                                          <p:attrName>style.visibility</p:attrName>
                                        </p:attrNameLst>
                                      </p:cBhvr>
                                      <p:to>
                                        <p:strVal val="visible"/>
                                      </p:to>
                                    </p:set>
                                    <p:animEffect transition="in" filter="slide(fromBottom)">
                                      <p:cBhvr>
                                        <p:cTn id="28" dur="500"/>
                                        <p:tgtEl>
                                          <p:spTgt spid="4104"/>
                                        </p:tgtEl>
                                      </p:cBhvr>
                                    </p:animEffect>
                                  </p:childTnLst>
                                </p:cTn>
                              </p:par>
                            </p:childTnLst>
                          </p:cTn>
                        </p:par>
                      </p:childTnLst>
                    </p:cTn>
                  </p:par>
                  <p:par>
                    <p:cTn id="29" fill="hold">
                      <p:stCondLst>
                        <p:cond delay="indefinite"/>
                      </p:stCondLst>
                      <p:childTnLst>
                        <p:par>
                          <p:cTn id="30" fill="hold">
                            <p:stCondLst>
                              <p:cond delay="0"/>
                            </p:stCondLst>
                            <p:childTnLst>
                              <p:par>
                                <p:cTn id="31" presetID="13" presetClass="entr" presetSubtype="16" fill="hold" grpId="0" nodeType="clickEffect">
                                  <p:stCondLst>
                                    <p:cond delay="0"/>
                                  </p:stCondLst>
                                  <p:childTnLst>
                                    <p:set>
                                      <p:cBhvr>
                                        <p:cTn id="32" dur="1" fill="hold">
                                          <p:stCondLst>
                                            <p:cond delay="0"/>
                                          </p:stCondLst>
                                        </p:cTn>
                                        <p:tgtEl>
                                          <p:spTgt spid="4102"/>
                                        </p:tgtEl>
                                        <p:attrNameLst>
                                          <p:attrName>style.visibility</p:attrName>
                                        </p:attrNameLst>
                                      </p:cBhvr>
                                      <p:to>
                                        <p:strVal val="visible"/>
                                      </p:to>
                                    </p:set>
                                    <p:animEffect transition="in" filter="plus(in)">
                                      <p:cBhvr>
                                        <p:cTn id="33" dur="2000"/>
                                        <p:tgtEl>
                                          <p:spTgt spid="4102"/>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4102">
                                            <p:txEl>
                                              <p:charRg st="0" end="74"/>
                                            </p:txEl>
                                          </p:spTgt>
                                        </p:tgtEl>
                                        <p:attrNameLst>
                                          <p:attrName>style.visibility</p:attrName>
                                        </p:attrNameLst>
                                      </p:cBhvr>
                                      <p:to>
                                        <p:strVal val="visible"/>
                                      </p:to>
                                    </p:set>
                                    <p:animEffect transition="in" filter="plus(in)">
                                      <p:cBhvr>
                                        <p:cTn id="36" dur="2000"/>
                                        <p:tgtEl>
                                          <p:spTgt spid="4102">
                                            <p:txEl>
                                              <p:charRg st="0" end="7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animBg="1" build="allAtOnce"/>
      <p:bldP spid="4103" grpId="0"/>
      <p:bldP spid="4104" grpId="0"/>
      <p:bldP spid="9"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Rectangle 2"/>
          <p:cNvSpPr>
            <a:spLocks noGrp="1"/>
          </p:cNvSpPr>
          <p:nvPr>
            <p:ph type="title"/>
          </p:nvPr>
        </p:nvSpPr>
        <p:spPr>
          <a:xfrm>
            <a:off x="2514600" y="0"/>
            <a:ext cx="6629400" cy="838200"/>
          </a:xfrm>
        </p:spPr>
        <p:txBody>
          <a:bodyPr vert="horz" wrap="square" lIns="91440" tIns="45720" rIns="91440" bIns="45720" anchor="ctr" anchorCtr="0"/>
          <a:p>
            <a:pPr eaLnBrk="1" hangingPunct="1"/>
            <a:r>
              <a:rPr lang="zh-CN" altLang="en-US" sz="3200" b="1" dirty="0">
                <a:solidFill>
                  <a:srgbClr val="0000CC"/>
                </a:solidFill>
              </a:rPr>
              <a:t>你学过哪些金属与</a:t>
            </a:r>
            <a:r>
              <a:rPr lang="en-US" altLang="zh-CN" sz="3200" b="1">
                <a:solidFill>
                  <a:srgbClr val="0000CC"/>
                </a:solidFill>
              </a:rPr>
              <a:t>O2</a:t>
            </a:r>
            <a:r>
              <a:rPr lang="zh-CN" altLang="en-US" sz="3200" b="1" dirty="0">
                <a:solidFill>
                  <a:srgbClr val="0000CC"/>
                </a:solidFill>
              </a:rPr>
              <a:t>的反应？</a:t>
            </a:r>
            <a:endParaRPr lang="zh-CN" altLang="en-US" sz="3200" b="1" dirty="0">
              <a:solidFill>
                <a:srgbClr val="0000CC"/>
              </a:solidFill>
            </a:endParaRPr>
          </a:p>
        </p:txBody>
      </p:sp>
      <p:sp>
        <p:nvSpPr>
          <p:cNvPr id="5123" name="WordArt 23"/>
          <p:cNvSpPr>
            <a:spLocks noTextEdit="1"/>
          </p:cNvSpPr>
          <p:nvPr/>
        </p:nvSpPr>
        <p:spPr>
          <a:xfrm rot="-532478">
            <a:off x="22225" y="261938"/>
            <a:ext cx="2584450" cy="785812"/>
          </a:xfrm>
          <a:prstGeom prst="rect">
            <a:avLst/>
          </a:prstGeom>
        </p:spPr>
        <p:txBody>
          <a:bodyPr wrap="none" fromWordArt="1">
            <a:prstTxWarp prst="textCanUp">
              <a:avLst>
                <a:gd name="adj" fmla="val 85713"/>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eaLnBrk="0" hangingPunct="0"/>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温故知新</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
        <p:nvSpPr>
          <p:cNvPr id="5124" name="TextBox 5"/>
          <p:cNvSpPr txBox="1"/>
          <p:nvPr/>
        </p:nvSpPr>
        <p:spPr>
          <a:xfrm>
            <a:off x="0" y="1371600"/>
            <a:ext cx="3417888" cy="584200"/>
          </a:xfrm>
          <a:prstGeom prst="rect">
            <a:avLst/>
          </a:prstGeom>
          <a:noFill/>
          <a:ln w="9525">
            <a:noFill/>
          </a:ln>
        </p:spPr>
        <p:txBody>
          <a:bodyPr wrap="none">
            <a:spAutoFit/>
          </a:bodyPr>
          <a:p>
            <a:r>
              <a:rPr lang="en-US" altLang="zh-CN" sz="3200" b="1">
                <a:latin typeface="Arial" panose="020B0604020202020204" pitchFamily="34" charset="0"/>
              </a:rPr>
              <a:t>3、</a:t>
            </a:r>
            <a:r>
              <a:rPr lang="zh-CN" altLang="en-US" sz="3200" b="1" dirty="0">
                <a:latin typeface="Arial" panose="020B0604020202020204" pitchFamily="34" charset="0"/>
              </a:rPr>
              <a:t>铁与氧气反应</a:t>
            </a:r>
            <a:endParaRPr lang="zh-CN" altLang="en-US" sz="3200" b="1" dirty="0">
              <a:latin typeface="Arial" panose="020B0604020202020204" pitchFamily="34" charset="0"/>
            </a:endParaRPr>
          </a:p>
        </p:txBody>
      </p:sp>
      <p:sp>
        <p:nvSpPr>
          <p:cNvPr id="5125" name="TextBox 6"/>
          <p:cNvSpPr txBox="1"/>
          <p:nvPr/>
        </p:nvSpPr>
        <p:spPr>
          <a:xfrm>
            <a:off x="0" y="2057400"/>
            <a:ext cx="8915400" cy="3990975"/>
          </a:xfrm>
          <a:prstGeom prst="rect">
            <a:avLst/>
          </a:prstGeom>
          <a:noFill/>
          <a:ln w="9525">
            <a:noFill/>
          </a:ln>
        </p:spPr>
        <p:txBody>
          <a:bodyPr>
            <a:spAutoFit/>
          </a:bodyPr>
          <a:p>
            <a:r>
              <a:rPr lang="zh-CN" altLang="en-US" sz="3200" b="1" dirty="0">
                <a:latin typeface="Arial" panose="020B0604020202020204" pitchFamily="34" charset="0"/>
              </a:rPr>
              <a:t>（</a:t>
            </a:r>
            <a:r>
              <a:rPr lang="en-US" altLang="zh-CN" sz="3200" b="1">
                <a:latin typeface="Arial" panose="020B0604020202020204" pitchFamily="34" charset="0"/>
              </a:rPr>
              <a:t>1）</a:t>
            </a:r>
            <a:r>
              <a:rPr lang="zh-CN" altLang="en-US" sz="3200" b="1" dirty="0">
                <a:latin typeface="Arial" panose="020B0604020202020204" pitchFamily="34" charset="0"/>
              </a:rPr>
              <a:t>常温下在干燥空气中，很难与氧气反应</a:t>
            </a:r>
            <a:endParaRPr lang="en-US" altLang="zh-CN" sz="3200" b="1">
              <a:latin typeface="Arial" panose="020B0604020202020204" pitchFamily="34" charset="0"/>
            </a:endParaRPr>
          </a:p>
          <a:p>
            <a:r>
              <a:rPr lang="zh-CN" altLang="en-US" sz="3200" b="1" dirty="0">
                <a:latin typeface="Arial" panose="020B0604020202020204" pitchFamily="34" charset="0"/>
              </a:rPr>
              <a:t>（</a:t>
            </a:r>
            <a:r>
              <a:rPr lang="en-US" altLang="zh-CN" sz="3200" b="1">
                <a:latin typeface="Arial" panose="020B0604020202020204" pitchFamily="34" charset="0"/>
              </a:rPr>
              <a:t>2）</a:t>
            </a:r>
            <a:r>
              <a:rPr lang="zh-CN" altLang="en-US" sz="3200" b="1" dirty="0">
                <a:latin typeface="Arial" panose="020B0604020202020204" pitchFamily="34" charset="0"/>
              </a:rPr>
              <a:t>在</a:t>
            </a:r>
            <a:r>
              <a:rPr lang="zh-CN" altLang="en-US" sz="3200" b="1" dirty="0">
                <a:solidFill>
                  <a:srgbClr val="FF0000"/>
                </a:solidFill>
                <a:latin typeface="Arial" panose="020B0604020202020204" pitchFamily="34" charset="0"/>
              </a:rPr>
              <a:t>潮湿</a:t>
            </a:r>
            <a:r>
              <a:rPr lang="zh-CN" altLang="en-US" sz="3200" b="1" dirty="0">
                <a:latin typeface="Arial" panose="020B0604020202020204" pitchFamily="34" charset="0"/>
              </a:rPr>
              <a:t>的空气中，铁与空气中的氧气和水</a:t>
            </a:r>
            <a:endParaRPr lang="en-US" altLang="zh-CN" sz="3200" b="1">
              <a:latin typeface="Arial" panose="020B0604020202020204" pitchFamily="34" charset="0"/>
            </a:endParaRPr>
          </a:p>
          <a:p>
            <a:r>
              <a:rPr lang="zh-CN" altLang="en-US" sz="3200" b="1" dirty="0">
                <a:latin typeface="Arial" panose="020B0604020202020204" pitchFamily="34" charset="0"/>
              </a:rPr>
              <a:t>共同作用会生成暗红色比较</a:t>
            </a:r>
            <a:r>
              <a:rPr lang="zh-CN" altLang="en-US" sz="3200" b="1" dirty="0">
                <a:solidFill>
                  <a:srgbClr val="FF0000"/>
                </a:solidFill>
                <a:latin typeface="Arial" panose="020B0604020202020204" pitchFamily="34" charset="0"/>
              </a:rPr>
              <a:t>疏松的物质</a:t>
            </a:r>
            <a:r>
              <a:rPr lang="zh-CN" altLang="en-US" sz="3200" b="1" dirty="0">
                <a:latin typeface="Arial" panose="020B0604020202020204" pitchFamily="34" charset="0"/>
              </a:rPr>
              <a:t>：</a:t>
            </a:r>
            <a:r>
              <a:rPr lang="zh-CN" altLang="en-US" sz="3200" b="1" dirty="0">
                <a:solidFill>
                  <a:srgbClr val="FF0000"/>
                </a:solidFill>
                <a:latin typeface="Arial" panose="020B0604020202020204" pitchFamily="34" charset="0"/>
              </a:rPr>
              <a:t>铁锈</a:t>
            </a:r>
            <a:endParaRPr lang="en-US" altLang="zh-CN" sz="3200" b="1">
              <a:solidFill>
                <a:srgbClr val="FF0000"/>
              </a:solidFill>
              <a:latin typeface="Arial" panose="020B0604020202020204" pitchFamily="34" charset="0"/>
            </a:endParaRPr>
          </a:p>
          <a:p>
            <a:r>
              <a:rPr lang="zh-CN" altLang="en-US" sz="3200" b="1" dirty="0">
                <a:latin typeface="Arial" panose="020B0604020202020204" pitchFamily="34" charset="0"/>
              </a:rPr>
              <a:t>（</a:t>
            </a:r>
            <a:r>
              <a:rPr lang="en-US" altLang="zh-CN" sz="3200" b="1">
                <a:latin typeface="Arial" panose="020B0604020202020204" pitchFamily="34" charset="0"/>
              </a:rPr>
              <a:t>3）</a:t>
            </a:r>
            <a:r>
              <a:rPr lang="zh-CN" altLang="en-US" sz="3200" b="1" dirty="0">
                <a:latin typeface="Arial" panose="020B0604020202020204" pitchFamily="34" charset="0"/>
              </a:rPr>
              <a:t>铁丝在氧气中燃烧</a:t>
            </a:r>
            <a:endParaRPr lang="en-US" altLang="zh-CN" sz="3200" b="1">
              <a:latin typeface="Arial" panose="020B0604020202020204" pitchFamily="34" charset="0"/>
            </a:endParaRPr>
          </a:p>
          <a:p>
            <a:r>
              <a:rPr lang="zh-CN" altLang="en-US" sz="3200" b="1" dirty="0">
                <a:latin typeface="Arial" panose="020B0604020202020204" pitchFamily="34" charset="0"/>
              </a:rPr>
              <a:t>现象：</a:t>
            </a:r>
            <a:endParaRPr lang="en-US" altLang="zh-CN" sz="3200" b="1">
              <a:latin typeface="Arial" panose="020B0604020202020204" pitchFamily="34" charset="0"/>
            </a:endParaRPr>
          </a:p>
          <a:p>
            <a:endParaRPr lang="en-US" altLang="zh-CN" sz="3200" b="1">
              <a:latin typeface="Arial" panose="020B0604020202020204" pitchFamily="34" charset="0"/>
            </a:endParaRPr>
          </a:p>
          <a:p>
            <a:endParaRPr lang="en-US" altLang="zh-CN" sz="3200" b="1">
              <a:latin typeface="Arial" panose="020B0604020202020204" pitchFamily="34" charset="0"/>
            </a:endParaRPr>
          </a:p>
          <a:p>
            <a:r>
              <a:rPr lang="zh-CN" altLang="en-US" sz="3200" b="1" dirty="0">
                <a:latin typeface="宋体" panose="02010600030101010101" pitchFamily="2" charset="-122"/>
              </a:rPr>
              <a:t>方程式：</a:t>
            </a:r>
            <a:endParaRPr lang="zh-CN" altLang="en-US" sz="3200" b="1" dirty="0">
              <a:latin typeface="宋体" panose="02010600030101010101" pitchFamily="2" charset="-122"/>
            </a:endParaRPr>
          </a:p>
        </p:txBody>
      </p:sp>
      <p:sp>
        <p:nvSpPr>
          <p:cNvPr id="5126" name="Rectangle 15"/>
          <p:cNvSpPr/>
          <p:nvPr/>
        </p:nvSpPr>
        <p:spPr>
          <a:xfrm>
            <a:off x="1752600" y="5410200"/>
            <a:ext cx="6324600" cy="823913"/>
          </a:xfrm>
          <a:prstGeom prst="rect">
            <a:avLst/>
          </a:prstGeom>
          <a:noFill/>
          <a:ln w="9525">
            <a:noFill/>
          </a:ln>
        </p:spPr>
        <p:txBody>
          <a:bodyPr>
            <a:spAutoFit/>
          </a:bodyPr>
          <a:p>
            <a:pPr>
              <a:buNone/>
            </a:pPr>
            <a:r>
              <a:rPr lang="en-US" altLang="zh-CN" sz="4800" b="1">
                <a:solidFill>
                  <a:srgbClr val="FF0000"/>
                </a:solidFill>
                <a:latin typeface="黑体" panose="02010609060101010101" pitchFamily="49" charset="-122"/>
                <a:ea typeface="黑体" panose="02010609060101010101" pitchFamily="49" charset="-122"/>
              </a:rPr>
              <a:t>3Fe</a:t>
            </a:r>
            <a:r>
              <a:rPr lang="zh-CN" altLang="en-US" sz="4800" b="1" dirty="0">
                <a:solidFill>
                  <a:srgbClr val="FF0000"/>
                </a:solidFill>
                <a:latin typeface="黑体" panose="02010609060101010101" pitchFamily="49" charset="-122"/>
                <a:ea typeface="黑体" panose="02010609060101010101" pitchFamily="49" charset="-122"/>
              </a:rPr>
              <a:t>＋</a:t>
            </a:r>
            <a:r>
              <a:rPr lang="en-US" altLang="zh-CN" sz="4800" b="1">
                <a:solidFill>
                  <a:srgbClr val="FF0000"/>
                </a:solidFill>
                <a:latin typeface="黑体" panose="02010609060101010101" pitchFamily="49" charset="-122"/>
                <a:ea typeface="黑体" panose="02010609060101010101" pitchFamily="49" charset="-122"/>
              </a:rPr>
              <a:t>2O</a:t>
            </a:r>
            <a:r>
              <a:rPr lang="en-US" altLang="zh-CN" sz="3200" b="1" baseline="-25000">
                <a:solidFill>
                  <a:srgbClr val="FF0000"/>
                </a:solidFill>
                <a:latin typeface="黑体" panose="02010609060101010101" pitchFamily="49" charset="-122"/>
                <a:ea typeface="黑体" panose="02010609060101010101" pitchFamily="49" charset="-122"/>
              </a:rPr>
              <a:t>2</a:t>
            </a:r>
            <a:r>
              <a:rPr lang="zh-CN" altLang="en-US" sz="4800" b="1" dirty="0">
                <a:solidFill>
                  <a:srgbClr val="FF0000"/>
                </a:solidFill>
                <a:latin typeface="黑体" panose="02010609060101010101" pitchFamily="49" charset="-122"/>
                <a:ea typeface="黑体" panose="02010609060101010101" pitchFamily="49" charset="-122"/>
              </a:rPr>
              <a:t>＝</a:t>
            </a:r>
            <a:r>
              <a:rPr lang="en-US" altLang="zh-CN" sz="4800" b="1">
                <a:solidFill>
                  <a:srgbClr val="FF0000"/>
                </a:solidFill>
                <a:latin typeface="黑体" panose="02010609060101010101" pitchFamily="49" charset="-122"/>
                <a:ea typeface="黑体" panose="02010609060101010101" pitchFamily="49" charset="-122"/>
              </a:rPr>
              <a:t>Fe</a:t>
            </a:r>
            <a:r>
              <a:rPr lang="en-US" altLang="zh-CN" sz="4800" b="1" baseline="-25000">
                <a:solidFill>
                  <a:srgbClr val="FF0000"/>
                </a:solidFill>
                <a:latin typeface="黑体" panose="02010609060101010101" pitchFamily="49" charset="-122"/>
                <a:ea typeface="黑体" panose="02010609060101010101" pitchFamily="49" charset="-122"/>
              </a:rPr>
              <a:t>3</a:t>
            </a:r>
            <a:r>
              <a:rPr lang="en-US" altLang="zh-CN" sz="4800" b="1">
                <a:solidFill>
                  <a:srgbClr val="FF0000"/>
                </a:solidFill>
                <a:latin typeface="黑体" panose="02010609060101010101" pitchFamily="49" charset="-122"/>
                <a:ea typeface="黑体" panose="02010609060101010101" pitchFamily="49" charset="-122"/>
              </a:rPr>
              <a:t>O</a:t>
            </a:r>
            <a:r>
              <a:rPr lang="en-US" altLang="zh-CN" sz="4800" b="1" baseline="-25000">
                <a:solidFill>
                  <a:srgbClr val="FF0000"/>
                </a:solidFill>
                <a:latin typeface="黑体" panose="02010609060101010101" pitchFamily="49" charset="-122"/>
                <a:ea typeface="黑体" panose="02010609060101010101" pitchFamily="49" charset="-122"/>
              </a:rPr>
              <a:t>4</a:t>
            </a:r>
            <a:endParaRPr lang="en-US" altLang="zh-CN" sz="4800" b="1" baseline="-25000">
              <a:solidFill>
                <a:srgbClr val="FF0000"/>
              </a:solidFill>
              <a:latin typeface="黑体" panose="02010609060101010101" pitchFamily="49" charset="-122"/>
              <a:ea typeface="黑体" panose="02010609060101010101" pitchFamily="49" charset="-122"/>
            </a:endParaRPr>
          </a:p>
        </p:txBody>
      </p:sp>
      <p:sp>
        <p:nvSpPr>
          <p:cNvPr id="5127" name="TextBox 8"/>
          <p:cNvSpPr txBox="1"/>
          <p:nvPr/>
        </p:nvSpPr>
        <p:spPr>
          <a:xfrm>
            <a:off x="4114800" y="5181600"/>
            <a:ext cx="825500" cy="461963"/>
          </a:xfrm>
          <a:prstGeom prst="rect">
            <a:avLst/>
          </a:prstGeom>
          <a:noFill/>
          <a:ln w="9525">
            <a:noFill/>
          </a:ln>
        </p:spPr>
        <p:txBody>
          <a:bodyPr wrap="none">
            <a:spAutoFit/>
          </a:bodyPr>
          <a:p>
            <a:r>
              <a:rPr lang="zh-CN" altLang="en-US" sz="2400" b="1" dirty="0">
                <a:solidFill>
                  <a:srgbClr val="FF0000"/>
                </a:solidFill>
                <a:latin typeface="Arial" panose="020B0604020202020204" pitchFamily="34" charset="0"/>
              </a:rPr>
              <a:t>点燃</a:t>
            </a:r>
            <a:endParaRPr lang="zh-CN" altLang="en-US" sz="2400" b="1" dirty="0">
              <a:solidFill>
                <a:srgbClr val="FF0000"/>
              </a:solidFill>
              <a:latin typeface="Arial" panose="020B0604020202020204" pitchFamily="34" charset="0"/>
            </a:endParaRPr>
          </a:p>
        </p:txBody>
      </p:sp>
      <p:sp>
        <p:nvSpPr>
          <p:cNvPr id="8" name="矩形 7"/>
          <p:cNvSpPr/>
          <p:nvPr/>
        </p:nvSpPr>
        <p:spPr>
          <a:xfrm>
            <a:off x="1219200" y="4038600"/>
            <a:ext cx="7391400" cy="1066800"/>
          </a:xfrm>
          <a:prstGeom prst="rect">
            <a:avLst/>
          </a:prstGeom>
          <a:noFill/>
          <a:ln w="9525">
            <a:noFill/>
          </a:ln>
        </p:spPr>
        <p:txBody>
          <a:bodyPr>
            <a:spAutoFit/>
          </a:bodyPr>
          <a:p>
            <a:r>
              <a:rPr lang="zh-CN" altLang="en-US" sz="3200" b="1" dirty="0">
                <a:solidFill>
                  <a:srgbClr val="0000FF"/>
                </a:solidFill>
                <a:latin typeface="宋体" panose="02010600030101010101" pitchFamily="2" charset="-122"/>
              </a:rPr>
              <a:t>剧烈燃烧，火星四射，放出热量，生成黑色固体。</a:t>
            </a:r>
            <a:endParaRPr lang="en-US" altLang="zh-CN" sz="3200" b="1">
              <a:solidFill>
                <a:srgbClr val="0000FF"/>
              </a:solidFill>
              <a:latin typeface="宋体" panose="02010600030101010101" pitchFamily="2"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4)">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126"/>
                                        </p:tgtEl>
                                        <p:attrNameLst>
                                          <p:attrName>style.visibility</p:attrName>
                                        </p:attrNameLst>
                                      </p:cBhvr>
                                      <p:to>
                                        <p:strVal val="visible"/>
                                      </p:to>
                                    </p:set>
                                    <p:anim calcmode="lin" valueType="num">
                                      <p:cBhvr additive="base">
                                        <p:cTn id="12" dur="500" fill="hold"/>
                                        <p:tgtEl>
                                          <p:spTgt spid="5126"/>
                                        </p:tgtEl>
                                        <p:attrNameLst>
                                          <p:attrName>ppt_x</p:attrName>
                                        </p:attrNameLst>
                                      </p:cBhvr>
                                      <p:tavLst>
                                        <p:tav tm="0">
                                          <p:val>
                                            <p:strVal val="#ppt_x"/>
                                          </p:val>
                                        </p:tav>
                                        <p:tav tm="100000">
                                          <p:val>
                                            <p:strVal val="#ppt_x"/>
                                          </p:val>
                                        </p:tav>
                                      </p:tavLst>
                                    </p:anim>
                                    <p:anim calcmode="lin" valueType="num">
                                      <p:cBhvr additive="base">
                                        <p:cTn id="13" dur="500" fill="hold"/>
                                        <p:tgtEl>
                                          <p:spTgt spid="512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5127"/>
                                        </p:tgtEl>
                                        <p:attrNameLst>
                                          <p:attrName>style.visibility</p:attrName>
                                        </p:attrNameLst>
                                      </p:cBhvr>
                                      <p:to>
                                        <p:strVal val="visible"/>
                                      </p:to>
                                    </p:set>
                                    <p:anim calcmode="lin" valueType="num">
                                      <p:cBhvr additive="base">
                                        <p:cTn id="16" dur="500" fill="hold"/>
                                        <p:tgtEl>
                                          <p:spTgt spid="5127"/>
                                        </p:tgtEl>
                                        <p:attrNameLst>
                                          <p:attrName>ppt_x</p:attrName>
                                        </p:attrNameLst>
                                      </p:cBhvr>
                                      <p:tavLst>
                                        <p:tav tm="0">
                                          <p:val>
                                            <p:strVal val="#ppt_x"/>
                                          </p:val>
                                        </p:tav>
                                        <p:tav tm="100000">
                                          <p:val>
                                            <p:strVal val="#ppt_x"/>
                                          </p:val>
                                        </p:tav>
                                      </p:tavLst>
                                    </p:anim>
                                    <p:anim calcmode="lin" valueType="num">
                                      <p:cBhvr additive="base">
                                        <p:cTn id="17" dur="500" fill="hold"/>
                                        <p:tgtEl>
                                          <p:spTgt spid="51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p:bldP spid="512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6" name="Rectangle 2"/>
          <p:cNvSpPr>
            <a:spLocks noGrp="1"/>
          </p:cNvSpPr>
          <p:nvPr>
            <p:ph type="title"/>
          </p:nvPr>
        </p:nvSpPr>
        <p:spPr>
          <a:xfrm>
            <a:off x="2514600" y="0"/>
            <a:ext cx="6629400" cy="838200"/>
          </a:xfrm>
        </p:spPr>
        <p:txBody>
          <a:bodyPr vert="horz" wrap="square" lIns="91440" tIns="45720" rIns="91440" bIns="45720" anchor="ctr" anchorCtr="0"/>
          <a:p>
            <a:pPr eaLnBrk="1" hangingPunct="1"/>
            <a:r>
              <a:rPr lang="zh-CN" altLang="en-US" sz="3200" b="1" dirty="0">
                <a:solidFill>
                  <a:srgbClr val="0000CC"/>
                </a:solidFill>
              </a:rPr>
              <a:t>你学过哪些金属与</a:t>
            </a:r>
            <a:r>
              <a:rPr lang="en-US" altLang="zh-CN" sz="3200" b="1">
                <a:solidFill>
                  <a:srgbClr val="0000CC"/>
                </a:solidFill>
              </a:rPr>
              <a:t>O2</a:t>
            </a:r>
            <a:r>
              <a:rPr lang="zh-CN" altLang="en-US" sz="3200" b="1" dirty="0">
                <a:solidFill>
                  <a:srgbClr val="0000CC"/>
                </a:solidFill>
              </a:rPr>
              <a:t>的反应？</a:t>
            </a:r>
            <a:endParaRPr lang="zh-CN" altLang="en-US" sz="3200" b="1" dirty="0">
              <a:solidFill>
                <a:srgbClr val="0000CC"/>
              </a:solidFill>
            </a:endParaRPr>
          </a:p>
        </p:txBody>
      </p:sp>
      <p:sp>
        <p:nvSpPr>
          <p:cNvPr id="6147" name="WordArt 23"/>
          <p:cNvSpPr>
            <a:spLocks noTextEdit="1"/>
          </p:cNvSpPr>
          <p:nvPr/>
        </p:nvSpPr>
        <p:spPr>
          <a:xfrm rot="-532478">
            <a:off x="22225" y="261938"/>
            <a:ext cx="2584450" cy="785812"/>
          </a:xfrm>
          <a:prstGeom prst="rect">
            <a:avLst/>
          </a:prstGeom>
        </p:spPr>
        <p:txBody>
          <a:bodyPr wrap="none" fromWordArt="1">
            <a:prstTxWarp prst="textCanUp">
              <a:avLst>
                <a:gd name="adj" fmla="val 85713"/>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eaLnBrk="0" hangingPunct="0"/>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温故知新</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
        <p:nvSpPr>
          <p:cNvPr id="6148" name="TextBox 5"/>
          <p:cNvSpPr txBox="1"/>
          <p:nvPr/>
        </p:nvSpPr>
        <p:spPr>
          <a:xfrm>
            <a:off x="0" y="1371600"/>
            <a:ext cx="3417888" cy="584200"/>
          </a:xfrm>
          <a:prstGeom prst="rect">
            <a:avLst/>
          </a:prstGeom>
          <a:noFill/>
          <a:ln w="9525">
            <a:noFill/>
          </a:ln>
        </p:spPr>
        <p:txBody>
          <a:bodyPr wrap="none">
            <a:spAutoFit/>
          </a:bodyPr>
          <a:p>
            <a:r>
              <a:rPr lang="en-US" altLang="zh-CN" sz="3200" b="1">
                <a:latin typeface="Arial" panose="020B0604020202020204" pitchFamily="34" charset="0"/>
              </a:rPr>
              <a:t>4、</a:t>
            </a:r>
            <a:r>
              <a:rPr lang="zh-CN" altLang="en-US" sz="3200" b="1" dirty="0">
                <a:latin typeface="Arial" panose="020B0604020202020204" pitchFamily="34" charset="0"/>
              </a:rPr>
              <a:t>铜与氧气反应</a:t>
            </a:r>
            <a:endParaRPr lang="zh-CN" altLang="en-US" sz="3200" b="1" dirty="0">
              <a:latin typeface="Arial" panose="020B0604020202020204" pitchFamily="34" charset="0"/>
            </a:endParaRPr>
          </a:p>
        </p:txBody>
      </p:sp>
      <p:sp>
        <p:nvSpPr>
          <p:cNvPr id="6149" name="TextBox 6"/>
          <p:cNvSpPr txBox="1"/>
          <p:nvPr/>
        </p:nvSpPr>
        <p:spPr>
          <a:xfrm>
            <a:off x="0" y="2057400"/>
            <a:ext cx="8991600" cy="3503613"/>
          </a:xfrm>
          <a:prstGeom prst="rect">
            <a:avLst/>
          </a:prstGeom>
          <a:noFill/>
          <a:ln w="9525">
            <a:noFill/>
          </a:ln>
        </p:spPr>
        <p:txBody>
          <a:bodyPr>
            <a:spAutoFit/>
          </a:bodyPr>
          <a:p>
            <a:r>
              <a:rPr lang="zh-CN" altLang="en-US" sz="3200" b="1" dirty="0">
                <a:latin typeface="Arial" panose="020B0604020202020204" pitchFamily="34" charset="0"/>
              </a:rPr>
              <a:t>（</a:t>
            </a:r>
            <a:r>
              <a:rPr lang="en-US" altLang="zh-CN" sz="3200" b="1">
                <a:latin typeface="Arial" panose="020B0604020202020204" pitchFamily="34" charset="0"/>
              </a:rPr>
              <a:t>1）</a:t>
            </a:r>
            <a:r>
              <a:rPr lang="zh-CN" altLang="en-US" sz="3200" b="1" dirty="0">
                <a:latin typeface="Arial" panose="020B0604020202020204" pitchFamily="34" charset="0"/>
              </a:rPr>
              <a:t>常温下在</a:t>
            </a:r>
            <a:r>
              <a:rPr lang="zh-CN" altLang="en-US" sz="3200" b="1" dirty="0">
                <a:solidFill>
                  <a:srgbClr val="0000FF"/>
                </a:solidFill>
                <a:latin typeface="Arial" panose="020B0604020202020204" pitchFamily="34" charset="0"/>
              </a:rPr>
              <a:t>干燥空气</a:t>
            </a:r>
            <a:r>
              <a:rPr lang="zh-CN" altLang="en-US" sz="3200" b="1" dirty="0">
                <a:latin typeface="Arial" panose="020B0604020202020204" pitchFamily="34" charset="0"/>
              </a:rPr>
              <a:t>中不与氧气反应</a:t>
            </a:r>
            <a:endParaRPr lang="en-US" altLang="zh-CN" sz="3200" b="1">
              <a:latin typeface="Arial" panose="020B0604020202020204" pitchFamily="34" charset="0"/>
            </a:endParaRPr>
          </a:p>
          <a:p>
            <a:r>
              <a:rPr lang="en-US" altLang="zh-CN" sz="3200" b="1">
                <a:latin typeface="Arial" panose="020B0604020202020204" pitchFamily="34" charset="0"/>
              </a:rPr>
              <a:t>  </a:t>
            </a:r>
            <a:r>
              <a:rPr lang="en-US" altLang="zh-CN" sz="3200" b="1">
                <a:latin typeface="宋体" panose="02010600030101010101" pitchFamily="2" charset="-122"/>
              </a:rPr>
              <a:t>(2) </a:t>
            </a:r>
            <a:r>
              <a:rPr lang="zh-CN" altLang="en-US" sz="3200" b="1" dirty="0">
                <a:latin typeface="宋体" panose="02010600030101010101" pitchFamily="2" charset="-122"/>
              </a:rPr>
              <a:t>在</a:t>
            </a:r>
            <a:r>
              <a:rPr lang="zh-CN" altLang="en-US" sz="3200" b="1" dirty="0">
                <a:solidFill>
                  <a:srgbClr val="0000FF"/>
                </a:solidFill>
                <a:latin typeface="宋体" panose="02010600030101010101" pitchFamily="2" charset="-122"/>
              </a:rPr>
              <a:t>潮湿</a:t>
            </a:r>
            <a:r>
              <a:rPr lang="zh-CN" altLang="en-US" sz="3200" b="1" dirty="0">
                <a:latin typeface="宋体" panose="02010600030101010101" pitchFamily="2" charset="-122"/>
              </a:rPr>
              <a:t>的空气</a:t>
            </a:r>
            <a:endParaRPr lang="en-US" altLang="zh-CN" sz="3200" b="1">
              <a:latin typeface="宋体" panose="02010600030101010101" pitchFamily="2" charset="-122"/>
            </a:endParaRPr>
          </a:p>
          <a:p>
            <a:r>
              <a:rPr lang="zh-CN" altLang="en-US" sz="3200" b="1" dirty="0">
                <a:latin typeface="宋体" panose="02010600030101010101" pitchFamily="2" charset="-122"/>
              </a:rPr>
              <a:t>现象：</a:t>
            </a:r>
            <a:endParaRPr lang="en-US" altLang="zh-CN" sz="3200" b="1">
              <a:latin typeface="宋体" panose="02010600030101010101" pitchFamily="2" charset="-122"/>
            </a:endParaRPr>
          </a:p>
          <a:p>
            <a:r>
              <a:rPr lang="zh-CN" altLang="en-US" sz="3200" b="1" dirty="0">
                <a:latin typeface="宋体" panose="02010600030101010101" pitchFamily="2" charset="-122"/>
              </a:rPr>
              <a:t>方程式：</a:t>
            </a:r>
            <a:endParaRPr lang="en-US" altLang="zh-CN" sz="3200" b="1" baseline="-25000">
              <a:solidFill>
                <a:srgbClr val="FF0000"/>
              </a:solidFill>
              <a:latin typeface="宋体" panose="02010600030101010101" pitchFamily="2" charset="-122"/>
            </a:endParaRPr>
          </a:p>
          <a:p>
            <a:r>
              <a:rPr lang="zh-CN" altLang="en-US" sz="3200" b="1" dirty="0">
                <a:latin typeface="宋体" panose="02010600030101010101" pitchFamily="2" charset="-122"/>
              </a:rPr>
              <a:t>（</a:t>
            </a:r>
            <a:r>
              <a:rPr lang="en-US" altLang="zh-CN" sz="3200" b="1">
                <a:latin typeface="宋体" panose="02010600030101010101" pitchFamily="2" charset="-122"/>
              </a:rPr>
              <a:t>3）</a:t>
            </a:r>
            <a:r>
              <a:rPr lang="zh-CN" altLang="en-US" sz="3200" b="1" dirty="0">
                <a:latin typeface="宋体" panose="02010600030101010101" pitchFamily="2" charset="-122"/>
              </a:rPr>
              <a:t>在空气（氧气中）加热</a:t>
            </a:r>
            <a:endParaRPr lang="en-US" altLang="zh-CN" sz="3200" b="1">
              <a:latin typeface="宋体" panose="02010600030101010101" pitchFamily="2" charset="-122"/>
            </a:endParaRPr>
          </a:p>
          <a:p>
            <a:r>
              <a:rPr lang="zh-CN" altLang="en-US" sz="3200" b="1" dirty="0">
                <a:latin typeface="宋体" panose="02010600030101010101" pitchFamily="2" charset="-122"/>
              </a:rPr>
              <a:t>现象：</a:t>
            </a:r>
            <a:endParaRPr lang="en-US" altLang="zh-CN" sz="3200" b="1">
              <a:latin typeface="Arial" panose="020B0604020202020204" pitchFamily="34" charset="0"/>
            </a:endParaRPr>
          </a:p>
          <a:p>
            <a:r>
              <a:rPr lang="zh-CN" altLang="en-US" sz="3200" b="1" dirty="0">
                <a:latin typeface="宋体" panose="02010600030101010101" pitchFamily="2" charset="-122"/>
              </a:rPr>
              <a:t>方程式：</a:t>
            </a:r>
            <a:endParaRPr lang="en-US" altLang="zh-CN" sz="3200" b="1">
              <a:latin typeface="宋体" panose="02010600030101010101" pitchFamily="2" charset="-122"/>
            </a:endParaRPr>
          </a:p>
        </p:txBody>
      </p:sp>
      <p:sp>
        <p:nvSpPr>
          <p:cNvPr id="6150" name="矩形 7"/>
          <p:cNvSpPr/>
          <p:nvPr/>
        </p:nvSpPr>
        <p:spPr>
          <a:xfrm>
            <a:off x="1295400" y="3048000"/>
            <a:ext cx="6553200" cy="641350"/>
          </a:xfrm>
          <a:prstGeom prst="rect">
            <a:avLst/>
          </a:prstGeom>
          <a:noFill/>
          <a:ln w="9525">
            <a:noFill/>
          </a:ln>
        </p:spPr>
        <p:txBody>
          <a:bodyPr>
            <a:spAutoFit/>
          </a:bodyPr>
          <a:p>
            <a:r>
              <a:rPr lang="zh-CN" altLang="en-US" sz="3600" b="1" dirty="0">
                <a:latin typeface="宋体" panose="02010600030101010101" pitchFamily="2" charset="-122"/>
              </a:rPr>
              <a:t>表面生成一层</a:t>
            </a:r>
            <a:r>
              <a:rPr lang="zh-CN" altLang="en-US" sz="3600" b="1" dirty="0">
                <a:solidFill>
                  <a:srgbClr val="0000FF"/>
                </a:solidFill>
                <a:latin typeface="宋体" panose="02010600030101010101" pitchFamily="2" charset="-122"/>
              </a:rPr>
              <a:t>绿色</a:t>
            </a:r>
            <a:r>
              <a:rPr lang="zh-CN" altLang="en-US" sz="3600" b="1" dirty="0">
                <a:latin typeface="宋体" panose="02010600030101010101" pitchFamily="2" charset="-122"/>
              </a:rPr>
              <a:t>物质</a:t>
            </a:r>
            <a:endParaRPr lang="zh-CN" altLang="en-US" sz="3600" dirty="0">
              <a:latin typeface="Arial" panose="020B0604020202020204" pitchFamily="34" charset="0"/>
            </a:endParaRPr>
          </a:p>
        </p:txBody>
      </p:sp>
      <p:sp>
        <p:nvSpPr>
          <p:cNvPr id="6151" name="矩形 8"/>
          <p:cNvSpPr/>
          <p:nvPr/>
        </p:nvSpPr>
        <p:spPr>
          <a:xfrm>
            <a:off x="1752600" y="3581400"/>
            <a:ext cx="6477000" cy="579438"/>
          </a:xfrm>
          <a:prstGeom prst="rect">
            <a:avLst/>
          </a:prstGeom>
          <a:noFill/>
          <a:ln w="9525">
            <a:noFill/>
          </a:ln>
        </p:spPr>
        <p:txBody>
          <a:bodyPr>
            <a:spAutoFit/>
          </a:bodyPr>
          <a:p>
            <a:r>
              <a:rPr lang="en-US" altLang="zh-CN" sz="3200" b="1">
                <a:solidFill>
                  <a:srgbClr val="FF0000"/>
                </a:solidFill>
                <a:latin typeface="宋体" panose="02010600030101010101" pitchFamily="2" charset="-122"/>
              </a:rPr>
              <a:t>2Cu+O</a:t>
            </a:r>
            <a:r>
              <a:rPr lang="en-US" altLang="zh-CN" sz="3200" b="1" baseline="-25000">
                <a:solidFill>
                  <a:srgbClr val="FF0000"/>
                </a:solidFill>
                <a:latin typeface="宋体" panose="02010600030101010101" pitchFamily="2" charset="-122"/>
              </a:rPr>
              <a:t>2</a:t>
            </a:r>
            <a:r>
              <a:rPr lang="en-US" altLang="zh-CN" sz="3200" b="1">
                <a:solidFill>
                  <a:srgbClr val="FF0000"/>
                </a:solidFill>
                <a:latin typeface="宋体" panose="02010600030101010101" pitchFamily="2" charset="-122"/>
              </a:rPr>
              <a:t>+CO</a:t>
            </a:r>
            <a:r>
              <a:rPr lang="en-US" altLang="zh-CN" sz="3200" b="1" baseline="-25000">
                <a:solidFill>
                  <a:srgbClr val="FF0000"/>
                </a:solidFill>
                <a:latin typeface="宋体" panose="02010600030101010101" pitchFamily="2" charset="-122"/>
              </a:rPr>
              <a:t>2</a:t>
            </a:r>
            <a:r>
              <a:rPr lang="en-US" altLang="zh-CN" sz="3200" b="1">
                <a:solidFill>
                  <a:srgbClr val="FF0000"/>
                </a:solidFill>
                <a:latin typeface="宋体" panose="02010600030101010101" pitchFamily="2" charset="-122"/>
              </a:rPr>
              <a:t>+H</a:t>
            </a:r>
            <a:r>
              <a:rPr lang="en-US" altLang="zh-CN" sz="3200" b="1" baseline="-25000">
                <a:solidFill>
                  <a:srgbClr val="FF0000"/>
                </a:solidFill>
                <a:latin typeface="宋体" panose="02010600030101010101" pitchFamily="2" charset="-122"/>
              </a:rPr>
              <a:t>2</a:t>
            </a:r>
            <a:r>
              <a:rPr lang="en-US" altLang="zh-CN" sz="3200" b="1">
                <a:solidFill>
                  <a:srgbClr val="FF0000"/>
                </a:solidFill>
                <a:latin typeface="宋体" panose="02010600030101010101" pitchFamily="2" charset="-122"/>
              </a:rPr>
              <a:t>O==Cu</a:t>
            </a:r>
            <a:r>
              <a:rPr lang="en-US" altLang="zh-CN" sz="3200" b="1" baseline="-25000">
                <a:solidFill>
                  <a:srgbClr val="FF0000"/>
                </a:solidFill>
                <a:latin typeface="宋体" panose="02010600030101010101" pitchFamily="2" charset="-122"/>
              </a:rPr>
              <a:t>2</a:t>
            </a:r>
            <a:r>
              <a:rPr lang="en-US" altLang="zh-CN" sz="3200" b="1">
                <a:solidFill>
                  <a:srgbClr val="FF0000"/>
                </a:solidFill>
                <a:latin typeface="宋体" panose="02010600030101010101" pitchFamily="2" charset="-122"/>
              </a:rPr>
              <a:t>(OH)</a:t>
            </a:r>
            <a:r>
              <a:rPr lang="en-US" altLang="zh-CN" sz="3200" b="1" baseline="-25000">
                <a:solidFill>
                  <a:srgbClr val="FF0000"/>
                </a:solidFill>
                <a:latin typeface="宋体" panose="02010600030101010101" pitchFamily="2" charset="-122"/>
              </a:rPr>
              <a:t>2</a:t>
            </a:r>
            <a:r>
              <a:rPr lang="en-US" altLang="zh-CN" sz="3200" b="1">
                <a:solidFill>
                  <a:srgbClr val="FF0000"/>
                </a:solidFill>
                <a:latin typeface="宋体" panose="02010600030101010101" pitchFamily="2" charset="-122"/>
              </a:rPr>
              <a:t>CO</a:t>
            </a:r>
            <a:r>
              <a:rPr lang="en-US" altLang="zh-CN" sz="3200" b="1" baseline="-25000">
                <a:solidFill>
                  <a:srgbClr val="FF0000"/>
                </a:solidFill>
                <a:latin typeface="宋体" panose="02010600030101010101" pitchFamily="2" charset="-122"/>
              </a:rPr>
              <a:t>3</a:t>
            </a:r>
            <a:endParaRPr lang="zh-CN" altLang="en-US" sz="3200" dirty="0">
              <a:latin typeface="Arial" panose="020B0604020202020204" pitchFamily="34" charset="0"/>
            </a:endParaRPr>
          </a:p>
        </p:txBody>
      </p:sp>
      <p:sp>
        <p:nvSpPr>
          <p:cNvPr id="10" name="矩形 9"/>
          <p:cNvSpPr/>
          <p:nvPr/>
        </p:nvSpPr>
        <p:spPr>
          <a:xfrm>
            <a:off x="1295400" y="4572000"/>
            <a:ext cx="4248150" cy="579438"/>
          </a:xfrm>
          <a:prstGeom prst="rect">
            <a:avLst/>
          </a:prstGeom>
          <a:noFill/>
          <a:ln w="9525">
            <a:noFill/>
          </a:ln>
        </p:spPr>
        <p:txBody>
          <a:bodyPr wrap="none">
            <a:spAutoFit/>
          </a:bodyPr>
          <a:p>
            <a:r>
              <a:rPr lang="zh-CN" altLang="en-US" sz="3200" b="1" dirty="0">
                <a:solidFill>
                  <a:srgbClr val="0000FF"/>
                </a:solidFill>
                <a:latin typeface="宋体" panose="02010600030101010101" pitchFamily="2" charset="-122"/>
              </a:rPr>
              <a:t>铜丝表面</a:t>
            </a:r>
            <a:r>
              <a:rPr lang="zh-CN" altLang="en-US" sz="3200" b="1" dirty="0">
                <a:solidFill>
                  <a:srgbClr val="0000FF"/>
                </a:solidFill>
                <a:latin typeface="Arial" panose="020B0604020202020204" pitchFamily="34" charset="0"/>
              </a:rPr>
              <a:t>逐渐变成黑色</a:t>
            </a:r>
            <a:endParaRPr lang="zh-CN" altLang="en-US" sz="3200" dirty="0">
              <a:solidFill>
                <a:srgbClr val="0000FF"/>
              </a:solidFill>
              <a:latin typeface="Arial" panose="020B0604020202020204" pitchFamily="34" charset="0"/>
            </a:endParaRPr>
          </a:p>
        </p:txBody>
      </p:sp>
      <p:sp>
        <p:nvSpPr>
          <p:cNvPr id="6153" name="矩形 11"/>
          <p:cNvSpPr/>
          <p:nvPr/>
        </p:nvSpPr>
        <p:spPr>
          <a:xfrm>
            <a:off x="2133600" y="5562600"/>
            <a:ext cx="5181600" cy="701675"/>
          </a:xfrm>
          <a:prstGeom prst="rect">
            <a:avLst/>
          </a:prstGeom>
          <a:noFill/>
          <a:ln w="9525">
            <a:noFill/>
          </a:ln>
        </p:spPr>
        <p:txBody>
          <a:bodyPr>
            <a:spAutoFit/>
          </a:bodyPr>
          <a:p>
            <a:pPr>
              <a:buNone/>
            </a:pPr>
            <a:r>
              <a:rPr lang="en-US" altLang="zh-CN" sz="4000" b="1">
                <a:solidFill>
                  <a:srgbClr val="FF0000"/>
                </a:solidFill>
                <a:latin typeface="黑体" panose="02010609060101010101" pitchFamily="49" charset="-122"/>
                <a:ea typeface="黑体" panose="02010609060101010101" pitchFamily="49" charset="-122"/>
              </a:rPr>
              <a:t>2Cu</a:t>
            </a:r>
            <a:r>
              <a:rPr lang="zh-CN" altLang="en-US" sz="4000" b="1" dirty="0">
                <a:solidFill>
                  <a:srgbClr val="FF0000"/>
                </a:solidFill>
                <a:latin typeface="黑体" panose="02010609060101010101" pitchFamily="49" charset="-122"/>
                <a:ea typeface="黑体" panose="02010609060101010101" pitchFamily="49" charset="-122"/>
              </a:rPr>
              <a:t>＋</a:t>
            </a:r>
            <a:r>
              <a:rPr lang="en-US" altLang="zh-CN" sz="4000" b="1">
                <a:solidFill>
                  <a:srgbClr val="FF0000"/>
                </a:solidFill>
                <a:latin typeface="黑体" panose="02010609060101010101" pitchFamily="49" charset="-122"/>
                <a:ea typeface="黑体" panose="02010609060101010101" pitchFamily="49" charset="-122"/>
              </a:rPr>
              <a:t>O</a:t>
            </a:r>
            <a:r>
              <a:rPr lang="en-US" altLang="zh-CN" sz="4000" b="1" baseline="-25000">
                <a:solidFill>
                  <a:srgbClr val="FF0000"/>
                </a:solidFill>
                <a:latin typeface="黑体" panose="02010609060101010101" pitchFamily="49" charset="-122"/>
                <a:ea typeface="黑体" panose="02010609060101010101" pitchFamily="49" charset="-122"/>
              </a:rPr>
              <a:t>2</a:t>
            </a:r>
            <a:r>
              <a:rPr lang="zh-CN" altLang="en-US" sz="4000" b="1" dirty="0">
                <a:solidFill>
                  <a:srgbClr val="FF0000"/>
                </a:solidFill>
                <a:latin typeface="黑体" panose="02010609060101010101" pitchFamily="49" charset="-122"/>
                <a:ea typeface="黑体" panose="02010609060101010101" pitchFamily="49" charset="-122"/>
              </a:rPr>
              <a:t>＝</a:t>
            </a:r>
            <a:r>
              <a:rPr lang="en-US" altLang="zh-CN" sz="4000" b="1">
                <a:solidFill>
                  <a:srgbClr val="FF0000"/>
                </a:solidFill>
                <a:latin typeface="黑体" panose="02010609060101010101" pitchFamily="49" charset="-122"/>
                <a:ea typeface="黑体" panose="02010609060101010101" pitchFamily="49" charset="-122"/>
              </a:rPr>
              <a:t>2CuO</a:t>
            </a:r>
            <a:endParaRPr lang="en-US" altLang="zh-CN" sz="4000" b="1">
              <a:solidFill>
                <a:srgbClr val="FF0000"/>
              </a:solidFill>
              <a:latin typeface="黑体" panose="02010609060101010101" pitchFamily="49" charset="-122"/>
              <a:ea typeface="黑体" panose="02010609060101010101" pitchFamily="49" charset="-122"/>
            </a:endParaRPr>
          </a:p>
        </p:txBody>
      </p:sp>
      <p:sp>
        <p:nvSpPr>
          <p:cNvPr id="13" name="等腰三角形 12"/>
          <p:cNvSpPr/>
          <p:nvPr/>
        </p:nvSpPr>
        <p:spPr>
          <a:xfrm>
            <a:off x="4114800" y="5410200"/>
            <a:ext cx="381000" cy="304800"/>
          </a:xfrm>
          <a:prstGeom prst="triangl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6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50"/>
                                        </p:tgtEl>
                                        <p:attrNameLst>
                                          <p:attrName>style.visibility</p:attrName>
                                        </p:attrNameLst>
                                      </p:cBhvr>
                                      <p:to>
                                        <p:strVal val="visible"/>
                                      </p:to>
                                    </p:set>
                                    <p:animEffect transition="in" filter="blinds(horizontal)">
                                      <p:cBhvr>
                                        <p:cTn id="7" dur="500"/>
                                        <p:tgtEl>
                                          <p:spTgt spid="61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151"/>
                                        </p:tgtEl>
                                        <p:attrNameLst>
                                          <p:attrName>style.visibility</p:attrName>
                                        </p:attrNameLst>
                                      </p:cBhvr>
                                      <p:to>
                                        <p:strVal val="visible"/>
                                      </p:to>
                                    </p:set>
                                    <p:anim calcmode="lin" valueType="num">
                                      <p:cBhvr additive="base">
                                        <p:cTn id="12" dur="500" fill="hold"/>
                                        <p:tgtEl>
                                          <p:spTgt spid="6151"/>
                                        </p:tgtEl>
                                        <p:attrNameLst>
                                          <p:attrName>ppt_x</p:attrName>
                                        </p:attrNameLst>
                                      </p:cBhvr>
                                      <p:tavLst>
                                        <p:tav tm="0">
                                          <p:val>
                                            <p:strVal val="#ppt_x"/>
                                          </p:val>
                                        </p:tav>
                                        <p:tav tm="100000">
                                          <p:val>
                                            <p:strVal val="#ppt_x"/>
                                          </p:val>
                                        </p:tav>
                                      </p:tavLst>
                                    </p:anim>
                                    <p:anim calcmode="lin" valueType="num">
                                      <p:cBhvr additive="base">
                                        <p:cTn id="13" dur="500" fill="hold"/>
                                        <p:tgtEl>
                                          <p:spTgt spid="615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checkerboard(across)">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6153"/>
                                        </p:tgtEl>
                                        <p:attrNameLst>
                                          <p:attrName>style.visibility</p:attrName>
                                        </p:attrNameLst>
                                      </p:cBhvr>
                                      <p:to>
                                        <p:strVal val="visible"/>
                                      </p:to>
                                    </p:set>
                                    <p:animEffect transition="in" filter="blinds(horizontal)">
                                      <p:cBhvr>
                                        <p:cTn id="23" dur="500"/>
                                        <p:tgtEl>
                                          <p:spTgt spid="6153"/>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p:bldP spid="6151" grpId="0"/>
      <p:bldP spid="10" grpId="0"/>
      <p:bldP spid="6153" grpId="0"/>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TextBox 3"/>
          <p:cNvSpPr txBox="1"/>
          <p:nvPr/>
        </p:nvSpPr>
        <p:spPr>
          <a:xfrm>
            <a:off x="193675" y="457200"/>
            <a:ext cx="8950325" cy="584200"/>
          </a:xfrm>
          <a:prstGeom prst="rect">
            <a:avLst/>
          </a:prstGeom>
          <a:noFill/>
          <a:ln w="9525">
            <a:noFill/>
          </a:ln>
        </p:spPr>
        <p:txBody>
          <a:bodyPr wrap="none">
            <a:spAutoFit/>
          </a:bodyPr>
          <a:p>
            <a:r>
              <a:rPr lang="en-US" altLang="zh-CN" sz="3200" b="1">
                <a:latin typeface="宋体" panose="02010600030101010101" pitchFamily="2" charset="-122"/>
              </a:rPr>
              <a:t>5、</a:t>
            </a:r>
            <a:r>
              <a:rPr lang="zh-CN" altLang="en-US" sz="3200" b="1" dirty="0">
                <a:latin typeface="宋体" panose="02010600030101010101" pitchFamily="2" charset="-122"/>
              </a:rPr>
              <a:t>金、银等金属即使在高温时也不与氧气反应</a:t>
            </a:r>
            <a:endParaRPr lang="zh-CN" altLang="en-US" sz="3200" b="1" dirty="0">
              <a:latin typeface="宋体" panose="02010600030101010101" pitchFamily="2" charset="-122"/>
            </a:endParaRPr>
          </a:p>
        </p:txBody>
      </p:sp>
      <p:sp>
        <p:nvSpPr>
          <p:cNvPr id="7174" name="Text Box 6"/>
          <p:cNvSpPr txBox="1"/>
          <p:nvPr/>
        </p:nvSpPr>
        <p:spPr>
          <a:xfrm>
            <a:off x="381000" y="1447800"/>
            <a:ext cx="8135938" cy="701675"/>
          </a:xfrm>
          <a:prstGeom prst="rect">
            <a:avLst/>
          </a:prstGeom>
          <a:noFill/>
          <a:ln w="9525">
            <a:noFill/>
          </a:ln>
        </p:spPr>
        <p:txBody>
          <a:bodyPr>
            <a:spAutoFit/>
          </a:bodyPr>
          <a:p>
            <a:pPr>
              <a:spcBef>
                <a:spcPct val="50000"/>
              </a:spcBef>
            </a:pPr>
            <a:r>
              <a:rPr lang="zh-CN" altLang="en-US" sz="3600" b="1" dirty="0">
                <a:solidFill>
                  <a:srgbClr val="111E99"/>
                </a:solidFill>
                <a:latin typeface="Tahoma" panose="020B0604030504040204" pitchFamily="34" charset="0"/>
              </a:rPr>
              <a:t>讨论：镁、铝、铁、铜</a:t>
            </a:r>
            <a:r>
              <a:rPr lang="zh-CN" altLang="en-US" sz="4000" b="1" dirty="0">
                <a:solidFill>
                  <a:srgbClr val="111E99"/>
                </a:solidFill>
                <a:latin typeface="Arial" panose="020B0604020202020204" pitchFamily="34" charset="0"/>
                <a:ea typeface="楷体_GB2312" pitchFamily="49" charset="-122"/>
              </a:rPr>
              <a:t>、金</a:t>
            </a:r>
            <a:r>
              <a:rPr lang="zh-CN" altLang="en-US" sz="3600" b="1" dirty="0">
                <a:solidFill>
                  <a:srgbClr val="111E99"/>
                </a:solidFill>
                <a:latin typeface="Tahoma" panose="020B0604030504040204" pitchFamily="34" charset="0"/>
              </a:rPr>
              <a:t>的活动性？          </a:t>
            </a:r>
            <a:r>
              <a:rPr lang="zh-CN" altLang="en-US" sz="3600" b="1" u="sng" dirty="0">
                <a:solidFill>
                  <a:srgbClr val="111E99"/>
                </a:solidFill>
                <a:latin typeface="Tahoma" panose="020B0604030504040204" pitchFamily="34" charset="0"/>
              </a:rPr>
              <a:t>         </a:t>
            </a:r>
            <a:r>
              <a:rPr lang="zh-CN" altLang="en-US" sz="3600" u="sng" dirty="0">
                <a:latin typeface="Tahoma" panose="020B0604030504040204" pitchFamily="34" charset="0"/>
              </a:rPr>
              <a:t> </a:t>
            </a:r>
            <a:r>
              <a:rPr lang="zh-CN" altLang="en-US" sz="3600" dirty="0">
                <a:latin typeface="Tahoma" panose="020B0604030504040204" pitchFamily="34" charset="0"/>
              </a:rPr>
              <a:t>     </a:t>
            </a:r>
            <a:r>
              <a:rPr lang="zh-CN" altLang="en-US" sz="3600" u="sng" dirty="0">
                <a:latin typeface="Tahoma" panose="020B0604030504040204" pitchFamily="34" charset="0"/>
              </a:rPr>
              <a:t>  </a:t>
            </a:r>
            <a:endParaRPr lang="zh-CN" altLang="en-US" sz="3600" u="sng" dirty="0">
              <a:latin typeface="Tahoma" panose="020B0604030504040204" pitchFamily="34" charset="0"/>
            </a:endParaRPr>
          </a:p>
        </p:txBody>
      </p:sp>
      <p:sp>
        <p:nvSpPr>
          <p:cNvPr id="7175" name="Text Box 7"/>
          <p:cNvSpPr txBox="1"/>
          <p:nvPr/>
        </p:nvSpPr>
        <p:spPr>
          <a:xfrm>
            <a:off x="381000" y="2743200"/>
            <a:ext cx="8540750" cy="1846263"/>
          </a:xfrm>
          <a:prstGeom prst="rect">
            <a:avLst/>
          </a:prstGeom>
          <a:noFill/>
          <a:ln w="9525">
            <a:noFill/>
          </a:ln>
        </p:spPr>
        <p:txBody>
          <a:bodyPr/>
          <a:p>
            <a:pPr marL="342900" indent="-342900" eaLnBrk="0" hangingPunct="0">
              <a:spcBef>
                <a:spcPct val="50000"/>
              </a:spcBef>
            </a:pPr>
            <a:r>
              <a:rPr lang="zh-CN" altLang="en-US" sz="3200" dirty="0">
                <a:solidFill>
                  <a:srgbClr val="000000"/>
                </a:solidFill>
                <a:latin typeface="Arial" panose="020B0604020202020204" pitchFamily="34" charset="0"/>
              </a:rPr>
              <a:t>▲</a:t>
            </a:r>
            <a:r>
              <a:rPr lang="zh-CN" altLang="en-US" sz="3600" dirty="0">
                <a:solidFill>
                  <a:srgbClr val="000000"/>
                </a:solidFill>
                <a:latin typeface="Arial" panose="020B0604020202020204" pitchFamily="34" charset="0"/>
              </a:rPr>
              <a:t>　</a:t>
            </a:r>
            <a:r>
              <a:rPr lang="zh-CN" altLang="en-US" sz="3600" b="1" dirty="0">
                <a:solidFill>
                  <a:srgbClr val="000000"/>
                </a:solidFill>
                <a:latin typeface="Arial" panose="020B0604020202020204" pitchFamily="34" charset="0"/>
              </a:rPr>
              <a:t>在相同的条件下，金属与氧气反应越容易，金属的活泼性越强，反应越剧烈，金属的活泼性越强。</a:t>
            </a:r>
            <a:endParaRPr lang="zh-CN" altLang="en-US" sz="3200" b="1" dirty="0">
              <a:solidFill>
                <a:srgbClr val="000000"/>
              </a:solidFill>
              <a:latin typeface="Tahoma" panose="020B0604030504040204" pitchFamily="3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7175"/>
                                        </p:tgtEl>
                                        <p:attrNameLst>
                                          <p:attrName>style.visibility</p:attrName>
                                        </p:attrNameLst>
                                      </p:cBhvr>
                                      <p:to>
                                        <p:strVal val="visible"/>
                                      </p:to>
                                    </p:set>
                                    <p:anim calcmode="lin" valueType="num">
                                      <p:cBhvr additive="base">
                                        <p:cTn id="11" dur="500" fill="hold"/>
                                        <p:tgtEl>
                                          <p:spTgt spid="7175"/>
                                        </p:tgtEl>
                                        <p:attrNameLst>
                                          <p:attrName>ppt_x</p:attrName>
                                        </p:attrNameLst>
                                      </p:cBhvr>
                                      <p:tavLst>
                                        <p:tav tm="0">
                                          <p:val>
                                            <p:strVal val="0-#ppt_w/2"/>
                                          </p:val>
                                        </p:tav>
                                        <p:tav tm="100000">
                                          <p:val>
                                            <p:strVal val="#ppt_x"/>
                                          </p:val>
                                        </p:tav>
                                      </p:tavLst>
                                    </p:anim>
                                    <p:anim calcmode="lin" valueType="num">
                                      <p:cBhvr additive="base">
                                        <p:cTn id="12" dur="500" fill="hold"/>
                                        <p:tgtEl>
                                          <p:spTgt spid="71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p:bldP spid="717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3251" name="Rectangle 3"/>
          <p:cNvSpPr/>
          <p:nvPr/>
        </p:nvSpPr>
        <p:spPr>
          <a:xfrm>
            <a:off x="228600" y="381000"/>
            <a:ext cx="8229600" cy="1143000"/>
          </a:xfrm>
          <a:prstGeom prst="rect">
            <a:avLst/>
          </a:prstGeom>
          <a:noFill/>
          <a:ln w="9525">
            <a:noFill/>
          </a:ln>
        </p:spPr>
        <p:txBody>
          <a:bodyPr anchor="ctr" anchorCtr="0"/>
          <a:p>
            <a:pPr eaLnBrk="0" hangingPunct="0"/>
            <a:r>
              <a:rPr lang="zh-CN" altLang="en-US" sz="3200" b="1" dirty="0">
                <a:solidFill>
                  <a:srgbClr val="000000"/>
                </a:solidFill>
                <a:latin typeface="Arial" panose="020B0604020202020204" pitchFamily="34" charset="0"/>
              </a:rPr>
              <a:t>实验表明：大多数金属都能与氧气反应，但反应的</a:t>
            </a:r>
            <a:r>
              <a:rPr lang="zh-CN" altLang="en-US" sz="3200" b="1" dirty="0">
                <a:solidFill>
                  <a:srgbClr val="0000FF"/>
                </a:solidFill>
                <a:latin typeface="Arial" panose="020B0604020202020204" pitchFamily="34" charset="0"/>
              </a:rPr>
              <a:t>难易和剧烈程度</a:t>
            </a:r>
            <a:r>
              <a:rPr lang="zh-CN" altLang="en-US" sz="3200" b="1" dirty="0">
                <a:solidFill>
                  <a:srgbClr val="000000"/>
                </a:solidFill>
                <a:latin typeface="Arial" panose="020B0604020202020204" pitchFamily="34" charset="0"/>
              </a:rPr>
              <a:t>不同。</a:t>
            </a:r>
            <a:endParaRPr lang="zh-CN" altLang="en-US" sz="3200" b="1" dirty="0">
              <a:solidFill>
                <a:srgbClr val="000000"/>
              </a:solidFill>
              <a:latin typeface="Arial" panose="020B0604020202020204" pitchFamily="34" charset="0"/>
            </a:endParaRPr>
          </a:p>
        </p:txBody>
      </p:sp>
      <p:sp>
        <p:nvSpPr>
          <p:cNvPr id="53252" name="Rectangle 4"/>
          <p:cNvSpPr>
            <a:spLocks noGrp="1"/>
          </p:cNvSpPr>
          <p:nvPr>
            <p:ph idx="1"/>
          </p:nvPr>
        </p:nvSpPr>
        <p:spPr>
          <a:xfrm>
            <a:off x="381000" y="1524000"/>
            <a:ext cx="8229600" cy="2667000"/>
          </a:xfrm>
        </p:spPr>
        <p:txBody>
          <a:bodyPr vert="horz" wrap="square" lIns="91440" tIns="45720" rIns="91440" bIns="45720" anchor="t" anchorCtr="0"/>
          <a:p>
            <a:r>
              <a:rPr lang="zh-CN" altLang="en-US" b="1" dirty="0"/>
              <a:t>镁、铝在常温下就能与氧气反应。</a:t>
            </a:r>
            <a:endParaRPr lang="zh-CN" altLang="en-US" b="1" dirty="0"/>
          </a:p>
          <a:p>
            <a:r>
              <a:rPr lang="zh-CN" altLang="en-US" b="1" dirty="0"/>
              <a:t>铁、铜在常温下几乎不与氧气反应，  但在高温时能与氧气反应。</a:t>
            </a:r>
            <a:endParaRPr lang="zh-CN" altLang="en-US" b="1" dirty="0"/>
          </a:p>
          <a:p>
            <a:r>
              <a:rPr lang="zh-CN" altLang="en-US" b="1" dirty="0"/>
              <a:t>金即使在高温时不能与氧气反应。</a:t>
            </a:r>
            <a:endParaRPr lang="zh-CN" altLang="en-US" b="1" dirty="0"/>
          </a:p>
          <a:p>
            <a:endParaRPr lang="zh-CN" altLang="en-US" b="1" dirty="0"/>
          </a:p>
        </p:txBody>
      </p:sp>
      <p:sp>
        <p:nvSpPr>
          <p:cNvPr id="53254" name="Rectangle 6"/>
          <p:cNvSpPr/>
          <p:nvPr/>
        </p:nvSpPr>
        <p:spPr>
          <a:xfrm>
            <a:off x="304800" y="3962400"/>
            <a:ext cx="8413750" cy="1736725"/>
          </a:xfrm>
          <a:prstGeom prst="rect">
            <a:avLst/>
          </a:prstGeom>
          <a:noFill/>
          <a:ln w="9525">
            <a:noFill/>
          </a:ln>
        </p:spPr>
        <p:txBody>
          <a:bodyPr wrap="none">
            <a:spAutoFit/>
          </a:bodyPr>
          <a:p>
            <a:r>
              <a:rPr lang="zh-CN" altLang="en-US" sz="5400" dirty="0">
                <a:solidFill>
                  <a:srgbClr val="0000CC"/>
                </a:solidFill>
                <a:latin typeface="Arial" panose="020B0604020202020204" pitchFamily="34" charset="0"/>
              </a:rPr>
              <a:t>判断金属活动性的方法一：</a:t>
            </a:r>
            <a:br>
              <a:rPr lang="zh-CN" altLang="en-US" sz="5400" dirty="0">
                <a:solidFill>
                  <a:srgbClr val="0000CC"/>
                </a:solidFill>
                <a:latin typeface="Arial" panose="020B0604020202020204" pitchFamily="34" charset="0"/>
              </a:rPr>
            </a:br>
            <a:endParaRPr lang="zh-CN" altLang="en-US" sz="5400" dirty="0">
              <a:solidFill>
                <a:srgbClr val="0000CC"/>
              </a:solidFill>
              <a:latin typeface="Arial" panose="020B0604020202020204" pitchFamily="34" charset="0"/>
            </a:endParaRPr>
          </a:p>
        </p:txBody>
      </p:sp>
      <p:sp>
        <p:nvSpPr>
          <p:cNvPr id="4" name="矩形 3"/>
          <p:cNvSpPr/>
          <p:nvPr/>
        </p:nvSpPr>
        <p:spPr>
          <a:xfrm>
            <a:off x="457200" y="4953000"/>
            <a:ext cx="8229600" cy="1431925"/>
          </a:xfrm>
          <a:prstGeom prst="rect">
            <a:avLst/>
          </a:prstGeom>
          <a:noFill/>
          <a:ln w="9525">
            <a:noFill/>
          </a:ln>
        </p:spPr>
        <p:txBody>
          <a:bodyPr>
            <a:spAutoFit/>
          </a:bodyPr>
          <a:p>
            <a:r>
              <a:rPr lang="zh-CN" altLang="en-US" sz="4400" dirty="0">
                <a:solidFill>
                  <a:srgbClr val="0000CC"/>
                </a:solidFill>
                <a:latin typeface="隶书" panose="02010509060101010101" charset="-122"/>
                <a:ea typeface="隶书" panose="02010509060101010101" charset="-122"/>
              </a:rPr>
              <a:t>根据金属与氧气反应的难易程度或者反应现象的剧烈程度判断</a:t>
            </a:r>
            <a:endParaRPr lang="zh-CN" altLang="en-US" sz="4400" dirty="0">
              <a:latin typeface="Arial" panose="020B0604020202020204" pitchFamily="34" charset="0"/>
            </a:endParaRPr>
          </a:p>
        </p:txBody>
      </p:sp>
    </p:spTree>
  </p:cSld>
  <p:clrMapOvr>
    <a:masterClrMapping/>
  </p:clrMapOvr>
  <p:transition advClick="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additive="base">
                                        <p:cTn id="7" dur="500" fill="hold"/>
                                        <p:tgtEl>
                                          <p:spTgt spid="53251"/>
                                        </p:tgtEl>
                                        <p:attrNameLst>
                                          <p:attrName>ppt_x</p:attrName>
                                        </p:attrNameLst>
                                      </p:cBhvr>
                                      <p:tavLst>
                                        <p:tav tm="0">
                                          <p:val>
                                            <p:strVal val="0-#ppt_w/2"/>
                                          </p:val>
                                        </p:tav>
                                        <p:tav tm="100000">
                                          <p:val>
                                            <p:strVal val="#ppt_x"/>
                                          </p:val>
                                        </p:tav>
                                      </p:tavLst>
                                    </p:anim>
                                    <p:anim calcmode="lin" valueType="num">
                                      <p:cBhvr additive="base">
                                        <p:cTn id="8" dur="500" fill="hold"/>
                                        <p:tgtEl>
                                          <p:spTgt spid="5325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3252">
                                            <p:txEl>
                                              <p:charRg st="0" end="16"/>
                                            </p:txEl>
                                          </p:spTgt>
                                        </p:tgtEl>
                                        <p:attrNameLst>
                                          <p:attrName>style.visibility</p:attrName>
                                        </p:attrNameLst>
                                      </p:cBhvr>
                                      <p:to>
                                        <p:strVal val="visible"/>
                                      </p:to>
                                    </p:set>
                                    <p:anim calcmode="lin" valueType="num">
                                      <p:cBhvr additive="base">
                                        <p:cTn id="13" dur="500" fill="hold"/>
                                        <p:tgtEl>
                                          <p:spTgt spid="53252">
                                            <p:txEl>
                                              <p:charRg st="0" end="16"/>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3252">
                                            <p:txEl>
                                              <p:charRg st="0" end="16"/>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3252">
                                            <p:txEl>
                                              <p:charRg st="16" end="47"/>
                                            </p:txEl>
                                          </p:spTgt>
                                        </p:tgtEl>
                                        <p:attrNameLst>
                                          <p:attrName>style.visibility</p:attrName>
                                        </p:attrNameLst>
                                      </p:cBhvr>
                                      <p:to>
                                        <p:strVal val="visible"/>
                                      </p:to>
                                    </p:set>
                                    <p:anim calcmode="lin" valueType="num">
                                      <p:cBhvr additive="base">
                                        <p:cTn id="19" dur="500" fill="hold"/>
                                        <p:tgtEl>
                                          <p:spTgt spid="53252">
                                            <p:txEl>
                                              <p:charRg st="16" end="47"/>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3252">
                                            <p:txEl>
                                              <p:charRg st="16" end="47"/>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3252">
                                            <p:txEl>
                                              <p:charRg st="47" end="63"/>
                                            </p:txEl>
                                          </p:spTgt>
                                        </p:tgtEl>
                                        <p:attrNameLst>
                                          <p:attrName>style.visibility</p:attrName>
                                        </p:attrNameLst>
                                      </p:cBhvr>
                                      <p:to>
                                        <p:strVal val="visible"/>
                                      </p:to>
                                    </p:set>
                                    <p:anim calcmode="lin" valueType="num">
                                      <p:cBhvr additive="base">
                                        <p:cTn id="25" dur="500" fill="hold"/>
                                        <p:tgtEl>
                                          <p:spTgt spid="53252">
                                            <p:txEl>
                                              <p:charRg st="47" end="6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3252">
                                            <p:txEl>
                                              <p:charRg st="47" end="6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53254"/>
                                        </p:tgtEl>
                                        <p:attrNameLst>
                                          <p:attrName>style.visibility</p:attrName>
                                        </p:attrNameLst>
                                      </p:cBhvr>
                                      <p:to>
                                        <p:strVal val="visible"/>
                                      </p:to>
                                    </p:set>
                                    <p:animEffect transition="in" filter="box(in)">
                                      <p:cBhvr>
                                        <p:cTn id="31" dur="500"/>
                                        <p:tgtEl>
                                          <p:spTgt spid="53254"/>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linds(horizontal)">
                                      <p:cBhvr>
                                        <p:cTn id="3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p:bldP spid="53252" grpId="0" build="p"/>
      <p:bldP spid="53254"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8" name="Text Box 2"/>
          <p:cNvSpPr txBox="1">
            <a:spLocks noChangeArrowheads="1"/>
          </p:cNvSpPr>
          <p:nvPr/>
        </p:nvSpPr>
        <p:spPr bwMode="auto">
          <a:xfrm>
            <a:off x="468313" y="1484313"/>
            <a:ext cx="8283575"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buFontTx/>
              <a:buNone/>
              <a:defRPr/>
            </a:pPr>
            <a:r>
              <a:rPr kumimoji="1" lang="zh-CN" altLang="en-US" sz="4000" b="1" i="1" kern="1200" cap="none" spc="0" normalizeH="0" baseline="0" noProof="0">
                <a:solidFill>
                  <a:srgbClr val="FF3300"/>
                </a:solidFill>
                <a:effectLst>
                  <a:outerShdw blurRad="38100" dist="38100" dir="2700000" algn="tl">
                    <a:srgbClr val="C0C0C0"/>
                  </a:outerShdw>
                </a:effectLst>
                <a:latin typeface="Arial" panose="020B0604020202020204" pitchFamily="34" charset="0"/>
                <a:ea typeface="楷体_GB2312" pitchFamily="49" charset="-122"/>
                <a:cs typeface="+mn-cs"/>
              </a:rPr>
              <a:t>结论</a:t>
            </a:r>
            <a:r>
              <a:rPr kumimoji="1" lang="en-US" altLang="zh-CN" sz="4000" b="1" i="1" kern="1200" cap="none" spc="0" normalizeH="0" baseline="0" noProof="0">
                <a:solidFill>
                  <a:srgbClr val="FF3300"/>
                </a:solidFill>
                <a:effectLst>
                  <a:outerShdw blurRad="38100" dist="38100" dir="2700000" algn="tl">
                    <a:srgbClr val="C0C0C0"/>
                  </a:outerShdw>
                </a:effectLst>
                <a:latin typeface="Arial" panose="020B0604020202020204" pitchFamily="34" charset="0"/>
                <a:ea typeface="楷体_GB2312" pitchFamily="49" charset="-122"/>
                <a:cs typeface="+mn-cs"/>
              </a:rPr>
              <a:t>:1.</a:t>
            </a:r>
            <a:r>
              <a:rPr kumimoji="1" lang="zh-CN" altLang="en-US" sz="4000" b="1" i="1" kern="1200" cap="none" spc="0" normalizeH="0" baseline="0" noProof="0">
                <a:solidFill>
                  <a:srgbClr val="FF3300"/>
                </a:solidFill>
                <a:effectLst>
                  <a:outerShdw blurRad="38100" dist="38100" dir="2700000" algn="tl">
                    <a:srgbClr val="C0C0C0"/>
                  </a:outerShdw>
                </a:effectLst>
                <a:latin typeface="Arial" panose="020B0604020202020204" pitchFamily="34" charset="0"/>
                <a:ea typeface="楷体_GB2312" pitchFamily="49" charset="-122"/>
                <a:cs typeface="+mn-cs"/>
              </a:rPr>
              <a:t>不同的金属与氧气的反应条</a:t>
            </a:r>
            <a:endParaRPr kumimoji="1" lang="zh-CN" altLang="en-US" sz="4000" b="1" i="1" kern="1200" cap="none" spc="0" normalizeH="0" baseline="0" noProof="0">
              <a:solidFill>
                <a:srgbClr val="FF3300"/>
              </a:solidFill>
              <a:effectLst>
                <a:outerShdw blurRad="38100" dist="38100" dir="2700000" algn="tl">
                  <a:srgbClr val="C0C0C0"/>
                </a:outerShdw>
              </a:effectLst>
              <a:latin typeface="Arial" panose="020B0604020202020204" pitchFamily="34" charset="0"/>
              <a:ea typeface="楷体_GB2312" pitchFamily="49" charset="-122"/>
              <a:cs typeface="+mn-cs"/>
            </a:endParaRPr>
          </a:p>
          <a:p>
            <a:pPr marR="0" defTabSz="914400">
              <a:buClrTx/>
              <a:buSzTx/>
              <a:buFontTx/>
              <a:buNone/>
              <a:defRPr/>
            </a:pPr>
            <a:r>
              <a:rPr kumimoji="1" lang="zh-CN" altLang="en-US" sz="4000" b="1" i="1" kern="1200" cap="none" spc="0" normalizeH="0" baseline="0" noProof="0">
                <a:solidFill>
                  <a:srgbClr val="FF3300"/>
                </a:solidFill>
                <a:effectLst>
                  <a:outerShdw blurRad="38100" dist="38100" dir="2700000" algn="tl">
                    <a:srgbClr val="C0C0C0"/>
                  </a:outerShdw>
                </a:effectLst>
                <a:latin typeface="Arial" panose="020B0604020202020204" pitchFamily="34" charset="0"/>
                <a:ea typeface="楷体_GB2312" pitchFamily="49" charset="-122"/>
                <a:cs typeface="+mn-cs"/>
              </a:rPr>
              <a:t>           件不同</a:t>
            </a:r>
            <a:r>
              <a:rPr kumimoji="1" lang="en-US" altLang="zh-CN" sz="4000" b="1" i="1" kern="1200" cap="none" spc="0" normalizeH="0" baseline="0" noProof="0">
                <a:solidFill>
                  <a:srgbClr val="FF3300"/>
                </a:solidFill>
                <a:effectLst>
                  <a:outerShdw blurRad="38100" dist="38100" dir="2700000" algn="tl">
                    <a:srgbClr val="C0C0C0"/>
                  </a:outerShdw>
                </a:effectLst>
                <a:latin typeface="Arial" panose="020B0604020202020204" pitchFamily="34" charset="0"/>
                <a:ea typeface="楷体_GB2312" pitchFamily="49" charset="-122"/>
                <a:cs typeface="+mn-cs"/>
              </a:rPr>
              <a:t>.</a:t>
            </a:r>
            <a:endParaRPr kumimoji="1" lang="en-US" altLang="zh-CN" sz="4000" b="1" i="1" kern="1200" cap="none" spc="0" normalizeH="0" baseline="0" noProof="0">
              <a:solidFill>
                <a:srgbClr val="FF3300"/>
              </a:solidFill>
              <a:effectLst>
                <a:outerShdw blurRad="38100" dist="38100" dir="2700000" algn="tl">
                  <a:srgbClr val="C0C0C0"/>
                </a:outerShdw>
              </a:effectLst>
              <a:latin typeface="Arial" panose="020B0604020202020204" pitchFamily="34" charset="0"/>
              <a:ea typeface="楷体_GB2312" pitchFamily="49" charset="-122"/>
              <a:cs typeface="+mn-cs"/>
            </a:endParaRPr>
          </a:p>
        </p:txBody>
      </p:sp>
      <p:sp>
        <p:nvSpPr>
          <p:cNvPr id="55299" name="Text Box 3"/>
          <p:cNvSpPr txBox="1"/>
          <p:nvPr/>
        </p:nvSpPr>
        <p:spPr>
          <a:xfrm>
            <a:off x="1116013" y="2852738"/>
            <a:ext cx="7146925" cy="1311275"/>
          </a:xfrm>
          <a:prstGeom prst="rect">
            <a:avLst/>
          </a:prstGeom>
          <a:noFill/>
          <a:ln w="9525">
            <a:noFill/>
          </a:ln>
        </p:spPr>
        <p:txBody>
          <a:bodyPr wrap="none">
            <a:spAutoFit/>
          </a:bodyPr>
          <a:p>
            <a:r>
              <a:rPr lang="zh-CN" altLang="en-US" sz="4000" b="1" dirty="0">
                <a:solidFill>
                  <a:schemeClr val="tx2"/>
                </a:solidFill>
                <a:latin typeface="Arial" panose="020B0604020202020204" pitchFamily="34" charset="0"/>
                <a:ea typeface="楷体_GB2312" pitchFamily="49" charset="-122"/>
              </a:rPr>
              <a:t>  </a:t>
            </a:r>
            <a:r>
              <a:rPr lang="en-US" altLang="zh-CN" sz="4000" b="1">
                <a:solidFill>
                  <a:schemeClr val="tx2"/>
                </a:solidFill>
                <a:latin typeface="Arial" panose="020B0604020202020204" pitchFamily="34" charset="0"/>
                <a:ea typeface="楷体_GB2312" pitchFamily="49" charset="-122"/>
              </a:rPr>
              <a:t>2.</a:t>
            </a:r>
            <a:r>
              <a:rPr lang="zh-CN" altLang="en-US" sz="4000" b="1" dirty="0">
                <a:solidFill>
                  <a:schemeClr val="tx2"/>
                </a:solidFill>
                <a:latin typeface="Arial" panose="020B0604020202020204" pitchFamily="34" charset="0"/>
                <a:ea typeface="楷体_GB2312" pitchFamily="49" charset="-122"/>
              </a:rPr>
              <a:t>与氧气反应条件的不同</a:t>
            </a:r>
            <a:r>
              <a:rPr lang="en-US" altLang="zh-CN" sz="4000" b="1">
                <a:solidFill>
                  <a:schemeClr val="tx2"/>
                </a:solidFill>
                <a:latin typeface="Arial" panose="020B0604020202020204" pitchFamily="34" charset="0"/>
                <a:ea typeface="楷体_GB2312" pitchFamily="49" charset="-122"/>
              </a:rPr>
              <a:t>,</a:t>
            </a:r>
            <a:r>
              <a:rPr lang="zh-CN" altLang="en-US" sz="4000" b="1" dirty="0">
                <a:solidFill>
                  <a:schemeClr val="tx2"/>
                </a:solidFill>
                <a:latin typeface="Arial" panose="020B0604020202020204" pitchFamily="34" charset="0"/>
                <a:ea typeface="楷体_GB2312" pitchFamily="49" charset="-122"/>
              </a:rPr>
              <a:t>说明</a:t>
            </a:r>
            <a:endParaRPr lang="zh-CN" altLang="en-US" sz="4000" b="1" dirty="0">
              <a:solidFill>
                <a:schemeClr val="tx2"/>
              </a:solidFill>
              <a:latin typeface="Arial" panose="020B0604020202020204" pitchFamily="34" charset="0"/>
              <a:ea typeface="楷体_GB2312" pitchFamily="49" charset="-122"/>
            </a:endParaRPr>
          </a:p>
          <a:p>
            <a:r>
              <a:rPr lang="zh-CN" altLang="en-US" sz="4000" b="1" dirty="0">
                <a:solidFill>
                  <a:schemeClr val="tx2"/>
                </a:solidFill>
                <a:latin typeface="Arial" panose="020B0604020202020204" pitchFamily="34" charset="0"/>
                <a:ea typeface="楷体_GB2312" pitchFamily="49" charset="-122"/>
              </a:rPr>
              <a:t>     金属的化学活动性不同</a:t>
            </a:r>
            <a:r>
              <a:rPr lang="en-US" altLang="zh-CN" sz="4000" b="1">
                <a:solidFill>
                  <a:schemeClr val="tx2"/>
                </a:solidFill>
                <a:latin typeface="Arial" panose="020B0604020202020204" pitchFamily="34" charset="0"/>
                <a:ea typeface="楷体_GB2312" pitchFamily="49" charset="-122"/>
              </a:rPr>
              <a:t>.</a:t>
            </a:r>
            <a:endParaRPr lang="en-US" altLang="zh-CN" sz="4000" b="1">
              <a:solidFill>
                <a:schemeClr val="tx2"/>
              </a:solidFill>
              <a:latin typeface="Arial" panose="020B0604020202020204" pitchFamily="34" charset="0"/>
              <a:ea typeface="楷体_GB2312" pitchFamily="49" charset="-122"/>
            </a:endParaRPr>
          </a:p>
        </p:txBody>
      </p:sp>
      <p:sp>
        <p:nvSpPr>
          <p:cNvPr id="55300" name="Text Box 4"/>
          <p:cNvSpPr txBox="1">
            <a:spLocks noChangeArrowheads="1"/>
          </p:cNvSpPr>
          <p:nvPr/>
        </p:nvSpPr>
        <p:spPr bwMode="auto">
          <a:xfrm>
            <a:off x="609600" y="4267200"/>
            <a:ext cx="7740650" cy="1250950"/>
          </a:xfrm>
          <a:prstGeom prst="rect">
            <a:avLst/>
          </a:prstGeom>
          <a:gradFill rotWithShape="1">
            <a:gsLst>
              <a:gs pos="0">
                <a:srgbClr val="0099FF">
                  <a:gamma/>
                  <a:shade val="41176"/>
                  <a:invGamma/>
                </a:srgbClr>
              </a:gs>
              <a:gs pos="50000">
                <a:srgbClr val="0099FF"/>
              </a:gs>
              <a:gs pos="100000">
                <a:srgbClr val="0099FF">
                  <a:gamma/>
                  <a:shade val="41176"/>
                  <a:invGamma/>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buFontTx/>
              <a:buNone/>
              <a:defRPr/>
            </a:pPr>
            <a:r>
              <a:rPr kumimoji="1" lang="zh-CN" altLang="en-US" sz="3600" b="1" i="1" kern="1200" cap="none" spc="0" normalizeH="0" baseline="0" noProof="0">
                <a:solidFill>
                  <a:srgbClr val="FF0000"/>
                </a:solidFill>
                <a:effectLst>
                  <a:outerShdw blurRad="38100" dist="38100" dir="2700000" algn="tl">
                    <a:srgbClr val="000000"/>
                  </a:outerShdw>
                </a:effectLst>
                <a:latin typeface="Arial" panose="020B0604020202020204" pitchFamily="34" charset="0"/>
                <a:ea typeface="楷体_GB2312" pitchFamily="49" charset="-122"/>
                <a:cs typeface="+mn-cs"/>
              </a:rPr>
              <a:t>镁、铝比较活泼，铁、铜次之，金</a:t>
            </a:r>
            <a:r>
              <a:rPr kumimoji="1" lang="zh-CN" altLang="en-US" sz="4000" b="1" i="1" kern="1200" cap="none" spc="0" normalizeH="0" baseline="0" noProof="0">
                <a:solidFill>
                  <a:srgbClr val="FF0000"/>
                </a:solidFill>
                <a:effectLst>
                  <a:outerShdw blurRad="38100" dist="38100" dir="2700000" algn="tl">
                    <a:srgbClr val="000000"/>
                  </a:outerShdw>
                </a:effectLst>
                <a:latin typeface="Arial" panose="020B0604020202020204" pitchFamily="34" charset="0"/>
                <a:ea typeface="楷体_GB2312" pitchFamily="49" charset="-122"/>
                <a:cs typeface="+mn-cs"/>
              </a:rPr>
              <a:t>最</a:t>
            </a:r>
            <a:r>
              <a:rPr kumimoji="1" lang="zh-CN" altLang="en-US" sz="3600" b="1" i="1" kern="1200" cap="none" spc="0" normalizeH="0" baseline="0" noProof="0">
                <a:solidFill>
                  <a:srgbClr val="FF0000"/>
                </a:solidFill>
                <a:effectLst>
                  <a:outerShdw blurRad="38100" dist="38100" dir="2700000" algn="tl">
                    <a:srgbClr val="000000"/>
                  </a:outerShdw>
                </a:effectLst>
                <a:latin typeface="Arial" panose="020B0604020202020204" pitchFamily="34" charset="0"/>
                <a:ea typeface="楷体_GB2312" pitchFamily="49" charset="-122"/>
                <a:cs typeface="+mn-cs"/>
              </a:rPr>
              <a:t>不活泼。</a:t>
            </a:r>
            <a:endParaRPr kumimoji="1" lang="zh-CN" altLang="en-US" sz="3600" b="1" i="1" kern="1200" cap="none" spc="0" normalizeH="0" baseline="0" noProof="0">
              <a:solidFill>
                <a:srgbClr val="FF0000"/>
              </a:solidFill>
              <a:effectLst>
                <a:outerShdw blurRad="38100" dist="38100" dir="2700000" algn="tl">
                  <a:srgbClr val="000000"/>
                </a:outerShdw>
              </a:effectLst>
              <a:latin typeface="Arial" panose="020B0604020202020204" pitchFamily="34" charset="0"/>
              <a:ea typeface="楷体_GB2312" pitchFamily="49" charset="-122"/>
              <a:cs typeface="+mn-cs"/>
            </a:endParaRPr>
          </a:p>
        </p:txBody>
      </p:sp>
    </p:spTree>
  </p:cSld>
  <p:clrMapOvr>
    <a:masterClrMapping/>
  </p:clrMapOvr>
  <p:transition advClick="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5298"/>
                                        </p:tgtEl>
                                        <p:attrNameLst>
                                          <p:attrName>style.visibility</p:attrName>
                                        </p:attrNameLst>
                                      </p:cBhvr>
                                      <p:to>
                                        <p:strVal val="visible"/>
                                      </p:to>
                                    </p:set>
                                    <p:animEffect transition="in" filter="blinds(horizontal)">
                                      <p:cBhvr>
                                        <p:cTn id="7" dur="500"/>
                                        <p:tgtEl>
                                          <p:spTgt spid="5529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5299"/>
                                        </p:tgtEl>
                                        <p:attrNameLst>
                                          <p:attrName>style.visibility</p:attrName>
                                        </p:attrNameLst>
                                      </p:cBhvr>
                                      <p:to>
                                        <p:strVal val="visible"/>
                                      </p:to>
                                    </p:set>
                                    <p:animEffect transition="in" filter="blinds(horizontal)">
                                      <p:cBhvr>
                                        <p:cTn id="12" dur="500"/>
                                        <p:tgtEl>
                                          <p:spTgt spid="55299"/>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553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p:bldP spid="55299" grpId="0"/>
      <p:bldP spid="5530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Rectangle 10"/>
          <p:cNvSpPr/>
          <p:nvPr/>
        </p:nvSpPr>
        <p:spPr>
          <a:xfrm>
            <a:off x="152400" y="228600"/>
            <a:ext cx="7696200" cy="1371600"/>
          </a:xfrm>
          <a:prstGeom prst="rect">
            <a:avLst/>
          </a:prstGeom>
          <a:noFill/>
          <a:ln w="9525">
            <a:noFill/>
          </a:ln>
        </p:spPr>
        <p:txBody>
          <a:bodyPr/>
          <a:p>
            <a:pPr eaLnBrk="0" hangingPunct="0">
              <a:spcBef>
                <a:spcPct val="20000"/>
              </a:spcBef>
            </a:pPr>
            <a:r>
              <a:rPr lang="en-US" altLang="zh-CN" sz="4400" b="1">
                <a:latin typeface="Arial" panose="020B0604020202020204" pitchFamily="34" charset="0"/>
              </a:rPr>
              <a:t>【</a:t>
            </a:r>
            <a:r>
              <a:rPr lang="zh-CN" altLang="en-US" sz="4400" b="1" dirty="0">
                <a:latin typeface="Arial" panose="020B0604020202020204" pitchFamily="34" charset="0"/>
              </a:rPr>
              <a:t>小结</a:t>
            </a:r>
            <a:r>
              <a:rPr lang="en-US" altLang="zh-CN" sz="4400" b="1">
                <a:latin typeface="Arial" panose="020B0604020202020204" pitchFamily="34" charset="0"/>
              </a:rPr>
              <a:t>】</a:t>
            </a:r>
            <a:r>
              <a:rPr lang="zh-CN" altLang="en-US" sz="4000" b="1" dirty="0">
                <a:solidFill>
                  <a:srgbClr val="FF0000"/>
                </a:solidFill>
                <a:latin typeface="Arial" panose="020B0604020202020204" pitchFamily="34" charset="0"/>
              </a:rPr>
              <a:t>金属的化学性质</a:t>
            </a:r>
            <a:endParaRPr lang="zh-CN" altLang="en-US" sz="4000" b="1" dirty="0">
              <a:solidFill>
                <a:srgbClr val="FF0000"/>
              </a:solidFill>
              <a:latin typeface="Arial" panose="020B0604020202020204" pitchFamily="34" charset="0"/>
            </a:endParaRPr>
          </a:p>
        </p:txBody>
      </p:sp>
      <p:sp>
        <p:nvSpPr>
          <p:cNvPr id="8195" name="TextBox 1"/>
          <p:cNvSpPr txBox="1"/>
          <p:nvPr/>
        </p:nvSpPr>
        <p:spPr>
          <a:xfrm>
            <a:off x="685800" y="1143000"/>
            <a:ext cx="4067175" cy="579438"/>
          </a:xfrm>
          <a:prstGeom prst="rect">
            <a:avLst/>
          </a:prstGeom>
          <a:noFill/>
          <a:ln w="9525">
            <a:noFill/>
          </a:ln>
        </p:spPr>
        <p:txBody>
          <a:bodyPr wrap="none">
            <a:spAutoFit/>
          </a:bodyPr>
          <a:p>
            <a:r>
              <a:rPr lang="en-US" altLang="zh-CN" sz="3200" b="1">
                <a:solidFill>
                  <a:srgbClr val="0000FF"/>
                </a:solidFill>
                <a:latin typeface="Arial" panose="020B0604020202020204" pitchFamily="34" charset="0"/>
              </a:rPr>
              <a:t>1</a:t>
            </a:r>
            <a:r>
              <a:rPr lang="zh-CN" altLang="en-US" sz="3200" b="1" dirty="0">
                <a:solidFill>
                  <a:srgbClr val="0000FF"/>
                </a:solidFill>
                <a:latin typeface="Arial" panose="020B0604020202020204" pitchFamily="34" charset="0"/>
              </a:rPr>
              <a:t>、金属与氧气反应：</a:t>
            </a:r>
            <a:endParaRPr lang="en-US" altLang="zh-CN" sz="3200" b="1">
              <a:solidFill>
                <a:srgbClr val="0000FF"/>
              </a:solidFill>
              <a:latin typeface="Arial" panose="020B0604020202020204" pitchFamily="34" charset="0"/>
            </a:endParaRPr>
          </a:p>
        </p:txBody>
      </p:sp>
      <p:sp>
        <p:nvSpPr>
          <p:cNvPr id="8197" name="TextBox 1"/>
          <p:cNvSpPr txBox="1"/>
          <p:nvPr/>
        </p:nvSpPr>
        <p:spPr>
          <a:xfrm>
            <a:off x="685800" y="1905000"/>
            <a:ext cx="6934200" cy="579438"/>
          </a:xfrm>
          <a:prstGeom prst="rect">
            <a:avLst/>
          </a:prstGeom>
          <a:noFill/>
          <a:ln w="9525">
            <a:noFill/>
          </a:ln>
        </p:spPr>
        <p:txBody>
          <a:bodyPr>
            <a:spAutoFit/>
          </a:bodyPr>
          <a:p>
            <a:r>
              <a:rPr lang="zh-CN" altLang="en-US" sz="3200" b="1" dirty="0">
                <a:solidFill>
                  <a:srgbClr val="0000FF"/>
                </a:solidFill>
                <a:latin typeface="Arial" panose="020B0604020202020204" pitchFamily="34" charset="0"/>
              </a:rPr>
              <a:t>反应条件：</a:t>
            </a:r>
            <a:r>
              <a:rPr lang="en-US" altLang="zh-CN" sz="3200" b="1">
                <a:solidFill>
                  <a:srgbClr val="0000FF"/>
                </a:solidFill>
                <a:latin typeface="Arial" panose="020B0604020202020204" pitchFamily="34" charset="0"/>
              </a:rPr>
              <a:t>1</a:t>
            </a:r>
            <a:r>
              <a:rPr lang="zh-CN" altLang="en-US" sz="3200" b="1" dirty="0">
                <a:solidFill>
                  <a:srgbClr val="0000FF"/>
                </a:solidFill>
                <a:latin typeface="Arial" panose="020B0604020202020204" pitchFamily="34" charset="0"/>
              </a:rPr>
              <a:t>、常温下：</a:t>
            </a:r>
            <a:r>
              <a:rPr lang="en-US" altLang="zh-CN" sz="3200" b="1">
                <a:solidFill>
                  <a:srgbClr val="0000FF"/>
                </a:solidFill>
                <a:latin typeface="Arial" panose="020B0604020202020204" pitchFamily="34" charset="0"/>
              </a:rPr>
              <a:t>Mg</a:t>
            </a:r>
            <a:r>
              <a:rPr lang="zh-CN" altLang="en-US" sz="3200" b="1" dirty="0">
                <a:solidFill>
                  <a:srgbClr val="0000FF"/>
                </a:solidFill>
                <a:latin typeface="Arial" panose="020B0604020202020204" pitchFamily="34" charset="0"/>
              </a:rPr>
              <a:t>、</a:t>
            </a:r>
            <a:r>
              <a:rPr lang="en-US" altLang="zh-CN" sz="3200" b="1">
                <a:solidFill>
                  <a:srgbClr val="0000FF"/>
                </a:solidFill>
                <a:latin typeface="Arial" panose="020B0604020202020204" pitchFamily="34" charset="0"/>
              </a:rPr>
              <a:t>Al</a:t>
            </a:r>
            <a:endParaRPr lang="en-US" altLang="zh-CN" sz="3200" b="1">
              <a:solidFill>
                <a:srgbClr val="0000FF"/>
              </a:solidFill>
              <a:latin typeface="Arial" panose="020B0604020202020204" pitchFamily="34" charset="0"/>
            </a:endParaRPr>
          </a:p>
        </p:txBody>
      </p:sp>
      <p:sp>
        <p:nvSpPr>
          <p:cNvPr id="8198" name="TextBox 1"/>
          <p:cNvSpPr txBox="1"/>
          <p:nvPr/>
        </p:nvSpPr>
        <p:spPr>
          <a:xfrm>
            <a:off x="762000" y="2819400"/>
            <a:ext cx="6781800" cy="579438"/>
          </a:xfrm>
          <a:prstGeom prst="rect">
            <a:avLst/>
          </a:prstGeom>
          <a:noFill/>
          <a:ln w="9525">
            <a:noFill/>
          </a:ln>
        </p:spPr>
        <p:txBody>
          <a:bodyPr>
            <a:spAutoFit/>
          </a:bodyPr>
          <a:p>
            <a:r>
              <a:rPr lang="zh-CN" altLang="en-US" sz="3200" b="1" dirty="0">
                <a:solidFill>
                  <a:srgbClr val="0000FF"/>
                </a:solidFill>
                <a:latin typeface="Arial" panose="020B0604020202020204" pitchFamily="34" charset="0"/>
              </a:rPr>
              <a:t>反应条件：</a:t>
            </a:r>
            <a:r>
              <a:rPr lang="en-US" altLang="zh-CN" sz="3200" b="1">
                <a:solidFill>
                  <a:srgbClr val="0000FF"/>
                </a:solidFill>
                <a:latin typeface="Arial" panose="020B0604020202020204" pitchFamily="34" charset="0"/>
              </a:rPr>
              <a:t>2</a:t>
            </a:r>
            <a:r>
              <a:rPr lang="zh-CN" altLang="en-US" sz="3200" b="1" dirty="0">
                <a:solidFill>
                  <a:srgbClr val="0000FF"/>
                </a:solidFill>
                <a:latin typeface="Arial" panose="020B0604020202020204" pitchFamily="34" charset="0"/>
              </a:rPr>
              <a:t>、点燃：</a:t>
            </a:r>
            <a:r>
              <a:rPr lang="en-US" altLang="zh-CN" sz="3200" b="1">
                <a:solidFill>
                  <a:srgbClr val="0000FF"/>
                </a:solidFill>
                <a:latin typeface="Arial" panose="020B0604020202020204" pitchFamily="34" charset="0"/>
              </a:rPr>
              <a:t>Mg</a:t>
            </a:r>
            <a:r>
              <a:rPr lang="zh-CN" altLang="en-US" sz="3200" b="1" dirty="0">
                <a:solidFill>
                  <a:srgbClr val="0000FF"/>
                </a:solidFill>
                <a:latin typeface="Arial" panose="020B0604020202020204" pitchFamily="34" charset="0"/>
              </a:rPr>
              <a:t>、</a:t>
            </a:r>
            <a:r>
              <a:rPr lang="en-US" altLang="zh-CN" sz="3200" b="1">
                <a:solidFill>
                  <a:srgbClr val="0000FF"/>
                </a:solidFill>
                <a:latin typeface="Arial" panose="020B0604020202020204" pitchFamily="34" charset="0"/>
              </a:rPr>
              <a:t>Fe</a:t>
            </a:r>
            <a:endParaRPr lang="en-US" altLang="zh-CN" sz="3200" b="1">
              <a:solidFill>
                <a:srgbClr val="0000FF"/>
              </a:solidFill>
              <a:latin typeface="Arial" panose="020B0604020202020204" pitchFamily="34" charset="0"/>
            </a:endParaRPr>
          </a:p>
        </p:txBody>
      </p:sp>
      <p:sp>
        <p:nvSpPr>
          <p:cNvPr id="8199" name="TextBox 1"/>
          <p:cNvSpPr txBox="1"/>
          <p:nvPr/>
        </p:nvSpPr>
        <p:spPr>
          <a:xfrm>
            <a:off x="838200" y="3581400"/>
            <a:ext cx="6934200" cy="579438"/>
          </a:xfrm>
          <a:prstGeom prst="rect">
            <a:avLst/>
          </a:prstGeom>
          <a:noFill/>
          <a:ln w="9525">
            <a:noFill/>
          </a:ln>
        </p:spPr>
        <p:txBody>
          <a:bodyPr>
            <a:spAutoFit/>
          </a:bodyPr>
          <a:p>
            <a:r>
              <a:rPr lang="zh-CN" altLang="en-US" sz="3200" b="1" dirty="0">
                <a:solidFill>
                  <a:srgbClr val="0000FF"/>
                </a:solidFill>
                <a:latin typeface="Arial" panose="020B0604020202020204" pitchFamily="34" charset="0"/>
              </a:rPr>
              <a:t>反应条件：</a:t>
            </a:r>
            <a:r>
              <a:rPr lang="en-US" altLang="zh-CN" sz="3200" b="1">
                <a:solidFill>
                  <a:srgbClr val="0000FF"/>
                </a:solidFill>
                <a:latin typeface="Arial" panose="020B0604020202020204" pitchFamily="34" charset="0"/>
              </a:rPr>
              <a:t>3</a:t>
            </a:r>
            <a:r>
              <a:rPr lang="zh-CN" altLang="en-US" sz="3200" b="1" dirty="0">
                <a:solidFill>
                  <a:srgbClr val="0000FF"/>
                </a:solidFill>
                <a:latin typeface="Arial" panose="020B0604020202020204" pitchFamily="34" charset="0"/>
              </a:rPr>
              <a:t>、加热：</a:t>
            </a:r>
            <a:r>
              <a:rPr lang="en-US" altLang="zh-CN" sz="3200" b="1">
                <a:solidFill>
                  <a:srgbClr val="0000FF"/>
                </a:solidFill>
                <a:latin typeface="Arial" panose="020B0604020202020204" pitchFamily="34" charset="0"/>
              </a:rPr>
              <a:t>Cu</a:t>
            </a:r>
            <a:r>
              <a:rPr lang="zh-CN" altLang="en-US" sz="3200" b="1" dirty="0">
                <a:solidFill>
                  <a:srgbClr val="0000FF"/>
                </a:solidFill>
                <a:latin typeface="Arial" panose="020B0604020202020204" pitchFamily="34" charset="0"/>
              </a:rPr>
              <a:t>、</a:t>
            </a:r>
            <a:r>
              <a:rPr lang="en-US" altLang="zh-CN" sz="3200" b="1">
                <a:solidFill>
                  <a:srgbClr val="0000FF"/>
                </a:solidFill>
                <a:latin typeface="Arial" panose="020B0604020202020204" pitchFamily="34" charset="0"/>
              </a:rPr>
              <a:t>Hg</a:t>
            </a:r>
            <a:endParaRPr lang="en-US" altLang="zh-CN" sz="3200" b="1">
              <a:solidFill>
                <a:srgbClr val="0000FF"/>
              </a:solidFill>
              <a:latin typeface="Arial" panose="020B0604020202020204" pitchFamily="34" charset="0"/>
            </a:endParaRPr>
          </a:p>
        </p:txBody>
      </p:sp>
    </p:spTree>
  </p:cSld>
  <p:clrMapOvr>
    <a:masterClrMapping/>
  </p:clrMapOvr>
  <p:transition advClick="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8197"/>
                                        </p:tgtEl>
                                        <p:attrNameLst>
                                          <p:attrName>style.visibility</p:attrName>
                                        </p:attrNameLst>
                                      </p:cBhvr>
                                      <p:to>
                                        <p:strVal val="visible"/>
                                      </p:to>
                                    </p:set>
                                    <p:animEffect transition="in" filter="barn(inHorizontal)">
                                      <p:cBhvr>
                                        <p:cTn id="7" dur="500"/>
                                        <p:tgtEl>
                                          <p:spTgt spid="8197"/>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8198"/>
                                        </p:tgtEl>
                                        <p:attrNameLst>
                                          <p:attrName>style.visibility</p:attrName>
                                        </p:attrNameLst>
                                      </p:cBhvr>
                                      <p:to>
                                        <p:strVal val="visible"/>
                                      </p:to>
                                    </p:set>
                                    <p:animEffect transition="in" filter="wedge">
                                      <p:cBhvr>
                                        <p:cTn id="12" dur="2000"/>
                                        <p:tgtEl>
                                          <p:spTgt spid="8198"/>
                                        </p:tgtEl>
                                      </p:cBhvr>
                                    </p:animEffect>
                                  </p:childTnLst>
                                </p:cTn>
                              </p:par>
                            </p:childTnLst>
                          </p:cTn>
                        </p:par>
                      </p:childTnLst>
                    </p:cTn>
                  </p:par>
                  <p:par>
                    <p:cTn id="13" fill="hold">
                      <p:stCondLst>
                        <p:cond delay="indefinite"/>
                      </p:stCondLst>
                      <p:childTnLst>
                        <p:par>
                          <p:cTn id="14" fill="hold">
                            <p:stCondLst>
                              <p:cond delay="0"/>
                            </p:stCondLst>
                            <p:childTnLst>
                              <p:par>
                                <p:cTn id="15" presetID="13" presetClass="entr" presetSubtype="16" fill="hold" grpId="0" nodeType="clickEffect">
                                  <p:stCondLst>
                                    <p:cond delay="0"/>
                                  </p:stCondLst>
                                  <p:childTnLst>
                                    <p:set>
                                      <p:cBhvr>
                                        <p:cTn id="16" dur="1" fill="hold">
                                          <p:stCondLst>
                                            <p:cond delay="0"/>
                                          </p:stCondLst>
                                        </p:cTn>
                                        <p:tgtEl>
                                          <p:spTgt spid="8199"/>
                                        </p:tgtEl>
                                        <p:attrNameLst>
                                          <p:attrName>style.visibility</p:attrName>
                                        </p:attrNameLst>
                                      </p:cBhvr>
                                      <p:to>
                                        <p:strVal val="visible"/>
                                      </p:to>
                                    </p:set>
                                    <p:animEffect transition="in" filter="plus(in)">
                                      <p:cBhvr>
                                        <p:cTn id="17" dur="2000"/>
                                        <p:tgtEl>
                                          <p:spTgt spid="8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p:bldP spid="8198" grpId="0"/>
      <p:bldP spid="819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Text Box 2"/>
          <p:cNvSpPr txBox="1"/>
          <p:nvPr/>
        </p:nvSpPr>
        <p:spPr>
          <a:xfrm>
            <a:off x="663575" y="122238"/>
            <a:ext cx="184150" cy="701675"/>
          </a:xfrm>
          <a:prstGeom prst="rect">
            <a:avLst/>
          </a:prstGeom>
          <a:noFill/>
          <a:ln w="9525">
            <a:noFill/>
          </a:ln>
        </p:spPr>
        <p:txBody>
          <a:bodyPr wrap="none">
            <a:spAutoFit/>
          </a:bodyPr>
          <a:p>
            <a:endParaRPr lang="zh-CN" altLang="en-US" sz="4000" b="1" dirty="0">
              <a:solidFill>
                <a:schemeClr val="tx2"/>
              </a:solidFill>
              <a:latin typeface="Arial" panose="020B0604020202020204" pitchFamily="34" charset="0"/>
              <a:ea typeface="楷体_GB2312" pitchFamily="49" charset="-122"/>
            </a:endParaRPr>
          </a:p>
        </p:txBody>
      </p:sp>
      <p:sp>
        <p:nvSpPr>
          <p:cNvPr id="10243" name="Text Box 3"/>
          <p:cNvSpPr txBox="1"/>
          <p:nvPr/>
        </p:nvSpPr>
        <p:spPr>
          <a:xfrm>
            <a:off x="755650" y="1125538"/>
            <a:ext cx="7272338" cy="4483100"/>
          </a:xfrm>
          <a:prstGeom prst="rect">
            <a:avLst/>
          </a:prstGeom>
          <a:noFill/>
          <a:ln w="9525">
            <a:noFill/>
          </a:ln>
        </p:spPr>
        <p:txBody>
          <a:bodyPr>
            <a:spAutoFit/>
          </a:bodyPr>
          <a:p>
            <a:r>
              <a:rPr lang="zh-CN" altLang="en-US" sz="4800" b="1" dirty="0">
                <a:solidFill>
                  <a:srgbClr val="FF0000"/>
                </a:solidFill>
                <a:latin typeface="Arial" panose="020B0604020202020204" pitchFamily="34" charset="0"/>
                <a:ea typeface="楷体_GB2312" pitchFamily="49" charset="-122"/>
              </a:rPr>
              <a:t>资料</a:t>
            </a:r>
            <a:r>
              <a:rPr lang="en-US" altLang="zh-CN" sz="4800" b="1">
                <a:solidFill>
                  <a:srgbClr val="FF0000"/>
                </a:solidFill>
                <a:latin typeface="Arial" panose="020B0604020202020204" pitchFamily="34" charset="0"/>
                <a:ea typeface="楷体_GB2312" pitchFamily="49" charset="-122"/>
              </a:rPr>
              <a:t>:</a:t>
            </a:r>
            <a:endParaRPr lang="en-US" altLang="zh-CN" sz="4800" b="1">
              <a:solidFill>
                <a:srgbClr val="FF0000"/>
              </a:solidFill>
              <a:latin typeface="Arial" panose="020B0604020202020204" pitchFamily="34" charset="0"/>
              <a:ea typeface="楷体_GB2312" pitchFamily="49" charset="-122"/>
            </a:endParaRPr>
          </a:p>
          <a:p>
            <a:r>
              <a:rPr lang="en-US" altLang="zh-CN" sz="4800" b="1">
                <a:latin typeface="Arial" panose="020B0604020202020204" pitchFamily="34" charset="0"/>
                <a:ea typeface="楷体_GB2312" pitchFamily="49" charset="-122"/>
              </a:rPr>
              <a:t>16</a:t>
            </a:r>
            <a:r>
              <a:rPr lang="zh-CN" altLang="en-US" sz="4800" b="1" dirty="0">
                <a:latin typeface="Arial" panose="020B0604020202020204" pitchFamily="34" charset="0"/>
                <a:ea typeface="楷体_GB2312" pitchFamily="49" charset="-122"/>
              </a:rPr>
              <a:t>世纪中叶</a:t>
            </a:r>
            <a:r>
              <a:rPr lang="en-US" altLang="zh-CN" sz="4800" b="1">
                <a:latin typeface="Arial" panose="020B0604020202020204" pitchFamily="34" charset="0"/>
                <a:ea typeface="楷体_GB2312" pitchFamily="49" charset="-122"/>
              </a:rPr>
              <a:t>,</a:t>
            </a:r>
            <a:r>
              <a:rPr lang="zh-CN" altLang="en-US" sz="4800" b="1" dirty="0">
                <a:latin typeface="Arial" panose="020B0604020202020204" pitchFamily="34" charset="0"/>
                <a:ea typeface="楷体_GB2312" pitchFamily="49" charset="-122"/>
              </a:rPr>
              <a:t>瑞士化学家帕拉塞斯和</a:t>
            </a:r>
            <a:r>
              <a:rPr lang="en-US" altLang="zh-CN" sz="4800" b="1">
                <a:latin typeface="Arial" panose="020B0604020202020204" pitchFamily="34" charset="0"/>
                <a:ea typeface="楷体_GB2312" pitchFamily="49" charset="-122"/>
              </a:rPr>
              <a:t>17</a:t>
            </a:r>
            <a:r>
              <a:rPr lang="zh-CN" altLang="en-US" sz="4800" b="1" dirty="0">
                <a:latin typeface="Arial" panose="020B0604020202020204" pitchFamily="34" charset="0"/>
                <a:ea typeface="楷体_GB2312" pitchFamily="49" charset="-122"/>
              </a:rPr>
              <a:t>世纪的一些化学家</a:t>
            </a:r>
            <a:r>
              <a:rPr lang="en-US" altLang="zh-CN" sz="4800" b="1">
                <a:latin typeface="Arial" panose="020B0604020202020204" pitchFamily="34" charset="0"/>
                <a:ea typeface="楷体_GB2312" pitchFamily="49" charset="-122"/>
              </a:rPr>
              <a:t>,</a:t>
            </a:r>
            <a:r>
              <a:rPr lang="zh-CN" altLang="en-US" sz="4800" b="1" dirty="0">
                <a:latin typeface="Arial" panose="020B0604020202020204" pitchFamily="34" charset="0"/>
                <a:ea typeface="楷体_GB2312" pitchFamily="49" charset="-122"/>
              </a:rPr>
              <a:t>都发现了有些金属和酸可以反应生成一种可燃性气体</a:t>
            </a:r>
            <a:r>
              <a:rPr lang="en-US" altLang="zh-CN" sz="4800" b="1">
                <a:latin typeface="Arial" panose="020B0604020202020204" pitchFamily="34" charset="0"/>
                <a:ea typeface="楷体_GB2312" pitchFamily="49" charset="-122"/>
              </a:rPr>
              <a:t>---</a:t>
            </a:r>
            <a:r>
              <a:rPr lang="zh-CN" altLang="en-US" sz="4800" b="1" dirty="0">
                <a:latin typeface="Arial" panose="020B0604020202020204" pitchFamily="34" charset="0"/>
                <a:ea typeface="楷体_GB2312" pitchFamily="49" charset="-122"/>
              </a:rPr>
              <a:t>氢气</a:t>
            </a:r>
            <a:r>
              <a:rPr lang="en-US" altLang="zh-CN" sz="4800" b="1">
                <a:latin typeface="Arial" panose="020B0604020202020204" pitchFamily="34" charset="0"/>
                <a:ea typeface="楷体_GB2312" pitchFamily="49" charset="-122"/>
              </a:rPr>
              <a:t>.</a:t>
            </a:r>
            <a:endParaRPr lang="en-US" altLang="zh-CN" sz="4800" b="1">
              <a:latin typeface="Arial" panose="020B0604020202020204" pitchFamily="34" charset="0"/>
              <a:ea typeface="楷体_GB2312" pitchFamily="49" charset="-122"/>
            </a:endParaRPr>
          </a:p>
        </p:txBody>
      </p:sp>
    </p:spTree>
  </p:cSld>
  <p:clrMapOvr>
    <a:masterClrMapping/>
  </p:clrMapOvr>
  <p:transition advClick="0">
    <p:rand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266" name="Picture 2" descr="tipbackground"/>
          <p:cNvPicPr>
            <a:picLocks noChangeAspect="1"/>
          </p:cNvPicPr>
          <p:nvPr/>
        </p:nvPicPr>
        <p:blipFill>
          <a:blip r:embed="rId1"/>
          <a:stretch>
            <a:fillRect/>
          </a:stretch>
        </p:blipFill>
        <p:spPr>
          <a:xfrm>
            <a:off x="990600" y="3030538"/>
            <a:ext cx="7467600" cy="2684462"/>
          </a:xfrm>
          <a:prstGeom prst="rect">
            <a:avLst/>
          </a:prstGeom>
          <a:noFill/>
          <a:ln w="9525">
            <a:noFill/>
          </a:ln>
        </p:spPr>
      </p:pic>
      <p:sp>
        <p:nvSpPr>
          <p:cNvPr id="57347" name="Text Box 3"/>
          <p:cNvSpPr txBox="1"/>
          <p:nvPr/>
        </p:nvSpPr>
        <p:spPr>
          <a:xfrm>
            <a:off x="1295400" y="3200400"/>
            <a:ext cx="7391400" cy="641350"/>
          </a:xfrm>
          <a:prstGeom prst="rect">
            <a:avLst/>
          </a:prstGeom>
          <a:noFill/>
          <a:ln w="9525">
            <a:noFill/>
          </a:ln>
        </p:spPr>
        <p:txBody>
          <a:bodyPr>
            <a:spAutoFit/>
          </a:bodyPr>
          <a:p>
            <a:r>
              <a:rPr lang="en-US" altLang="zh-CN" sz="3600" b="1">
                <a:solidFill>
                  <a:srgbClr val="0000FF"/>
                </a:solidFill>
                <a:latin typeface="Arial Rounded MT Bold" panose="020F0704030504030204" pitchFamily="34" charset="0"/>
                <a:ea typeface="黑体" panose="02010609060101010101" pitchFamily="49" charset="-122"/>
              </a:rPr>
              <a:t>1</a:t>
            </a:r>
            <a:r>
              <a:rPr lang="zh-CN" altLang="en-US" sz="3600" b="1" dirty="0">
                <a:solidFill>
                  <a:srgbClr val="0000FF"/>
                </a:solidFill>
                <a:latin typeface="Arial Rounded MT Bold" panose="020F0704030504030204" pitchFamily="34" charset="0"/>
                <a:ea typeface="黑体" panose="02010609060101010101" pitchFamily="49" charset="-122"/>
              </a:rPr>
              <a:t>、</a:t>
            </a:r>
            <a:r>
              <a:rPr lang="zh-CN" altLang="en-US" sz="3600" b="1" dirty="0">
                <a:solidFill>
                  <a:srgbClr val="0000FF"/>
                </a:solidFill>
                <a:latin typeface="黑体" panose="02010609060101010101" pitchFamily="49" charset="-122"/>
                <a:ea typeface="黑体" panose="02010609060101010101" pitchFamily="49" charset="-122"/>
              </a:rPr>
              <a:t>所有的金属都可以和酸反应吗？</a:t>
            </a:r>
            <a:r>
              <a:rPr lang="zh-CN" altLang="en-US" sz="3600" dirty="0">
                <a:solidFill>
                  <a:srgbClr val="0000FF"/>
                </a:solidFill>
                <a:latin typeface="Times New Roman" panose="02020603050405020304" pitchFamily="18" charset="0"/>
              </a:rPr>
              <a:t>      </a:t>
            </a:r>
            <a:endParaRPr lang="zh-CN" altLang="en-US" sz="3600" dirty="0">
              <a:solidFill>
                <a:srgbClr val="0000FF"/>
              </a:solidFill>
              <a:latin typeface="Times New Roman" panose="02020603050405020304" pitchFamily="18" charset="0"/>
            </a:endParaRPr>
          </a:p>
        </p:txBody>
      </p:sp>
      <p:sp>
        <p:nvSpPr>
          <p:cNvPr id="57348" name="Text Box 4"/>
          <p:cNvSpPr txBox="1"/>
          <p:nvPr/>
        </p:nvSpPr>
        <p:spPr>
          <a:xfrm>
            <a:off x="1447800" y="4191000"/>
            <a:ext cx="6858000" cy="1190625"/>
          </a:xfrm>
          <a:prstGeom prst="rect">
            <a:avLst/>
          </a:prstGeom>
          <a:noFill/>
          <a:ln w="9525">
            <a:noFill/>
          </a:ln>
        </p:spPr>
        <p:txBody>
          <a:bodyPr>
            <a:spAutoFit/>
          </a:bodyPr>
          <a:p>
            <a:r>
              <a:rPr lang="en-US" altLang="zh-CN" sz="3600" b="1">
                <a:solidFill>
                  <a:srgbClr val="0000FF"/>
                </a:solidFill>
                <a:latin typeface="Arial Rounded MT Bold" panose="020F0704030504030204" pitchFamily="34" charset="0"/>
                <a:ea typeface="黑体" panose="02010609060101010101" pitchFamily="49" charset="-122"/>
              </a:rPr>
              <a:t>2</a:t>
            </a:r>
            <a:r>
              <a:rPr lang="zh-CN" altLang="en-US" sz="3600" b="1" dirty="0">
                <a:solidFill>
                  <a:srgbClr val="0000FF"/>
                </a:solidFill>
                <a:latin typeface="Arial Rounded MT Bold" panose="020F0704030504030204" pitchFamily="34" charset="0"/>
                <a:ea typeface="黑体" panose="02010609060101010101" pitchFamily="49" charset="-122"/>
              </a:rPr>
              <a:t>、</a:t>
            </a:r>
            <a:r>
              <a:rPr lang="zh-CN" altLang="en-US" sz="3600" b="1" dirty="0">
                <a:solidFill>
                  <a:srgbClr val="0000FF"/>
                </a:solidFill>
                <a:latin typeface="黑体" panose="02010609060101010101" pitchFamily="49" charset="-122"/>
                <a:ea typeface="黑体" panose="02010609060101010101" pitchFamily="49" charset="-122"/>
              </a:rPr>
              <a:t>它们和酸反应的剧烈程度一样吗？</a:t>
            </a:r>
            <a:endParaRPr lang="zh-CN" altLang="en-US" sz="3600" b="1" dirty="0">
              <a:solidFill>
                <a:srgbClr val="0000FF"/>
              </a:solidFill>
              <a:latin typeface="黑体" panose="02010609060101010101" pitchFamily="49" charset="-122"/>
              <a:ea typeface="黑体" panose="02010609060101010101" pitchFamily="49" charset="-122"/>
            </a:endParaRPr>
          </a:p>
        </p:txBody>
      </p:sp>
      <p:sp>
        <p:nvSpPr>
          <p:cNvPr id="11269" name="WordArt 5"/>
          <p:cNvSpPr>
            <a:spLocks noTextEdit="1"/>
          </p:cNvSpPr>
          <p:nvPr/>
        </p:nvSpPr>
        <p:spPr>
          <a:xfrm>
            <a:off x="323850" y="1773238"/>
            <a:ext cx="1287463" cy="1181100"/>
          </a:xfrm>
          <a:prstGeom prst="rect">
            <a:avLst/>
          </a:prstGeom>
        </p:spPr>
        <p:txBody>
          <a:bodyPr wrap="none" fromWordArt="1">
            <a:prstTxWarp prst="textTriangle">
              <a:avLst>
                <a:gd name="adj" fmla="val 50000"/>
              </a:avLst>
            </a:prstTxWarp>
            <a:normAutofit/>
          </a:bodyPr>
          <a:p>
            <a:pPr algn="ctr" eaLnBrk="0" hangingPunct="0"/>
            <a:r>
              <a:rPr lang="zh-CN" altLang="en-US" sz="4400" b="1" i="1">
                <a:gradFill rotWithShape="1">
                  <a:gsLst>
                    <a:gs pos="0">
                      <a:srgbClr val="FFFF00"/>
                    </a:gs>
                    <a:gs pos="100000">
                      <a:srgbClr val="FF9933"/>
                    </a:gs>
                  </a:gsLst>
                  <a:path path="rect">
                    <a:fillToRect l="50000" t="50000" r="50000" b="50000"/>
                  </a:path>
                  <a:tileRect/>
                </a:gradFill>
                <a:effectLst>
                  <a:outerShdw dist="35921" dir="2699999" algn="ctr" rotWithShape="0">
                    <a:srgbClr val="C0C0C0">
                      <a:alpha val="79999"/>
                    </a:srgbClr>
                  </a:outerShdw>
                </a:effectLst>
                <a:latin typeface="华文楷体" panose="02010600040101010101" charset="-122"/>
                <a:ea typeface="华文楷体" panose="02010600040101010101" charset="-122"/>
              </a:rPr>
              <a:t>讨论</a:t>
            </a:r>
            <a:endParaRPr lang="zh-CN" altLang="en-US" sz="4400" b="1" i="1">
              <a:gradFill rotWithShape="1">
                <a:gsLst>
                  <a:gs pos="0">
                    <a:srgbClr val="FFFF00"/>
                  </a:gs>
                  <a:gs pos="100000">
                    <a:srgbClr val="FF9933"/>
                  </a:gs>
                </a:gsLst>
                <a:path path="rect">
                  <a:fillToRect l="50000" t="50000" r="50000" b="50000"/>
                </a:path>
                <a:tileRect/>
              </a:gradFill>
              <a:effectLst>
                <a:outerShdw dist="35921" dir="2699999" algn="ctr" rotWithShape="0">
                  <a:srgbClr val="C0C0C0">
                    <a:alpha val="79999"/>
                  </a:srgbClr>
                </a:outerShdw>
              </a:effectLst>
              <a:latin typeface="华文楷体" panose="02010600040101010101" charset="-122"/>
              <a:ea typeface="华文楷体" panose="02010600040101010101" charset="-122"/>
            </a:endParaRPr>
          </a:p>
        </p:txBody>
      </p:sp>
      <p:pic>
        <p:nvPicPr>
          <p:cNvPr id="11270" name="Picture 6" descr="b17"/>
          <p:cNvPicPr>
            <a:picLocks noChangeAspect="1"/>
          </p:cNvPicPr>
          <p:nvPr/>
        </p:nvPicPr>
        <p:blipFill>
          <a:blip r:embed="rId2"/>
          <a:stretch>
            <a:fillRect/>
          </a:stretch>
        </p:blipFill>
        <p:spPr>
          <a:xfrm>
            <a:off x="7380288" y="0"/>
            <a:ext cx="1333500" cy="2152650"/>
          </a:xfrm>
          <a:prstGeom prst="rect">
            <a:avLst/>
          </a:prstGeom>
          <a:noFill/>
          <a:ln w="9525">
            <a:noFill/>
          </a:ln>
        </p:spPr>
      </p:pic>
      <p:sp>
        <p:nvSpPr>
          <p:cNvPr id="57351" name="Text Box 7"/>
          <p:cNvSpPr txBox="1">
            <a:spLocks noChangeArrowheads="1"/>
          </p:cNvSpPr>
          <p:nvPr/>
        </p:nvSpPr>
        <p:spPr bwMode="auto">
          <a:xfrm>
            <a:off x="755650" y="333375"/>
            <a:ext cx="6821488" cy="1412875"/>
          </a:xfrm>
          <a:prstGeom prst="rect">
            <a:avLst/>
          </a:prstGeom>
          <a:gradFill rotWithShape="1">
            <a:gsLst>
              <a:gs pos="0">
                <a:schemeClr val="accent1">
                  <a:gamma/>
                  <a:shade val="41176"/>
                  <a:invGamma/>
                </a:schemeClr>
              </a:gs>
              <a:gs pos="50000">
                <a:schemeClr val="accent1"/>
              </a:gs>
              <a:gs pos="100000">
                <a:schemeClr val="accent1">
                  <a:gamma/>
                  <a:shade val="41176"/>
                  <a:invGamma/>
                </a:schemeClr>
              </a:gs>
            </a:gsLst>
            <a:lin ang="5400000" scaled="1"/>
          </a:gradFill>
          <a:ln>
            <a:noFill/>
          </a:ln>
          <a:effectLst/>
          <a:extLst>
            <a:ext uri="{91240B29-F687-4F45-9708-019B960494DF}">
              <a14:hiddenLine xmlns:a14="http://schemas.microsoft.com/office/drawing/2010/main" w="28575">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370800" bIns="370800">
            <a:spAutoFit/>
          </a:bodyPr>
          <a:lstStyle/>
          <a:p>
            <a:pPr marR="0" defTabSz="914400">
              <a:buClrTx/>
              <a:buSzTx/>
              <a:buFontTx/>
              <a:buNone/>
              <a:defRPr/>
            </a:pPr>
            <a:r>
              <a:rPr kumimoji="1" lang="zh-CN" altLang="en-US" sz="4400" b="1" kern="1200" cap="none" spc="0" normalizeH="0" baseline="0" noProof="0">
                <a:solidFill>
                  <a:schemeClr val="tx2"/>
                </a:solidFill>
                <a:latin typeface="Arial" panose="020B0604020202020204" pitchFamily="34" charset="0"/>
                <a:ea typeface="楷体_GB2312" pitchFamily="49" charset="-122"/>
                <a:cs typeface="+mn-cs"/>
              </a:rPr>
              <a:t>  </a:t>
            </a:r>
            <a:r>
              <a:rPr kumimoji="1" lang="zh-CN" altLang="en-US" sz="4400" b="1" kern="1200" cap="none" spc="0" normalizeH="0" baseline="0" noProof="0">
                <a:solidFill>
                  <a:srgbClr val="FF0000"/>
                </a:solidFill>
                <a:latin typeface="Arial" panose="020B0604020202020204" pitchFamily="34" charset="0"/>
                <a:ea typeface="楷体_GB2312" pitchFamily="49" charset="-122"/>
                <a:cs typeface="+mn-cs"/>
              </a:rPr>
              <a:t>二</a:t>
            </a:r>
            <a:r>
              <a:rPr kumimoji="1" lang="en-US" altLang="zh-CN" sz="4400" b="1" kern="1200" cap="none" spc="0" normalizeH="0" baseline="0" noProof="0">
                <a:solidFill>
                  <a:srgbClr val="FF0000"/>
                </a:solidFill>
                <a:latin typeface="Arial" panose="020B0604020202020204" pitchFamily="34" charset="0"/>
                <a:ea typeface="楷体_GB2312" pitchFamily="49" charset="-122"/>
                <a:cs typeface="+mn-cs"/>
              </a:rPr>
              <a:t>.</a:t>
            </a:r>
            <a:r>
              <a:rPr kumimoji="1" lang="zh-CN" altLang="en-US" sz="4400" b="1" kern="1200" cap="none" spc="0" normalizeH="0" baseline="0" noProof="0">
                <a:solidFill>
                  <a:srgbClr val="FF0000"/>
                </a:solidFill>
                <a:latin typeface="Arial" panose="020B0604020202020204" pitchFamily="34" charset="0"/>
                <a:ea typeface="楷体_GB2312" pitchFamily="49" charset="-122"/>
                <a:cs typeface="+mn-cs"/>
              </a:rPr>
              <a:t>金属与酸的反应</a:t>
            </a:r>
            <a:endParaRPr kumimoji="1" lang="zh-CN" altLang="en-US" sz="4400" b="1" kern="1200" cap="none" spc="0" normalizeH="0" baseline="0" noProof="0">
              <a:solidFill>
                <a:srgbClr val="FF0000"/>
              </a:solidFill>
              <a:latin typeface="Arial" panose="020B0604020202020204" pitchFamily="34" charset="0"/>
              <a:ea typeface="楷体_GB2312" pitchFamily="49" charset="-122"/>
              <a:cs typeface="+mn-cs"/>
            </a:endParaRPr>
          </a:p>
        </p:txBody>
      </p:sp>
    </p:spTree>
  </p:cSld>
  <p:clrMapOvr>
    <a:masterClrMapping/>
  </p:clrMapOvr>
  <p:transition advClick="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7347"/>
                                        </p:tgtEl>
                                        <p:attrNameLst>
                                          <p:attrName>style.visibility</p:attrName>
                                        </p:attrNameLst>
                                      </p:cBhvr>
                                      <p:to>
                                        <p:strVal val="visible"/>
                                      </p:to>
                                    </p:set>
                                    <p:animEffect transition="in" filter="blinds(horizontal)">
                                      <p:cBhvr>
                                        <p:cTn id="7" dur="500"/>
                                        <p:tgtEl>
                                          <p:spTgt spid="5734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7348"/>
                                        </p:tgtEl>
                                        <p:attrNameLst>
                                          <p:attrName>style.visibility</p:attrName>
                                        </p:attrNameLst>
                                      </p:cBhvr>
                                      <p:to>
                                        <p:strVal val="visible"/>
                                      </p:to>
                                    </p:set>
                                    <p:animEffect transition="in" filter="blinds(horizontal)">
                                      <p:cBhvr>
                                        <p:cTn id="12" dur="500"/>
                                        <p:tgtEl>
                                          <p:spTgt spid="573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p:bldP spid="5734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5545" name="Text Box 9"/>
          <p:cNvSpPr txBox="1">
            <a:spLocks noChangeArrowheads="1"/>
          </p:cNvSpPr>
          <p:nvPr/>
        </p:nvSpPr>
        <p:spPr bwMode="auto">
          <a:xfrm>
            <a:off x="539750" y="549275"/>
            <a:ext cx="8389938" cy="954088"/>
          </a:xfrm>
          <a:prstGeom prst="rect">
            <a:avLst/>
          </a:prstGeom>
          <a:noFill/>
          <a:ln w="9525">
            <a:noFill/>
            <a:miter lim="800000"/>
          </a:ln>
          <a:effectLst/>
        </p:spPr>
        <p:txBody>
          <a:bodyPr>
            <a:spAutoFit/>
          </a:bodyPr>
          <a:lstStyle/>
          <a:p>
            <a:pPr marR="0" defTabSz="914400">
              <a:buClrTx/>
              <a:buSzTx/>
              <a:buFontTx/>
              <a:buNone/>
              <a:defRPr/>
            </a:pPr>
            <a:r>
              <a:rPr kumimoji="0" lang="en-US" altLang="zh-CN" sz="2800" kern="1200" cap="none" spc="0" normalizeH="0" baseline="0" noProof="0" dirty="0">
                <a:latin typeface="Arial" panose="020B0604020202020204" pitchFamily="34" charset="0"/>
                <a:ea typeface="宋体" panose="02010600030101010101" pitchFamily="2" charset="-122"/>
                <a:cs typeface="+mn-cs"/>
              </a:rPr>
              <a:t>【</a:t>
            </a:r>
            <a:r>
              <a:rPr kumimoji="0" lang="zh-CN" altLang="en-US" sz="2800" kern="1200" cap="none" spc="0" normalizeH="0" baseline="0" noProof="0" dirty="0">
                <a:latin typeface="Arial" panose="020B0604020202020204" pitchFamily="34" charset="0"/>
                <a:ea typeface="宋体" panose="02010600030101010101" pitchFamily="2" charset="-122"/>
                <a:cs typeface="+mn-cs"/>
              </a:rPr>
              <a:t>强调</a:t>
            </a:r>
            <a:r>
              <a:rPr kumimoji="0" lang="en-US" altLang="zh-CN" sz="2800" kern="1200" cap="none" spc="0" normalizeH="0" baseline="0" noProof="0" dirty="0">
                <a:latin typeface="Arial" panose="020B0604020202020204" pitchFamily="34" charset="0"/>
                <a:ea typeface="宋体" panose="02010600030101010101" pitchFamily="2" charset="-122"/>
                <a:cs typeface="+mn-cs"/>
              </a:rPr>
              <a:t>】</a:t>
            </a:r>
            <a:r>
              <a:rPr kumimoji="0" lang="zh-CN" altLang="en-US" sz="2800" kern="1200" cap="none" spc="0" normalizeH="0" baseline="0" noProof="0" dirty="0">
                <a:latin typeface="Arial" panose="020B0604020202020204" pitchFamily="34" charset="0"/>
                <a:ea typeface="宋体" panose="02010600030101010101" pitchFamily="2" charset="-122"/>
                <a:cs typeface="+mn-cs"/>
              </a:rPr>
              <a:t>本节所讲的酸是指：</a:t>
            </a:r>
            <a:r>
              <a:rPr kumimoji="0" lang="zh-CN" altLang="en-US" sz="2800" kern="1200" cap="none" spc="0" normalizeH="0" baseline="0" noProof="0" dirty="0">
                <a:solidFill>
                  <a:srgbClr val="0000CC"/>
                </a:solidFill>
                <a:latin typeface="+mn-ea"/>
                <a:ea typeface="宋体" panose="02010600030101010101" pitchFamily="2" charset="-122"/>
                <a:cs typeface="+mn-cs"/>
              </a:rPr>
              <a:t>稀</a:t>
            </a:r>
            <a:r>
              <a:rPr kumimoji="0" lang="en-US" altLang="zh-CN" sz="2800" kern="1200" cap="none" spc="0" normalizeH="0" baseline="0" noProof="0" dirty="0" err="1">
                <a:solidFill>
                  <a:srgbClr val="0000CC"/>
                </a:solidFill>
                <a:latin typeface="+mn-ea"/>
                <a:ea typeface="宋体" panose="02010600030101010101" pitchFamily="2" charset="-122"/>
                <a:cs typeface="+mn-cs"/>
              </a:rPr>
              <a:t>HCl</a:t>
            </a:r>
            <a:r>
              <a:rPr kumimoji="0" lang="zh-CN" altLang="en-US" sz="2800" kern="1200" cap="none" spc="0" normalizeH="0" baseline="0" noProof="0" dirty="0">
                <a:solidFill>
                  <a:srgbClr val="0000CC"/>
                </a:solidFill>
                <a:latin typeface="+mn-ea"/>
                <a:ea typeface="宋体" panose="02010600030101010101" pitchFamily="2" charset="-122"/>
                <a:cs typeface="+mn-cs"/>
              </a:rPr>
              <a:t>或稀</a:t>
            </a:r>
            <a:r>
              <a:rPr kumimoji="0" lang="en-US" altLang="zh-CN" sz="2800" kern="1200" cap="none" spc="0" normalizeH="0" baseline="0" noProof="0" dirty="0">
                <a:solidFill>
                  <a:srgbClr val="0000CC"/>
                </a:solidFill>
                <a:latin typeface="+mn-ea"/>
                <a:ea typeface="宋体" panose="02010600030101010101" pitchFamily="2" charset="-122"/>
                <a:cs typeface="+mn-cs"/>
              </a:rPr>
              <a:t>H</a:t>
            </a:r>
            <a:r>
              <a:rPr kumimoji="0" lang="en-US" altLang="zh-CN" sz="2800" kern="1200" cap="none" spc="0" normalizeH="0" baseline="-25000" noProof="0" dirty="0">
                <a:solidFill>
                  <a:srgbClr val="0000CC"/>
                </a:solidFill>
                <a:latin typeface="+mn-ea"/>
                <a:ea typeface="宋体" panose="02010600030101010101" pitchFamily="2" charset="-122"/>
                <a:cs typeface="+mn-cs"/>
              </a:rPr>
              <a:t>2</a:t>
            </a:r>
            <a:r>
              <a:rPr kumimoji="0" lang="en-US" altLang="zh-CN" sz="2800" kern="1200" cap="none" spc="0" normalizeH="0" baseline="0" noProof="0" dirty="0">
                <a:solidFill>
                  <a:srgbClr val="0000CC"/>
                </a:solidFill>
                <a:latin typeface="+mn-ea"/>
                <a:ea typeface="宋体" panose="02010600030101010101" pitchFamily="2" charset="-122"/>
                <a:cs typeface="+mn-cs"/>
              </a:rPr>
              <a:t>SO</a:t>
            </a:r>
            <a:r>
              <a:rPr kumimoji="0" lang="en-US" altLang="zh-CN" sz="2800" kern="1200" cap="none" spc="0" normalizeH="0" baseline="-25000" noProof="0" dirty="0">
                <a:solidFill>
                  <a:srgbClr val="0000CC"/>
                </a:solidFill>
                <a:latin typeface="+mn-ea"/>
                <a:ea typeface="宋体" panose="02010600030101010101" pitchFamily="2" charset="-122"/>
                <a:cs typeface="+mn-cs"/>
              </a:rPr>
              <a:t>4</a:t>
            </a:r>
            <a:endParaRPr kumimoji="0" lang="en-US" altLang="zh-CN" sz="2800" kern="1200" cap="none" spc="0" normalizeH="0" baseline="0" noProof="0" dirty="0">
              <a:solidFill>
                <a:srgbClr val="0000CC"/>
              </a:solidFill>
              <a:latin typeface="+mn-ea"/>
              <a:ea typeface="宋体" panose="02010600030101010101" pitchFamily="2" charset="-122"/>
              <a:cs typeface="+mn-cs"/>
            </a:endParaRPr>
          </a:p>
          <a:p>
            <a:pPr marR="0" defTabSz="914400">
              <a:buClrTx/>
              <a:buSzTx/>
              <a:buFontTx/>
              <a:buNone/>
              <a:defRPr/>
            </a:pPr>
            <a:r>
              <a:rPr kumimoji="0" lang="en-US" altLang="zh-CN" sz="2800" kern="1200" cap="none" spc="0" normalizeH="0" baseline="0" noProof="0" dirty="0">
                <a:solidFill>
                  <a:srgbClr val="0000CC"/>
                </a:solidFill>
                <a:latin typeface="+mn-ea"/>
                <a:ea typeface="宋体" panose="02010600030101010101" pitchFamily="2" charset="-122"/>
                <a:cs typeface="+mn-cs"/>
              </a:rPr>
              <a:t>        </a:t>
            </a:r>
            <a:endParaRPr kumimoji="0" lang="zh-CN" altLang="en-US" sz="2800" kern="1200" cap="none" spc="0" normalizeH="0" baseline="0" noProof="0" dirty="0">
              <a:latin typeface="Arial" panose="020B0604020202020204" pitchFamily="34" charset="0"/>
              <a:ea typeface="宋体" panose="02010600030101010101" pitchFamily="2" charset="-122"/>
              <a:cs typeface="+mn-cs"/>
            </a:endParaRPr>
          </a:p>
        </p:txBody>
      </p:sp>
      <p:sp>
        <p:nvSpPr>
          <p:cNvPr id="65554" name="Rectangle 18"/>
          <p:cNvSpPr/>
          <p:nvPr/>
        </p:nvSpPr>
        <p:spPr>
          <a:xfrm>
            <a:off x="684213" y="1571625"/>
            <a:ext cx="2530475" cy="523875"/>
          </a:xfrm>
          <a:prstGeom prst="rect">
            <a:avLst/>
          </a:prstGeom>
          <a:solidFill>
            <a:srgbClr val="FF0000"/>
          </a:solidFill>
          <a:ln w="9525" cap="flat" cmpd="sng">
            <a:solidFill>
              <a:srgbClr val="0000CC"/>
            </a:solidFill>
            <a:prstDash val="solid"/>
            <a:miter/>
            <a:headEnd type="none" w="med" len="med"/>
            <a:tailEnd type="none" w="med" len="med"/>
          </a:ln>
        </p:spPr>
        <p:txBody>
          <a:bodyPr>
            <a:spAutoFit/>
          </a:bodyPr>
          <a:p>
            <a:r>
              <a:rPr lang="en-US" altLang="zh-CN" sz="2800">
                <a:solidFill>
                  <a:schemeClr val="bg1"/>
                </a:solidFill>
                <a:latin typeface="Arial" panose="020B0604020202020204" pitchFamily="34" charset="0"/>
              </a:rPr>
              <a:t>【</a:t>
            </a:r>
            <a:r>
              <a:rPr lang="zh-CN" altLang="en-US" sz="2800" dirty="0">
                <a:solidFill>
                  <a:schemeClr val="bg1"/>
                </a:solidFill>
                <a:latin typeface="Arial" panose="020B0604020202020204" pitchFamily="34" charset="0"/>
              </a:rPr>
              <a:t>活动探究</a:t>
            </a:r>
            <a:r>
              <a:rPr lang="en-US" altLang="zh-CN" sz="2800">
                <a:solidFill>
                  <a:schemeClr val="bg1"/>
                </a:solidFill>
                <a:latin typeface="Arial" panose="020B0604020202020204" pitchFamily="34" charset="0"/>
              </a:rPr>
              <a:t>】1</a:t>
            </a:r>
            <a:endParaRPr lang="en-US" altLang="zh-CN" sz="2800">
              <a:solidFill>
                <a:schemeClr val="bg1"/>
              </a:solidFill>
              <a:latin typeface="Arial" panose="020B0604020202020204" pitchFamily="34" charset="0"/>
            </a:endParaRPr>
          </a:p>
        </p:txBody>
      </p:sp>
      <p:sp>
        <p:nvSpPr>
          <p:cNvPr id="65555" name="Rectangle 19"/>
          <p:cNvSpPr>
            <a:spLocks noChangeArrowheads="1"/>
          </p:cNvSpPr>
          <p:nvPr/>
        </p:nvSpPr>
        <p:spPr bwMode="auto">
          <a:xfrm>
            <a:off x="642938" y="2209800"/>
            <a:ext cx="8072438" cy="1816100"/>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现在实验桌上有：镁条、锌片、铁钉、铜片四种金属，稀硫酸、稀盐酸</a:t>
            </a:r>
            <a:r>
              <a:rPr kumimoji="0" lang="zh-CN" altLang="en-US" sz="2800" b="1"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rPr>
              <a:t>两种酸溶液</a:t>
            </a:r>
            <a:r>
              <a:rPr kumimoji="0" lang="zh-CN" altLang="en-US" sz="28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，试探究：</a:t>
            </a:r>
            <a:endParaRPr kumimoji="0" lang="en-US" altLang="zh-CN" sz="28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rgbClr val="0000CC"/>
                </a:solidFill>
                <a:effectLst/>
                <a:uLnTx/>
                <a:uFillTx/>
                <a:latin typeface="Arial" panose="020B0604020202020204" pitchFamily="34" charset="0"/>
                <a:ea typeface="宋体" panose="02010600030101010101" pitchFamily="2" charset="-122"/>
                <a:cs typeface="+mn-cs"/>
              </a:rPr>
              <a:t>镁、锌、铁、铜四种金属</a:t>
            </a:r>
            <a:r>
              <a:rPr kumimoji="0" lang="zh-CN" altLang="en-US" sz="28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是否都可以与</a:t>
            </a:r>
            <a:r>
              <a:rPr kumimoji="0" lang="zh-CN" altLang="en-US" sz="2800" b="1" i="0" u="none" strike="noStrike" kern="1200" cap="none" spc="0" normalizeH="0" baseline="0" noProof="0" dirty="0">
                <a:ln>
                  <a:noFill/>
                </a:ln>
                <a:solidFill>
                  <a:srgbClr val="0000CC"/>
                </a:solidFill>
                <a:effectLst/>
                <a:uLnTx/>
                <a:uFillTx/>
                <a:latin typeface="+mn-ea"/>
                <a:ea typeface="宋体" panose="02010600030101010101" pitchFamily="2" charset="-122"/>
                <a:cs typeface="+mn-cs"/>
              </a:rPr>
              <a:t>稀</a:t>
            </a:r>
            <a:r>
              <a:rPr kumimoji="0" lang="en-US" altLang="zh-CN" sz="2800" b="1" i="0" u="none" strike="noStrike" kern="1200" cap="none" spc="0" normalizeH="0" baseline="0" noProof="0" dirty="0" err="1">
                <a:ln>
                  <a:noFill/>
                </a:ln>
                <a:solidFill>
                  <a:srgbClr val="0000CC"/>
                </a:solidFill>
                <a:effectLst/>
                <a:uLnTx/>
                <a:uFillTx/>
                <a:latin typeface="+mn-ea"/>
                <a:ea typeface="宋体" panose="02010600030101010101" pitchFamily="2" charset="-122"/>
                <a:cs typeface="+mn-cs"/>
              </a:rPr>
              <a:t>HCl</a:t>
            </a:r>
            <a:r>
              <a:rPr kumimoji="0" lang="zh-CN" altLang="en-US" sz="2800" b="1" i="0" u="none" strike="noStrike" kern="1200" cap="none" spc="0" normalizeH="0" baseline="0" noProof="0" dirty="0">
                <a:ln>
                  <a:noFill/>
                </a:ln>
                <a:solidFill>
                  <a:srgbClr val="0000CC"/>
                </a:solidFill>
                <a:effectLst/>
                <a:uLnTx/>
                <a:uFillTx/>
                <a:latin typeface="+mn-ea"/>
                <a:ea typeface="宋体" panose="02010600030101010101" pitchFamily="2" charset="-122"/>
                <a:cs typeface="+mn-cs"/>
              </a:rPr>
              <a:t>或稀</a:t>
            </a:r>
            <a:r>
              <a:rPr kumimoji="0" lang="en-US" altLang="zh-CN" sz="2800" b="1" i="0" u="none" strike="noStrike" kern="1200" cap="none" spc="0" normalizeH="0" baseline="0" noProof="0" dirty="0">
                <a:ln>
                  <a:noFill/>
                </a:ln>
                <a:solidFill>
                  <a:srgbClr val="0000CC"/>
                </a:solidFill>
                <a:effectLst/>
                <a:uLnTx/>
                <a:uFillTx/>
                <a:latin typeface="+mn-ea"/>
                <a:ea typeface="宋体" panose="02010600030101010101" pitchFamily="2" charset="-122"/>
                <a:cs typeface="+mn-cs"/>
              </a:rPr>
              <a:t>H</a:t>
            </a:r>
            <a:r>
              <a:rPr kumimoji="0" lang="en-US" altLang="zh-CN" sz="2800" b="1" i="0" u="none" strike="noStrike" kern="1200" cap="none" spc="0" normalizeH="0" baseline="-25000" noProof="0" dirty="0">
                <a:ln>
                  <a:noFill/>
                </a:ln>
                <a:solidFill>
                  <a:srgbClr val="0000CC"/>
                </a:solidFill>
                <a:effectLst/>
                <a:uLnTx/>
                <a:uFillTx/>
                <a:latin typeface="+mn-ea"/>
                <a:ea typeface="宋体" panose="02010600030101010101" pitchFamily="2" charset="-122"/>
                <a:cs typeface="+mn-cs"/>
              </a:rPr>
              <a:t>2</a:t>
            </a:r>
            <a:r>
              <a:rPr kumimoji="0" lang="en-US" altLang="zh-CN" sz="2800" b="1" i="0" u="none" strike="noStrike" kern="1200" cap="none" spc="0" normalizeH="0" baseline="0" noProof="0" dirty="0">
                <a:ln>
                  <a:noFill/>
                </a:ln>
                <a:solidFill>
                  <a:srgbClr val="0000CC"/>
                </a:solidFill>
                <a:effectLst/>
                <a:uLnTx/>
                <a:uFillTx/>
                <a:latin typeface="+mn-ea"/>
                <a:ea typeface="宋体" panose="02010600030101010101" pitchFamily="2" charset="-122"/>
                <a:cs typeface="+mn-cs"/>
              </a:rPr>
              <a:t>SO</a:t>
            </a:r>
            <a:r>
              <a:rPr kumimoji="0" lang="en-US" altLang="zh-CN" sz="2800" b="1" i="0" u="none" strike="noStrike" kern="1200" cap="none" spc="0" normalizeH="0" baseline="-25000" noProof="0" dirty="0">
                <a:ln>
                  <a:noFill/>
                </a:ln>
                <a:solidFill>
                  <a:srgbClr val="0000CC"/>
                </a:solidFill>
                <a:effectLst/>
                <a:uLnTx/>
                <a:uFillTx/>
                <a:latin typeface="+mn-ea"/>
                <a:ea typeface="宋体" panose="02010600030101010101" pitchFamily="2" charset="-122"/>
                <a:cs typeface="+mn-cs"/>
              </a:rPr>
              <a:t>4</a:t>
            </a:r>
            <a:r>
              <a:rPr kumimoji="0" lang="zh-CN" altLang="en-US" sz="2800" b="1" i="0" u="none" strike="noStrike" kern="1200" cap="none" spc="0" normalizeH="0" baseline="0" noProof="0" dirty="0">
                <a:ln>
                  <a:noFill/>
                </a:ln>
                <a:solidFill>
                  <a:srgbClr val="0000CC"/>
                </a:solidFill>
                <a:effectLst/>
                <a:uLnTx/>
                <a:uFillTx/>
                <a:latin typeface="+mn-ea"/>
                <a:ea typeface="宋体" panose="02010600030101010101" pitchFamily="2" charset="-122"/>
                <a:cs typeface="+mn-cs"/>
              </a:rPr>
              <a:t>反应</a:t>
            </a:r>
            <a:r>
              <a:rPr kumimoji="0" lang="zh-CN" altLang="en-US" sz="2800" b="1" i="0" u="none" strike="noStrike" kern="1200" cap="none" spc="0" normalizeH="0" baseline="0" noProof="0" dirty="0">
                <a:ln>
                  <a:noFill/>
                </a:ln>
                <a:solidFill>
                  <a:srgbClr val="0000CC"/>
                </a:solidFill>
                <a:effectLst/>
                <a:uLnTx/>
                <a:uFillTx/>
                <a:latin typeface="Arial" panose="020B0604020202020204" pitchFamily="34" charset="0"/>
                <a:ea typeface="宋体" panose="02010600030101010101" pitchFamily="2" charset="-122"/>
                <a:cs typeface="+mn-cs"/>
              </a:rPr>
              <a:t>；</a:t>
            </a:r>
            <a:r>
              <a:rPr kumimoji="0" lang="zh-CN" altLang="en-US" sz="28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将实验现象记录在课本</a:t>
            </a:r>
            <a:r>
              <a:rPr kumimoji="0" lang="en-US" altLang="zh-CN" sz="28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P</a:t>
            </a:r>
            <a:r>
              <a:rPr kumimoji="0" lang="en-US" altLang="zh-CN" sz="2800" b="1" i="0" u="none" strike="noStrike" kern="1200" cap="none" spc="0" normalizeH="0" baseline="-25000" noProof="0" dirty="0">
                <a:ln>
                  <a:noFill/>
                </a:ln>
                <a:solidFill>
                  <a:schemeClr val="tx1"/>
                </a:solidFill>
                <a:effectLst/>
                <a:uLnTx/>
                <a:uFillTx/>
                <a:latin typeface="Arial" panose="020B0604020202020204" pitchFamily="34" charset="0"/>
                <a:ea typeface="宋体" panose="02010600030101010101" pitchFamily="2" charset="-122"/>
                <a:cs typeface="+mn-cs"/>
              </a:rPr>
              <a:t>10</a:t>
            </a:r>
            <a:r>
              <a:rPr kumimoji="0" lang="zh-CN" altLang="en-US" sz="28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相应表格中。</a:t>
            </a:r>
            <a:endParaRPr kumimoji="0" lang="zh-CN" altLang="en-US" sz="28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4" name="TextBox 13"/>
          <p:cNvSpPr txBox="1"/>
          <p:nvPr/>
        </p:nvSpPr>
        <p:spPr>
          <a:xfrm>
            <a:off x="914400" y="4114800"/>
            <a:ext cx="7599045" cy="521970"/>
          </a:xfrm>
          <a:prstGeom prst="rect">
            <a:avLst/>
          </a:prstGeom>
          <a:noFill/>
        </p:spPr>
        <p:txBody>
          <a:bodyPr wrap="square">
            <a:spAutoFit/>
          </a:bodyPr>
          <a:lstStyle/>
          <a:p>
            <a:pPr marR="0" defTabSz="914400">
              <a:buClrTx/>
              <a:buSzTx/>
              <a:buFontTx/>
              <a:buNone/>
              <a:defRPr/>
            </a:pPr>
            <a:r>
              <a:rPr kumimoji="0" lang="zh-CN" altLang="en-US" sz="2800" b="1" kern="1200" cap="none" spc="0" normalizeH="0" baseline="0" noProof="0" dirty="0">
                <a:latin typeface="+mn-ea"/>
                <a:ea typeface="+mn-ea"/>
                <a:cs typeface="+mn-cs"/>
              </a:rPr>
              <a:t>注意：实验过程中金属需要</a:t>
            </a:r>
            <a:r>
              <a:rPr kumimoji="0" lang="zh-CN" altLang="en-US" sz="2800" b="1" kern="1200" cap="none" spc="0" normalizeH="0" baseline="0" noProof="0" dirty="0">
                <a:solidFill>
                  <a:srgbClr val="FF0000"/>
                </a:solidFill>
                <a:latin typeface="+mn-ea"/>
                <a:ea typeface="+mn-ea"/>
                <a:cs typeface="+mn-cs"/>
              </a:rPr>
              <a:t>用砂纸打磨光亮</a:t>
            </a:r>
            <a:r>
              <a:rPr kumimoji="0" lang="zh-CN" altLang="en-US" sz="2800" b="1" kern="1200" cap="none" spc="0" normalizeH="0" baseline="0" noProof="0" dirty="0">
                <a:latin typeface="+mn-ea"/>
                <a:ea typeface="+mn-ea"/>
                <a:cs typeface="+mn-cs"/>
              </a:rPr>
              <a:t>。</a:t>
            </a:r>
            <a:endParaRPr kumimoji="0" lang="en-US" altLang="zh-CN" sz="2800" b="1" kern="1200" cap="none" spc="0" normalizeH="0" baseline="0" noProof="0" dirty="0">
              <a:latin typeface="+mn-ea"/>
              <a:ea typeface="+mn-ea"/>
              <a:cs typeface="+mn-cs"/>
            </a:endParaRPr>
          </a:p>
        </p:txBody>
      </p:sp>
      <p:sp>
        <p:nvSpPr>
          <p:cNvPr id="2" name="Rectangle 18"/>
          <p:cNvSpPr/>
          <p:nvPr/>
        </p:nvSpPr>
        <p:spPr>
          <a:xfrm>
            <a:off x="3200083" y="4732020"/>
            <a:ext cx="2530475" cy="521970"/>
          </a:xfrm>
          <a:prstGeom prst="rect">
            <a:avLst/>
          </a:prstGeom>
          <a:solidFill>
            <a:srgbClr val="FF0000"/>
          </a:solidFill>
          <a:ln w="9525" cap="flat" cmpd="sng">
            <a:solidFill>
              <a:srgbClr val="0000CC"/>
            </a:solidFill>
            <a:prstDash val="solid"/>
            <a:miter/>
            <a:headEnd type="none" w="med" len="med"/>
            <a:tailEnd type="none" w="med" len="med"/>
          </a:ln>
        </p:spPr>
        <p:txBody>
          <a:bodyPr>
            <a:spAutoFit/>
          </a:bodyPr>
          <a:p>
            <a:r>
              <a:rPr lang="en-US" altLang="zh-CN" sz="2800">
                <a:solidFill>
                  <a:schemeClr val="bg1"/>
                </a:solidFill>
                <a:latin typeface="Arial" panose="020B0604020202020204" pitchFamily="34" charset="0"/>
              </a:rPr>
              <a:t>【</a:t>
            </a:r>
            <a:r>
              <a:rPr lang="zh-CN" altLang="en-US" sz="2800">
                <a:solidFill>
                  <a:schemeClr val="bg1"/>
                </a:solidFill>
                <a:latin typeface="Arial" panose="020B0604020202020204" pitchFamily="34" charset="0"/>
              </a:rPr>
              <a:t>观看视频</a:t>
            </a:r>
            <a:r>
              <a:rPr lang="en-US" altLang="zh-CN" sz="2800">
                <a:solidFill>
                  <a:schemeClr val="bg1"/>
                </a:solidFill>
                <a:latin typeface="Arial" panose="020B0604020202020204" pitchFamily="34" charset="0"/>
              </a:rPr>
              <a:t>】</a:t>
            </a:r>
            <a:endParaRPr lang="en-US" altLang="zh-CN" sz="2800">
              <a:solidFill>
                <a:schemeClr val="bg1"/>
              </a:solidFill>
              <a:latin typeface="Arial" panose="020B0604020202020204" pitchFamily="3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5554"/>
                                        </p:tgtEl>
                                        <p:attrNameLst>
                                          <p:attrName>style.visibility</p:attrName>
                                        </p:attrNameLst>
                                      </p:cBhvr>
                                      <p:to>
                                        <p:strVal val="visible"/>
                                      </p:to>
                                    </p:set>
                                    <p:animEffect transition="in" filter="diamond(in)">
                                      <p:cBhvr>
                                        <p:cTn id="7" dur="2000"/>
                                        <p:tgtEl>
                                          <p:spTgt spid="65554"/>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65555"/>
                                        </p:tgtEl>
                                        <p:attrNameLst>
                                          <p:attrName>style.visibility</p:attrName>
                                        </p:attrNameLst>
                                      </p:cBhvr>
                                      <p:to>
                                        <p:strVal val="visible"/>
                                      </p:to>
                                    </p:set>
                                    <p:animEffect transition="in" filter="diamond(in)">
                                      <p:cBhvr>
                                        <p:cTn id="10" dur="2000"/>
                                        <p:tgtEl>
                                          <p:spTgt spid="65555"/>
                                        </p:tgtEl>
                                      </p:cBhvr>
                                    </p:animEffect>
                                  </p:childTnLst>
                                </p:cTn>
                              </p:par>
                            </p:childTnLst>
                          </p:cTn>
                        </p:par>
                      </p:childTnLst>
                    </p:cTn>
                  </p:par>
                  <p:par>
                    <p:cTn id="11" fill="hold">
                      <p:stCondLst>
                        <p:cond delay="indefinite"/>
                      </p:stCondLst>
                      <p:childTnLst>
                        <p:par>
                          <p:cTn id="12" fill="hold">
                            <p:stCondLst>
                              <p:cond delay="0"/>
                            </p:stCondLst>
                            <p:childTnLst>
                              <p:par>
                                <p:cTn id="13" presetID="13" presetClass="entr" presetSubtype="16"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plus(in)">
                                      <p:cBhvr>
                                        <p:cTn id="15" dur="20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8" presetClass="entr" presetSubtype="16"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in)">
                                      <p:cBhvr>
                                        <p:cTn id="2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54" grpId="0" animBg="1"/>
      <p:bldP spid="65555" grpId="0"/>
      <p:bldP spid="14" grpId="0"/>
      <p:bldP spid="2"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50229" name="Group 53"/>
          <p:cNvGraphicFramePr>
            <a:graphicFrameLocks noGrp="1"/>
          </p:cNvGraphicFramePr>
          <p:nvPr/>
        </p:nvGraphicFramePr>
        <p:xfrm>
          <a:off x="323850" y="927100"/>
          <a:ext cx="8640763" cy="2728913"/>
        </p:xfrm>
        <a:graphic>
          <a:graphicData uri="http://schemas.openxmlformats.org/drawingml/2006/table">
            <a:tbl>
              <a:tblPr/>
              <a:tblGrid>
                <a:gridCol w="719138"/>
                <a:gridCol w="4465637"/>
                <a:gridCol w="3455988"/>
              </a:tblGrid>
              <a:tr h="513342">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zh-CN" sz="20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金属与</a:t>
                      </a:r>
                      <a:r>
                        <a:rPr kumimoji="0" lang="zh-CN" altLang="en-US" sz="2400" b="1" i="0" u="none" strike="noStrike" cap="none" normalizeH="0" baseline="0" dirty="0" smtClean="0">
                          <a:ln>
                            <a:noFill/>
                          </a:ln>
                          <a:solidFill>
                            <a:srgbClr val="0000FF"/>
                          </a:solidFill>
                          <a:effectLst/>
                          <a:latin typeface="Arial" panose="020B0604020202020204" pitchFamily="34" charset="0"/>
                          <a:ea typeface="宋体" panose="02010600030101010101" pitchFamily="2" charset="-122"/>
                        </a:rPr>
                        <a:t>稀盐酸</a:t>
                      </a:r>
                      <a:r>
                        <a:rPr kumimoji="0" lang="en-US" altLang="zh-CN" sz="2400" b="1" i="0" u="none" strike="noStrike" cap="none" normalizeH="0" baseline="0" dirty="0" smtClean="0">
                          <a:ln>
                            <a:noFill/>
                          </a:ln>
                          <a:solidFill>
                            <a:srgbClr val="0000FF"/>
                          </a:solidFill>
                          <a:effectLst/>
                          <a:latin typeface="Arial" panose="020B0604020202020204" pitchFamily="34" charset="0"/>
                          <a:ea typeface="宋体" panose="02010600030101010101" pitchFamily="2" charset="-122"/>
                        </a:rPr>
                        <a:t>(A)</a:t>
                      </a:r>
                      <a:r>
                        <a:rPr kumimoji="0" lang="zh-CN" altLang="en-US"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：现象</a:t>
                      </a:r>
                      <a:endParaRPr kumimoji="0" lang="zh-CN" altLang="en-US"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反应的化学方程式</a:t>
                      </a:r>
                      <a:endParaRPr kumimoji="0" lang="zh-CN" altLang="en-US"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513342">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镁</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593552">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锌</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593552">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铁</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515125">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铜</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bl>
          </a:graphicData>
        </a:graphic>
      </p:graphicFrame>
      <p:pic>
        <p:nvPicPr>
          <p:cNvPr id="13340" name="Picture 28" descr="pic_21756"/>
          <p:cNvPicPr>
            <a:picLocks noChangeAspect="1"/>
          </p:cNvPicPr>
          <p:nvPr/>
        </p:nvPicPr>
        <p:blipFill>
          <a:blip r:embed="rId1"/>
          <a:stretch>
            <a:fillRect/>
          </a:stretch>
        </p:blipFill>
        <p:spPr>
          <a:xfrm>
            <a:off x="323850" y="4289425"/>
            <a:ext cx="1127125" cy="2108200"/>
          </a:xfrm>
          <a:prstGeom prst="rect">
            <a:avLst/>
          </a:prstGeom>
          <a:noFill/>
          <a:ln w="9525">
            <a:noFill/>
          </a:ln>
        </p:spPr>
      </p:pic>
      <p:pic>
        <p:nvPicPr>
          <p:cNvPr id="13341" name="Picture 29" descr="pic_21757"/>
          <p:cNvPicPr>
            <a:picLocks noChangeAspect="1"/>
          </p:cNvPicPr>
          <p:nvPr/>
        </p:nvPicPr>
        <p:blipFill>
          <a:blip r:embed="rId2"/>
          <a:stretch>
            <a:fillRect/>
          </a:stretch>
        </p:blipFill>
        <p:spPr>
          <a:xfrm>
            <a:off x="1619250" y="4289425"/>
            <a:ext cx="1211263" cy="2109788"/>
          </a:xfrm>
          <a:prstGeom prst="rect">
            <a:avLst/>
          </a:prstGeom>
          <a:noFill/>
          <a:ln w="9525">
            <a:noFill/>
          </a:ln>
        </p:spPr>
      </p:pic>
      <p:pic>
        <p:nvPicPr>
          <p:cNvPr id="13342" name="Picture 30" descr="pic_21758"/>
          <p:cNvPicPr>
            <a:picLocks noChangeAspect="1"/>
          </p:cNvPicPr>
          <p:nvPr/>
        </p:nvPicPr>
        <p:blipFill>
          <a:blip r:embed="rId3"/>
          <a:stretch>
            <a:fillRect/>
          </a:stretch>
        </p:blipFill>
        <p:spPr>
          <a:xfrm>
            <a:off x="2987675" y="4268788"/>
            <a:ext cx="1087438" cy="2109787"/>
          </a:xfrm>
          <a:prstGeom prst="rect">
            <a:avLst/>
          </a:prstGeom>
          <a:noFill/>
          <a:ln w="9525">
            <a:noFill/>
          </a:ln>
        </p:spPr>
      </p:pic>
      <p:pic>
        <p:nvPicPr>
          <p:cNvPr id="13343" name="Picture 31" descr="pic_21759"/>
          <p:cNvPicPr>
            <a:picLocks noChangeAspect="1"/>
          </p:cNvPicPr>
          <p:nvPr/>
        </p:nvPicPr>
        <p:blipFill>
          <a:blip r:embed="rId4"/>
          <a:stretch>
            <a:fillRect/>
          </a:stretch>
        </p:blipFill>
        <p:spPr>
          <a:xfrm>
            <a:off x="4211638" y="4289425"/>
            <a:ext cx="1254125" cy="2089150"/>
          </a:xfrm>
          <a:prstGeom prst="rect">
            <a:avLst/>
          </a:prstGeom>
          <a:noFill/>
          <a:ln w="9525">
            <a:noFill/>
          </a:ln>
        </p:spPr>
      </p:pic>
      <p:sp>
        <p:nvSpPr>
          <p:cNvPr id="13344" name="Text Box 32"/>
          <p:cNvSpPr txBox="1"/>
          <p:nvPr/>
        </p:nvSpPr>
        <p:spPr>
          <a:xfrm>
            <a:off x="250825" y="6450013"/>
            <a:ext cx="1081088" cy="336550"/>
          </a:xfrm>
          <a:prstGeom prst="rect">
            <a:avLst/>
          </a:prstGeom>
          <a:noFill/>
          <a:ln w="9525">
            <a:noFill/>
          </a:ln>
        </p:spPr>
        <p:txBody>
          <a:bodyPr>
            <a:spAutoFit/>
          </a:bodyPr>
          <a:p>
            <a:pPr>
              <a:spcBef>
                <a:spcPct val="50000"/>
              </a:spcBef>
            </a:pPr>
            <a:r>
              <a:rPr lang="zh-CN" altLang="en-US" dirty="0">
                <a:latin typeface="Arial Narrow" panose="020B0606020202030204" pitchFamily="34" charset="0"/>
              </a:rPr>
              <a:t>镁与盐酸</a:t>
            </a:r>
            <a:endParaRPr lang="zh-CN" altLang="en-US" dirty="0">
              <a:latin typeface="Arial Narrow" panose="020B0606020202030204" pitchFamily="34" charset="0"/>
            </a:endParaRPr>
          </a:p>
        </p:txBody>
      </p:sp>
      <p:sp>
        <p:nvSpPr>
          <p:cNvPr id="13345" name="Text Box 33"/>
          <p:cNvSpPr txBox="1"/>
          <p:nvPr/>
        </p:nvSpPr>
        <p:spPr>
          <a:xfrm>
            <a:off x="1619250" y="6426200"/>
            <a:ext cx="1008063" cy="336550"/>
          </a:xfrm>
          <a:prstGeom prst="rect">
            <a:avLst/>
          </a:prstGeom>
          <a:noFill/>
          <a:ln w="9525">
            <a:noFill/>
          </a:ln>
        </p:spPr>
        <p:txBody>
          <a:bodyPr>
            <a:spAutoFit/>
          </a:bodyPr>
          <a:p>
            <a:pPr>
              <a:spcBef>
                <a:spcPct val="50000"/>
              </a:spcBef>
            </a:pPr>
            <a:r>
              <a:rPr lang="zh-CN" altLang="en-US" dirty="0">
                <a:latin typeface="Arial Narrow" panose="020B0606020202030204" pitchFamily="34" charset="0"/>
              </a:rPr>
              <a:t>锌与盐酸</a:t>
            </a:r>
            <a:endParaRPr lang="zh-CN" altLang="en-US" dirty="0">
              <a:latin typeface="Arial Narrow" panose="020B0606020202030204" pitchFamily="34" charset="0"/>
            </a:endParaRPr>
          </a:p>
        </p:txBody>
      </p:sp>
      <p:sp>
        <p:nvSpPr>
          <p:cNvPr id="13346" name="Text Box 34"/>
          <p:cNvSpPr txBox="1"/>
          <p:nvPr/>
        </p:nvSpPr>
        <p:spPr>
          <a:xfrm>
            <a:off x="2987675" y="6450013"/>
            <a:ext cx="1008063" cy="336550"/>
          </a:xfrm>
          <a:prstGeom prst="rect">
            <a:avLst/>
          </a:prstGeom>
          <a:noFill/>
          <a:ln w="9525">
            <a:noFill/>
          </a:ln>
        </p:spPr>
        <p:txBody>
          <a:bodyPr>
            <a:spAutoFit/>
          </a:bodyPr>
          <a:p>
            <a:pPr>
              <a:spcBef>
                <a:spcPct val="50000"/>
              </a:spcBef>
            </a:pPr>
            <a:r>
              <a:rPr lang="zh-CN" altLang="en-US" dirty="0">
                <a:latin typeface="Arial Narrow" panose="020B0606020202030204" pitchFamily="34" charset="0"/>
              </a:rPr>
              <a:t>铁与盐酸</a:t>
            </a:r>
            <a:endParaRPr lang="zh-CN" altLang="en-US" dirty="0">
              <a:latin typeface="Arial Narrow" panose="020B0606020202030204" pitchFamily="34" charset="0"/>
            </a:endParaRPr>
          </a:p>
        </p:txBody>
      </p:sp>
      <p:sp>
        <p:nvSpPr>
          <p:cNvPr id="13347" name="Text Box 35"/>
          <p:cNvSpPr txBox="1"/>
          <p:nvPr/>
        </p:nvSpPr>
        <p:spPr>
          <a:xfrm>
            <a:off x="4284663" y="6450013"/>
            <a:ext cx="1079500" cy="336550"/>
          </a:xfrm>
          <a:prstGeom prst="rect">
            <a:avLst/>
          </a:prstGeom>
          <a:noFill/>
          <a:ln w="9525">
            <a:noFill/>
          </a:ln>
        </p:spPr>
        <p:txBody>
          <a:bodyPr>
            <a:spAutoFit/>
          </a:bodyPr>
          <a:p>
            <a:pPr>
              <a:spcBef>
                <a:spcPct val="50000"/>
              </a:spcBef>
            </a:pPr>
            <a:r>
              <a:rPr lang="zh-CN" altLang="en-US" dirty="0">
                <a:latin typeface="Arial Narrow" panose="020B0606020202030204" pitchFamily="34" charset="0"/>
              </a:rPr>
              <a:t>铜与盐酸</a:t>
            </a:r>
            <a:endParaRPr lang="zh-CN" altLang="en-US" dirty="0">
              <a:latin typeface="Arial Narrow" panose="020B0606020202030204" pitchFamily="34" charset="0"/>
            </a:endParaRPr>
          </a:p>
        </p:txBody>
      </p:sp>
      <p:sp>
        <p:nvSpPr>
          <p:cNvPr id="13348" name="Text Box 37"/>
          <p:cNvSpPr txBox="1"/>
          <p:nvPr/>
        </p:nvSpPr>
        <p:spPr>
          <a:xfrm>
            <a:off x="250825" y="157163"/>
            <a:ext cx="4176713" cy="579437"/>
          </a:xfrm>
          <a:prstGeom prst="rect">
            <a:avLst/>
          </a:prstGeom>
          <a:noFill/>
          <a:ln w="9525">
            <a:noFill/>
          </a:ln>
        </p:spPr>
        <p:txBody>
          <a:bodyPr>
            <a:spAutoFit/>
          </a:bodyPr>
          <a:p>
            <a:pPr>
              <a:spcBef>
                <a:spcPct val="50000"/>
              </a:spcBef>
            </a:pPr>
            <a:r>
              <a:rPr lang="zh-CN" altLang="en-US" sz="3200" b="1" dirty="0">
                <a:latin typeface="Arial Narrow" panose="020B0606020202030204" pitchFamily="34" charset="0"/>
              </a:rPr>
              <a:t>一、金属与酸反应</a:t>
            </a:r>
            <a:endParaRPr lang="zh-CN" altLang="en-US" sz="3200" b="1" dirty="0">
              <a:latin typeface="Arial Narrow" panose="020B0606020202030204" pitchFamily="34" charset="0"/>
            </a:endParaRPr>
          </a:p>
        </p:txBody>
      </p:sp>
      <p:sp>
        <p:nvSpPr>
          <p:cNvPr id="50214" name="Text Box 38"/>
          <p:cNvSpPr txBox="1"/>
          <p:nvPr/>
        </p:nvSpPr>
        <p:spPr>
          <a:xfrm>
            <a:off x="1239838" y="1528763"/>
            <a:ext cx="4960937" cy="400050"/>
          </a:xfrm>
          <a:prstGeom prst="rect">
            <a:avLst/>
          </a:prstGeom>
          <a:noFill/>
          <a:ln w="9525">
            <a:noFill/>
          </a:ln>
        </p:spPr>
        <p:txBody>
          <a:bodyPr>
            <a:spAutoFit/>
          </a:bodyPr>
          <a:p>
            <a:r>
              <a:rPr lang="zh-CN" altLang="en-US" sz="2000" b="1" dirty="0">
                <a:latin typeface="Arial" panose="020B0604020202020204" pitchFamily="34" charset="0"/>
              </a:rPr>
              <a:t>剧烈反应，镁片表面有大量</a:t>
            </a:r>
            <a:r>
              <a:rPr lang="zh-CN" altLang="en-US" sz="2000" b="1" dirty="0">
                <a:solidFill>
                  <a:srgbClr val="FF0000"/>
                </a:solidFill>
                <a:latin typeface="Arial" panose="020B0604020202020204" pitchFamily="34" charset="0"/>
              </a:rPr>
              <a:t>气泡冒出</a:t>
            </a:r>
            <a:endParaRPr lang="zh-CN" altLang="en-US" sz="2000" b="1" dirty="0">
              <a:latin typeface="Arial" panose="020B0604020202020204" pitchFamily="34" charset="0"/>
            </a:endParaRPr>
          </a:p>
        </p:txBody>
      </p:sp>
      <p:sp>
        <p:nvSpPr>
          <p:cNvPr id="13350" name="Text Box 39"/>
          <p:cNvSpPr txBox="1"/>
          <p:nvPr/>
        </p:nvSpPr>
        <p:spPr>
          <a:xfrm>
            <a:off x="838200" y="1981200"/>
            <a:ext cx="5334000" cy="457200"/>
          </a:xfrm>
          <a:prstGeom prst="rect">
            <a:avLst/>
          </a:prstGeom>
          <a:noFill/>
          <a:ln w="9525">
            <a:noFill/>
          </a:ln>
        </p:spPr>
        <p:txBody>
          <a:bodyPr>
            <a:spAutoFit/>
          </a:bodyPr>
          <a:p>
            <a:r>
              <a:rPr lang="zh-CN" altLang="en-US" sz="2400" b="1" dirty="0">
                <a:latin typeface="Arial" panose="020B0604020202020204" pitchFamily="34" charset="0"/>
              </a:rPr>
              <a:t>反应较剧烈</a:t>
            </a:r>
            <a:r>
              <a:rPr lang="en-US" altLang="zh-CN" sz="2400" b="1">
                <a:latin typeface="Arial" panose="020B0604020202020204" pitchFamily="34" charset="0"/>
              </a:rPr>
              <a:t>,</a:t>
            </a:r>
            <a:r>
              <a:rPr lang="zh-CN" altLang="en-US" sz="2400" b="1" dirty="0">
                <a:latin typeface="Arial" panose="020B0604020202020204" pitchFamily="34" charset="0"/>
              </a:rPr>
              <a:t>锌片表面有较多</a:t>
            </a:r>
            <a:r>
              <a:rPr lang="zh-CN" altLang="en-US" sz="2400" b="1" dirty="0">
                <a:solidFill>
                  <a:srgbClr val="FF0000"/>
                </a:solidFill>
                <a:latin typeface="Arial" panose="020B0604020202020204" pitchFamily="34" charset="0"/>
              </a:rPr>
              <a:t>气泡冒出</a:t>
            </a:r>
            <a:endParaRPr lang="zh-CN" altLang="en-US" sz="2400" b="1" dirty="0">
              <a:solidFill>
                <a:srgbClr val="FF0000"/>
              </a:solidFill>
              <a:latin typeface="Arial" panose="020B0604020202020204" pitchFamily="34" charset="0"/>
            </a:endParaRPr>
          </a:p>
        </p:txBody>
      </p:sp>
      <p:sp>
        <p:nvSpPr>
          <p:cNvPr id="50216" name="Text Box 40"/>
          <p:cNvSpPr txBox="1"/>
          <p:nvPr/>
        </p:nvSpPr>
        <p:spPr>
          <a:xfrm>
            <a:off x="1239838" y="2632075"/>
            <a:ext cx="3735387" cy="457200"/>
          </a:xfrm>
          <a:prstGeom prst="rect">
            <a:avLst/>
          </a:prstGeom>
          <a:noFill/>
          <a:ln w="9525">
            <a:noFill/>
          </a:ln>
        </p:spPr>
        <p:txBody>
          <a:bodyPr>
            <a:spAutoFit/>
          </a:bodyPr>
          <a:p>
            <a:r>
              <a:rPr lang="zh-CN" altLang="en-US" sz="2400" b="1" dirty="0">
                <a:latin typeface="Arial" panose="020B0604020202020204" pitchFamily="34" charset="0"/>
              </a:rPr>
              <a:t>反应且有少量</a:t>
            </a:r>
            <a:r>
              <a:rPr lang="zh-CN" altLang="en-US" sz="2400" b="1" dirty="0">
                <a:solidFill>
                  <a:srgbClr val="FF0000"/>
                </a:solidFill>
                <a:latin typeface="Arial" panose="020B0604020202020204" pitchFamily="34" charset="0"/>
              </a:rPr>
              <a:t>气泡冒出</a:t>
            </a:r>
            <a:endParaRPr lang="zh-CN" altLang="en-US" sz="2400" b="1" dirty="0">
              <a:solidFill>
                <a:srgbClr val="FF0000"/>
              </a:solidFill>
              <a:latin typeface="Arial" panose="020B0604020202020204" pitchFamily="34" charset="0"/>
            </a:endParaRPr>
          </a:p>
        </p:txBody>
      </p:sp>
      <p:sp>
        <p:nvSpPr>
          <p:cNvPr id="50217" name="Text Box 41"/>
          <p:cNvSpPr txBox="1"/>
          <p:nvPr/>
        </p:nvSpPr>
        <p:spPr>
          <a:xfrm>
            <a:off x="1341438" y="3225800"/>
            <a:ext cx="2816225" cy="457200"/>
          </a:xfrm>
          <a:prstGeom prst="rect">
            <a:avLst/>
          </a:prstGeom>
          <a:noFill/>
          <a:ln w="9525">
            <a:noFill/>
          </a:ln>
        </p:spPr>
        <p:txBody>
          <a:bodyPr>
            <a:spAutoFit/>
          </a:bodyPr>
          <a:p>
            <a:r>
              <a:rPr lang="zh-CN" altLang="en-US" sz="2400" b="1" dirty="0">
                <a:solidFill>
                  <a:srgbClr val="FF0000"/>
                </a:solidFill>
                <a:latin typeface="Arial" panose="020B0604020202020204" pitchFamily="34" charset="0"/>
              </a:rPr>
              <a:t>没有明显变化</a:t>
            </a:r>
            <a:endParaRPr lang="zh-CN" altLang="en-US" sz="2400" b="1" dirty="0">
              <a:solidFill>
                <a:srgbClr val="FF0000"/>
              </a:solidFill>
              <a:latin typeface="Arial" panose="020B0604020202020204" pitchFamily="34" charset="0"/>
            </a:endParaRPr>
          </a:p>
        </p:txBody>
      </p:sp>
      <p:sp>
        <p:nvSpPr>
          <p:cNvPr id="13353" name="Rectangle 54"/>
          <p:cNvSpPr/>
          <p:nvPr/>
        </p:nvSpPr>
        <p:spPr>
          <a:xfrm>
            <a:off x="4054475" y="214313"/>
            <a:ext cx="3241675" cy="522287"/>
          </a:xfrm>
          <a:prstGeom prst="rect">
            <a:avLst/>
          </a:prstGeom>
          <a:solidFill>
            <a:srgbClr val="FF0000"/>
          </a:solidFill>
          <a:ln w="9525" cap="flat" cmpd="sng">
            <a:solidFill>
              <a:srgbClr val="0000CC"/>
            </a:solidFill>
            <a:prstDash val="solid"/>
            <a:miter/>
            <a:headEnd type="none" w="med" len="med"/>
            <a:tailEnd type="none" w="med" len="med"/>
          </a:ln>
        </p:spPr>
        <p:txBody>
          <a:bodyPr>
            <a:spAutoFit/>
          </a:bodyPr>
          <a:p>
            <a:r>
              <a:rPr lang="en-US" altLang="zh-CN" sz="2800">
                <a:solidFill>
                  <a:schemeClr val="bg1"/>
                </a:solidFill>
                <a:latin typeface="Arial" panose="020B0604020202020204" pitchFamily="34" charset="0"/>
              </a:rPr>
              <a:t>【</a:t>
            </a:r>
            <a:r>
              <a:rPr lang="zh-CN" altLang="en-US" sz="2800" dirty="0">
                <a:solidFill>
                  <a:schemeClr val="bg1"/>
                </a:solidFill>
                <a:latin typeface="Arial" panose="020B0604020202020204" pitchFamily="34" charset="0"/>
              </a:rPr>
              <a:t>活动探究</a:t>
            </a:r>
            <a:r>
              <a:rPr lang="en-US" altLang="zh-CN" sz="2800">
                <a:solidFill>
                  <a:schemeClr val="bg1"/>
                </a:solidFill>
                <a:latin typeface="Arial" panose="020B0604020202020204" pitchFamily="34" charset="0"/>
              </a:rPr>
              <a:t>】1</a:t>
            </a:r>
            <a:endParaRPr lang="en-US" altLang="zh-CN" sz="2800">
              <a:solidFill>
                <a:schemeClr val="bg1"/>
              </a:solidFill>
              <a:latin typeface="Arial" panose="020B0604020202020204" pitchFamily="34" charset="0"/>
            </a:endParaRPr>
          </a:p>
        </p:txBody>
      </p:sp>
      <p:sp>
        <p:nvSpPr>
          <p:cNvPr id="50231" name="Text Box 55"/>
          <p:cNvSpPr txBox="1"/>
          <p:nvPr/>
        </p:nvSpPr>
        <p:spPr>
          <a:xfrm>
            <a:off x="5659438" y="1528763"/>
            <a:ext cx="3419475" cy="461962"/>
          </a:xfrm>
          <a:prstGeom prst="rect">
            <a:avLst/>
          </a:prstGeom>
          <a:noFill/>
          <a:ln w="9525">
            <a:noFill/>
          </a:ln>
        </p:spPr>
        <p:txBody>
          <a:bodyPr>
            <a:spAutoFit/>
          </a:bodyPr>
          <a:p>
            <a:r>
              <a:rPr lang="en-US" altLang="zh-CN">
                <a:latin typeface="Arial" panose="020B0604020202020204" pitchFamily="34" charset="0"/>
              </a:rPr>
              <a:t>Mg+2HCl=MgCl</a:t>
            </a:r>
            <a:r>
              <a:rPr lang="en-US" altLang="zh-CN" baseline="-25000">
                <a:latin typeface="Arial" panose="020B0604020202020204" pitchFamily="34" charset="0"/>
              </a:rPr>
              <a:t>2</a:t>
            </a:r>
            <a:r>
              <a:rPr lang="en-US" altLang="zh-CN">
                <a:latin typeface="Arial" panose="020B0604020202020204" pitchFamily="34" charset="0"/>
              </a:rPr>
              <a:t> +H</a:t>
            </a:r>
            <a:r>
              <a:rPr lang="en-US" altLang="zh-CN" baseline="-25000">
                <a:latin typeface="Arial" panose="020B0604020202020204" pitchFamily="34" charset="0"/>
              </a:rPr>
              <a:t>2</a:t>
            </a:r>
            <a:r>
              <a:rPr lang="en-US" altLang="zh-CN">
                <a:solidFill>
                  <a:srgbClr val="FF0000"/>
                </a:solidFill>
                <a:latin typeface="Arial" panose="020B0604020202020204" pitchFamily="34" charset="0"/>
              </a:rPr>
              <a:t>↑</a:t>
            </a:r>
            <a:endParaRPr lang="en-US" altLang="zh-CN">
              <a:solidFill>
                <a:srgbClr val="FF0000"/>
              </a:solidFill>
              <a:latin typeface="Arial" panose="020B0604020202020204" pitchFamily="34" charset="0"/>
            </a:endParaRPr>
          </a:p>
        </p:txBody>
      </p:sp>
      <p:sp>
        <p:nvSpPr>
          <p:cNvPr id="50232" name="Text Box 56"/>
          <p:cNvSpPr txBox="1"/>
          <p:nvPr/>
        </p:nvSpPr>
        <p:spPr>
          <a:xfrm>
            <a:off x="6019800" y="1981200"/>
            <a:ext cx="3422650" cy="336550"/>
          </a:xfrm>
          <a:prstGeom prst="rect">
            <a:avLst/>
          </a:prstGeom>
          <a:noFill/>
          <a:ln w="9525">
            <a:noFill/>
          </a:ln>
        </p:spPr>
        <p:txBody>
          <a:bodyPr>
            <a:spAutoFit/>
          </a:bodyPr>
          <a:p>
            <a:r>
              <a:rPr lang="en-US" altLang="zh-CN">
                <a:latin typeface="Arial" panose="020B0604020202020204" pitchFamily="34" charset="0"/>
              </a:rPr>
              <a:t>Zn +2HCl</a:t>
            </a:r>
            <a:r>
              <a:rPr lang="en-US" altLang="zh-CN" baseline="-25000">
                <a:latin typeface="Arial" panose="020B0604020202020204" pitchFamily="34" charset="0"/>
              </a:rPr>
              <a:t> </a:t>
            </a:r>
            <a:r>
              <a:rPr lang="en-US" altLang="zh-CN">
                <a:latin typeface="Arial" panose="020B0604020202020204" pitchFamily="34" charset="0"/>
              </a:rPr>
              <a:t>=ZnCl</a:t>
            </a:r>
            <a:r>
              <a:rPr lang="en-US" altLang="zh-CN" baseline="-25000">
                <a:latin typeface="Arial" panose="020B0604020202020204" pitchFamily="34" charset="0"/>
              </a:rPr>
              <a:t>2 </a:t>
            </a:r>
            <a:r>
              <a:rPr lang="en-US" altLang="zh-CN">
                <a:latin typeface="Arial" panose="020B0604020202020204" pitchFamily="34" charset="0"/>
              </a:rPr>
              <a:t>+H</a:t>
            </a:r>
            <a:r>
              <a:rPr lang="en-US" altLang="zh-CN" baseline="-25000">
                <a:latin typeface="Arial" panose="020B0604020202020204" pitchFamily="34" charset="0"/>
              </a:rPr>
              <a:t>2</a:t>
            </a:r>
            <a:r>
              <a:rPr lang="en-US" altLang="zh-CN">
                <a:solidFill>
                  <a:srgbClr val="FF0000"/>
                </a:solidFill>
                <a:latin typeface="Arial" panose="020B0604020202020204" pitchFamily="34" charset="0"/>
              </a:rPr>
              <a:t>↑</a:t>
            </a:r>
            <a:endParaRPr lang="en-US" altLang="zh-CN">
              <a:solidFill>
                <a:srgbClr val="FF0000"/>
              </a:solidFill>
              <a:latin typeface="Arial" panose="020B0604020202020204" pitchFamily="34" charset="0"/>
            </a:endParaRPr>
          </a:p>
        </p:txBody>
      </p:sp>
      <p:sp>
        <p:nvSpPr>
          <p:cNvPr id="50233" name="Text Box 57"/>
          <p:cNvSpPr txBox="1"/>
          <p:nvPr/>
        </p:nvSpPr>
        <p:spPr>
          <a:xfrm>
            <a:off x="5637213" y="2571750"/>
            <a:ext cx="3422650" cy="461963"/>
          </a:xfrm>
          <a:prstGeom prst="rect">
            <a:avLst/>
          </a:prstGeom>
          <a:noFill/>
          <a:ln w="9525">
            <a:noFill/>
          </a:ln>
        </p:spPr>
        <p:txBody>
          <a:bodyPr>
            <a:spAutoFit/>
          </a:bodyPr>
          <a:p>
            <a:r>
              <a:rPr lang="en-US" altLang="zh-CN">
                <a:latin typeface="Arial" panose="020B0604020202020204" pitchFamily="34" charset="0"/>
              </a:rPr>
              <a:t>Fe +2HCl</a:t>
            </a:r>
            <a:r>
              <a:rPr lang="en-US" altLang="zh-CN" baseline="-25000">
                <a:latin typeface="Arial" panose="020B0604020202020204" pitchFamily="34" charset="0"/>
              </a:rPr>
              <a:t> </a:t>
            </a:r>
            <a:r>
              <a:rPr lang="en-US" altLang="zh-CN">
                <a:latin typeface="Arial" panose="020B0604020202020204" pitchFamily="34" charset="0"/>
              </a:rPr>
              <a:t>=FeCl</a:t>
            </a:r>
            <a:r>
              <a:rPr lang="en-US" altLang="zh-CN" baseline="-25000">
                <a:latin typeface="Arial" panose="020B0604020202020204" pitchFamily="34" charset="0"/>
              </a:rPr>
              <a:t>2 </a:t>
            </a:r>
            <a:r>
              <a:rPr lang="en-US" altLang="zh-CN">
                <a:latin typeface="Arial" panose="020B0604020202020204" pitchFamily="34" charset="0"/>
              </a:rPr>
              <a:t>+H</a:t>
            </a:r>
            <a:r>
              <a:rPr lang="en-US" altLang="zh-CN" baseline="-25000">
                <a:latin typeface="Arial" panose="020B0604020202020204" pitchFamily="34" charset="0"/>
              </a:rPr>
              <a:t>2</a:t>
            </a:r>
            <a:r>
              <a:rPr lang="en-US" altLang="zh-CN">
                <a:solidFill>
                  <a:srgbClr val="FF0000"/>
                </a:solidFill>
                <a:latin typeface="Arial" panose="020B0604020202020204" pitchFamily="34" charset="0"/>
              </a:rPr>
              <a:t>↑</a:t>
            </a:r>
            <a:endParaRPr lang="en-US" altLang="zh-CN">
              <a:solidFill>
                <a:srgbClr val="FF0000"/>
              </a:solidFill>
              <a:latin typeface="Arial" panose="020B0604020202020204" pitchFamily="34" charset="0"/>
            </a:endParaRPr>
          </a:p>
        </p:txBody>
      </p:sp>
      <p:sp>
        <p:nvSpPr>
          <p:cNvPr id="50234" name="Line 58"/>
          <p:cNvSpPr/>
          <p:nvPr/>
        </p:nvSpPr>
        <p:spPr>
          <a:xfrm>
            <a:off x="6199188" y="3395663"/>
            <a:ext cx="1778000" cy="144462"/>
          </a:xfrm>
          <a:prstGeom prst="line">
            <a:avLst/>
          </a:prstGeom>
          <a:ln w="38100" cap="flat" cmpd="sng">
            <a:solidFill>
              <a:srgbClr val="FF0000"/>
            </a:solidFill>
            <a:prstDash val="solid"/>
            <a:headEnd type="none" w="med" len="med"/>
            <a:tailEnd type="none" w="med" len="med"/>
          </a:ln>
        </p:spPr>
      </p:sp>
      <p:pic>
        <p:nvPicPr>
          <p:cNvPr id="13358" name="Picture 2"/>
          <p:cNvPicPr>
            <a:picLocks noChangeAspect="1"/>
          </p:cNvPicPr>
          <p:nvPr/>
        </p:nvPicPr>
        <p:blipFill>
          <a:blip r:embed="rId5"/>
          <a:stretch>
            <a:fillRect/>
          </a:stretch>
        </p:blipFill>
        <p:spPr>
          <a:xfrm>
            <a:off x="5491163" y="4114800"/>
            <a:ext cx="3562350" cy="2503488"/>
          </a:xfrm>
          <a:prstGeom prst="rect">
            <a:avLst/>
          </a:prstGeom>
          <a:noFill/>
          <a:ln w="9525">
            <a:noFill/>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50214"/>
                                        </p:tgtEl>
                                        <p:attrNameLst>
                                          <p:attrName>style.visibility</p:attrName>
                                        </p:attrNameLst>
                                      </p:cBhvr>
                                      <p:to>
                                        <p:strVal val="visible"/>
                                      </p:to>
                                    </p:set>
                                    <p:animEffect transition="in" filter="plus(in)">
                                      <p:cBhvr>
                                        <p:cTn id="7" dur="2000"/>
                                        <p:tgtEl>
                                          <p:spTgt spid="502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5" fill="hold" grpId="0" nodeType="clickEffect">
                                  <p:stCondLst>
                                    <p:cond delay="0"/>
                                  </p:stCondLst>
                                  <p:childTnLst>
                                    <p:set>
                                      <p:cBhvr>
                                        <p:cTn id="11" dur="1" fill="hold">
                                          <p:stCondLst>
                                            <p:cond delay="0"/>
                                          </p:stCondLst>
                                        </p:cTn>
                                        <p:tgtEl>
                                          <p:spTgt spid="13350"/>
                                        </p:tgtEl>
                                        <p:attrNameLst>
                                          <p:attrName>style.visibility</p:attrName>
                                        </p:attrNameLst>
                                      </p:cBhvr>
                                      <p:to>
                                        <p:strVal val="visible"/>
                                      </p:to>
                                    </p:set>
                                    <p:animEffect transition="in" filter="blinds(vertical)">
                                      <p:cBhvr>
                                        <p:cTn id="12" dur="500"/>
                                        <p:tgtEl>
                                          <p:spTgt spid="1335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50216"/>
                                        </p:tgtEl>
                                        <p:attrNameLst>
                                          <p:attrName>style.visibility</p:attrName>
                                        </p:attrNameLst>
                                      </p:cBhvr>
                                      <p:to>
                                        <p:strVal val="visible"/>
                                      </p:to>
                                    </p:set>
                                    <p:animEffect transition="in" filter="wheel(4)">
                                      <p:cBhvr>
                                        <p:cTn id="17" dur="2000"/>
                                        <p:tgtEl>
                                          <p:spTgt spid="502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0217"/>
                                        </p:tgtEl>
                                        <p:attrNameLst>
                                          <p:attrName>style.visibility</p:attrName>
                                        </p:attrNameLst>
                                      </p:cBhvr>
                                      <p:to>
                                        <p:strVal val="visible"/>
                                      </p:to>
                                    </p:set>
                                    <p:animEffect transition="in" filter="fade">
                                      <p:cBhvr>
                                        <p:cTn id="22" dur="2000"/>
                                        <p:tgtEl>
                                          <p:spTgt spid="50217"/>
                                        </p:tgtEl>
                                      </p:cBhvr>
                                    </p:animEffect>
                                  </p:childTnLst>
                                </p:cTn>
                              </p:par>
                            </p:childTnLst>
                          </p:cTn>
                        </p:par>
                      </p:childTnLst>
                    </p:cTn>
                  </p:par>
                  <p:par>
                    <p:cTn id="23" fill="hold">
                      <p:stCondLst>
                        <p:cond delay="indefinite"/>
                      </p:stCondLst>
                      <p:childTnLst>
                        <p:par>
                          <p:cTn id="24" fill="hold">
                            <p:stCondLst>
                              <p:cond delay="0"/>
                            </p:stCondLst>
                            <p:childTnLst>
                              <p:par>
                                <p:cTn id="25" presetID="40" presetClass="entr" presetSubtype="0" fill="hold" grpId="0" nodeType="clickEffect">
                                  <p:stCondLst>
                                    <p:cond delay="0"/>
                                  </p:stCondLst>
                                  <p:iterate type="lt">
                                    <p:tmPct val="10000"/>
                                  </p:iterate>
                                  <p:childTnLst>
                                    <p:set>
                                      <p:cBhvr>
                                        <p:cTn id="26" dur="1" fill="hold">
                                          <p:stCondLst>
                                            <p:cond delay="0"/>
                                          </p:stCondLst>
                                        </p:cTn>
                                        <p:tgtEl>
                                          <p:spTgt spid="50231"/>
                                        </p:tgtEl>
                                        <p:attrNameLst>
                                          <p:attrName>style.visibility</p:attrName>
                                        </p:attrNameLst>
                                      </p:cBhvr>
                                      <p:to>
                                        <p:strVal val="visible"/>
                                      </p:to>
                                    </p:set>
                                    <p:animEffect transition="in" filter="fade">
                                      <p:cBhvr>
                                        <p:cTn id="27" dur="1000"/>
                                        <p:tgtEl>
                                          <p:spTgt spid="50231"/>
                                        </p:tgtEl>
                                      </p:cBhvr>
                                    </p:animEffect>
                                    <p:anim calcmode="lin" valueType="num">
                                      <p:cBhvr>
                                        <p:cTn id="28" dur="1000" fill="hold"/>
                                        <p:tgtEl>
                                          <p:spTgt spid="50231"/>
                                        </p:tgtEl>
                                        <p:attrNameLst>
                                          <p:attrName>ppt_x</p:attrName>
                                        </p:attrNameLst>
                                      </p:cBhvr>
                                      <p:tavLst>
                                        <p:tav tm="0">
                                          <p:val>
                                            <p:strVal val="#ppt_x-.1"/>
                                          </p:val>
                                        </p:tav>
                                        <p:tav tm="100000">
                                          <p:val>
                                            <p:strVal val="#ppt_x"/>
                                          </p:val>
                                        </p:tav>
                                      </p:tavLst>
                                    </p:anim>
                                    <p:anim calcmode="lin" valueType="num">
                                      <p:cBhvr>
                                        <p:cTn id="29" dur="1000" fill="hold"/>
                                        <p:tgtEl>
                                          <p:spTgt spid="50231"/>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 presetClass="entr" presetSubtype="16" fill="hold" grpId="0" nodeType="clickEffect">
                                  <p:stCondLst>
                                    <p:cond delay="0"/>
                                  </p:stCondLst>
                                  <p:childTnLst>
                                    <p:set>
                                      <p:cBhvr>
                                        <p:cTn id="33" dur="1" fill="hold">
                                          <p:stCondLst>
                                            <p:cond delay="0"/>
                                          </p:stCondLst>
                                        </p:cTn>
                                        <p:tgtEl>
                                          <p:spTgt spid="50232"/>
                                        </p:tgtEl>
                                        <p:attrNameLst>
                                          <p:attrName>style.visibility</p:attrName>
                                        </p:attrNameLst>
                                      </p:cBhvr>
                                      <p:to>
                                        <p:strVal val="visible"/>
                                      </p:to>
                                    </p:set>
                                    <p:animEffect transition="in" filter="box(in)">
                                      <p:cBhvr>
                                        <p:cTn id="34" dur="500"/>
                                        <p:tgtEl>
                                          <p:spTgt spid="50232"/>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50233"/>
                                        </p:tgtEl>
                                        <p:attrNameLst>
                                          <p:attrName>style.visibility</p:attrName>
                                        </p:attrNameLst>
                                      </p:cBhvr>
                                      <p:to>
                                        <p:strVal val="visible"/>
                                      </p:to>
                                    </p:set>
                                    <p:animEffect transition="in" filter="blinds(horizontal)">
                                      <p:cBhvr>
                                        <p:cTn id="39" dur="500"/>
                                        <p:tgtEl>
                                          <p:spTgt spid="50233"/>
                                        </p:tgtEl>
                                      </p:cBhvr>
                                    </p:animEffect>
                                  </p:childTnLst>
                                </p:cTn>
                              </p:par>
                            </p:childTnLst>
                          </p:cTn>
                        </p:par>
                      </p:childTnLst>
                    </p:cTn>
                  </p:par>
                  <p:par>
                    <p:cTn id="40" fill="hold">
                      <p:stCondLst>
                        <p:cond delay="indefinite"/>
                      </p:stCondLst>
                      <p:childTnLst>
                        <p:par>
                          <p:cTn id="41" fill="hold">
                            <p:stCondLst>
                              <p:cond delay="0"/>
                            </p:stCondLst>
                            <p:childTnLst>
                              <p:par>
                                <p:cTn id="42" presetID="51" presetClass="entr" presetSubtype="0" fill="hold" nodeType="clickEffect">
                                  <p:stCondLst>
                                    <p:cond delay="0"/>
                                  </p:stCondLst>
                                  <p:childTnLst>
                                    <p:set>
                                      <p:cBhvr>
                                        <p:cTn id="43" dur="1" fill="hold">
                                          <p:stCondLst>
                                            <p:cond delay="0"/>
                                          </p:stCondLst>
                                        </p:cTn>
                                        <p:tgtEl>
                                          <p:spTgt spid="50234"/>
                                        </p:tgtEl>
                                        <p:attrNameLst>
                                          <p:attrName>style.visibility</p:attrName>
                                        </p:attrNameLst>
                                      </p:cBhvr>
                                      <p:to>
                                        <p:strVal val="visible"/>
                                      </p:to>
                                    </p:set>
                                    <p:animEffect transition="in" filter="fade">
                                      <p:cBhvr>
                                        <p:cTn id="44" dur="770" decel="100000"/>
                                        <p:tgtEl>
                                          <p:spTgt spid="50234"/>
                                        </p:tgtEl>
                                      </p:cBhvr>
                                    </p:animEffect>
                                    <p:animScale>
                                      <p:cBhvr>
                                        <p:cTn id="45" dur="770" decel="100000"/>
                                        <p:tgtEl>
                                          <p:spTgt spid="50234"/>
                                        </p:tgtEl>
                                      </p:cBhvr>
                                      <p:from x="10000" y="10000"/>
                                      <p:to x="200000" y="450000"/>
                                    </p:animScale>
                                    <p:animScale>
                                      <p:cBhvr>
                                        <p:cTn id="46" dur="1230" accel="100000" fill="hold">
                                          <p:stCondLst>
                                            <p:cond delay="770"/>
                                          </p:stCondLst>
                                        </p:cTn>
                                        <p:tgtEl>
                                          <p:spTgt spid="50234"/>
                                        </p:tgtEl>
                                      </p:cBhvr>
                                      <p:from x="200000" y="450000"/>
                                      <p:to x="100000" y="100000"/>
                                    </p:animScale>
                                    <p:set>
                                      <p:cBhvr>
                                        <p:cTn id="47" dur="770" fill="hold"/>
                                        <p:tgtEl>
                                          <p:spTgt spid="50234"/>
                                        </p:tgtEl>
                                        <p:attrNameLst>
                                          <p:attrName>ppt_x</p:attrName>
                                        </p:attrNameLst>
                                      </p:cBhvr>
                                      <p:to>
                                        <p:strVal val="(0.5)"/>
                                      </p:to>
                                    </p:set>
                                    <p:anim from="(0.5)" to="(#ppt_x)" calcmode="lin" valueType="num">
                                      <p:cBhvr>
                                        <p:cTn id="48" dur="1230" accel="100000" fill="hold">
                                          <p:stCondLst>
                                            <p:cond delay="770"/>
                                          </p:stCondLst>
                                        </p:cTn>
                                        <p:tgtEl>
                                          <p:spTgt spid="50234"/>
                                        </p:tgtEl>
                                        <p:attrNameLst>
                                          <p:attrName>ppt_x</p:attrName>
                                        </p:attrNameLst>
                                      </p:cBhvr>
                                    </p:anim>
                                    <p:set>
                                      <p:cBhvr>
                                        <p:cTn id="49" dur="770" fill="hold"/>
                                        <p:tgtEl>
                                          <p:spTgt spid="50234"/>
                                        </p:tgtEl>
                                        <p:attrNameLst>
                                          <p:attrName>ppt_y</p:attrName>
                                        </p:attrNameLst>
                                      </p:cBhvr>
                                      <p:to>
                                        <p:strVal val="(#ppt_y+0.4)"/>
                                      </p:to>
                                    </p:set>
                                    <p:anim from="(#ppt_y+0.4)" to="(#ppt_y)" calcmode="lin" valueType="num">
                                      <p:cBhvr>
                                        <p:cTn id="50" dur="1230" accel="100000" fill="hold">
                                          <p:stCondLst>
                                            <p:cond delay="770"/>
                                          </p:stCondLst>
                                        </p:cTn>
                                        <p:tgtEl>
                                          <p:spTgt spid="50234"/>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214" grpId="0"/>
      <p:bldP spid="13350" grpId="0"/>
      <p:bldP spid="50216" grpId="0"/>
      <p:bldP spid="50217" grpId="0"/>
      <p:bldP spid="50231" grpId="0"/>
      <p:bldP spid="50232" grpId="0"/>
      <p:bldP spid="502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50229" name="Group 53"/>
          <p:cNvGraphicFramePr>
            <a:graphicFrameLocks noGrp="1"/>
          </p:cNvGraphicFramePr>
          <p:nvPr/>
        </p:nvGraphicFramePr>
        <p:xfrm>
          <a:off x="323850" y="706438"/>
          <a:ext cx="8640763" cy="3279775"/>
        </p:xfrm>
        <a:graphic>
          <a:graphicData uri="http://schemas.openxmlformats.org/drawingml/2006/table">
            <a:tbl>
              <a:tblPr/>
              <a:tblGrid>
                <a:gridCol w="719138"/>
                <a:gridCol w="4465637"/>
                <a:gridCol w="3455988"/>
              </a:tblGrid>
              <a:tr h="616966">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zh-CN" sz="20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45731" marB="45731" anchor="ct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金属与</a:t>
                      </a:r>
                      <a:r>
                        <a:rPr kumimoji="0" lang="zh-CN" altLang="en-US" sz="2400" b="1" i="0" u="none" strike="noStrike" cap="none" normalizeH="0" baseline="0" dirty="0" smtClean="0">
                          <a:ln>
                            <a:noFill/>
                          </a:ln>
                          <a:solidFill>
                            <a:srgbClr val="0000FF"/>
                          </a:solidFill>
                          <a:effectLst/>
                          <a:latin typeface="Arial" panose="020B0604020202020204" pitchFamily="34" charset="0"/>
                          <a:ea typeface="宋体" panose="02010600030101010101" pitchFamily="2" charset="-122"/>
                        </a:rPr>
                        <a:t>稀硫酸</a:t>
                      </a:r>
                      <a:r>
                        <a:rPr kumimoji="0" lang="en-US" altLang="zh-CN" sz="2400" b="1" i="0" u="none" strike="noStrike" cap="none" normalizeH="0" baseline="0" dirty="0" smtClean="0">
                          <a:ln>
                            <a:noFill/>
                          </a:ln>
                          <a:solidFill>
                            <a:srgbClr val="0000FF"/>
                          </a:solidFill>
                          <a:effectLst/>
                          <a:latin typeface="Arial" panose="020B0604020202020204" pitchFamily="34" charset="0"/>
                          <a:ea typeface="宋体" panose="02010600030101010101" pitchFamily="2" charset="-122"/>
                        </a:rPr>
                        <a:t>(B)</a:t>
                      </a:r>
                      <a:r>
                        <a:rPr kumimoji="0" lang="zh-CN" altLang="en-US"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：现象</a:t>
                      </a:r>
                      <a:endParaRPr kumimoji="0" lang="zh-CN" altLang="en-US"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45731" marB="45731" anchor="ct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反应的化学方程式</a:t>
                      </a:r>
                      <a:endParaRPr kumimoji="0" lang="zh-CN" altLang="en-US" sz="24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45731" marB="45731" anchor="ct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616966">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镁</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31" marB="45731"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45731" marB="45731"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45731" marB="45731"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713367">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锌</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31" marB="45731"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31" marB="45731"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31" marB="45731"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713367">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铁</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31" marB="45731"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31" marB="45731"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31" marB="45731"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619109">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铜</a:t>
                      </a:r>
                      <a:endParaRPr kumimoji="0" lang="zh-CN" altLang="en-US" sz="24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31" marB="45731"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45731" marB="45731"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45731" marB="45731"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bl>
          </a:graphicData>
        </a:graphic>
      </p:graphicFrame>
      <p:pic>
        <p:nvPicPr>
          <p:cNvPr id="14364" name="Picture 28" descr="pic_21756"/>
          <p:cNvPicPr>
            <a:picLocks noChangeAspect="1"/>
          </p:cNvPicPr>
          <p:nvPr/>
        </p:nvPicPr>
        <p:blipFill>
          <a:blip r:embed="rId1"/>
          <a:stretch>
            <a:fillRect/>
          </a:stretch>
        </p:blipFill>
        <p:spPr>
          <a:xfrm>
            <a:off x="323850" y="4289425"/>
            <a:ext cx="1127125" cy="2108200"/>
          </a:xfrm>
          <a:prstGeom prst="rect">
            <a:avLst/>
          </a:prstGeom>
          <a:noFill/>
          <a:ln w="9525">
            <a:noFill/>
          </a:ln>
        </p:spPr>
      </p:pic>
      <p:pic>
        <p:nvPicPr>
          <p:cNvPr id="14365" name="Picture 29" descr="pic_21757"/>
          <p:cNvPicPr>
            <a:picLocks noChangeAspect="1"/>
          </p:cNvPicPr>
          <p:nvPr/>
        </p:nvPicPr>
        <p:blipFill>
          <a:blip r:embed="rId2"/>
          <a:stretch>
            <a:fillRect/>
          </a:stretch>
        </p:blipFill>
        <p:spPr>
          <a:xfrm>
            <a:off x="1619250" y="4289425"/>
            <a:ext cx="1211263" cy="2109788"/>
          </a:xfrm>
          <a:prstGeom prst="rect">
            <a:avLst/>
          </a:prstGeom>
          <a:noFill/>
          <a:ln w="9525">
            <a:noFill/>
          </a:ln>
        </p:spPr>
      </p:pic>
      <p:pic>
        <p:nvPicPr>
          <p:cNvPr id="14366" name="Picture 30" descr="pic_21758"/>
          <p:cNvPicPr>
            <a:picLocks noChangeAspect="1"/>
          </p:cNvPicPr>
          <p:nvPr/>
        </p:nvPicPr>
        <p:blipFill>
          <a:blip r:embed="rId3"/>
          <a:stretch>
            <a:fillRect/>
          </a:stretch>
        </p:blipFill>
        <p:spPr>
          <a:xfrm>
            <a:off x="2987675" y="4289425"/>
            <a:ext cx="1087438" cy="2109788"/>
          </a:xfrm>
          <a:prstGeom prst="rect">
            <a:avLst/>
          </a:prstGeom>
          <a:noFill/>
          <a:ln w="9525">
            <a:noFill/>
          </a:ln>
        </p:spPr>
      </p:pic>
      <p:pic>
        <p:nvPicPr>
          <p:cNvPr id="14367" name="Picture 31" descr="pic_21759"/>
          <p:cNvPicPr>
            <a:picLocks noChangeAspect="1"/>
          </p:cNvPicPr>
          <p:nvPr/>
        </p:nvPicPr>
        <p:blipFill>
          <a:blip r:embed="rId4"/>
          <a:stretch>
            <a:fillRect/>
          </a:stretch>
        </p:blipFill>
        <p:spPr>
          <a:xfrm>
            <a:off x="4211638" y="4289425"/>
            <a:ext cx="1254125" cy="2089150"/>
          </a:xfrm>
          <a:prstGeom prst="rect">
            <a:avLst/>
          </a:prstGeom>
          <a:noFill/>
          <a:ln w="9525">
            <a:noFill/>
          </a:ln>
        </p:spPr>
      </p:pic>
      <p:sp>
        <p:nvSpPr>
          <p:cNvPr id="14368" name="Text Box 32"/>
          <p:cNvSpPr txBox="1"/>
          <p:nvPr/>
        </p:nvSpPr>
        <p:spPr>
          <a:xfrm>
            <a:off x="250825" y="6450013"/>
            <a:ext cx="1081088" cy="336550"/>
          </a:xfrm>
          <a:prstGeom prst="rect">
            <a:avLst/>
          </a:prstGeom>
          <a:noFill/>
          <a:ln w="9525">
            <a:noFill/>
          </a:ln>
        </p:spPr>
        <p:txBody>
          <a:bodyPr>
            <a:spAutoFit/>
          </a:bodyPr>
          <a:p>
            <a:pPr>
              <a:spcBef>
                <a:spcPct val="50000"/>
              </a:spcBef>
            </a:pPr>
            <a:r>
              <a:rPr lang="zh-CN" altLang="en-US" dirty="0">
                <a:latin typeface="Arial Narrow" panose="020B0606020202030204" pitchFamily="34" charset="0"/>
              </a:rPr>
              <a:t>镁与硫酸</a:t>
            </a:r>
            <a:endParaRPr lang="zh-CN" altLang="en-US" dirty="0">
              <a:latin typeface="Arial Narrow" panose="020B0606020202030204" pitchFamily="34" charset="0"/>
            </a:endParaRPr>
          </a:p>
        </p:txBody>
      </p:sp>
      <p:sp>
        <p:nvSpPr>
          <p:cNvPr id="14369" name="Text Box 33"/>
          <p:cNvSpPr txBox="1"/>
          <p:nvPr/>
        </p:nvSpPr>
        <p:spPr>
          <a:xfrm>
            <a:off x="1619250" y="6426200"/>
            <a:ext cx="1008063" cy="336550"/>
          </a:xfrm>
          <a:prstGeom prst="rect">
            <a:avLst/>
          </a:prstGeom>
          <a:noFill/>
          <a:ln w="9525">
            <a:noFill/>
          </a:ln>
        </p:spPr>
        <p:txBody>
          <a:bodyPr>
            <a:spAutoFit/>
          </a:bodyPr>
          <a:p>
            <a:pPr>
              <a:spcBef>
                <a:spcPct val="50000"/>
              </a:spcBef>
            </a:pPr>
            <a:r>
              <a:rPr lang="zh-CN" altLang="en-US" dirty="0">
                <a:latin typeface="Arial Narrow" panose="020B0606020202030204" pitchFamily="34" charset="0"/>
              </a:rPr>
              <a:t>锌与硫酸</a:t>
            </a:r>
            <a:endParaRPr lang="zh-CN" altLang="en-US" dirty="0">
              <a:latin typeface="Arial Narrow" panose="020B0606020202030204" pitchFamily="34" charset="0"/>
            </a:endParaRPr>
          </a:p>
        </p:txBody>
      </p:sp>
      <p:sp>
        <p:nvSpPr>
          <p:cNvPr id="14370" name="Text Box 34"/>
          <p:cNvSpPr txBox="1"/>
          <p:nvPr/>
        </p:nvSpPr>
        <p:spPr>
          <a:xfrm>
            <a:off x="2987675" y="6450013"/>
            <a:ext cx="1008063" cy="336550"/>
          </a:xfrm>
          <a:prstGeom prst="rect">
            <a:avLst/>
          </a:prstGeom>
          <a:noFill/>
          <a:ln w="9525">
            <a:noFill/>
          </a:ln>
        </p:spPr>
        <p:txBody>
          <a:bodyPr>
            <a:spAutoFit/>
          </a:bodyPr>
          <a:p>
            <a:pPr>
              <a:spcBef>
                <a:spcPct val="50000"/>
              </a:spcBef>
            </a:pPr>
            <a:r>
              <a:rPr lang="zh-CN" altLang="en-US" dirty="0">
                <a:latin typeface="Arial Narrow" panose="020B0606020202030204" pitchFamily="34" charset="0"/>
              </a:rPr>
              <a:t>铁与硫酸</a:t>
            </a:r>
            <a:endParaRPr lang="zh-CN" altLang="en-US" dirty="0">
              <a:latin typeface="Arial Narrow" panose="020B0606020202030204" pitchFamily="34" charset="0"/>
            </a:endParaRPr>
          </a:p>
        </p:txBody>
      </p:sp>
      <p:sp>
        <p:nvSpPr>
          <p:cNvPr id="14371" name="Text Box 35"/>
          <p:cNvSpPr txBox="1"/>
          <p:nvPr/>
        </p:nvSpPr>
        <p:spPr>
          <a:xfrm>
            <a:off x="4284663" y="6450013"/>
            <a:ext cx="1079500" cy="336550"/>
          </a:xfrm>
          <a:prstGeom prst="rect">
            <a:avLst/>
          </a:prstGeom>
          <a:noFill/>
          <a:ln w="9525">
            <a:noFill/>
          </a:ln>
        </p:spPr>
        <p:txBody>
          <a:bodyPr>
            <a:spAutoFit/>
          </a:bodyPr>
          <a:p>
            <a:pPr>
              <a:spcBef>
                <a:spcPct val="50000"/>
              </a:spcBef>
            </a:pPr>
            <a:r>
              <a:rPr lang="zh-CN" altLang="en-US" dirty="0">
                <a:latin typeface="Arial Narrow" panose="020B0606020202030204" pitchFamily="34" charset="0"/>
              </a:rPr>
              <a:t>铜与硫酸</a:t>
            </a:r>
            <a:endParaRPr lang="zh-CN" altLang="en-US" dirty="0">
              <a:latin typeface="Arial Narrow" panose="020B0606020202030204" pitchFamily="34" charset="0"/>
            </a:endParaRPr>
          </a:p>
        </p:txBody>
      </p:sp>
      <p:sp>
        <p:nvSpPr>
          <p:cNvPr id="14372" name="Text Box 37"/>
          <p:cNvSpPr txBox="1"/>
          <p:nvPr/>
        </p:nvSpPr>
        <p:spPr>
          <a:xfrm>
            <a:off x="250825" y="0"/>
            <a:ext cx="4176713" cy="579438"/>
          </a:xfrm>
          <a:prstGeom prst="rect">
            <a:avLst/>
          </a:prstGeom>
          <a:noFill/>
          <a:ln w="9525">
            <a:noFill/>
          </a:ln>
        </p:spPr>
        <p:txBody>
          <a:bodyPr>
            <a:spAutoFit/>
          </a:bodyPr>
          <a:p>
            <a:pPr>
              <a:spcBef>
                <a:spcPct val="50000"/>
              </a:spcBef>
            </a:pPr>
            <a:r>
              <a:rPr lang="zh-CN" altLang="en-US" sz="3200" dirty="0">
                <a:latin typeface="Arial Narrow" panose="020B0606020202030204" pitchFamily="34" charset="0"/>
              </a:rPr>
              <a:t>一、金属与酸反应</a:t>
            </a:r>
            <a:endParaRPr lang="zh-CN" altLang="en-US" sz="3200" dirty="0">
              <a:latin typeface="Arial Narrow" panose="020B0606020202030204" pitchFamily="34" charset="0"/>
            </a:endParaRPr>
          </a:p>
        </p:txBody>
      </p:sp>
      <p:sp>
        <p:nvSpPr>
          <p:cNvPr id="14373" name="Rectangle 54"/>
          <p:cNvSpPr/>
          <p:nvPr/>
        </p:nvSpPr>
        <p:spPr>
          <a:xfrm>
            <a:off x="3892550" y="112713"/>
            <a:ext cx="2813050" cy="461962"/>
          </a:xfrm>
          <a:prstGeom prst="rect">
            <a:avLst/>
          </a:prstGeom>
          <a:solidFill>
            <a:srgbClr val="FF0000"/>
          </a:solidFill>
          <a:ln w="9525" cap="flat" cmpd="sng">
            <a:solidFill>
              <a:srgbClr val="0000CC"/>
            </a:solidFill>
            <a:prstDash val="solid"/>
            <a:miter/>
            <a:headEnd type="none" w="med" len="med"/>
            <a:tailEnd type="none" w="med" len="med"/>
          </a:ln>
        </p:spPr>
        <p:txBody>
          <a:bodyPr>
            <a:spAutoFit/>
          </a:bodyPr>
          <a:p>
            <a:r>
              <a:rPr lang="en-US" altLang="zh-CN" sz="2400">
                <a:solidFill>
                  <a:schemeClr val="bg1"/>
                </a:solidFill>
                <a:latin typeface="Arial" panose="020B0604020202020204" pitchFamily="34" charset="0"/>
              </a:rPr>
              <a:t>【</a:t>
            </a:r>
            <a:r>
              <a:rPr lang="zh-CN" altLang="en-US" sz="2400" dirty="0">
                <a:solidFill>
                  <a:schemeClr val="bg1"/>
                </a:solidFill>
                <a:latin typeface="Arial" panose="020B0604020202020204" pitchFamily="34" charset="0"/>
              </a:rPr>
              <a:t>活动探究</a:t>
            </a:r>
            <a:r>
              <a:rPr lang="en-US" altLang="zh-CN" sz="2400">
                <a:solidFill>
                  <a:schemeClr val="bg1"/>
                </a:solidFill>
                <a:latin typeface="Arial" panose="020B0604020202020204" pitchFamily="34" charset="0"/>
              </a:rPr>
              <a:t>】1</a:t>
            </a:r>
            <a:endParaRPr lang="en-US" altLang="zh-CN" sz="2400">
              <a:solidFill>
                <a:schemeClr val="bg1"/>
              </a:solidFill>
              <a:latin typeface="Arial" panose="020B0604020202020204" pitchFamily="34" charset="0"/>
            </a:endParaRPr>
          </a:p>
        </p:txBody>
      </p:sp>
      <p:sp>
        <p:nvSpPr>
          <p:cNvPr id="22" name="Text Box 38"/>
          <p:cNvSpPr txBox="1"/>
          <p:nvPr/>
        </p:nvSpPr>
        <p:spPr>
          <a:xfrm>
            <a:off x="1187450" y="1447800"/>
            <a:ext cx="4960938" cy="400050"/>
          </a:xfrm>
          <a:prstGeom prst="rect">
            <a:avLst/>
          </a:prstGeom>
          <a:noFill/>
          <a:ln w="9525">
            <a:noFill/>
          </a:ln>
        </p:spPr>
        <p:txBody>
          <a:bodyPr>
            <a:spAutoFit/>
          </a:bodyPr>
          <a:p>
            <a:r>
              <a:rPr lang="zh-CN" altLang="en-US" sz="2000" b="1" dirty="0">
                <a:latin typeface="Arial" panose="020B0604020202020204" pitchFamily="34" charset="0"/>
              </a:rPr>
              <a:t>剧烈反应，镁片表面有大量</a:t>
            </a:r>
            <a:r>
              <a:rPr lang="zh-CN" altLang="en-US" sz="2000" b="1" dirty="0">
                <a:solidFill>
                  <a:srgbClr val="FF0000"/>
                </a:solidFill>
                <a:latin typeface="Arial" panose="020B0604020202020204" pitchFamily="34" charset="0"/>
              </a:rPr>
              <a:t>气泡冒出</a:t>
            </a:r>
            <a:endParaRPr lang="zh-CN" altLang="en-US" sz="2000" b="1" dirty="0">
              <a:latin typeface="Arial" panose="020B0604020202020204" pitchFamily="34" charset="0"/>
            </a:endParaRPr>
          </a:p>
        </p:txBody>
      </p:sp>
      <p:sp>
        <p:nvSpPr>
          <p:cNvPr id="24" name="Text Box 40"/>
          <p:cNvSpPr txBox="1"/>
          <p:nvPr/>
        </p:nvSpPr>
        <p:spPr>
          <a:xfrm>
            <a:off x="1196975" y="2735263"/>
            <a:ext cx="3735388" cy="400050"/>
          </a:xfrm>
          <a:prstGeom prst="rect">
            <a:avLst/>
          </a:prstGeom>
          <a:noFill/>
          <a:ln w="9525">
            <a:noFill/>
          </a:ln>
        </p:spPr>
        <p:txBody>
          <a:bodyPr>
            <a:spAutoFit/>
          </a:bodyPr>
          <a:p>
            <a:r>
              <a:rPr lang="zh-CN" altLang="en-US" sz="2000" b="1" dirty="0">
                <a:latin typeface="Arial" panose="020B0604020202020204" pitchFamily="34" charset="0"/>
              </a:rPr>
              <a:t>铁钉表面有少量</a:t>
            </a:r>
            <a:r>
              <a:rPr lang="zh-CN" altLang="en-US" sz="2000" b="1" dirty="0">
                <a:solidFill>
                  <a:srgbClr val="FF0000"/>
                </a:solidFill>
                <a:latin typeface="Arial" panose="020B0604020202020204" pitchFamily="34" charset="0"/>
              </a:rPr>
              <a:t>气泡冒出</a:t>
            </a:r>
            <a:endParaRPr lang="zh-CN" altLang="en-US" sz="2000" b="1" dirty="0">
              <a:latin typeface="Arial" panose="020B0604020202020204" pitchFamily="34" charset="0"/>
            </a:endParaRPr>
          </a:p>
        </p:txBody>
      </p:sp>
      <p:sp>
        <p:nvSpPr>
          <p:cNvPr id="25" name="Text Box 41"/>
          <p:cNvSpPr txBox="1"/>
          <p:nvPr/>
        </p:nvSpPr>
        <p:spPr>
          <a:xfrm>
            <a:off x="1187450" y="3522663"/>
            <a:ext cx="2816225" cy="400050"/>
          </a:xfrm>
          <a:prstGeom prst="rect">
            <a:avLst/>
          </a:prstGeom>
          <a:noFill/>
          <a:ln w="9525">
            <a:noFill/>
          </a:ln>
        </p:spPr>
        <p:txBody>
          <a:bodyPr>
            <a:spAutoFit/>
          </a:bodyPr>
          <a:p>
            <a:r>
              <a:rPr lang="zh-CN" altLang="en-US" sz="2000" b="1" dirty="0">
                <a:solidFill>
                  <a:srgbClr val="FF0000"/>
                </a:solidFill>
                <a:latin typeface="Arial" panose="020B0604020202020204" pitchFamily="34" charset="0"/>
              </a:rPr>
              <a:t>没有明显变化</a:t>
            </a:r>
            <a:endParaRPr lang="zh-CN" altLang="en-US" sz="2000" b="1" dirty="0">
              <a:solidFill>
                <a:srgbClr val="FF0000"/>
              </a:solidFill>
              <a:latin typeface="Arial" panose="020B0604020202020204" pitchFamily="34" charset="0"/>
            </a:endParaRPr>
          </a:p>
        </p:txBody>
      </p:sp>
      <p:sp>
        <p:nvSpPr>
          <p:cNvPr id="26" name="Text Box 53"/>
          <p:cNvSpPr txBox="1"/>
          <p:nvPr/>
        </p:nvSpPr>
        <p:spPr>
          <a:xfrm>
            <a:off x="5548313" y="1444625"/>
            <a:ext cx="3703637" cy="461963"/>
          </a:xfrm>
          <a:prstGeom prst="rect">
            <a:avLst/>
          </a:prstGeom>
          <a:noFill/>
          <a:ln w="9525">
            <a:noFill/>
          </a:ln>
        </p:spPr>
        <p:txBody>
          <a:bodyPr>
            <a:spAutoFit/>
          </a:bodyPr>
          <a:p>
            <a:r>
              <a:rPr lang="en-US" altLang="zh-CN">
                <a:latin typeface="Arial" panose="020B0604020202020204" pitchFamily="34" charset="0"/>
              </a:rPr>
              <a:t>Mg+H</a:t>
            </a:r>
            <a:r>
              <a:rPr lang="en-US" altLang="zh-CN" baseline="-25000">
                <a:latin typeface="Arial" panose="020B0604020202020204" pitchFamily="34" charset="0"/>
              </a:rPr>
              <a:t>2</a:t>
            </a:r>
            <a:r>
              <a:rPr lang="en-US" altLang="zh-CN">
                <a:latin typeface="Arial" panose="020B0604020202020204" pitchFamily="34" charset="0"/>
              </a:rPr>
              <a:t>SO</a:t>
            </a:r>
            <a:r>
              <a:rPr lang="en-US" altLang="zh-CN" baseline="-25000">
                <a:latin typeface="Arial" panose="020B0604020202020204" pitchFamily="34" charset="0"/>
              </a:rPr>
              <a:t>4</a:t>
            </a:r>
            <a:r>
              <a:rPr lang="en-US" altLang="zh-CN">
                <a:latin typeface="Arial" panose="020B0604020202020204" pitchFamily="34" charset="0"/>
              </a:rPr>
              <a:t>=MgSO</a:t>
            </a:r>
            <a:r>
              <a:rPr lang="en-US" altLang="zh-CN" baseline="-25000">
                <a:latin typeface="Arial" panose="020B0604020202020204" pitchFamily="34" charset="0"/>
              </a:rPr>
              <a:t>4</a:t>
            </a:r>
            <a:r>
              <a:rPr lang="en-US" altLang="zh-CN">
                <a:latin typeface="Arial" panose="020B0604020202020204" pitchFamily="34" charset="0"/>
              </a:rPr>
              <a:t>+H</a:t>
            </a:r>
            <a:r>
              <a:rPr lang="en-US" altLang="zh-CN" baseline="-25000">
                <a:latin typeface="Arial" panose="020B0604020202020204" pitchFamily="34" charset="0"/>
              </a:rPr>
              <a:t>2</a:t>
            </a:r>
            <a:r>
              <a:rPr lang="en-US" altLang="zh-CN">
                <a:solidFill>
                  <a:srgbClr val="FF0000"/>
                </a:solidFill>
                <a:latin typeface="Arial" panose="020B0604020202020204" pitchFamily="34" charset="0"/>
              </a:rPr>
              <a:t>↑</a:t>
            </a:r>
            <a:endParaRPr lang="en-US" altLang="zh-CN">
              <a:solidFill>
                <a:srgbClr val="FF0000"/>
              </a:solidFill>
              <a:latin typeface="Arial" panose="020B0604020202020204" pitchFamily="34" charset="0"/>
            </a:endParaRPr>
          </a:p>
        </p:txBody>
      </p:sp>
      <p:sp>
        <p:nvSpPr>
          <p:cNvPr id="27" name="Text Box 54"/>
          <p:cNvSpPr txBox="1"/>
          <p:nvPr/>
        </p:nvSpPr>
        <p:spPr>
          <a:xfrm>
            <a:off x="5548313" y="2082800"/>
            <a:ext cx="3706812" cy="460375"/>
          </a:xfrm>
          <a:prstGeom prst="rect">
            <a:avLst/>
          </a:prstGeom>
          <a:noFill/>
          <a:ln w="9525">
            <a:noFill/>
          </a:ln>
        </p:spPr>
        <p:txBody>
          <a:bodyPr>
            <a:spAutoFit/>
          </a:bodyPr>
          <a:p>
            <a:r>
              <a:rPr lang="en-US" altLang="zh-CN">
                <a:latin typeface="Arial" panose="020B0604020202020204" pitchFamily="34" charset="0"/>
              </a:rPr>
              <a:t>Zn +H</a:t>
            </a:r>
            <a:r>
              <a:rPr lang="en-US" altLang="zh-CN" baseline="-25000">
                <a:latin typeface="Arial" panose="020B0604020202020204" pitchFamily="34" charset="0"/>
              </a:rPr>
              <a:t>2</a:t>
            </a:r>
            <a:r>
              <a:rPr lang="en-US" altLang="zh-CN">
                <a:latin typeface="Arial" panose="020B0604020202020204" pitchFamily="34" charset="0"/>
              </a:rPr>
              <a:t>SO</a:t>
            </a:r>
            <a:r>
              <a:rPr lang="en-US" altLang="zh-CN" baseline="-25000">
                <a:latin typeface="Arial" panose="020B0604020202020204" pitchFamily="34" charset="0"/>
              </a:rPr>
              <a:t>4 </a:t>
            </a:r>
            <a:r>
              <a:rPr lang="en-US" altLang="zh-CN">
                <a:latin typeface="Arial" panose="020B0604020202020204" pitchFamily="34" charset="0"/>
              </a:rPr>
              <a:t>=ZnSO</a:t>
            </a:r>
            <a:r>
              <a:rPr lang="en-US" altLang="zh-CN" baseline="-25000">
                <a:latin typeface="Arial" panose="020B0604020202020204" pitchFamily="34" charset="0"/>
              </a:rPr>
              <a:t>4 </a:t>
            </a:r>
            <a:r>
              <a:rPr lang="en-US" altLang="zh-CN">
                <a:latin typeface="Arial" panose="020B0604020202020204" pitchFamily="34" charset="0"/>
              </a:rPr>
              <a:t>+H</a:t>
            </a:r>
            <a:r>
              <a:rPr lang="en-US" altLang="zh-CN" baseline="-25000">
                <a:latin typeface="Arial" panose="020B0604020202020204" pitchFamily="34" charset="0"/>
              </a:rPr>
              <a:t>2</a:t>
            </a:r>
            <a:r>
              <a:rPr lang="en-US" altLang="zh-CN">
                <a:solidFill>
                  <a:srgbClr val="FF0000"/>
                </a:solidFill>
                <a:latin typeface="Arial" panose="020B0604020202020204" pitchFamily="34" charset="0"/>
              </a:rPr>
              <a:t>↑</a:t>
            </a:r>
            <a:endParaRPr lang="en-US" altLang="zh-CN">
              <a:solidFill>
                <a:srgbClr val="FF0000"/>
              </a:solidFill>
              <a:latin typeface="Arial" panose="020B0604020202020204" pitchFamily="34" charset="0"/>
            </a:endParaRPr>
          </a:p>
        </p:txBody>
      </p:sp>
      <p:sp>
        <p:nvSpPr>
          <p:cNvPr id="28" name="Text Box 55"/>
          <p:cNvSpPr txBox="1"/>
          <p:nvPr/>
        </p:nvSpPr>
        <p:spPr>
          <a:xfrm>
            <a:off x="5554663" y="2741613"/>
            <a:ext cx="3706812" cy="461962"/>
          </a:xfrm>
          <a:prstGeom prst="rect">
            <a:avLst/>
          </a:prstGeom>
          <a:noFill/>
          <a:ln w="9525">
            <a:noFill/>
          </a:ln>
        </p:spPr>
        <p:txBody>
          <a:bodyPr>
            <a:spAutoFit/>
          </a:bodyPr>
          <a:p>
            <a:r>
              <a:rPr lang="en-US" altLang="zh-CN">
                <a:latin typeface="Arial" panose="020B0604020202020204" pitchFamily="34" charset="0"/>
              </a:rPr>
              <a:t>Fe +H</a:t>
            </a:r>
            <a:r>
              <a:rPr lang="en-US" altLang="zh-CN" baseline="-25000">
                <a:latin typeface="Arial" panose="020B0604020202020204" pitchFamily="34" charset="0"/>
              </a:rPr>
              <a:t>2</a:t>
            </a:r>
            <a:r>
              <a:rPr lang="en-US" altLang="zh-CN">
                <a:latin typeface="Arial" panose="020B0604020202020204" pitchFamily="34" charset="0"/>
              </a:rPr>
              <a:t>SO</a:t>
            </a:r>
            <a:r>
              <a:rPr lang="en-US" altLang="zh-CN" baseline="-25000">
                <a:latin typeface="Arial" panose="020B0604020202020204" pitchFamily="34" charset="0"/>
              </a:rPr>
              <a:t>4 </a:t>
            </a:r>
            <a:r>
              <a:rPr lang="en-US" altLang="zh-CN">
                <a:latin typeface="Arial" panose="020B0604020202020204" pitchFamily="34" charset="0"/>
              </a:rPr>
              <a:t>=FeSO</a:t>
            </a:r>
            <a:r>
              <a:rPr lang="en-US" altLang="zh-CN" baseline="-25000">
                <a:latin typeface="Arial" panose="020B0604020202020204" pitchFamily="34" charset="0"/>
              </a:rPr>
              <a:t>4 </a:t>
            </a:r>
            <a:r>
              <a:rPr lang="en-US" altLang="zh-CN">
                <a:latin typeface="Arial" panose="020B0604020202020204" pitchFamily="34" charset="0"/>
              </a:rPr>
              <a:t>+H</a:t>
            </a:r>
            <a:r>
              <a:rPr lang="en-US" altLang="zh-CN" baseline="-25000">
                <a:latin typeface="Arial" panose="020B0604020202020204" pitchFamily="34" charset="0"/>
              </a:rPr>
              <a:t>2</a:t>
            </a:r>
            <a:r>
              <a:rPr lang="en-US" altLang="zh-CN">
                <a:solidFill>
                  <a:srgbClr val="FF0000"/>
                </a:solidFill>
                <a:latin typeface="Arial" panose="020B0604020202020204" pitchFamily="34" charset="0"/>
              </a:rPr>
              <a:t>↑</a:t>
            </a:r>
            <a:endParaRPr lang="en-US" altLang="zh-CN">
              <a:solidFill>
                <a:srgbClr val="FF0000"/>
              </a:solidFill>
              <a:latin typeface="Arial" panose="020B0604020202020204" pitchFamily="34" charset="0"/>
            </a:endParaRPr>
          </a:p>
        </p:txBody>
      </p:sp>
      <p:sp>
        <p:nvSpPr>
          <p:cNvPr id="29" name="Line 56"/>
          <p:cNvSpPr/>
          <p:nvPr/>
        </p:nvSpPr>
        <p:spPr>
          <a:xfrm>
            <a:off x="6019800" y="3636963"/>
            <a:ext cx="1925638" cy="171450"/>
          </a:xfrm>
          <a:prstGeom prst="line">
            <a:avLst/>
          </a:prstGeom>
          <a:ln w="38100" cap="flat" cmpd="sng">
            <a:solidFill>
              <a:srgbClr val="FF0000"/>
            </a:solidFill>
            <a:prstDash val="solid"/>
            <a:headEnd type="none" w="med" len="med"/>
            <a:tailEnd type="none" w="med" len="med"/>
          </a:ln>
        </p:spPr>
      </p:sp>
      <p:sp>
        <p:nvSpPr>
          <p:cNvPr id="30" name="Text Box 39"/>
          <p:cNvSpPr txBox="1"/>
          <p:nvPr/>
        </p:nvSpPr>
        <p:spPr>
          <a:xfrm>
            <a:off x="1182688" y="2082800"/>
            <a:ext cx="3663950" cy="400050"/>
          </a:xfrm>
          <a:prstGeom prst="rect">
            <a:avLst/>
          </a:prstGeom>
          <a:noFill/>
          <a:ln w="9525">
            <a:noFill/>
          </a:ln>
        </p:spPr>
        <p:txBody>
          <a:bodyPr>
            <a:spAutoFit/>
          </a:bodyPr>
          <a:p>
            <a:r>
              <a:rPr lang="zh-CN" altLang="en-US" sz="2000" b="1" dirty="0">
                <a:latin typeface="Arial" panose="020B0604020202020204" pitchFamily="34" charset="0"/>
              </a:rPr>
              <a:t>锌片表面有较多</a:t>
            </a:r>
            <a:r>
              <a:rPr lang="zh-CN" altLang="en-US" sz="2000" b="1" dirty="0">
                <a:solidFill>
                  <a:srgbClr val="FF0000"/>
                </a:solidFill>
                <a:latin typeface="Arial" panose="020B0604020202020204" pitchFamily="34" charset="0"/>
              </a:rPr>
              <a:t>气泡冒出</a:t>
            </a:r>
            <a:endParaRPr lang="zh-CN" altLang="en-US" sz="2000" b="1" dirty="0">
              <a:latin typeface="Arial" panose="020B0604020202020204" pitchFamily="34" charset="0"/>
            </a:endParaRPr>
          </a:p>
        </p:txBody>
      </p:sp>
      <p:pic>
        <p:nvPicPr>
          <p:cNvPr id="14382" name="Picture 2"/>
          <p:cNvPicPr>
            <a:picLocks noChangeAspect="1"/>
          </p:cNvPicPr>
          <p:nvPr/>
        </p:nvPicPr>
        <p:blipFill>
          <a:blip r:embed="rId5"/>
          <a:stretch>
            <a:fillRect/>
          </a:stretch>
        </p:blipFill>
        <p:spPr>
          <a:xfrm>
            <a:off x="5497513" y="4291013"/>
            <a:ext cx="3524250" cy="2327275"/>
          </a:xfrm>
          <a:prstGeom prst="rect">
            <a:avLst/>
          </a:prstGeom>
          <a:noFill/>
          <a:ln w="9525">
            <a:noFill/>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plus(in)">
                                      <p:cBhvr>
                                        <p:cTn id="7" dur="20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5"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blinds(vertical)">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heel(4)">
                                      <p:cBhvr>
                                        <p:cTn id="17" dur="20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20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40" presetClass="entr" presetSubtype="0" fill="hold" grpId="0" nodeType="clickEffect">
                                  <p:stCondLst>
                                    <p:cond delay="0"/>
                                  </p:stCondLst>
                                  <p:iterate type="lt">
                                    <p:tmPct val="10000"/>
                                  </p:iterate>
                                  <p:childTnLst>
                                    <p:set>
                                      <p:cBhvr>
                                        <p:cTn id="26" dur="1" fill="hold">
                                          <p:stCondLst>
                                            <p:cond delay="0"/>
                                          </p:stCondLst>
                                        </p:cTn>
                                        <p:tgtEl>
                                          <p:spTgt spid="26"/>
                                        </p:tgtEl>
                                        <p:attrNameLst>
                                          <p:attrName>style.visibility</p:attrName>
                                        </p:attrNameLst>
                                      </p:cBhvr>
                                      <p:to>
                                        <p:strVal val="visible"/>
                                      </p:to>
                                    </p:set>
                                    <p:animEffect transition="in" filter="fade">
                                      <p:cBhvr>
                                        <p:cTn id="27" dur="1000"/>
                                        <p:tgtEl>
                                          <p:spTgt spid="26"/>
                                        </p:tgtEl>
                                      </p:cBhvr>
                                    </p:animEffect>
                                    <p:anim calcmode="lin" valueType="num">
                                      <p:cBhvr>
                                        <p:cTn id="28" dur="1000" fill="hold"/>
                                        <p:tgtEl>
                                          <p:spTgt spid="26"/>
                                        </p:tgtEl>
                                        <p:attrNameLst>
                                          <p:attrName>ppt_x</p:attrName>
                                        </p:attrNameLst>
                                      </p:cBhvr>
                                      <p:tavLst>
                                        <p:tav tm="0">
                                          <p:val>
                                            <p:strVal val="#ppt_x-.1"/>
                                          </p:val>
                                        </p:tav>
                                        <p:tav tm="100000">
                                          <p:val>
                                            <p:strVal val="#ppt_x"/>
                                          </p:val>
                                        </p:tav>
                                      </p:tavLst>
                                    </p:anim>
                                    <p:anim calcmode="lin" valueType="num">
                                      <p:cBhvr>
                                        <p:cTn id="29" dur="10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 presetClass="entr" presetSubtype="16" fill="hold" grpId="0" nodeType="click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box(in)">
                                      <p:cBhvr>
                                        <p:cTn id="34" dur="500"/>
                                        <p:tgtEl>
                                          <p:spTgt spid="27"/>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blinds(horizontal)">
                                      <p:cBhvr>
                                        <p:cTn id="39" dur="500"/>
                                        <p:tgtEl>
                                          <p:spTgt spid="28"/>
                                        </p:tgtEl>
                                      </p:cBhvr>
                                    </p:animEffect>
                                  </p:childTnLst>
                                </p:cTn>
                              </p:par>
                            </p:childTnLst>
                          </p:cTn>
                        </p:par>
                      </p:childTnLst>
                    </p:cTn>
                  </p:par>
                  <p:par>
                    <p:cTn id="40" fill="hold">
                      <p:stCondLst>
                        <p:cond delay="indefinite"/>
                      </p:stCondLst>
                      <p:childTnLst>
                        <p:par>
                          <p:cTn id="41" fill="hold">
                            <p:stCondLst>
                              <p:cond delay="0"/>
                            </p:stCondLst>
                            <p:childTnLst>
                              <p:par>
                                <p:cTn id="42" presetID="51" presetClass="entr" presetSubtype="0" fill="hold" nodeType="click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fade">
                                      <p:cBhvr>
                                        <p:cTn id="44" dur="770" decel="100000"/>
                                        <p:tgtEl>
                                          <p:spTgt spid="29"/>
                                        </p:tgtEl>
                                      </p:cBhvr>
                                    </p:animEffect>
                                    <p:animScale>
                                      <p:cBhvr>
                                        <p:cTn id="45" dur="770" decel="100000"/>
                                        <p:tgtEl>
                                          <p:spTgt spid="29"/>
                                        </p:tgtEl>
                                      </p:cBhvr>
                                      <p:from x="10000" y="10000"/>
                                      <p:to x="200000" y="450000"/>
                                    </p:animScale>
                                    <p:animScale>
                                      <p:cBhvr>
                                        <p:cTn id="46" dur="1230" accel="100000" fill="hold">
                                          <p:stCondLst>
                                            <p:cond delay="770"/>
                                          </p:stCondLst>
                                        </p:cTn>
                                        <p:tgtEl>
                                          <p:spTgt spid="29"/>
                                        </p:tgtEl>
                                      </p:cBhvr>
                                      <p:from x="200000" y="450000"/>
                                      <p:to x="100000" y="100000"/>
                                    </p:animScale>
                                    <p:set>
                                      <p:cBhvr>
                                        <p:cTn id="47" dur="770" fill="hold"/>
                                        <p:tgtEl>
                                          <p:spTgt spid="29"/>
                                        </p:tgtEl>
                                        <p:attrNameLst>
                                          <p:attrName>ppt_x</p:attrName>
                                        </p:attrNameLst>
                                      </p:cBhvr>
                                      <p:to>
                                        <p:strVal val="(0.5)"/>
                                      </p:to>
                                    </p:set>
                                    <p:anim from="(0.5)" to="(#ppt_x)" calcmode="lin" valueType="num">
                                      <p:cBhvr>
                                        <p:cTn id="48" dur="1230" accel="100000" fill="hold">
                                          <p:stCondLst>
                                            <p:cond delay="770"/>
                                          </p:stCondLst>
                                        </p:cTn>
                                        <p:tgtEl>
                                          <p:spTgt spid="29"/>
                                        </p:tgtEl>
                                        <p:attrNameLst>
                                          <p:attrName>ppt_x</p:attrName>
                                        </p:attrNameLst>
                                      </p:cBhvr>
                                    </p:anim>
                                    <p:set>
                                      <p:cBhvr>
                                        <p:cTn id="49" dur="770" fill="hold"/>
                                        <p:tgtEl>
                                          <p:spTgt spid="29"/>
                                        </p:tgtEl>
                                        <p:attrNameLst>
                                          <p:attrName>ppt_y</p:attrName>
                                        </p:attrNameLst>
                                      </p:cBhvr>
                                      <p:to>
                                        <p:strVal val="(#ppt_y+0.4)"/>
                                      </p:to>
                                    </p:set>
                                    <p:anim from="(#ppt_y+0.4)" to="(#ppt_y)" calcmode="lin" valueType="num">
                                      <p:cBhvr>
                                        <p:cTn id="50" dur="1230" accel="100000" fill="hold">
                                          <p:stCondLst>
                                            <p:cond delay="770"/>
                                          </p:stCondLst>
                                        </p:cTn>
                                        <p:tgtEl>
                                          <p:spTgt spid="29"/>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25" grpId="0"/>
      <p:bldP spid="26" grpId="0"/>
      <p:bldP spid="27" grpId="0"/>
      <p:bldP spid="28" grpId="0"/>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Text Box 3"/>
          <p:cNvSpPr txBox="1"/>
          <p:nvPr/>
        </p:nvSpPr>
        <p:spPr>
          <a:xfrm>
            <a:off x="323850" y="765175"/>
            <a:ext cx="4176713" cy="579438"/>
          </a:xfrm>
          <a:prstGeom prst="rect">
            <a:avLst/>
          </a:prstGeom>
          <a:noFill/>
          <a:ln w="9525">
            <a:noFill/>
          </a:ln>
        </p:spPr>
        <p:txBody>
          <a:bodyPr>
            <a:spAutoFit/>
          </a:bodyPr>
          <a:p>
            <a:pPr>
              <a:spcBef>
                <a:spcPct val="50000"/>
              </a:spcBef>
            </a:pPr>
            <a:r>
              <a:rPr lang="zh-CN" altLang="en-US" sz="3200" dirty="0">
                <a:latin typeface="Arial Narrow" panose="020B0606020202030204" pitchFamily="34" charset="0"/>
              </a:rPr>
              <a:t>一、金属与酸反应</a:t>
            </a:r>
            <a:endParaRPr lang="zh-CN" altLang="en-US" sz="3200" dirty="0">
              <a:latin typeface="Arial Narrow" panose="020B0606020202030204" pitchFamily="34" charset="0"/>
            </a:endParaRPr>
          </a:p>
        </p:txBody>
      </p:sp>
      <p:sp>
        <p:nvSpPr>
          <p:cNvPr id="15363" name="Rectangle 4"/>
          <p:cNvSpPr/>
          <p:nvPr/>
        </p:nvSpPr>
        <p:spPr>
          <a:xfrm>
            <a:off x="285750" y="1830388"/>
            <a:ext cx="3311525" cy="519112"/>
          </a:xfrm>
          <a:prstGeom prst="rect">
            <a:avLst/>
          </a:prstGeom>
          <a:noFill/>
          <a:ln w="9525">
            <a:noFill/>
          </a:ln>
        </p:spPr>
        <p:txBody>
          <a:bodyPr anchor="ctr" anchorCtr="0">
            <a:spAutoFit/>
          </a:bodyPr>
          <a:p>
            <a:r>
              <a:rPr lang="en-US" altLang="zh-CN" sz="2800">
                <a:latin typeface="Arial" panose="020B0604020202020204" pitchFamily="34" charset="0"/>
              </a:rPr>
              <a:t>【</a:t>
            </a:r>
            <a:r>
              <a:rPr lang="zh-CN" altLang="en-US" sz="2800" dirty="0">
                <a:latin typeface="Arial" panose="020B0604020202020204" pitchFamily="34" charset="0"/>
              </a:rPr>
              <a:t>讨论、交流</a:t>
            </a:r>
            <a:r>
              <a:rPr lang="en-US" altLang="zh-CN" sz="2800">
                <a:latin typeface="Arial" panose="020B0604020202020204" pitchFamily="34" charset="0"/>
              </a:rPr>
              <a:t>】1           </a:t>
            </a:r>
            <a:endParaRPr lang="en-US" altLang="zh-CN" sz="2800">
              <a:latin typeface="Arial" panose="020B0604020202020204" pitchFamily="34" charset="0"/>
            </a:endParaRPr>
          </a:p>
        </p:txBody>
      </p:sp>
      <p:sp>
        <p:nvSpPr>
          <p:cNvPr id="43013" name="Rectangle 5"/>
          <p:cNvSpPr/>
          <p:nvPr/>
        </p:nvSpPr>
        <p:spPr>
          <a:xfrm>
            <a:off x="1560513" y="3305175"/>
            <a:ext cx="1079500" cy="523875"/>
          </a:xfrm>
          <a:prstGeom prst="rect">
            <a:avLst/>
          </a:prstGeom>
          <a:noFill/>
          <a:ln w="9525">
            <a:noFill/>
          </a:ln>
        </p:spPr>
        <p:txBody>
          <a:bodyPr>
            <a:spAutoFit/>
          </a:bodyPr>
          <a:p>
            <a:r>
              <a:rPr lang="zh-CN" altLang="en-US" sz="2800" dirty="0">
                <a:solidFill>
                  <a:srgbClr val="FF0000"/>
                </a:solidFill>
                <a:latin typeface="宋体" panose="02010600030101010101" pitchFamily="2" charset="-122"/>
              </a:rPr>
              <a:t>活泼</a:t>
            </a:r>
            <a:endParaRPr lang="zh-CN" altLang="en-US" sz="2800" dirty="0">
              <a:solidFill>
                <a:srgbClr val="FF0000"/>
              </a:solidFill>
              <a:latin typeface="宋体" panose="02010600030101010101" pitchFamily="2" charset="-122"/>
            </a:endParaRPr>
          </a:p>
        </p:txBody>
      </p:sp>
      <p:sp>
        <p:nvSpPr>
          <p:cNvPr id="43014" name="Rectangle 6"/>
          <p:cNvSpPr>
            <a:spLocks noChangeArrowheads="1"/>
          </p:cNvSpPr>
          <p:nvPr/>
        </p:nvSpPr>
        <p:spPr bwMode="auto">
          <a:xfrm>
            <a:off x="500063" y="2500313"/>
            <a:ext cx="8069263" cy="1384300"/>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0" u="none" strike="noStrike" kern="1200" cap="none" spc="0" normalizeH="0" baseline="0" noProof="0" dirty="0">
                <a:ln>
                  <a:noFill/>
                </a:ln>
                <a:solidFill>
                  <a:schemeClr val="tx1"/>
                </a:solidFill>
                <a:effectLst/>
                <a:uLnTx/>
                <a:uFillTx/>
                <a:latin typeface="+mn-ea"/>
                <a:ea typeface="+mn-ea"/>
                <a:cs typeface="+mn-cs"/>
              </a:rPr>
              <a:t>a</a:t>
            </a:r>
            <a:r>
              <a:rPr kumimoji="0" lang="zh-CN" altLang="en-US" sz="2800" b="0" i="0" u="none" strike="noStrike" kern="1200" cap="none" spc="0" normalizeH="0" baseline="0" noProof="0" dirty="0">
                <a:ln>
                  <a:noFill/>
                </a:ln>
                <a:solidFill>
                  <a:schemeClr val="tx1"/>
                </a:solidFill>
                <a:effectLst/>
                <a:uLnTx/>
                <a:uFillTx/>
                <a:latin typeface="+mn-ea"/>
                <a:ea typeface="+mn-ea"/>
                <a:cs typeface="+mn-cs"/>
              </a:rPr>
              <a:t>、根据金属与</a:t>
            </a:r>
            <a:r>
              <a:rPr kumimoji="0" lang="en-US" altLang="zh-CN" sz="2800" b="0" i="0" u="none" strike="noStrike" kern="1200" cap="none" spc="0" normalizeH="0" baseline="0" noProof="0" dirty="0" err="1">
                <a:ln>
                  <a:noFill/>
                </a:ln>
                <a:solidFill>
                  <a:srgbClr val="0000FF"/>
                </a:solidFill>
                <a:effectLst/>
                <a:uLnTx/>
                <a:uFillTx/>
                <a:latin typeface="+mn-ea"/>
                <a:ea typeface="+mn-ea"/>
                <a:cs typeface="+mn-cs"/>
              </a:rPr>
              <a:t>HCl</a:t>
            </a:r>
            <a:r>
              <a:rPr kumimoji="0" lang="zh-CN" altLang="en-US" sz="2800" b="0" i="0" u="none" strike="noStrike" kern="1200" cap="none" spc="0" normalizeH="0" baseline="0" noProof="0" dirty="0">
                <a:ln>
                  <a:noFill/>
                </a:ln>
                <a:solidFill>
                  <a:schemeClr val="tx1"/>
                </a:solidFill>
                <a:effectLst/>
                <a:uLnTx/>
                <a:uFillTx/>
                <a:latin typeface="+mn-ea"/>
                <a:ea typeface="+mn-ea"/>
                <a:cs typeface="+mn-cs"/>
              </a:rPr>
              <a:t>以及</a:t>
            </a:r>
            <a:r>
              <a:rPr kumimoji="0" lang="en-US" altLang="zh-CN" sz="2800" b="0" i="0" u="none" strike="noStrike" kern="1200" cap="none" spc="0" normalizeH="0" baseline="0" noProof="0" dirty="0">
                <a:ln>
                  <a:noFill/>
                </a:ln>
                <a:solidFill>
                  <a:srgbClr val="0000FF"/>
                </a:solidFill>
                <a:effectLst/>
                <a:uLnTx/>
                <a:uFillTx/>
                <a:latin typeface="+mn-ea"/>
                <a:ea typeface="+mn-ea"/>
                <a:cs typeface="+mn-cs"/>
              </a:rPr>
              <a:t>H</a:t>
            </a:r>
            <a:r>
              <a:rPr kumimoji="0" lang="en-US" altLang="zh-CN" sz="2800" b="0" i="0" u="none" strike="noStrike" kern="1200" cap="none" spc="0" normalizeH="0" baseline="-25000" noProof="0" dirty="0">
                <a:ln>
                  <a:noFill/>
                </a:ln>
                <a:solidFill>
                  <a:srgbClr val="0000FF"/>
                </a:solidFill>
                <a:effectLst/>
                <a:uLnTx/>
                <a:uFillTx/>
                <a:latin typeface="+mn-ea"/>
                <a:ea typeface="+mn-ea"/>
                <a:cs typeface="+mn-cs"/>
              </a:rPr>
              <a:t>2</a:t>
            </a:r>
            <a:r>
              <a:rPr kumimoji="0" lang="en-US" altLang="zh-CN" sz="2800" b="0" i="0" u="none" strike="noStrike" kern="1200" cap="none" spc="0" normalizeH="0" baseline="0" noProof="0" dirty="0">
                <a:ln>
                  <a:noFill/>
                </a:ln>
                <a:solidFill>
                  <a:srgbClr val="0000FF"/>
                </a:solidFill>
                <a:effectLst/>
                <a:uLnTx/>
                <a:uFillTx/>
                <a:latin typeface="+mn-ea"/>
                <a:ea typeface="+mn-ea"/>
                <a:cs typeface="+mn-cs"/>
              </a:rPr>
              <a:t>SO</a:t>
            </a:r>
            <a:r>
              <a:rPr kumimoji="0" lang="en-US" altLang="zh-CN" sz="2800" b="0" i="0" u="none" strike="noStrike" kern="1200" cap="none" spc="0" normalizeH="0" baseline="-25000" noProof="0" dirty="0">
                <a:ln>
                  <a:noFill/>
                </a:ln>
                <a:solidFill>
                  <a:srgbClr val="0000FF"/>
                </a:solidFill>
                <a:effectLst/>
                <a:uLnTx/>
                <a:uFillTx/>
                <a:latin typeface="+mn-ea"/>
                <a:ea typeface="+mn-ea"/>
                <a:cs typeface="+mn-cs"/>
              </a:rPr>
              <a:t>4</a:t>
            </a:r>
            <a:r>
              <a:rPr kumimoji="0" lang="zh-CN" altLang="en-US" sz="2800" b="0" i="0" u="none" strike="noStrike" kern="1200" cap="none" spc="0" normalizeH="0" baseline="0" noProof="0" dirty="0">
                <a:ln>
                  <a:noFill/>
                </a:ln>
                <a:solidFill>
                  <a:srgbClr val="FF0000"/>
                </a:solidFill>
                <a:effectLst/>
                <a:uLnTx/>
                <a:uFillTx/>
                <a:latin typeface="+mn-ea"/>
                <a:ea typeface="+mn-ea"/>
                <a:cs typeface="+mn-cs"/>
              </a:rPr>
              <a:t>能否反应</a:t>
            </a:r>
            <a:r>
              <a:rPr kumimoji="0" lang="zh-CN" altLang="en-US" sz="2800" b="0" i="0" u="none" strike="noStrike" kern="1200" cap="none" spc="0" normalizeH="0" baseline="0" noProof="0" dirty="0">
                <a:ln>
                  <a:noFill/>
                </a:ln>
                <a:solidFill>
                  <a:schemeClr val="tx1"/>
                </a:solidFill>
                <a:effectLst/>
                <a:uLnTx/>
                <a:uFillTx/>
                <a:latin typeface="+mn-ea"/>
                <a:ea typeface="+mn-ea"/>
                <a:cs typeface="+mn-cs"/>
              </a:rPr>
              <a:t>的实验现</a:t>
            </a:r>
            <a:endParaRPr kumimoji="0" lang="en-US" altLang="zh-CN" sz="2800" b="0" i="0" u="none" strike="noStrike" kern="1200" cap="none" spc="0" normalizeH="0" baseline="0" noProof="0" dirty="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0" u="none" strike="noStrike" kern="1200" cap="none" spc="0" normalizeH="0" baseline="0" noProof="0" dirty="0">
                <a:ln>
                  <a:noFill/>
                </a:ln>
                <a:solidFill>
                  <a:schemeClr val="tx1"/>
                </a:solidFill>
                <a:effectLst/>
                <a:uLnTx/>
                <a:uFillTx/>
                <a:latin typeface="+mn-ea"/>
                <a:ea typeface="+mn-ea"/>
                <a:cs typeface="+mn-cs"/>
              </a:rPr>
              <a:t>   </a:t>
            </a:r>
            <a:r>
              <a:rPr kumimoji="0" lang="zh-CN" altLang="en-US" sz="2800" b="0" i="0" u="none" strike="noStrike" kern="1200" cap="none" spc="0" normalizeH="0" baseline="0" noProof="0" dirty="0">
                <a:ln>
                  <a:noFill/>
                </a:ln>
                <a:solidFill>
                  <a:schemeClr val="tx1"/>
                </a:solidFill>
                <a:effectLst/>
                <a:uLnTx/>
                <a:uFillTx/>
                <a:latin typeface="+mn-ea"/>
                <a:ea typeface="+mn-ea"/>
                <a:cs typeface="+mn-cs"/>
              </a:rPr>
              <a:t>象，我们可以将镁、锌、铁、铜四种金属分</a:t>
            </a:r>
            <a:endParaRPr kumimoji="0" lang="en-US" altLang="zh-CN" sz="2800" b="0" i="0" u="none" strike="noStrike" kern="1200" cap="none" spc="0" normalizeH="0" baseline="0" noProof="0" dirty="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0" u="none" strike="noStrike" kern="1200" cap="none" spc="0" normalizeH="0" baseline="0" noProof="0" dirty="0">
                <a:ln>
                  <a:noFill/>
                </a:ln>
                <a:solidFill>
                  <a:schemeClr val="tx1"/>
                </a:solidFill>
                <a:effectLst/>
                <a:uLnTx/>
                <a:uFillTx/>
                <a:latin typeface="+mn-ea"/>
                <a:ea typeface="+mn-ea"/>
                <a:cs typeface="+mn-cs"/>
              </a:rPr>
              <a:t>   </a:t>
            </a:r>
            <a:r>
              <a:rPr kumimoji="0" lang="zh-CN" altLang="en-US" sz="2800" b="0" i="0" u="none" strike="noStrike" kern="1200" cap="none" spc="0" normalizeH="0" baseline="0" noProof="0" dirty="0">
                <a:ln>
                  <a:noFill/>
                </a:ln>
                <a:solidFill>
                  <a:schemeClr val="tx1"/>
                </a:solidFill>
                <a:effectLst/>
                <a:uLnTx/>
                <a:uFillTx/>
                <a:latin typeface="+mn-ea"/>
                <a:ea typeface="+mn-ea"/>
                <a:cs typeface="+mn-cs"/>
              </a:rPr>
              <a:t>成</a:t>
            </a:r>
            <a:r>
              <a:rPr kumimoji="0" lang="en-US" altLang="zh-CN" sz="2800" b="0" i="0" u="none" strike="noStrike" kern="1200" cap="none" spc="0" normalizeH="0" baseline="0" noProof="0" dirty="0">
                <a:ln>
                  <a:noFill/>
                </a:ln>
                <a:solidFill>
                  <a:schemeClr val="tx1"/>
                </a:solidFill>
                <a:effectLst/>
                <a:uLnTx/>
                <a:uFillTx/>
                <a:latin typeface="+mn-ea"/>
                <a:ea typeface="+mn-ea"/>
                <a:cs typeface="+mn-cs"/>
              </a:rPr>
              <a:t>______</a:t>
            </a:r>
            <a:r>
              <a:rPr kumimoji="0" lang="zh-CN" altLang="en-US" sz="2800" b="0" i="0" u="none" strike="noStrike" kern="1200" cap="none" spc="0" normalizeH="0" baseline="0" noProof="0" dirty="0">
                <a:ln>
                  <a:noFill/>
                </a:ln>
                <a:solidFill>
                  <a:schemeClr val="tx1"/>
                </a:solidFill>
                <a:effectLst/>
                <a:uLnTx/>
                <a:uFillTx/>
                <a:latin typeface="+mn-ea"/>
                <a:ea typeface="+mn-ea"/>
                <a:cs typeface="+mn-cs"/>
              </a:rPr>
              <a:t>金属和</a:t>
            </a:r>
            <a:r>
              <a:rPr kumimoji="0" lang="en-US" altLang="zh-CN" sz="2800" b="0" i="0" u="none" strike="noStrike" kern="1200" cap="none" spc="0" normalizeH="0" baseline="0" noProof="0" dirty="0">
                <a:ln>
                  <a:noFill/>
                </a:ln>
                <a:solidFill>
                  <a:schemeClr val="tx1"/>
                </a:solidFill>
                <a:effectLst/>
                <a:uLnTx/>
                <a:uFillTx/>
                <a:latin typeface="+mn-ea"/>
                <a:ea typeface="+mn-ea"/>
                <a:cs typeface="+mn-cs"/>
              </a:rPr>
              <a:t>___________</a:t>
            </a:r>
            <a:r>
              <a:rPr kumimoji="0" lang="zh-CN" altLang="en-US" sz="2800" b="0" i="0" u="none" strike="noStrike" kern="1200" cap="none" spc="0" normalizeH="0" baseline="0" noProof="0" dirty="0">
                <a:ln>
                  <a:noFill/>
                </a:ln>
                <a:solidFill>
                  <a:schemeClr val="tx1"/>
                </a:solidFill>
                <a:effectLst/>
                <a:uLnTx/>
                <a:uFillTx/>
                <a:latin typeface="+mn-ea"/>
                <a:ea typeface="+mn-ea"/>
                <a:cs typeface="+mn-cs"/>
              </a:rPr>
              <a:t>金属。</a:t>
            </a:r>
            <a:endParaRPr kumimoji="0" lang="zh-CN" altLang="en-US" sz="2800" b="0" i="0" u="none" strike="noStrike" kern="1200" cap="none" spc="0" normalizeH="0" baseline="0" noProof="0" dirty="0">
              <a:ln>
                <a:noFill/>
              </a:ln>
              <a:solidFill>
                <a:schemeClr val="tx1"/>
              </a:solidFill>
              <a:effectLst/>
              <a:uLnTx/>
              <a:uFillTx/>
              <a:latin typeface="+mn-ea"/>
              <a:ea typeface="+mn-ea"/>
              <a:cs typeface="+mn-cs"/>
            </a:endParaRPr>
          </a:p>
        </p:txBody>
      </p:sp>
      <p:sp>
        <p:nvSpPr>
          <p:cNvPr id="43015" name="Text Box 7"/>
          <p:cNvSpPr txBox="1"/>
          <p:nvPr/>
        </p:nvSpPr>
        <p:spPr>
          <a:xfrm>
            <a:off x="500063" y="4191000"/>
            <a:ext cx="8429625" cy="954088"/>
          </a:xfrm>
          <a:prstGeom prst="rect">
            <a:avLst/>
          </a:prstGeom>
          <a:noFill/>
          <a:ln w="9525">
            <a:noFill/>
          </a:ln>
        </p:spPr>
        <p:txBody>
          <a:bodyPr>
            <a:spAutoFit/>
          </a:bodyPr>
          <a:p>
            <a:r>
              <a:rPr lang="en-US" altLang="zh-CN" sz="2800">
                <a:latin typeface="宋体" panose="02010600030101010101" pitchFamily="2" charset="-122"/>
              </a:rPr>
              <a:t>b</a:t>
            </a:r>
            <a:r>
              <a:rPr lang="zh-CN" altLang="en-US" sz="2800" dirty="0">
                <a:latin typeface="宋体" panose="02010600030101010101" pitchFamily="2" charset="-122"/>
              </a:rPr>
              <a:t>、在上述实验中，你判断金属</a:t>
            </a:r>
            <a:r>
              <a:rPr lang="zh-CN" altLang="en-US" sz="2800" dirty="0">
                <a:latin typeface="Arial" panose="020B0604020202020204" pitchFamily="34" charset="0"/>
              </a:rPr>
              <a:t>活动性顺序</a:t>
            </a:r>
            <a:r>
              <a:rPr lang="zh-CN" altLang="en-US" sz="2800" dirty="0">
                <a:latin typeface="宋体" panose="02010600030101010101" pitchFamily="2" charset="-122"/>
              </a:rPr>
              <a:t>的</a:t>
            </a:r>
            <a:r>
              <a:rPr lang="zh-CN" altLang="en-US" sz="2800" dirty="0">
                <a:solidFill>
                  <a:srgbClr val="0000CC"/>
                </a:solidFill>
                <a:latin typeface="宋体" panose="02010600030101010101" pitchFamily="2" charset="-122"/>
              </a:rPr>
              <a:t>实</a:t>
            </a:r>
            <a:endParaRPr lang="en-US" altLang="zh-CN" sz="2800">
              <a:solidFill>
                <a:srgbClr val="0000CC"/>
              </a:solidFill>
              <a:latin typeface="宋体" panose="02010600030101010101" pitchFamily="2" charset="-122"/>
            </a:endParaRPr>
          </a:p>
          <a:p>
            <a:r>
              <a:rPr lang="en-US" altLang="zh-CN" sz="2800">
                <a:solidFill>
                  <a:srgbClr val="0000CC"/>
                </a:solidFill>
                <a:latin typeface="宋体" panose="02010600030101010101" pitchFamily="2" charset="-122"/>
              </a:rPr>
              <a:t>   </a:t>
            </a:r>
            <a:r>
              <a:rPr lang="zh-CN" altLang="en-US" sz="2800" dirty="0">
                <a:solidFill>
                  <a:srgbClr val="0000CC"/>
                </a:solidFill>
                <a:latin typeface="宋体" panose="02010600030101010101" pitchFamily="2" charset="-122"/>
              </a:rPr>
              <a:t>验依据</a:t>
            </a:r>
            <a:r>
              <a:rPr lang="zh-CN" altLang="en-US" sz="2800" dirty="0">
                <a:latin typeface="宋体" panose="02010600030101010101" pitchFamily="2" charset="-122"/>
              </a:rPr>
              <a:t>是：</a:t>
            </a:r>
            <a:endParaRPr lang="zh-CN" altLang="en-US" sz="2800" dirty="0">
              <a:latin typeface="宋体" panose="02010600030101010101" pitchFamily="2" charset="-122"/>
            </a:endParaRPr>
          </a:p>
        </p:txBody>
      </p:sp>
      <p:sp>
        <p:nvSpPr>
          <p:cNvPr id="43016" name="Text Box 8"/>
          <p:cNvSpPr txBox="1"/>
          <p:nvPr/>
        </p:nvSpPr>
        <p:spPr>
          <a:xfrm>
            <a:off x="969963" y="5191125"/>
            <a:ext cx="7869237" cy="519113"/>
          </a:xfrm>
          <a:prstGeom prst="rect">
            <a:avLst/>
          </a:prstGeom>
          <a:noFill/>
          <a:ln w="9525">
            <a:noFill/>
          </a:ln>
        </p:spPr>
        <p:txBody>
          <a:bodyPr>
            <a:spAutoFit/>
          </a:bodyPr>
          <a:p>
            <a:r>
              <a:rPr lang="zh-CN" altLang="en-US" sz="2800" dirty="0">
                <a:latin typeface="Arial" panose="020B0604020202020204" pitchFamily="34" charset="0"/>
              </a:rPr>
              <a:t>根据</a:t>
            </a:r>
            <a:r>
              <a:rPr lang="zh-CN" altLang="en-US" sz="2800" dirty="0">
                <a:solidFill>
                  <a:srgbClr val="FF0000"/>
                </a:solidFill>
                <a:latin typeface="Arial" panose="020B0604020202020204" pitchFamily="34" charset="0"/>
              </a:rPr>
              <a:t>金属与酸</a:t>
            </a:r>
            <a:r>
              <a:rPr lang="zh-CN" altLang="en-US" sz="2800" dirty="0">
                <a:solidFill>
                  <a:srgbClr val="0000FF"/>
                </a:solidFill>
                <a:latin typeface="Arial" panose="020B0604020202020204" pitchFamily="34" charset="0"/>
              </a:rPr>
              <a:t>能否反应</a:t>
            </a:r>
            <a:r>
              <a:rPr lang="zh-CN" altLang="en-US" sz="2800" dirty="0">
                <a:solidFill>
                  <a:srgbClr val="FF0000"/>
                </a:solidFill>
                <a:latin typeface="Arial" panose="020B0604020202020204" pitchFamily="34" charset="0"/>
              </a:rPr>
              <a:t>及反应的</a:t>
            </a:r>
            <a:r>
              <a:rPr lang="zh-CN" altLang="en-US" sz="2800" dirty="0">
                <a:solidFill>
                  <a:srgbClr val="0000FF"/>
                </a:solidFill>
                <a:latin typeface="Arial" panose="020B0604020202020204" pitchFamily="34" charset="0"/>
              </a:rPr>
              <a:t>剧烈程度</a:t>
            </a:r>
            <a:r>
              <a:rPr lang="zh-CN" altLang="en-US" sz="2800" dirty="0">
                <a:latin typeface="Arial" panose="020B0604020202020204" pitchFamily="34" charset="0"/>
              </a:rPr>
              <a:t>来判断。</a:t>
            </a:r>
            <a:endParaRPr lang="zh-CN" altLang="en-US" sz="2800" dirty="0">
              <a:latin typeface="Arial" panose="020B0604020202020204" pitchFamily="34" charset="0"/>
            </a:endParaRPr>
          </a:p>
        </p:txBody>
      </p:sp>
      <p:sp>
        <p:nvSpPr>
          <p:cNvPr id="43018" name="Rectangle 10"/>
          <p:cNvSpPr/>
          <p:nvPr/>
        </p:nvSpPr>
        <p:spPr>
          <a:xfrm>
            <a:off x="3957638" y="3305175"/>
            <a:ext cx="1439862" cy="523875"/>
          </a:xfrm>
          <a:prstGeom prst="rect">
            <a:avLst/>
          </a:prstGeom>
          <a:noFill/>
          <a:ln w="9525">
            <a:noFill/>
          </a:ln>
        </p:spPr>
        <p:txBody>
          <a:bodyPr>
            <a:spAutoFit/>
          </a:bodyPr>
          <a:p>
            <a:r>
              <a:rPr lang="zh-CN" altLang="en-US" sz="2800" dirty="0">
                <a:solidFill>
                  <a:srgbClr val="FF0000"/>
                </a:solidFill>
                <a:latin typeface="宋体" panose="02010600030101010101" pitchFamily="2" charset="-122"/>
              </a:rPr>
              <a:t>不活泼</a:t>
            </a:r>
            <a:endParaRPr lang="zh-CN" altLang="en-US" sz="2800" dirty="0">
              <a:solidFill>
                <a:srgbClr val="FF0000"/>
              </a:solidFill>
              <a:latin typeface="宋体" panose="02010600030101010101" pitchFamily="2" charset="-122"/>
            </a:endParaRPr>
          </a:p>
        </p:txBody>
      </p:sp>
      <p:sp>
        <p:nvSpPr>
          <p:cNvPr id="15369" name="Rectangle 11"/>
          <p:cNvSpPr/>
          <p:nvPr/>
        </p:nvSpPr>
        <p:spPr>
          <a:xfrm>
            <a:off x="3995738" y="801688"/>
            <a:ext cx="2374900" cy="466725"/>
          </a:xfrm>
          <a:prstGeom prst="rect">
            <a:avLst/>
          </a:prstGeom>
          <a:solidFill>
            <a:srgbClr val="FF0000"/>
          </a:solidFill>
          <a:ln w="9525" cap="flat" cmpd="sng">
            <a:solidFill>
              <a:srgbClr val="0000CC"/>
            </a:solidFill>
            <a:prstDash val="solid"/>
            <a:miter/>
            <a:headEnd type="none" w="med" len="med"/>
            <a:tailEnd type="none" w="med" len="med"/>
          </a:ln>
        </p:spPr>
        <p:txBody>
          <a:bodyPr>
            <a:spAutoFit/>
          </a:bodyPr>
          <a:p>
            <a:r>
              <a:rPr lang="en-US" altLang="zh-CN">
                <a:solidFill>
                  <a:schemeClr val="bg1"/>
                </a:solidFill>
                <a:latin typeface="Arial" panose="020B0604020202020204" pitchFamily="34" charset="0"/>
              </a:rPr>
              <a:t>【</a:t>
            </a:r>
            <a:r>
              <a:rPr lang="zh-CN" altLang="en-US" dirty="0">
                <a:solidFill>
                  <a:schemeClr val="bg1"/>
                </a:solidFill>
                <a:latin typeface="Arial" panose="020B0604020202020204" pitchFamily="34" charset="0"/>
              </a:rPr>
              <a:t>活动探究</a:t>
            </a:r>
            <a:r>
              <a:rPr lang="en-US" altLang="zh-CN">
                <a:solidFill>
                  <a:schemeClr val="bg1"/>
                </a:solidFill>
                <a:latin typeface="Arial" panose="020B0604020202020204" pitchFamily="34" charset="0"/>
              </a:rPr>
              <a:t>】1</a:t>
            </a:r>
            <a:endParaRPr lang="en-US" altLang="zh-CN">
              <a:solidFill>
                <a:schemeClr val="bg1"/>
              </a:solidFill>
              <a:latin typeface="Arial" panose="020B0604020202020204" pitchFamily="3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3013"/>
                                        </p:tgtEl>
                                        <p:attrNameLst>
                                          <p:attrName>style.visibility</p:attrName>
                                        </p:attrNameLst>
                                      </p:cBhvr>
                                      <p:to>
                                        <p:strVal val="visible"/>
                                      </p:to>
                                    </p:set>
                                    <p:animEffect transition="in" filter="fade">
                                      <p:cBhvr>
                                        <p:cTn id="7" dur="2000"/>
                                        <p:tgtEl>
                                          <p:spTgt spid="430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3018"/>
                                        </p:tgtEl>
                                        <p:attrNameLst>
                                          <p:attrName>style.visibility</p:attrName>
                                        </p:attrNameLst>
                                      </p:cBhvr>
                                      <p:to>
                                        <p:strVal val="visible"/>
                                      </p:to>
                                    </p:set>
                                    <p:animEffect transition="in" filter="fade">
                                      <p:cBhvr>
                                        <p:cTn id="12" dur="2000"/>
                                        <p:tgtEl>
                                          <p:spTgt spid="43018"/>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43015"/>
                                        </p:tgtEl>
                                        <p:attrNameLst>
                                          <p:attrName>style.visibility</p:attrName>
                                        </p:attrNameLst>
                                      </p:cBhvr>
                                      <p:to>
                                        <p:strVal val="visible"/>
                                      </p:to>
                                    </p:set>
                                    <p:animEffect transition="in" filter="wedge">
                                      <p:cBhvr>
                                        <p:cTn id="17" dur="2000"/>
                                        <p:tgtEl>
                                          <p:spTgt spid="43015"/>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43016"/>
                                        </p:tgtEl>
                                        <p:attrNameLst>
                                          <p:attrName>style.visibility</p:attrName>
                                        </p:attrNameLst>
                                      </p:cBhvr>
                                      <p:to>
                                        <p:strVal val="visible"/>
                                      </p:to>
                                    </p:set>
                                    <p:animEffect transition="in" filter="circle(in)">
                                      <p:cBhvr>
                                        <p:cTn id="22" dur="2000"/>
                                        <p:tgtEl>
                                          <p:spTgt spid="430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3" grpId="0"/>
      <p:bldP spid="43015" grpId="0"/>
      <p:bldP spid="43016" grpId="0"/>
      <p:bldP spid="4301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03778" name="Picture 2" descr="pic_21756"/>
          <p:cNvPicPr>
            <a:picLocks noChangeAspect="1"/>
          </p:cNvPicPr>
          <p:nvPr/>
        </p:nvPicPr>
        <p:blipFill>
          <a:blip r:embed="rId1"/>
          <a:stretch>
            <a:fillRect/>
          </a:stretch>
        </p:blipFill>
        <p:spPr>
          <a:xfrm>
            <a:off x="228600" y="1143000"/>
            <a:ext cx="2286000" cy="3886200"/>
          </a:xfrm>
          <a:prstGeom prst="rect">
            <a:avLst/>
          </a:prstGeom>
          <a:noFill/>
          <a:ln w="9525">
            <a:noFill/>
          </a:ln>
        </p:spPr>
      </p:pic>
      <p:pic>
        <p:nvPicPr>
          <p:cNvPr id="203779" name="Picture 3" descr="pic_21757"/>
          <p:cNvPicPr>
            <a:picLocks noChangeAspect="1"/>
          </p:cNvPicPr>
          <p:nvPr/>
        </p:nvPicPr>
        <p:blipFill>
          <a:blip r:embed="rId2"/>
          <a:stretch>
            <a:fillRect/>
          </a:stretch>
        </p:blipFill>
        <p:spPr>
          <a:xfrm>
            <a:off x="2514600" y="1158875"/>
            <a:ext cx="2362200" cy="3870325"/>
          </a:xfrm>
          <a:prstGeom prst="rect">
            <a:avLst/>
          </a:prstGeom>
          <a:noFill/>
          <a:ln w="9525">
            <a:noFill/>
          </a:ln>
        </p:spPr>
      </p:pic>
      <p:pic>
        <p:nvPicPr>
          <p:cNvPr id="203780" name="Picture 4" descr="pic_21758"/>
          <p:cNvPicPr>
            <a:picLocks noChangeAspect="1"/>
          </p:cNvPicPr>
          <p:nvPr/>
        </p:nvPicPr>
        <p:blipFill>
          <a:blip r:embed="rId3"/>
          <a:stretch>
            <a:fillRect/>
          </a:stretch>
        </p:blipFill>
        <p:spPr>
          <a:xfrm>
            <a:off x="4876800" y="1143000"/>
            <a:ext cx="2057400" cy="3886200"/>
          </a:xfrm>
          <a:prstGeom prst="rect">
            <a:avLst/>
          </a:prstGeom>
          <a:noFill/>
          <a:ln w="9525">
            <a:noFill/>
          </a:ln>
        </p:spPr>
      </p:pic>
      <p:pic>
        <p:nvPicPr>
          <p:cNvPr id="203781" name="Picture 5" descr="pic_21759"/>
          <p:cNvPicPr>
            <a:picLocks noChangeAspect="1"/>
          </p:cNvPicPr>
          <p:nvPr/>
        </p:nvPicPr>
        <p:blipFill>
          <a:blip r:embed="rId4"/>
          <a:stretch>
            <a:fillRect/>
          </a:stretch>
        </p:blipFill>
        <p:spPr>
          <a:xfrm>
            <a:off x="6934200" y="1143000"/>
            <a:ext cx="2057400" cy="3886200"/>
          </a:xfrm>
          <a:prstGeom prst="rect">
            <a:avLst/>
          </a:prstGeom>
          <a:noFill/>
          <a:ln w="9525">
            <a:noFill/>
          </a:ln>
        </p:spPr>
      </p:pic>
      <p:sp>
        <p:nvSpPr>
          <p:cNvPr id="203782" name="Rectangle 6"/>
          <p:cNvSpPr>
            <a:spLocks noChangeArrowheads="1"/>
          </p:cNvSpPr>
          <p:nvPr/>
        </p:nvSpPr>
        <p:spPr bwMode="auto">
          <a:xfrm>
            <a:off x="228600" y="0"/>
            <a:ext cx="8686800" cy="1143000"/>
          </a:xfrm>
          <a:prstGeom prst="rect">
            <a:avLst/>
          </a:prstGeom>
          <a:solidFill>
            <a:srgbClr val="66FFCC"/>
          </a:solidFill>
          <a:ln w="9525">
            <a:noFill/>
            <a:miter lim="800000"/>
          </a:ln>
          <a:effectLst/>
        </p:spPr>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4000" b="0" i="0" u="none" strike="noStrike" kern="1200" cap="none" spc="0" normalizeH="0" baseline="0" noProof="0">
                <a:ln>
                  <a:noFill/>
                </a:ln>
                <a:solidFill>
                  <a:srgbClr val="FF3300"/>
                </a:solidFill>
                <a:effectLst>
                  <a:outerShdw blurRad="38100" dist="38100" dir="2700000" algn="tl">
                    <a:srgbClr val="000000"/>
                  </a:outerShdw>
                </a:effectLst>
                <a:uLnTx/>
                <a:uFillTx/>
                <a:latin typeface="华文琥珀" panose="02010800040101010101" pitchFamily="2" charset="-122"/>
                <a:ea typeface="宋体" panose="02010600030101010101" pitchFamily="2" charset="-122"/>
                <a:cs typeface="+mn-cs"/>
              </a:rPr>
              <a:t>镁、锌、铁、铜与盐酸反应比较</a:t>
            </a:r>
            <a:endParaRPr kumimoji="0" lang="zh-CN" altLang="en-US" sz="4000" b="0" i="0" u="none" strike="noStrike" kern="1200" cap="none" spc="0" normalizeH="0" baseline="0" noProof="0">
              <a:ln>
                <a:noFill/>
              </a:ln>
              <a:solidFill>
                <a:srgbClr val="FF3300"/>
              </a:solidFill>
              <a:effectLst>
                <a:outerShdw blurRad="38100" dist="38100" dir="2700000" algn="tl">
                  <a:srgbClr val="000000"/>
                </a:outerShdw>
              </a:effectLst>
              <a:uLnTx/>
              <a:uFillTx/>
              <a:latin typeface="华文琥珀" panose="02010800040101010101" pitchFamily="2" charset="-122"/>
              <a:ea typeface="宋体" panose="02010600030101010101" pitchFamily="2" charset="-122"/>
              <a:cs typeface="+mn-cs"/>
            </a:endParaRPr>
          </a:p>
        </p:txBody>
      </p:sp>
      <p:sp>
        <p:nvSpPr>
          <p:cNvPr id="2" name="矩形 1"/>
          <p:cNvSpPr/>
          <p:nvPr/>
        </p:nvSpPr>
        <p:spPr>
          <a:xfrm>
            <a:off x="228600" y="5181600"/>
            <a:ext cx="8915400" cy="584200"/>
          </a:xfrm>
          <a:prstGeom prst="rect">
            <a:avLst/>
          </a:prstGeom>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Mg</a:t>
            </a:r>
            <a:r>
              <a:rPr kumimoji="0" lang="zh-CN" altLang="en-US" sz="3200" b="1"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a:t>
            </a:r>
            <a:r>
              <a:rPr kumimoji="0" lang="en-US" altLang="zh-CN" sz="3200" b="1"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Zn</a:t>
            </a:r>
            <a:r>
              <a:rPr kumimoji="0" lang="zh-CN" altLang="en-US" sz="3200" b="1"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a:t>
            </a:r>
            <a:r>
              <a:rPr kumimoji="0" lang="en-US" altLang="zh-CN" sz="3200" b="1"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Fe</a:t>
            </a:r>
            <a:r>
              <a:rPr kumimoji="0" lang="zh-CN" altLang="en-US" sz="3200" b="1"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a:t>
            </a:r>
            <a:r>
              <a:rPr kumimoji="0" lang="en-US" altLang="zh-CN" sz="3200" b="1"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Cu</a:t>
            </a:r>
            <a:r>
              <a:rPr kumimoji="0" lang="zh-CN" altLang="en-US" sz="3200" b="1" i="0" u="none" strike="noStrike" kern="1200" cap="none" spc="0" normalizeH="0" baseline="0" noProof="0" dirty="0">
                <a:ln>
                  <a:noFill/>
                </a:ln>
                <a:solidFill>
                  <a:schemeClr val="tx1"/>
                </a:solidFill>
                <a:effectLst/>
                <a:uLnTx/>
                <a:uFillTx/>
                <a:latin typeface="+mn-ea"/>
                <a:ea typeface="宋体" panose="02010600030101010101" pitchFamily="2" charset="-122"/>
                <a:cs typeface="+mn-cs"/>
              </a:rPr>
              <a:t>的金属活动性顺序应怎样排列？</a:t>
            </a:r>
            <a:endParaRPr kumimoji="0" lang="zh-CN" altLang="en-US"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Rectangle 7"/>
          <p:cNvSpPr/>
          <p:nvPr/>
        </p:nvSpPr>
        <p:spPr>
          <a:xfrm>
            <a:off x="2362200" y="5865813"/>
            <a:ext cx="3733800" cy="523875"/>
          </a:xfrm>
          <a:prstGeom prst="rect">
            <a:avLst/>
          </a:prstGeom>
          <a:noFill/>
          <a:ln w="57150" cap="flat" cmpd="sng">
            <a:solidFill>
              <a:srgbClr val="0000FF"/>
            </a:solidFill>
            <a:prstDash val="solid"/>
            <a:miter/>
            <a:headEnd type="none" w="med" len="med"/>
            <a:tailEnd type="none" w="med" len="med"/>
          </a:ln>
        </p:spPr>
        <p:txBody>
          <a:bodyPr>
            <a:spAutoFit/>
          </a:bodyPr>
          <a:p>
            <a:r>
              <a:rPr lang="en-US" altLang="zh-CN" sz="2800">
                <a:solidFill>
                  <a:srgbClr val="FF0000"/>
                </a:solidFill>
                <a:latin typeface="Arial" panose="020B0604020202020204" pitchFamily="34" charset="0"/>
              </a:rPr>
              <a:t>     Mg&gt;Zn&gt;Fe &gt; Cu</a:t>
            </a:r>
            <a:endParaRPr lang="en-US" altLang="zh-CN" sz="2800">
              <a:solidFill>
                <a:srgbClr val="FF0000"/>
              </a:solidFill>
              <a:latin typeface="Arial" panose="020B0604020202020204" pitchFamily="3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377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377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0378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03781"/>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0" nodeType="afterEffect">
                                  <p:stCondLst>
                                    <p:cond delay="0"/>
                                  </p:stCondLst>
                                  <p:childTnLst>
                                    <p:set>
                                      <p:cBhvr>
                                        <p:cTn id="15" dur="1" fill="hold">
                                          <p:stCondLst>
                                            <p:cond delay="0"/>
                                          </p:stCondLst>
                                        </p:cTn>
                                        <p:tgtEl>
                                          <p:spTgt spid="203782"/>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ircle(in)">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3782" grpId="0" animBg="1"/>
      <p:bldP spid="2" grpId="0"/>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Rectangle 2"/>
          <p:cNvSpPr>
            <a:spLocks noGrp="1"/>
          </p:cNvSpPr>
          <p:nvPr>
            <p:ph type="title" idx="4294967295"/>
          </p:nvPr>
        </p:nvSpPr>
        <p:spPr>
          <a:xfrm>
            <a:off x="228600" y="0"/>
            <a:ext cx="7772400" cy="1143000"/>
          </a:xfrm>
        </p:spPr>
        <p:txBody>
          <a:bodyPr vert="horz" wrap="square" lIns="91440" tIns="45720" rIns="91440" bIns="45720" anchor="ctr" anchorCtr="0"/>
          <a:p>
            <a:r>
              <a:rPr lang="zh-CN" altLang="en-US" b="1" dirty="0">
                <a:solidFill>
                  <a:srgbClr val="FF0000"/>
                </a:solidFill>
              </a:rPr>
              <a:t>镁、锌、铁与盐酸反应的化学方程式比较</a:t>
            </a:r>
            <a:endParaRPr lang="zh-CN" altLang="en-US" b="1" dirty="0">
              <a:solidFill>
                <a:srgbClr val="FF0000"/>
              </a:solidFill>
            </a:endParaRPr>
          </a:p>
        </p:txBody>
      </p:sp>
      <p:sp>
        <p:nvSpPr>
          <p:cNvPr id="17411" name="Rectangle 3"/>
          <p:cNvSpPr>
            <a:spLocks noGrp="1"/>
          </p:cNvSpPr>
          <p:nvPr>
            <p:ph type="body" idx="4294967295"/>
          </p:nvPr>
        </p:nvSpPr>
        <p:spPr>
          <a:xfrm>
            <a:off x="533400" y="1371600"/>
            <a:ext cx="8610600" cy="4343400"/>
          </a:xfrm>
        </p:spPr>
        <p:txBody>
          <a:bodyPr vert="horz" wrap="square" lIns="91440" tIns="45720" rIns="91440" bIns="45720" anchor="t" anchorCtr="0"/>
          <a:p>
            <a:pPr>
              <a:lnSpc>
                <a:spcPct val="90000"/>
              </a:lnSpc>
              <a:buNone/>
            </a:pPr>
            <a:r>
              <a:rPr lang="en-US" altLang="zh-CN" sz="4000" b="1">
                <a:solidFill>
                  <a:schemeClr val="accent2"/>
                </a:solidFill>
              </a:rPr>
              <a:t>Mg  + </a:t>
            </a:r>
            <a:r>
              <a:rPr lang="en-US" altLang="zh-CN" sz="4000" b="1">
                <a:solidFill>
                  <a:srgbClr val="FF0000"/>
                </a:solidFill>
              </a:rPr>
              <a:t>2</a:t>
            </a:r>
            <a:r>
              <a:rPr lang="en-US" altLang="zh-CN" sz="4000" b="1">
                <a:solidFill>
                  <a:schemeClr val="accent2"/>
                </a:solidFill>
              </a:rPr>
              <a:t> </a:t>
            </a:r>
            <a:r>
              <a:rPr lang="en-US" altLang="zh-CN" sz="4000" b="1" err="1">
                <a:solidFill>
                  <a:schemeClr val="accent2"/>
                </a:solidFill>
              </a:rPr>
              <a:t>HCl</a:t>
            </a:r>
            <a:r>
              <a:rPr lang="en-US" altLang="zh-CN" sz="4000" b="1">
                <a:solidFill>
                  <a:schemeClr val="accent2"/>
                </a:solidFill>
              </a:rPr>
              <a:t>     =  MgCl</a:t>
            </a:r>
            <a:r>
              <a:rPr lang="en-US" altLang="zh-CN" sz="4000" b="1" baseline="-25000">
                <a:solidFill>
                  <a:schemeClr val="accent2"/>
                </a:solidFill>
              </a:rPr>
              <a:t>2    </a:t>
            </a:r>
            <a:r>
              <a:rPr lang="en-US" altLang="zh-CN" sz="4000" b="1">
                <a:solidFill>
                  <a:schemeClr val="accent2"/>
                </a:solidFill>
              </a:rPr>
              <a:t>+   H</a:t>
            </a:r>
            <a:r>
              <a:rPr lang="en-US" altLang="zh-CN" sz="4000" b="1" baseline="-25000">
                <a:solidFill>
                  <a:schemeClr val="accent2"/>
                </a:solidFill>
              </a:rPr>
              <a:t>2</a:t>
            </a:r>
            <a:r>
              <a:rPr lang="en-US" altLang="zh-CN" sz="4000" b="1">
                <a:solidFill>
                  <a:srgbClr val="FF0000"/>
                </a:solidFill>
              </a:rPr>
              <a:t>↑</a:t>
            </a:r>
            <a:endParaRPr lang="en-US" altLang="zh-CN" sz="4000" b="1">
              <a:solidFill>
                <a:srgbClr val="FF0000"/>
              </a:solidFill>
            </a:endParaRPr>
          </a:p>
          <a:p>
            <a:pPr>
              <a:lnSpc>
                <a:spcPct val="90000"/>
              </a:lnSpc>
              <a:buNone/>
            </a:pPr>
            <a:r>
              <a:rPr lang="en-US" altLang="zh-CN" sz="4000" b="1">
                <a:solidFill>
                  <a:schemeClr val="accent2"/>
                </a:solidFill>
              </a:rPr>
              <a:t>Mg  +    H</a:t>
            </a:r>
            <a:r>
              <a:rPr lang="en-US" altLang="zh-CN" sz="4000" b="1" baseline="-25000">
                <a:solidFill>
                  <a:schemeClr val="accent2"/>
                </a:solidFill>
              </a:rPr>
              <a:t>2</a:t>
            </a:r>
            <a:r>
              <a:rPr lang="en-US" altLang="zh-CN" sz="4000" b="1">
                <a:solidFill>
                  <a:schemeClr val="accent2"/>
                </a:solidFill>
              </a:rPr>
              <a:t>SO</a:t>
            </a:r>
            <a:r>
              <a:rPr lang="en-US" altLang="zh-CN" sz="4000" b="1" baseline="-25000">
                <a:solidFill>
                  <a:schemeClr val="accent2"/>
                </a:solidFill>
              </a:rPr>
              <a:t>4</a:t>
            </a:r>
            <a:r>
              <a:rPr lang="en-US" altLang="zh-CN" sz="4000" b="1">
                <a:solidFill>
                  <a:schemeClr val="accent2"/>
                </a:solidFill>
              </a:rPr>
              <a:t> =  MgSO</a:t>
            </a:r>
            <a:r>
              <a:rPr lang="en-US" altLang="zh-CN" sz="4000" b="1" baseline="-25000">
                <a:solidFill>
                  <a:schemeClr val="accent2"/>
                </a:solidFill>
              </a:rPr>
              <a:t>4</a:t>
            </a:r>
            <a:r>
              <a:rPr lang="en-US" altLang="zh-CN" sz="4000" b="1">
                <a:solidFill>
                  <a:schemeClr val="accent2"/>
                </a:solidFill>
              </a:rPr>
              <a:t> +  H</a:t>
            </a:r>
            <a:r>
              <a:rPr lang="en-US" altLang="zh-CN" sz="4000" b="1" baseline="-25000">
                <a:solidFill>
                  <a:schemeClr val="accent2"/>
                </a:solidFill>
              </a:rPr>
              <a:t>2 </a:t>
            </a:r>
            <a:r>
              <a:rPr lang="en-US" altLang="zh-CN" sz="4000" b="1">
                <a:solidFill>
                  <a:srgbClr val="FF0000"/>
                </a:solidFill>
              </a:rPr>
              <a:t>↑</a:t>
            </a:r>
            <a:endParaRPr lang="en-US" altLang="zh-CN" sz="4000" b="1">
              <a:solidFill>
                <a:srgbClr val="FF0000"/>
              </a:solidFill>
            </a:endParaRPr>
          </a:p>
          <a:p>
            <a:pPr>
              <a:lnSpc>
                <a:spcPct val="90000"/>
              </a:lnSpc>
              <a:buNone/>
            </a:pPr>
            <a:r>
              <a:rPr lang="en-US" altLang="zh-CN" sz="4000" b="1">
                <a:solidFill>
                  <a:schemeClr val="accent2"/>
                </a:solidFill>
              </a:rPr>
              <a:t>Zn   +  </a:t>
            </a:r>
            <a:r>
              <a:rPr lang="en-US" altLang="zh-CN" sz="4000" b="1">
                <a:solidFill>
                  <a:srgbClr val="FF0000"/>
                </a:solidFill>
              </a:rPr>
              <a:t>2</a:t>
            </a:r>
            <a:r>
              <a:rPr lang="en-US" altLang="zh-CN" sz="4000" b="1">
                <a:solidFill>
                  <a:schemeClr val="accent2"/>
                </a:solidFill>
              </a:rPr>
              <a:t>HCl     =  ZnCl</a:t>
            </a:r>
            <a:r>
              <a:rPr lang="en-US" altLang="zh-CN" sz="4000" b="1" baseline="-25000">
                <a:solidFill>
                  <a:schemeClr val="accent2"/>
                </a:solidFill>
              </a:rPr>
              <a:t>2</a:t>
            </a:r>
            <a:r>
              <a:rPr lang="en-US" altLang="zh-CN" sz="4000" b="1">
                <a:solidFill>
                  <a:schemeClr val="accent2"/>
                </a:solidFill>
              </a:rPr>
              <a:t>   +  H</a:t>
            </a:r>
            <a:r>
              <a:rPr lang="en-US" altLang="zh-CN" sz="4000" b="1" baseline="-25000">
                <a:solidFill>
                  <a:schemeClr val="accent2"/>
                </a:solidFill>
              </a:rPr>
              <a:t>2 </a:t>
            </a:r>
            <a:r>
              <a:rPr lang="en-US" altLang="zh-CN" sz="4000" b="1">
                <a:solidFill>
                  <a:srgbClr val="FF0000"/>
                </a:solidFill>
              </a:rPr>
              <a:t>↑</a:t>
            </a:r>
            <a:endParaRPr lang="en-US" altLang="zh-CN" sz="4000" b="1">
              <a:solidFill>
                <a:srgbClr val="FF0000"/>
              </a:solidFill>
            </a:endParaRPr>
          </a:p>
          <a:p>
            <a:pPr>
              <a:lnSpc>
                <a:spcPct val="90000"/>
              </a:lnSpc>
              <a:buNone/>
            </a:pPr>
            <a:r>
              <a:rPr lang="en-US" altLang="zh-CN" sz="4000" b="1">
                <a:solidFill>
                  <a:schemeClr val="accent2"/>
                </a:solidFill>
              </a:rPr>
              <a:t>Zn   +    H</a:t>
            </a:r>
            <a:r>
              <a:rPr lang="en-US" altLang="zh-CN" sz="4000" b="1" baseline="-25000">
                <a:solidFill>
                  <a:schemeClr val="accent2"/>
                </a:solidFill>
              </a:rPr>
              <a:t>2</a:t>
            </a:r>
            <a:r>
              <a:rPr lang="en-US" altLang="zh-CN" sz="4000" b="1">
                <a:solidFill>
                  <a:schemeClr val="accent2"/>
                </a:solidFill>
              </a:rPr>
              <a:t>SO</a:t>
            </a:r>
            <a:r>
              <a:rPr lang="en-US" altLang="zh-CN" sz="4000" b="1" baseline="-25000">
                <a:solidFill>
                  <a:schemeClr val="accent2"/>
                </a:solidFill>
              </a:rPr>
              <a:t>4</a:t>
            </a:r>
            <a:r>
              <a:rPr lang="en-US" altLang="zh-CN" sz="4000" b="1">
                <a:solidFill>
                  <a:schemeClr val="accent2"/>
                </a:solidFill>
              </a:rPr>
              <a:t> =  ZnSO</a:t>
            </a:r>
            <a:r>
              <a:rPr lang="en-US" altLang="zh-CN" sz="4000" b="1" baseline="-25000">
                <a:solidFill>
                  <a:schemeClr val="accent2"/>
                </a:solidFill>
              </a:rPr>
              <a:t>4</a:t>
            </a:r>
            <a:r>
              <a:rPr lang="en-US" altLang="zh-CN" sz="4000" b="1">
                <a:solidFill>
                  <a:schemeClr val="accent2"/>
                </a:solidFill>
              </a:rPr>
              <a:t> +  H</a:t>
            </a:r>
            <a:r>
              <a:rPr lang="en-US" altLang="zh-CN" sz="4000" b="1" baseline="-25000">
                <a:solidFill>
                  <a:schemeClr val="accent2"/>
                </a:solidFill>
              </a:rPr>
              <a:t>2 </a:t>
            </a:r>
            <a:r>
              <a:rPr lang="en-US" altLang="zh-CN" sz="4000" b="1">
                <a:solidFill>
                  <a:srgbClr val="FF0000"/>
                </a:solidFill>
              </a:rPr>
              <a:t>↑</a:t>
            </a:r>
            <a:endParaRPr lang="en-US" altLang="zh-CN" sz="4000" b="1">
              <a:solidFill>
                <a:srgbClr val="FF0000"/>
              </a:solidFill>
            </a:endParaRPr>
          </a:p>
          <a:p>
            <a:pPr>
              <a:lnSpc>
                <a:spcPct val="90000"/>
              </a:lnSpc>
              <a:buNone/>
            </a:pPr>
            <a:r>
              <a:rPr lang="en-US" altLang="zh-CN" sz="4000" b="1">
                <a:solidFill>
                  <a:schemeClr val="accent2"/>
                </a:solidFill>
              </a:rPr>
              <a:t>Fe   +  </a:t>
            </a:r>
            <a:r>
              <a:rPr lang="en-US" altLang="zh-CN" sz="4000" b="1">
                <a:solidFill>
                  <a:srgbClr val="FF0000"/>
                </a:solidFill>
              </a:rPr>
              <a:t>2</a:t>
            </a:r>
            <a:r>
              <a:rPr lang="en-US" altLang="zh-CN" sz="4000" b="1">
                <a:solidFill>
                  <a:schemeClr val="accent2"/>
                </a:solidFill>
              </a:rPr>
              <a:t>HCl     =  FeCl</a:t>
            </a:r>
            <a:r>
              <a:rPr lang="en-US" altLang="zh-CN" sz="4000" b="1" baseline="-25000">
                <a:solidFill>
                  <a:schemeClr val="accent2"/>
                </a:solidFill>
              </a:rPr>
              <a:t>2</a:t>
            </a:r>
            <a:r>
              <a:rPr lang="en-US" altLang="zh-CN" sz="4000" b="1">
                <a:solidFill>
                  <a:schemeClr val="accent2"/>
                </a:solidFill>
              </a:rPr>
              <a:t>   +  H</a:t>
            </a:r>
            <a:r>
              <a:rPr lang="en-US" altLang="zh-CN" sz="4000" b="1" baseline="-25000">
                <a:solidFill>
                  <a:schemeClr val="accent2"/>
                </a:solidFill>
              </a:rPr>
              <a:t>2 </a:t>
            </a:r>
            <a:r>
              <a:rPr lang="en-US" altLang="zh-CN" sz="4000" b="1">
                <a:solidFill>
                  <a:srgbClr val="FF0000"/>
                </a:solidFill>
              </a:rPr>
              <a:t>↑</a:t>
            </a:r>
            <a:endParaRPr lang="en-US" altLang="zh-CN" sz="4000" b="1">
              <a:solidFill>
                <a:srgbClr val="FF0000"/>
              </a:solidFill>
            </a:endParaRPr>
          </a:p>
          <a:p>
            <a:pPr>
              <a:lnSpc>
                <a:spcPct val="90000"/>
              </a:lnSpc>
              <a:buNone/>
            </a:pPr>
            <a:r>
              <a:rPr lang="en-US" altLang="zh-CN" sz="4000" b="1">
                <a:solidFill>
                  <a:schemeClr val="accent2"/>
                </a:solidFill>
              </a:rPr>
              <a:t>Fe   +    H</a:t>
            </a:r>
            <a:r>
              <a:rPr lang="en-US" altLang="zh-CN" sz="4000" b="1" baseline="-25000">
                <a:solidFill>
                  <a:schemeClr val="accent2"/>
                </a:solidFill>
              </a:rPr>
              <a:t>2</a:t>
            </a:r>
            <a:r>
              <a:rPr lang="en-US" altLang="zh-CN" sz="4000" b="1">
                <a:solidFill>
                  <a:schemeClr val="accent2"/>
                </a:solidFill>
              </a:rPr>
              <a:t>SO</a:t>
            </a:r>
            <a:r>
              <a:rPr lang="en-US" altLang="zh-CN" sz="4000" b="1" baseline="-25000">
                <a:solidFill>
                  <a:schemeClr val="accent2"/>
                </a:solidFill>
              </a:rPr>
              <a:t>4</a:t>
            </a:r>
            <a:r>
              <a:rPr lang="en-US" altLang="zh-CN" sz="4000" b="1">
                <a:solidFill>
                  <a:schemeClr val="accent2"/>
                </a:solidFill>
              </a:rPr>
              <a:t> =  FeSO</a:t>
            </a:r>
            <a:r>
              <a:rPr lang="en-US" altLang="zh-CN" sz="4000" b="1" baseline="-25000">
                <a:solidFill>
                  <a:schemeClr val="accent2"/>
                </a:solidFill>
              </a:rPr>
              <a:t>4</a:t>
            </a:r>
            <a:r>
              <a:rPr lang="en-US" altLang="zh-CN" sz="4000" b="1">
                <a:solidFill>
                  <a:schemeClr val="accent2"/>
                </a:solidFill>
              </a:rPr>
              <a:t> +  H</a:t>
            </a:r>
            <a:r>
              <a:rPr lang="en-US" altLang="zh-CN" sz="4000" b="1" baseline="-25000">
                <a:solidFill>
                  <a:schemeClr val="accent2"/>
                </a:solidFill>
              </a:rPr>
              <a:t>2</a:t>
            </a:r>
            <a:r>
              <a:rPr lang="en-US" altLang="zh-CN" sz="4000" b="1" baseline="-25000">
                <a:solidFill>
                  <a:srgbClr val="3366FF"/>
                </a:solidFill>
              </a:rPr>
              <a:t> </a:t>
            </a:r>
            <a:r>
              <a:rPr lang="en-US" altLang="zh-CN" sz="4000" b="1">
                <a:solidFill>
                  <a:srgbClr val="FF0000"/>
                </a:solidFill>
              </a:rPr>
              <a:t>↑</a:t>
            </a:r>
            <a:endParaRPr lang="en-US" altLang="zh-CN" sz="4000" b="1">
              <a:solidFill>
                <a:srgbClr val="FF0000"/>
              </a:solidFill>
            </a:endParaRPr>
          </a:p>
          <a:p>
            <a:pPr>
              <a:lnSpc>
                <a:spcPct val="90000"/>
              </a:lnSpc>
              <a:buNone/>
            </a:pPr>
            <a:endParaRPr lang="zh-CN" altLang="en-US" sz="4000" b="1" dirty="0">
              <a:solidFill>
                <a:srgbClr val="FF3300"/>
              </a:solidFill>
            </a:endParaRPr>
          </a:p>
        </p:txBody>
      </p:sp>
      <p:sp>
        <p:nvSpPr>
          <p:cNvPr id="60420" name="AutoShape 4"/>
          <p:cNvSpPr/>
          <p:nvPr/>
        </p:nvSpPr>
        <p:spPr>
          <a:xfrm>
            <a:off x="7740650" y="1557338"/>
            <a:ext cx="762000" cy="3733800"/>
          </a:xfrm>
          <a:prstGeom prst="rightBrace">
            <a:avLst>
              <a:gd name="adj1" fmla="val 40833"/>
              <a:gd name="adj2" fmla="val 50000"/>
            </a:avLst>
          </a:prstGeom>
          <a:noFill/>
          <a:ln w="25400" cap="flat" cmpd="sng">
            <a:solidFill>
              <a:srgbClr val="0000FF"/>
            </a:solidFill>
            <a:prstDash val="solid"/>
            <a:miter/>
            <a:headEnd type="none" w="med" len="med"/>
            <a:tailEnd type="none" w="med" len="med"/>
          </a:ln>
        </p:spPr>
        <p:txBody>
          <a:bodyPr wrap="none" anchor="ctr" anchorCtr="0"/>
          <a:p>
            <a:endParaRPr lang="zh-CN" altLang="en-US" dirty="0">
              <a:latin typeface="Arial" panose="020B0604020202020204" pitchFamily="34" charset="0"/>
            </a:endParaRPr>
          </a:p>
        </p:txBody>
      </p:sp>
      <p:sp>
        <p:nvSpPr>
          <p:cNvPr id="60421" name="Text Box 5"/>
          <p:cNvSpPr txBox="1"/>
          <p:nvPr/>
        </p:nvSpPr>
        <p:spPr>
          <a:xfrm>
            <a:off x="8410575" y="2420938"/>
            <a:ext cx="733425" cy="2362200"/>
          </a:xfrm>
          <a:prstGeom prst="rect">
            <a:avLst/>
          </a:prstGeom>
          <a:noFill/>
          <a:ln w="9525">
            <a:noFill/>
          </a:ln>
        </p:spPr>
        <p:txBody>
          <a:bodyPr vert="eaVert">
            <a:spAutoFit/>
          </a:bodyPr>
          <a:p>
            <a:pPr>
              <a:spcBef>
                <a:spcPct val="50000"/>
              </a:spcBef>
            </a:pPr>
            <a:r>
              <a:rPr lang="zh-CN" altLang="en-US" sz="3600" b="1" dirty="0">
                <a:solidFill>
                  <a:srgbClr val="FF0000"/>
                </a:solidFill>
                <a:latin typeface="Times New Roman" panose="02020603050405020304" pitchFamily="18" charset="0"/>
              </a:rPr>
              <a:t>置换反应</a:t>
            </a:r>
            <a:endParaRPr lang="zh-CN" altLang="en-US" sz="3600" b="1" dirty="0">
              <a:solidFill>
                <a:srgbClr val="FF0000"/>
              </a:solidFill>
              <a:latin typeface="Times New Roman" panose="02020603050405020304" pitchFamily="18" charset="0"/>
            </a:endParaRPr>
          </a:p>
        </p:txBody>
      </p:sp>
      <p:sp>
        <p:nvSpPr>
          <p:cNvPr id="17414" name="Text Box 6"/>
          <p:cNvSpPr txBox="1"/>
          <p:nvPr/>
        </p:nvSpPr>
        <p:spPr>
          <a:xfrm>
            <a:off x="762000" y="6096000"/>
            <a:ext cx="6019800" cy="457200"/>
          </a:xfrm>
          <a:prstGeom prst="rect">
            <a:avLst/>
          </a:prstGeom>
          <a:noFill/>
          <a:ln w="9525">
            <a:noFill/>
          </a:ln>
        </p:spPr>
        <p:txBody>
          <a:bodyPr>
            <a:spAutoFit/>
          </a:bodyPr>
          <a:p>
            <a:pPr>
              <a:spcBef>
                <a:spcPct val="50000"/>
              </a:spcBef>
            </a:pPr>
            <a:endParaRPr lang="zh-CN" altLang="en-US" sz="2400" dirty="0">
              <a:latin typeface="Times New Roman" panose="02020603050405020304" pitchFamily="18" charset="0"/>
            </a:endParaRPr>
          </a:p>
        </p:txBody>
      </p:sp>
      <p:sp>
        <p:nvSpPr>
          <p:cNvPr id="60423" name="Rectangle 7"/>
          <p:cNvSpPr/>
          <p:nvPr/>
        </p:nvSpPr>
        <p:spPr>
          <a:xfrm>
            <a:off x="323850" y="5589588"/>
            <a:ext cx="7629525" cy="585787"/>
          </a:xfrm>
          <a:prstGeom prst="rect">
            <a:avLst/>
          </a:prstGeom>
          <a:noFill/>
          <a:ln w="9525">
            <a:noFill/>
          </a:ln>
        </p:spPr>
        <p:txBody>
          <a:bodyPr wrap="none">
            <a:spAutoFit/>
          </a:bodyPr>
          <a:p>
            <a:pPr>
              <a:lnSpc>
                <a:spcPct val="90000"/>
              </a:lnSpc>
              <a:spcBef>
                <a:spcPct val="20000"/>
              </a:spcBef>
            </a:pPr>
            <a:r>
              <a:rPr lang="zh-CN" altLang="en-US" sz="3600" b="1" dirty="0">
                <a:solidFill>
                  <a:srgbClr val="FF0000"/>
                </a:solidFill>
                <a:latin typeface="Times New Roman" panose="02020603050405020304" pitchFamily="18" charset="0"/>
              </a:rPr>
              <a:t>单质      化合物          化合物         单质</a:t>
            </a:r>
            <a:endParaRPr lang="zh-CN" altLang="en-US" sz="3600" b="1" dirty="0">
              <a:solidFill>
                <a:srgbClr val="FF0000"/>
              </a:solidFill>
              <a:latin typeface="Times New Roman" panose="02020603050405020304" pitchFamily="18" charset="0"/>
            </a:endParaRP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0423"/>
                                        </p:tgtEl>
                                        <p:attrNameLst>
                                          <p:attrName>style.visibility</p:attrName>
                                        </p:attrNameLst>
                                      </p:cBhvr>
                                      <p:to>
                                        <p:strVal val="visible"/>
                                      </p:to>
                                    </p:set>
                                    <p:anim calcmode="lin" valueType="num">
                                      <p:cBhvr additive="base">
                                        <p:cTn id="7" dur="500" fill="hold"/>
                                        <p:tgtEl>
                                          <p:spTgt spid="60423"/>
                                        </p:tgtEl>
                                        <p:attrNameLst>
                                          <p:attrName>ppt_x</p:attrName>
                                        </p:attrNameLst>
                                      </p:cBhvr>
                                      <p:tavLst>
                                        <p:tav tm="0">
                                          <p:val>
                                            <p:strVal val="0-#ppt_w/2"/>
                                          </p:val>
                                        </p:tav>
                                        <p:tav tm="100000">
                                          <p:val>
                                            <p:strVal val="#ppt_x"/>
                                          </p:val>
                                        </p:tav>
                                      </p:tavLst>
                                    </p:anim>
                                    <p:anim calcmode="lin" valueType="num">
                                      <p:cBhvr additive="base">
                                        <p:cTn id="8" dur="500" fill="hold"/>
                                        <p:tgtEl>
                                          <p:spTgt spid="6042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0420"/>
                                        </p:tgtEl>
                                        <p:attrNameLst>
                                          <p:attrName>style.visibility</p:attrName>
                                        </p:attrNameLst>
                                      </p:cBhvr>
                                      <p:to>
                                        <p:strVal val="visible"/>
                                      </p:to>
                                    </p:set>
                                    <p:anim calcmode="lin" valueType="num">
                                      <p:cBhvr additive="base">
                                        <p:cTn id="13" dur="500" fill="hold"/>
                                        <p:tgtEl>
                                          <p:spTgt spid="60420"/>
                                        </p:tgtEl>
                                        <p:attrNameLst>
                                          <p:attrName>ppt_x</p:attrName>
                                        </p:attrNameLst>
                                      </p:cBhvr>
                                      <p:tavLst>
                                        <p:tav tm="0">
                                          <p:val>
                                            <p:strVal val="0-#ppt_w/2"/>
                                          </p:val>
                                        </p:tav>
                                        <p:tav tm="100000">
                                          <p:val>
                                            <p:strVal val="#ppt_x"/>
                                          </p:val>
                                        </p:tav>
                                      </p:tavLst>
                                    </p:anim>
                                    <p:anim calcmode="lin" valueType="num">
                                      <p:cBhvr additive="base">
                                        <p:cTn id="14" dur="500" fill="hold"/>
                                        <p:tgtEl>
                                          <p:spTgt spid="6042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iterate type="wd">
                                    <p:tmPct val="100000"/>
                                  </p:iterate>
                                  <p:childTnLst>
                                    <p:set>
                                      <p:cBhvr>
                                        <p:cTn id="18" dur="1" fill="hold">
                                          <p:stCondLst>
                                            <p:cond delay="0"/>
                                          </p:stCondLst>
                                        </p:cTn>
                                        <p:tgtEl>
                                          <p:spTgt spid="60421"/>
                                        </p:tgtEl>
                                        <p:attrNameLst>
                                          <p:attrName>style.visibility</p:attrName>
                                        </p:attrNameLst>
                                      </p:cBhvr>
                                      <p:to>
                                        <p:strVal val="visible"/>
                                      </p:to>
                                    </p:set>
                                    <p:anim calcmode="lin" valueType="num">
                                      <p:cBhvr additive="base">
                                        <p:cTn id="19" dur="300" fill="hold"/>
                                        <p:tgtEl>
                                          <p:spTgt spid="60421"/>
                                        </p:tgtEl>
                                        <p:attrNameLst>
                                          <p:attrName>ppt_x</p:attrName>
                                        </p:attrNameLst>
                                      </p:cBhvr>
                                      <p:tavLst>
                                        <p:tav tm="0">
                                          <p:val>
                                            <p:strVal val="0-#ppt_w/2"/>
                                          </p:val>
                                        </p:tav>
                                        <p:tav tm="100000">
                                          <p:val>
                                            <p:strVal val="#ppt_x"/>
                                          </p:val>
                                        </p:tav>
                                      </p:tavLst>
                                    </p:anim>
                                    <p:anim calcmode="lin" valueType="num">
                                      <p:cBhvr additive="base">
                                        <p:cTn id="20" dur="300" fill="hold"/>
                                        <p:tgtEl>
                                          <p:spTgt spid="604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0" grpId="0" animBg="1"/>
      <p:bldP spid="60421" grpId="0"/>
      <p:bldP spid="6042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7106" name="Rectangle 10"/>
          <p:cNvSpPr/>
          <p:nvPr/>
        </p:nvSpPr>
        <p:spPr>
          <a:xfrm>
            <a:off x="152400" y="228600"/>
            <a:ext cx="7696200" cy="1371600"/>
          </a:xfrm>
          <a:prstGeom prst="rect">
            <a:avLst/>
          </a:prstGeom>
          <a:noFill/>
          <a:ln w="9525">
            <a:noFill/>
          </a:ln>
        </p:spPr>
        <p:txBody>
          <a:bodyPr/>
          <a:p>
            <a:pPr eaLnBrk="0" hangingPunct="0">
              <a:spcBef>
                <a:spcPct val="20000"/>
              </a:spcBef>
            </a:pPr>
            <a:r>
              <a:rPr lang="en-US" altLang="zh-CN" sz="4400" b="1">
                <a:latin typeface="Arial" panose="020B0604020202020204" pitchFamily="34" charset="0"/>
              </a:rPr>
              <a:t>【</a:t>
            </a:r>
            <a:r>
              <a:rPr lang="zh-CN" altLang="en-US" sz="4400" b="1" dirty="0">
                <a:latin typeface="Arial" panose="020B0604020202020204" pitchFamily="34" charset="0"/>
              </a:rPr>
              <a:t>小结</a:t>
            </a:r>
            <a:r>
              <a:rPr lang="en-US" altLang="zh-CN" sz="4400" b="1">
                <a:latin typeface="Arial" panose="020B0604020202020204" pitchFamily="34" charset="0"/>
              </a:rPr>
              <a:t>】</a:t>
            </a:r>
            <a:r>
              <a:rPr lang="zh-CN" altLang="en-US" sz="4000" b="1" dirty="0">
                <a:solidFill>
                  <a:srgbClr val="FF0000"/>
                </a:solidFill>
                <a:latin typeface="Arial" panose="020B0604020202020204" pitchFamily="34" charset="0"/>
              </a:rPr>
              <a:t>金属的化学性质</a:t>
            </a:r>
            <a:endParaRPr lang="zh-CN" altLang="en-US" sz="4000" b="1" dirty="0">
              <a:solidFill>
                <a:srgbClr val="FF0000"/>
              </a:solidFill>
              <a:latin typeface="Arial" panose="020B0604020202020204" pitchFamily="34" charset="0"/>
            </a:endParaRPr>
          </a:p>
        </p:txBody>
      </p:sp>
      <p:sp>
        <p:nvSpPr>
          <p:cNvPr id="47107" name="TextBox 1"/>
          <p:cNvSpPr txBox="1"/>
          <p:nvPr/>
        </p:nvSpPr>
        <p:spPr>
          <a:xfrm>
            <a:off x="685800" y="1143000"/>
            <a:ext cx="3660775" cy="579438"/>
          </a:xfrm>
          <a:prstGeom prst="rect">
            <a:avLst/>
          </a:prstGeom>
          <a:noFill/>
          <a:ln w="9525">
            <a:noFill/>
          </a:ln>
        </p:spPr>
        <p:txBody>
          <a:bodyPr wrap="none">
            <a:spAutoFit/>
          </a:bodyPr>
          <a:p>
            <a:r>
              <a:rPr lang="en-US" altLang="zh-CN" sz="3200" b="1">
                <a:solidFill>
                  <a:srgbClr val="0000FF"/>
                </a:solidFill>
                <a:latin typeface="Arial" panose="020B0604020202020204" pitchFamily="34" charset="0"/>
              </a:rPr>
              <a:t>2</a:t>
            </a:r>
            <a:r>
              <a:rPr lang="zh-CN" altLang="en-US" sz="3200" b="1" dirty="0">
                <a:solidFill>
                  <a:srgbClr val="0000FF"/>
                </a:solidFill>
                <a:latin typeface="Arial" panose="020B0604020202020204" pitchFamily="34" charset="0"/>
              </a:rPr>
              <a:t>、金属与酸反应：</a:t>
            </a:r>
            <a:endParaRPr lang="en-US" altLang="zh-CN" sz="3200" b="1">
              <a:solidFill>
                <a:srgbClr val="0000FF"/>
              </a:solidFill>
              <a:latin typeface="Arial" panose="020B0604020202020204" pitchFamily="34" charset="0"/>
            </a:endParaRPr>
          </a:p>
        </p:txBody>
      </p:sp>
      <p:sp>
        <p:nvSpPr>
          <p:cNvPr id="47108" name="TextBox 1"/>
          <p:cNvSpPr txBox="1"/>
          <p:nvPr/>
        </p:nvSpPr>
        <p:spPr>
          <a:xfrm>
            <a:off x="685800" y="1905000"/>
            <a:ext cx="2216150" cy="579438"/>
          </a:xfrm>
          <a:prstGeom prst="rect">
            <a:avLst/>
          </a:prstGeom>
          <a:noFill/>
          <a:ln w="9525">
            <a:noFill/>
          </a:ln>
        </p:spPr>
        <p:txBody>
          <a:bodyPr wrap="none">
            <a:spAutoFit/>
          </a:bodyPr>
          <a:p>
            <a:r>
              <a:rPr lang="zh-CN" altLang="en-US" sz="3200" b="1" dirty="0">
                <a:solidFill>
                  <a:srgbClr val="0000FF"/>
                </a:solidFill>
                <a:latin typeface="Arial" panose="020B0604020202020204" pitchFamily="34" charset="0"/>
              </a:rPr>
              <a:t>反应规律：</a:t>
            </a:r>
            <a:endParaRPr lang="en-US" altLang="zh-CN" sz="3200" b="1">
              <a:solidFill>
                <a:srgbClr val="0000FF"/>
              </a:solidFill>
              <a:latin typeface="Arial" panose="020B0604020202020204" pitchFamily="34" charset="0"/>
            </a:endParaRPr>
          </a:p>
        </p:txBody>
      </p:sp>
      <p:sp>
        <p:nvSpPr>
          <p:cNvPr id="47109" name="TextBox 1"/>
          <p:cNvSpPr txBox="1"/>
          <p:nvPr/>
        </p:nvSpPr>
        <p:spPr>
          <a:xfrm>
            <a:off x="2895600" y="1905000"/>
            <a:ext cx="6248400" cy="579438"/>
          </a:xfrm>
          <a:prstGeom prst="rect">
            <a:avLst/>
          </a:prstGeom>
          <a:noFill/>
          <a:ln w="9525">
            <a:noFill/>
          </a:ln>
        </p:spPr>
        <p:txBody>
          <a:bodyPr>
            <a:spAutoFit/>
          </a:bodyPr>
          <a:p>
            <a:r>
              <a:rPr lang="zh-CN" altLang="en-US" sz="3200" b="1" dirty="0">
                <a:solidFill>
                  <a:srgbClr val="0000FF"/>
                </a:solidFill>
                <a:latin typeface="Arial" panose="020B0604020202020204" pitchFamily="34" charset="0"/>
              </a:rPr>
              <a:t>活泼金属  </a:t>
            </a:r>
            <a:r>
              <a:rPr lang="en-US" altLang="zh-CN" sz="3200" b="1">
                <a:solidFill>
                  <a:srgbClr val="0000FF"/>
                </a:solidFill>
                <a:latin typeface="Arial" panose="020B0604020202020204" pitchFamily="34" charset="0"/>
              </a:rPr>
              <a:t>+  </a:t>
            </a:r>
            <a:r>
              <a:rPr lang="zh-CN" altLang="en-US" sz="3200" b="1" dirty="0">
                <a:solidFill>
                  <a:srgbClr val="0000FF"/>
                </a:solidFill>
                <a:latin typeface="Arial" panose="020B0604020202020204" pitchFamily="34" charset="0"/>
              </a:rPr>
              <a:t>酸        盐   </a:t>
            </a:r>
            <a:r>
              <a:rPr lang="en-US" altLang="zh-CN" sz="3200" b="1">
                <a:solidFill>
                  <a:srgbClr val="0000FF"/>
                </a:solidFill>
                <a:latin typeface="Arial" panose="020B0604020202020204" pitchFamily="34" charset="0"/>
              </a:rPr>
              <a:t>+  </a:t>
            </a:r>
            <a:r>
              <a:rPr lang="zh-CN" altLang="en-US" sz="3200" b="1" dirty="0">
                <a:solidFill>
                  <a:srgbClr val="0000FF"/>
                </a:solidFill>
                <a:latin typeface="Arial" panose="020B0604020202020204" pitchFamily="34" charset="0"/>
              </a:rPr>
              <a:t>氢气</a:t>
            </a:r>
            <a:endParaRPr lang="zh-CN" altLang="en-US" sz="3200" b="1" dirty="0">
              <a:solidFill>
                <a:srgbClr val="0000FF"/>
              </a:solidFill>
              <a:latin typeface="Arial" panose="020B0604020202020204" pitchFamily="34" charset="0"/>
            </a:endParaRPr>
          </a:p>
        </p:txBody>
      </p:sp>
      <p:sp>
        <p:nvSpPr>
          <p:cNvPr id="47110" name="TextBox 1"/>
          <p:cNvSpPr txBox="1"/>
          <p:nvPr/>
        </p:nvSpPr>
        <p:spPr>
          <a:xfrm>
            <a:off x="762000" y="2743200"/>
            <a:ext cx="8229600" cy="1066800"/>
          </a:xfrm>
          <a:prstGeom prst="rect">
            <a:avLst/>
          </a:prstGeom>
          <a:noFill/>
          <a:ln w="9525">
            <a:noFill/>
          </a:ln>
        </p:spPr>
        <p:txBody>
          <a:bodyPr>
            <a:spAutoFit/>
          </a:bodyPr>
          <a:p>
            <a:r>
              <a:rPr lang="zh-CN" altLang="en-US" sz="3200" b="1" dirty="0">
                <a:solidFill>
                  <a:srgbClr val="0000FF"/>
                </a:solidFill>
                <a:latin typeface="Arial" panose="020B0604020202020204" pitchFamily="34" charset="0"/>
              </a:rPr>
              <a:t>反应条件：</a:t>
            </a:r>
            <a:r>
              <a:rPr lang="en-US" altLang="zh-CN" sz="3200" b="1">
                <a:solidFill>
                  <a:srgbClr val="0000FF"/>
                </a:solidFill>
                <a:latin typeface="Arial" panose="020B0604020202020204" pitchFamily="34" charset="0"/>
              </a:rPr>
              <a:t>1</a:t>
            </a:r>
            <a:r>
              <a:rPr lang="zh-CN" altLang="en-US" sz="3200" b="1" dirty="0">
                <a:solidFill>
                  <a:srgbClr val="0000FF"/>
                </a:solidFill>
                <a:latin typeface="Arial" panose="020B0604020202020204" pitchFamily="34" charset="0"/>
              </a:rPr>
              <a:t>、金属排在氢前面</a:t>
            </a:r>
            <a:endParaRPr lang="zh-CN" altLang="en-US" sz="3200" b="1" dirty="0">
              <a:solidFill>
                <a:srgbClr val="0000FF"/>
              </a:solidFill>
              <a:latin typeface="Arial" panose="020B0604020202020204" pitchFamily="34" charset="0"/>
            </a:endParaRPr>
          </a:p>
          <a:p>
            <a:r>
              <a:rPr lang="zh-CN" altLang="en-US" sz="3200" b="1" dirty="0">
                <a:solidFill>
                  <a:srgbClr val="0000FF"/>
                </a:solidFill>
                <a:latin typeface="Arial" panose="020B0604020202020204" pitchFamily="34" charset="0"/>
              </a:rPr>
              <a:t>                   </a:t>
            </a:r>
            <a:r>
              <a:rPr lang="en-US" altLang="zh-CN" sz="3200" b="1">
                <a:solidFill>
                  <a:srgbClr val="0000FF"/>
                </a:solidFill>
                <a:latin typeface="Arial" panose="020B0604020202020204" pitchFamily="34" charset="0"/>
              </a:rPr>
              <a:t>2</a:t>
            </a:r>
            <a:r>
              <a:rPr lang="zh-CN" altLang="en-US" sz="3200" b="1" dirty="0">
                <a:solidFill>
                  <a:srgbClr val="0000FF"/>
                </a:solidFill>
                <a:latin typeface="Arial" panose="020B0604020202020204" pitchFamily="34" charset="0"/>
              </a:rPr>
              <a:t>、酸指的是：稀盐酸、稀硫酸</a:t>
            </a:r>
            <a:endParaRPr lang="zh-CN" altLang="en-US" sz="3200" b="1" dirty="0">
              <a:solidFill>
                <a:srgbClr val="0000FF"/>
              </a:solidFill>
              <a:latin typeface="Arial" panose="020B0604020202020204" pitchFamily="34" charset="0"/>
            </a:endParaRPr>
          </a:p>
        </p:txBody>
      </p:sp>
      <p:sp>
        <p:nvSpPr>
          <p:cNvPr id="47111" name="矩形 47110"/>
          <p:cNvSpPr/>
          <p:nvPr/>
        </p:nvSpPr>
        <p:spPr>
          <a:xfrm>
            <a:off x="5867400" y="1828800"/>
            <a:ext cx="533400" cy="701675"/>
          </a:xfrm>
          <a:prstGeom prst="rect">
            <a:avLst/>
          </a:prstGeom>
          <a:noFill/>
          <a:ln w="9525">
            <a:noFill/>
          </a:ln>
        </p:spPr>
        <p:txBody>
          <a:bodyPr>
            <a:spAutoFit/>
          </a:bodyPr>
          <a:p>
            <a:r>
              <a:rPr lang="zh-CN" altLang="en-US" sz="4000" b="1" dirty="0">
                <a:solidFill>
                  <a:srgbClr val="FF0000"/>
                </a:solidFill>
                <a:latin typeface="Arial" panose="020B0604020202020204" pitchFamily="34" charset="0"/>
              </a:rPr>
              <a:t>→</a:t>
            </a:r>
            <a:endParaRPr lang="zh-CN" altLang="en-US" sz="4000" b="1" dirty="0">
              <a:solidFill>
                <a:srgbClr val="FF0000"/>
              </a:solidFill>
              <a:latin typeface="Arial" panose="020B0604020202020204" pitchFamily="34" charset="0"/>
            </a:endParaRPr>
          </a:p>
        </p:txBody>
      </p:sp>
      <p:sp>
        <p:nvSpPr>
          <p:cNvPr id="47112" name="TextBox 1"/>
          <p:cNvSpPr txBox="1"/>
          <p:nvPr/>
        </p:nvSpPr>
        <p:spPr>
          <a:xfrm>
            <a:off x="762000" y="3886200"/>
            <a:ext cx="8382000" cy="1066800"/>
          </a:xfrm>
          <a:prstGeom prst="rect">
            <a:avLst/>
          </a:prstGeom>
          <a:noFill/>
          <a:ln w="9525">
            <a:noFill/>
          </a:ln>
        </p:spPr>
        <p:txBody>
          <a:bodyPr>
            <a:spAutoFit/>
          </a:bodyPr>
          <a:p>
            <a:r>
              <a:rPr lang="zh-CN" altLang="en-US" sz="3200" b="1" dirty="0">
                <a:solidFill>
                  <a:srgbClr val="0000FF"/>
                </a:solidFill>
                <a:latin typeface="Arial" panose="020B0604020202020204" pitchFamily="34" charset="0"/>
              </a:rPr>
              <a:t>特别注意：金属能与浓硫酸、硝酸反应，但</a:t>
            </a:r>
            <a:endParaRPr lang="zh-CN" altLang="en-US" sz="3200" b="1" dirty="0">
              <a:solidFill>
                <a:srgbClr val="0000FF"/>
              </a:solidFill>
              <a:latin typeface="Arial" panose="020B0604020202020204" pitchFamily="34" charset="0"/>
            </a:endParaRPr>
          </a:p>
          <a:p>
            <a:r>
              <a:rPr lang="zh-CN" altLang="en-US" sz="3200" b="1" dirty="0">
                <a:solidFill>
                  <a:srgbClr val="0000FF"/>
                </a:solidFill>
                <a:latin typeface="Arial" panose="020B0604020202020204" pitchFamily="34" charset="0"/>
              </a:rPr>
              <a:t>                  不符合上面反应规律。</a:t>
            </a:r>
            <a:endParaRPr lang="zh-CN" altLang="en-US" sz="3200" b="1" dirty="0">
              <a:solidFill>
                <a:srgbClr val="0000FF"/>
              </a:solidFill>
              <a:latin typeface="Arial" panose="020B0604020202020204" pitchFamily="34" charset="0"/>
            </a:endParaRPr>
          </a:p>
        </p:txBody>
      </p:sp>
    </p:spTree>
  </p:cSld>
  <p:clrMapOvr>
    <a:masterClrMapping/>
  </p:clrMapOvr>
  <p:transition advClick="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7109"/>
                                        </p:tgtEl>
                                        <p:attrNameLst>
                                          <p:attrName>style.visibility</p:attrName>
                                        </p:attrNameLst>
                                      </p:cBhvr>
                                      <p:to>
                                        <p:strVal val="visible"/>
                                      </p:to>
                                    </p:set>
                                    <p:animEffect transition="in" filter="wedge">
                                      <p:cBhvr>
                                        <p:cTn id="7" dur="2000"/>
                                        <p:tgtEl>
                                          <p:spTgt spid="47109"/>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47110"/>
                                        </p:tgtEl>
                                        <p:attrNameLst>
                                          <p:attrName>style.visibility</p:attrName>
                                        </p:attrNameLst>
                                      </p:cBhvr>
                                      <p:to>
                                        <p:strVal val="visible"/>
                                      </p:to>
                                    </p:set>
                                    <p:animEffect transition="in" filter="wedge">
                                      <p:cBhvr>
                                        <p:cTn id="12" dur="2000"/>
                                        <p:tgtEl>
                                          <p:spTgt spid="47110"/>
                                        </p:tgtEl>
                                      </p:cBhvr>
                                    </p:animEffect>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47112"/>
                                        </p:tgtEl>
                                        <p:attrNameLst>
                                          <p:attrName>style.visibility</p:attrName>
                                        </p:attrNameLst>
                                      </p:cBhvr>
                                      <p:to>
                                        <p:strVal val="visible"/>
                                      </p:to>
                                    </p:set>
                                    <p:anim calcmode="lin" valueType="num">
                                      <p:cBhvr>
                                        <p:cTn id="17" dur="500" fill="hold"/>
                                        <p:tgtEl>
                                          <p:spTgt spid="47112"/>
                                        </p:tgtEl>
                                        <p:attrNameLst>
                                          <p:attrName>ppt_w</p:attrName>
                                        </p:attrNameLst>
                                      </p:cBhvr>
                                      <p:tavLst>
                                        <p:tav tm="0">
                                          <p:val>
                                            <p:fltVal val="0.000000"/>
                                          </p:val>
                                        </p:tav>
                                        <p:tav tm="100000">
                                          <p:val>
                                            <p:strVal val="#ppt_w"/>
                                          </p:val>
                                        </p:tav>
                                      </p:tavLst>
                                    </p:anim>
                                    <p:anim calcmode="lin" valueType="num">
                                      <p:cBhvr>
                                        <p:cTn id="18" dur="500" fill="hold"/>
                                        <p:tgtEl>
                                          <p:spTgt spid="47112"/>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9" grpId="0"/>
      <p:bldP spid="47110" grpId="0"/>
      <p:bldP spid="471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Rectangle 2"/>
          <p:cNvSpPr>
            <a:spLocks noGrp="1" noChangeArrowheads="1"/>
          </p:cNvSpPr>
          <p:nvPr>
            <p:ph idx="1"/>
          </p:nvPr>
        </p:nvSpPr>
        <p:spPr>
          <a:xfrm>
            <a:off x="107950" y="1747838"/>
            <a:ext cx="9036050" cy="3773488"/>
          </a:xfrm>
        </p:spPr>
        <p:txBody>
          <a:bodyPr vert="horz" wrap="square" lIns="91440" tIns="45720" rIns="91440" bIns="45720" numCol="1" anchor="t" anchorCtr="0" compatLnSpc="1"/>
          <a:lstStyle/>
          <a:p>
            <a:pPr marL="342900" marR="0" lvl="0" indent="-342900" algn="l" defTabSz="914400" rtl="0" eaLnBrk="1" fontAlgn="base" latinLnBrk="0" hangingPunct="1">
              <a:lnSpc>
                <a:spcPct val="100000"/>
              </a:lnSpc>
              <a:spcBef>
                <a:spcPct val="20000"/>
              </a:spcBef>
              <a:spcAft>
                <a:spcPct val="0"/>
              </a:spcAft>
              <a:buClrTx/>
              <a:buSzTx/>
              <a:buFontTx/>
              <a:buChar char="•"/>
              <a:defRPr/>
            </a:pPr>
            <a:r>
              <a:rPr kumimoji="0" lang="zh-CN" altLang="en-US" sz="3200" b="1" i="0" u="none" strike="noStrike" kern="0" cap="none" spc="0" normalizeH="0" baseline="0" noProof="0" dirty="0">
                <a:ln>
                  <a:noFill/>
                </a:ln>
                <a:solidFill>
                  <a:srgbClr val="3333FF"/>
                </a:solidFill>
                <a:effectLst/>
                <a:uLnTx/>
                <a:uFillTx/>
                <a:latin typeface="+mn-lt"/>
                <a:ea typeface="+mn-ea"/>
                <a:cs typeface="+mn-cs"/>
              </a:rPr>
              <a:t> </a:t>
            </a:r>
            <a:r>
              <a:rPr kumimoji="0" lang="zh-CN" altLang="en-US" sz="3200" b="1" i="0" u="none" strike="noStrike" kern="0" cap="none" spc="0" normalizeH="0" baseline="0" noProof="0" dirty="0" smtClean="0">
                <a:ln>
                  <a:noFill/>
                </a:ln>
                <a:solidFill>
                  <a:srgbClr val="3333FF"/>
                </a:solidFill>
                <a:effectLst/>
                <a:uLnTx/>
                <a:uFillTx/>
                <a:latin typeface="+mn-lt"/>
                <a:ea typeface="+mn-ea"/>
                <a:cs typeface="+mn-cs"/>
              </a:rPr>
              <a:t>    并不是所有的</a:t>
            </a:r>
            <a:r>
              <a:rPr kumimoji="0" lang="zh-CN" altLang="en-US" sz="3200" b="1" i="0" u="sng" strike="noStrike" kern="0" cap="none" spc="0" normalizeH="0" baseline="0" noProof="0" dirty="0" smtClean="0">
                <a:ln>
                  <a:noFill/>
                </a:ln>
                <a:solidFill>
                  <a:srgbClr val="FF33CC"/>
                </a:solidFill>
                <a:effectLst/>
                <a:uLnTx/>
                <a:uFillTx/>
                <a:latin typeface="+mn-lt"/>
                <a:ea typeface="+mn-ea"/>
                <a:cs typeface="+mn-cs"/>
              </a:rPr>
              <a:t>酸</a:t>
            </a:r>
            <a:r>
              <a:rPr kumimoji="0" lang="zh-CN" altLang="en-US" sz="3200" b="1" i="0" u="none" strike="noStrike" kern="0" cap="none" spc="0" normalizeH="0" baseline="0" noProof="0" dirty="0" smtClean="0">
                <a:ln>
                  <a:noFill/>
                </a:ln>
                <a:solidFill>
                  <a:srgbClr val="3333FF"/>
                </a:solidFill>
                <a:effectLst/>
                <a:uLnTx/>
                <a:uFillTx/>
                <a:latin typeface="+mn-lt"/>
                <a:ea typeface="+mn-ea"/>
                <a:cs typeface="+mn-cs"/>
              </a:rPr>
              <a:t>都可以与金属发生</a:t>
            </a:r>
            <a:r>
              <a:rPr kumimoji="0" lang="zh-CN" altLang="en-US" sz="3200" b="1" i="0" u="none" strike="noStrike" kern="0" cap="none" spc="0" normalizeH="0" baseline="0" noProof="0" dirty="0" smtClean="0">
                <a:ln>
                  <a:noFill/>
                </a:ln>
                <a:solidFill>
                  <a:srgbClr val="FF33CC"/>
                </a:solidFill>
                <a:effectLst/>
                <a:uLnTx/>
                <a:uFillTx/>
                <a:latin typeface="+mn-lt"/>
                <a:ea typeface="+mn-ea"/>
                <a:cs typeface="+mn-cs"/>
              </a:rPr>
              <a:t>置换反应</a:t>
            </a:r>
            <a:endParaRPr kumimoji="0" lang="en-US" altLang="zh-CN" sz="3200" b="1" i="0" u="none" strike="noStrike" kern="0" cap="none" spc="0" normalizeH="0" baseline="0" noProof="0" dirty="0" smtClean="0">
              <a:ln>
                <a:noFill/>
              </a:ln>
              <a:solidFill>
                <a:srgbClr val="FF33CC"/>
              </a:solidFill>
              <a:effectLst/>
              <a:uLnTx/>
              <a:uFillTx/>
              <a:latin typeface="+mn-lt"/>
              <a:ea typeface="+mn-ea"/>
              <a:cs typeface="+mn-cs"/>
            </a:endParaRPr>
          </a:p>
          <a:p>
            <a:pPr marL="342900" marR="0" lvl="0" indent="-342900" algn="l" defTabSz="914400" rtl="0" eaLnBrk="1" fontAlgn="base" latinLnBrk="0" hangingPunct="1">
              <a:lnSpc>
                <a:spcPct val="100000"/>
              </a:lnSpc>
              <a:spcBef>
                <a:spcPct val="20000"/>
              </a:spcBef>
              <a:spcAft>
                <a:spcPct val="0"/>
              </a:spcAft>
              <a:buClrTx/>
              <a:buSzTx/>
              <a:buFontTx/>
              <a:buChar char="•"/>
              <a:defRPr/>
            </a:pPr>
            <a:r>
              <a:rPr kumimoji="0" lang="zh-CN" altLang="en-US" sz="3200" b="1" i="0" u="none" strike="noStrike" kern="0" cap="none" spc="0" normalizeH="0" baseline="0" noProof="0" dirty="0" smtClean="0">
                <a:ln>
                  <a:noFill/>
                </a:ln>
                <a:solidFill>
                  <a:srgbClr val="3333FF"/>
                </a:solidFill>
                <a:effectLst/>
                <a:uLnTx/>
                <a:uFillTx/>
                <a:latin typeface="+mn-lt"/>
                <a:ea typeface="+mn-ea"/>
                <a:cs typeface="+mn-cs"/>
              </a:rPr>
              <a:t>如：</a:t>
            </a:r>
            <a:r>
              <a:rPr kumimoji="0" lang="zh-CN" altLang="en-US" sz="3200" b="1" i="0" u="none" strike="noStrike" kern="0" cap="none" spc="0" normalizeH="0" baseline="0" noProof="0" dirty="0" smtClean="0">
                <a:ln>
                  <a:noFill/>
                </a:ln>
                <a:solidFill>
                  <a:srgbClr val="FF0000"/>
                </a:solidFill>
                <a:effectLst/>
                <a:uLnTx/>
                <a:uFillTx/>
                <a:latin typeface="+mn-lt"/>
                <a:ea typeface="+mn-ea"/>
                <a:cs typeface="+mn-cs"/>
              </a:rPr>
              <a:t>浓硫酸</a:t>
            </a:r>
            <a:r>
              <a:rPr kumimoji="0" lang="zh-CN" altLang="en-US" sz="3200" b="1" i="0" u="none" strike="noStrike" kern="0" cap="none" spc="0" normalizeH="0" baseline="0" noProof="0" dirty="0" smtClean="0">
                <a:ln>
                  <a:noFill/>
                </a:ln>
                <a:solidFill>
                  <a:srgbClr val="3333FF"/>
                </a:solidFill>
                <a:effectLst/>
                <a:uLnTx/>
                <a:uFillTx/>
                <a:latin typeface="+mn-lt"/>
                <a:ea typeface="+mn-ea"/>
                <a:cs typeface="+mn-cs"/>
              </a:rPr>
              <a:t>它具有氧化性遇到铁等金属时可以在金属表面氧化成一层致密的氧化物薄膜阻止它与金属反应，这是金属的“</a:t>
            </a:r>
            <a:r>
              <a:rPr kumimoji="0" lang="zh-CN" altLang="en-US" sz="3200" b="1" i="0" u="none" strike="noStrike" kern="0" cap="none" spc="0" normalizeH="0" baseline="0" noProof="0" dirty="0" smtClean="0">
                <a:ln>
                  <a:noFill/>
                </a:ln>
                <a:solidFill>
                  <a:srgbClr val="FF0000"/>
                </a:solidFill>
                <a:effectLst/>
                <a:uLnTx/>
                <a:uFillTx/>
                <a:latin typeface="+mn-lt"/>
                <a:ea typeface="+mn-ea"/>
                <a:cs typeface="+mn-cs"/>
              </a:rPr>
              <a:t>钝化</a:t>
            </a:r>
            <a:r>
              <a:rPr kumimoji="0" lang="zh-CN" altLang="en-US" sz="3200" b="1" i="0" u="none" strike="noStrike" kern="0" cap="none" spc="0" normalizeH="0" baseline="0" noProof="0" dirty="0" smtClean="0">
                <a:ln>
                  <a:noFill/>
                </a:ln>
                <a:solidFill>
                  <a:srgbClr val="3333FF"/>
                </a:solidFill>
                <a:effectLst/>
                <a:uLnTx/>
                <a:uFillTx/>
                <a:latin typeface="+mn-lt"/>
                <a:ea typeface="+mn-ea"/>
                <a:cs typeface="+mn-cs"/>
              </a:rPr>
              <a:t>”现象；</a:t>
            </a:r>
            <a:endParaRPr kumimoji="0" lang="en-US" altLang="zh-CN" sz="3200" b="1" i="0" u="none" strike="noStrike" kern="0" cap="none" spc="0" normalizeH="0" baseline="0" noProof="0" dirty="0" smtClean="0">
              <a:ln>
                <a:noFill/>
              </a:ln>
              <a:solidFill>
                <a:srgbClr val="3333FF"/>
              </a:solidFill>
              <a:effectLst/>
              <a:uLnTx/>
              <a:uFillTx/>
              <a:latin typeface="+mn-lt"/>
              <a:ea typeface="+mn-ea"/>
              <a:cs typeface="+mn-cs"/>
            </a:endParaRPr>
          </a:p>
          <a:p>
            <a:pPr marL="0" marR="0" lvl="0" indent="0" algn="l" defTabSz="914400" rtl="0" eaLnBrk="1" fontAlgn="base" latinLnBrk="0" hangingPunct="1">
              <a:lnSpc>
                <a:spcPct val="100000"/>
              </a:lnSpc>
              <a:spcBef>
                <a:spcPct val="20000"/>
              </a:spcBef>
              <a:spcAft>
                <a:spcPct val="0"/>
              </a:spcAft>
              <a:buClrTx/>
              <a:buSzTx/>
              <a:buFontTx/>
              <a:buNone/>
              <a:defRPr/>
            </a:pPr>
            <a:r>
              <a:rPr kumimoji="0" lang="zh-CN" altLang="en-US" sz="3200" b="1" i="0" u="none" strike="noStrike" kern="0" cap="none" spc="0" normalizeH="0" baseline="0" noProof="0" dirty="0" smtClean="0">
                <a:ln>
                  <a:noFill/>
                </a:ln>
                <a:solidFill>
                  <a:srgbClr val="FF0000"/>
                </a:solidFill>
                <a:effectLst/>
                <a:uLnTx/>
                <a:uFillTx/>
                <a:latin typeface="+mn-lt"/>
                <a:ea typeface="+mn-ea"/>
                <a:cs typeface="+mn-cs"/>
              </a:rPr>
              <a:t>         硝酸</a:t>
            </a:r>
            <a:r>
              <a:rPr kumimoji="0" lang="zh-CN" altLang="en-US" sz="3200" b="1" i="0" u="none" strike="noStrike" kern="0" cap="none" spc="0" normalizeH="0" baseline="0" noProof="0" dirty="0" smtClean="0">
                <a:ln>
                  <a:noFill/>
                </a:ln>
                <a:solidFill>
                  <a:srgbClr val="3333FF"/>
                </a:solidFill>
                <a:effectLst/>
                <a:uLnTx/>
                <a:uFillTx/>
                <a:latin typeface="+mn-lt"/>
                <a:ea typeface="+mn-ea"/>
                <a:cs typeface="+mn-cs"/>
              </a:rPr>
              <a:t>也有强氧化性它可以与铜等金属发生反   应，但</a:t>
            </a:r>
            <a:r>
              <a:rPr kumimoji="0" lang="zh-CN" altLang="en-US" sz="3200" b="1" i="0" u="none" strike="noStrike" kern="0" cap="none" spc="0" normalizeH="0" baseline="0" noProof="0" dirty="0" smtClean="0">
                <a:ln>
                  <a:noFill/>
                </a:ln>
                <a:solidFill>
                  <a:srgbClr val="FF0000"/>
                </a:solidFill>
                <a:effectLst/>
                <a:uLnTx/>
                <a:uFillTx/>
                <a:latin typeface="+mn-lt"/>
                <a:ea typeface="+mn-ea"/>
                <a:cs typeface="+mn-cs"/>
              </a:rPr>
              <a:t>不是</a:t>
            </a:r>
            <a:r>
              <a:rPr kumimoji="0" lang="zh-CN" altLang="en-US" sz="3200" b="1" i="0" u="none" strike="noStrike" kern="0" cap="none" spc="0" normalizeH="0" baseline="0" noProof="0" dirty="0" smtClean="0">
                <a:ln>
                  <a:noFill/>
                </a:ln>
                <a:solidFill>
                  <a:srgbClr val="3333FF"/>
                </a:solidFill>
                <a:effectLst/>
                <a:uLnTx/>
                <a:uFillTx/>
                <a:latin typeface="+mn-lt"/>
                <a:ea typeface="+mn-ea"/>
                <a:cs typeface="+mn-cs"/>
              </a:rPr>
              <a:t>置换反应。如：        </a:t>
            </a:r>
            <a:r>
              <a:rPr kumimoji="0" lang="en-US" altLang="zh-CN" sz="3200" b="1" i="0" u="none" strike="noStrike" kern="0" cap="none" spc="0" normalizeH="0" baseline="0" noProof="0" dirty="0" smtClean="0">
                <a:ln>
                  <a:noFill/>
                </a:ln>
                <a:solidFill>
                  <a:srgbClr val="3333FF"/>
                </a:solidFill>
                <a:effectLst/>
                <a:uLnTx/>
                <a:uFillTx/>
                <a:latin typeface="+mn-lt"/>
                <a:ea typeface="+mn-ea"/>
                <a:cs typeface="+mn-cs"/>
              </a:rPr>
              <a:t>3Cu+8HNO</a:t>
            </a:r>
            <a:r>
              <a:rPr kumimoji="0" lang="en-US" altLang="zh-CN" sz="3200" b="1" i="0" u="none" strike="noStrike" kern="0" cap="none" spc="0" normalizeH="0" baseline="-25000" noProof="0" dirty="0" smtClean="0">
                <a:ln>
                  <a:noFill/>
                </a:ln>
                <a:solidFill>
                  <a:srgbClr val="3333FF"/>
                </a:solidFill>
                <a:effectLst/>
                <a:uLnTx/>
                <a:uFillTx/>
                <a:latin typeface="+mn-lt"/>
                <a:ea typeface="+mn-ea"/>
                <a:cs typeface="+mn-cs"/>
              </a:rPr>
              <a:t>3</a:t>
            </a:r>
            <a:r>
              <a:rPr kumimoji="0" lang="en-US" altLang="zh-CN" sz="3200" b="1" i="0" u="none" strike="noStrike" kern="0" cap="none" spc="0" normalizeH="0" baseline="0" noProof="0" dirty="0" smtClean="0">
                <a:ln>
                  <a:noFill/>
                </a:ln>
                <a:solidFill>
                  <a:srgbClr val="3333FF"/>
                </a:solidFill>
                <a:effectLst/>
                <a:uLnTx/>
                <a:uFillTx/>
                <a:latin typeface="+mn-lt"/>
                <a:ea typeface="+mn-ea"/>
                <a:cs typeface="+mn-cs"/>
              </a:rPr>
              <a:t>(</a:t>
            </a:r>
            <a:r>
              <a:rPr kumimoji="0" lang="zh-CN" altLang="en-US" sz="3200" b="1" i="0" u="none" strike="noStrike" kern="0" cap="none" spc="0" normalizeH="0" baseline="0" noProof="0" dirty="0" smtClean="0">
                <a:ln>
                  <a:noFill/>
                </a:ln>
                <a:solidFill>
                  <a:srgbClr val="3333FF"/>
                </a:solidFill>
                <a:effectLst/>
                <a:uLnTx/>
                <a:uFillTx/>
                <a:latin typeface="+mn-lt"/>
                <a:ea typeface="+mn-ea"/>
                <a:cs typeface="+mn-cs"/>
              </a:rPr>
              <a:t>稀</a:t>
            </a:r>
            <a:r>
              <a:rPr kumimoji="0" lang="en-US" altLang="zh-CN" sz="3200" b="1" i="0" u="none" strike="noStrike" kern="0" cap="none" spc="0" normalizeH="0" baseline="0" noProof="0" dirty="0" smtClean="0">
                <a:ln>
                  <a:noFill/>
                </a:ln>
                <a:solidFill>
                  <a:srgbClr val="3333FF"/>
                </a:solidFill>
                <a:effectLst/>
                <a:uLnTx/>
                <a:uFillTx/>
                <a:latin typeface="+mn-lt"/>
                <a:ea typeface="+mn-ea"/>
                <a:cs typeface="+mn-cs"/>
              </a:rPr>
              <a:t>)=3Cu(NO</a:t>
            </a:r>
            <a:r>
              <a:rPr kumimoji="0" lang="en-US" altLang="zh-CN" sz="3200" b="1" i="0" u="none" strike="noStrike" kern="0" cap="none" spc="0" normalizeH="0" baseline="-25000" noProof="0" dirty="0" smtClean="0">
                <a:ln>
                  <a:noFill/>
                </a:ln>
                <a:solidFill>
                  <a:srgbClr val="3333FF"/>
                </a:solidFill>
                <a:effectLst/>
                <a:uLnTx/>
                <a:uFillTx/>
                <a:latin typeface="+mn-lt"/>
                <a:ea typeface="+mn-ea"/>
                <a:cs typeface="+mn-cs"/>
              </a:rPr>
              <a:t>3</a:t>
            </a:r>
            <a:r>
              <a:rPr kumimoji="0" lang="en-US" altLang="zh-CN" sz="3200" b="1" i="0" u="none" strike="noStrike" kern="0" cap="none" spc="0" normalizeH="0" baseline="0" noProof="0" dirty="0" smtClean="0">
                <a:ln>
                  <a:noFill/>
                </a:ln>
                <a:solidFill>
                  <a:srgbClr val="3333FF"/>
                </a:solidFill>
                <a:effectLst/>
                <a:uLnTx/>
                <a:uFillTx/>
                <a:latin typeface="+mn-lt"/>
                <a:ea typeface="+mn-ea"/>
                <a:cs typeface="+mn-cs"/>
              </a:rPr>
              <a:t>)</a:t>
            </a:r>
            <a:r>
              <a:rPr kumimoji="0" lang="en-US" altLang="zh-CN" sz="3200" b="1" i="0" u="none" strike="noStrike" kern="0" cap="none" spc="0" normalizeH="0" baseline="-25000" noProof="0" dirty="0" smtClean="0">
                <a:ln>
                  <a:noFill/>
                </a:ln>
                <a:solidFill>
                  <a:srgbClr val="3333FF"/>
                </a:solidFill>
                <a:effectLst/>
                <a:uLnTx/>
                <a:uFillTx/>
                <a:latin typeface="+mn-lt"/>
                <a:ea typeface="+mn-ea"/>
                <a:cs typeface="+mn-cs"/>
              </a:rPr>
              <a:t>2</a:t>
            </a:r>
            <a:r>
              <a:rPr kumimoji="0" lang="en-US" altLang="zh-CN" sz="3200" b="1" i="0" u="none" strike="noStrike" kern="0" cap="none" spc="0" normalizeH="0" baseline="0" noProof="0" dirty="0" smtClean="0">
                <a:ln>
                  <a:noFill/>
                </a:ln>
                <a:solidFill>
                  <a:srgbClr val="3333FF"/>
                </a:solidFill>
                <a:effectLst/>
                <a:uLnTx/>
                <a:uFillTx/>
                <a:latin typeface="+mn-lt"/>
                <a:ea typeface="+mn-ea"/>
                <a:cs typeface="+mn-cs"/>
              </a:rPr>
              <a:t>+2NO↑+4H</a:t>
            </a:r>
            <a:r>
              <a:rPr kumimoji="0" lang="en-US" altLang="zh-CN" sz="3200" b="1" i="0" u="none" strike="noStrike" kern="0" cap="none" spc="0" normalizeH="0" baseline="-25000" noProof="0" dirty="0" smtClean="0">
                <a:ln>
                  <a:noFill/>
                </a:ln>
                <a:solidFill>
                  <a:srgbClr val="3333FF"/>
                </a:solidFill>
                <a:effectLst/>
                <a:uLnTx/>
                <a:uFillTx/>
                <a:latin typeface="+mn-lt"/>
                <a:ea typeface="+mn-ea"/>
                <a:cs typeface="+mn-cs"/>
              </a:rPr>
              <a:t>2</a:t>
            </a:r>
            <a:r>
              <a:rPr kumimoji="0" lang="en-US" altLang="zh-CN" sz="3200" b="1" i="0" u="none" strike="noStrike" kern="0" cap="none" spc="0" normalizeH="0" baseline="0" noProof="0" dirty="0" smtClean="0">
                <a:ln>
                  <a:noFill/>
                </a:ln>
                <a:solidFill>
                  <a:srgbClr val="3333FF"/>
                </a:solidFill>
                <a:effectLst/>
                <a:uLnTx/>
                <a:uFillTx/>
                <a:latin typeface="+mn-lt"/>
                <a:ea typeface="+mn-ea"/>
                <a:cs typeface="+mn-cs"/>
              </a:rPr>
              <a:t>O</a:t>
            </a:r>
            <a:endParaRPr kumimoji="0" lang="en-US" altLang="zh-CN" sz="3200" b="1" i="0" u="none" strike="noStrike" kern="0" cap="none" spc="0" normalizeH="0" baseline="0" noProof="0" dirty="0" smtClean="0">
              <a:ln>
                <a:noFill/>
              </a:ln>
              <a:solidFill>
                <a:srgbClr val="3333FF"/>
              </a:solidFill>
              <a:effectLst/>
              <a:uLnTx/>
              <a:uFillTx/>
              <a:latin typeface="+mn-lt"/>
              <a:ea typeface="+mn-ea"/>
              <a:cs typeface="+mn-cs"/>
            </a:endParaRPr>
          </a:p>
          <a:p>
            <a:pPr marL="342900" marR="0" lvl="0" indent="-342900" algn="l" defTabSz="914400" rtl="0" eaLnBrk="1" fontAlgn="base" latinLnBrk="0" hangingPunct="1">
              <a:lnSpc>
                <a:spcPct val="100000"/>
              </a:lnSpc>
              <a:spcBef>
                <a:spcPct val="20000"/>
              </a:spcBef>
              <a:spcAft>
                <a:spcPct val="0"/>
              </a:spcAft>
              <a:buClrTx/>
              <a:buSzTx/>
              <a:buFontTx/>
              <a:buChar char="•"/>
              <a:defRPr/>
            </a:pPr>
            <a:endParaRPr kumimoji="0" lang="en-US" altLang="zh-CN" sz="3200" b="1" i="0" u="none" strike="noStrike" kern="0" cap="none" spc="0" normalizeH="0" baseline="0" noProof="0" dirty="0" smtClean="0">
              <a:ln>
                <a:noFill/>
              </a:ln>
              <a:solidFill>
                <a:srgbClr val="3333FF"/>
              </a:solidFill>
              <a:effectLst/>
              <a:uLnTx/>
              <a:uFillTx/>
              <a:latin typeface="+mn-lt"/>
              <a:ea typeface="+mn-ea"/>
              <a:cs typeface="+mn-cs"/>
            </a:endParaRPr>
          </a:p>
        </p:txBody>
      </p:sp>
      <p:sp>
        <p:nvSpPr>
          <p:cNvPr id="24579" name="WordArt 3"/>
          <p:cNvSpPr>
            <a:spLocks noTextEdit="1"/>
          </p:cNvSpPr>
          <p:nvPr/>
        </p:nvSpPr>
        <p:spPr>
          <a:xfrm>
            <a:off x="2286635" y="288925"/>
            <a:ext cx="4609465" cy="701675"/>
          </a:xfrm>
          <a:prstGeom prst="rect">
            <a:avLst/>
          </a:prstGeom>
        </p:spPr>
        <p:txBody>
          <a:bodyPr wrap="none" fromWordArt="1">
            <a:prstTxWarp prst="textPlain">
              <a:avLst>
                <a:gd name="adj" fmla="val 50000"/>
              </a:avLst>
            </a:prstTxWarp>
            <a:normAutofit/>
          </a:bodyPr>
          <a:p>
            <a:pPr algn="ctr"/>
            <a:r>
              <a:rPr lang="zh-CN" altLang="en-US" sz="3600" b="1" spc="720">
                <a:solidFill>
                  <a:srgbClr val="008000"/>
                </a:solidFill>
                <a:effectLst>
                  <a:outerShdw dist="45791" dir="3378595" algn="ctr" rotWithShape="0">
                    <a:srgbClr val="4D4D4D">
                      <a:alpha val="79999"/>
                    </a:srgbClr>
                  </a:outerShdw>
                </a:effectLst>
                <a:latin typeface="宋体" panose="02010600030101010101" pitchFamily="2" charset="-122"/>
                <a:ea typeface="宋体" panose="02010600030101010101" pitchFamily="2" charset="-122"/>
              </a:rPr>
              <a:t>【拓展】多识一点</a:t>
            </a:r>
            <a:endParaRPr lang="zh-CN" altLang="en-US" sz="3600" b="1" spc="720">
              <a:solidFill>
                <a:srgbClr val="008000"/>
              </a:solidFill>
              <a:effectLst>
                <a:outerShdw dist="45791" dir="3378595" algn="ctr" rotWithShape="0">
                  <a:srgbClr val="4D4D4D">
                    <a:alpha val="79999"/>
                  </a:srgbClr>
                </a:outerShdw>
              </a:effectLst>
              <a:latin typeface="宋体" panose="02010600030101010101" pitchFamily="2" charset="-122"/>
              <a:ea typeface="宋体" panose="02010600030101010101" pitchFamily="2" charset="-122"/>
            </a:endParaRPr>
          </a:p>
        </p:txBody>
      </p:sp>
      <p:pic>
        <p:nvPicPr>
          <p:cNvPr id="24580" name="Picture 4" descr="648100de6e60a3ba27f297f99ae8d177"/>
          <p:cNvPicPr>
            <a:picLocks noChangeAspect="1"/>
          </p:cNvPicPr>
          <p:nvPr/>
        </p:nvPicPr>
        <p:blipFill>
          <a:blip r:embed="rId1"/>
          <a:stretch>
            <a:fillRect/>
          </a:stretch>
        </p:blipFill>
        <p:spPr>
          <a:xfrm>
            <a:off x="2133600" y="990600"/>
            <a:ext cx="4951095" cy="863600"/>
          </a:xfrm>
          <a:prstGeom prst="rect">
            <a:avLst/>
          </a:prstGeom>
          <a:noFill/>
          <a:ln w="9525">
            <a:noFill/>
          </a:ln>
        </p:spPr>
      </p:pic>
    </p:spTree>
  </p:cSld>
  <p:clrMapOvr>
    <a:masterClrMapping/>
  </p:clrMapOvr>
  <p:transition>
    <p:rand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2" name="Rectangle 4"/>
          <p:cNvSpPr>
            <a:spLocks noChangeArrowheads="1"/>
          </p:cNvSpPr>
          <p:nvPr/>
        </p:nvSpPr>
        <p:spPr bwMode="auto">
          <a:xfrm>
            <a:off x="539750" y="1844675"/>
            <a:ext cx="7846060" cy="4523105"/>
          </a:xfrm>
          <a:prstGeom prst="rect">
            <a:avLst/>
          </a:prstGeom>
          <a:noFill/>
          <a:ln>
            <a:noFill/>
          </a:ln>
          <a:effec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32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      </a:t>
            </a:r>
            <a:r>
              <a:rPr kumimoji="1" lang="zh-CN" altLang="en-US" sz="3200" b="1"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rPr>
              <a:t>下列物质能由金属与酸直接反应制得的是（                     ）</a:t>
            </a:r>
            <a:endParaRPr kumimoji="1" lang="zh-CN" altLang="en-US" sz="3200" b="1"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32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        </a:t>
            </a:r>
            <a:endParaRPr kumimoji="1" lang="zh-CN" altLang="en-US" sz="32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32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        ①</a:t>
            </a:r>
            <a:r>
              <a:rPr kumimoji="1" lang="en-US" altLang="zh-CN" sz="3200" b="1" i="0" u="none" strike="noStrike" kern="1200" cap="none" spc="0" normalizeH="0" baseline="0" noProof="0" dirty="0">
                <a:ln>
                  <a:noFill/>
                </a:ln>
                <a:solidFill>
                  <a:srgbClr val="333399"/>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ZnSO</a:t>
            </a:r>
            <a:r>
              <a:rPr kumimoji="1" lang="en-US" altLang="zh-CN" sz="1800" b="1" i="0" u="none" strike="noStrike" kern="1200" cap="none" spc="0" normalizeH="0" baseline="0" noProof="0" dirty="0">
                <a:ln>
                  <a:noFill/>
                </a:ln>
                <a:solidFill>
                  <a:srgbClr val="333399"/>
                </a:solidFill>
                <a:effectLst/>
                <a:uLnTx/>
                <a:uFillTx/>
                <a:latin typeface="Arial" panose="020B0604020202020204" pitchFamily="34" charset="0"/>
                <a:ea typeface="宋体" panose="02010600030101010101" pitchFamily="2" charset="-122"/>
                <a:cs typeface="+mn-cs"/>
              </a:rPr>
              <a:t>4</a:t>
            </a:r>
            <a:r>
              <a:rPr kumimoji="1" lang="en-US" altLang="zh-CN" sz="3200" b="1" i="0" u="none" strike="noStrike" kern="1200" cap="none" spc="0" normalizeH="0" baseline="0" noProof="0" dirty="0">
                <a:ln>
                  <a:noFill/>
                </a:ln>
                <a:solidFill>
                  <a:srgbClr val="333399"/>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 </a:t>
            </a:r>
            <a:r>
              <a:rPr kumimoji="1" lang="en-US" altLang="zh-CN" sz="32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    </a:t>
            </a:r>
            <a:r>
              <a:rPr kumimoji="1" lang="en-US" altLang="zh-CN" sz="3200" b="1" i="0" u="none" strike="noStrike" kern="1200" cap="none" spc="0" normalizeH="0" baseline="0" noProof="0" dirty="0">
                <a:ln>
                  <a:noFill/>
                </a:ln>
                <a:solidFill>
                  <a:srgbClr val="333399"/>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②Fe</a:t>
            </a:r>
            <a:r>
              <a:rPr kumimoji="1" lang="en-US" altLang="zh-CN" sz="1800" b="1" i="0" u="none" strike="noStrike" kern="1200" cap="none" spc="0" normalizeH="0" baseline="0" noProof="0" dirty="0">
                <a:ln>
                  <a:noFill/>
                </a:ln>
                <a:solidFill>
                  <a:srgbClr val="333399"/>
                </a:solidFill>
                <a:effectLst/>
                <a:uLnTx/>
                <a:uFillTx/>
                <a:latin typeface="Arial" panose="020B0604020202020204" pitchFamily="34" charset="0"/>
                <a:ea typeface="宋体" panose="02010600030101010101" pitchFamily="2" charset="-122"/>
                <a:cs typeface="+mn-cs"/>
              </a:rPr>
              <a:t>2</a:t>
            </a:r>
            <a:r>
              <a:rPr kumimoji="1" lang="en-US" altLang="zh-CN" sz="18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rPr>
              <a:t> </a:t>
            </a:r>
            <a:r>
              <a:rPr kumimoji="1" lang="en-US" altLang="zh-CN" sz="3200" b="1" i="0" u="none" strike="noStrike" kern="1200" cap="none" spc="0" normalizeH="0" baseline="0" noProof="0" dirty="0">
                <a:ln>
                  <a:noFill/>
                </a:ln>
                <a:solidFill>
                  <a:srgbClr val="333399"/>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(SO</a:t>
            </a:r>
            <a:r>
              <a:rPr kumimoji="1" lang="en-US" altLang="zh-CN" sz="1800" b="1" i="0" u="none" strike="noStrike" kern="1200" cap="none" spc="0" normalizeH="0" baseline="0" noProof="0" dirty="0">
                <a:ln>
                  <a:noFill/>
                </a:ln>
                <a:solidFill>
                  <a:srgbClr val="333399"/>
                </a:solidFill>
                <a:effectLst/>
                <a:uLnTx/>
                <a:uFillTx/>
                <a:latin typeface="Arial" panose="020B0604020202020204" pitchFamily="34" charset="0"/>
                <a:ea typeface="宋体" panose="02010600030101010101" pitchFamily="2" charset="-122"/>
                <a:cs typeface="+mn-cs"/>
              </a:rPr>
              <a:t>4</a:t>
            </a:r>
            <a:r>
              <a:rPr kumimoji="1" lang="en-US" altLang="zh-CN" sz="3200" b="1" i="0" u="none" strike="noStrike" kern="1200" cap="none" spc="0" normalizeH="0" baseline="0" noProof="0" dirty="0">
                <a:ln>
                  <a:noFill/>
                </a:ln>
                <a:solidFill>
                  <a:srgbClr val="333399"/>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 </a:t>
            </a:r>
            <a:r>
              <a:rPr kumimoji="1" lang="en-US" altLang="zh-CN" sz="1800" b="1" i="0" u="none" strike="noStrike" kern="1200" cap="none" spc="0" normalizeH="0" baseline="0" noProof="0" dirty="0">
                <a:ln>
                  <a:noFill/>
                </a:ln>
                <a:solidFill>
                  <a:srgbClr val="333399"/>
                </a:solidFill>
                <a:effectLst/>
                <a:uLnTx/>
                <a:uFillTx/>
                <a:latin typeface="Arial" panose="020B0604020202020204" pitchFamily="34" charset="0"/>
                <a:ea typeface="宋体" panose="02010600030101010101" pitchFamily="2" charset="-122"/>
                <a:cs typeface="+mn-cs"/>
              </a:rPr>
              <a:t>3</a:t>
            </a:r>
            <a:r>
              <a:rPr kumimoji="1" lang="en-US" altLang="zh-CN" sz="3200" b="1" i="0" u="none" strike="noStrike" kern="1200" cap="none" spc="0" normalizeH="0" baseline="0" noProof="0" dirty="0">
                <a:ln>
                  <a:noFill/>
                </a:ln>
                <a:solidFill>
                  <a:srgbClr val="333399"/>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 </a:t>
            </a:r>
            <a:endParaRPr kumimoji="1" lang="en-US" altLang="zh-CN" sz="32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32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         </a:t>
            </a:r>
            <a:endParaRPr kumimoji="1" lang="en-US" altLang="zh-CN" sz="32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32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        ③AlCl</a:t>
            </a:r>
            <a:r>
              <a:rPr kumimoji="1" lang="en-US" altLang="zh-CN" sz="1800" b="1" i="0" u="none" strike="noStrike" kern="1200" cap="none" spc="0" normalizeH="0" baseline="0" noProof="0" dirty="0">
                <a:ln>
                  <a:noFill/>
                </a:ln>
                <a:solidFill>
                  <a:schemeClr val="accent2"/>
                </a:solidFill>
                <a:effectLst/>
                <a:uLnTx/>
                <a:uFillTx/>
                <a:latin typeface="Arial" panose="020B0604020202020204" pitchFamily="34" charset="0"/>
                <a:ea typeface="宋体" panose="02010600030101010101" pitchFamily="2" charset="-122"/>
                <a:cs typeface="+mn-cs"/>
              </a:rPr>
              <a:t>3</a:t>
            </a:r>
            <a:r>
              <a:rPr kumimoji="1" lang="en-US" altLang="zh-CN" sz="32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        ④</a:t>
            </a:r>
            <a:r>
              <a:rPr kumimoji="1" lang="en-US" altLang="zh-CN" sz="3200" b="1" i="0" u="none" strike="noStrike" kern="1200" cap="none" spc="0" normalizeH="0" baseline="0" noProof="0" dirty="0">
                <a:ln>
                  <a:noFill/>
                </a:ln>
                <a:solidFill>
                  <a:srgbClr val="333399"/>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 FeCl</a:t>
            </a:r>
            <a:r>
              <a:rPr kumimoji="1" lang="en-US" altLang="zh-CN" sz="1800" b="1" i="0" u="none" strike="noStrike" kern="1200" cap="none" spc="0" normalizeH="0" baseline="0" noProof="0" dirty="0">
                <a:ln>
                  <a:noFill/>
                </a:ln>
                <a:solidFill>
                  <a:srgbClr val="333399"/>
                </a:solidFill>
                <a:effectLst/>
                <a:uLnTx/>
                <a:uFillTx/>
                <a:latin typeface="Arial" panose="020B0604020202020204" pitchFamily="34" charset="0"/>
                <a:ea typeface="宋体" panose="02010600030101010101" pitchFamily="2" charset="-122"/>
                <a:cs typeface="+mn-cs"/>
              </a:rPr>
              <a:t>2</a:t>
            </a:r>
            <a:endParaRPr kumimoji="1" lang="en-US" altLang="zh-CN" sz="32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32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        </a:t>
            </a:r>
            <a:endParaRPr kumimoji="1" lang="en-US" altLang="zh-CN" sz="32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32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        ⑤CuCl</a:t>
            </a:r>
            <a:r>
              <a:rPr kumimoji="1" lang="en-US" altLang="zh-CN" sz="1800" b="1" i="0" u="none" strike="noStrike" kern="1200" cap="none" spc="0" normalizeH="0" baseline="0" noProof="0" dirty="0">
                <a:ln>
                  <a:noFill/>
                </a:ln>
                <a:solidFill>
                  <a:schemeClr val="accent2"/>
                </a:solidFill>
                <a:effectLst/>
                <a:uLnTx/>
                <a:uFillTx/>
                <a:latin typeface="Arial" panose="020B0604020202020204" pitchFamily="34" charset="0"/>
                <a:ea typeface="宋体" panose="02010600030101010101" pitchFamily="2" charset="-122"/>
                <a:cs typeface="+mn-cs"/>
              </a:rPr>
              <a:t>2</a:t>
            </a:r>
            <a:r>
              <a:rPr kumimoji="1" lang="en-US" altLang="zh-CN" sz="32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       ⑥</a:t>
            </a:r>
            <a:r>
              <a:rPr kumimoji="1" lang="en-US" altLang="zh-CN" sz="3200" b="1" i="0" u="none" strike="noStrike" kern="1200" cap="none" spc="0" normalizeH="0" baseline="0" noProof="0" dirty="0" err="1">
                <a:ln>
                  <a:noFill/>
                </a:ln>
                <a:solidFill>
                  <a:schemeClr val="accent2"/>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AgCl</a:t>
            </a:r>
            <a:r>
              <a:rPr kumimoji="1" lang="en-US" altLang="zh-CN" sz="32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      </a:t>
            </a:r>
            <a:endParaRPr kumimoji="1" lang="en-US" altLang="zh-CN" sz="32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32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        </a:t>
            </a:r>
            <a:endParaRPr kumimoji="1" lang="en-US" altLang="zh-CN" sz="3200" b="0"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173" name="Text Box 5"/>
          <p:cNvSpPr txBox="1">
            <a:spLocks noChangeArrowheads="1"/>
          </p:cNvSpPr>
          <p:nvPr/>
        </p:nvSpPr>
        <p:spPr bwMode="auto">
          <a:xfrm>
            <a:off x="1828800" y="2362200"/>
            <a:ext cx="2809875" cy="579438"/>
          </a:xfrm>
          <a:prstGeom prst="rect">
            <a:avLst/>
          </a:prstGeom>
          <a:noFill/>
          <a:ln>
            <a:noFill/>
          </a:ln>
          <a:effectLst/>
        </p:spPr>
        <p:txBody>
          <a:bodyPr>
            <a:spAutoFit/>
          </a:bodyPr>
          <a:lstStyle/>
          <a:p>
            <a:pPr marR="0" defTabSz="914400">
              <a:spcBef>
                <a:spcPct val="50000"/>
              </a:spcBef>
              <a:buClrTx/>
              <a:buSzTx/>
              <a:buFontTx/>
              <a:buNone/>
              <a:defRPr/>
            </a:pPr>
            <a:r>
              <a:rPr kumimoji="1" lang="zh-CN" altLang="en-US" sz="3200" b="1" kern="1200" cap="none" spc="0" normalizeH="0" baseline="0" noProof="0" dirty="0">
                <a:solidFill>
                  <a:srgbClr val="333399"/>
                </a:solidFill>
                <a:effectLst>
                  <a:outerShdw blurRad="38100" dist="38100" dir="2700000" algn="tl">
                    <a:srgbClr val="C0C0C0"/>
                  </a:outerShdw>
                </a:effectLst>
                <a:latin typeface="Arial" panose="020B0604020202020204" pitchFamily="34" charset="0"/>
                <a:ea typeface="宋体" panose="02010600030101010101" pitchFamily="2" charset="-122"/>
                <a:cs typeface="+mn-cs"/>
              </a:rPr>
              <a:t>① </a:t>
            </a:r>
            <a:r>
              <a:rPr kumimoji="1" lang="en-US" altLang="zh-CN" sz="3200" b="1" kern="1200" cap="none" spc="0" normalizeH="0" baseline="0" noProof="0" dirty="0">
                <a:solidFill>
                  <a:schemeClr val="accent2"/>
                </a:solidFill>
                <a:effectLst>
                  <a:outerShdw blurRad="38100" dist="38100" dir="2700000" algn="tl">
                    <a:srgbClr val="C0C0C0"/>
                  </a:outerShdw>
                </a:effectLst>
                <a:latin typeface="Arial" panose="020B0604020202020204" pitchFamily="34" charset="0"/>
                <a:ea typeface="宋体" panose="02010600030101010101" pitchFamily="2" charset="-122"/>
                <a:cs typeface="+mn-cs"/>
              </a:rPr>
              <a:t>③ ④</a:t>
            </a:r>
            <a:r>
              <a:rPr kumimoji="0" lang="en-US" altLang="zh-CN" sz="3200" b="1" kern="1200" cap="none" spc="0" normalizeH="0" baseline="0" noProof="0" dirty="0">
                <a:solidFill>
                  <a:srgbClr val="FF0000"/>
                </a:solidFill>
                <a:latin typeface="Arial" panose="020B0604020202020204" pitchFamily="34" charset="0"/>
                <a:ea typeface="宋体" panose="02010600030101010101" pitchFamily="2" charset="-122"/>
                <a:cs typeface="+mn-cs"/>
              </a:rPr>
              <a:t> </a:t>
            </a:r>
            <a:endParaRPr kumimoji="1" lang="en-US" altLang="zh-CN" sz="3200" kern="1200" cap="none" spc="0" normalizeH="0" baseline="0" noProof="0" dirty="0">
              <a:latin typeface="Arial" panose="020B0604020202020204" pitchFamily="34" charset="0"/>
              <a:ea typeface="宋体" panose="02010600030101010101" pitchFamily="2" charset="-122"/>
              <a:cs typeface="+mn-cs"/>
            </a:endParaRPr>
          </a:p>
        </p:txBody>
      </p:sp>
      <p:sp>
        <p:nvSpPr>
          <p:cNvPr id="25604" name="WordArt 6"/>
          <p:cNvSpPr>
            <a:spLocks noTextEdit="1"/>
          </p:cNvSpPr>
          <p:nvPr/>
        </p:nvSpPr>
        <p:spPr>
          <a:xfrm>
            <a:off x="990283" y="304800"/>
            <a:ext cx="3168650" cy="696913"/>
          </a:xfrm>
          <a:prstGeom prst="rect">
            <a:avLst/>
          </a:prstGeom>
        </p:spPr>
        <p:txBody>
          <a:bodyPr wrap="none" fromWordArt="1">
            <a:prstTxWarp prst="textPlain">
              <a:avLst>
                <a:gd name="adj" fmla="val 50000"/>
              </a:avLst>
            </a:prstTxWarp>
            <a:normAutofit/>
          </a:bodyPr>
          <a:p>
            <a:pPr algn="ctr" eaLnBrk="0" hangingPunct="0"/>
            <a:r>
              <a:rPr lang="zh-CN" altLang="en-US" sz="2800" b="1">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牛刀小试</a:t>
            </a:r>
            <a:endParaRPr lang="zh-CN" altLang="en-US" sz="2800" b="1">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pic>
        <p:nvPicPr>
          <p:cNvPr id="25605" name="Picture 7" descr="648100de6e60a3ba27f297f99ae8d177"/>
          <p:cNvPicPr>
            <a:picLocks noChangeAspect="1"/>
          </p:cNvPicPr>
          <p:nvPr/>
        </p:nvPicPr>
        <p:blipFill>
          <a:blip r:embed="rId1"/>
          <a:stretch>
            <a:fillRect/>
          </a:stretch>
        </p:blipFill>
        <p:spPr>
          <a:xfrm>
            <a:off x="381000" y="1001713"/>
            <a:ext cx="4787900" cy="863600"/>
          </a:xfrm>
          <a:prstGeom prst="rect">
            <a:avLst/>
          </a:prstGeom>
          <a:noFill/>
          <a:ln w="9525">
            <a:noFill/>
          </a:ln>
        </p:spPr>
      </p:pic>
      <p:sp>
        <p:nvSpPr>
          <p:cNvPr id="3" name="云形标注 2"/>
          <p:cNvSpPr/>
          <p:nvPr/>
        </p:nvSpPr>
        <p:spPr>
          <a:xfrm>
            <a:off x="6085205" y="2901315"/>
            <a:ext cx="2670175" cy="2399665"/>
          </a:xfrm>
          <a:prstGeom prst="cloudCallout">
            <a:avLst>
              <a:gd name="adj1" fmla="val -73150"/>
              <a:gd name="adj2" fmla="val 25634"/>
            </a:avLst>
          </a:prstGeom>
          <a:solidFill>
            <a:srgbClr val="66FF33"/>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  </a:t>
            </a:r>
            <a:endParaRPr kumimoji="0" lang="en-US" altLang="zh-CN"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endParaRPr>
          </a:p>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铁和酸</a:t>
            </a:r>
            <a:endParaRPr kumimoji="0" lang="en-US" altLang="zh-CN"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endParaRPr>
          </a:p>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mn-lt"/>
                <a:ea typeface="+mn-ea"/>
                <a:cs typeface="+mn-cs"/>
              </a:rPr>
              <a:t>反应生成</a:t>
            </a:r>
            <a:r>
              <a:rPr kumimoji="0" lang="zh-CN" altLang="en-US" sz="4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新魏" panose="02010800040101010101" pitchFamily="2" charset="-122"/>
                <a:ea typeface="华文新魏" panose="02010800040101010101" pitchFamily="2" charset="-122"/>
                <a:cs typeface="+mn-cs"/>
              </a:rPr>
              <a:t>亚铁盐</a:t>
            </a:r>
            <a:endParaRPr kumimoji="0"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新魏" panose="02010800040101010101" pitchFamily="2" charset="-122"/>
              <a:ea typeface="华文新魏" panose="02010800040101010101" pitchFamily="2" charset="-122"/>
              <a:cs typeface="+mn-cs"/>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73"/>
                                        </p:tgtEl>
                                        <p:attrNameLst>
                                          <p:attrName>style.visibility</p:attrName>
                                        </p:attrNameLst>
                                      </p:cBhvr>
                                      <p:to>
                                        <p:strVal val="visible"/>
                                      </p:to>
                                    </p:set>
                                    <p:animEffect transition="in" filter="blinds(horizontal)">
                                      <p:cBhvr>
                                        <p:cTn id="7" dur="500"/>
                                        <p:tgtEl>
                                          <p:spTgt spid="717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bldLvl="0" animBg="1"/>
      <p:bldP spid="3"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2466" name="Text Box 2"/>
          <p:cNvSpPr txBox="1"/>
          <p:nvPr/>
        </p:nvSpPr>
        <p:spPr>
          <a:xfrm>
            <a:off x="250825" y="1628775"/>
            <a:ext cx="7416800" cy="1068388"/>
          </a:xfrm>
          <a:prstGeom prst="rect">
            <a:avLst/>
          </a:prstGeom>
          <a:noFill/>
          <a:ln w="9525">
            <a:noFill/>
          </a:ln>
        </p:spPr>
        <p:txBody>
          <a:bodyPr>
            <a:spAutoFit/>
          </a:bodyPr>
          <a:p>
            <a:r>
              <a:rPr lang="zh-CN" altLang="en-US" sz="2800" b="1" dirty="0">
                <a:solidFill>
                  <a:srgbClr val="000000"/>
                </a:solidFill>
                <a:latin typeface="Arial" panose="020B0604020202020204" pitchFamily="34" charset="0"/>
                <a:ea typeface="楷体_GB2312" pitchFamily="49" charset="-122"/>
              </a:rPr>
              <a:t>现象</a:t>
            </a:r>
            <a:r>
              <a:rPr lang="zh-CN" altLang="en-US" sz="1800" b="1" dirty="0">
                <a:solidFill>
                  <a:srgbClr val="000000"/>
                </a:solidFill>
                <a:latin typeface="Arial" panose="020B0604020202020204" pitchFamily="34" charset="0"/>
                <a:ea typeface="楷体_GB2312" pitchFamily="49" charset="-122"/>
              </a:rPr>
              <a:t>：</a:t>
            </a:r>
            <a:r>
              <a:rPr lang="en-US" altLang="zh-CN" sz="1800" b="1">
                <a:solidFill>
                  <a:srgbClr val="000000"/>
                </a:solidFill>
                <a:latin typeface="Arial" panose="020B0604020202020204" pitchFamily="34" charset="0"/>
                <a:ea typeface="楷体_GB2312" pitchFamily="49" charset="-122"/>
              </a:rPr>
              <a:t>_________________________________________________</a:t>
            </a:r>
            <a:endParaRPr lang="en-US" altLang="zh-CN" sz="1800" b="1">
              <a:solidFill>
                <a:srgbClr val="000000"/>
              </a:solidFill>
              <a:latin typeface="Arial" panose="020B0604020202020204" pitchFamily="34" charset="0"/>
              <a:ea typeface="楷体_GB2312" pitchFamily="49" charset="-122"/>
            </a:endParaRPr>
          </a:p>
          <a:p>
            <a:endParaRPr lang="en-US" altLang="zh-CN" sz="1800" b="1">
              <a:solidFill>
                <a:srgbClr val="000000"/>
              </a:solidFill>
              <a:latin typeface="Arial" panose="020B0604020202020204" pitchFamily="34" charset="0"/>
              <a:ea typeface="楷体_GB2312" pitchFamily="49" charset="-122"/>
            </a:endParaRPr>
          </a:p>
          <a:p>
            <a:r>
              <a:rPr lang="en-US" altLang="zh-CN" sz="1800" b="1">
                <a:solidFill>
                  <a:srgbClr val="000000"/>
                </a:solidFill>
                <a:latin typeface="Arial" panose="020B0604020202020204" pitchFamily="34" charset="0"/>
                <a:ea typeface="楷体_GB2312" pitchFamily="49" charset="-122"/>
              </a:rPr>
              <a:t>________________________________________________________</a:t>
            </a:r>
            <a:endParaRPr lang="en-US" altLang="zh-CN" sz="1800" b="1">
              <a:solidFill>
                <a:srgbClr val="000000"/>
              </a:solidFill>
              <a:latin typeface="Arial" panose="020B0604020202020204" pitchFamily="34" charset="0"/>
              <a:ea typeface="楷体_GB2312" pitchFamily="49" charset="-122"/>
            </a:endParaRPr>
          </a:p>
        </p:txBody>
      </p:sp>
      <p:sp>
        <p:nvSpPr>
          <p:cNvPr id="62467" name="Text Box 3"/>
          <p:cNvSpPr txBox="1"/>
          <p:nvPr/>
        </p:nvSpPr>
        <p:spPr>
          <a:xfrm>
            <a:off x="179388" y="836613"/>
            <a:ext cx="10009187" cy="701675"/>
          </a:xfrm>
          <a:prstGeom prst="rect">
            <a:avLst/>
          </a:prstGeom>
          <a:noFill/>
          <a:ln w="9525">
            <a:noFill/>
          </a:ln>
        </p:spPr>
        <p:txBody>
          <a:bodyPr>
            <a:spAutoFit/>
          </a:bodyPr>
          <a:p>
            <a:r>
              <a:rPr lang="zh-CN" altLang="en-US" sz="4000" b="1" dirty="0">
                <a:solidFill>
                  <a:srgbClr val="000000"/>
                </a:solidFill>
                <a:latin typeface="楷体_GB2312" pitchFamily="49" charset="-122"/>
                <a:ea typeface="楷体_GB2312" pitchFamily="49" charset="-122"/>
              </a:rPr>
              <a:t>将铁钉投入到硫酸铜溶液中有何现象？</a:t>
            </a:r>
            <a:r>
              <a:rPr lang="zh-CN" altLang="en-US" sz="2800" b="1" dirty="0">
                <a:solidFill>
                  <a:srgbClr val="000000"/>
                </a:solidFill>
                <a:latin typeface="楷体_GB2312" pitchFamily="49" charset="-122"/>
                <a:ea typeface="楷体_GB2312" pitchFamily="49" charset="-122"/>
              </a:rPr>
              <a:t> </a:t>
            </a:r>
            <a:endParaRPr lang="zh-CN" altLang="en-US" sz="2800" b="1" dirty="0">
              <a:solidFill>
                <a:srgbClr val="000000"/>
              </a:solidFill>
              <a:latin typeface="楷体_GB2312" pitchFamily="49" charset="-122"/>
              <a:ea typeface="楷体_GB2312" pitchFamily="49" charset="-122"/>
            </a:endParaRPr>
          </a:p>
        </p:txBody>
      </p:sp>
      <p:sp>
        <p:nvSpPr>
          <p:cNvPr id="62468" name="Text Box 4"/>
          <p:cNvSpPr txBox="1"/>
          <p:nvPr/>
        </p:nvSpPr>
        <p:spPr>
          <a:xfrm>
            <a:off x="468313" y="1484313"/>
            <a:ext cx="7956550" cy="1190625"/>
          </a:xfrm>
          <a:prstGeom prst="rect">
            <a:avLst/>
          </a:prstGeom>
          <a:noFill/>
          <a:ln w="9525">
            <a:noFill/>
          </a:ln>
        </p:spPr>
        <p:txBody>
          <a:bodyPr wrap="none">
            <a:spAutoFit/>
          </a:bodyPr>
          <a:p>
            <a:r>
              <a:rPr lang="zh-CN" altLang="en-US" sz="2400" dirty="0">
                <a:solidFill>
                  <a:srgbClr val="3366FF"/>
                </a:solidFill>
                <a:latin typeface="Times New Roman" panose="02020603050405020304" pitchFamily="18" charset="0"/>
                <a:ea typeface="华文行楷" panose="02010800040101010101" pitchFamily="2" charset="-122"/>
              </a:rPr>
              <a:t>            </a:t>
            </a:r>
            <a:r>
              <a:rPr lang="zh-CN" altLang="en-US" sz="3600" b="1" dirty="0">
                <a:latin typeface="Times New Roman" panose="02020603050405020304" pitchFamily="18" charset="0"/>
                <a:ea typeface="华文行楷" panose="02010800040101010101" pitchFamily="2" charset="-122"/>
              </a:rPr>
              <a:t>铁钉表面有</a:t>
            </a:r>
            <a:r>
              <a:rPr lang="zh-CN" altLang="en-US" sz="3600" b="1" dirty="0">
                <a:solidFill>
                  <a:srgbClr val="FF0000"/>
                </a:solidFill>
                <a:latin typeface="Times New Roman" panose="02020603050405020304" pitchFamily="18" charset="0"/>
                <a:ea typeface="华文行楷" panose="02010800040101010101" pitchFamily="2" charset="-122"/>
              </a:rPr>
              <a:t>红色</a:t>
            </a:r>
            <a:r>
              <a:rPr lang="zh-CN" altLang="en-US" sz="3600" b="1" dirty="0">
                <a:latin typeface="Times New Roman" panose="02020603050405020304" pitchFamily="18" charset="0"/>
                <a:ea typeface="华文行楷" panose="02010800040101010101" pitchFamily="2" charset="-122"/>
              </a:rPr>
              <a:t>物质析出，若时间</a:t>
            </a:r>
            <a:endParaRPr lang="zh-CN" altLang="en-US" sz="3600" b="1" dirty="0">
              <a:latin typeface="Times New Roman" panose="02020603050405020304" pitchFamily="18" charset="0"/>
              <a:ea typeface="华文行楷" panose="02010800040101010101" pitchFamily="2" charset="-122"/>
            </a:endParaRPr>
          </a:p>
          <a:p>
            <a:r>
              <a:rPr lang="zh-CN" altLang="en-US" sz="3600" b="1" dirty="0">
                <a:latin typeface="Times New Roman" panose="02020603050405020304" pitchFamily="18" charset="0"/>
                <a:ea typeface="华文行楷" panose="02010800040101010101" pitchFamily="2" charset="-122"/>
              </a:rPr>
              <a:t>足够长，则溶液由</a:t>
            </a:r>
            <a:r>
              <a:rPr lang="zh-CN" altLang="en-US" sz="3600" b="1" dirty="0">
                <a:solidFill>
                  <a:srgbClr val="FF0000"/>
                </a:solidFill>
                <a:latin typeface="Times New Roman" panose="02020603050405020304" pitchFamily="18" charset="0"/>
                <a:ea typeface="华文行楷" panose="02010800040101010101" pitchFamily="2" charset="-122"/>
              </a:rPr>
              <a:t>蓝色</a:t>
            </a:r>
            <a:r>
              <a:rPr lang="zh-CN" altLang="en-US" sz="3600" b="1" dirty="0">
                <a:latin typeface="Times New Roman" panose="02020603050405020304" pitchFamily="18" charset="0"/>
                <a:ea typeface="华文行楷" panose="02010800040101010101" pitchFamily="2" charset="-122"/>
              </a:rPr>
              <a:t>变为</a:t>
            </a:r>
            <a:r>
              <a:rPr lang="zh-CN" altLang="en-US" sz="3600" b="1" dirty="0">
                <a:solidFill>
                  <a:srgbClr val="FF0000"/>
                </a:solidFill>
                <a:latin typeface="Times New Roman" panose="02020603050405020304" pitchFamily="18" charset="0"/>
                <a:ea typeface="华文行楷" panose="02010800040101010101" pitchFamily="2" charset="-122"/>
              </a:rPr>
              <a:t>浅绿</a:t>
            </a:r>
            <a:r>
              <a:rPr lang="zh-CN" altLang="en-US" sz="3600" b="1" dirty="0">
                <a:latin typeface="Times New Roman" panose="02020603050405020304" pitchFamily="18" charset="0"/>
                <a:ea typeface="华文行楷" panose="02010800040101010101" pitchFamily="2" charset="-122"/>
              </a:rPr>
              <a:t>色。</a:t>
            </a:r>
            <a:endParaRPr lang="zh-CN" altLang="en-US" sz="3600" b="1" u="sng" dirty="0">
              <a:latin typeface="Times New Roman" panose="02020603050405020304" pitchFamily="18" charset="0"/>
              <a:ea typeface="华文行楷" panose="02010800040101010101" pitchFamily="2" charset="-122"/>
            </a:endParaRPr>
          </a:p>
        </p:txBody>
      </p:sp>
      <p:sp>
        <p:nvSpPr>
          <p:cNvPr id="62469" name="Text Box 5"/>
          <p:cNvSpPr txBox="1"/>
          <p:nvPr/>
        </p:nvSpPr>
        <p:spPr>
          <a:xfrm>
            <a:off x="609600" y="3429000"/>
            <a:ext cx="7704138" cy="641350"/>
          </a:xfrm>
          <a:prstGeom prst="rect">
            <a:avLst/>
          </a:prstGeom>
          <a:noFill/>
          <a:ln w="9525">
            <a:noFill/>
          </a:ln>
        </p:spPr>
        <p:txBody>
          <a:bodyPr>
            <a:spAutoFit/>
          </a:bodyPr>
          <a:p>
            <a:r>
              <a:rPr lang="en-US" altLang="zh-CN" sz="3600" b="1">
                <a:solidFill>
                  <a:srgbClr val="FF0000"/>
                </a:solidFill>
                <a:latin typeface="Arial Rounded MT Bold" panose="020F0704030504030204" pitchFamily="34" charset="0"/>
                <a:ea typeface="华文行楷" panose="02010800040101010101" pitchFamily="2" charset="-122"/>
              </a:rPr>
              <a:t>Fe  +  CuSO4  =  Cu  +  FeSO4</a:t>
            </a:r>
            <a:endParaRPr lang="en-US" altLang="zh-CN" sz="3600" u="sng">
              <a:solidFill>
                <a:srgbClr val="FF0000"/>
              </a:solidFill>
              <a:latin typeface="Arial Rounded MT Bold" panose="020F0704030504030204" pitchFamily="34" charset="0"/>
              <a:ea typeface="华文行楷" panose="02010800040101010101" pitchFamily="2" charset="-122"/>
            </a:endParaRPr>
          </a:p>
        </p:txBody>
      </p:sp>
      <p:sp>
        <p:nvSpPr>
          <p:cNvPr id="62470" name="Text Box 6"/>
          <p:cNvSpPr txBox="1">
            <a:spLocks noChangeArrowheads="1"/>
          </p:cNvSpPr>
          <p:nvPr/>
        </p:nvSpPr>
        <p:spPr bwMode="auto">
          <a:xfrm>
            <a:off x="152400" y="2743200"/>
            <a:ext cx="4248150" cy="519113"/>
          </a:xfrm>
          <a:prstGeom prst="rect">
            <a:avLst/>
          </a:prstGeom>
          <a:gradFill rotWithShape="1">
            <a:gsLst>
              <a:gs pos="0">
                <a:srgbClr val="6699FF">
                  <a:gamma/>
                  <a:shade val="60392"/>
                  <a:invGamma/>
                </a:srgbClr>
              </a:gs>
              <a:gs pos="50000">
                <a:srgbClr val="6699FF">
                  <a:alpha val="16000"/>
                </a:srgbClr>
              </a:gs>
              <a:gs pos="100000">
                <a:srgbClr val="6699FF">
                  <a:gamma/>
                  <a:shade val="60392"/>
                  <a:invGamma/>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buFontTx/>
              <a:buNone/>
              <a:defRPr/>
            </a:pPr>
            <a:r>
              <a:rPr kumimoji="1" lang="zh-CN" altLang="en-US" sz="2800" kern="1200" cap="none" spc="0" normalizeH="0" baseline="0" noProof="0">
                <a:solidFill>
                  <a:srgbClr val="000000"/>
                </a:solidFill>
                <a:latin typeface="Arial" panose="020B0604020202020204" pitchFamily="34" charset="0"/>
                <a:ea typeface="宋体" panose="02010600030101010101" pitchFamily="2" charset="-122"/>
                <a:cs typeface="+mn-cs"/>
              </a:rPr>
              <a:t> </a:t>
            </a:r>
            <a:r>
              <a:rPr kumimoji="1" lang="zh-CN" altLang="en-US" sz="2800" b="1" kern="1200" cap="none" spc="0" normalizeH="0" baseline="0" noProof="0">
                <a:solidFill>
                  <a:srgbClr val="000000"/>
                </a:solidFill>
                <a:latin typeface="Arial" panose="020B0604020202020204" pitchFamily="34" charset="0"/>
                <a:ea typeface="宋体" panose="02010600030101010101" pitchFamily="2" charset="-122"/>
                <a:cs typeface="+mn-cs"/>
              </a:rPr>
              <a:t>该反应的化学方程式：</a:t>
            </a:r>
            <a:endParaRPr kumimoji="1" lang="zh-CN" altLang="en-US" sz="2800" b="1" kern="1200" cap="none" spc="0" normalizeH="0" baseline="0" noProof="0">
              <a:solidFill>
                <a:srgbClr val="000000"/>
              </a:solidFill>
              <a:latin typeface="Arial" panose="020B0604020202020204" pitchFamily="34" charset="0"/>
              <a:ea typeface="宋体" panose="02010600030101010101" pitchFamily="2" charset="-122"/>
              <a:cs typeface="+mn-cs"/>
            </a:endParaRPr>
          </a:p>
        </p:txBody>
      </p:sp>
      <p:sp>
        <p:nvSpPr>
          <p:cNvPr id="3081" name="WordArt 7"/>
          <p:cNvSpPr>
            <a:spLocks noTextEdit="1"/>
          </p:cNvSpPr>
          <p:nvPr/>
        </p:nvSpPr>
        <p:spPr>
          <a:xfrm>
            <a:off x="250825" y="188913"/>
            <a:ext cx="1857375" cy="609600"/>
          </a:xfrm>
          <a:prstGeom prst="rect">
            <a:avLst/>
          </a:prstGeom>
        </p:spPr>
        <p:txBody>
          <a:bodyPr wrap="none" fromWordArt="1">
            <a:prstTxWarp prst="textPlain">
              <a:avLst>
                <a:gd name="adj" fmla="val 50000"/>
              </a:avLst>
            </a:prstTxWarp>
            <a:normAutofit/>
          </a:bodyPr>
          <a:p>
            <a:pPr algn="ctr" eaLnBrk="0" hangingPunct="0"/>
            <a:r>
              <a:rPr lang="zh-CN" altLang="en-US" sz="4800" b="1">
                <a:gradFill rotWithShape="1">
                  <a:gsLst>
                    <a:gs pos="0">
                      <a:srgbClr val="FFFF00"/>
                    </a:gs>
                    <a:gs pos="100000">
                      <a:srgbClr val="FF9933"/>
                    </a:gs>
                  </a:gsLst>
                  <a:path path="rect">
                    <a:fillToRect l="50000" t="50000" r="50000" b="50000"/>
                  </a:path>
                  <a:tileRect/>
                </a:gradFill>
                <a:effectLst>
                  <a:outerShdw dist="35921" dir="2699999" algn="ctr" rotWithShape="0">
                    <a:srgbClr val="C0C0C0">
                      <a:alpha val="79999"/>
                    </a:srgbClr>
                  </a:outerShdw>
                </a:effectLst>
                <a:latin typeface="宋体" panose="02010600030101010101" pitchFamily="2" charset="-122"/>
                <a:ea typeface="宋体" panose="02010600030101010101" pitchFamily="2" charset="-122"/>
              </a:rPr>
              <a:t>回忆：</a:t>
            </a:r>
            <a:endParaRPr lang="zh-CN" altLang="en-US" sz="4800" b="1">
              <a:gradFill rotWithShape="1">
                <a:gsLst>
                  <a:gs pos="0">
                    <a:srgbClr val="FFFF00"/>
                  </a:gs>
                  <a:gs pos="100000">
                    <a:srgbClr val="FF9933"/>
                  </a:gs>
                </a:gsLst>
                <a:path path="rect">
                  <a:fillToRect l="50000" t="50000" r="50000" b="50000"/>
                </a:path>
                <a:tileRect/>
              </a:gradFill>
              <a:effectLst>
                <a:outerShdw dist="35921" dir="2699999" algn="ctr" rotWithShape="0">
                  <a:srgbClr val="C0C0C0">
                    <a:alpha val="79999"/>
                  </a:srgbClr>
                </a:outerShdw>
              </a:effectLst>
              <a:latin typeface="宋体" panose="02010600030101010101" pitchFamily="2" charset="-122"/>
              <a:ea typeface="宋体" panose="02010600030101010101" pitchFamily="2" charset="-122"/>
            </a:endParaRPr>
          </a:p>
        </p:txBody>
      </p:sp>
      <p:sp>
        <p:nvSpPr>
          <p:cNvPr id="62472" name="Text Box 8"/>
          <p:cNvSpPr txBox="1"/>
          <p:nvPr/>
        </p:nvSpPr>
        <p:spPr>
          <a:xfrm>
            <a:off x="2133600" y="4114800"/>
            <a:ext cx="3170238" cy="641350"/>
          </a:xfrm>
          <a:prstGeom prst="rect">
            <a:avLst/>
          </a:prstGeom>
          <a:noFill/>
          <a:ln w="9525">
            <a:noFill/>
          </a:ln>
        </p:spPr>
        <p:txBody>
          <a:bodyPr wrap="none">
            <a:spAutoFit/>
          </a:bodyPr>
          <a:p>
            <a:r>
              <a:rPr lang="zh-CN" altLang="en-US" sz="3600" b="1" dirty="0">
                <a:latin typeface="黑体" panose="02010609060101010101" pitchFamily="49" charset="-122"/>
                <a:ea typeface="黑体" panose="02010609060101010101" pitchFamily="49" charset="-122"/>
              </a:rPr>
              <a:t>活动性</a:t>
            </a:r>
            <a:r>
              <a:rPr lang="en-US" altLang="zh-CN" sz="3600" b="1">
                <a:latin typeface="黑体" panose="02010609060101010101" pitchFamily="49" charset="-122"/>
                <a:ea typeface="黑体" panose="02010609060101010101" pitchFamily="49" charset="-122"/>
              </a:rPr>
              <a:t>:</a:t>
            </a:r>
            <a:r>
              <a:rPr lang="en-US" altLang="zh-CN" sz="3600" b="1" err="1">
                <a:latin typeface="黑体" panose="02010609060101010101" pitchFamily="49" charset="-122"/>
                <a:ea typeface="黑体" panose="02010609060101010101" pitchFamily="49" charset="-122"/>
              </a:rPr>
              <a:t>Fe﹥Cu</a:t>
            </a:r>
            <a:endParaRPr lang="en-US" altLang="zh-CN" sz="3600" b="1">
              <a:latin typeface="黑体" panose="02010609060101010101" pitchFamily="49" charset="-122"/>
              <a:ea typeface="黑体" panose="02010609060101010101" pitchFamily="49" charset="-122"/>
            </a:endParaRPr>
          </a:p>
        </p:txBody>
      </p:sp>
      <p:sp>
        <p:nvSpPr>
          <p:cNvPr id="62473" name="Text Box 9"/>
          <p:cNvSpPr txBox="1"/>
          <p:nvPr/>
        </p:nvSpPr>
        <p:spPr>
          <a:xfrm>
            <a:off x="228600" y="4876800"/>
            <a:ext cx="8686800" cy="1190625"/>
          </a:xfrm>
          <a:prstGeom prst="rect">
            <a:avLst/>
          </a:prstGeom>
          <a:noFill/>
          <a:ln w="9525">
            <a:noFill/>
          </a:ln>
        </p:spPr>
        <p:txBody>
          <a:bodyPr>
            <a:spAutoFit/>
          </a:bodyPr>
          <a:p>
            <a:r>
              <a:rPr lang="zh-CN" altLang="en-US" sz="3600" b="1" dirty="0">
                <a:latin typeface="黑体" panose="02010609060101010101" pitchFamily="49" charset="-122"/>
                <a:ea typeface="黑体" panose="02010609060101010101" pitchFamily="49" charset="-122"/>
              </a:rPr>
              <a:t>假设：将铜片投入到硫酸亚铁溶液中有现象吗？</a:t>
            </a:r>
            <a:endParaRPr lang="zh-CN" altLang="en-US" sz="3600" b="1" dirty="0">
              <a:latin typeface="黑体" panose="02010609060101010101" pitchFamily="49" charset="-122"/>
              <a:ea typeface="黑体" panose="02010609060101010101" pitchFamily="49" charset="-122"/>
            </a:endParaRPr>
          </a:p>
        </p:txBody>
      </p:sp>
      <p:sp>
        <p:nvSpPr>
          <p:cNvPr id="62474" name="Text Box 10"/>
          <p:cNvSpPr txBox="1"/>
          <p:nvPr/>
        </p:nvSpPr>
        <p:spPr>
          <a:xfrm>
            <a:off x="152400" y="4724400"/>
            <a:ext cx="8534400" cy="1920875"/>
          </a:xfrm>
          <a:prstGeom prst="rect">
            <a:avLst/>
          </a:prstGeom>
          <a:solidFill>
            <a:srgbClr val="F2FAA4"/>
          </a:solidFill>
          <a:ln w="9525">
            <a:noFill/>
          </a:ln>
        </p:spPr>
        <p:txBody>
          <a:bodyPr>
            <a:spAutoFit/>
          </a:bodyPr>
          <a:p>
            <a:pPr>
              <a:spcBef>
                <a:spcPct val="50000"/>
              </a:spcBef>
            </a:pPr>
            <a:r>
              <a:rPr lang="zh-CN" altLang="en-US" sz="4000" b="1" dirty="0">
                <a:solidFill>
                  <a:srgbClr val="0000FF"/>
                </a:solidFill>
                <a:latin typeface="Tahoma" panose="020B0604030504040204" pitchFamily="34" charset="0"/>
              </a:rPr>
              <a:t>结论</a:t>
            </a:r>
            <a:r>
              <a:rPr lang="zh-CN" altLang="en-US" sz="4000" dirty="0">
                <a:solidFill>
                  <a:srgbClr val="0000FF"/>
                </a:solidFill>
                <a:latin typeface="Tahoma" panose="020B0604030504040204" pitchFamily="34" charset="0"/>
              </a:rPr>
              <a:t>：</a:t>
            </a:r>
            <a:r>
              <a:rPr lang="zh-CN" altLang="en-US" sz="4000" b="1" dirty="0">
                <a:solidFill>
                  <a:srgbClr val="0000FF"/>
                </a:solidFill>
                <a:latin typeface="Tahoma" panose="020B0604030504040204" pitchFamily="34" charset="0"/>
              </a:rPr>
              <a:t>金属单质的活动性比金属化合物溶液中的金属元素的活动性强，才能把它从溶液中置换出来。</a:t>
            </a:r>
            <a:endParaRPr lang="zh-CN" altLang="en-US" sz="4000" b="1" dirty="0">
              <a:solidFill>
                <a:srgbClr val="0000FF"/>
              </a:solidFill>
              <a:latin typeface="Tahoma" panose="020B0604030504040204" pitchFamily="34" charset="0"/>
            </a:endParaRPr>
          </a:p>
        </p:txBody>
      </p:sp>
    </p:spTree>
  </p:cSld>
  <p:clrMapOvr>
    <a:masterClrMapping/>
  </p:clrMapOvr>
  <p:transition advClick="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2467"/>
                                        </p:tgtEl>
                                        <p:attrNameLst>
                                          <p:attrName>style.visibility</p:attrName>
                                        </p:attrNameLst>
                                      </p:cBhvr>
                                      <p:to>
                                        <p:strVal val="visible"/>
                                      </p:to>
                                    </p:set>
                                    <p:animEffect transition="in" filter="blinds(horizontal)">
                                      <p:cBhvr>
                                        <p:cTn id="7" dur="500"/>
                                        <p:tgtEl>
                                          <p:spTgt spid="6246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2466"/>
                                        </p:tgtEl>
                                        <p:attrNameLst>
                                          <p:attrName>style.visibility</p:attrName>
                                        </p:attrNameLst>
                                      </p:cBhvr>
                                      <p:to>
                                        <p:strVal val="visible"/>
                                      </p:to>
                                    </p:set>
                                    <p:animEffect transition="in" filter="blinds(horizontal)">
                                      <p:cBhvr>
                                        <p:cTn id="12" dur="500"/>
                                        <p:tgtEl>
                                          <p:spTgt spid="6246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2468"/>
                                        </p:tgtEl>
                                        <p:attrNameLst>
                                          <p:attrName>style.visibility</p:attrName>
                                        </p:attrNameLst>
                                      </p:cBhvr>
                                      <p:to>
                                        <p:strVal val="visible"/>
                                      </p:to>
                                    </p:set>
                                    <p:animEffect transition="in" filter="blinds(horizontal)">
                                      <p:cBhvr>
                                        <p:cTn id="17" dur="500"/>
                                        <p:tgtEl>
                                          <p:spTgt spid="6246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62470"/>
                                        </p:tgtEl>
                                        <p:attrNameLst>
                                          <p:attrName>style.visibility</p:attrName>
                                        </p:attrNameLst>
                                      </p:cBhvr>
                                      <p:to>
                                        <p:strVal val="visible"/>
                                      </p:to>
                                    </p:set>
                                    <p:animEffect transition="in" filter="blinds(horizontal)">
                                      <p:cBhvr>
                                        <p:cTn id="22" dur="500"/>
                                        <p:tgtEl>
                                          <p:spTgt spid="6247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2469"/>
                                        </p:tgtEl>
                                        <p:attrNameLst>
                                          <p:attrName>style.visibility</p:attrName>
                                        </p:attrNameLst>
                                      </p:cBhvr>
                                      <p:to>
                                        <p:strVal val="visible"/>
                                      </p:to>
                                    </p:set>
                                    <p:animEffect transition="in" filter="blinds(horizontal)">
                                      <p:cBhvr>
                                        <p:cTn id="27" dur="500"/>
                                        <p:tgtEl>
                                          <p:spTgt spid="6246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62472"/>
                                        </p:tgtEl>
                                        <p:attrNameLst>
                                          <p:attrName>style.visibility</p:attrName>
                                        </p:attrNameLst>
                                      </p:cBhvr>
                                      <p:to>
                                        <p:strVal val="visible"/>
                                      </p:to>
                                    </p:set>
                                    <p:animEffect transition="in" filter="blinds(horizontal)">
                                      <p:cBhvr>
                                        <p:cTn id="32" dur="500"/>
                                        <p:tgtEl>
                                          <p:spTgt spid="62472"/>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62473"/>
                                        </p:tgtEl>
                                        <p:attrNameLst>
                                          <p:attrName>style.visibility</p:attrName>
                                        </p:attrNameLst>
                                      </p:cBhvr>
                                      <p:to>
                                        <p:strVal val="visible"/>
                                      </p:to>
                                    </p:set>
                                    <p:animEffect transition="in" filter="blinds(horizontal)">
                                      <p:cBhvr>
                                        <p:cTn id="37" dur="500"/>
                                        <p:tgtEl>
                                          <p:spTgt spid="62473"/>
                                        </p:tgtEl>
                                      </p:cBhvr>
                                    </p:animEffect>
                                  </p:childTnLst>
                                </p:cTn>
                              </p:par>
                            </p:childTnLst>
                          </p:cTn>
                        </p:par>
                      </p:childTnLst>
                    </p:cTn>
                  </p:par>
                  <p:par>
                    <p:cTn id="38" fill="hold">
                      <p:stCondLst>
                        <p:cond delay="indefinite"/>
                      </p:stCondLst>
                      <p:childTnLst>
                        <p:par>
                          <p:cTn id="39" fill="hold">
                            <p:stCondLst>
                              <p:cond delay="0"/>
                            </p:stCondLst>
                            <p:childTnLst>
                              <p:par>
                                <p:cTn id="40" presetID="18" presetClass="entr" presetSubtype="12" fill="hold" grpId="0" nodeType="clickEffect">
                                  <p:stCondLst>
                                    <p:cond delay="0"/>
                                  </p:stCondLst>
                                  <p:childTnLst>
                                    <p:set>
                                      <p:cBhvr>
                                        <p:cTn id="41" dur="1" fill="hold">
                                          <p:stCondLst>
                                            <p:cond delay="0"/>
                                          </p:stCondLst>
                                        </p:cTn>
                                        <p:tgtEl>
                                          <p:spTgt spid="62474"/>
                                        </p:tgtEl>
                                        <p:attrNameLst>
                                          <p:attrName>style.visibility</p:attrName>
                                        </p:attrNameLst>
                                      </p:cBhvr>
                                      <p:to>
                                        <p:strVal val="visible"/>
                                      </p:to>
                                    </p:set>
                                    <p:animEffect transition="in" filter="strips(downLeft)">
                                      <p:cBhvr>
                                        <p:cTn id="42" dur="500"/>
                                        <p:tgtEl>
                                          <p:spTgt spid="624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6" grpId="0"/>
      <p:bldP spid="62467" grpId="0"/>
      <p:bldP spid="62468" grpId="0"/>
      <p:bldP spid="62469" grpId="0"/>
      <p:bldP spid="62472" grpId="0"/>
      <p:bldP spid="62473" grpId="0"/>
      <p:bldP spid="62474"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2469" name="Text Box 5"/>
          <p:cNvSpPr txBox="1"/>
          <p:nvPr/>
        </p:nvSpPr>
        <p:spPr>
          <a:xfrm>
            <a:off x="304800" y="1295400"/>
            <a:ext cx="7704138" cy="641350"/>
          </a:xfrm>
          <a:prstGeom prst="rect">
            <a:avLst/>
          </a:prstGeom>
          <a:noFill/>
          <a:ln w="9525">
            <a:noFill/>
          </a:ln>
        </p:spPr>
        <p:txBody>
          <a:bodyPr>
            <a:spAutoFit/>
          </a:bodyPr>
          <a:p>
            <a:r>
              <a:rPr lang="en-US" altLang="zh-CN" sz="3600" b="1">
                <a:solidFill>
                  <a:srgbClr val="FF0000"/>
                </a:solidFill>
                <a:latin typeface="Arial Rounded MT Bold" panose="020F0704030504030204" pitchFamily="34" charset="0"/>
                <a:ea typeface="华文行楷" panose="02010800040101010101" pitchFamily="2" charset="-122"/>
              </a:rPr>
              <a:t>Fe  +  CuSO</a:t>
            </a:r>
            <a:r>
              <a:rPr lang="en-US" altLang="zh-CN" sz="3600" b="1" baseline="-25000">
                <a:solidFill>
                  <a:srgbClr val="FF0000"/>
                </a:solidFill>
                <a:latin typeface="Arial Rounded MT Bold" panose="020F0704030504030204" pitchFamily="34" charset="0"/>
                <a:ea typeface="华文行楷" panose="02010800040101010101" pitchFamily="2" charset="-122"/>
              </a:rPr>
              <a:t>4</a:t>
            </a:r>
            <a:r>
              <a:rPr lang="en-US" altLang="zh-CN" sz="3600" b="1">
                <a:solidFill>
                  <a:srgbClr val="FF0000"/>
                </a:solidFill>
                <a:latin typeface="Arial Rounded MT Bold" panose="020F0704030504030204" pitchFamily="34" charset="0"/>
                <a:ea typeface="华文行楷" panose="02010800040101010101" pitchFamily="2" charset="-122"/>
              </a:rPr>
              <a:t>  =  Cu  +  FeSO</a:t>
            </a:r>
            <a:r>
              <a:rPr lang="en-US" altLang="zh-CN" b="1">
                <a:solidFill>
                  <a:srgbClr val="FF0000"/>
                </a:solidFill>
                <a:latin typeface="Arial" panose="020B0604020202020204" pitchFamily="34" charset="0"/>
              </a:rPr>
              <a:t>4</a:t>
            </a:r>
            <a:endParaRPr lang="en-US" altLang="zh-CN" b="1">
              <a:solidFill>
                <a:srgbClr val="FF0000"/>
              </a:solidFill>
              <a:latin typeface="Arial" panose="020B0604020202020204" pitchFamily="34" charset="0"/>
            </a:endParaRPr>
          </a:p>
        </p:txBody>
      </p:sp>
      <p:sp>
        <p:nvSpPr>
          <p:cNvPr id="62470" name="Text Box 6"/>
          <p:cNvSpPr txBox="1">
            <a:spLocks noChangeArrowheads="1"/>
          </p:cNvSpPr>
          <p:nvPr/>
        </p:nvSpPr>
        <p:spPr bwMode="auto">
          <a:xfrm>
            <a:off x="2590800" y="228600"/>
            <a:ext cx="2819400" cy="519113"/>
          </a:xfrm>
          <a:prstGeom prst="rect">
            <a:avLst/>
          </a:prstGeom>
          <a:gradFill rotWithShape="1">
            <a:gsLst>
              <a:gs pos="0">
                <a:srgbClr val="6699FF">
                  <a:gamma/>
                  <a:shade val="60392"/>
                  <a:invGamma/>
                </a:srgbClr>
              </a:gs>
              <a:gs pos="50000">
                <a:srgbClr val="6699FF">
                  <a:alpha val="16000"/>
                </a:srgbClr>
              </a:gs>
              <a:gs pos="100000">
                <a:srgbClr val="6699FF">
                  <a:gamma/>
                  <a:shade val="60392"/>
                  <a:invGamma/>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p>
            <a:r>
              <a:rPr lang="zh-CN" altLang="en-US" sz="2800" dirty="0">
                <a:solidFill>
                  <a:srgbClr val="000000"/>
                </a:solidFill>
                <a:latin typeface="Arial" panose="020B0604020202020204" pitchFamily="34" charset="0"/>
              </a:rPr>
              <a:t> </a:t>
            </a:r>
            <a:r>
              <a:rPr lang="zh-CN" altLang="en-US" sz="2800" b="1" dirty="0">
                <a:solidFill>
                  <a:srgbClr val="000000"/>
                </a:solidFill>
                <a:latin typeface="Arial" panose="020B0604020202020204" pitchFamily="34" charset="0"/>
              </a:rPr>
              <a:t>该反应的本质：</a:t>
            </a:r>
            <a:endParaRPr lang="zh-CN" altLang="en-US" sz="2800" b="1" dirty="0">
              <a:solidFill>
                <a:srgbClr val="000000"/>
              </a:solidFill>
              <a:latin typeface="Arial" panose="020B0604020202020204" pitchFamily="34" charset="0"/>
            </a:endParaRPr>
          </a:p>
        </p:txBody>
      </p:sp>
      <p:sp>
        <p:nvSpPr>
          <p:cNvPr id="52233" name="WordArt 7"/>
          <p:cNvSpPr>
            <a:spLocks noTextEdit="1"/>
          </p:cNvSpPr>
          <p:nvPr/>
        </p:nvSpPr>
        <p:spPr>
          <a:xfrm>
            <a:off x="228600" y="0"/>
            <a:ext cx="2209800" cy="838200"/>
          </a:xfrm>
          <a:prstGeom prst="rect">
            <a:avLst/>
          </a:prstGeom>
        </p:spPr>
        <p:txBody>
          <a:bodyPr wrap="none" fromWordArt="1">
            <a:prstTxWarp prst="textPlain">
              <a:avLst>
                <a:gd name="adj" fmla="val 50000"/>
              </a:avLst>
            </a:prstTxWarp>
            <a:normAutofit/>
          </a:bodyPr>
          <a:p>
            <a:pPr algn="ctr" eaLnBrk="0" hangingPunct="0"/>
            <a:r>
              <a:rPr lang="zh-CN" altLang="en-US" sz="4800" b="1">
                <a:gradFill rotWithShape="1">
                  <a:gsLst>
                    <a:gs pos="0">
                      <a:srgbClr val="FFFF00"/>
                    </a:gs>
                    <a:gs pos="100000">
                      <a:srgbClr val="FF9933"/>
                    </a:gs>
                  </a:gsLst>
                  <a:path path="rect">
                    <a:fillToRect l="50000" t="50000" r="50000" b="50000"/>
                  </a:path>
                  <a:tileRect/>
                </a:gradFill>
                <a:effectLst>
                  <a:outerShdw dist="35921" dir="2699999" algn="ctr" rotWithShape="0">
                    <a:srgbClr val="C0C0C0">
                      <a:alpha val="79999"/>
                    </a:srgbClr>
                  </a:outerShdw>
                </a:effectLst>
                <a:latin typeface="宋体" panose="02010600030101010101" pitchFamily="2" charset="-122"/>
                <a:ea typeface="宋体" panose="02010600030101010101" pitchFamily="2" charset="-122"/>
              </a:rPr>
              <a:t>难点 </a:t>
            </a:r>
            <a:endParaRPr lang="zh-CN" altLang="en-US" sz="4800" b="1">
              <a:gradFill rotWithShape="1">
                <a:gsLst>
                  <a:gs pos="0">
                    <a:srgbClr val="FFFF00"/>
                  </a:gs>
                  <a:gs pos="100000">
                    <a:srgbClr val="FF9933"/>
                  </a:gs>
                </a:gsLst>
                <a:path path="rect">
                  <a:fillToRect l="50000" t="50000" r="50000" b="50000"/>
                </a:path>
                <a:tileRect/>
              </a:gradFill>
              <a:effectLst>
                <a:outerShdw dist="35921" dir="2699999" algn="ctr" rotWithShape="0">
                  <a:srgbClr val="C0C0C0">
                    <a:alpha val="79999"/>
                  </a:srgbClr>
                </a:outerShdw>
              </a:effectLst>
              <a:latin typeface="宋体" panose="02010600030101010101" pitchFamily="2" charset="-122"/>
              <a:ea typeface="宋体" panose="02010600030101010101" pitchFamily="2" charset="-122"/>
            </a:endParaRPr>
          </a:p>
        </p:txBody>
      </p:sp>
      <p:sp>
        <p:nvSpPr>
          <p:cNvPr id="62472" name="Text Box 8"/>
          <p:cNvSpPr txBox="1"/>
          <p:nvPr/>
        </p:nvSpPr>
        <p:spPr>
          <a:xfrm>
            <a:off x="609600" y="3429000"/>
            <a:ext cx="2936875" cy="2289175"/>
          </a:xfrm>
          <a:prstGeom prst="rect">
            <a:avLst/>
          </a:prstGeom>
          <a:noFill/>
          <a:ln w="9525">
            <a:noFill/>
          </a:ln>
        </p:spPr>
        <p:txBody>
          <a:bodyPr wrap="none">
            <a:spAutoFit/>
          </a:bodyPr>
          <a:p>
            <a:r>
              <a:rPr lang="zh-CN" altLang="en-US" sz="3600" b="1" dirty="0">
                <a:latin typeface="黑体" panose="02010609060101010101" pitchFamily="49" charset="-122"/>
                <a:ea typeface="黑体" panose="02010609060101010101" pitchFamily="49" charset="-122"/>
              </a:rPr>
              <a:t>反应过程中：</a:t>
            </a:r>
            <a:endParaRPr lang="zh-CN" altLang="en-US" sz="3600" b="1" dirty="0">
              <a:latin typeface="黑体" panose="02010609060101010101" pitchFamily="49" charset="-122"/>
              <a:ea typeface="黑体" panose="02010609060101010101" pitchFamily="49" charset="-122"/>
            </a:endParaRPr>
          </a:p>
          <a:p>
            <a:r>
              <a:rPr lang="zh-CN" altLang="en-US" sz="3600" b="1" dirty="0">
                <a:solidFill>
                  <a:srgbClr val="FF0000"/>
                </a:solidFill>
                <a:latin typeface="黑体" panose="02010609060101010101" pitchFamily="49" charset="-122"/>
                <a:ea typeface="黑体" panose="02010609060101010101" pitchFamily="49" charset="-122"/>
              </a:rPr>
              <a:t>减少的离子：</a:t>
            </a:r>
            <a:endParaRPr lang="zh-CN" altLang="en-US" sz="3600" b="1" dirty="0">
              <a:solidFill>
                <a:srgbClr val="FF0000"/>
              </a:solidFill>
              <a:latin typeface="黑体" panose="02010609060101010101" pitchFamily="49" charset="-122"/>
              <a:ea typeface="黑体" panose="02010609060101010101" pitchFamily="49" charset="-122"/>
            </a:endParaRPr>
          </a:p>
          <a:p>
            <a:r>
              <a:rPr lang="zh-CN" altLang="en-US" sz="3600" b="1" dirty="0">
                <a:solidFill>
                  <a:srgbClr val="FF0000"/>
                </a:solidFill>
                <a:latin typeface="黑体" panose="02010609060101010101" pitchFamily="49" charset="-122"/>
                <a:ea typeface="黑体" panose="02010609060101010101" pitchFamily="49" charset="-122"/>
              </a:rPr>
              <a:t>增加的离子：</a:t>
            </a:r>
            <a:endParaRPr lang="zh-CN" altLang="en-US" sz="3600" b="1" dirty="0">
              <a:solidFill>
                <a:srgbClr val="FF0000"/>
              </a:solidFill>
              <a:latin typeface="黑体" panose="02010609060101010101" pitchFamily="49" charset="-122"/>
              <a:ea typeface="黑体" panose="02010609060101010101" pitchFamily="49" charset="-122"/>
            </a:endParaRPr>
          </a:p>
          <a:p>
            <a:r>
              <a:rPr lang="zh-CN" altLang="en-US" sz="3600" b="1" dirty="0">
                <a:solidFill>
                  <a:srgbClr val="FF0000"/>
                </a:solidFill>
                <a:latin typeface="黑体" panose="02010609060101010101" pitchFamily="49" charset="-122"/>
                <a:ea typeface="黑体" panose="02010609060101010101" pitchFamily="49" charset="-122"/>
              </a:rPr>
              <a:t>不变的离子</a:t>
            </a:r>
            <a:endParaRPr lang="zh-CN" altLang="en-US" sz="3600" b="1" dirty="0">
              <a:solidFill>
                <a:srgbClr val="FF0000"/>
              </a:solidFill>
              <a:latin typeface="黑体" panose="02010609060101010101" pitchFamily="49" charset="-122"/>
              <a:ea typeface="黑体" panose="02010609060101010101" pitchFamily="49" charset="-122"/>
            </a:endParaRPr>
          </a:p>
        </p:txBody>
      </p:sp>
      <p:sp>
        <p:nvSpPr>
          <p:cNvPr id="52237" name="Text Box 5"/>
          <p:cNvSpPr txBox="1"/>
          <p:nvPr/>
        </p:nvSpPr>
        <p:spPr>
          <a:xfrm>
            <a:off x="381000" y="1981200"/>
            <a:ext cx="8458200" cy="641350"/>
          </a:xfrm>
          <a:prstGeom prst="rect">
            <a:avLst/>
          </a:prstGeom>
          <a:noFill/>
          <a:ln w="9525">
            <a:noFill/>
          </a:ln>
        </p:spPr>
        <p:txBody>
          <a:bodyPr>
            <a:spAutoFit/>
          </a:bodyPr>
          <a:p>
            <a:r>
              <a:rPr lang="en-US" altLang="zh-CN" sz="3600" b="1">
                <a:solidFill>
                  <a:srgbClr val="FF0000"/>
                </a:solidFill>
                <a:latin typeface="Arial Rounded MT Bold" panose="020F0704030504030204" pitchFamily="34" charset="0"/>
                <a:ea typeface="华文行楷" panose="02010800040101010101" pitchFamily="2" charset="-122"/>
              </a:rPr>
              <a:t>Fe  +  Cu</a:t>
            </a:r>
            <a:r>
              <a:rPr lang="en-US" altLang="zh-CN" sz="3600" b="1" baseline="30000">
                <a:solidFill>
                  <a:srgbClr val="FF0000"/>
                </a:solidFill>
                <a:latin typeface="Arial Rounded MT Bold" panose="020F0704030504030204" pitchFamily="34" charset="0"/>
                <a:ea typeface="华文行楷" panose="02010800040101010101" pitchFamily="2" charset="-122"/>
              </a:rPr>
              <a:t>2+</a:t>
            </a:r>
            <a:r>
              <a:rPr lang="en-US" altLang="zh-CN" sz="3600" b="1">
                <a:solidFill>
                  <a:srgbClr val="FF0000"/>
                </a:solidFill>
                <a:latin typeface="Arial Rounded MT Bold" panose="020F0704030504030204" pitchFamily="34" charset="0"/>
                <a:ea typeface="华文行楷" panose="02010800040101010101" pitchFamily="2" charset="-122"/>
              </a:rPr>
              <a:t>+SO</a:t>
            </a:r>
            <a:r>
              <a:rPr lang="en-US" altLang="zh-CN" b="1">
                <a:solidFill>
                  <a:srgbClr val="FF0000"/>
                </a:solidFill>
                <a:latin typeface="Arial" panose="020B0604020202020204" pitchFamily="34" charset="0"/>
              </a:rPr>
              <a:t>4</a:t>
            </a:r>
            <a:r>
              <a:rPr lang="en-US" altLang="zh-CN" sz="3600" b="1">
                <a:solidFill>
                  <a:srgbClr val="FF0000"/>
                </a:solidFill>
                <a:latin typeface="Arial Rounded MT Bold" panose="020F0704030504030204" pitchFamily="34" charset="0"/>
                <a:ea typeface="华文行楷" panose="02010800040101010101" pitchFamily="2" charset="-122"/>
              </a:rPr>
              <a:t> </a:t>
            </a:r>
            <a:r>
              <a:rPr lang="en-US" altLang="zh-CN" sz="3600" b="1" baseline="30000">
                <a:solidFill>
                  <a:srgbClr val="FF0000"/>
                </a:solidFill>
                <a:latin typeface="Arial Rounded MT Bold" panose="020F0704030504030204" pitchFamily="34" charset="0"/>
                <a:ea typeface="华文行楷" panose="02010800040101010101" pitchFamily="2" charset="-122"/>
              </a:rPr>
              <a:t>2-</a:t>
            </a:r>
            <a:r>
              <a:rPr lang="en-US" altLang="zh-CN" sz="3600" b="1">
                <a:solidFill>
                  <a:srgbClr val="FF0000"/>
                </a:solidFill>
                <a:latin typeface="Arial Rounded MT Bold" panose="020F0704030504030204" pitchFamily="34" charset="0"/>
                <a:ea typeface="华文行楷" panose="02010800040101010101" pitchFamily="2" charset="-122"/>
              </a:rPr>
              <a:t> =  Cu  +  Fe</a:t>
            </a:r>
            <a:r>
              <a:rPr lang="en-US" altLang="zh-CN" sz="3600" b="1" baseline="30000">
                <a:solidFill>
                  <a:srgbClr val="FF0000"/>
                </a:solidFill>
                <a:latin typeface="Arial Rounded MT Bold" panose="020F0704030504030204" pitchFamily="34" charset="0"/>
                <a:ea typeface="华文行楷" panose="02010800040101010101" pitchFamily="2" charset="-122"/>
              </a:rPr>
              <a:t>2+</a:t>
            </a:r>
            <a:r>
              <a:rPr lang="en-US" altLang="zh-CN" sz="3600" b="1">
                <a:solidFill>
                  <a:srgbClr val="FF0000"/>
                </a:solidFill>
                <a:latin typeface="Arial Rounded MT Bold" panose="020F0704030504030204" pitchFamily="34" charset="0"/>
                <a:ea typeface="华文行楷" panose="02010800040101010101" pitchFamily="2" charset="-122"/>
              </a:rPr>
              <a:t>+SO</a:t>
            </a:r>
            <a:r>
              <a:rPr lang="en-US" altLang="zh-CN" b="1">
                <a:solidFill>
                  <a:srgbClr val="FF0000"/>
                </a:solidFill>
                <a:latin typeface="Arial" panose="020B0604020202020204" pitchFamily="34" charset="0"/>
              </a:rPr>
              <a:t>4 </a:t>
            </a:r>
            <a:r>
              <a:rPr lang="en-US" altLang="zh-CN" sz="3200" b="1" baseline="30000">
                <a:solidFill>
                  <a:srgbClr val="FF0000"/>
                </a:solidFill>
                <a:latin typeface="Arial" panose="020B0604020202020204" pitchFamily="34" charset="0"/>
              </a:rPr>
              <a:t>2-</a:t>
            </a:r>
            <a:endParaRPr lang="en-US" altLang="zh-CN" sz="3200" b="1" baseline="30000">
              <a:solidFill>
                <a:srgbClr val="FF0000"/>
              </a:solidFill>
              <a:latin typeface="Arial" panose="020B0604020202020204" pitchFamily="34" charset="0"/>
            </a:endParaRPr>
          </a:p>
        </p:txBody>
      </p:sp>
      <p:sp>
        <p:nvSpPr>
          <p:cNvPr id="52238" name="Text Box 5"/>
          <p:cNvSpPr txBox="1"/>
          <p:nvPr/>
        </p:nvSpPr>
        <p:spPr>
          <a:xfrm>
            <a:off x="1524000" y="2590800"/>
            <a:ext cx="5638800" cy="641350"/>
          </a:xfrm>
          <a:prstGeom prst="rect">
            <a:avLst/>
          </a:prstGeom>
          <a:noFill/>
          <a:ln w="9525">
            <a:noFill/>
          </a:ln>
        </p:spPr>
        <p:txBody>
          <a:bodyPr>
            <a:spAutoFit/>
          </a:bodyPr>
          <a:p>
            <a:r>
              <a:rPr lang="en-US" altLang="zh-CN" sz="3600" b="1">
                <a:solidFill>
                  <a:srgbClr val="FF0000"/>
                </a:solidFill>
                <a:latin typeface="Arial Rounded MT Bold" panose="020F0704030504030204" pitchFamily="34" charset="0"/>
                <a:ea typeface="华文行楷" panose="02010800040101010101" pitchFamily="2" charset="-122"/>
              </a:rPr>
              <a:t>Fe  +  Cu</a:t>
            </a:r>
            <a:r>
              <a:rPr lang="en-US" altLang="zh-CN" sz="3600" b="1" baseline="30000">
                <a:solidFill>
                  <a:srgbClr val="FF0000"/>
                </a:solidFill>
                <a:latin typeface="Arial Rounded MT Bold" panose="020F0704030504030204" pitchFamily="34" charset="0"/>
                <a:ea typeface="华文行楷" panose="02010800040101010101" pitchFamily="2" charset="-122"/>
              </a:rPr>
              <a:t>2+</a:t>
            </a:r>
            <a:r>
              <a:rPr lang="en-US" altLang="zh-CN" sz="3600" b="1">
                <a:solidFill>
                  <a:srgbClr val="FF0000"/>
                </a:solidFill>
                <a:latin typeface="Arial Rounded MT Bold" panose="020F0704030504030204" pitchFamily="34" charset="0"/>
                <a:ea typeface="华文行楷" panose="02010800040101010101" pitchFamily="2" charset="-122"/>
              </a:rPr>
              <a:t>=  Cu  +  Fe</a:t>
            </a:r>
            <a:r>
              <a:rPr lang="en-US" altLang="zh-CN" sz="3600" b="1" baseline="30000">
                <a:solidFill>
                  <a:srgbClr val="FF0000"/>
                </a:solidFill>
                <a:latin typeface="Arial Rounded MT Bold" panose="020F0704030504030204" pitchFamily="34" charset="0"/>
                <a:ea typeface="华文行楷" panose="02010800040101010101" pitchFamily="2" charset="-122"/>
              </a:rPr>
              <a:t>2+</a:t>
            </a:r>
            <a:endParaRPr lang="en-US" altLang="zh-CN" b="1" baseline="30000">
              <a:solidFill>
                <a:srgbClr val="FF0000"/>
              </a:solidFill>
              <a:latin typeface="Arial" panose="020B0604020202020204" pitchFamily="34" charset="0"/>
            </a:endParaRPr>
          </a:p>
        </p:txBody>
      </p:sp>
      <p:sp>
        <p:nvSpPr>
          <p:cNvPr id="52239" name="矩形 52238"/>
          <p:cNvSpPr/>
          <p:nvPr/>
        </p:nvSpPr>
        <p:spPr>
          <a:xfrm>
            <a:off x="3581400" y="3994150"/>
            <a:ext cx="1028700" cy="579438"/>
          </a:xfrm>
          <a:prstGeom prst="rect">
            <a:avLst/>
          </a:prstGeom>
          <a:noFill/>
          <a:ln w="9525">
            <a:noFill/>
          </a:ln>
        </p:spPr>
        <p:txBody>
          <a:bodyPr wrap="none" anchor="t" anchorCtr="0">
            <a:spAutoFit/>
          </a:bodyPr>
          <a:p>
            <a:r>
              <a:rPr lang="en-US" altLang="zh-CN" sz="3200" b="1">
                <a:solidFill>
                  <a:srgbClr val="FF0000"/>
                </a:solidFill>
                <a:latin typeface="Arial" panose="020B0604020202020204" pitchFamily="34" charset="0"/>
              </a:rPr>
              <a:t>Cu</a:t>
            </a:r>
            <a:r>
              <a:rPr lang="en-US" altLang="zh-CN" sz="3200" b="1" baseline="30000">
                <a:solidFill>
                  <a:srgbClr val="FF0000"/>
                </a:solidFill>
                <a:latin typeface="Arial" panose="020B0604020202020204" pitchFamily="34" charset="0"/>
              </a:rPr>
              <a:t>2+</a:t>
            </a:r>
            <a:endParaRPr lang="zh-CN" altLang="en-US" sz="3200" b="1" baseline="30000" dirty="0">
              <a:solidFill>
                <a:srgbClr val="FF0000"/>
              </a:solidFill>
              <a:latin typeface="Arial" panose="020B0604020202020204" pitchFamily="34" charset="0"/>
            </a:endParaRPr>
          </a:p>
        </p:txBody>
      </p:sp>
      <p:sp>
        <p:nvSpPr>
          <p:cNvPr id="52240" name="矩形 52239"/>
          <p:cNvSpPr/>
          <p:nvPr/>
        </p:nvSpPr>
        <p:spPr>
          <a:xfrm>
            <a:off x="3581400" y="4572000"/>
            <a:ext cx="960438" cy="579438"/>
          </a:xfrm>
          <a:prstGeom prst="rect">
            <a:avLst/>
          </a:prstGeom>
          <a:noFill/>
          <a:ln w="9525">
            <a:noFill/>
          </a:ln>
        </p:spPr>
        <p:txBody>
          <a:bodyPr wrap="none" anchor="t" anchorCtr="0">
            <a:spAutoFit/>
          </a:bodyPr>
          <a:p>
            <a:r>
              <a:rPr lang="en-US" altLang="zh-CN" sz="3200" b="1">
                <a:solidFill>
                  <a:srgbClr val="FF0000"/>
                </a:solidFill>
                <a:latin typeface="Arial" panose="020B0604020202020204" pitchFamily="34" charset="0"/>
              </a:rPr>
              <a:t>Fe</a:t>
            </a:r>
            <a:r>
              <a:rPr lang="en-US" altLang="zh-CN" sz="3200" b="1" baseline="30000">
                <a:solidFill>
                  <a:srgbClr val="FF0000"/>
                </a:solidFill>
                <a:latin typeface="Arial" panose="020B0604020202020204" pitchFamily="34" charset="0"/>
              </a:rPr>
              <a:t>2+</a:t>
            </a:r>
            <a:endParaRPr lang="en-US" altLang="zh-CN" sz="3200" b="1" baseline="30000">
              <a:solidFill>
                <a:srgbClr val="FF0000"/>
              </a:solidFill>
              <a:latin typeface="Arial" panose="020B0604020202020204" pitchFamily="34" charset="0"/>
            </a:endParaRPr>
          </a:p>
        </p:txBody>
      </p:sp>
      <p:sp>
        <p:nvSpPr>
          <p:cNvPr id="52241" name="矩形 52240"/>
          <p:cNvSpPr/>
          <p:nvPr/>
        </p:nvSpPr>
        <p:spPr>
          <a:xfrm>
            <a:off x="3429000" y="5060950"/>
            <a:ext cx="1346200" cy="579438"/>
          </a:xfrm>
          <a:prstGeom prst="rect">
            <a:avLst/>
          </a:prstGeom>
          <a:noFill/>
          <a:ln w="9525">
            <a:noFill/>
          </a:ln>
        </p:spPr>
        <p:txBody>
          <a:bodyPr wrap="none" anchor="t" anchorCtr="0">
            <a:spAutoFit/>
          </a:bodyPr>
          <a:p>
            <a:r>
              <a:rPr lang="en-US" altLang="zh-CN" sz="3200" b="1">
                <a:solidFill>
                  <a:srgbClr val="FF0000"/>
                </a:solidFill>
                <a:latin typeface="Arial" panose="020B0604020202020204" pitchFamily="34" charset="0"/>
              </a:rPr>
              <a:t>SO4 </a:t>
            </a:r>
            <a:r>
              <a:rPr lang="en-US" altLang="zh-CN" sz="3200" b="1" baseline="30000">
                <a:solidFill>
                  <a:srgbClr val="FF0000"/>
                </a:solidFill>
                <a:latin typeface="Arial" panose="020B0604020202020204" pitchFamily="34" charset="0"/>
              </a:rPr>
              <a:t>2-</a:t>
            </a:r>
            <a:endParaRPr lang="zh-CN" altLang="en-US" sz="3200" b="1" baseline="30000" dirty="0">
              <a:solidFill>
                <a:srgbClr val="FF0000"/>
              </a:solidFill>
              <a:latin typeface="Arial" panose="020B0604020202020204" pitchFamily="34" charset="0"/>
            </a:endParaRPr>
          </a:p>
        </p:txBody>
      </p:sp>
    </p:spTree>
  </p:cSld>
  <p:clrMapOvr>
    <a:masterClrMapping/>
  </p:clrMapOvr>
  <p:transition advClick="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2469"/>
                                        </p:tgtEl>
                                        <p:attrNameLst>
                                          <p:attrName>style.visibility</p:attrName>
                                        </p:attrNameLst>
                                      </p:cBhvr>
                                      <p:to>
                                        <p:strVal val="visible"/>
                                      </p:to>
                                    </p:set>
                                    <p:animEffect transition="in" filter="blinds(horizontal)">
                                      <p:cBhvr>
                                        <p:cTn id="7" dur="500"/>
                                        <p:tgtEl>
                                          <p:spTgt spid="6246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2237"/>
                                        </p:tgtEl>
                                        <p:attrNameLst>
                                          <p:attrName>style.visibility</p:attrName>
                                        </p:attrNameLst>
                                      </p:cBhvr>
                                      <p:to>
                                        <p:strVal val="visible"/>
                                      </p:to>
                                    </p:set>
                                    <p:animEffect transition="in" filter="blinds(horizontal)">
                                      <p:cBhvr>
                                        <p:cTn id="12" dur="500"/>
                                        <p:tgtEl>
                                          <p:spTgt spid="5223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2238"/>
                                        </p:tgtEl>
                                        <p:attrNameLst>
                                          <p:attrName>style.visibility</p:attrName>
                                        </p:attrNameLst>
                                      </p:cBhvr>
                                      <p:to>
                                        <p:strVal val="visible"/>
                                      </p:to>
                                    </p:set>
                                    <p:animEffect transition="in" filter="blinds(horizontal)">
                                      <p:cBhvr>
                                        <p:cTn id="17" dur="500"/>
                                        <p:tgtEl>
                                          <p:spTgt spid="5223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2472"/>
                                        </p:tgtEl>
                                        <p:attrNameLst>
                                          <p:attrName>style.visibility</p:attrName>
                                        </p:attrNameLst>
                                      </p:cBhvr>
                                      <p:to>
                                        <p:strVal val="visible"/>
                                      </p:to>
                                    </p:set>
                                    <p:animEffect transition="in" filter="blinds(horizontal)">
                                      <p:cBhvr>
                                        <p:cTn id="22" dur="500"/>
                                        <p:tgtEl>
                                          <p:spTgt spid="62472"/>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2239"/>
                                        </p:tgtEl>
                                        <p:attrNameLst>
                                          <p:attrName>style.visibility</p:attrName>
                                        </p:attrNameLst>
                                      </p:cBhvr>
                                      <p:to>
                                        <p:strVal val="visible"/>
                                      </p:to>
                                    </p:set>
                                    <p:anim calcmode="lin" valueType="num">
                                      <p:cBhvr additive="base">
                                        <p:cTn id="27" dur="500" fill="hold"/>
                                        <p:tgtEl>
                                          <p:spTgt spid="52239"/>
                                        </p:tgtEl>
                                        <p:attrNameLst>
                                          <p:attrName>ppt_x</p:attrName>
                                        </p:attrNameLst>
                                      </p:cBhvr>
                                      <p:tavLst>
                                        <p:tav tm="0">
                                          <p:val>
                                            <p:strVal val="#ppt_x"/>
                                          </p:val>
                                        </p:tav>
                                        <p:tav tm="100000">
                                          <p:val>
                                            <p:strVal val="#ppt_x"/>
                                          </p:val>
                                        </p:tav>
                                      </p:tavLst>
                                    </p:anim>
                                    <p:anim calcmode="lin" valueType="num">
                                      <p:cBhvr additive="base">
                                        <p:cTn id="28" dur="500" fill="hold"/>
                                        <p:tgtEl>
                                          <p:spTgt spid="5223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8" presetClass="entr" presetSubtype="16" fill="hold" grpId="0" nodeType="clickEffect">
                                  <p:stCondLst>
                                    <p:cond delay="0"/>
                                  </p:stCondLst>
                                  <p:childTnLst>
                                    <p:set>
                                      <p:cBhvr>
                                        <p:cTn id="32" dur="1" fill="hold">
                                          <p:stCondLst>
                                            <p:cond delay="0"/>
                                          </p:stCondLst>
                                        </p:cTn>
                                        <p:tgtEl>
                                          <p:spTgt spid="52240"/>
                                        </p:tgtEl>
                                        <p:attrNameLst>
                                          <p:attrName>style.visibility</p:attrName>
                                        </p:attrNameLst>
                                      </p:cBhvr>
                                      <p:to>
                                        <p:strVal val="visible"/>
                                      </p:to>
                                    </p:set>
                                    <p:animEffect transition="in" filter="diamond(in)">
                                      <p:cBhvr>
                                        <p:cTn id="33" dur="2000"/>
                                        <p:tgtEl>
                                          <p:spTgt spid="52240"/>
                                        </p:tgtEl>
                                      </p:cBhvr>
                                    </p:animEffect>
                                  </p:childTnLst>
                                </p:cTn>
                              </p:par>
                            </p:childTnLst>
                          </p:cTn>
                        </p:par>
                      </p:childTnLst>
                    </p:cTn>
                  </p:par>
                  <p:par>
                    <p:cTn id="34" fill="hold">
                      <p:stCondLst>
                        <p:cond delay="indefinite"/>
                      </p:stCondLst>
                      <p:childTnLst>
                        <p:par>
                          <p:cTn id="35" fill="hold">
                            <p:stCondLst>
                              <p:cond delay="0"/>
                            </p:stCondLst>
                            <p:childTnLst>
                              <p:par>
                                <p:cTn id="36" presetID="8" presetClass="entr" presetSubtype="16" fill="hold" nodeType="clickEffect">
                                  <p:stCondLst>
                                    <p:cond delay="0"/>
                                  </p:stCondLst>
                                  <p:childTnLst>
                                    <p:set>
                                      <p:cBhvr>
                                        <p:cTn id="37" dur="1" fill="hold">
                                          <p:stCondLst>
                                            <p:cond delay="0"/>
                                          </p:stCondLst>
                                        </p:cTn>
                                        <p:tgtEl>
                                          <p:spTgt spid="52241">
                                            <p:txEl>
                                              <p:charRg st="0" end="7"/>
                                            </p:txEl>
                                          </p:spTgt>
                                        </p:tgtEl>
                                        <p:attrNameLst>
                                          <p:attrName>style.visibility</p:attrName>
                                        </p:attrNameLst>
                                      </p:cBhvr>
                                      <p:to>
                                        <p:strVal val="visible"/>
                                      </p:to>
                                    </p:set>
                                    <p:animEffect transition="in" filter="diamond(in)">
                                      <p:cBhvr>
                                        <p:cTn id="38" dur="2000"/>
                                        <p:tgtEl>
                                          <p:spTgt spid="52241">
                                            <p:txEl>
                                              <p:charRg st="0"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9" grpId="0"/>
      <p:bldP spid="62472" grpId="0"/>
      <p:bldP spid="52237" grpId="0"/>
      <p:bldP spid="52238" grpId="0"/>
      <p:bldP spid="52239" grpId="0"/>
      <p:bldP spid="5224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Rectangle 2"/>
          <p:cNvSpPr>
            <a:spLocks noGrp="1"/>
          </p:cNvSpPr>
          <p:nvPr>
            <p:ph idx="1"/>
          </p:nvPr>
        </p:nvSpPr>
        <p:spPr>
          <a:xfrm>
            <a:off x="381000" y="2209800"/>
            <a:ext cx="8540750" cy="2943225"/>
          </a:xfrm>
        </p:spPr>
        <p:txBody>
          <a:bodyPr vert="horz" wrap="square" lIns="91440" tIns="45720" rIns="91440" bIns="45720" anchor="t" anchorCtr="0"/>
          <a:p>
            <a:r>
              <a:rPr lang="zh-CN" altLang="en-US" sz="4000" b="1" dirty="0"/>
              <a:t>根据金属和酸反应的剧烈程度不同我们已经知道，金属铝的活动性大于铜，我们是否还有其他方法来判断</a:t>
            </a:r>
            <a:r>
              <a:rPr lang="en-US" altLang="zh-CN" sz="4000" b="1"/>
              <a:t>Al</a:t>
            </a:r>
            <a:r>
              <a:rPr lang="zh-CN" altLang="en-US" sz="4000" b="1" dirty="0"/>
              <a:t>和</a:t>
            </a:r>
            <a:r>
              <a:rPr lang="en-US" altLang="zh-CN" sz="4000" b="1"/>
              <a:t>Cu</a:t>
            </a:r>
            <a:r>
              <a:rPr lang="zh-CN" altLang="en-US" sz="4000" b="1" dirty="0"/>
              <a:t>谁更活泼呢？</a:t>
            </a:r>
            <a:endParaRPr lang="zh-CN" altLang="en-US" sz="4000" b="1" dirty="0"/>
          </a:p>
        </p:txBody>
      </p:sp>
      <p:sp>
        <p:nvSpPr>
          <p:cNvPr id="66563" name="Text Box 3"/>
          <p:cNvSpPr txBox="1">
            <a:spLocks noGrp="1" noChangeArrowheads="1"/>
          </p:cNvSpPr>
          <p:nvPr>
            <p:ph type="title"/>
          </p:nvPr>
        </p:nvSpPr>
        <p:spPr>
          <a:xfrm>
            <a:off x="457200" y="274638"/>
            <a:ext cx="6335713" cy="1143000"/>
          </a:xfrm>
          <a:gradFill rotWithShape="1">
            <a:gsLst>
              <a:gs pos="0">
                <a:schemeClr val="accent1">
                  <a:gamma/>
                  <a:shade val="41176"/>
                  <a:invGamma/>
                </a:schemeClr>
              </a:gs>
              <a:gs pos="50000">
                <a:schemeClr val="accent1"/>
              </a:gs>
              <a:gs pos="100000">
                <a:schemeClr val="accent1">
                  <a:gamma/>
                  <a:shade val="41176"/>
                  <a:invGamma/>
                </a:schemeClr>
              </a:gs>
            </a:gsLst>
            <a:lin ang="5400000" scaled="1"/>
          </a:gradFill>
          <a:extLst>
            <a:ext uri="{91240B29-F687-4F45-9708-019B960494DF}">
              <a14:hiddenLine xmlns:a14="http://schemas.microsoft.com/office/drawing/2010/main" w="28575">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kumimoji="1" lang="zh-CN" altLang="en-US" sz="4000" b="1" i="0" u="none" strike="noStrike" kern="0" cap="none" spc="0" normalizeH="0" baseline="0" noProof="0" smtClean="0">
                <a:ln>
                  <a:noFill/>
                </a:ln>
                <a:solidFill>
                  <a:schemeClr val="tx2"/>
                </a:solidFill>
                <a:effectLst/>
                <a:uLnTx/>
                <a:uFillTx/>
                <a:latin typeface="+mj-lt"/>
                <a:ea typeface="楷体_GB2312" pitchFamily="49" charset="-122"/>
                <a:cs typeface="+mj-cs"/>
              </a:rPr>
              <a:t>  </a:t>
            </a:r>
            <a:r>
              <a:rPr kumimoji="1" lang="zh-CN" altLang="en-US" sz="3600" b="1" i="0" u="none" strike="noStrike" kern="0" cap="none" spc="0" normalizeH="0" baseline="0" noProof="0" smtClean="0">
                <a:ln>
                  <a:noFill/>
                </a:ln>
                <a:solidFill>
                  <a:srgbClr val="FF0000"/>
                </a:solidFill>
                <a:effectLst/>
                <a:uLnTx/>
                <a:uFillTx/>
                <a:latin typeface="+mj-lt"/>
                <a:ea typeface="楷体_GB2312" pitchFamily="49" charset="-122"/>
                <a:cs typeface="+mj-cs"/>
              </a:rPr>
              <a:t>三</a:t>
            </a:r>
            <a:r>
              <a:rPr kumimoji="1" lang="en-US" altLang="zh-CN" sz="3600" b="1" i="0" u="none" strike="noStrike" kern="0" cap="none" spc="0" normalizeH="0" baseline="0" noProof="0" smtClean="0">
                <a:ln>
                  <a:noFill/>
                </a:ln>
                <a:solidFill>
                  <a:srgbClr val="FF0000"/>
                </a:solidFill>
                <a:effectLst/>
                <a:uLnTx/>
                <a:uFillTx/>
                <a:latin typeface="+mj-lt"/>
                <a:ea typeface="楷体_GB2312" pitchFamily="49" charset="-122"/>
                <a:cs typeface="+mj-cs"/>
              </a:rPr>
              <a:t>.</a:t>
            </a:r>
            <a:r>
              <a:rPr kumimoji="1" lang="zh-CN" altLang="en-US" sz="3600" b="1" i="0" u="none" strike="noStrike" kern="0" cap="none" spc="0" normalizeH="0" baseline="0" noProof="0" smtClean="0">
                <a:ln>
                  <a:noFill/>
                </a:ln>
                <a:solidFill>
                  <a:srgbClr val="FF0000"/>
                </a:solidFill>
                <a:effectLst/>
                <a:uLnTx/>
                <a:uFillTx/>
                <a:latin typeface="+mj-lt"/>
                <a:ea typeface="楷体_GB2312" pitchFamily="49" charset="-122"/>
                <a:cs typeface="+mj-cs"/>
              </a:rPr>
              <a:t>金属与化合物溶液的反应</a:t>
            </a:r>
            <a:endParaRPr kumimoji="1" lang="zh-CN" altLang="en-US" sz="3600" b="1" i="0" u="none" strike="noStrike" kern="0" cap="none" spc="0" normalizeH="0" baseline="0" noProof="0" smtClean="0">
              <a:ln>
                <a:noFill/>
              </a:ln>
              <a:solidFill>
                <a:srgbClr val="FF0000"/>
              </a:solidFill>
              <a:effectLst/>
              <a:uLnTx/>
              <a:uFillTx/>
              <a:latin typeface="+mj-lt"/>
              <a:ea typeface="楷体_GB2312" pitchFamily="49" charset="-122"/>
              <a:cs typeface="+mj-cs"/>
            </a:endParaRPr>
          </a:p>
        </p:txBody>
      </p:sp>
    </p:spTree>
  </p:cSld>
  <p:clrMapOvr>
    <a:masterClrMapping/>
  </p:clrMapOvr>
  <p:transition advClick="0">
    <p:rand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Text Box 2"/>
          <p:cNvSpPr txBox="1"/>
          <p:nvPr/>
        </p:nvSpPr>
        <p:spPr>
          <a:xfrm>
            <a:off x="1431925" y="706438"/>
            <a:ext cx="184150" cy="457200"/>
          </a:xfrm>
          <a:prstGeom prst="rect">
            <a:avLst/>
          </a:prstGeom>
          <a:noFill/>
          <a:ln w="9525">
            <a:noFill/>
          </a:ln>
        </p:spPr>
        <p:txBody>
          <a:bodyPr wrap="none">
            <a:spAutoFit/>
          </a:bodyPr>
          <a:p>
            <a:endParaRPr lang="zh-CN" altLang="en-US" sz="2400" dirty="0">
              <a:latin typeface="Times New Roman" panose="02020603050405020304" pitchFamily="18" charset="0"/>
            </a:endParaRPr>
          </a:p>
        </p:txBody>
      </p:sp>
      <p:pic>
        <p:nvPicPr>
          <p:cNvPr id="5123" name="Picture 3" descr="b8"/>
          <p:cNvPicPr>
            <a:picLocks noChangeAspect="1"/>
          </p:cNvPicPr>
          <p:nvPr/>
        </p:nvPicPr>
        <p:blipFill>
          <a:blip r:embed="rId1"/>
          <a:stretch>
            <a:fillRect/>
          </a:stretch>
        </p:blipFill>
        <p:spPr>
          <a:xfrm>
            <a:off x="827088" y="260350"/>
            <a:ext cx="1333500" cy="2152650"/>
          </a:xfrm>
          <a:prstGeom prst="rect">
            <a:avLst/>
          </a:prstGeom>
          <a:noFill/>
          <a:ln w="9525">
            <a:noFill/>
          </a:ln>
        </p:spPr>
      </p:pic>
      <p:pic>
        <p:nvPicPr>
          <p:cNvPr id="5124" name="Picture 4" descr="vipprompt"/>
          <p:cNvPicPr>
            <a:picLocks noChangeAspect="1"/>
          </p:cNvPicPr>
          <p:nvPr/>
        </p:nvPicPr>
        <p:blipFill>
          <a:blip r:embed="rId2"/>
          <a:stretch>
            <a:fillRect/>
          </a:stretch>
        </p:blipFill>
        <p:spPr>
          <a:xfrm>
            <a:off x="539750" y="1447800"/>
            <a:ext cx="8280400" cy="5221288"/>
          </a:xfrm>
          <a:prstGeom prst="rect">
            <a:avLst/>
          </a:prstGeom>
          <a:noFill/>
          <a:ln w="9525">
            <a:noFill/>
          </a:ln>
        </p:spPr>
      </p:pic>
      <p:grpSp>
        <p:nvGrpSpPr>
          <p:cNvPr id="5125" name="Group 5"/>
          <p:cNvGrpSpPr/>
          <p:nvPr/>
        </p:nvGrpSpPr>
        <p:grpSpPr>
          <a:xfrm>
            <a:off x="684213" y="2592388"/>
            <a:ext cx="7775575" cy="3789362"/>
            <a:chOff x="113" y="1570"/>
            <a:chExt cx="5489" cy="2540"/>
          </a:xfrm>
        </p:grpSpPr>
        <p:grpSp>
          <p:nvGrpSpPr>
            <p:cNvPr id="5131" name="Group 6"/>
            <p:cNvGrpSpPr/>
            <p:nvPr/>
          </p:nvGrpSpPr>
          <p:grpSpPr>
            <a:xfrm>
              <a:off x="113" y="1570"/>
              <a:ext cx="5489" cy="2540"/>
              <a:chOff x="113" y="1570"/>
              <a:chExt cx="5489" cy="2540"/>
            </a:xfrm>
          </p:grpSpPr>
          <p:grpSp>
            <p:nvGrpSpPr>
              <p:cNvPr id="5135" name="Group 7"/>
              <p:cNvGrpSpPr/>
              <p:nvPr/>
            </p:nvGrpSpPr>
            <p:grpSpPr>
              <a:xfrm>
                <a:off x="113" y="1570"/>
                <a:ext cx="5489" cy="2540"/>
                <a:chOff x="431" y="1616"/>
                <a:chExt cx="4899" cy="2176"/>
              </a:xfrm>
            </p:grpSpPr>
            <p:grpSp>
              <p:nvGrpSpPr>
                <p:cNvPr id="5139" name="Group 8"/>
                <p:cNvGrpSpPr/>
                <p:nvPr/>
              </p:nvGrpSpPr>
              <p:grpSpPr>
                <a:xfrm>
                  <a:off x="431" y="1616"/>
                  <a:ext cx="4899" cy="1088"/>
                  <a:chOff x="431" y="1616"/>
                  <a:chExt cx="4899" cy="1088"/>
                </a:xfrm>
              </p:grpSpPr>
              <p:sp>
                <p:nvSpPr>
                  <p:cNvPr id="5143" name="Rectangle 9"/>
                  <p:cNvSpPr/>
                  <p:nvPr/>
                </p:nvSpPr>
                <p:spPr>
                  <a:xfrm>
                    <a:off x="431" y="1616"/>
                    <a:ext cx="4899" cy="544"/>
                  </a:xfrm>
                  <a:prstGeom prst="rect">
                    <a:avLst/>
                  </a:prstGeom>
                  <a:solidFill>
                    <a:srgbClr val="B2B2B2"/>
                  </a:solidFill>
                  <a:ln w="9525">
                    <a:noFill/>
                  </a:ln>
                </p:spPr>
                <p:txBody>
                  <a:bodyPr wrap="none" anchor="ctr" anchorCtr="0"/>
                  <a:p>
                    <a:endParaRPr lang="zh-CN" altLang="en-US" dirty="0">
                      <a:latin typeface="Arial" panose="020B0604020202020204" pitchFamily="34" charset="0"/>
                    </a:endParaRPr>
                  </a:p>
                </p:txBody>
              </p:sp>
              <p:sp>
                <p:nvSpPr>
                  <p:cNvPr id="5144" name="Rectangle 10"/>
                  <p:cNvSpPr/>
                  <p:nvPr/>
                </p:nvSpPr>
                <p:spPr>
                  <a:xfrm>
                    <a:off x="431" y="2160"/>
                    <a:ext cx="4899" cy="544"/>
                  </a:xfrm>
                  <a:prstGeom prst="rect">
                    <a:avLst/>
                  </a:prstGeom>
                  <a:solidFill>
                    <a:srgbClr val="8CCBD0"/>
                  </a:solidFill>
                  <a:ln w="9525">
                    <a:noFill/>
                  </a:ln>
                </p:spPr>
                <p:txBody>
                  <a:bodyPr wrap="none" anchor="ctr" anchorCtr="0"/>
                  <a:p>
                    <a:endParaRPr lang="zh-CN" altLang="en-US" dirty="0">
                      <a:latin typeface="Arial" panose="020B0604020202020204" pitchFamily="34" charset="0"/>
                    </a:endParaRPr>
                  </a:p>
                </p:txBody>
              </p:sp>
            </p:grpSp>
            <p:grpSp>
              <p:nvGrpSpPr>
                <p:cNvPr id="5140" name="Group 11"/>
                <p:cNvGrpSpPr/>
                <p:nvPr/>
              </p:nvGrpSpPr>
              <p:grpSpPr>
                <a:xfrm>
                  <a:off x="431" y="2704"/>
                  <a:ext cx="4899" cy="1088"/>
                  <a:chOff x="431" y="1616"/>
                  <a:chExt cx="4899" cy="1088"/>
                </a:xfrm>
              </p:grpSpPr>
              <p:sp>
                <p:nvSpPr>
                  <p:cNvPr id="5141" name="Rectangle 12"/>
                  <p:cNvSpPr/>
                  <p:nvPr/>
                </p:nvSpPr>
                <p:spPr>
                  <a:xfrm>
                    <a:off x="431" y="1616"/>
                    <a:ext cx="4899" cy="544"/>
                  </a:xfrm>
                  <a:prstGeom prst="rect">
                    <a:avLst/>
                  </a:prstGeom>
                  <a:solidFill>
                    <a:srgbClr val="B2B2B2"/>
                  </a:solidFill>
                  <a:ln w="9525">
                    <a:noFill/>
                  </a:ln>
                </p:spPr>
                <p:txBody>
                  <a:bodyPr wrap="none" anchor="ctr" anchorCtr="0"/>
                  <a:p>
                    <a:pPr algn="ctr"/>
                    <a:endParaRPr lang="zh-CN" altLang="en-US" sz="4000" b="1" dirty="0">
                      <a:solidFill>
                        <a:srgbClr val="3399FF"/>
                      </a:solidFill>
                      <a:latin typeface="Arial" panose="020B0604020202020204" pitchFamily="34" charset="0"/>
                      <a:ea typeface="楷体_GB2312" pitchFamily="49" charset="-122"/>
                    </a:endParaRPr>
                  </a:p>
                </p:txBody>
              </p:sp>
              <p:sp>
                <p:nvSpPr>
                  <p:cNvPr id="5142" name="Rectangle 13"/>
                  <p:cNvSpPr/>
                  <p:nvPr/>
                </p:nvSpPr>
                <p:spPr>
                  <a:xfrm>
                    <a:off x="431" y="2160"/>
                    <a:ext cx="4899" cy="544"/>
                  </a:xfrm>
                  <a:prstGeom prst="rect">
                    <a:avLst/>
                  </a:prstGeom>
                  <a:solidFill>
                    <a:srgbClr val="8CCBD0"/>
                  </a:solidFill>
                  <a:ln w="9525">
                    <a:noFill/>
                  </a:ln>
                </p:spPr>
                <p:txBody>
                  <a:bodyPr wrap="none" anchor="ctr" anchorCtr="0"/>
                  <a:p>
                    <a:endParaRPr lang="zh-CN" altLang="en-US" dirty="0">
                      <a:latin typeface="Arial" panose="020B0604020202020204" pitchFamily="34" charset="0"/>
                    </a:endParaRPr>
                  </a:p>
                </p:txBody>
              </p:sp>
            </p:grpSp>
          </p:grpSp>
          <p:sp>
            <p:nvSpPr>
              <p:cNvPr id="5136" name="Line 14"/>
              <p:cNvSpPr/>
              <p:nvPr/>
            </p:nvSpPr>
            <p:spPr>
              <a:xfrm>
                <a:off x="975" y="1570"/>
                <a:ext cx="0" cy="2540"/>
              </a:xfrm>
              <a:prstGeom prst="line">
                <a:avLst/>
              </a:prstGeom>
              <a:ln w="57150" cap="flat" cmpd="sng">
                <a:solidFill>
                  <a:schemeClr val="bg1"/>
                </a:solidFill>
                <a:prstDash val="solid"/>
                <a:headEnd type="none" w="med" len="med"/>
                <a:tailEnd type="none" w="med" len="med"/>
              </a:ln>
            </p:spPr>
          </p:sp>
          <p:sp>
            <p:nvSpPr>
              <p:cNvPr id="5137" name="Line 15"/>
              <p:cNvSpPr/>
              <p:nvPr/>
            </p:nvSpPr>
            <p:spPr>
              <a:xfrm>
                <a:off x="2608" y="1570"/>
                <a:ext cx="0" cy="2540"/>
              </a:xfrm>
              <a:prstGeom prst="line">
                <a:avLst/>
              </a:prstGeom>
              <a:ln w="57150" cap="flat" cmpd="sng">
                <a:solidFill>
                  <a:schemeClr val="bg1"/>
                </a:solidFill>
                <a:prstDash val="solid"/>
                <a:headEnd type="none" w="med" len="med"/>
                <a:tailEnd type="none" w="med" len="med"/>
              </a:ln>
            </p:spPr>
          </p:sp>
          <p:sp>
            <p:nvSpPr>
              <p:cNvPr id="5138" name="Line 16"/>
              <p:cNvSpPr/>
              <p:nvPr/>
            </p:nvSpPr>
            <p:spPr>
              <a:xfrm>
                <a:off x="4195" y="1570"/>
                <a:ext cx="0" cy="2540"/>
              </a:xfrm>
              <a:prstGeom prst="line">
                <a:avLst/>
              </a:prstGeom>
              <a:ln w="57150" cap="flat" cmpd="sng">
                <a:solidFill>
                  <a:schemeClr val="bg1"/>
                </a:solidFill>
                <a:prstDash val="solid"/>
                <a:headEnd type="none" w="med" len="med"/>
                <a:tailEnd type="none" w="med" len="med"/>
              </a:ln>
            </p:spPr>
          </p:sp>
        </p:grpSp>
        <p:sp>
          <p:nvSpPr>
            <p:cNvPr id="5132" name="Text Box 17"/>
            <p:cNvSpPr txBox="1"/>
            <p:nvPr/>
          </p:nvSpPr>
          <p:spPr>
            <a:xfrm>
              <a:off x="385" y="2296"/>
              <a:ext cx="590" cy="470"/>
            </a:xfrm>
            <a:prstGeom prst="rect">
              <a:avLst/>
            </a:prstGeom>
            <a:noFill/>
            <a:ln w="9525">
              <a:noFill/>
            </a:ln>
          </p:spPr>
          <p:txBody>
            <a:bodyPr>
              <a:spAutoFit/>
            </a:bodyPr>
            <a:p>
              <a:pPr>
                <a:spcBef>
                  <a:spcPct val="50000"/>
                </a:spcBef>
              </a:pPr>
              <a:r>
                <a:rPr lang="en-US" altLang="zh-CN" sz="4000" b="1">
                  <a:solidFill>
                    <a:srgbClr val="660033"/>
                  </a:solidFill>
                  <a:latin typeface="Arial" panose="020B0604020202020204" pitchFamily="34" charset="0"/>
                  <a:ea typeface="楷体_GB2312" pitchFamily="49" charset="-122"/>
                </a:rPr>
                <a:t>1</a:t>
              </a:r>
              <a:endParaRPr lang="en-US" altLang="zh-CN" sz="4000" b="1">
                <a:solidFill>
                  <a:srgbClr val="660033"/>
                </a:solidFill>
                <a:latin typeface="Arial" panose="020B0604020202020204" pitchFamily="34" charset="0"/>
                <a:ea typeface="楷体_GB2312" pitchFamily="49" charset="-122"/>
              </a:endParaRPr>
            </a:p>
          </p:txBody>
        </p:sp>
        <p:sp>
          <p:nvSpPr>
            <p:cNvPr id="5133" name="Text Box 18"/>
            <p:cNvSpPr txBox="1"/>
            <p:nvPr/>
          </p:nvSpPr>
          <p:spPr>
            <a:xfrm>
              <a:off x="385" y="2930"/>
              <a:ext cx="590" cy="470"/>
            </a:xfrm>
            <a:prstGeom prst="rect">
              <a:avLst/>
            </a:prstGeom>
            <a:noFill/>
            <a:ln w="9525">
              <a:noFill/>
            </a:ln>
          </p:spPr>
          <p:txBody>
            <a:bodyPr>
              <a:spAutoFit/>
            </a:bodyPr>
            <a:p>
              <a:pPr>
                <a:spcBef>
                  <a:spcPct val="50000"/>
                </a:spcBef>
              </a:pPr>
              <a:r>
                <a:rPr lang="en-US" altLang="zh-CN" sz="4000" b="1">
                  <a:solidFill>
                    <a:srgbClr val="660033"/>
                  </a:solidFill>
                  <a:latin typeface="Arial" panose="020B0604020202020204" pitchFamily="34" charset="0"/>
                  <a:ea typeface="楷体_GB2312" pitchFamily="49" charset="-122"/>
                </a:rPr>
                <a:t>2</a:t>
              </a:r>
              <a:endParaRPr lang="en-US" altLang="zh-CN" sz="4000" b="1">
                <a:solidFill>
                  <a:srgbClr val="660033"/>
                </a:solidFill>
                <a:latin typeface="Arial" panose="020B0604020202020204" pitchFamily="34" charset="0"/>
                <a:ea typeface="楷体_GB2312" pitchFamily="49" charset="-122"/>
              </a:endParaRPr>
            </a:p>
          </p:txBody>
        </p:sp>
        <p:sp>
          <p:nvSpPr>
            <p:cNvPr id="5134" name="Text Box 19"/>
            <p:cNvSpPr txBox="1"/>
            <p:nvPr/>
          </p:nvSpPr>
          <p:spPr>
            <a:xfrm>
              <a:off x="385" y="3577"/>
              <a:ext cx="590" cy="470"/>
            </a:xfrm>
            <a:prstGeom prst="rect">
              <a:avLst/>
            </a:prstGeom>
            <a:noFill/>
            <a:ln w="9525">
              <a:noFill/>
            </a:ln>
          </p:spPr>
          <p:txBody>
            <a:bodyPr>
              <a:spAutoFit/>
            </a:bodyPr>
            <a:p>
              <a:pPr>
                <a:spcBef>
                  <a:spcPct val="50000"/>
                </a:spcBef>
              </a:pPr>
              <a:endParaRPr lang="zh-CN" altLang="en-US" sz="4000" b="1" dirty="0">
                <a:solidFill>
                  <a:srgbClr val="660033"/>
                </a:solidFill>
                <a:latin typeface="Arial" panose="020B0604020202020204" pitchFamily="34" charset="0"/>
                <a:ea typeface="楷体_GB2312" pitchFamily="49" charset="-122"/>
              </a:endParaRPr>
            </a:p>
          </p:txBody>
        </p:sp>
      </p:grpSp>
      <p:sp>
        <p:nvSpPr>
          <p:cNvPr id="5126" name="Text Box 20"/>
          <p:cNvSpPr txBox="1"/>
          <p:nvPr/>
        </p:nvSpPr>
        <p:spPr>
          <a:xfrm>
            <a:off x="2022475" y="2701925"/>
            <a:ext cx="2133600" cy="519113"/>
          </a:xfrm>
          <a:prstGeom prst="rect">
            <a:avLst/>
          </a:prstGeom>
          <a:noFill/>
          <a:ln w="9525">
            <a:noFill/>
          </a:ln>
        </p:spPr>
        <p:txBody>
          <a:bodyPr>
            <a:spAutoFit/>
          </a:bodyPr>
          <a:p>
            <a:pPr>
              <a:spcBef>
                <a:spcPct val="50000"/>
              </a:spcBef>
            </a:pPr>
            <a:r>
              <a:rPr lang="zh-CN" altLang="en-US" sz="2800" b="1" dirty="0">
                <a:latin typeface="Arial" panose="020B0604020202020204" pitchFamily="34" charset="0"/>
                <a:ea typeface="楷体_GB2312" pitchFamily="49" charset="-122"/>
              </a:rPr>
              <a:t>设计的实验</a:t>
            </a:r>
            <a:endParaRPr lang="zh-CN" altLang="en-US" sz="2800" b="1" dirty="0">
              <a:latin typeface="Arial" panose="020B0604020202020204" pitchFamily="34" charset="0"/>
              <a:ea typeface="楷体_GB2312" pitchFamily="49" charset="-122"/>
            </a:endParaRPr>
          </a:p>
        </p:txBody>
      </p:sp>
      <p:sp>
        <p:nvSpPr>
          <p:cNvPr id="5127" name="Text Box 21"/>
          <p:cNvSpPr txBox="1"/>
          <p:nvPr/>
        </p:nvSpPr>
        <p:spPr>
          <a:xfrm>
            <a:off x="4235450" y="2708275"/>
            <a:ext cx="2251075" cy="503238"/>
          </a:xfrm>
          <a:prstGeom prst="rect">
            <a:avLst/>
          </a:prstGeom>
          <a:noFill/>
          <a:ln w="9525">
            <a:noFill/>
          </a:ln>
        </p:spPr>
        <p:txBody>
          <a:bodyPr>
            <a:spAutoFit/>
          </a:bodyPr>
          <a:p>
            <a:pPr>
              <a:spcBef>
                <a:spcPct val="50000"/>
              </a:spcBef>
            </a:pPr>
            <a:r>
              <a:rPr lang="zh-CN" altLang="en-US" sz="2700" b="1" dirty="0">
                <a:latin typeface="Arial" panose="020B0604020202020204" pitchFamily="34" charset="0"/>
                <a:ea typeface="楷体_GB2312" pitchFamily="49" charset="-122"/>
              </a:rPr>
              <a:t>观察到的现象</a:t>
            </a:r>
            <a:endParaRPr lang="zh-CN" altLang="en-US" sz="2700" b="1" dirty="0">
              <a:latin typeface="Arial" panose="020B0604020202020204" pitchFamily="34" charset="0"/>
              <a:ea typeface="楷体_GB2312" pitchFamily="49" charset="-122"/>
            </a:endParaRPr>
          </a:p>
        </p:txBody>
      </p:sp>
      <p:sp>
        <p:nvSpPr>
          <p:cNvPr id="5128" name="Text Box 22"/>
          <p:cNvSpPr txBox="1"/>
          <p:nvPr/>
        </p:nvSpPr>
        <p:spPr>
          <a:xfrm>
            <a:off x="6427788" y="2684463"/>
            <a:ext cx="2016125" cy="519112"/>
          </a:xfrm>
          <a:prstGeom prst="rect">
            <a:avLst/>
          </a:prstGeom>
          <a:noFill/>
          <a:ln w="9525">
            <a:noFill/>
          </a:ln>
        </p:spPr>
        <p:txBody>
          <a:bodyPr>
            <a:spAutoFit/>
          </a:bodyPr>
          <a:p>
            <a:pPr>
              <a:spcBef>
                <a:spcPct val="50000"/>
              </a:spcBef>
            </a:pPr>
            <a:r>
              <a:rPr lang="zh-CN" altLang="en-US" sz="2800" b="1" dirty="0">
                <a:latin typeface="Arial" panose="020B0604020202020204" pitchFamily="34" charset="0"/>
                <a:ea typeface="楷体_GB2312" pitchFamily="49" charset="-122"/>
              </a:rPr>
              <a:t>得到的结论</a:t>
            </a:r>
            <a:endParaRPr lang="zh-CN" altLang="en-US" sz="2800" b="1" dirty="0">
              <a:latin typeface="Arial" panose="020B0604020202020204" pitchFamily="34" charset="0"/>
              <a:ea typeface="楷体_GB2312" pitchFamily="49" charset="-122"/>
            </a:endParaRPr>
          </a:p>
        </p:txBody>
      </p:sp>
      <p:sp>
        <p:nvSpPr>
          <p:cNvPr id="5129" name="Text Box 23"/>
          <p:cNvSpPr txBox="1"/>
          <p:nvPr/>
        </p:nvSpPr>
        <p:spPr>
          <a:xfrm>
            <a:off x="755650" y="1533525"/>
            <a:ext cx="7920038" cy="1066800"/>
          </a:xfrm>
          <a:prstGeom prst="rect">
            <a:avLst/>
          </a:prstGeom>
          <a:noFill/>
          <a:ln w="9525">
            <a:noFill/>
          </a:ln>
        </p:spPr>
        <p:txBody>
          <a:bodyPr>
            <a:spAutoFit/>
          </a:bodyPr>
          <a:p>
            <a:r>
              <a:rPr lang="zh-CN" altLang="en-US" sz="3200" b="1" dirty="0">
                <a:solidFill>
                  <a:srgbClr val="000000"/>
                </a:solidFill>
                <a:latin typeface="Arial" panose="020B0604020202020204" pitchFamily="34" charset="0"/>
                <a:ea typeface="楷体_GB2312" pitchFamily="49" charset="-122"/>
              </a:rPr>
              <a:t>利用</a:t>
            </a:r>
            <a:r>
              <a:rPr lang="en-US" altLang="zh-CN" sz="3200" b="1">
                <a:solidFill>
                  <a:srgbClr val="000000"/>
                </a:solidFill>
                <a:latin typeface="Arial" panose="020B0604020202020204" pitchFamily="34" charset="0"/>
                <a:ea typeface="楷体_GB2312" pitchFamily="49" charset="-122"/>
              </a:rPr>
              <a:t>Al</a:t>
            </a:r>
            <a:r>
              <a:rPr lang="zh-CN" altLang="en-US" sz="3200" b="1" dirty="0">
                <a:solidFill>
                  <a:srgbClr val="000000"/>
                </a:solidFill>
                <a:latin typeface="Arial" panose="020B0604020202020204" pitchFamily="34" charset="0"/>
                <a:ea typeface="楷体_GB2312" pitchFamily="49" charset="-122"/>
              </a:rPr>
              <a:t>条、</a:t>
            </a:r>
            <a:r>
              <a:rPr lang="en-US" altLang="zh-CN" sz="3200" b="1">
                <a:solidFill>
                  <a:srgbClr val="000000"/>
                </a:solidFill>
                <a:latin typeface="Arial" panose="020B0604020202020204" pitchFamily="34" charset="0"/>
                <a:ea typeface="楷体_GB2312" pitchFamily="49" charset="-122"/>
              </a:rPr>
              <a:t>Cu</a:t>
            </a:r>
            <a:r>
              <a:rPr lang="zh-CN" altLang="en-US" sz="3200" b="1" dirty="0">
                <a:solidFill>
                  <a:srgbClr val="000000"/>
                </a:solidFill>
                <a:latin typeface="Arial" panose="020B0604020202020204" pitchFamily="34" charset="0"/>
                <a:ea typeface="楷体_GB2312" pitchFamily="49" charset="-122"/>
              </a:rPr>
              <a:t>丝及</a:t>
            </a:r>
            <a:r>
              <a:rPr lang="en-US" altLang="zh-CN" sz="3200" b="1">
                <a:solidFill>
                  <a:srgbClr val="000000"/>
                </a:solidFill>
                <a:latin typeface="Arial" panose="020B0604020202020204" pitchFamily="34" charset="0"/>
                <a:ea typeface="楷体_GB2312" pitchFamily="49" charset="-122"/>
              </a:rPr>
              <a:t>CuSO</a:t>
            </a:r>
            <a:r>
              <a:rPr lang="en-US" altLang="zh-CN" sz="2000" b="1">
                <a:solidFill>
                  <a:srgbClr val="000000"/>
                </a:solidFill>
                <a:latin typeface="Arial" panose="020B0604020202020204" pitchFamily="34" charset="0"/>
                <a:ea typeface="楷体_GB2312" pitchFamily="49" charset="-122"/>
              </a:rPr>
              <a:t>4</a:t>
            </a:r>
            <a:r>
              <a:rPr lang="en-US" altLang="zh-CN" sz="3200" b="1">
                <a:solidFill>
                  <a:srgbClr val="000000"/>
                </a:solidFill>
                <a:latin typeface="Arial" panose="020B0604020202020204" pitchFamily="34" charset="0"/>
                <a:ea typeface="楷体_GB2312" pitchFamily="49" charset="-122"/>
              </a:rPr>
              <a:t> </a:t>
            </a:r>
            <a:r>
              <a:rPr lang="zh-CN" altLang="en-US" sz="3200" b="1" dirty="0">
                <a:solidFill>
                  <a:srgbClr val="000000"/>
                </a:solidFill>
                <a:latin typeface="Arial" panose="020B0604020202020204" pitchFamily="34" charset="0"/>
                <a:ea typeface="楷体_GB2312" pitchFamily="49" charset="-122"/>
              </a:rPr>
              <a:t>、</a:t>
            </a:r>
            <a:r>
              <a:rPr lang="en-US" altLang="zh-CN" sz="3200" b="1">
                <a:solidFill>
                  <a:srgbClr val="000000"/>
                </a:solidFill>
                <a:latin typeface="Arial" panose="020B0604020202020204" pitchFamily="34" charset="0"/>
                <a:ea typeface="楷体_GB2312" pitchFamily="49" charset="-122"/>
              </a:rPr>
              <a:t>Al</a:t>
            </a:r>
            <a:r>
              <a:rPr lang="en-US" altLang="zh-CN" sz="3200" b="1" baseline="-25000">
                <a:solidFill>
                  <a:srgbClr val="000000"/>
                </a:solidFill>
                <a:latin typeface="Arial" panose="020B0604020202020204" pitchFamily="34" charset="0"/>
                <a:ea typeface="楷体_GB2312" pitchFamily="49" charset="-122"/>
              </a:rPr>
              <a:t>2</a:t>
            </a:r>
            <a:r>
              <a:rPr lang="en-US" altLang="zh-CN" sz="3200" b="1">
                <a:solidFill>
                  <a:srgbClr val="000000"/>
                </a:solidFill>
                <a:latin typeface="Arial" panose="020B0604020202020204" pitchFamily="34" charset="0"/>
                <a:ea typeface="楷体_GB2312" pitchFamily="49" charset="-122"/>
              </a:rPr>
              <a:t>(SO</a:t>
            </a:r>
            <a:r>
              <a:rPr lang="en-US" altLang="zh-CN" sz="3200" b="1" baseline="-25000">
                <a:solidFill>
                  <a:srgbClr val="000000"/>
                </a:solidFill>
                <a:latin typeface="Arial" panose="020B0604020202020204" pitchFamily="34" charset="0"/>
                <a:ea typeface="楷体_GB2312" pitchFamily="49" charset="-122"/>
              </a:rPr>
              <a:t>4</a:t>
            </a:r>
            <a:r>
              <a:rPr lang="en-US" altLang="zh-CN" sz="3200" b="1">
                <a:solidFill>
                  <a:srgbClr val="000000"/>
                </a:solidFill>
                <a:latin typeface="Arial" panose="020B0604020202020204" pitchFamily="34" charset="0"/>
                <a:ea typeface="楷体_GB2312" pitchFamily="49" charset="-122"/>
              </a:rPr>
              <a:t>)</a:t>
            </a:r>
            <a:r>
              <a:rPr lang="en-US" altLang="zh-CN" sz="3200" b="1" baseline="-25000">
                <a:solidFill>
                  <a:srgbClr val="000000"/>
                </a:solidFill>
                <a:latin typeface="Arial" panose="020B0604020202020204" pitchFamily="34" charset="0"/>
                <a:ea typeface="楷体_GB2312" pitchFamily="49" charset="-122"/>
              </a:rPr>
              <a:t>3</a:t>
            </a:r>
            <a:endParaRPr lang="en-US" altLang="zh-CN" sz="3200" b="1" baseline="-25000">
              <a:solidFill>
                <a:srgbClr val="000000"/>
              </a:solidFill>
              <a:latin typeface="Arial" panose="020B0604020202020204" pitchFamily="34" charset="0"/>
              <a:ea typeface="楷体_GB2312" pitchFamily="49" charset="-122"/>
            </a:endParaRPr>
          </a:p>
          <a:p>
            <a:r>
              <a:rPr lang="zh-CN" altLang="en-US" sz="3200" b="1" dirty="0">
                <a:solidFill>
                  <a:srgbClr val="000000"/>
                </a:solidFill>
                <a:latin typeface="Arial" panose="020B0604020202020204" pitchFamily="34" charset="0"/>
                <a:ea typeface="楷体_GB2312" pitchFamily="49" charset="-122"/>
              </a:rPr>
              <a:t>溶液判断</a:t>
            </a:r>
            <a:r>
              <a:rPr lang="en-US" altLang="zh-CN" sz="3200" b="1">
                <a:solidFill>
                  <a:srgbClr val="000000"/>
                </a:solidFill>
                <a:latin typeface="Arial" panose="020B0604020202020204" pitchFamily="34" charset="0"/>
                <a:ea typeface="楷体_GB2312" pitchFamily="49" charset="-122"/>
              </a:rPr>
              <a:t>Al</a:t>
            </a:r>
            <a:r>
              <a:rPr lang="zh-CN" altLang="en-US" sz="3200" b="1" dirty="0">
                <a:solidFill>
                  <a:srgbClr val="000000"/>
                </a:solidFill>
                <a:latin typeface="Arial" panose="020B0604020202020204" pitchFamily="34" charset="0"/>
                <a:ea typeface="楷体_GB2312" pitchFamily="49" charset="-122"/>
              </a:rPr>
              <a:t>、</a:t>
            </a:r>
            <a:r>
              <a:rPr lang="en-US" altLang="zh-CN" sz="3200" b="1">
                <a:solidFill>
                  <a:srgbClr val="000000"/>
                </a:solidFill>
                <a:latin typeface="Arial" panose="020B0604020202020204" pitchFamily="34" charset="0"/>
                <a:ea typeface="楷体_GB2312" pitchFamily="49" charset="-122"/>
              </a:rPr>
              <a:t>Cu</a:t>
            </a:r>
            <a:r>
              <a:rPr lang="zh-CN" altLang="en-US" sz="3200" b="1" dirty="0">
                <a:solidFill>
                  <a:srgbClr val="000000"/>
                </a:solidFill>
                <a:latin typeface="Arial" panose="020B0604020202020204" pitchFamily="34" charset="0"/>
                <a:ea typeface="楷体_GB2312" pitchFamily="49" charset="-122"/>
              </a:rPr>
              <a:t>的活动性</a:t>
            </a:r>
            <a:endParaRPr lang="zh-CN" altLang="en-US" sz="3200" b="1" dirty="0">
              <a:solidFill>
                <a:srgbClr val="000000"/>
              </a:solidFill>
              <a:latin typeface="Arial" panose="020B0604020202020204" pitchFamily="34" charset="0"/>
              <a:ea typeface="楷体_GB2312" pitchFamily="49" charset="-122"/>
            </a:endParaRPr>
          </a:p>
        </p:txBody>
      </p:sp>
      <p:sp>
        <p:nvSpPr>
          <p:cNvPr id="5130" name="WordArt 24"/>
          <p:cNvSpPr>
            <a:spLocks noTextEdit="1"/>
          </p:cNvSpPr>
          <p:nvPr/>
        </p:nvSpPr>
        <p:spPr>
          <a:xfrm>
            <a:off x="1524000" y="457200"/>
            <a:ext cx="3486150" cy="561975"/>
          </a:xfrm>
          <a:prstGeom prst="rect">
            <a:avLst/>
          </a:prstGeom>
        </p:spPr>
        <p:txBody>
          <a:bodyPr wrap="none" fromWordArt="1">
            <a:prstTxWarp prst="textInflateTop">
              <a:avLst>
                <a:gd name="adj" fmla="val 31917"/>
              </a:avLst>
            </a:prstTxWarp>
            <a:normAutofit fontScale="60000"/>
          </a:bodyPr>
          <a:p>
            <a:pPr algn="ctr"/>
            <a:r>
              <a:rPr lang="zh-CN" altLang="en-US" sz="4400" b="1">
                <a:gradFill rotWithShape="1">
                  <a:gsLst>
                    <a:gs pos="0">
                      <a:srgbClr val="760000"/>
                    </a:gs>
                    <a:gs pos="50000">
                      <a:srgbClr val="FF0000"/>
                    </a:gs>
                    <a:gs pos="100000">
                      <a:srgbClr val="760000"/>
                    </a:gs>
                  </a:gsLst>
                  <a:lin ang="5400000" scaled="1"/>
                  <a:tileRect/>
                </a:gradFill>
                <a:effectLst>
                  <a:outerShdw dist="35921" dir="2699999" algn="ctr" rotWithShape="0">
                    <a:srgbClr val="C0C0C0">
                      <a:alpha val="79999"/>
                    </a:srgbClr>
                  </a:outerShdw>
                </a:effectLst>
                <a:latin typeface="宋体" panose="02010600030101010101" pitchFamily="2" charset="-122"/>
                <a:ea typeface="宋体" panose="02010600030101010101" pitchFamily="2" charset="-122"/>
              </a:rPr>
              <a:t>活动与探究：</a:t>
            </a:r>
            <a:endParaRPr lang="zh-CN" altLang="en-US" sz="4400" b="1">
              <a:gradFill rotWithShape="1">
                <a:gsLst>
                  <a:gs pos="0">
                    <a:srgbClr val="760000"/>
                  </a:gs>
                  <a:gs pos="50000">
                    <a:srgbClr val="FF0000"/>
                  </a:gs>
                  <a:gs pos="100000">
                    <a:srgbClr val="760000"/>
                  </a:gs>
                </a:gsLst>
                <a:lin ang="5400000" scaled="1"/>
                <a:tileRect/>
              </a:gradFill>
              <a:effectLst>
                <a:outerShdw dist="35921" dir="2699999" algn="ctr" rotWithShape="0">
                  <a:srgbClr val="C0C0C0">
                    <a:alpha val="79999"/>
                  </a:srgbClr>
                </a:outerShdw>
              </a:effectLst>
              <a:latin typeface="宋体" panose="02010600030101010101" pitchFamily="2" charset="-122"/>
              <a:ea typeface="宋体" panose="02010600030101010101" pitchFamily="2" charset="-122"/>
            </a:endParaRPr>
          </a:p>
        </p:txBody>
      </p:sp>
      <p:sp>
        <p:nvSpPr>
          <p:cNvPr id="2" name="Rectangle 18"/>
          <p:cNvSpPr/>
          <p:nvPr/>
        </p:nvSpPr>
        <p:spPr>
          <a:xfrm>
            <a:off x="5913438" y="609600"/>
            <a:ext cx="2530475" cy="521970"/>
          </a:xfrm>
          <a:prstGeom prst="rect">
            <a:avLst/>
          </a:prstGeom>
          <a:solidFill>
            <a:srgbClr val="FF0000"/>
          </a:solidFill>
          <a:ln w="9525" cap="flat" cmpd="sng">
            <a:solidFill>
              <a:srgbClr val="0000CC"/>
            </a:solidFill>
            <a:prstDash val="solid"/>
            <a:miter/>
            <a:headEnd type="none" w="med" len="med"/>
            <a:tailEnd type="none" w="med" len="med"/>
          </a:ln>
        </p:spPr>
        <p:txBody>
          <a:bodyPr>
            <a:spAutoFit/>
          </a:bodyPr>
          <a:p>
            <a:r>
              <a:rPr lang="en-US" altLang="zh-CN" sz="2800">
                <a:solidFill>
                  <a:schemeClr val="bg1"/>
                </a:solidFill>
                <a:latin typeface="Arial" panose="020B0604020202020204" pitchFamily="34" charset="0"/>
              </a:rPr>
              <a:t>【</a:t>
            </a:r>
            <a:r>
              <a:rPr lang="zh-CN" altLang="en-US" sz="2800">
                <a:solidFill>
                  <a:schemeClr val="bg1"/>
                </a:solidFill>
                <a:latin typeface="Arial" panose="020B0604020202020204" pitchFamily="34" charset="0"/>
              </a:rPr>
              <a:t>观看视频</a:t>
            </a:r>
            <a:r>
              <a:rPr lang="en-US" altLang="zh-CN" sz="2800">
                <a:solidFill>
                  <a:schemeClr val="bg1"/>
                </a:solidFill>
                <a:latin typeface="Arial" panose="020B0604020202020204" pitchFamily="34" charset="0"/>
              </a:rPr>
              <a:t>】</a:t>
            </a:r>
            <a:endParaRPr lang="en-US" altLang="zh-CN" sz="2800">
              <a:solidFill>
                <a:schemeClr val="bg1"/>
              </a:solidFill>
              <a:latin typeface="Arial" panose="020B0604020202020204" pitchFamily="34" charset="0"/>
            </a:endParaRPr>
          </a:p>
        </p:txBody>
      </p:sp>
    </p:spTree>
  </p:cSld>
  <p:clrMapOvr>
    <a:masterClrMapping/>
  </p:clrMapOvr>
  <p:transition advClick="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6146" name="Group 2"/>
          <p:cNvGrpSpPr/>
          <p:nvPr/>
        </p:nvGrpSpPr>
        <p:grpSpPr>
          <a:xfrm>
            <a:off x="381000" y="1447800"/>
            <a:ext cx="8353425" cy="5410200"/>
            <a:chOff x="249" y="164"/>
            <a:chExt cx="5262" cy="4156"/>
          </a:xfrm>
        </p:grpSpPr>
        <p:sp>
          <p:nvSpPr>
            <p:cNvPr id="69635" name="Text Box 3"/>
            <p:cNvSpPr txBox="1">
              <a:spLocks noChangeArrowheads="1"/>
            </p:cNvSpPr>
            <p:nvPr/>
          </p:nvSpPr>
          <p:spPr bwMode="auto">
            <a:xfrm>
              <a:off x="612" y="3702"/>
              <a:ext cx="2094" cy="351"/>
            </a:xfrm>
            <a:prstGeom prst="rect">
              <a:avLst/>
            </a:prstGeom>
            <a:gradFill rotWithShape="1">
              <a:gsLst>
                <a:gs pos="0">
                  <a:srgbClr val="99CCFF">
                    <a:gamma/>
                    <a:shade val="57255"/>
                    <a:invGamma/>
                  </a:srgbClr>
                </a:gs>
                <a:gs pos="100000">
                  <a:srgbClr val="99CCFF"/>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R="0" defTabSz="914400">
                <a:buClrTx/>
                <a:buSzTx/>
                <a:buFontTx/>
                <a:buNone/>
                <a:defRPr/>
              </a:pPr>
              <a:r>
                <a:rPr kumimoji="1" lang="zh-CN" altLang="en-US" sz="2400" b="1" kern="1200" cap="none" spc="0" normalizeH="0" baseline="0" noProof="0">
                  <a:solidFill>
                    <a:srgbClr val="FF0000"/>
                  </a:solidFill>
                  <a:effectLst>
                    <a:outerShdw blurRad="38100" dist="38100" dir="2700000" algn="tl">
                      <a:srgbClr val="000000"/>
                    </a:outerShdw>
                  </a:effectLst>
                  <a:latin typeface="Times New Roman" panose="02020603050405020304" pitchFamily="18" charset="0"/>
                  <a:ea typeface="宋体" panose="02010600030101010101" pitchFamily="2" charset="-122"/>
                  <a:cs typeface="+mn-cs"/>
                </a:rPr>
                <a:t> 铝与硫酸铜溶液的反应</a:t>
              </a:r>
              <a:endParaRPr kumimoji="1" lang="zh-CN" altLang="en-US" sz="2400" b="1" kern="1200" cap="none" spc="0" normalizeH="0" baseline="0" noProof="0">
                <a:solidFill>
                  <a:srgbClr val="FF0000"/>
                </a:solidFill>
                <a:effectLst>
                  <a:outerShdw blurRad="38100" dist="38100" dir="2700000" algn="tl">
                    <a:srgbClr val="000000"/>
                  </a:outerShdw>
                </a:effectLst>
                <a:latin typeface="Times New Roman" panose="02020603050405020304" pitchFamily="18" charset="0"/>
                <a:ea typeface="宋体" panose="02010600030101010101" pitchFamily="2" charset="-122"/>
                <a:cs typeface="+mn-cs"/>
              </a:endParaRPr>
            </a:p>
          </p:txBody>
        </p:sp>
        <p:sp>
          <p:nvSpPr>
            <p:cNvPr id="6149" name="AutoShape 4"/>
            <p:cNvSpPr/>
            <p:nvPr/>
          </p:nvSpPr>
          <p:spPr>
            <a:xfrm rot="-6453832">
              <a:off x="22" y="3640"/>
              <a:ext cx="907" cy="453"/>
            </a:xfrm>
            <a:prstGeom prst="curvedDownArrow">
              <a:avLst>
                <a:gd name="adj1" fmla="val 52401"/>
                <a:gd name="adj2" fmla="val 93927"/>
                <a:gd name="adj3" fmla="val 24606"/>
              </a:avLst>
            </a:prstGeom>
            <a:solidFill>
              <a:srgbClr val="00CCFF"/>
            </a:solidFill>
            <a:ln w="9525">
              <a:noFill/>
            </a:ln>
          </p:spPr>
          <p:txBody>
            <a:bodyPr wrap="none" anchor="ctr" anchorCtr="0"/>
            <a:p>
              <a:endParaRPr lang="zh-CN" altLang="en-US" dirty="0">
                <a:latin typeface="Arial" panose="020B0604020202020204" pitchFamily="34" charset="0"/>
              </a:endParaRPr>
            </a:p>
          </p:txBody>
        </p:sp>
        <p:pic>
          <p:nvPicPr>
            <p:cNvPr id="6150" name="Picture 5" descr="15"/>
            <p:cNvPicPr>
              <a:picLocks noChangeAspect="1"/>
            </p:cNvPicPr>
            <p:nvPr/>
          </p:nvPicPr>
          <p:blipFill>
            <a:blip r:embed="rId1"/>
            <a:stretch>
              <a:fillRect/>
            </a:stretch>
          </p:blipFill>
          <p:spPr>
            <a:xfrm>
              <a:off x="340" y="210"/>
              <a:ext cx="2041" cy="3175"/>
            </a:xfrm>
            <a:prstGeom prst="rect">
              <a:avLst/>
            </a:prstGeom>
            <a:noFill/>
            <a:ln w="9525">
              <a:noFill/>
            </a:ln>
          </p:spPr>
        </p:pic>
        <p:pic>
          <p:nvPicPr>
            <p:cNvPr id="6151" name="Picture 6" descr="16"/>
            <p:cNvPicPr>
              <a:picLocks noChangeAspect="1"/>
            </p:cNvPicPr>
            <p:nvPr/>
          </p:nvPicPr>
          <p:blipFill>
            <a:blip r:embed="rId2"/>
            <a:stretch>
              <a:fillRect/>
            </a:stretch>
          </p:blipFill>
          <p:spPr>
            <a:xfrm>
              <a:off x="3198" y="164"/>
              <a:ext cx="1941" cy="3221"/>
            </a:xfrm>
            <a:prstGeom prst="rect">
              <a:avLst/>
            </a:prstGeom>
            <a:noFill/>
            <a:ln w="9525">
              <a:noFill/>
            </a:ln>
          </p:spPr>
        </p:pic>
        <p:sp>
          <p:nvSpPr>
            <p:cNvPr id="69639" name="Text Box 7"/>
            <p:cNvSpPr txBox="1">
              <a:spLocks noChangeArrowheads="1"/>
            </p:cNvSpPr>
            <p:nvPr/>
          </p:nvSpPr>
          <p:spPr bwMode="auto">
            <a:xfrm>
              <a:off x="3198" y="3702"/>
              <a:ext cx="2046" cy="351"/>
            </a:xfrm>
            <a:prstGeom prst="rect">
              <a:avLst/>
            </a:prstGeom>
            <a:gradFill rotWithShape="1">
              <a:gsLst>
                <a:gs pos="0">
                  <a:srgbClr val="99CCFF">
                    <a:gamma/>
                    <a:shade val="63529"/>
                    <a:invGamma/>
                  </a:srgbClr>
                </a:gs>
                <a:gs pos="100000">
                  <a:srgbClr val="99CCFF"/>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R="0" defTabSz="914400">
                <a:buClrTx/>
                <a:buSzTx/>
                <a:buFontTx/>
                <a:buNone/>
                <a:defRPr/>
              </a:pPr>
              <a:r>
                <a:rPr kumimoji="1" lang="zh-CN" altLang="en-US" sz="2400" b="1" kern="1200" cap="none" spc="0" normalizeH="0" baseline="0" noProof="0">
                  <a:solidFill>
                    <a:srgbClr val="FF0000"/>
                  </a:solidFill>
                  <a:effectLst>
                    <a:outerShdw blurRad="38100" dist="38100" dir="2700000" algn="tl">
                      <a:srgbClr val="000000"/>
                    </a:outerShdw>
                  </a:effectLst>
                  <a:latin typeface="Times New Roman" panose="02020603050405020304" pitchFamily="18" charset="0"/>
                  <a:ea typeface="宋体" panose="02010600030101010101" pitchFamily="2" charset="-122"/>
                  <a:cs typeface="+mn-cs"/>
                </a:rPr>
                <a:t>铜与硝酸银溶液的反应</a:t>
              </a:r>
              <a:endParaRPr kumimoji="1" lang="zh-CN" altLang="en-US" sz="2400" b="1" kern="1200" cap="none" spc="0" normalizeH="0" baseline="0" noProof="0">
                <a:solidFill>
                  <a:srgbClr val="FF0000"/>
                </a:solidFill>
                <a:effectLst>
                  <a:outerShdw blurRad="38100" dist="38100" dir="2700000" algn="tl">
                    <a:srgbClr val="000000"/>
                  </a:outerShdw>
                </a:effectLst>
                <a:latin typeface="Times New Roman" panose="02020603050405020304" pitchFamily="18" charset="0"/>
                <a:ea typeface="宋体" panose="02010600030101010101" pitchFamily="2" charset="-122"/>
                <a:cs typeface="+mn-cs"/>
              </a:endParaRPr>
            </a:p>
          </p:txBody>
        </p:sp>
        <p:sp>
          <p:nvSpPr>
            <p:cNvPr id="6153" name="AutoShape 8"/>
            <p:cNvSpPr/>
            <p:nvPr/>
          </p:nvSpPr>
          <p:spPr>
            <a:xfrm>
              <a:off x="2472" y="1842"/>
              <a:ext cx="635" cy="454"/>
            </a:xfrm>
            <a:prstGeom prst="leftRightArrow">
              <a:avLst>
                <a:gd name="adj1" fmla="val 50000"/>
                <a:gd name="adj2" fmla="val 27973"/>
              </a:avLst>
            </a:prstGeom>
            <a:solidFill>
              <a:schemeClr val="accent1"/>
            </a:solidFill>
            <a:ln w="9525">
              <a:noFill/>
            </a:ln>
          </p:spPr>
          <p:txBody>
            <a:bodyPr wrap="none" anchor="ctr" anchorCtr="0"/>
            <a:p>
              <a:endParaRPr lang="zh-CN" altLang="en-US" dirty="0">
                <a:latin typeface="Arial" panose="020B0604020202020204" pitchFamily="34" charset="0"/>
              </a:endParaRPr>
            </a:p>
          </p:txBody>
        </p:sp>
        <p:sp>
          <p:nvSpPr>
            <p:cNvPr id="6154" name="AutoShape 9"/>
            <p:cNvSpPr/>
            <p:nvPr/>
          </p:nvSpPr>
          <p:spPr>
            <a:xfrm rot="5400000">
              <a:off x="4955" y="3350"/>
              <a:ext cx="793" cy="318"/>
            </a:xfrm>
            <a:prstGeom prst="curvedDownArrow">
              <a:avLst>
                <a:gd name="adj1" fmla="val 71372"/>
                <a:gd name="adj2" fmla="val 113670"/>
                <a:gd name="adj3" fmla="val 54319"/>
              </a:avLst>
            </a:prstGeom>
            <a:solidFill>
              <a:schemeClr val="folHlink"/>
            </a:solidFill>
            <a:ln w="9525">
              <a:noFill/>
            </a:ln>
          </p:spPr>
          <p:txBody>
            <a:bodyPr wrap="none" anchor="ctr" anchorCtr="0"/>
            <a:p>
              <a:endParaRPr lang="zh-CN" altLang="en-US" dirty="0">
                <a:latin typeface="Arial" panose="020B0604020202020204" pitchFamily="34" charset="0"/>
              </a:endParaRPr>
            </a:p>
          </p:txBody>
        </p:sp>
      </p:grpSp>
      <p:sp>
        <p:nvSpPr>
          <p:cNvPr id="6147" name="Rectangle 10"/>
          <p:cNvSpPr/>
          <p:nvPr/>
        </p:nvSpPr>
        <p:spPr>
          <a:xfrm>
            <a:off x="304800" y="0"/>
            <a:ext cx="8229600" cy="1371600"/>
          </a:xfrm>
          <a:prstGeom prst="rect">
            <a:avLst/>
          </a:prstGeom>
          <a:noFill/>
          <a:ln w="9525">
            <a:noFill/>
          </a:ln>
        </p:spPr>
        <p:txBody>
          <a:bodyPr/>
          <a:p>
            <a:pPr marL="342900" indent="-342900" eaLnBrk="0" hangingPunct="0">
              <a:spcBef>
                <a:spcPct val="20000"/>
              </a:spcBef>
              <a:buChar char="•"/>
            </a:pPr>
            <a:r>
              <a:rPr lang="en-US" altLang="zh-CN" sz="4400" b="1">
                <a:latin typeface="Arial" panose="020B0604020202020204" pitchFamily="34" charset="0"/>
              </a:rPr>
              <a:t>Cu</a:t>
            </a:r>
            <a:r>
              <a:rPr lang="zh-CN" altLang="en-US" sz="4400" b="1" dirty="0">
                <a:latin typeface="Arial" panose="020B0604020202020204" pitchFamily="34" charset="0"/>
              </a:rPr>
              <a:t>、</a:t>
            </a:r>
            <a:r>
              <a:rPr lang="en-US" altLang="zh-CN" sz="4400" b="1">
                <a:latin typeface="Arial" panose="020B0604020202020204" pitchFamily="34" charset="0"/>
              </a:rPr>
              <a:t>Ag</a:t>
            </a:r>
            <a:r>
              <a:rPr lang="zh-CN" altLang="en-US" sz="4400" b="1" dirty="0">
                <a:latin typeface="Arial" panose="020B0604020202020204" pitchFamily="34" charset="0"/>
              </a:rPr>
              <a:t>的活动性，谁强谁弱我们如何判断？</a:t>
            </a:r>
            <a:endParaRPr lang="zh-CN" altLang="en-US" sz="4400" b="1" dirty="0">
              <a:latin typeface="Arial" panose="020B0604020202020204" pitchFamily="34" charset="0"/>
            </a:endParaRPr>
          </a:p>
        </p:txBody>
      </p:sp>
    </p:spTree>
  </p:cSld>
  <p:clrMapOvr>
    <a:masterClrMapping/>
  </p:clrMapOvr>
  <p:transition advClick="0">
    <p:random/>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62507" name="Group 43"/>
          <p:cNvGraphicFramePr>
            <a:graphicFrameLocks noGrp="1"/>
          </p:cNvGraphicFramePr>
          <p:nvPr/>
        </p:nvGraphicFramePr>
        <p:xfrm>
          <a:off x="179388" y="981075"/>
          <a:ext cx="8763000" cy="5807076"/>
        </p:xfrm>
        <a:graphic>
          <a:graphicData uri="http://schemas.openxmlformats.org/drawingml/2006/table">
            <a:tbl>
              <a:tblPr/>
              <a:tblGrid>
                <a:gridCol w="1600200"/>
                <a:gridCol w="2936875"/>
                <a:gridCol w="4225925"/>
              </a:tblGrid>
              <a:tr h="719138">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实验</a:t>
                      </a:r>
                      <a:endPar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现象</a:t>
                      </a:r>
                      <a:endPar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反应的化学方程式（结论）</a:t>
                      </a:r>
                      <a:endPar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r h="165735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铝丝浸入硫酸铜溶液中</a:t>
                      </a:r>
                      <a:endPar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Tx/>
                        <a:buNone/>
                      </a:pPr>
                      <a:endPar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r h="1971675">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铜丝浸入硝酸银溶液中</a:t>
                      </a:r>
                      <a:endPar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r h="1458913">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铜丝浸入硫酸铝溶液中</a:t>
                      </a:r>
                      <a:endPar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62495" name="Text Box 31"/>
          <p:cNvSpPr txBox="1">
            <a:spLocks noChangeArrowheads="1"/>
          </p:cNvSpPr>
          <p:nvPr/>
        </p:nvSpPr>
        <p:spPr bwMode="auto">
          <a:xfrm>
            <a:off x="5029200" y="2641600"/>
            <a:ext cx="3124200" cy="519113"/>
          </a:xfrm>
          <a:prstGeom prst="rect">
            <a:avLst/>
          </a:prstGeom>
          <a:noFill/>
          <a:ln w="9525">
            <a:noFill/>
            <a:miter lim="800000"/>
          </a:ln>
          <a:effectLst/>
        </p:spPr>
        <p:txBody>
          <a:bodyPr>
            <a:spAutoFit/>
          </a:bodyPr>
          <a:lstStyle/>
          <a:p>
            <a:pPr marR="0" defTabSz="914400">
              <a:buClrTx/>
              <a:buSzTx/>
              <a:buFontTx/>
              <a:buNone/>
              <a:defRPr/>
            </a:pPr>
            <a:r>
              <a:rPr kumimoji="0" lang="zh-CN" altLang="en-US" sz="2800" b="1" kern="1200" cap="none" spc="0" normalizeH="0" baseline="0" noProof="0" dirty="0">
                <a:solidFill>
                  <a:srgbClr val="0000FF"/>
                </a:solidFill>
                <a:effectLst>
                  <a:outerShdw blurRad="38100" dist="38100" dir="2700000" algn="tl">
                    <a:srgbClr val="C0C0C0"/>
                  </a:outerShdw>
                </a:effectLst>
                <a:latin typeface="宋体" panose="02010600030101010101" pitchFamily="2" charset="-122"/>
                <a:ea typeface="宋体" panose="02010600030101010101" pitchFamily="2" charset="-122"/>
                <a:cs typeface="+mn-cs"/>
              </a:rPr>
              <a:t>活动性</a:t>
            </a:r>
            <a:r>
              <a:rPr kumimoji="0" lang="en-US" altLang="zh-CN" sz="2800" b="1" kern="1200" cap="none" spc="0" normalizeH="0" baseline="0" noProof="0" dirty="0">
                <a:solidFill>
                  <a:srgbClr val="0000FF"/>
                </a:solidFill>
                <a:effectLst>
                  <a:outerShdw blurRad="38100" dist="38100" dir="2700000" algn="tl">
                    <a:srgbClr val="C0C0C0"/>
                  </a:outerShdw>
                </a:effectLst>
                <a:latin typeface="宋体" panose="02010600030101010101" pitchFamily="2" charset="-122"/>
                <a:ea typeface="宋体" panose="02010600030101010101" pitchFamily="2" charset="-122"/>
                <a:cs typeface="+mn-cs"/>
              </a:rPr>
              <a:t>:</a:t>
            </a:r>
            <a:r>
              <a:rPr kumimoji="0" lang="en-US" altLang="zh-CN" sz="2800" b="1" kern="1200" cap="none" spc="0" normalizeH="0" baseline="0" noProof="0" dirty="0" err="1">
                <a:solidFill>
                  <a:srgbClr val="0000FF"/>
                </a:solidFill>
                <a:effectLst>
                  <a:outerShdw blurRad="38100" dist="38100" dir="2700000" algn="tl">
                    <a:srgbClr val="C0C0C0"/>
                  </a:outerShdw>
                </a:effectLst>
                <a:latin typeface="宋体" panose="02010600030101010101" pitchFamily="2" charset="-122"/>
                <a:ea typeface="宋体" panose="02010600030101010101" pitchFamily="2" charset="-122"/>
                <a:cs typeface="+mn-cs"/>
              </a:rPr>
              <a:t>Al﹥Cu</a:t>
            </a:r>
            <a:endParaRPr kumimoji="0" lang="en-US" altLang="zh-CN" sz="2800" b="1" kern="1200" cap="none" spc="0" normalizeH="0" baseline="0" noProof="0" dirty="0">
              <a:solidFill>
                <a:srgbClr val="0000FF"/>
              </a:solidFill>
              <a:effectLst>
                <a:outerShdw blurRad="38100" dist="38100" dir="2700000" algn="tl">
                  <a:srgbClr val="C0C0C0"/>
                </a:outerShdw>
              </a:effectLst>
              <a:latin typeface="宋体" panose="02010600030101010101" pitchFamily="2" charset="-122"/>
              <a:ea typeface="宋体" panose="02010600030101010101" pitchFamily="2" charset="-122"/>
              <a:cs typeface="+mn-cs"/>
            </a:endParaRPr>
          </a:p>
        </p:txBody>
      </p:sp>
      <p:sp>
        <p:nvSpPr>
          <p:cNvPr id="62496" name="Text Box 32"/>
          <p:cNvSpPr txBox="1">
            <a:spLocks noChangeArrowheads="1"/>
          </p:cNvSpPr>
          <p:nvPr/>
        </p:nvSpPr>
        <p:spPr bwMode="auto">
          <a:xfrm>
            <a:off x="5092700" y="4394200"/>
            <a:ext cx="3365500" cy="519113"/>
          </a:xfrm>
          <a:prstGeom prst="rect">
            <a:avLst/>
          </a:prstGeom>
          <a:noFill/>
          <a:ln w="9525">
            <a:noFill/>
            <a:miter lim="800000"/>
          </a:ln>
          <a:effectLst/>
        </p:spPr>
        <p:txBody>
          <a:bodyPr>
            <a:spAutoFit/>
          </a:bodyPr>
          <a:lstStyle/>
          <a:p>
            <a:pPr marR="0" defTabSz="914400">
              <a:buClrTx/>
              <a:buSzTx/>
              <a:buFontTx/>
              <a:buNone/>
              <a:defRPr/>
            </a:pPr>
            <a:r>
              <a:rPr kumimoji="0" lang="zh-CN" altLang="en-US" sz="2800" b="1" kern="1200" cap="none" spc="0" normalizeH="0" baseline="0" noProof="0" dirty="0">
                <a:solidFill>
                  <a:srgbClr val="0000FF"/>
                </a:solidFill>
                <a:effectLst>
                  <a:outerShdw blurRad="38100" dist="38100" dir="2700000" algn="tl">
                    <a:srgbClr val="C0C0C0"/>
                  </a:outerShdw>
                </a:effectLst>
                <a:latin typeface="宋体" panose="02010600030101010101" pitchFamily="2" charset="-122"/>
                <a:ea typeface="宋体" panose="02010600030101010101" pitchFamily="2" charset="-122"/>
                <a:cs typeface="+mn-cs"/>
              </a:rPr>
              <a:t>活动性</a:t>
            </a:r>
            <a:r>
              <a:rPr kumimoji="0" lang="en-US" altLang="zh-CN" sz="2800" b="1" kern="1200" cap="none" spc="0" normalizeH="0" baseline="0" noProof="0" dirty="0">
                <a:solidFill>
                  <a:srgbClr val="0000FF"/>
                </a:solidFill>
                <a:effectLst>
                  <a:outerShdw blurRad="38100" dist="38100" dir="2700000" algn="tl">
                    <a:srgbClr val="C0C0C0"/>
                  </a:outerShdw>
                </a:effectLst>
                <a:latin typeface="宋体" panose="02010600030101010101" pitchFamily="2" charset="-122"/>
                <a:ea typeface="宋体" panose="02010600030101010101" pitchFamily="2" charset="-122"/>
                <a:cs typeface="+mn-cs"/>
              </a:rPr>
              <a:t>:</a:t>
            </a:r>
            <a:r>
              <a:rPr kumimoji="0" lang="en-US" altLang="zh-CN" sz="2800" b="1" kern="1200" cap="none" spc="0" normalizeH="0" baseline="0" noProof="0" dirty="0" err="1">
                <a:solidFill>
                  <a:srgbClr val="0000FF"/>
                </a:solidFill>
                <a:effectLst>
                  <a:outerShdw blurRad="38100" dist="38100" dir="2700000" algn="tl">
                    <a:srgbClr val="C0C0C0"/>
                  </a:outerShdw>
                </a:effectLst>
                <a:latin typeface="宋体" panose="02010600030101010101" pitchFamily="2" charset="-122"/>
                <a:ea typeface="宋体" panose="02010600030101010101" pitchFamily="2" charset="-122"/>
                <a:cs typeface="+mn-cs"/>
              </a:rPr>
              <a:t>Cu﹥Ag</a:t>
            </a:r>
            <a:endParaRPr kumimoji="0" lang="en-US" altLang="zh-CN" sz="2800" b="1" kern="1200" cap="none" spc="0" normalizeH="0" baseline="0" noProof="0" dirty="0">
              <a:solidFill>
                <a:srgbClr val="0000FF"/>
              </a:solidFill>
              <a:effectLst>
                <a:outerShdw blurRad="38100" dist="38100" dir="2700000" algn="tl">
                  <a:srgbClr val="C0C0C0"/>
                </a:outerShdw>
              </a:effectLst>
              <a:latin typeface="宋体" panose="02010600030101010101" pitchFamily="2" charset="-122"/>
              <a:ea typeface="宋体" panose="02010600030101010101" pitchFamily="2" charset="-122"/>
              <a:cs typeface="+mn-cs"/>
            </a:endParaRPr>
          </a:p>
        </p:txBody>
      </p:sp>
      <p:sp>
        <p:nvSpPr>
          <p:cNvPr id="62497" name="Text Box 33"/>
          <p:cNvSpPr txBox="1">
            <a:spLocks noChangeArrowheads="1"/>
          </p:cNvSpPr>
          <p:nvPr/>
        </p:nvSpPr>
        <p:spPr bwMode="auto">
          <a:xfrm>
            <a:off x="5219700" y="5805488"/>
            <a:ext cx="2971800" cy="519113"/>
          </a:xfrm>
          <a:prstGeom prst="rect">
            <a:avLst/>
          </a:prstGeom>
          <a:noFill/>
          <a:ln w="9525">
            <a:noFill/>
            <a:miter lim="800000"/>
          </a:ln>
          <a:effectLst/>
        </p:spPr>
        <p:txBody>
          <a:bodyPr>
            <a:spAutoFit/>
          </a:bodyPr>
          <a:lstStyle/>
          <a:p>
            <a:pPr marR="0" defTabSz="914400">
              <a:buClrTx/>
              <a:buSzTx/>
              <a:buFontTx/>
              <a:buNone/>
              <a:defRPr/>
            </a:pPr>
            <a:r>
              <a:rPr kumimoji="0" lang="zh-CN" altLang="en-US" sz="2800" b="1" kern="1200" cap="none" spc="0" normalizeH="0" baseline="0" noProof="0">
                <a:solidFill>
                  <a:srgbClr val="0000FF"/>
                </a:solidFill>
                <a:effectLst>
                  <a:outerShdw blurRad="38100" dist="38100" dir="2700000" algn="tl">
                    <a:srgbClr val="C0C0C0"/>
                  </a:outerShdw>
                </a:effectLst>
                <a:latin typeface="宋体" panose="02010600030101010101" pitchFamily="2" charset="-122"/>
                <a:ea typeface="宋体" panose="02010600030101010101" pitchFamily="2" charset="-122"/>
                <a:cs typeface="+mn-cs"/>
              </a:rPr>
              <a:t>活动性</a:t>
            </a:r>
            <a:r>
              <a:rPr kumimoji="0" lang="en-US" altLang="zh-CN" sz="2800" b="1" kern="1200" cap="none" spc="0" normalizeH="0" baseline="0" noProof="0">
                <a:solidFill>
                  <a:srgbClr val="0000FF"/>
                </a:solidFill>
                <a:effectLst>
                  <a:outerShdw blurRad="38100" dist="38100" dir="2700000" algn="tl">
                    <a:srgbClr val="C0C0C0"/>
                  </a:outerShdw>
                </a:effectLst>
                <a:latin typeface="宋体" panose="02010600030101010101" pitchFamily="2" charset="-122"/>
                <a:ea typeface="宋体" panose="02010600030101010101" pitchFamily="2" charset="-122"/>
                <a:cs typeface="+mn-cs"/>
              </a:rPr>
              <a:t>:Cu&lt;Al</a:t>
            </a:r>
            <a:endParaRPr kumimoji="0" lang="en-US" altLang="zh-CN" sz="2800" b="1" kern="1200" cap="none" spc="0" normalizeH="0" baseline="0" noProof="0">
              <a:solidFill>
                <a:srgbClr val="0000FF"/>
              </a:solidFill>
              <a:effectLst>
                <a:outerShdw blurRad="38100" dist="38100" dir="2700000" algn="tl">
                  <a:srgbClr val="C0C0C0"/>
                </a:outerShdw>
              </a:effectLst>
              <a:latin typeface="宋体" panose="02010600030101010101" pitchFamily="2" charset="-122"/>
              <a:ea typeface="宋体" panose="02010600030101010101" pitchFamily="2" charset="-122"/>
              <a:cs typeface="+mn-cs"/>
            </a:endParaRPr>
          </a:p>
        </p:txBody>
      </p:sp>
      <p:sp>
        <p:nvSpPr>
          <p:cNvPr id="62499" name="Rectangle 35"/>
          <p:cNvSpPr>
            <a:spLocks noChangeArrowheads="1"/>
          </p:cNvSpPr>
          <p:nvPr/>
        </p:nvSpPr>
        <p:spPr bwMode="auto">
          <a:xfrm>
            <a:off x="250825" y="185738"/>
            <a:ext cx="8713788" cy="579438"/>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srgbClr val="0000CC"/>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活动与探究：金属与金属化合物溶液的反应</a:t>
            </a:r>
            <a:endParaRPr kumimoji="0" lang="zh-CN" altLang="en-US" sz="3200" b="1" i="0" u="none" strike="noStrike" kern="1200" cap="none" spc="0" normalizeH="0" baseline="0" noProof="0">
              <a:ln>
                <a:noFill/>
              </a:ln>
              <a:solidFill>
                <a:srgbClr val="0000CC"/>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
        <p:nvSpPr>
          <p:cNvPr id="62508" name="Text Box 44"/>
          <p:cNvSpPr txBox="1"/>
          <p:nvPr/>
        </p:nvSpPr>
        <p:spPr>
          <a:xfrm>
            <a:off x="1835150" y="1700213"/>
            <a:ext cx="2736850" cy="1187450"/>
          </a:xfrm>
          <a:prstGeom prst="rect">
            <a:avLst/>
          </a:prstGeom>
          <a:noFill/>
          <a:ln w="9525">
            <a:noFill/>
          </a:ln>
        </p:spPr>
        <p:txBody>
          <a:bodyPr>
            <a:spAutoFit/>
          </a:bodyPr>
          <a:p>
            <a:r>
              <a:rPr lang="zh-CN" altLang="en-US" sz="2400" b="1" dirty="0">
                <a:solidFill>
                  <a:srgbClr val="0000CC"/>
                </a:solidFill>
                <a:latin typeface="Times New Roman" panose="02020603050405020304" pitchFamily="18" charset="0"/>
                <a:ea typeface="华文宋体" panose="02010600040101010101" pitchFamily="2" charset="-122"/>
              </a:rPr>
              <a:t>铝丝上附着</a:t>
            </a:r>
            <a:r>
              <a:rPr lang="zh-CN" altLang="en-US" sz="2400" b="1" dirty="0">
                <a:solidFill>
                  <a:srgbClr val="FF0000"/>
                </a:solidFill>
                <a:latin typeface="Times New Roman" panose="02020603050405020304" pitchFamily="18" charset="0"/>
                <a:ea typeface="华文宋体" panose="02010600040101010101" pitchFamily="2" charset="-122"/>
              </a:rPr>
              <a:t>红色固体</a:t>
            </a:r>
            <a:r>
              <a:rPr lang="zh-CN" altLang="en-US" sz="2400" b="1" dirty="0">
                <a:solidFill>
                  <a:srgbClr val="0000CC"/>
                </a:solidFill>
                <a:latin typeface="Times New Roman" panose="02020603050405020304" pitchFamily="18" charset="0"/>
                <a:ea typeface="华文宋体" panose="02010600040101010101" pitchFamily="2" charset="-122"/>
              </a:rPr>
              <a:t>，溶液的蓝色变浅</a:t>
            </a:r>
            <a:endParaRPr lang="zh-CN" altLang="en-US" sz="2400" dirty="0">
              <a:solidFill>
                <a:srgbClr val="FF3300"/>
              </a:solidFill>
              <a:latin typeface="Times New Roman" panose="02020603050405020304" pitchFamily="18" charset="0"/>
              <a:ea typeface="华文宋体" panose="02010600040101010101" pitchFamily="2" charset="-122"/>
            </a:endParaRPr>
          </a:p>
        </p:txBody>
      </p:sp>
      <p:sp>
        <p:nvSpPr>
          <p:cNvPr id="62509" name="Text Box 45"/>
          <p:cNvSpPr txBox="1"/>
          <p:nvPr/>
        </p:nvSpPr>
        <p:spPr>
          <a:xfrm>
            <a:off x="1981200" y="3657600"/>
            <a:ext cx="2741613" cy="1187450"/>
          </a:xfrm>
          <a:prstGeom prst="rect">
            <a:avLst/>
          </a:prstGeom>
          <a:noFill/>
          <a:ln w="9525">
            <a:noFill/>
          </a:ln>
        </p:spPr>
        <p:txBody>
          <a:bodyPr>
            <a:spAutoFit/>
          </a:bodyPr>
          <a:p>
            <a:r>
              <a:rPr lang="zh-CN" altLang="en-US" sz="2400" b="1" dirty="0">
                <a:solidFill>
                  <a:srgbClr val="0000CC"/>
                </a:solidFill>
                <a:latin typeface="Times New Roman" panose="02020603050405020304" pitchFamily="18" charset="0"/>
                <a:ea typeface="华文宋体" panose="02010600040101010101" pitchFamily="2" charset="-122"/>
              </a:rPr>
              <a:t>铜丝表面附着</a:t>
            </a:r>
            <a:r>
              <a:rPr lang="zh-CN" altLang="en-US" sz="2400" b="1" dirty="0">
                <a:solidFill>
                  <a:srgbClr val="FF0000"/>
                </a:solidFill>
                <a:latin typeface="Times New Roman" panose="02020603050405020304" pitchFamily="18" charset="0"/>
                <a:ea typeface="华文宋体" panose="02010600040101010101" pitchFamily="2" charset="-122"/>
              </a:rPr>
              <a:t>银白色固体</a:t>
            </a:r>
            <a:r>
              <a:rPr lang="zh-CN" altLang="en-US" sz="2400" b="1" dirty="0">
                <a:solidFill>
                  <a:srgbClr val="0000CC"/>
                </a:solidFill>
                <a:latin typeface="Times New Roman" panose="02020603050405020304" pitchFamily="18" charset="0"/>
                <a:ea typeface="华文宋体" panose="02010600040101010101" pitchFamily="2" charset="-122"/>
              </a:rPr>
              <a:t>，溶液由无色慢慢变成蓝色</a:t>
            </a:r>
            <a:r>
              <a:rPr lang="zh-CN" altLang="en-US" sz="2400" dirty="0">
                <a:solidFill>
                  <a:srgbClr val="FF3300"/>
                </a:solidFill>
                <a:latin typeface="Times New Roman" panose="02020603050405020304" pitchFamily="18" charset="0"/>
                <a:ea typeface="华文宋体" panose="02010600040101010101" pitchFamily="2" charset="-122"/>
              </a:rPr>
              <a:t>。</a:t>
            </a:r>
            <a:endParaRPr lang="zh-CN" altLang="en-US" sz="2400" dirty="0">
              <a:solidFill>
                <a:srgbClr val="FF3300"/>
              </a:solidFill>
              <a:latin typeface="Times New Roman" panose="02020603050405020304" pitchFamily="18" charset="0"/>
              <a:ea typeface="华文宋体" panose="02010600040101010101" pitchFamily="2" charset="-122"/>
            </a:endParaRPr>
          </a:p>
        </p:txBody>
      </p:sp>
      <p:sp>
        <p:nvSpPr>
          <p:cNvPr id="62510" name="Text Box 46"/>
          <p:cNvSpPr txBox="1"/>
          <p:nvPr/>
        </p:nvSpPr>
        <p:spPr>
          <a:xfrm>
            <a:off x="2124075" y="5805488"/>
            <a:ext cx="1800225" cy="457200"/>
          </a:xfrm>
          <a:prstGeom prst="rect">
            <a:avLst/>
          </a:prstGeom>
          <a:noFill/>
          <a:ln w="9525">
            <a:noFill/>
          </a:ln>
        </p:spPr>
        <p:txBody>
          <a:bodyPr>
            <a:spAutoFit/>
          </a:bodyPr>
          <a:p>
            <a:pPr algn="ctr">
              <a:spcBef>
                <a:spcPct val="50000"/>
              </a:spcBef>
            </a:pPr>
            <a:r>
              <a:rPr lang="zh-CN" altLang="en-US" sz="2400" b="1" dirty="0">
                <a:solidFill>
                  <a:srgbClr val="0000CC"/>
                </a:solidFill>
                <a:latin typeface="Times New Roman" panose="02020603050405020304" pitchFamily="18" charset="0"/>
                <a:ea typeface="华文宋体" panose="02010600040101010101" pitchFamily="2" charset="-122"/>
              </a:rPr>
              <a:t>无明显现象</a:t>
            </a:r>
            <a:endParaRPr lang="zh-CN" altLang="en-US" sz="2400" b="1" dirty="0">
              <a:solidFill>
                <a:srgbClr val="0000CC"/>
              </a:solidFill>
              <a:latin typeface="Times New Roman" panose="02020603050405020304" pitchFamily="18" charset="0"/>
              <a:ea typeface="华文宋体" panose="02010600040101010101" pitchFamily="2" charset="-122"/>
            </a:endParaRPr>
          </a:p>
        </p:txBody>
      </p:sp>
      <p:sp>
        <p:nvSpPr>
          <p:cNvPr id="62511" name="Text Box 47"/>
          <p:cNvSpPr txBox="1"/>
          <p:nvPr/>
        </p:nvSpPr>
        <p:spPr>
          <a:xfrm>
            <a:off x="4643438" y="1892300"/>
            <a:ext cx="4500562" cy="457200"/>
          </a:xfrm>
          <a:prstGeom prst="rect">
            <a:avLst/>
          </a:prstGeom>
          <a:noFill/>
          <a:ln w="9525">
            <a:noFill/>
          </a:ln>
        </p:spPr>
        <p:txBody>
          <a:bodyPr>
            <a:spAutoFit/>
          </a:bodyPr>
          <a:p>
            <a:pPr>
              <a:spcBef>
                <a:spcPct val="50000"/>
              </a:spcBef>
            </a:pPr>
            <a:r>
              <a:rPr lang="en-US" altLang="zh-CN" sz="2400" b="1">
                <a:solidFill>
                  <a:srgbClr val="FF0066"/>
                </a:solidFill>
                <a:latin typeface="Times New Roman" panose="02020603050405020304" pitchFamily="18" charset="0"/>
                <a:ea typeface="华文宋体" panose="02010600040101010101" pitchFamily="2" charset="-122"/>
              </a:rPr>
              <a:t>2Al + 3CuSO</a:t>
            </a:r>
            <a:r>
              <a:rPr lang="en-US" altLang="zh-CN" sz="2400" b="1" baseline="-25000">
                <a:solidFill>
                  <a:srgbClr val="FF0066"/>
                </a:solidFill>
                <a:latin typeface="Times New Roman" panose="02020603050405020304" pitchFamily="18" charset="0"/>
                <a:ea typeface="华文宋体" panose="02010600040101010101" pitchFamily="2" charset="-122"/>
              </a:rPr>
              <a:t>4</a:t>
            </a:r>
            <a:r>
              <a:rPr lang="en-US" altLang="zh-CN" sz="2400" b="1">
                <a:solidFill>
                  <a:srgbClr val="FF0066"/>
                </a:solidFill>
                <a:latin typeface="Times New Roman" panose="02020603050405020304" pitchFamily="18" charset="0"/>
                <a:ea typeface="华文宋体" panose="02010600040101010101" pitchFamily="2" charset="-122"/>
              </a:rPr>
              <a:t>= Al</a:t>
            </a:r>
            <a:r>
              <a:rPr lang="en-US" altLang="zh-CN" sz="2400" b="1" baseline="-25000">
                <a:solidFill>
                  <a:srgbClr val="FF0066"/>
                </a:solidFill>
                <a:latin typeface="Times New Roman" panose="02020603050405020304" pitchFamily="18" charset="0"/>
                <a:ea typeface="华文宋体" panose="02010600040101010101" pitchFamily="2" charset="-122"/>
              </a:rPr>
              <a:t>2</a:t>
            </a:r>
            <a:r>
              <a:rPr lang="en-US" altLang="zh-CN" sz="2400" b="1">
                <a:solidFill>
                  <a:srgbClr val="FF0066"/>
                </a:solidFill>
                <a:latin typeface="Times New Roman" panose="02020603050405020304" pitchFamily="18" charset="0"/>
                <a:ea typeface="华文宋体" panose="02010600040101010101" pitchFamily="2" charset="-122"/>
              </a:rPr>
              <a:t>(SO</a:t>
            </a:r>
            <a:r>
              <a:rPr lang="en-US" altLang="zh-CN" sz="2400" b="1" baseline="-25000">
                <a:solidFill>
                  <a:srgbClr val="FF0066"/>
                </a:solidFill>
                <a:latin typeface="Times New Roman" panose="02020603050405020304" pitchFamily="18" charset="0"/>
                <a:ea typeface="华文宋体" panose="02010600040101010101" pitchFamily="2" charset="-122"/>
              </a:rPr>
              <a:t>4</a:t>
            </a:r>
            <a:r>
              <a:rPr lang="en-US" altLang="zh-CN" sz="2400" b="1">
                <a:solidFill>
                  <a:srgbClr val="FF0066"/>
                </a:solidFill>
                <a:latin typeface="Times New Roman" panose="02020603050405020304" pitchFamily="18" charset="0"/>
                <a:ea typeface="华文宋体" panose="02010600040101010101" pitchFamily="2" charset="-122"/>
              </a:rPr>
              <a:t>)</a:t>
            </a:r>
            <a:r>
              <a:rPr lang="en-US" altLang="zh-CN" sz="2400" b="1" baseline="-25000">
                <a:solidFill>
                  <a:srgbClr val="FF0066"/>
                </a:solidFill>
                <a:latin typeface="Times New Roman" panose="02020603050405020304" pitchFamily="18" charset="0"/>
                <a:ea typeface="华文宋体" panose="02010600040101010101" pitchFamily="2" charset="-122"/>
              </a:rPr>
              <a:t>3</a:t>
            </a:r>
            <a:r>
              <a:rPr lang="en-US" altLang="zh-CN" sz="2400" b="1">
                <a:solidFill>
                  <a:srgbClr val="FF0066"/>
                </a:solidFill>
                <a:latin typeface="Times New Roman" panose="02020603050405020304" pitchFamily="18" charset="0"/>
                <a:ea typeface="华文宋体" panose="02010600040101010101" pitchFamily="2" charset="-122"/>
              </a:rPr>
              <a:t> + 3Cu</a:t>
            </a:r>
            <a:endParaRPr lang="en-US" altLang="zh-CN" sz="2400" b="1">
              <a:solidFill>
                <a:srgbClr val="FF0066"/>
              </a:solidFill>
              <a:latin typeface="Times New Roman" panose="02020603050405020304" pitchFamily="18" charset="0"/>
              <a:ea typeface="华文宋体" panose="02010600040101010101" pitchFamily="2" charset="-122"/>
            </a:endParaRPr>
          </a:p>
        </p:txBody>
      </p:sp>
      <p:sp>
        <p:nvSpPr>
          <p:cNvPr id="62512" name="Text Box 48"/>
          <p:cNvSpPr txBox="1"/>
          <p:nvPr/>
        </p:nvSpPr>
        <p:spPr>
          <a:xfrm>
            <a:off x="4643438" y="3763963"/>
            <a:ext cx="4500562" cy="457200"/>
          </a:xfrm>
          <a:prstGeom prst="rect">
            <a:avLst/>
          </a:prstGeom>
          <a:noFill/>
          <a:ln w="9525">
            <a:noFill/>
          </a:ln>
        </p:spPr>
        <p:txBody>
          <a:bodyPr>
            <a:spAutoFit/>
          </a:bodyPr>
          <a:p>
            <a:pPr>
              <a:spcBef>
                <a:spcPct val="50000"/>
              </a:spcBef>
            </a:pPr>
            <a:r>
              <a:rPr lang="en-US" altLang="zh-CN" sz="2400" b="1">
                <a:solidFill>
                  <a:srgbClr val="FF0066"/>
                </a:solidFill>
                <a:latin typeface="Times New Roman" panose="02020603050405020304" pitchFamily="18" charset="0"/>
                <a:ea typeface="华文宋体" panose="02010600040101010101" pitchFamily="2" charset="-122"/>
              </a:rPr>
              <a:t>Cu +2AgNO</a:t>
            </a:r>
            <a:r>
              <a:rPr lang="en-US" altLang="zh-CN" sz="2400" b="1" baseline="-25000">
                <a:solidFill>
                  <a:srgbClr val="FF0066"/>
                </a:solidFill>
                <a:latin typeface="Times New Roman" panose="02020603050405020304" pitchFamily="18" charset="0"/>
                <a:ea typeface="华文宋体" panose="02010600040101010101" pitchFamily="2" charset="-122"/>
              </a:rPr>
              <a:t>3</a:t>
            </a:r>
            <a:r>
              <a:rPr lang="en-US" altLang="zh-CN" sz="2400" b="1">
                <a:solidFill>
                  <a:srgbClr val="FF0066"/>
                </a:solidFill>
                <a:latin typeface="Times New Roman" panose="02020603050405020304" pitchFamily="18" charset="0"/>
                <a:ea typeface="华文宋体" panose="02010600040101010101" pitchFamily="2" charset="-122"/>
              </a:rPr>
              <a:t>  =Cu(NO</a:t>
            </a:r>
            <a:r>
              <a:rPr lang="en-US" altLang="zh-CN" sz="2400" b="1" baseline="-25000">
                <a:solidFill>
                  <a:srgbClr val="FF0066"/>
                </a:solidFill>
                <a:latin typeface="Times New Roman" panose="02020603050405020304" pitchFamily="18" charset="0"/>
                <a:ea typeface="华文宋体" panose="02010600040101010101" pitchFamily="2" charset="-122"/>
              </a:rPr>
              <a:t>3</a:t>
            </a:r>
            <a:r>
              <a:rPr lang="en-US" altLang="zh-CN" sz="2400" b="1">
                <a:solidFill>
                  <a:srgbClr val="FF0066"/>
                </a:solidFill>
                <a:latin typeface="Times New Roman" panose="02020603050405020304" pitchFamily="18" charset="0"/>
                <a:ea typeface="华文宋体" panose="02010600040101010101" pitchFamily="2" charset="-122"/>
              </a:rPr>
              <a:t>)</a:t>
            </a:r>
            <a:r>
              <a:rPr lang="en-US" altLang="zh-CN" sz="2400" b="1" baseline="-25000">
                <a:solidFill>
                  <a:srgbClr val="FF0066"/>
                </a:solidFill>
                <a:latin typeface="Times New Roman" panose="02020603050405020304" pitchFamily="18" charset="0"/>
                <a:ea typeface="华文宋体" panose="02010600040101010101" pitchFamily="2" charset="-122"/>
              </a:rPr>
              <a:t>2</a:t>
            </a:r>
            <a:r>
              <a:rPr lang="en-US" altLang="zh-CN" sz="2400" b="1">
                <a:solidFill>
                  <a:srgbClr val="FF0066"/>
                </a:solidFill>
                <a:latin typeface="Times New Roman" panose="02020603050405020304" pitchFamily="18" charset="0"/>
                <a:ea typeface="华文宋体" panose="02010600040101010101" pitchFamily="2" charset="-122"/>
              </a:rPr>
              <a:t> + 2Ag</a:t>
            </a:r>
            <a:endParaRPr lang="en-US" altLang="zh-CN" sz="2400" b="1">
              <a:solidFill>
                <a:srgbClr val="FF0066"/>
              </a:solidFill>
              <a:latin typeface="Times New Roman" panose="02020603050405020304" pitchFamily="18" charset="0"/>
              <a:ea typeface="华文宋体" panose="02010600040101010101" pitchFamily="2" charset="-122"/>
            </a:endParaRPr>
          </a:p>
        </p:txBody>
      </p:sp>
      <p:sp>
        <p:nvSpPr>
          <p:cNvPr id="7202" name="Text Box 33"/>
          <p:cNvSpPr txBox="1"/>
          <p:nvPr/>
        </p:nvSpPr>
        <p:spPr>
          <a:xfrm>
            <a:off x="304800" y="533400"/>
            <a:ext cx="8382000" cy="946150"/>
          </a:xfrm>
          <a:prstGeom prst="rect">
            <a:avLst/>
          </a:prstGeom>
          <a:solidFill>
            <a:srgbClr val="FFFF66"/>
          </a:solidFill>
          <a:ln w="9525">
            <a:noFill/>
          </a:ln>
        </p:spPr>
        <p:txBody>
          <a:bodyPr>
            <a:spAutoFit/>
          </a:bodyPr>
          <a:p>
            <a:r>
              <a:rPr lang="zh-CN" altLang="en-US" sz="2800" b="1" dirty="0">
                <a:solidFill>
                  <a:srgbClr val="0000FF"/>
                </a:solidFill>
                <a:effectLst>
                  <a:outerShdw blurRad="38100" dist="38100" dir="2700000">
                    <a:srgbClr val="000000"/>
                  </a:outerShdw>
                </a:effectLst>
                <a:latin typeface="宋体" panose="02010600030101010101" pitchFamily="2" charset="-122"/>
              </a:rPr>
              <a:t>注意：描述现象时一定要从方程式中生成物的物质状态和颜色来描述。</a:t>
            </a:r>
            <a:endParaRPr lang="zh-CN" altLang="en-US" sz="2800" b="1" dirty="0">
              <a:solidFill>
                <a:srgbClr val="0000FF"/>
              </a:solidFill>
              <a:effectLst>
                <a:outerShdw blurRad="38100" dist="38100" dir="2700000">
                  <a:srgbClr val="000000"/>
                </a:outerShdw>
              </a:effectLst>
              <a:latin typeface="宋体" panose="02010600030101010101" pitchFamily="2" charset="-122"/>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2511"/>
                                        </p:tgtEl>
                                        <p:attrNameLst>
                                          <p:attrName>style.visibility</p:attrName>
                                        </p:attrNameLst>
                                      </p:cBhvr>
                                      <p:to>
                                        <p:strVal val="visible"/>
                                      </p:to>
                                    </p:set>
                                    <p:anim calcmode="lin" valueType="num">
                                      <p:cBhvr additive="base">
                                        <p:cTn id="7" dur="500" fill="hold"/>
                                        <p:tgtEl>
                                          <p:spTgt spid="62511"/>
                                        </p:tgtEl>
                                        <p:attrNameLst>
                                          <p:attrName>ppt_x</p:attrName>
                                        </p:attrNameLst>
                                      </p:cBhvr>
                                      <p:tavLst>
                                        <p:tav tm="0">
                                          <p:val>
                                            <p:strVal val="#ppt_x"/>
                                          </p:val>
                                        </p:tav>
                                        <p:tav tm="100000">
                                          <p:val>
                                            <p:strVal val="#ppt_x"/>
                                          </p:val>
                                        </p:tav>
                                      </p:tavLst>
                                    </p:anim>
                                    <p:anim calcmode="lin" valueType="num">
                                      <p:cBhvr additive="base">
                                        <p:cTn id="8" dur="500" fill="hold"/>
                                        <p:tgtEl>
                                          <p:spTgt spid="625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2508"/>
                                        </p:tgtEl>
                                        <p:attrNameLst>
                                          <p:attrName>style.visibility</p:attrName>
                                        </p:attrNameLst>
                                      </p:cBhvr>
                                      <p:to>
                                        <p:strVal val="visible"/>
                                      </p:to>
                                    </p:set>
                                    <p:anim calcmode="lin" valueType="num">
                                      <p:cBhvr additive="base">
                                        <p:cTn id="13" dur="500" fill="hold"/>
                                        <p:tgtEl>
                                          <p:spTgt spid="62508"/>
                                        </p:tgtEl>
                                        <p:attrNameLst>
                                          <p:attrName>ppt_x</p:attrName>
                                        </p:attrNameLst>
                                      </p:cBhvr>
                                      <p:tavLst>
                                        <p:tav tm="0">
                                          <p:val>
                                            <p:strVal val="#ppt_x"/>
                                          </p:val>
                                        </p:tav>
                                        <p:tav tm="100000">
                                          <p:val>
                                            <p:strVal val="#ppt_x"/>
                                          </p:val>
                                        </p:tav>
                                      </p:tavLst>
                                    </p:anim>
                                    <p:anim calcmode="lin" valueType="num">
                                      <p:cBhvr additive="base">
                                        <p:cTn id="14" dur="500" fill="hold"/>
                                        <p:tgtEl>
                                          <p:spTgt spid="6250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2495"/>
                                        </p:tgtEl>
                                        <p:attrNameLst>
                                          <p:attrName>style.visibility</p:attrName>
                                        </p:attrNameLst>
                                      </p:cBhvr>
                                      <p:to>
                                        <p:strVal val="visible"/>
                                      </p:to>
                                    </p:set>
                                    <p:anim calcmode="lin" valueType="num">
                                      <p:cBhvr additive="base">
                                        <p:cTn id="19" dur="500" fill="hold"/>
                                        <p:tgtEl>
                                          <p:spTgt spid="62495"/>
                                        </p:tgtEl>
                                        <p:attrNameLst>
                                          <p:attrName>ppt_x</p:attrName>
                                        </p:attrNameLst>
                                      </p:cBhvr>
                                      <p:tavLst>
                                        <p:tav tm="0">
                                          <p:val>
                                            <p:strVal val="#ppt_x"/>
                                          </p:val>
                                        </p:tav>
                                        <p:tav tm="100000">
                                          <p:val>
                                            <p:strVal val="#ppt_x"/>
                                          </p:val>
                                        </p:tav>
                                      </p:tavLst>
                                    </p:anim>
                                    <p:anim calcmode="lin" valueType="num">
                                      <p:cBhvr additive="base">
                                        <p:cTn id="20" dur="500" fill="hold"/>
                                        <p:tgtEl>
                                          <p:spTgt spid="6249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2512"/>
                                        </p:tgtEl>
                                        <p:attrNameLst>
                                          <p:attrName>style.visibility</p:attrName>
                                        </p:attrNameLst>
                                      </p:cBhvr>
                                      <p:to>
                                        <p:strVal val="visible"/>
                                      </p:to>
                                    </p:set>
                                    <p:anim calcmode="lin" valueType="num">
                                      <p:cBhvr additive="base">
                                        <p:cTn id="25" dur="500" fill="hold"/>
                                        <p:tgtEl>
                                          <p:spTgt spid="62512"/>
                                        </p:tgtEl>
                                        <p:attrNameLst>
                                          <p:attrName>ppt_x</p:attrName>
                                        </p:attrNameLst>
                                      </p:cBhvr>
                                      <p:tavLst>
                                        <p:tav tm="0">
                                          <p:val>
                                            <p:strVal val="#ppt_x"/>
                                          </p:val>
                                        </p:tav>
                                        <p:tav tm="100000">
                                          <p:val>
                                            <p:strVal val="#ppt_x"/>
                                          </p:val>
                                        </p:tav>
                                      </p:tavLst>
                                    </p:anim>
                                    <p:anim calcmode="lin" valueType="num">
                                      <p:cBhvr additive="base">
                                        <p:cTn id="26" dur="500" fill="hold"/>
                                        <p:tgtEl>
                                          <p:spTgt spid="625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2509"/>
                                        </p:tgtEl>
                                        <p:attrNameLst>
                                          <p:attrName>style.visibility</p:attrName>
                                        </p:attrNameLst>
                                      </p:cBhvr>
                                      <p:to>
                                        <p:strVal val="visible"/>
                                      </p:to>
                                    </p:set>
                                    <p:anim calcmode="lin" valueType="num">
                                      <p:cBhvr additive="base">
                                        <p:cTn id="31" dur="500" fill="hold"/>
                                        <p:tgtEl>
                                          <p:spTgt spid="62509"/>
                                        </p:tgtEl>
                                        <p:attrNameLst>
                                          <p:attrName>ppt_x</p:attrName>
                                        </p:attrNameLst>
                                      </p:cBhvr>
                                      <p:tavLst>
                                        <p:tav tm="0">
                                          <p:val>
                                            <p:strVal val="#ppt_x"/>
                                          </p:val>
                                        </p:tav>
                                        <p:tav tm="100000">
                                          <p:val>
                                            <p:strVal val="#ppt_x"/>
                                          </p:val>
                                        </p:tav>
                                      </p:tavLst>
                                    </p:anim>
                                    <p:anim calcmode="lin" valueType="num">
                                      <p:cBhvr additive="base">
                                        <p:cTn id="32" dur="500" fill="hold"/>
                                        <p:tgtEl>
                                          <p:spTgt spid="6250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2496"/>
                                        </p:tgtEl>
                                        <p:attrNameLst>
                                          <p:attrName>style.visibility</p:attrName>
                                        </p:attrNameLst>
                                      </p:cBhvr>
                                      <p:to>
                                        <p:strVal val="visible"/>
                                      </p:to>
                                    </p:set>
                                    <p:anim calcmode="lin" valueType="num">
                                      <p:cBhvr additive="base">
                                        <p:cTn id="37" dur="500" fill="hold"/>
                                        <p:tgtEl>
                                          <p:spTgt spid="62496"/>
                                        </p:tgtEl>
                                        <p:attrNameLst>
                                          <p:attrName>ppt_x</p:attrName>
                                        </p:attrNameLst>
                                      </p:cBhvr>
                                      <p:tavLst>
                                        <p:tav tm="0">
                                          <p:val>
                                            <p:strVal val="#ppt_x"/>
                                          </p:val>
                                        </p:tav>
                                        <p:tav tm="100000">
                                          <p:val>
                                            <p:strVal val="#ppt_x"/>
                                          </p:val>
                                        </p:tav>
                                      </p:tavLst>
                                    </p:anim>
                                    <p:anim calcmode="lin" valueType="num">
                                      <p:cBhvr additive="base">
                                        <p:cTn id="38" dur="500" fill="hold"/>
                                        <p:tgtEl>
                                          <p:spTgt spid="6249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2510"/>
                                        </p:tgtEl>
                                        <p:attrNameLst>
                                          <p:attrName>style.visibility</p:attrName>
                                        </p:attrNameLst>
                                      </p:cBhvr>
                                      <p:to>
                                        <p:strVal val="visible"/>
                                      </p:to>
                                    </p:set>
                                    <p:anim calcmode="lin" valueType="num">
                                      <p:cBhvr additive="base">
                                        <p:cTn id="43" dur="500" fill="hold"/>
                                        <p:tgtEl>
                                          <p:spTgt spid="62510"/>
                                        </p:tgtEl>
                                        <p:attrNameLst>
                                          <p:attrName>ppt_x</p:attrName>
                                        </p:attrNameLst>
                                      </p:cBhvr>
                                      <p:tavLst>
                                        <p:tav tm="0">
                                          <p:val>
                                            <p:strVal val="#ppt_x"/>
                                          </p:val>
                                        </p:tav>
                                        <p:tav tm="100000">
                                          <p:val>
                                            <p:strVal val="#ppt_x"/>
                                          </p:val>
                                        </p:tav>
                                      </p:tavLst>
                                    </p:anim>
                                    <p:anim calcmode="lin" valueType="num">
                                      <p:cBhvr additive="base">
                                        <p:cTn id="44" dur="500" fill="hold"/>
                                        <p:tgtEl>
                                          <p:spTgt spid="6251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62497"/>
                                        </p:tgtEl>
                                        <p:attrNameLst>
                                          <p:attrName>style.visibility</p:attrName>
                                        </p:attrNameLst>
                                      </p:cBhvr>
                                      <p:to>
                                        <p:strVal val="visible"/>
                                      </p:to>
                                    </p:set>
                                    <p:anim calcmode="lin" valueType="num">
                                      <p:cBhvr additive="base">
                                        <p:cTn id="49" dur="500" fill="hold"/>
                                        <p:tgtEl>
                                          <p:spTgt spid="62497"/>
                                        </p:tgtEl>
                                        <p:attrNameLst>
                                          <p:attrName>ppt_x</p:attrName>
                                        </p:attrNameLst>
                                      </p:cBhvr>
                                      <p:tavLst>
                                        <p:tav tm="0">
                                          <p:val>
                                            <p:strVal val="#ppt_x"/>
                                          </p:val>
                                        </p:tav>
                                        <p:tav tm="100000">
                                          <p:val>
                                            <p:strVal val="#ppt_x"/>
                                          </p:val>
                                        </p:tav>
                                      </p:tavLst>
                                    </p:anim>
                                    <p:anim calcmode="lin" valueType="num">
                                      <p:cBhvr additive="base">
                                        <p:cTn id="50" dur="500" fill="hold"/>
                                        <p:tgtEl>
                                          <p:spTgt spid="6249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7202"/>
                                        </p:tgtEl>
                                        <p:attrNameLst>
                                          <p:attrName>style.visibility</p:attrName>
                                        </p:attrNameLst>
                                      </p:cBhvr>
                                      <p:to>
                                        <p:strVal val="visible"/>
                                      </p:to>
                                    </p:set>
                                    <p:anim calcmode="lin" valueType="num">
                                      <p:cBhvr additive="base">
                                        <p:cTn id="55" dur="500" fill="hold"/>
                                        <p:tgtEl>
                                          <p:spTgt spid="7202"/>
                                        </p:tgtEl>
                                        <p:attrNameLst>
                                          <p:attrName>ppt_x</p:attrName>
                                        </p:attrNameLst>
                                      </p:cBhvr>
                                      <p:tavLst>
                                        <p:tav tm="0">
                                          <p:val>
                                            <p:strVal val="#ppt_x"/>
                                          </p:val>
                                        </p:tav>
                                        <p:tav tm="100000">
                                          <p:val>
                                            <p:strVal val="#ppt_x"/>
                                          </p:val>
                                        </p:tav>
                                      </p:tavLst>
                                    </p:anim>
                                    <p:anim calcmode="lin" valueType="num">
                                      <p:cBhvr additive="base">
                                        <p:cTn id="56" dur="500" fill="hold"/>
                                        <p:tgtEl>
                                          <p:spTgt spid="72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95" grpId="0" bldLvl="0" animBg="1"/>
      <p:bldP spid="62496" grpId="0" bldLvl="0" animBg="1"/>
      <p:bldP spid="62497" grpId="0" bldLvl="0" animBg="1"/>
      <p:bldP spid="62508" grpId="0"/>
      <p:bldP spid="62509" grpId="0"/>
      <p:bldP spid="62510" grpId="0"/>
      <p:bldP spid="62511" grpId="0"/>
      <p:bldP spid="62512" grpId="0"/>
      <p:bldP spid="7202" grpId="0" bldLvl="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6" name="Rectangle 2"/>
          <p:cNvSpPr>
            <a:spLocks noGrp="1"/>
          </p:cNvSpPr>
          <p:nvPr>
            <p:ph type="title"/>
          </p:nvPr>
        </p:nvSpPr>
        <p:spPr>
          <a:xfrm>
            <a:off x="493395" y="152400"/>
            <a:ext cx="7903210" cy="1871345"/>
          </a:xfrm>
        </p:spPr>
        <p:txBody>
          <a:bodyPr vert="horz" wrap="square" lIns="91440" tIns="45720" rIns="91440" bIns="45720" anchor="ctr" anchorCtr="0"/>
          <a:p>
            <a:pPr eaLnBrk="1" hangingPunct="1"/>
            <a:r>
              <a:rPr lang="zh-CN" altLang="en-US" sz="4800" b="1" i="1" dirty="0">
                <a:solidFill>
                  <a:srgbClr val="006600"/>
                </a:solidFill>
                <a:ea typeface="隶书" panose="02010509060101010101" charset="-122"/>
              </a:rPr>
              <a:t>【方法】判断金属活动性的做题技巧</a:t>
            </a:r>
            <a:endParaRPr lang="zh-CN" altLang="en-US" sz="4800" b="1" i="1" dirty="0">
              <a:solidFill>
                <a:srgbClr val="006600"/>
              </a:solidFill>
              <a:ea typeface="隶书" panose="02010509060101010101" charset="-122"/>
            </a:endParaRPr>
          </a:p>
        </p:txBody>
      </p:sp>
      <p:sp>
        <p:nvSpPr>
          <p:cNvPr id="31747" name="Rectangle 3"/>
          <p:cNvSpPr>
            <a:spLocks noGrp="1"/>
          </p:cNvSpPr>
          <p:nvPr>
            <p:ph idx="1"/>
          </p:nvPr>
        </p:nvSpPr>
        <p:spPr>
          <a:xfrm>
            <a:off x="457200" y="1828800"/>
            <a:ext cx="8498840" cy="4724400"/>
          </a:xfrm>
        </p:spPr>
        <p:txBody>
          <a:bodyPr vert="horz" wrap="square" lIns="91440" tIns="45720" rIns="91440" bIns="45720" anchor="t" anchorCtr="0"/>
          <a:p>
            <a:pPr eaLnBrk="1" latinLnBrk="0" hangingPunct="1">
              <a:lnSpc>
                <a:spcPct val="150000"/>
              </a:lnSpc>
              <a:spcBef>
                <a:spcPts val="0"/>
              </a:spcBef>
              <a:buNone/>
            </a:pPr>
            <a:r>
              <a:rPr lang="en-US" altLang="zh-CN" b="1" dirty="0">
                <a:solidFill>
                  <a:srgbClr val="0000FF"/>
                </a:solidFill>
              </a:rPr>
              <a:t>    </a:t>
            </a:r>
            <a:r>
              <a:rPr lang="zh-CN" altLang="en-US" b="1" dirty="0">
                <a:solidFill>
                  <a:srgbClr val="0000FF"/>
                </a:solidFill>
              </a:rPr>
              <a:t>根据题目所给的金属，按活动性顺序排列好，所选试剂为：</a:t>
            </a:r>
            <a:endParaRPr lang="zh-CN" altLang="en-US" b="1" dirty="0">
              <a:solidFill>
                <a:srgbClr val="0000FF"/>
              </a:solidFill>
            </a:endParaRPr>
          </a:p>
          <a:p>
            <a:pPr eaLnBrk="1" latinLnBrk="0" hangingPunct="1">
              <a:lnSpc>
                <a:spcPct val="150000"/>
              </a:lnSpc>
              <a:spcBef>
                <a:spcPts val="0"/>
              </a:spcBef>
              <a:buNone/>
            </a:pPr>
            <a:r>
              <a:rPr lang="en-US" altLang="zh-CN" b="1" dirty="0">
                <a:solidFill>
                  <a:srgbClr val="0000FF"/>
                </a:solidFill>
              </a:rPr>
              <a:t>1</a:t>
            </a:r>
            <a:r>
              <a:rPr lang="zh-CN" altLang="en-US" b="1" dirty="0">
                <a:solidFill>
                  <a:srgbClr val="0000FF"/>
                </a:solidFill>
              </a:rPr>
              <a:t>、中间金属两边盐溶液；</a:t>
            </a:r>
            <a:endParaRPr lang="zh-CN" altLang="en-US" b="1" dirty="0">
              <a:solidFill>
                <a:srgbClr val="0000FF"/>
              </a:solidFill>
            </a:endParaRPr>
          </a:p>
          <a:p>
            <a:pPr eaLnBrk="1" latinLnBrk="0" hangingPunct="1">
              <a:lnSpc>
                <a:spcPct val="150000"/>
              </a:lnSpc>
              <a:spcBef>
                <a:spcPts val="0"/>
              </a:spcBef>
              <a:buNone/>
            </a:pPr>
            <a:r>
              <a:rPr lang="en-US" altLang="zh-CN" b="1" dirty="0">
                <a:solidFill>
                  <a:srgbClr val="0000FF"/>
                </a:solidFill>
              </a:rPr>
              <a:t>2</a:t>
            </a:r>
            <a:r>
              <a:rPr lang="zh-CN" altLang="en-US" b="1" dirty="0">
                <a:solidFill>
                  <a:srgbClr val="0000FF"/>
                </a:solidFill>
              </a:rPr>
              <a:t>、中间盐溶液两边金属；</a:t>
            </a:r>
            <a:endParaRPr lang="zh-CN" altLang="en-US" b="1" dirty="0">
              <a:solidFill>
                <a:srgbClr val="0000FF"/>
              </a:solidFill>
            </a:endParaRPr>
          </a:p>
          <a:p>
            <a:pPr eaLnBrk="1" latinLnBrk="0" hangingPunct="1">
              <a:lnSpc>
                <a:spcPct val="150000"/>
              </a:lnSpc>
              <a:spcBef>
                <a:spcPts val="0"/>
              </a:spcBef>
              <a:buNone/>
            </a:pPr>
            <a:r>
              <a:rPr lang="en-US" altLang="zh-CN" b="1" dirty="0">
                <a:solidFill>
                  <a:srgbClr val="0000FF"/>
                </a:solidFill>
              </a:rPr>
              <a:t>3</a:t>
            </a:r>
            <a:r>
              <a:rPr lang="zh-CN" altLang="en-US" b="1" dirty="0">
                <a:solidFill>
                  <a:srgbClr val="0000FF"/>
                </a:solidFill>
              </a:rPr>
              <a:t>、金属和酸。</a:t>
            </a:r>
            <a:r>
              <a:rPr lang="zh-CN" altLang="en-US" b="1" dirty="0">
                <a:solidFill>
                  <a:srgbClr val="FF0000"/>
                </a:solidFill>
              </a:rPr>
              <a:t>（但该方法只符合最多一种金属排在</a:t>
            </a:r>
            <a:r>
              <a:rPr lang="en-US" altLang="zh-CN" b="1" dirty="0">
                <a:solidFill>
                  <a:srgbClr val="FF0000"/>
                </a:solidFill>
              </a:rPr>
              <a:t>H</a:t>
            </a:r>
            <a:r>
              <a:rPr lang="zh-CN" altLang="en-US" b="1" dirty="0">
                <a:solidFill>
                  <a:srgbClr val="FF0000"/>
                </a:solidFill>
              </a:rPr>
              <a:t>后面）</a:t>
            </a:r>
            <a:endParaRPr lang="zh-CN" altLang="en-US" b="1" dirty="0">
              <a:solidFill>
                <a:srgbClr val="FF0000"/>
              </a:solidFill>
            </a:endParaRPr>
          </a:p>
          <a:p>
            <a:pPr eaLnBrk="1" latinLnBrk="0" hangingPunct="1">
              <a:lnSpc>
                <a:spcPct val="150000"/>
              </a:lnSpc>
              <a:spcBef>
                <a:spcPts val="0"/>
              </a:spcBef>
              <a:buNone/>
            </a:pPr>
            <a:endParaRPr lang="zh-CN" altLang="en-US" b="1" dirty="0">
              <a:solidFill>
                <a:srgbClr val="FF0000"/>
              </a:solidFill>
            </a:endParaRPr>
          </a:p>
        </p:txBody>
      </p:sp>
      <p:pic>
        <p:nvPicPr>
          <p:cNvPr id="31748" name="Picture 4" descr="648100de6e60a3ba27f297f99ae8d177"/>
          <p:cNvPicPr>
            <a:picLocks noChangeAspect="1"/>
          </p:cNvPicPr>
          <p:nvPr/>
        </p:nvPicPr>
        <p:blipFill>
          <a:blip r:embed="rId1"/>
          <a:stretch>
            <a:fillRect/>
          </a:stretch>
        </p:blipFill>
        <p:spPr>
          <a:xfrm>
            <a:off x="2209483" y="1219200"/>
            <a:ext cx="4510087" cy="863600"/>
          </a:xfrm>
          <a:prstGeom prst="rect">
            <a:avLst/>
          </a:prstGeom>
          <a:noFill/>
          <a:ln w="9525">
            <a:noFill/>
          </a:ln>
        </p:spPr>
      </p:pic>
    </p:spTree>
  </p:cSld>
  <p:clrMapOvr>
    <a:masterClrMapping/>
  </p:clrMapOvr>
  <p:transition>
    <p:rand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130" name="Rectangle 10"/>
          <p:cNvSpPr/>
          <p:nvPr/>
        </p:nvSpPr>
        <p:spPr>
          <a:xfrm>
            <a:off x="152400" y="228600"/>
            <a:ext cx="7696200" cy="1371600"/>
          </a:xfrm>
          <a:prstGeom prst="rect">
            <a:avLst/>
          </a:prstGeom>
          <a:noFill/>
          <a:ln w="9525">
            <a:noFill/>
          </a:ln>
        </p:spPr>
        <p:txBody>
          <a:bodyPr/>
          <a:p>
            <a:pPr eaLnBrk="0" hangingPunct="0">
              <a:spcBef>
                <a:spcPct val="20000"/>
              </a:spcBef>
            </a:pPr>
            <a:r>
              <a:rPr lang="en-US" altLang="zh-CN" sz="4400" b="1">
                <a:latin typeface="Arial" panose="020B0604020202020204" pitchFamily="34" charset="0"/>
              </a:rPr>
              <a:t>【</a:t>
            </a:r>
            <a:r>
              <a:rPr lang="zh-CN" altLang="en-US" sz="4400" b="1" dirty="0">
                <a:latin typeface="Arial" panose="020B0604020202020204" pitchFamily="34" charset="0"/>
              </a:rPr>
              <a:t>小结</a:t>
            </a:r>
            <a:r>
              <a:rPr lang="en-US" altLang="zh-CN" sz="4400" b="1">
                <a:latin typeface="Arial" panose="020B0604020202020204" pitchFamily="34" charset="0"/>
              </a:rPr>
              <a:t>】</a:t>
            </a:r>
            <a:r>
              <a:rPr lang="zh-CN" altLang="en-US" sz="4000" b="1" dirty="0">
                <a:solidFill>
                  <a:srgbClr val="FF0000"/>
                </a:solidFill>
                <a:latin typeface="Arial" panose="020B0604020202020204" pitchFamily="34" charset="0"/>
              </a:rPr>
              <a:t>金属的化学性质</a:t>
            </a:r>
            <a:endParaRPr lang="zh-CN" altLang="en-US" sz="4000" b="1" dirty="0">
              <a:solidFill>
                <a:srgbClr val="FF0000"/>
              </a:solidFill>
              <a:latin typeface="Arial" panose="020B0604020202020204" pitchFamily="34" charset="0"/>
            </a:endParaRPr>
          </a:p>
        </p:txBody>
      </p:sp>
      <p:sp>
        <p:nvSpPr>
          <p:cNvPr id="48131" name="TextBox 1"/>
          <p:cNvSpPr txBox="1"/>
          <p:nvPr/>
        </p:nvSpPr>
        <p:spPr>
          <a:xfrm>
            <a:off x="685800" y="1143000"/>
            <a:ext cx="4473575" cy="579438"/>
          </a:xfrm>
          <a:prstGeom prst="rect">
            <a:avLst/>
          </a:prstGeom>
          <a:noFill/>
          <a:ln w="9525">
            <a:noFill/>
          </a:ln>
        </p:spPr>
        <p:txBody>
          <a:bodyPr wrap="none">
            <a:spAutoFit/>
          </a:bodyPr>
          <a:p>
            <a:r>
              <a:rPr lang="en-US" altLang="zh-CN" sz="3200" b="1">
                <a:solidFill>
                  <a:srgbClr val="0000FF"/>
                </a:solidFill>
                <a:latin typeface="Arial" panose="020B0604020202020204" pitchFamily="34" charset="0"/>
              </a:rPr>
              <a:t>3</a:t>
            </a:r>
            <a:r>
              <a:rPr lang="zh-CN" altLang="en-US" sz="3200" b="1" dirty="0">
                <a:solidFill>
                  <a:srgbClr val="0000FF"/>
                </a:solidFill>
                <a:latin typeface="Arial" panose="020B0604020202020204" pitchFamily="34" charset="0"/>
              </a:rPr>
              <a:t>、金属与盐溶液反应：</a:t>
            </a:r>
            <a:endParaRPr lang="en-US" altLang="zh-CN" sz="3200" b="1">
              <a:solidFill>
                <a:srgbClr val="0000FF"/>
              </a:solidFill>
              <a:latin typeface="Arial" panose="020B0604020202020204" pitchFamily="34" charset="0"/>
            </a:endParaRPr>
          </a:p>
        </p:txBody>
      </p:sp>
      <p:sp>
        <p:nvSpPr>
          <p:cNvPr id="48132" name="TextBox 1"/>
          <p:cNvSpPr txBox="1"/>
          <p:nvPr/>
        </p:nvSpPr>
        <p:spPr>
          <a:xfrm>
            <a:off x="685800" y="1905000"/>
            <a:ext cx="2216150" cy="579438"/>
          </a:xfrm>
          <a:prstGeom prst="rect">
            <a:avLst/>
          </a:prstGeom>
          <a:noFill/>
          <a:ln w="9525">
            <a:noFill/>
          </a:ln>
        </p:spPr>
        <p:txBody>
          <a:bodyPr wrap="none">
            <a:spAutoFit/>
          </a:bodyPr>
          <a:p>
            <a:r>
              <a:rPr lang="zh-CN" altLang="en-US" sz="3200" b="1" dirty="0">
                <a:solidFill>
                  <a:srgbClr val="0000FF"/>
                </a:solidFill>
                <a:latin typeface="Arial" panose="020B0604020202020204" pitchFamily="34" charset="0"/>
              </a:rPr>
              <a:t>反应规律：</a:t>
            </a:r>
            <a:endParaRPr lang="en-US" altLang="zh-CN" sz="3200" b="1">
              <a:solidFill>
                <a:srgbClr val="0000FF"/>
              </a:solidFill>
              <a:latin typeface="Arial" panose="020B0604020202020204" pitchFamily="34" charset="0"/>
            </a:endParaRPr>
          </a:p>
        </p:txBody>
      </p:sp>
      <p:sp>
        <p:nvSpPr>
          <p:cNvPr id="48133" name="TextBox 1"/>
          <p:cNvSpPr txBox="1"/>
          <p:nvPr/>
        </p:nvSpPr>
        <p:spPr>
          <a:xfrm>
            <a:off x="2895600" y="1905000"/>
            <a:ext cx="6142038" cy="579438"/>
          </a:xfrm>
          <a:prstGeom prst="rect">
            <a:avLst/>
          </a:prstGeom>
          <a:noFill/>
          <a:ln w="9525">
            <a:noFill/>
          </a:ln>
        </p:spPr>
        <p:txBody>
          <a:bodyPr wrap="none">
            <a:spAutoFit/>
          </a:bodyPr>
          <a:p>
            <a:r>
              <a:rPr lang="zh-CN" altLang="en-US" sz="3200" b="1" dirty="0">
                <a:solidFill>
                  <a:srgbClr val="0000FF"/>
                </a:solidFill>
                <a:latin typeface="Arial" panose="020B0604020202020204" pitchFamily="34" charset="0"/>
              </a:rPr>
              <a:t>金属</a:t>
            </a:r>
            <a:r>
              <a:rPr lang="en-US" altLang="zh-CN" sz="3200" b="1">
                <a:solidFill>
                  <a:srgbClr val="0000FF"/>
                </a:solidFill>
                <a:latin typeface="Arial" panose="020B0604020202020204" pitchFamily="34" charset="0"/>
              </a:rPr>
              <a:t>1  +  </a:t>
            </a:r>
            <a:r>
              <a:rPr lang="zh-CN" altLang="en-US" sz="3200" b="1" dirty="0">
                <a:solidFill>
                  <a:srgbClr val="0000FF"/>
                </a:solidFill>
                <a:latin typeface="Arial" panose="020B0604020202020204" pitchFamily="34" charset="0"/>
              </a:rPr>
              <a:t>盐</a:t>
            </a:r>
            <a:r>
              <a:rPr lang="en-US" altLang="zh-CN" sz="3200" b="1">
                <a:solidFill>
                  <a:srgbClr val="0000FF"/>
                </a:solidFill>
                <a:latin typeface="Arial" panose="020B0604020202020204" pitchFamily="34" charset="0"/>
              </a:rPr>
              <a:t>1         </a:t>
            </a:r>
            <a:r>
              <a:rPr lang="zh-CN" altLang="en-US" sz="3200" b="1" dirty="0">
                <a:solidFill>
                  <a:srgbClr val="0000FF"/>
                </a:solidFill>
                <a:latin typeface="Arial" panose="020B0604020202020204" pitchFamily="34" charset="0"/>
              </a:rPr>
              <a:t>金 属</a:t>
            </a:r>
            <a:r>
              <a:rPr lang="en-US" altLang="zh-CN" sz="3200" b="1">
                <a:solidFill>
                  <a:srgbClr val="0000FF"/>
                </a:solidFill>
                <a:latin typeface="Arial" panose="020B0604020202020204" pitchFamily="34" charset="0"/>
              </a:rPr>
              <a:t>2   +  </a:t>
            </a:r>
            <a:r>
              <a:rPr lang="zh-CN" altLang="en-US" sz="3200" b="1" dirty="0">
                <a:solidFill>
                  <a:srgbClr val="0000FF"/>
                </a:solidFill>
                <a:latin typeface="Arial" panose="020B0604020202020204" pitchFamily="34" charset="0"/>
              </a:rPr>
              <a:t>盐</a:t>
            </a:r>
            <a:r>
              <a:rPr lang="en-US" altLang="zh-CN" sz="3200" b="1">
                <a:solidFill>
                  <a:srgbClr val="0000FF"/>
                </a:solidFill>
                <a:latin typeface="Arial" panose="020B0604020202020204" pitchFamily="34" charset="0"/>
              </a:rPr>
              <a:t>2</a:t>
            </a:r>
            <a:endParaRPr lang="en-US" altLang="zh-CN" sz="3200" b="1">
              <a:solidFill>
                <a:srgbClr val="0000FF"/>
              </a:solidFill>
              <a:latin typeface="Arial" panose="020B0604020202020204" pitchFamily="34" charset="0"/>
            </a:endParaRPr>
          </a:p>
        </p:txBody>
      </p:sp>
      <p:sp>
        <p:nvSpPr>
          <p:cNvPr id="48134" name="TextBox 1"/>
          <p:cNvSpPr txBox="1"/>
          <p:nvPr/>
        </p:nvSpPr>
        <p:spPr>
          <a:xfrm>
            <a:off x="762000" y="2743200"/>
            <a:ext cx="6615113" cy="1066800"/>
          </a:xfrm>
          <a:prstGeom prst="rect">
            <a:avLst/>
          </a:prstGeom>
          <a:noFill/>
          <a:ln w="9525">
            <a:noFill/>
          </a:ln>
        </p:spPr>
        <p:txBody>
          <a:bodyPr wrap="none">
            <a:spAutoFit/>
          </a:bodyPr>
          <a:p>
            <a:r>
              <a:rPr lang="zh-CN" altLang="en-US" sz="3200" b="1" dirty="0">
                <a:solidFill>
                  <a:srgbClr val="0000FF"/>
                </a:solidFill>
                <a:latin typeface="Arial" panose="020B0604020202020204" pitchFamily="34" charset="0"/>
              </a:rPr>
              <a:t>反应条件：</a:t>
            </a:r>
            <a:r>
              <a:rPr lang="en-US" altLang="zh-CN" sz="3200" b="1">
                <a:solidFill>
                  <a:srgbClr val="0000FF"/>
                </a:solidFill>
                <a:latin typeface="Arial" panose="020B0604020202020204" pitchFamily="34" charset="0"/>
              </a:rPr>
              <a:t>1</a:t>
            </a:r>
            <a:r>
              <a:rPr lang="zh-CN" altLang="en-US" sz="3200" b="1" dirty="0">
                <a:solidFill>
                  <a:srgbClr val="0000FF"/>
                </a:solidFill>
                <a:latin typeface="Arial" panose="020B0604020202020204" pitchFamily="34" charset="0"/>
              </a:rPr>
              <a:t>、金属</a:t>
            </a:r>
            <a:r>
              <a:rPr lang="en-US" altLang="zh-CN" sz="3200" b="1">
                <a:solidFill>
                  <a:srgbClr val="0000FF"/>
                </a:solidFill>
                <a:latin typeface="Arial" panose="020B0604020202020204" pitchFamily="34" charset="0"/>
              </a:rPr>
              <a:t>1</a:t>
            </a:r>
            <a:r>
              <a:rPr lang="zh-CN" altLang="en-US" sz="3200" b="1" dirty="0">
                <a:solidFill>
                  <a:srgbClr val="0000FF"/>
                </a:solidFill>
                <a:latin typeface="Arial" panose="020B0604020202020204" pitchFamily="34" charset="0"/>
              </a:rPr>
              <a:t>排在金属</a:t>
            </a:r>
            <a:r>
              <a:rPr lang="en-US" altLang="zh-CN" sz="3200" b="1">
                <a:solidFill>
                  <a:srgbClr val="0000FF"/>
                </a:solidFill>
                <a:latin typeface="Arial" panose="020B0604020202020204" pitchFamily="34" charset="0"/>
              </a:rPr>
              <a:t>2</a:t>
            </a:r>
            <a:r>
              <a:rPr lang="zh-CN" altLang="en-US" sz="3200" b="1" dirty="0">
                <a:solidFill>
                  <a:srgbClr val="0000FF"/>
                </a:solidFill>
                <a:latin typeface="Arial" panose="020B0604020202020204" pitchFamily="34" charset="0"/>
              </a:rPr>
              <a:t>前面</a:t>
            </a:r>
            <a:endParaRPr lang="zh-CN" altLang="en-US" sz="3200" b="1" dirty="0">
              <a:solidFill>
                <a:srgbClr val="0000FF"/>
              </a:solidFill>
              <a:latin typeface="Arial" panose="020B0604020202020204" pitchFamily="34" charset="0"/>
            </a:endParaRPr>
          </a:p>
          <a:p>
            <a:r>
              <a:rPr lang="zh-CN" altLang="en-US" sz="3200" b="1" dirty="0">
                <a:solidFill>
                  <a:srgbClr val="0000FF"/>
                </a:solidFill>
                <a:latin typeface="Arial" panose="020B0604020202020204" pitchFamily="34" charset="0"/>
              </a:rPr>
              <a:t>                   </a:t>
            </a:r>
            <a:r>
              <a:rPr lang="en-US" altLang="zh-CN" sz="3200" b="1">
                <a:solidFill>
                  <a:srgbClr val="0000FF"/>
                </a:solidFill>
                <a:latin typeface="Arial" panose="020B0604020202020204" pitchFamily="34" charset="0"/>
              </a:rPr>
              <a:t>2</a:t>
            </a:r>
            <a:r>
              <a:rPr lang="zh-CN" altLang="en-US" sz="3200" b="1" dirty="0">
                <a:solidFill>
                  <a:srgbClr val="0000FF"/>
                </a:solidFill>
                <a:latin typeface="Arial" panose="020B0604020202020204" pitchFamily="34" charset="0"/>
              </a:rPr>
              <a:t>、盐必须是可溶性的盐</a:t>
            </a:r>
            <a:endParaRPr lang="zh-CN" altLang="en-US" sz="3200" b="1" dirty="0">
              <a:solidFill>
                <a:srgbClr val="0000FF"/>
              </a:solidFill>
              <a:latin typeface="Arial" panose="020B0604020202020204" pitchFamily="34" charset="0"/>
            </a:endParaRPr>
          </a:p>
        </p:txBody>
      </p:sp>
      <p:sp>
        <p:nvSpPr>
          <p:cNvPr id="48135" name="矩形 48134"/>
          <p:cNvSpPr/>
          <p:nvPr/>
        </p:nvSpPr>
        <p:spPr>
          <a:xfrm>
            <a:off x="5562600" y="1828800"/>
            <a:ext cx="533400" cy="701675"/>
          </a:xfrm>
          <a:prstGeom prst="rect">
            <a:avLst/>
          </a:prstGeom>
          <a:noFill/>
          <a:ln w="9525">
            <a:noFill/>
          </a:ln>
        </p:spPr>
        <p:txBody>
          <a:bodyPr>
            <a:spAutoFit/>
          </a:bodyPr>
          <a:p>
            <a:r>
              <a:rPr lang="zh-CN" altLang="en-US" sz="4000" b="1" dirty="0">
                <a:solidFill>
                  <a:srgbClr val="FF0000"/>
                </a:solidFill>
                <a:latin typeface="Arial" panose="020B0604020202020204" pitchFamily="34" charset="0"/>
              </a:rPr>
              <a:t>→</a:t>
            </a:r>
            <a:endParaRPr lang="zh-CN" altLang="en-US" sz="4000" b="1" dirty="0">
              <a:solidFill>
                <a:srgbClr val="FF0000"/>
              </a:solidFill>
              <a:latin typeface="Arial" panose="020B0604020202020204" pitchFamily="34" charset="0"/>
            </a:endParaRPr>
          </a:p>
        </p:txBody>
      </p:sp>
      <p:sp>
        <p:nvSpPr>
          <p:cNvPr id="48136" name="TextBox 1"/>
          <p:cNvSpPr txBox="1"/>
          <p:nvPr/>
        </p:nvSpPr>
        <p:spPr>
          <a:xfrm>
            <a:off x="228600" y="3886200"/>
            <a:ext cx="8424863" cy="1066800"/>
          </a:xfrm>
          <a:prstGeom prst="rect">
            <a:avLst/>
          </a:prstGeom>
          <a:noFill/>
          <a:ln w="9525">
            <a:noFill/>
          </a:ln>
        </p:spPr>
        <p:txBody>
          <a:bodyPr wrap="none">
            <a:spAutoFit/>
          </a:bodyPr>
          <a:p>
            <a:r>
              <a:rPr lang="zh-CN" altLang="en-US" sz="3200" b="1" dirty="0">
                <a:solidFill>
                  <a:srgbClr val="0000FF"/>
                </a:solidFill>
                <a:latin typeface="Arial" panose="020B0604020202020204" pitchFamily="34" charset="0"/>
              </a:rPr>
              <a:t>特别注意：</a:t>
            </a:r>
            <a:r>
              <a:rPr lang="en-US" altLang="zh-CN" sz="3200" b="1">
                <a:solidFill>
                  <a:srgbClr val="0000FF"/>
                </a:solidFill>
                <a:latin typeface="Arial" panose="020B0604020202020204" pitchFamily="34" charset="0"/>
              </a:rPr>
              <a:t>K</a:t>
            </a:r>
            <a:r>
              <a:rPr lang="zh-CN" altLang="en-US" sz="3200" b="1" dirty="0">
                <a:solidFill>
                  <a:srgbClr val="0000FF"/>
                </a:solidFill>
                <a:latin typeface="Arial" panose="020B0604020202020204" pitchFamily="34" charset="0"/>
              </a:rPr>
              <a:t>、</a:t>
            </a:r>
            <a:r>
              <a:rPr lang="en-US" altLang="zh-CN" sz="3200" b="1">
                <a:solidFill>
                  <a:srgbClr val="0000FF"/>
                </a:solidFill>
                <a:latin typeface="Arial" panose="020B0604020202020204" pitchFamily="34" charset="0"/>
              </a:rPr>
              <a:t>Ca</a:t>
            </a:r>
            <a:r>
              <a:rPr lang="zh-CN" altLang="en-US" sz="3200" b="1" dirty="0">
                <a:solidFill>
                  <a:srgbClr val="0000FF"/>
                </a:solidFill>
                <a:latin typeface="Arial" panose="020B0604020202020204" pitchFamily="34" charset="0"/>
              </a:rPr>
              <a:t>、</a:t>
            </a:r>
            <a:r>
              <a:rPr lang="en-US" altLang="zh-CN" sz="3200" b="1">
                <a:solidFill>
                  <a:srgbClr val="0000FF"/>
                </a:solidFill>
                <a:latin typeface="Arial" panose="020B0604020202020204" pitchFamily="34" charset="0"/>
              </a:rPr>
              <a:t>Na</a:t>
            </a:r>
            <a:r>
              <a:rPr lang="zh-CN" altLang="en-US" sz="3200" b="1" dirty="0">
                <a:solidFill>
                  <a:srgbClr val="0000FF"/>
                </a:solidFill>
                <a:latin typeface="Arial" panose="020B0604020202020204" pitchFamily="34" charset="0"/>
              </a:rPr>
              <a:t>三种金属与盐溶液反应</a:t>
            </a:r>
            <a:endParaRPr lang="zh-CN" altLang="en-US" sz="3200" b="1" dirty="0">
              <a:solidFill>
                <a:srgbClr val="0000FF"/>
              </a:solidFill>
              <a:latin typeface="Arial" panose="020B0604020202020204" pitchFamily="34" charset="0"/>
            </a:endParaRPr>
          </a:p>
          <a:p>
            <a:r>
              <a:rPr lang="zh-CN" altLang="en-US" sz="3200" b="1" dirty="0">
                <a:solidFill>
                  <a:srgbClr val="0000FF"/>
                </a:solidFill>
                <a:latin typeface="Arial" panose="020B0604020202020204" pitchFamily="34" charset="0"/>
              </a:rPr>
              <a:t>                  不符合上面反应规律。</a:t>
            </a:r>
            <a:endParaRPr lang="zh-CN" altLang="en-US" sz="3200" b="1" dirty="0">
              <a:solidFill>
                <a:srgbClr val="0000FF"/>
              </a:solidFill>
              <a:latin typeface="Arial" panose="020B0604020202020204" pitchFamily="34" charset="0"/>
            </a:endParaRPr>
          </a:p>
        </p:txBody>
      </p:sp>
    </p:spTree>
  </p:cSld>
  <p:clrMapOvr>
    <a:masterClrMapping/>
  </p:clrMapOvr>
  <p:transition advClick="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8133"/>
                                        </p:tgtEl>
                                        <p:attrNameLst>
                                          <p:attrName>style.visibility</p:attrName>
                                        </p:attrNameLst>
                                      </p:cBhvr>
                                      <p:to>
                                        <p:strVal val="visible"/>
                                      </p:to>
                                    </p:set>
                                    <p:anim calcmode="lin" valueType="num">
                                      <p:cBhvr>
                                        <p:cTn id="7" dur="500" fill="hold"/>
                                        <p:tgtEl>
                                          <p:spTgt spid="48133"/>
                                        </p:tgtEl>
                                        <p:attrNameLst>
                                          <p:attrName>ppt_w</p:attrName>
                                        </p:attrNameLst>
                                      </p:cBhvr>
                                      <p:tavLst>
                                        <p:tav tm="0">
                                          <p:val>
                                            <p:fltVal val="0.000000"/>
                                          </p:val>
                                        </p:tav>
                                        <p:tav tm="100000">
                                          <p:val>
                                            <p:strVal val="#ppt_w"/>
                                          </p:val>
                                        </p:tav>
                                      </p:tavLst>
                                    </p:anim>
                                    <p:anim calcmode="lin" valueType="num">
                                      <p:cBhvr>
                                        <p:cTn id="8" dur="500" fill="hold"/>
                                        <p:tgtEl>
                                          <p:spTgt spid="48133"/>
                                        </p:tgtEl>
                                        <p:attrNameLst>
                                          <p:attrName>ppt_h</p:attrName>
                                        </p:attrNameLst>
                                      </p:cBhvr>
                                      <p:tavLst>
                                        <p:tav tm="0">
                                          <p:val>
                                            <p:fltVal val="0.00000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48134"/>
                                        </p:tgtEl>
                                        <p:attrNameLst>
                                          <p:attrName>style.visibility</p:attrName>
                                        </p:attrNameLst>
                                      </p:cBhvr>
                                      <p:to>
                                        <p:strVal val="visible"/>
                                      </p:to>
                                    </p:set>
                                    <p:animEffect transition="in" filter="slide(fromBottom)">
                                      <p:cBhvr>
                                        <p:cTn id="13" dur="500"/>
                                        <p:tgtEl>
                                          <p:spTgt spid="48134"/>
                                        </p:tgtEl>
                                      </p:cBhvr>
                                    </p:animEffect>
                                  </p:childTnLst>
                                </p:cTn>
                              </p:par>
                            </p:childTnLst>
                          </p:cTn>
                        </p:par>
                      </p:childTnLst>
                    </p:cTn>
                  </p:par>
                  <p:par>
                    <p:cTn id="14" fill="hold">
                      <p:stCondLst>
                        <p:cond delay="indefinite"/>
                      </p:stCondLst>
                      <p:childTnLst>
                        <p:par>
                          <p:cTn id="15" fill="hold">
                            <p:stCondLst>
                              <p:cond delay="0"/>
                            </p:stCondLst>
                            <p:childTnLst>
                              <p:par>
                                <p:cTn id="16" presetID="13" presetClass="entr" presetSubtype="16" fill="hold" grpId="0" nodeType="clickEffect">
                                  <p:stCondLst>
                                    <p:cond delay="0"/>
                                  </p:stCondLst>
                                  <p:childTnLst>
                                    <p:set>
                                      <p:cBhvr>
                                        <p:cTn id="17" dur="1" fill="hold">
                                          <p:stCondLst>
                                            <p:cond delay="0"/>
                                          </p:stCondLst>
                                        </p:cTn>
                                        <p:tgtEl>
                                          <p:spTgt spid="48136"/>
                                        </p:tgtEl>
                                        <p:attrNameLst>
                                          <p:attrName>style.visibility</p:attrName>
                                        </p:attrNameLst>
                                      </p:cBhvr>
                                      <p:to>
                                        <p:strVal val="visible"/>
                                      </p:to>
                                    </p:set>
                                    <p:animEffect transition="in" filter="plus(in)">
                                      <p:cBhvr>
                                        <p:cTn id="18" dur="2000"/>
                                        <p:tgtEl>
                                          <p:spTgt spid="48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P spid="48134" grpId="0"/>
      <p:bldP spid="4813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6" name="Rectangle 2"/>
          <p:cNvSpPr>
            <a:spLocks noGrp="1"/>
          </p:cNvSpPr>
          <p:nvPr>
            <p:ph type="title"/>
          </p:nvPr>
        </p:nvSpPr>
        <p:spPr>
          <a:xfrm>
            <a:off x="1600200" y="152083"/>
            <a:ext cx="5688013" cy="1871662"/>
          </a:xfrm>
        </p:spPr>
        <p:txBody>
          <a:bodyPr vert="horz" wrap="square" lIns="91440" tIns="45720" rIns="91440" bIns="45720" anchor="ctr" anchorCtr="0"/>
          <a:p>
            <a:pPr eaLnBrk="1" hangingPunct="1"/>
            <a:r>
              <a:rPr lang="zh-CN" altLang="en-US" sz="4800" b="1" i="1" dirty="0">
                <a:solidFill>
                  <a:srgbClr val="006600"/>
                </a:solidFill>
                <a:ea typeface="隶书" panose="02010509060101010101" charset="-122"/>
              </a:rPr>
              <a:t>【拓展】多识一点</a:t>
            </a:r>
            <a:endParaRPr lang="zh-CN" altLang="en-US" sz="4800" b="1" i="1" dirty="0">
              <a:solidFill>
                <a:srgbClr val="006600"/>
              </a:solidFill>
              <a:ea typeface="隶书" panose="02010509060101010101" charset="-122"/>
            </a:endParaRPr>
          </a:p>
        </p:txBody>
      </p:sp>
      <p:sp>
        <p:nvSpPr>
          <p:cNvPr id="31747" name="Rectangle 3"/>
          <p:cNvSpPr>
            <a:spLocks noGrp="1"/>
          </p:cNvSpPr>
          <p:nvPr>
            <p:ph idx="1"/>
          </p:nvPr>
        </p:nvSpPr>
        <p:spPr>
          <a:xfrm>
            <a:off x="381000" y="1905000"/>
            <a:ext cx="8498840" cy="4815205"/>
          </a:xfrm>
        </p:spPr>
        <p:txBody>
          <a:bodyPr vert="horz" wrap="square" lIns="91440" tIns="45720" rIns="91440" bIns="45720" anchor="t" anchorCtr="0"/>
          <a:p>
            <a:pPr eaLnBrk="1" latinLnBrk="0" hangingPunct="1">
              <a:lnSpc>
                <a:spcPct val="150000"/>
              </a:lnSpc>
              <a:spcBef>
                <a:spcPts val="0"/>
              </a:spcBef>
              <a:buNone/>
            </a:pPr>
            <a:r>
              <a:rPr lang="en-US" altLang="zh-CN" b="1" dirty="0">
                <a:solidFill>
                  <a:srgbClr val="FFFF00"/>
                </a:solidFill>
              </a:rPr>
              <a:t>    </a:t>
            </a:r>
            <a:r>
              <a:rPr lang="en-US" altLang="zh-CN" b="1" dirty="0">
                <a:solidFill>
                  <a:srgbClr val="FF0000"/>
                </a:solidFill>
              </a:rPr>
              <a:t>K Ca Na</a:t>
            </a:r>
            <a:r>
              <a:rPr lang="zh-CN" altLang="en-US" b="1" dirty="0">
                <a:solidFill>
                  <a:srgbClr val="0000CC"/>
                </a:solidFill>
              </a:rPr>
              <a:t>等金属活动性比较强，很易和水发生反应如：</a:t>
            </a:r>
            <a:r>
              <a:rPr lang="en-US" altLang="zh-CN" b="1" dirty="0">
                <a:solidFill>
                  <a:srgbClr val="0000CC"/>
                </a:solidFill>
              </a:rPr>
              <a:t>2Na+2H</a:t>
            </a:r>
            <a:r>
              <a:rPr lang="en-US" altLang="zh-CN" b="1" baseline="-25000" dirty="0">
                <a:solidFill>
                  <a:srgbClr val="0000CC"/>
                </a:solidFill>
              </a:rPr>
              <a:t>2</a:t>
            </a:r>
            <a:r>
              <a:rPr lang="en-US" altLang="zh-CN" b="1" dirty="0">
                <a:solidFill>
                  <a:srgbClr val="0000CC"/>
                </a:solidFill>
              </a:rPr>
              <a:t>O=2NaOH+H</a:t>
            </a:r>
            <a:r>
              <a:rPr lang="en-US" altLang="zh-CN" b="1" baseline="-25000" dirty="0">
                <a:solidFill>
                  <a:srgbClr val="0000CC"/>
                </a:solidFill>
              </a:rPr>
              <a:t>2</a:t>
            </a:r>
            <a:r>
              <a:rPr lang="en-US" altLang="zh-CN" b="1" dirty="0">
                <a:solidFill>
                  <a:srgbClr val="0000CC"/>
                </a:solidFill>
              </a:rPr>
              <a:t>↑</a:t>
            </a:r>
            <a:endParaRPr lang="en-US" altLang="zh-CN" b="1" dirty="0">
              <a:solidFill>
                <a:srgbClr val="0000CC"/>
              </a:solidFill>
            </a:endParaRPr>
          </a:p>
          <a:p>
            <a:pPr eaLnBrk="1" latinLnBrk="0" hangingPunct="1">
              <a:lnSpc>
                <a:spcPct val="150000"/>
              </a:lnSpc>
              <a:spcBef>
                <a:spcPts val="0"/>
              </a:spcBef>
              <a:buNone/>
            </a:pPr>
            <a:r>
              <a:rPr lang="en-US" altLang="zh-CN" b="1" dirty="0">
                <a:solidFill>
                  <a:srgbClr val="0000CC"/>
                </a:solidFill>
              </a:rPr>
              <a:t>   </a:t>
            </a:r>
            <a:r>
              <a:rPr lang="zh-CN" altLang="en-US" b="1" dirty="0">
                <a:solidFill>
                  <a:srgbClr val="0000CC"/>
                </a:solidFill>
              </a:rPr>
              <a:t>所以一般来说</a:t>
            </a:r>
            <a:r>
              <a:rPr lang="en-US" altLang="zh-CN" b="1" dirty="0">
                <a:solidFill>
                  <a:srgbClr val="0000CC"/>
                </a:solidFill>
              </a:rPr>
              <a:t>K  Ca  Na</a:t>
            </a:r>
            <a:r>
              <a:rPr lang="zh-CN" altLang="en-US" b="1" dirty="0">
                <a:solidFill>
                  <a:srgbClr val="0000CC"/>
                </a:solidFill>
              </a:rPr>
              <a:t>不会在盐溶液中和盐发生置换反应。</a:t>
            </a:r>
            <a:endParaRPr lang="zh-CN" altLang="en-US" b="1" dirty="0">
              <a:solidFill>
                <a:srgbClr val="0000CC"/>
              </a:solidFill>
            </a:endParaRPr>
          </a:p>
          <a:p>
            <a:pPr eaLnBrk="1" latinLnBrk="0" hangingPunct="1">
              <a:lnSpc>
                <a:spcPct val="150000"/>
              </a:lnSpc>
              <a:spcBef>
                <a:spcPts val="0"/>
              </a:spcBef>
              <a:buNone/>
            </a:pPr>
            <a:r>
              <a:rPr lang="zh-CN" altLang="en-US" b="1" dirty="0">
                <a:solidFill>
                  <a:srgbClr val="0000CC"/>
                </a:solidFill>
              </a:rPr>
              <a:t>如：</a:t>
            </a:r>
            <a:r>
              <a:rPr lang="en-US" altLang="zh-CN" b="1" dirty="0">
                <a:solidFill>
                  <a:srgbClr val="FF0000"/>
                </a:solidFill>
                <a:sym typeface="+mn-ea"/>
              </a:rPr>
              <a:t>Na</a:t>
            </a:r>
            <a:r>
              <a:rPr lang="zh-CN" altLang="en-US" b="1" dirty="0">
                <a:solidFill>
                  <a:srgbClr val="0000CC"/>
                </a:solidFill>
              </a:rPr>
              <a:t>和</a:t>
            </a:r>
            <a:r>
              <a:rPr lang="en-US" altLang="zh-CN" b="1">
                <a:solidFill>
                  <a:srgbClr val="FF0066"/>
                </a:solidFill>
                <a:latin typeface="Times New Roman" panose="02020603050405020304" pitchFamily="18" charset="0"/>
                <a:ea typeface="华文宋体" panose="02010600040101010101" pitchFamily="2" charset="-122"/>
                <a:sym typeface="+mn-ea"/>
              </a:rPr>
              <a:t>CuSO</a:t>
            </a:r>
            <a:r>
              <a:rPr lang="en-US" altLang="zh-CN" b="1" baseline="-25000">
                <a:solidFill>
                  <a:srgbClr val="FF0066"/>
                </a:solidFill>
                <a:latin typeface="Times New Roman" panose="02020603050405020304" pitchFamily="18" charset="0"/>
                <a:ea typeface="华文宋体" panose="02010600040101010101" pitchFamily="2" charset="-122"/>
                <a:sym typeface="+mn-ea"/>
              </a:rPr>
              <a:t>4</a:t>
            </a:r>
            <a:r>
              <a:rPr lang="zh-CN" altLang="en-US" b="1" dirty="0">
                <a:solidFill>
                  <a:srgbClr val="0000CC"/>
                </a:solidFill>
              </a:rPr>
              <a:t>反应</a:t>
            </a:r>
            <a:endParaRPr lang="zh-CN" altLang="en-US" b="1" dirty="0">
              <a:solidFill>
                <a:srgbClr val="0000CC"/>
              </a:solidFill>
            </a:endParaRPr>
          </a:p>
        </p:txBody>
      </p:sp>
      <p:pic>
        <p:nvPicPr>
          <p:cNvPr id="31748" name="Picture 4" descr="648100de6e60a3ba27f297f99ae8d177"/>
          <p:cNvPicPr>
            <a:picLocks noChangeAspect="1"/>
          </p:cNvPicPr>
          <p:nvPr/>
        </p:nvPicPr>
        <p:blipFill>
          <a:blip r:embed="rId1"/>
          <a:stretch>
            <a:fillRect/>
          </a:stretch>
        </p:blipFill>
        <p:spPr>
          <a:xfrm>
            <a:off x="2209483" y="1219200"/>
            <a:ext cx="4510087" cy="863600"/>
          </a:xfrm>
          <a:prstGeom prst="rect">
            <a:avLst/>
          </a:prstGeom>
          <a:noFill/>
          <a:ln w="9525">
            <a:noFill/>
          </a:ln>
        </p:spPr>
      </p:pic>
    </p:spTree>
  </p:cSld>
  <p:clrMapOvr>
    <a:masterClrMapping/>
  </p:clrMapOvr>
  <p:transition>
    <p:random/>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Text Box 2"/>
          <p:cNvSpPr txBox="1"/>
          <p:nvPr/>
        </p:nvSpPr>
        <p:spPr>
          <a:xfrm>
            <a:off x="323850" y="2565400"/>
            <a:ext cx="3001963" cy="701675"/>
          </a:xfrm>
          <a:prstGeom prst="rect">
            <a:avLst/>
          </a:prstGeom>
          <a:noFill/>
          <a:ln w="9525">
            <a:noFill/>
          </a:ln>
        </p:spPr>
        <p:txBody>
          <a:bodyPr>
            <a:spAutoFit/>
          </a:bodyPr>
          <a:p>
            <a:r>
              <a:rPr lang="zh-CN" altLang="en-US" sz="4000" b="1" dirty="0">
                <a:solidFill>
                  <a:srgbClr val="000000"/>
                </a:solidFill>
                <a:latin typeface="Arial Black" panose="020B0A04020102020204" pitchFamily="34" charset="0"/>
                <a:ea typeface="隶书" panose="02010509060101010101" charset="-122"/>
              </a:rPr>
              <a:t>主要应用：</a:t>
            </a:r>
            <a:endParaRPr lang="zh-CN" altLang="en-US" sz="4000" b="1" dirty="0">
              <a:solidFill>
                <a:srgbClr val="000000"/>
              </a:solidFill>
              <a:latin typeface="Arial Black" panose="020B0A04020102020204" pitchFamily="34" charset="0"/>
            </a:endParaRPr>
          </a:p>
        </p:txBody>
      </p:sp>
      <p:sp>
        <p:nvSpPr>
          <p:cNvPr id="78851" name="AutoShape 3">
            <a:hlinkClick r:id="" action="ppaction://hlinkshowjump?jump=nextslide" highlightClick="1"/>
          </p:cNvPr>
          <p:cNvSpPr>
            <a:spLocks noChangeArrowheads="1"/>
          </p:cNvSpPr>
          <p:nvPr/>
        </p:nvSpPr>
        <p:spPr bwMode="auto">
          <a:xfrm>
            <a:off x="323850" y="3429000"/>
            <a:ext cx="8532813" cy="609600"/>
          </a:xfrm>
          <a:prstGeom prst="actionButtonBlank">
            <a:avLst/>
          </a:prstGeom>
          <a:gradFill rotWithShape="0">
            <a:gsLst>
              <a:gs pos="0">
                <a:schemeClr val="tx1"/>
              </a:gs>
              <a:gs pos="50000">
                <a:schemeClr val="bg1"/>
              </a:gs>
              <a:gs pos="100000">
                <a:schemeClr val="tx1"/>
              </a:gs>
            </a:gsLst>
            <a:lin ang="5400000" scaled="1"/>
          </a:gradFill>
          <a:ln w="9525">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2800" b="1" i="0" u="none" strike="noStrike" kern="1200" cap="none" spc="0" normalizeH="0" baseline="0" noProof="0">
                <a:ln>
                  <a:noFill/>
                </a:ln>
                <a:solidFill>
                  <a:srgbClr val="FF0000"/>
                </a:solidFill>
                <a:effectLst/>
                <a:uLnTx/>
                <a:uFillTx/>
                <a:latin typeface="Arial Black" panose="020B0A04020102020204" pitchFamily="34" charset="0"/>
                <a:ea typeface="宋体" panose="02010600030101010101" pitchFamily="2" charset="-122"/>
                <a:cs typeface="+mn-cs"/>
              </a:rPr>
              <a:t>一 判断金属跟酸能否发生置换反应及其反应的快慢。</a:t>
            </a:r>
            <a:endParaRPr kumimoji="1" lang="zh-CN" altLang="en-US" sz="2800" b="1" i="0" u="none" strike="noStrike" kern="1200" cap="none" spc="0" normalizeH="0" baseline="0" noProof="0">
              <a:ln>
                <a:noFill/>
              </a:ln>
              <a:solidFill>
                <a:srgbClr val="FF0000"/>
              </a:solidFill>
              <a:effectLst/>
              <a:uLnTx/>
              <a:uFillTx/>
              <a:latin typeface="Arial Black" panose="020B0A04020102020204" pitchFamily="34" charset="0"/>
              <a:ea typeface="宋体" panose="02010600030101010101" pitchFamily="2" charset="-122"/>
              <a:cs typeface="+mn-cs"/>
            </a:endParaRPr>
          </a:p>
        </p:txBody>
      </p:sp>
      <p:sp>
        <p:nvSpPr>
          <p:cNvPr id="78852" name="AutoShape 4">
            <a:hlinkClick r:id="rId1" action="ppaction://hlinksldjump" highlightClick="1"/>
          </p:cNvPr>
          <p:cNvSpPr>
            <a:spLocks noChangeArrowheads="1"/>
          </p:cNvSpPr>
          <p:nvPr/>
        </p:nvSpPr>
        <p:spPr bwMode="auto">
          <a:xfrm>
            <a:off x="323850" y="4149725"/>
            <a:ext cx="8569325" cy="609600"/>
          </a:xfrm>
          <a:prstGeom prst="actionButtonBlank">
            <a:avLst/>
          </a:prstGeom>
          <a:gradFill rotWithShape="0">
            <a:gsLst>
              <a:gs pos="0">
                <a:schemeClr val="tx1"/>
              </a:gs>
              <a:gs pos="50000">
                <a:schemeClr val="bg1"/>
              </a:gs>
              <a:gs pos="100000">
                <a:schemeClr val="tx1"/>
              </a:gs>
            </a:gsLst>
            <a:lin ang="5400000" scaled="1"/>
          </a:gradFill>
          <a:ln w="9525">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2800" b="1" i="0" u="none" strike="noStrike" kern="1200" cap="none" spc="0" normalizeH="0" baseline="0" noProof="0">
                <a:ln>
                  <a:noFill/>
                </a:ln>
                <a:solidFill>
                  <a:srgbClr val="FF0000"/>
                </a:solidFill>
                <a:effectLst/>
                <a:uLnTx/>
                <a:uFillTx/>
                <a:latin typeface="Arial Black" panose="020B0A04020102020204" pitchFamily="34" charset="0"/>
                <a:ea typeface="宋体" panose="02010600030101010101" pitchFamily="2" charset="-122"/>
                <a:cs typeface="+mn-cs"/>
              </a:rPr>
              <a:t>二 判断金属跟盐溶液能否发生置换反应。</a:t>
            </a:r>
            <a:r>
              <a:rPr kumimoji="1" lang="zh-CN" altLang="en-US" sz="2400" b="1" i="0" u="none" strike="noStrike" kern="1200" cap="none" spc="0" normalizeH="0" baseline="0" noProof="0">
                <a:ln>
                  <a:noFill/>
                </a:ln>
                <a:solidFill>
                  <a:schemeClr val="bg1"/>
                </a:solidFill>
                <a:effectLst/>
                <a:uLnTx/>
                <a:uFillTx/>
                <a:latin typeface="Arial Black" panose="020B0A04020102020204" pitchFamily="34" charset="0"/>
                <a:ea typeface="宋体" panose="02010600030101010101" pitchFamily="2" charset="-122"/>
                <a:cs typeface="+mn-cs"/>
              </a:rPr>
              <a:t>               </a:t>
            </a:r>
            <a:endParaRPr kumimoji="1" lang="zh-CN" altLang="en-US" sz="2400" b="1" i="0" u="none" strike="noStrike" kern="1200" cap="none" spc="0" normalizeH="0" baseline="0" noProof="0">
              <a:ln>
                <a:noFill/>
              </a:ln>
              <a:solidFill>
                <a:srgbClr val="6666FF"/>
              </a:solidFill>
              <a:effectLst/>
              <a:uLnTx/>
              <a:uFillTx/>
              <a:latin typeface="Arial Black" panose="020B0A04020102020204" pitchFamily="34" charset="0"/>
              <a:ea typeface="宋体" panose="02010600030101010101" pitchFamily="2" charset="-122"/>
              <a:cs typeface="+mn-cs"/>
            </a:endParaRPr>
          </a:p>
        </p:txBody>
      </p:sp>
      <p:sp>
        <p:nvSpPr>
          <p:cNvPr id="78853" name="AutoShape 5">
            <a:hlinkClick r:id="rId2" action="ppaction://hlinksldjump" highlightClick="1"/>
          </p:cNvPr>
          <p:cNvSpPr>
            <a:spLocks noChangeArrowheads="1"/>
          </p:cNvSpPr>
          <p:nvPr/>
        </p:nvSpPr>
        <p:spPr bwMode="auto">
          <a:xfrm>
            <a:off x="323850" y="4868863"/>
            <a:ext cx="8388350" cy="609600"/>
          </a:xfrm>
          <a:prstGeom prst="actionButtonBlank">
            <a:avLst/>
          </a:prstGeom>
          <a:gradFill rotWithShape="1">
            <a:gsLst>
              <a:gs pos="0">
                <a:schemeClr val="tx1"/>
              </a:gs>
              <a:gs pos="50000">
                <a:schemeClr val="bg1"/>
              </a:gs>
              <a:gs pos="100000">
                <a:schemeClr val="tx1"/>
              </a:gs>
            </a:gsLst>
            <a:lin ang="5400000" scaled="1"/>
          </a:gradFill>
          <a:ln w="9525">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2800" b="1" i="0" u="none" strike="noStrike" kern="1200" cap="none" spc="0" normalizeH="0" baseline="0" noProof="0">
                <a:ln>
                  <a:noFill/>
                </a:ln>
                <a:solidFill>
                  <a:srgbClr val="FF0000"/>
                </a:solidFill>
                <a:effectLst/>
                <a:uLnTx/>
                <a:uFillTx/>
                <a:latin typeface="Arial Black" panose="020B0A04020102020204" pitchFamily="34" charset="0"/>
                <a:ea typeface="宋体" panose="02010600030101010101" pitchFamily="2" charset="-122"/>
                <a:cs typeface="+mn-cs"/>
              </a:rPr>
              <a:t>三 判断金属跟混合盐溶液反应的次序。</a:t>
            </a:r>
            <a:r>
              <a:rPr kumimoji="1" lang="zh-CN" altLang="en-US" sz="2400" b="1" i="0" u="none" strike="noStrike" kern="1200" cap="none" spc="0" normalizeH="0" baseline="0" noProof="0">
                <a:ln>
                  <a:noFill/>
                </a:ln>
                <a:solidFill>
                  <a:schemeClr val="bg1"/>
                </a:solidFill>
                <a:effectLst/>
                <a:uLnTx/>
                <a:uFillTx/>
                <a:latin typeface="Arial Black" panose="020B0A04020102020204" pitchFamily="34" charset="0"/>
                <a:ea typeface="宋体" panose="02010600030101010101" pitchFamily="2" charset="-122"/>
                <a:cs typeface="+mn-cs"/>
              </a:rPr>
              <a:t>                  </a:t>
            </a:r>
            <a:endParaRPr kumimoji="1" lang="zh-CN" altLang="en-US" sz="2400" b="1" i="0" u="none" strike="noStrike" kern="1200" cap="none" spc="0" normalizeH="0" baseline="0" noProof="0">
              <a:ln>
                <a:noFill/>
              </a:ln>
              <a:solidFill>
                <a:srgbClr val="6666FF"/>
              </a:solidFill>
              <a:effectLst/>
              <a:uLnTx/>
              <a:uFillTx/>
              <a:latin typeface="Arial Black" panose="020B0A04020102020204" pitchFamily="34" charset="0"/>
              <a:ea typeface="宋体" panose="02010600030101010101" pitchFamily="2" charset="-122"/>
              <a:cs typeface="+mn-cs"/>
            </a:endParaRPr>
          </a:p>
        </p:txBody>
      </p:sp>
      <p:grpSp>
        <p:nvGrpSpPr>
          <p:cNvPr id="13318" name="Group 6"/>
          <p:cNvGrpSpPr/>
          <p:nvPr/>
        </p:nvGrpSpPr>
        <p:grpSpPr>
          <a:xfrm>
            <a:off x="838200" y="1371600"/>
            <a:ext cx="7940675" cy="1281113"/>
            <a:chOff x="528" y="864"/>
            <a:chExt cx="5002" cy="807"/>
          </a:xfrm>
        </p:grpSpPr>
        <p:grpSp>
          <p:nvGrpSpPr>
            <p:cNvPr id="13320" name="Group 7"/>
            <p:cNvGrpSpPr/>
            <p:nvPr/>
          </p:nvGrpSpPr>
          <p:grpSpPr>
            <a:xfrm>
              <a:off x="528" y="864"/>
              <a:ext cx="336" cy="384"/>
              <a:chOff x="528" y="864"/>
              <a:chExt cx="336" cy="384"/>
            </a:xfrm>
          </p:grpSpPr>
          <p:sp>
            <p:nvSpPr>
              <p:cNvPr id="13364" name="Text Box 8"/>
              <p:cNvSpPr txBox="1"/>
              <p:nvPr/>
            </p:nvSpPr>
            <p:spPr>
              <a:xfrm>
                <a:off x="528" y="864"/>
                <a:ext cx="276" cy="288"/>
              </a:xfrm>
              <a:prstGeom prst="rect">
                <a:avLst/>
              </a:prstGeom>
              <a:noFill/>
              <a:ln w="9525">
                <a:noFill/>
              </a:ln>
            </p:spPr>
            <p:txBody>
              <a:bodyPr wrap="none">
                <a:spAutoFit/>
              </a:bodyPr>
              <a:p>
                <a:r>
                  <a:rPr lang="en-US" altLang="zh-CN" sz="2400" b="1">
                    <a:solidFill>
                      <a:srgbClr val="6666FF"/>
                    </a:solidFill>
                    <a:latin typeface="Arial Black" panose="020B0A04020102020204" pitchFamily="34" charset="0"/>
                  </a:rPr>
                  <a:t>K</a:t>
                </a:r>
                <a:endParaRPr lang="en-US" altLang="zh-CN" sz="2400" b="1">
                  <a:solidFill>
                    <a:srgbClr val="6666FF"/>
                  </a:solidFill>
                  <a:latin typeface="Times New Roman" panose="02020603050405020304" pitchFamily="18" charset="0"/>
                </a:endParaRPr>
              </a:p>
            </p:txBody>
          </p:sp>
          <p:sp>
            <p:nvSpPr>
              <p:cNvPr id="13365" name="Line 9"/>
              <p:cNvSpPr/>
              <p:nvPr/>
            </p:nvSpPr>
            <p:spPr>
              <a:xfrm>
                <a:off x="576" y="1248"/>
                <a:ext cx="288" cy="0"/>
              </a:xfrm>
              <a:prstGeom prst="line">
                <a:avLst/>
              </a:prstGeom>
              <a:ln w="57150" cap="flat" cmpd="sng">
                <a:solidFill>
                  <a:srgbClr val="FF0000"/>
                </a:solidFill>
                <a:prstDash val="solid"/>
                <a:headEnd type="none" w="med" len="med"/>
                <a:tailEnd type="none" w="med" len="med"/>
              </a:ln>
            </p:spPr>
          </p:sp>
        </p:grpSp>
        <p:grpSp>
          <p:nvGrpSpPr>
            <p:cNvPr id="13321" name="Group 10"/>
            <p:cNvGrpSpPr/>
            <p:nvPr/>
          </p:nvGrpSpPr>
          <p:grpSpPr>
            <a:xfrm>
              <a:off x="768" y="864"/>
              <a:ext cx="394" cy="384"/>
              <a:chOff x="768" y="864"/>
              <a:chExt cx="394" cy="384"/>
            </a:xfrm>
          </p:grpSpPr>
          <p:sp>
            <p:nvSpPr>
              <p:cNvPr id="13362" name="Text Box 11"/>
              <p:cNvSpPr txBox="1"/>
              <p:nvPr/>
            </p:nvSpPr>
            <p:spPr>
              <a:xfrm>
                <a:off x="768" y="864"/>
                <a:ext cx="394" cy="288"/>
              </a:xfrm>
              <a:prstGeom prst="rect">
                <a:avLst/>
              </a:prstGeom>
              <a:noFill/>
              <a:ln w="9525">
                <a:noFill/>
              </a:ln>
            </p:spPr>
            <p:txBody>
              <a:bodyPr wrap="none">
                <a:spAutoFit/>
              </a:bodyPr>
              <a:p>
                <a:r>
                  <a:rPr lang="en-US" altLang="zh-CN" sz="2400" b="1">
                    <a:solidFill>
                      <a:srgbClr val="6666FF"/>
                    </a:solidFill>
                    <a:latin typeface="Arial Black" panose="020B0A04020102020204" pitchFamily="34" charset="0"/>
                  </a:rPr>
                  <a:t>Ca</a:t>
                </a:r>
                <a:endParaRPr lang="en-US" altLang="zh-CN" sz="2400" b="1">
                  <a:solidFill>
                    <a:srgbClr val="6666FF"/>
                  </a:solidFill>
                  <a:latin typeface="Times New Roman" panose="02020603050405020304" pitchFamily="18" charset="0"/>
                </a:endParaRPr>
              </a:p>
            </p:txBody>
          </p:sp>
          <p:sp>
            <p:nvSpPr>
              <p:cNvPr id="13363" name="Line 12"/>
              <p:cNvSpPr/>
              <p:nvPr/>
            </p:nvSpPr>
            <p:spPr>
              <a:xfrm>
                <a:off x="864" y="1248"/>
                <a:ext cx="288" cy="0"/>
              </a:xfrm>
              <a:prstGeom prst="line">
                <a:avLst/>
              </a:prstGeom>
              <a:ln w="57150" cap="flat" cmpd="sng">
                <a:solidFill>
                  <a:srgbClr val="FF0000"/>
                </a:solidFill>
                <a:prstDash val="solid"/>
                <a:headEnd type="none" w="med" len="med"/>
                <a:tailEnd type="none" w="med" len="med"/>
              </a:ln>
            </p:spPr>
          </p:sp>
        </p:grpSp>
        <p:grpSp>
          <p:nvGrpSpPr>
            <p:cNvPr id="13322" name="Group 13"/>
            <p:cNvGrpSpPr/>
            <p:nvPr/>
          </p:nvGrpSpPr>
          <p:grpSpPr>
            <a:xfrm>
              <a:off x="1104" y="864"/>
              <a:ext cx="404" cy="384"/>
              <a:chOff x="1104" y="864"/>
              <a:chExt cx="404" cy="384"/>
            </a:xfrm>
          </p:grpSpPr>
          <p:sp>
            <p:nvSpPr>
              <p:cNvPr id="13360" name="Text Box 14"/>
              <p:cNvSpPr txBox="1"/>
              <p:nvPr/>
            </p:nvSpPr>
            <p:spPr>
              <a:xfrm>
                <a:off x="1104" y="864"/>
                <a:ext cx="404" cy="288"/>
              </a:xfrm>
              <a:prstGeom prst="rect">
                <a:avLst/>
              </a:prstGeom>
              <a:noFill/>
              <a:ln w="9525">
                <a:noFill/>
              </a:ln>
            </p:spPr>
            <p:txBody>
              <a:bodyPr wrap="none">
                <a:spAutoFit/>
              </a:bodyPr>
              <a:p>
                <a:r>
                  <a:rPr lang="en-US" altLang="zh-CN" sz="2400" b="1">
                    <a:solidFill>
                      <a:srgbClr val="6666FF"/>
                    </a:solidFill>
                    <a:latin typeface="Arial Black" panose="020B0A04020102020204" pitchFamily="34" charset="0"/>
                  </a:rPr>
                  <a:t>Na</a:t>
                </a:r>
                <a:endParaRPr lang="en-US" altLang="zh-CN" sz="2400" b="1">
                  <a:solidFill>
                    <a:srgbClr val="6666FF"/>
                  </a:solidFill>
                  <a:latin typeface="Arial Black" panose="020B0A04020102020204" pitchFamily="34" charset="0"/>
                </a:endParaRPr>
              </a:p>
            </p:txBody>
          </p:sp>
          <p:sp>
            <p:nvSpPr>
              <p:cNvPr id="13361" name="Line 15"/>
              <p:cNvSpPr/>
              <p:nvPr/>
            </p:nvSpPr>
            <p:spPr>
              <a:xfrm>
                <a:off x="1152" y="1248"/>
                <a:ext cx="288" cy="0"/>
              </a:xfrm>
              <a:prstGeom prst="line">
                <a:avLst/>
              </a:prstGeom>
              <a:ln w="57150" cap="flat" cmpd="sng">
                <a:solidFill>
                  <a:srgbClr val="FF0000"/>
                </a:solidFill>
                <a:prstDash val="solid"/>
                <a:headEnd type="none" w="med" len="med"/>
                <a:tailEnd type="none" w="med" len="med"/>
              </a:ln>
            </p:spPr>
          </p:sp>
        </p:grpSp>
        <p:grpSp>
          <p:nvGrpSpPr>
            <p:cNvPr id="13323" name="Group 16"/>
            <p:cNvGrpSpPr/>
            <p:nvPr/>
          </p:nvGrpSpPr>
          <p:grpSpPr>
            <a:xfrm>
              <a:off x="1440" y="864"/>
              <a:ext cx="425" cy="384"/>
              <a:chOff x="1440" y="864"/>
              <a:chExt cx="425" cy="384"/>
            </a:xfrm>
          </p:grpSpPr>
          <p:sp>
            <p:nvSpPr>
              <p:cNvPr id="13358" name="Text Box 17"/>
              <p:cNvSpPr txBox="1"/>
              <p:nvPr/>
            </p:nvSpPr>
            <p:spPr>
              <a:xfrm>
                <a:off x="1440" y="864"/>
                <a:ext cx="425" cy="288"/>
              </a:xfrm>
              <a:prstGeom prst="rect">
                <a:avLst/>
              </a:prstGeom>
              <a:noFill/>
              <a:ln w="9525">
                <a:noFill/>
              </a:ln>
            </p:spPr>
            <p:txBody>
              <a:bodyPr wrap="none">
                <a:spAutoFit/>
              </a:bodyPr>
              <a:p>
                <a:r>
                  <a:rPr lang="en-US" altLang="zh-CN" sz="2400" b="1">
                    <a:solidFill>
                      <a:srgbClr val="6666FF"/>
                    </a:solidFill>
                    <a:latin typeface="Arial Black" panose="020B0A04020102020204" pitchFamily="34" charset="0"/>
                  </a:rPr>
                  <a:t>Mg</a:t>
                </a:r>
                <a:endParaRPr lang="en-US" altLang="zh-CN" sz="2400" b="1">
                  <a:solidFill>
                    <a:srgbClr val="6666FF"/>
                  </a:solidFill>
                  <a:latin typeface="Arial Black" panose="020B0A04020102020204" pitchFamily="34" charset="0"/>
                </a:endParaRPr>
              </a:p>
            </p:txBody>
          </p:sp>
          <p:sp>
            <p:nvSpPr>
              <p:cNvPr id="13359" name="Line 18"/>
              <p:cNvSpPr/>
              <p:nvPr/>
            </p:nvSpPr>
            <p:spPr>
              <a:xfrm>
                <a:off x="1440" y="1248"/>
                <a:ext cx="384" cy="0"/>
              </a:xfrm>
              <a:prstGeom prst="line">
                <a:avLst/>
              </a:prstGeom>
              <a:ln w="57150" cap="flat" cmpd="sng">
                <a:solidFill>
                  <a:srgbClr val="FF0000"/>
                </a:solidFill>
                <a:prstDash val="solid"/>
                <a:headEnd type="none" w="med" len="med"/>
                <a:tailEnd type="none" w="med" len="med"/>
              </a:ln>
            </p:spPr>
          </p:sp>
        </p:grpSp>
        <p:grpSp>
          <p:nvGrpSpPr>
            <p:cNvPr id="13324" name="Group 19"/>
            <p:cNvGrpSpPr/>
            <p:nvPr/>
          </p:nvGrpSpPr>
          <p:grpSpPr>
            <a:xfrm>
              <a:off x="1824" y="864"/>
              <a:ext cx="330" cy="384"/>
              <a:chOff x="1824" y="864"/>
              <a:chExt cx="330" cy="384"/>
            </a:xfrm>
          </p:grpSpPr>
          <p:sp>
            <p:nvSpPr>
              <p:cNvPr id="13356" name="Text Box 20"/>
              <p:cNvSpPr txBox="1"/>
              <p:nvPr/>
            </p:nvSpPr>
            <p:spPr>
              <a:xfrm>
                <a:off x="1824" y="864"/>
                <a:ext cx="330" cy="288"/>
              </a:xfrm>
              <a:prstGeom prst="rect">
                <a:avLst/>
              </a:prstGeom>
              <a:noFill/>
              <a:ln w="9525">
                <a:noFill/>
              </a:ln>
            </p:spPr>
            <p:txBody>
              <a:bodyPr wrap="none">
                <a:spAutoFit/>
              </a:bodyPr>
              <a:p>
                <a:r>
                  <a:rPr lang="en-US" altLang="zh-CN" sz="2400" b="1">
                    <a:solidFill>
                      <a:srgbClr val="6666FF"/>
                    </a:solidFill>
                    <a:latin typeface="Arial Black" panose="020B0A04020102020204" pitchFamily="34" charset="0"/>
                  </a:rPr>
                  <a:t>Al</a:t>
                </a:r>
                <a:endParaRPr lang="en-US" altLang="zh-CN" sz="2400" b="1">
                  <a:solidFill>
                    <a:srgbClr val="6666FF"/>
                  </a:solidFill>
                  <a:latin typeface="Arial Black" panose="020B0A04020102020204" pitchFamily="34" charset="0"/>
                </a:endParaRPr>
              </a:p>
            </p:txBody>
          </p:sp>
          <p:sp>
            <p:nvSpPr>
              <p:cNvPr id="13357" name="Line 21"/>
              <p:cNvSpPr/>
              <p:nvPr/>
            </p:nvSpPr>
            <p:spPr>
              <a:xfrm>
                <a:off x="1824" y="1248"/>
                <a:ext cx="288" cy="0"/>
              </a:xfrm>
              <a:prstGeom prst="line">
                <a:avLst/>
              </a:prstGeom>
              <a:ln w="57150" cap="flat" cmpd="sng">
                <a:solidFill>
                  <a:srgbClr val="FF0000"/>
                </a:solidFill>
                <a:prstDash val="solid"/>
                <a:headEnd type="none" w="med" len="med"/>
                <a:tailEnd type="none" w="med" len="med"/>
              </a:ln>
            </p:spPr>
          </p:sp>
        </p:grpSp>
        <p:grpSp>
          <p:nvGrpSpPr>
            <p:cNvPr id="13325" name="Group 22"/>
            <p:cNvGrpSpPr/>
            <p:nvPr/>
          </p:nvGrpSpPr>
          <p:grpSpPr>
            <a:xfrm>
              <a:off x="2112" y="864"/>
              <a:ext cx="384" cy="384"/>
              <a:chOff x="2112" y="864"/>
              <a:chExt cx="384" cy="384"/>
            </a:xfrm>
          </p:grpSpPr>
          <p:sp>
            <p:nvSpPr>
              <p:cNvPr id="13354" name="Text Box 23"/>
              <p:cNvSpPr txBox="1"/>
              <p:nvPr/>
            </p:nvSpPr>
            <p:spPr>
              <a:xfrm>
                <a:off x="2112" y="864"/>
                <a:ext cx="383" cy="288"/>
              </a:xfrm>
              <a:prstGeom prst="rect">
                <a:avLst/>
              </a:prstGeom>
              <a:noFill/>
              <a:ln w="9525">
                <a:noFill/>
              </a:ln>
            </p:spPr>
            <p:txBody>
              <a:bodyPr wrap="none">
                <a:spAutoFit/>
              </a:bodyPr>
              <a:p>
                <a:r>
                  <a:rPr lang="en-US" altLang="zh-CN" sz="2400" b="1">
                    <a:solidFill>
                      <a:srgbClr val="6666FF"/>
                    </a:solidFill>
                    <a:latin typeface="Arial Black" panose="020B0A04020102020204" pitchFamily="34" charset="0"/>
                  </a:rPr>
                  <a:t>Zn</a:t>
                </a:r>
                <a:endParaRPr lang="en-US" altLang="zh-CN" sz="2400" b="1">
                  <a:solidFill>
                    <a:srgbClr val="6666FF"/>
                  </a:solidFill>
                  <a:latin typeface="Arial Black" panose="020B0A04020102020204" pitchFamily="34" charset="0"/>
                </a:endParaRPr>
              </a:p>
            </p:txBody>
          </p:sp>
          <p:sp>
            <p:nvSpPr>
              <p:cNvPr id="13355" name="Line 24"/>
              <p:cNvSpPr/>
              <p:nvPr/>
            </p:nvSpPr>
            <p:spPr>
              <a:xfrm>
                <a:off x="2112" y="1248"/>
                <a:ext cx="384" cy="0"/>
              </a:xfrm>
              <a:prstGeom prst="line">
                <a:avLst/>
              </a:prstGeom>
              <a:ln w="57150" cap="flat" cmpd="sng">
                <a:solidFill>
                  <a:srgbClr val="FF0000"/>
                </a:solidFill>
                <a:prstDash val="solid"/>
                <a:headEnd type="none" w="med" len="med"/>
                <a:tailEnd type="none" w="med" len="med"/>
              </a:ln>
            </p:spPr>
          </p:sp>
        </p:grpSp>
        <p:grpSp>
          <p:nvGrpSpPr>
            <p:cNvPr id="13326" name="Group 25"/>
            <p:cNvGrpSpPr/>
            <p:nvPr/>
          </p:nvGrpSpPr>
          <p:grpSpPr>
            <a:xfrm>
              <a:off x="2448" y="864"/>
              <a:ext cx="372" cy="384"/>
              <a:chOff x="2448" y="864"/>
              <a:chExt cx="372" cy="384"/>
            </a:xfrm>
          </p:grpSpPr>
          <p:sp>
            <p:nvSpPr>
              <p:cNvPr id="13352" name="Text Box 26"/>
              <p:cNvSpPr txBox="1"/>
              <p:nvPr/>
            </p:nvSpPr>
            <p:spPr>
              <a:xfrm>
                <a:off x="2448" y="864"/>
                <a:ext cx="372" cy="288"/>
              </a:xfrm>
              <a:prstGeom prst="rect">
                <a:avLst/>
              </a:prstGeom>
              <a:noFill/>
              <a:ln w="9525">
                <a:noFill/>
              </a:ln>
            </p:spPr>
            <p:txBody>
              <a:bodyPr wrap="none">
                <a:spAutoFit/>
              </a:bodyPr>
              <a:p>
                <a:r>
                  <a:rPr lang="en-US" altLang="zh-CN" sz="2400" b="1">
                    <a:solidFill>
                      <a:srgbClr val="6666FF"/>
                    </a:solidFill>
                    <a:latin typeface="Arial Black" panose="020B0A04020102020204" pitchFamily="34" charset="0"/>
                  </a:rPr>
                  <a:t>Fe</a:t>
                </a:r>
                <a:endParaRPr lang="en-US" altLang="zh-CN" sz="2400" b="1">
                  <a:solidFill>
                    <a:srgbClr val="6666FF"/>
                  </a:solidFill>
                  <a:latin typeface="Arial Black" panose="020B0A04020102020204" pitchFamily="34" charset="0"/>
                </a:endParaRPr>
              </a:p>
            </p:txBody>
          </p:sp>
          <p:sp>
            <p:nvSpPr>
              <p:cNvPr id="13353" name="Line 27"/>
              <p:cNvSpPr/>
              <p:nvPr/>
            </p:nvSpPr>
            <p:spPr>
              <a:xfrm>
                <a:off x="2496" y="1248"/>
                <a:ext cx="288" cy="0"/>
              </a:xfrm>
              <a:prstGeom prst="line">
                <a:avLst/>
              </a:prstGeom>
              <a:ln w="57150" cap="flat" cmpd="sng">
                <a:solidFill>
                  <a:srgbClr val="FF0000"/>
                </a:solidFill>
                <a:prstDash val="solid"/>
                <a:headEnd type="none" w="med" len="med"/>
                <a:tailEnd type="none" w="med" len="med"/>
              </a:ln>
            </p:spPr>
          </p:sp>
        </p:grpSp>
        <p:grpSp>
          <p:nvGrpSpPr>
            <p:cNvPr id="13327" name="Group 28"/>
            <p:cNvGrpSpPr/>
            <p:nvPr/>
          </p:nvGrpSpPr>
          <p:grpSpPr>
            <a:xfrm>
              <a:off x="2784" y="864"/>
              <a:ext cx="383" cy="384"/>
              <a:chOff x="2784" y="864"/>
              <a:chExt cx="383" cy="384"/>
            </a:xfrm>
          </p:grpSpPr>
          <p:sp>
            <p:nvSpPr>
              <p:cNvPr id="13350" name="Text Box 29"/>
              <p:cNvSpPr txBox="1"/>
              <p:nvPr/>
            </p:nvSpPr>
            <p:spPr>
              <a:xfrm>
                <a:off x="2784" y="864"/>
                <a:ext cx="383" cy="288"/>
              </a:xfrm>
              <a:prstGeom prst="rect">
                <a:avLst/>
              </a:prstGeom>
              <a:noFill/>
              <a:ln w="9525">
                <a:noFill/>
              </a:ln>
            </p:spPr>
            <p:txBody>
              <a:bodyPr wrap="none">
                <a:spAutoFit/>
              </a:bodyPr>
              <a:p>
                <a:r>
                  <a:rPr lang="en-US" altLang="zh-CN" sz="2400" b="1" err="1">
                    <a:solidFill>
                      <a:srgbClr val="6666FF"/>
                    </a:solidFill>
                    <a:latin typeface="Arial Black" panose="020B0A04020102020204" pitchFamily="34" charset="0"/>
                  </a:rPr>
                  <a:t>Sn</a:t>
                </a:r>
                <a:endParaRPr lang="en-US" altLang="zh-CN" sz="2400" b="1">
                  <a:solidFill>
                    <a:srgbClr val="6666FF"/>
                  </a:solidFill>
                  <a:latin typeface="Arial Black" panose="020B0A04020102020204" pitchFamily="34" charset="0"/>
                </a:endParaRPr>
              </a:p>
            </p:txBody>
          </p:sp>
          <p:sp>
            <p:nvSpPr>
              <p:cNvPr id="13351" name="Line 30"/>
              <p:cNvSpPr/>
              <p:nvPr/>
            </p:nvSpPr>
            <p:spPr>
              <a:xfrm>
                <a:off x="2784" y="1248"/>
                <a:ext cx="288" cy="0"/>
              </a:xfrm>
              <a:prstGeom prst="line">
                <a:avLst/>
              </a:prstGeom>
              <a:ln w="57150" cap="flat" cmpd="sng">
                <a:solidFill>
                  <a:srgbClr val="FF0000"/>
                </a:solidFill>
                <a:prstDash val="solid"/>
                <a:headEnd type="none" w="med" len="med"/>
                <a:tailEnd type="none" w="med" len="med"/>
              </a:ln>
            </p:spPr>
          </p:sp>
        </p:grpSp>
        <p:grpSp>
          <p:nvGrpSpPr>
            <p:cNvPr id="13328" name="Group 31"/>
            <p:cNvGrpSpPr/>
            <p:nvPr/>
          </p:nvGrpSpPr>
          <p:grpSpPr>
            <a:xfrm>
              <a:off x="3072" y="864"/>
              <a:ext cx="432" cy="384"/>
              <a:chOff x="3072" y="864"/>
              <a:chExt cx="432" cy="384"/>
            </a:xfrm>
          </p:grpSpPr>
          <p:sp>
            <p:nvSpPr>
              <p:cNvPr id="13348" name="Text Box 32"/>
              <p:cNvSpPr txBox="1"/>
              <p:nvPr/>
            </p:nvSpPr>
            <p:spPr>
              <a:xfrm>
                <a:off x="3120" y="864"/>
                <a:ext cx="383" cy="288"/>
              </a:xfrm>
              <a:prstGeom prst="rect">
                <a:avLst/>
              </a:prstGeom>
              <a:noFill/>
              <a:ln w="9525">
                <a:noFill/>
              </a:ln>
            </p:spPr>
            <p:txBody>
              <a:bodyPr wrap="none">
                <a:spAutoFit/>
              </a:bodyPr>
              <a:p>
                <a:r>
                  <a:rPr lang="en-US" altLang="zh-CN" sz="2400" b="1" err="1">
                    <a:solidFill>
                      <a:srgbClr val="6666FF"/>
                    </a:solidFill>
                    <a:latin typeface="Arial Black" panose="020B0A04020102020204" pitchFamily="34" charset="0"/>
                  </a:rPr>
                  <a:t>Pb</a:t>
                </a:r>
                <a:endParaRPr lang="en-US" altLang="zh-CN" sz="2400" b="1">
                  <a:solidFill>
                    <a:srgbClr val="6666FF"/>
                  </a:solidFill>
                  <a:latin typeface="Arial Black" panose="020B0A04020102020204" pitchFamily="34" charset="0"/>
                </a:endParaRPr>
              </a:p>
            </p:txBody>
          </p:sp>
          <p:sp>
            <p:nvSpPr>
              <p:cNvPr id="13349" name="Line 33"/>
              <p:cNvSpPr/>
              <p:nvPr/>
            </p:nvSpPr>
            <p:spPr>
              <a:xfrm>
                <a:off x="3072" y="1248"/>
                <a:ext cx="432" cy="0"/>
              </a:xfrm>
              <a:prstGeom prst="line">
                <a:avLst/>
              </a:prstGeom>
              <a:ln w="57150" cap="flat" cmpd="sng">
                <a:solidFill>
                  <a:srgbClr val="FF0000"/>
                </a:solidFill>
                <a:prstDash val="solid"/>
                <a:headEnd type="none" w="med" len="med"/>
                <a:tailEnd type="none" w="med" len="med"/>
              </a:ln>
            </p:spPr>
          </p:sp>
        </p:grpSp>
        <p:grpSp>
          <p:nvGrpSpPr>
            <p:cNvPr id="13329" name="Group 34"/>
            <p:cNvGrpSpPr/>
            <p:nvPr/>
          </p:nvGrpSpPr>
          <p:grpSpPr>
            <a:xfrm>
              <a:off x="3456" y="864"/>
              <a:ext cx="426" cy="384"/>
              <a:chOff x="3456" y="864"/>
              <a:chExt cx="426" cy="384"/>
            </a:xfrm>
          </p:grpSpPr>
          <p:sp>
            <p:nvSpPr>
              <p:cNvPr id="13346" name="Text Box 35"/>
              <p:cNvSpPr txBox="1"/>
              <p:nvPr/>
            </p:nvSpPr>
            <p:spPr>
              <a:xfrm>
                <a:off x="3456" y="864"/>
                <a:ext cx="426" cy="288"/>
              </a:xfrm>
              <a:prstGeom prst="rect">
                <a:avLst/>
              </a:prstGeom>
              <a:noFill/>
              <a:ln w="9525">
                <a:noFill/>
              </a:ln>
            </p:spPr>
            <p:txBody>
              <a:bodyPr>
                <a:spAutoFit/>
              </a:bodyPr>
              <a:p>
                <a:r>
                  <a:rPr lang="en-US" altLang="zh-CN" sz="2400" b="1">
                    <a:solidFill>
                      <a:srgbClr val="6666FF"/>
                    </a:solidFill>
                    <a:latin typeface="Arial Black" panose="020B0A04020102020204" pitchFamily="34" charset="0"/>
                  </a:rPr>
                  <a:t>(H)</a:t>
                </a:r>
                <a:endParaRPr lang="en-US" altLang="zh-CN" sz="2400" b="1">
                  <a:solidFill>
                    <a:srgbClr val="6666FF"/>
                  </a:solidFill>
                  <a:latin typeface="Arial Black" panose="020B0A04020102020204" pitchFamily="34" charset="0"/>
                </a:endParaRPr>
              </a:p>
            </p:txBody>
          </p:sp>
          <p:sp>
            <p:nvSpPr>
              <p:cNvPr id="13347" name="Line 36"/>
              <p:cNvSpPr/>
              <p:nvPr/>
            </p:nvSpPr>
            <p:spPr>
              <a:xfrm>
                <a:off x="3504" y="1248"/>
                <a:ext cx="288" cy="0"/>
              </a:xfrm>
              <a:prstGeom prst="line">
                <a:avLst/>
              </a:prstGeom>
              <a:ln w="57150" cap="flat" cmpd="sng">
                <a:solidFill>
                  <a:srgbClr val="FF0000"/>
                </a:solidFill>
                <a:prstDash val="solid"/>
                <a:headEnd type="none" w="med" len="med"/>
                <a:tailEnd type="none" w="med" len="med"/>
              </a:ln>
            </p:spPr>
          </p:sp>
        </p:grpSp>
        <p:grpSp>
          <p:nvGrpSpPr>
            <p:cNvPr id="13330" name="Group 37"/>
            <p:cNvGrpSpPr/>
            <p:nvPr/>
          </p:nvGrpSpPr>
          <p:grpSpPr>
            <a:xfrm>
              <a:off x="3792" y="864"/>
              <a:ext cx="442" cy="384"/>
              <a:chOff x="3792" y="864"/>
              <a:chExt cx="442" cy="384"/>
            </a:xfrm>
          </p:grpSpPr>
          <p:sp>
            <p:nvSpPr>
              <p:cNvPr id="13344" name="Text Box 38"/>
              <p:cNvSpPr txBox="1"/>
              <p:nvPr/>
            </p:nvSpPr>
            <p:spPr>
              <a:xfrm>
                <a:off x="3840" y="864"/>
                <a:ext cx="394" cy="288"/>
              </a:xfrm>
              <a:prstGeom prst="rect">
                <a:avLst/>
              </a:prstGeom>
              <a:noFill/>
              <a:ln w="9525">
                <a:noFill/>
              </a:ln>
            </p:spPr>
            <p:txBody>
              <a:bodyPr wrap="none">
                <a:spAutoFit/>
              </a:bodyPr>
              <a:p>
                <a:r>
                  <a:rPr lang="en-US" altLang="zh-CN" sz="2400" b="1">
                    <a:solidFill>
                      <a:srgbClr val="6666FF"/>
                    </a:solidFill>
                    <a:latin typeface="Arial Black" panose="020B0A04020102020204" pitchFamily="34" charset="0"/>
                  </a:rPr>
                  <a:t>Cu</a:t>
                </a:r>
                <a:endParaRPr lang="en-US" altLang="zh-CN" sz="2400" b="1">
                  <a:solidFill>
                    <a:srgbClr val="6666FF"/>
                  </a:solidFill>
                  <a:latin typeface="Arial Black" panose="020B0A04020102020204" pitchFamily="34" charset="0"/>
                </a:endParaRPr>
              </a:p>
            </p:txBody>
          </p:sp>
          <p:sp>
            <p:nvSpPr>
              <p:cNvPr id="13345" name="Line 39"/>
              <p:cNvSpPr/>
              <p:nvPr/>
            </p:nvSpPr>
            <p:spPr>
              <a:xfrm>
                <a:off x="3792" y="1248"/>
                <a:ext cx="384" cy="0"/>
              </a:xfrm>
              <a:prstGeom prst="line">
                <a:avLst/>
              </a:prstGeom>
              <a:ln w="57150" cap="flat" cmpd="sng">
                <a:solidFill>
                  <a:srgbClr val="FF0000"/>
                </a:solidFill>
                <a:prstDash val="solid"/>
                <a:headEnd type="none" w="med" len="med"/>
                <a:tailEnd type="none" w="med" len="med"/>
              </a:ln>
            </p:spPr>
          </p:sp>
        </p:grpSp>
        <p:grpSp>
          <p:nvGrpSpPr>
            <p:cNvPr id="13331" name="Group 40"/>
            <p:cNvGrpSpPr/>
            <p:nvPr/>
          </p:nvGrpSpPr>
          <p:grpSpPr>
            <a:xfrm>
              <a:off x="4176" y="864"/>
              <a:ext cx="404" cy="384"/>
              <a:chOff x="4176" y="864"/>
              <a:chExt cx="404" cy="384"/>
            </a:xfrm>
          </p:grpSpPr>
          <p:sp>
            <p:nvSpPr>
              <p:cNvPr id="13342" name="Text Box 41"/>
              <p:cNvSpPr txBox="1"/>
              <p:nvPr/>
            </p:nvSpPr>
            <p:spPr>
              <a:xfrm>
                <a:off x="4176" y="864"/>
                <a:ext cx="404" cy="288"/>
              </a:xfrm>
              <a:prstGeom prst="rect">
                <a:avLst/>
              </a:prstGeom>
              <a:noFill/>
              <a:ln w="9525">
                <a:noFill/>
              </a:ln>
            </p:spPr>
            <p:txBody>
              <a:bodyPr wrap="none">
                <a:spAutoFit/>
              </a:bodyPr>
              <a:p>
                <a:r>
                  <a:rPr lang="en-US" altLang="zh-CN" sz="2400" b="1">
                    <a:solidFill>
                      <a:srgbClr val="6666FF"/>
                    </a:solidFill>
                    <a:latin typeface="Arial Black" panose="020B0A04020102020204" pitchFamily="34" charset="0"/>
                  </a:rPr>
                  <a:t>Hg</a:t>
                </a:r>
                <a:endParaRPr lang="en-US" altLang="zh-CN" sz="2400" b="1">
                  <a:solidFill>
                    <a:srgbClr val="6666FF"/>
                  </a:solidFill>
                  <a:latin typeface="Arial Black" panose="020B0A04020102020204" pitchFamily="34" charset="0"/>
                </a:endParaRPr>
              </a:p>
            </p:txBody>
          </p:sp>
          <p:sp>
            <p:nvSpPr>
              <p:cNvPr id="13343" name="Line 42"/>
              <p:cNvSpPr/>
              <p:nvPr/>
            </p:nvSpPr>
            <p:spPr>
              <a:xfrm>
                <a:off x="4176" y="1248"/>
                <a:ext cx="288" cy="0"/>
              </a:xfrm>
              <a:prstGeom prst="line">
                <a:avLst/>
              </a:prstGeom>
              <a:ln w="57150" cap="flat" cmpd="sng">
                <a:solidFill>
                  <a:srgbClr val="FF0000"/>
                </a:solidFill>
                <a:prstDash val="solid"/>
                <a:headEnd type="none" w="med" len="med"/>
                <a:tailEnd type="none" w="med" len="med"/>
              </a:ln>
            </p:spPr>
          </p:sp>
        </p:grpSp>
        <p:grpSp>
          <p:nvGrpSpPr>
            <p:cNvPr id="13332" name="Group 43"/>
            <p:cNvGrpSpPr/>
            <p:nvPr/>
          </p:nvGrpSpPr>
          <p:grpSpPr>
            <a:xfrm>
              <a:off x="4464" y="864"/>
              <a:ext cx="442" cy="384"/>
              <a:chOff x="4464" y="864"/>
              <a:chExt cx="442" cy="384"/>
            </a:xfrm>
          </p:grpSpPr>
          <p:sp>
            <p:nvSpPr>
              <p:cNvPr id="13340" name="Text Box 44"/>
              <p:cNvSpPr txBox="1"/>
              <p:nvPr/>
            </p:nvSpPr>
            <p:spPr>
              <a:xfrm>
                <a:off x="4512" y="864"/>
                <a:ext cx="394" cy="288"/>
              </a:xfrm>
              <a:prstGeom prst="rect">
                <a:avLst/>
              </a:prstGeom>
              <a:noFill/>
              <a:ln w="9525">
                <a:noFill/>
              </a:ln>
            </p:spPr>
            <p:txBody>
              <a:bodyPr wrap="none">
                <a:spAutoFit/>
              </a:bodyPr>
              <a:p>
                <a:r>
                  <a:rPr lang="en-US" altLang="zh-CN" sz="2400" b="1">
                    <a:solidFill>
                      <a:srgbClr val="6666FF"/>
                    </a:solidFill>
                    <a:latin typeface="Arial Black" panose="020B0A04020102020204" pitchFamily="34" charset="0"/>
                  </a:rPr>
                  <a:t>Ag</a:t>
                </a:r>
                <a:endParaRPr lang="en-US" altLang="zh-CN" sz="2400" b="1">
                  <a:solidFill>
                    <a:srgbClr val="6666FF"/>
                  </a:solidFill>
                  <a:latin typeface="Arial Black" panose="020B0A04020102020204" pitchFamily="34" charset="0"/>
                </a:endParaRPr>
              </a:p>
            </p:txBody>
          </p:sp>
          <p:sp>
            <p:nvSpPr>
              <p:cNvPr id="13341" name="Line 45"/>
              <p:cNvSpPr/>
              <p:nvPr/>
            </p:nvSpPr>
            <p:spPr>
              <a:xfrm>
                <a:off x="4464" y="1248"/>
                <a:ext cx="432" cy="0"/>
              </a:xfrm>
              <a:prstGeom prst="line">
                <a:avLst/>
              </a:prstGeom>
              <a:ln w="57150" cap="flat" cmpd="sng">
                <a:solidFill>
                  <a:srgbClr val="FF0000"/>
                </a:solidFill>
                <a:prstDash val="solid"/>
                <a:headEnd type="none" w="med" len="med"/>
                <a:tailEnd type="none" w="med" len="med"/>
              </a:ln>
            </p:spPr>
          </p:sp>
        </p:grpSp>
        <p:grpSp>
          <p:nvGrpSpPr>
            <p:cNvPr id="13333" name="Group 46"/>
            <p:cNvGrpSpPr/>
            <p:nvPr/>
          </p:nvGrpSpPr>
          <p:grpSpPr>
            <a:xfrm>
              <a:off x="4848" y="864"/>
              <a:ext cx="340" cy="384"/>
              <a:chOff x="4848" y="864"/>
              <a:chExt cx="340" cy="384"/>
            </a:xfrm>
          </p:grpSpPr>
          <p:sp>
            <p:nvSpPr>
              <p:cNvPr id="13338" name="Text Box 47"/>
              <p:cNvSpPr txBox="1"/>
              <p:nvPr/>
            </p:nvSpPr>
            <p:spPr>
              <a:xfrm>
                <a:off x="4848" y="864"/>
                <a:ext cx="340" cy="288"/>
              </a:xfrm>
              <a:prstGeom prst="rect">
                <a:avLst/>
              </a:prstGeom>
              <a:noFill/>
              <a:ln w="9525">
                <a:noFill/>
              </a:ln>
            </p:spPr>
            <p:txBody>
              <a:bodyPr wrap="none">
                <a:spAutoFit/>
              </a:bodyPr>
              <a:p>
                <a:r>
                  <a:rPr lang="en-US" altLang="zh-CN" sz="2400" b="1">
                    <a:solidFill>
                      <a:srgbClr val="6666FF"/>
                    </a:solidFill>
                    <a:latin typeface="Arial Black" panose="020B0A04020102020204" pitchFamily="34" charset="0"/>
                  </a:rPr>
                  <a:t>Pt</a:t>
                </a:r>
                <a:endParaRPr lang="en-US" altLang="zh-CN" sz="2400" b="1">
                  <a:solidFill>
                    <a:srgbClr val="6666FF"/>
                  </a:solidFill>
                  <a:latin typeface="Arial Black" panose="020B0A04020102020204" pitchFamily="34" charset="0"/>
                </a:endParaRPr>
              </a:p>
            </p:txBody>
          </p:sp>
          <p:sp>
            <p:nvSpPr>
              <p:cNvPr id="13339" name="Line 48"/>
              <p:cNvSpPr/>
              <p:nvPr/>
            </p:nvSpPr>
            <p:spPr>
              <a:xfrm>
                <a:off x="4896" y="1248"/>
                <a:ext cx="288" cy="0"/>
              </a:xfrm>
              <a:prstGeom prst="line">
                <a:avLst/>
              </a:prstGeom>
              <a:ln w="57150" cap="flat" cmpd="sng">
                <a:solidFill>
                  <a:srgbClr val="FF0000"/>
                </a:solidFill>
                <a:prstDash val="solid"/>
                <a:headEnd type="none" w="med" len="med"/>
                <a:tailEnd type="none" w="med" len="med"/>
              </a:ln>
            </p:spPr>
          </p:sp>
        </p:grpSp>
        <p:grpSp>
          <p:nvGrpSpPr>
            <p:cNvPr id="13334" name="Group 49"/>
            <p:cNvGrpSpPr/>
            <p:nvPr/>
          </p:nvGrpSpPr>
          <p:grpSpPr>
            <a:xfrm>
              <a:off x="5136" y="864"/>
              <a:ext cx="394" cy="384"/>
              <a:chOff x="5136" y="864"/>
              <a:chExt cx="394" cy="384"/>
            </a:xfrm>
          </p:grpSpPr>
          <p:sp>
            <p:nvSpPr>
              <p:cNvPr id="13336" name="Text Box 50"/>
              <p:cNvSpPr txBox="1"/>
              <p:nvPr/>
            </p:nvSpPr>
            <p:spPr>
              <a:xfrm>
                <a:off x="5136" y="864"/>
                <a:ext cx="394" cy="288"/>
              </a:xfrm>
              <a:prstGeom prst="rect">
                <a:avLst/>
              </a:prstGeom>
              <a:noFill/>
              <a:ln w="9525">
                <a:noFill/>
              </a:ln>
            </p:spPr>
            <p:txBody>
              <a:bodyPr wrap="none">
                <a:spAutoFit/>
              </a:bodyPr>
              <a:p>
                <a:r>
                  <a:rPr lang="en-US" altLang="zh-CN" sz="2400" b="1">
                    <a:solidFill>
                      <a:srgbClr val="6666FF"/>
                    </a:solidFill>
                    <a:latin typeface="Arial Black" panose="020B0A04020102020204" pitchFamily="34" charset="0"/>
                  </a:rPr>
                  <a:t>Au</a:t>
                </a:r>
                <a:endParaRPr lang="en-US" altLang="zh-CN" sz="2400" b="1">
                  <a:solidFill>
                    <a:srgbClr val="6666FF"/>
                  </a:solidFill>
                  <a:latin typeface="Arial Black" panose="020B0A04020102020204" pitchFamily="34" charset="0"/>
                </a:endParaRPr>
              </a:p>
            </p:txBody>
          </p:sp>
          <p:sp>
            <p:nvSpPr>
              <p:cNvPr id="13337" name="Line 51"/>
              <p:cNvSpPr/>
              <p:nvPr/>
            </p:nvSpPr>
            <p:spPr>
              <a:xfrm>
                <a:off x="5184" y="1248"/>
                <a:ext cx="336" cy="0"/>
              </a:xfrm>
              <a:prstGeom prst="line">
                <a:avLst/>
              </a:prstGeom>
              <a:ln w="57150" cap="flat" cmpd="sng">
                <a:solidFill>
                  <a:srgbClr val="FF0000"/>
                </a:solidFill>
                <a:prstDash val="solid"/>
                <a:headEnd type="none" w="med" len="med"/>
                <a:tailEnd type="triangle" w="med" len="med"/>
              </a:ln>
            </p:spPr>
          </p:sp>
        </p:grpSp>
        <p:sp>
          <p:nvSpPr>
            <p:cNvPr id="13335" name="Text Box 52"/>
            <p:cNvSpPr txBox="1"/>
            <p:nvPr/>
          </p:nvSpPr>
          <p:spPr>
            <a:xfrm>
              <a:off x="1392" y="1344"/>
              <a:ext cx="3054" cy="327"/>
            </a:xfrm>
            <a:prstGeom prst="rect">
              <a:avLst/>
            </a:prstGeom>
            <a:noFill/>
            <a:ln w="9525">
              <a:noFill/>
            </a:ln>
          </p:spPr>
          <p:txBody>
            <a:bodyPr wrap="none">
              <a:spAutoFit/>
            </a:bodyPr>
            <a:p>
              <a:r>
                <a:rPr lang="zh-CN" altLang="en-US" sz="2800" b="1" dirty="0">
                  <a:solidFill>
                    <a:srgbClr val="003399"/>
                  </a:solidFill>
                  <a:latin typeface="Arial Black" panose="020B0A04020102020204" pitchFamily="34" charset="0"/>
                </a:rPr>
                <a:t>金属活动性顺序由强逐渐减弱</a:t>
              </a:r>
              <a:endParaRPr lang="zh-CN" altLang="en-US" sz="2800" b="1" dirty="0">
                <a:solidFill>
                  <a:srgbClr val="003399"/>
                </a:solidFill>
                <a:latin typeface="Arial Black" panose="020B0A04020102020204" pitchFamily="34" charset="0"/>
              </a:endParaRPr>
            </a:p>
          </p:txBody>
        </p:sp>
      </p:grpSp>
      <p:sp>
        <p:nvSpPr>
          <p:cNvPr id="13319" name="Text Box 53"/>
          <p:cNvSpPr txBox="1"/>
          <p:nvPr/>
        </p:nvSpPr>
        <p:spPr>
          <a:xfrm>
            <a:off x="914400" y="328613"/>
            <a:ext cx="3867150" cy="641350"/>
          </a:xfrm>
          <a:prstGeom prst="rect">
            <a:avLst/>
          </a:prstGeom>
          <a:solidFill>
            <a:srgbClr val="33CCCC"/>
          </a:solidFill>
          <a:ln w="9525">
            <a:noFill/>
          </a:ln>
        </p:spPr>
        <p:txBody>
          <a:bodyPr wrap="none">
            <a:spAutoFit/>
          </a:bodyPr>
          <a:p>
            <a:r>
              <a:rPr lang="zh-CN" altLang="en-US" sz="3600" b="1" dirty="0">
                <a:solidFill>
                  <a:srgbClr val="FF0000"/>
                </a:solidFill>
                <a:latin typeface="Arial Narrow" panose="020B0606020202030204" pitchFamily="34" charset="0"/>
                <a:ea typeface="隶书" panose="02010509060101010101" charset="-122"/>
              </a:rPr>
              <a:t>金属活动性顺序：</a:t>
            </a:r>
            <a:endParaRPr lang="zh-CN" altLang="en-US" sz="2400" b="1" dirty="0">
              <a:solidFill>
                <a:srgbClr val="FF0000"/>
              </a:solidFill>
              <a:latin typeface="Arial Narrow" panose="020B0606020202030204" pitchFamily="34" charset="0"/>
            </a:endParaRPr>
          </a:p>
        </p:txBody>
      </p:sp>
    </p:spTree>
  </p:cSld>
  <p:clrMapOvr>
    <a:masterClrMapping/>
  </p:clrMapOvr>
  <p:transition advClick="0">
    <p:random/>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Text Box 2"/>
          <p:cNvSpPr txBox="1"/>
          <p:nvPr/>
        </p:nvSpPr>
        <p:spPr>
          <a:xfrm>
            <a:off x="468313" y="1557338"/>
            <a:ext cx="2935287" cy="641350"/>
          </a:xfrm>
          <a:prstGeom prst="rect">
            <a:avLst/>
          </a:prstGeom>
          <a:solidFill>
            <a:schemeClr val="bg1"/>
          </a:solidFill>
          <a:ln w="9525">
            <a:noFill/>
          </a:ln>
        </p:spPr>
        <p:txBody>
          <a:bodyPr wrap="none">
            <a:spAutoFit/>
          </a:bodyPr>
          <a:p>
            <a:r>
              <a:rPr lang="en-US" altLang="zh-CN" sz="3600" b="1">
                <a:solidFill>
                  <a:srgbClr val="FF0000"/>
                </a:solidFill>
                <a:latin typeface="Arial Black" panose="020B0A04020102020204" pitchFamily="34" charset="0"/>
              </a:rPr>
              <a:t>1 </a:t>
            </a:r>
            <a:r>
              <a:rPr lang="zh-CN" altLang="en-US" sz="3600" b="1" dirty="0">
                <a:solidFill>
                  <a:srgbClr val="FF0000"/>
                </a:solidFill>
                <a:latin typeface="Arial Black" panose="020B0A04020102020204" pitchFamily="34" charset="0"/>
              </a:rPr>
              <a:t>反应条件：</a:t>
            </a:r>
            <a:endParaRPr lang="zh-CN" altLang="en-US" sz="3600" b="1" dirty="0">
              <a:solidFill>
                <a:srgbClr val="FF0000"/>
              </a:solidFill>
              <a:latin typeface="Arial Black" panose="020B0A04020102020204" pitchFamily="34" charset="0"/>
            </a:endParaRPr>
          </a:p>
        </p:txBody>
      </p:sp>
      <p:sp>
        <p:nvSpPr>
          <p:cNvPr id="79875" name="Text Box 3"/>
          <p:cNvSpPr txBox="1"/>
          <p:nvPr/>
        </p:nvSpPr>
        <p:spPr>
          <a:xfrm>
            <a:off x="323850" y="2492375"/>
            <a:ext cx="9144000" cy="641350"/>
          </a:xfrm>
          <a:prstGeom prst="rect">
            <a:avLst/>
          </a:prstGeom>
          <a:noFill/>
          <a:ln w="9525">
            <a:noFill/>
          </a:ln>
        </p:spPr>
        <p:txBody>
          <a:bodyPr>
            <a:spAutoFit/>
          </a:bodyPr>
          <a:p>
            <a:r>
              <a:rPr lang="en-US" altLang="zh-CN" sz="3600" b="1">
                <a:solidFill>
                  <a:srgbClr val="000000"/>
                </a:solidFill>
                <a:latin typeface="Courier New" panose="02070309020205020404" pitchFamily="49" charset="0"/>
              </a:rPr>
              <a:t>(1) </a:t>
            </a:r>
            <a:r>
              <a:rPr lang="zh-CN" altLang="en-US" sz="3600" b="1" dirty="0">
                <a:solidFill>
                  <a:srgbClr val="000000"/>
                </a:solidFill>
                <a:latin typeface="Arial Black" panose="020B0A04020102020204" pitchFamily="34" charset="0"/>
              </a:rPr>
              <a:t>排在氢前面的金属才能置换酸中的氢</a:t>
            </a:r>
            <a:endParaRPr lang="zh-CN" altLang="en-US" sz="3600" b="1" dirty="0">
              <a:solidFill>
                <a:srgbClr val="000000"/>
              </a:solidFill>
              <a:latin typeface="Arial Black" panose="020B0A04020102020204" pitchFamily="34" charset="0"/>
            </a:endParaRPr>
          </a:p>
        </p:txBody>
      </p:sp>
      <p:sp>
        <p:nvSpPr>
          <p:cNvPr id="79876" name="Text Box 4"/>
          <p:cNvSpPr txBox="1"/>
          <p:nvPr/>
        </p:nvSpPr>
        <p:spPr>
          <a:xfrm>
            <a:off x="323850" y="3141663"/>
            <a:ext cx="8569325" cy="1250950"/>
          </a:xfrm>
          <a:prstGeom prst="rect">
            <a:avLst/>
          </a:prstGeom>
          <a:noFill/>
          <a:ln w="9525">
            <a:noFill/>
          </a:ln>
        </p:spPr>
        <p:txBody>
          <a:bodyPr>
            <a:spAutoFit/>
          </a:bodyPr>
          <a:p>
            <a:r>
              <a:rPr lang="en-US" altLang="zh-CN" sz="3600" b="1">
                <a:solidFill>
                  <a:srgbClr val="000000"/>
                </a:solidFill>
                <a:latin typeface="Courier New" panose="02070309020205020404" pitchFamily="49" charset="0"/>
              </a:rPr>
              <a:t>(2) </a:t>
            </a:r>
            <a:r>
              <a:rPr lang="zh-CN" altLang="en-US" sz="3600" b="1" dirty="0">
                <a:solidFill>
                  <a:srgbClr val="000000"/>
                </a:solidFill>
                <a:latin typeface="Courier New" panose="02070309020205020404" pitchFamily="49" charset="0"/>
              </a:rPr>
              <a:t>酸指盐酸和稀硫酸，不能用浓</a:t>
            </a:r>
            <a:r>
              <a:rPr lang="zh-CN" altLang="en-US" sz="4000" b="1" dirty="0">
                <a:solidFill>
                  <a:srgbClr val="000000"/>
                </a:solidFill>
                <a:latin typeface="Arial" panose="020B0604020202020204" pitchFamily="34" charset="0"/>
                <a:ea typeface="楷体_GB2312" pitchFamily="49" charset="-122"/>
              </a:rPr>
              <a:t>硫</a:t>
            </a:r>
            <a:r>
              <a:rPr lang="zh-CN" altLang="en-US" sz="3600" b="1" dirty="0">
                <a:solidFill>
                  <a:srgbClr val="000000"/>
                </a:solidFill>
                <a:latin typeface="Courier New" panose="02070309020205020404" pitchFamily="49" charset="0"/>
              </a:rPr>
              <a:t>酸，硝酸。</a:t>
            </a:r>
            <a:endParaRPr lang="zh-CN" altLang="en-US" sz="3600" b="1" dirty="0">
              <a:solidFill>
                <a:srgbClr val="000000"/>
              </a:solidFill>
              <a:latin typeface="Courier New" panose="02070309020205020404" pitchFamily="49" charset="0"/>
            </a:endParaRPr>
          </a:p>
        </p:txBody>
      </p:sp>
      <p:sp>
        <p:nvSpPr>
          <p:cNvPr id="79878" name="AutoShape 6">
            <a:hlinkClick r:id="" action="ppaction://hlinkshowjump?jump=nextslide" highlightClick="1"/>
          </p:cNvPr>
          <p:cNvSpPr>
            <a:spLocks noChangeArrowheads="1"/>
          </p:cNvSpPr>
          <p:nvPr/>
        </p:nvSpPr>
        <p:spPr bwMode="auto">
          <a:xfrm>
            <a:off x="395288" y="620713"/>
            <a:ext cx="8532813" cy="609600"/>
          </a:xfrm>
          <a:prstGeom prst="actionButtonBlank">
            <a:avLst/>
          </a:prstGeom>
          <a:gradFill rotWithShape="1">
            <a:gsLst>
              <a:gs pos="0">
                <a:schemeClr val="tx1"/>
              </a:gs>
              <a:gs pos="50000">
                <a:schemeClr val="bg1"/>
              </a:gs>
              <a:gs pos="100000">
                <a:schemeClr val="tx1"/>
              </a:gs>
            </a:gsLst>
            <a:lin ang="5400000" scaled="1"/>
          </a:gradFill>
          <a:ln w="9525">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2800" b="1" i="0" u="none" strike="noStrike" kern="1200" cap="none" spc="0" normalizeH="0" baseline="0" noProof="0">
                <a:ln>
                  <a:noFill/>
                </a:ln>
                <a:solidFill>
                  <a:srgbClr val="FF0000"/>
                </a:solidFill>
                <a:effectLst/>
                <a:uLnTx/>
                <a:uFillTx/>
                <a:latin typeface="Arial Black" panose="020B0A04020102020204" pitchFamily="34" charset="0"/>
                <a:ea typeface="宋体" panose="02010600030101010101" pitchFamily="2" charset="-122"/>
                <a:cs typeface="+mn-cs"/>
              </a:rPr>
              <a:t>一 判断金属跟酸能否发生置换反应及其反应的快慢。</a:t>
            </a:r>
            <a:endParaRPr kumimoji="1" lang="zh-CN" altLang="en-US" sz="2800" b="1" i="0" u="none" strike="noStrike" kern="1200" cap="none" spc="0" normalizeH="0" baseline="0" noProof="0">
              <a:ln>
                <a:noFill/>
              </a:ln>
              <a:solidFill>
                <a:srgbClr val="FF0000"/>
              </a:solidFill>
              <a:effectLst/>
              <a:uLnTx/>
              <a:uFillTx/>
              <a:latin typeface="Arial Black" panose="020B0A04020102020204" pitchFamily="34" charset="0"/>
              <a:ea typeface="宋体" panose="02010600030101010101" pitchFamily="2" charset="-122"/>
              <a:cs typeface="+mn-cs"/>
            </a:endParaRPr>
          </a:p>
        </p:txBody>
      </p:sp>
    </p:spTree>
  </p:cSld>
  <p:clrMapOvr>
    <a:masterClrMapping/>
  </p:clrMapOvr>
  <p:transition advClick="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79875"/>
                                        </p:tgtEl>
                                        <p:attrNameLst>
                                          <p:attrName>style.visibility</p:attrName>
                                        </p:attrNameLst>
                                      </p:cBhvr>
                                      <p:to>
                                        <p:strVal val="visible"/>
                                      </p:to>
                                    </p:set>
                                    <p:animEffect transition="in" filter="slide(fromBottom)">
                                      <p:cBhvr>
                                        <p:cTn id="7" dur="500"/>
                                        <p:tgtEl>
                                          <p:spTgt spid="79875"/>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79876"/>
                                        </p:tgtEl>
                                        <p:attrNameLst>
                                          <p:attrName>style.visibility</p:attrName>
                                        </p:attrNameLst>
                                      </p:cBhvr>
                                      <p:to>
                                        <p:strVal val="visible"/>
                                      </p:to>
                                    </p:set>
                                    <p:animEffect transition="in" filter="slide(fromBottom)">
                                      <p:cBhvr>
                                        <p:cTn id="12" dur="500"/>
                                        <p:tgtEl>
                                          <p:spTgt spid="798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5" grpId="0"/>
      <p:bldP spid="7987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80898" name="Group 2"/>
          <p:cNvGrpSpPr/>
          <p:nvPr/>
        </p:nvGrpSpPr>
        <p:grpSpPr>
          <a:xfrm>
            <a:off x="2133600" y="3581400"/>
            <a:ext cx="3657600" cy="152400"/>
            <a:chOff x="1440" y="2496"/>
            <a:chExt cx="2304" cy="96"/>
          </a:xfrm>
        </p:grpSpPr>
        <p:sp>
          <p:nvSpPr>
            <p:cNvPr id="15455" name="Rectangle 3"/>
            <p:cNvSpPr/>
            <p:nvPr/>
          </p:nvSpPr>
          <p:spPr>
            <a:xfrm>
              <a:off x="1440" y="2496"/>
              <a:ext cx="144" cy="96"/>
            </a:xfrm>
            <a:prstGeom prst="rect">
              <a:avLst/>
            </a:prstGeom>
            <a:solidFill>
              <a:schemeClr val="bg1"/>
            </a:solidFill>
            <a:ln w="9525" cap="flat" cmpd="sng">
              <a:solidFill>
                <a:schemeClr val="tx1"/>
              </a:solidFill>
              <a:prstDash val="solid"/>
              <a:miter/>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56" name="Rectangle 4"/>
            <p:cNvSpPr/>
            <p:nvPr/>
          </p:nvSpPr>
          <p:spPr>
            <a:xfrm>
              <a:off x="2160" y="2496"/>
              <a:ext cx="144" cy="96"/>
            </a:xfrm>
            <a:prstGeom prst="rect">
              <a:avLst/>
            </a:prstGeom>
            <a:solidFill>
              <a:srgbClr val="FFFFFF"/>
            </a:solidFill>
            <a:ln w="9525" cap="flat" cmpd="sng">
              <a:solidFill>
                <a:schemeClr val="tx1"/>
              </a:solidFill>
              <a:prstDash val="solid"/>
              <a:miter/>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57" name="Rectangle 5"/>
            <p:cNvSpPr/>
            <p:nvPr/>
          </p:nvSpPr>
          <p:spPr>
            <a:xfrm>
              <a:off x="2880" y="2496"/>
              <a:ext cx="144" cy="96"/>
            </a:xfrm>
            <a:prstGeom prst="rect">
              <a:avLst/>
            </a:prstGeom>
            <a:solidFill>
              <a:srgbClr val="808080"/>
            </a:solidFill>
            <a:ln w="9525" cap="flat" cmpd="sng">
              <a:solidFill>
                <a:schemeClr val="tx1"/>
              </a:solidFill>
              <a:prstDash val="solid"/>
              <a:miter/>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58" name="Rectangle 6"/>
            <p:cNvSpPr/>
            <p:nvPr/>
          </p:nvSpPr>
          <p:spPr>
            <a:xfrm>
              <a:off x="3600" y="2496"/>
              <a:ext cx="144" cy="96"/>
            </a:xfrm>
            <a:prstGeom prst="rect">
              <a:avLst/>
            </a:prstGeom>
            <a:solidFill>
              <a:srgbClr val="CC5300"/>
            </a:solidFill>
            <a:ln w="9525" cap="flat" cmpd="sng">
              <a:solidFill>
                <a:schemeClr val="tx1"/>
              </a:solidFill>
              <a:prstDash val="solid"/>
              <a:miter/>
              <a:headEnd type="none" w="med" len="med"/>
              <a:tailEnd type="none" w="med" len="med"/>
            </a:ln>
          </p:spPr>
          <p:txBody>
            <a:bodyPr wrap="none" anchor="ctr" anchorCtr="0"/>
            <a:p>
              <a:endParaRPr lang="zh-CN" altLang="en-US" dirty="0">
                <a:latin typeface="Arial" panose="020B0604020202020204" pitchFamily="34" charset="0"/>
              </a:endParaRPr>
            </a:p>
          </p:txBody>
        </p:sp>
      </p:grpSp>
      <p:grpSp>
        <p:nvGrpSpPr>
          <p:cNvPr id="80903" name="Group 7"/>
          <p:cNvGrpSpPr/>
          <p:nvPr/>
        </p:nvGrpSpPr>
        <p:grpSpPr>
          <a:xfrm>
            <a:off x="2286000" y="1752600"/>
            <a:ext cx="3429000" cy="304800"/>
            <a:chOff x="1488" y="1152"/>
            <a:chExt cx="2160" cy="192"/>
          </a:xfrm>
        </p:grpSpPr>
        <p:sp>
          <p:nvSpPr>
            <p:cNvPr id="15451" name="Line 8"/>
            <p:cNvSpPr/>
            <p:nvPr/>
          </p:nvSpPr>
          <p:spPr>
            <a:xfrm>
              <a:off x="1488" y="1152"/>
              <a:ext cx="0" cy="192"/>
            </a:xfrm>
            <a:prstGeom prst="line">
              <a:avLst/>
            </a:prstGeom>
            <a:ln w="38100" cap="flat" cmpd="sng">
              <a:solidFill>
                <a:srgbClr val="0000FF"/>
              </a:solidFill>
              <a:prstDash val="solid"/>
              <a:headEnd type="none" w="med" len="med"/>
              <a:tailEnd type="triangle" w="med" len="med"/>
            </a:ln>
          </p:spPr>
        </p:sp>
        <p:sp>
          <p:nvSpPr>
            <p:cNvPr id="15452" name="Line 9"/>
            <p:cNvSpPr/>
            <p:nvPr/>
          </p:nvSpPr>
          <p:spPr>
            <a:xfrm>
              <a:off x="2208" y="1152"/>
              <a:ext cx="0" cy="192"/>
            </a:xfrm>
            <a:prstGeom prst="line">
              <a:avLst/>
            </a:prstGeom>
            <a:ln w="38100" cap="flat" cmpd="sng">
              <a:solidFill>
                <a:srgbClr val="0000FF"/>
              </a:solidFill>
              <a:prstDash val="solid"/>
              <a:headEnd type="none" w="med" len="med"/>
              <a:tailEnd type="triangle" w="med" len="med"/>
            </a:ln>
          </p:spPr>
        </p:sp>
        <p:sp>
          <p:nvSpPr>
            <p:cNvPr id="15453" name="Line 10"/>
            <p:cNvSpPr/>
            <p:nvPr/>
          </p:nvSpPr>
          <p:spPr>
            <a:xfrm>
              <a:off x="2928" y="1152"/>
              <a:ext cx="0" cy="192"/>
            </a:xfrm>
            <a:prstGeom prst="line">
              <a:avLst/>
            </a:prstGeom>
            <a:ln w="38100" cap="flat" cmpd="sng">
              <a:solidFill>
                <a:srgbClr val="0000FF"/>
              </a:solidFill>
              <a:prstDash val="solid"/>
              <a:headEnd type="none" w="med" len="med"/>
              <a:tailEnd type="triangle" w="med" len="med"/>
            </a:ln>
          </p:spPr>
        </p:sp>
        <p:sp>
          <p:nvSpPr>
            <p:cNvPr id="15454" name="Line 11"/>
            <p:cNvSpPr/>
            <p:nvPr/>
          </p:nvSpPr>
          <p:spPr>
            <a:xfrm>
              <a:off x="3648" y="1152"/>
              <a:ext cx="0" cy="192"/>
            </a:xfrm>
            <a:prstGeom prst="line">
              <a:avLst/>
            </a:prstGeom>
            <a:ln w="38100" cap="flat" cmpd="sng">
              <a:solidFill>
                <a:srgbClr val="0000FF"/>
              </a:solidFill>
              <a:prstDash val="solid"/>
              <a:headEnd type="none" w="med" len="med"/>
              <a:tailEnd type="triangle" w="med" len="med"/>
            </a:ln>
          </p:spPr>
        </p:sp>
      </p:grpSp>
      <p:grpSp>
        <p:nvGrpSpPr>
          <p:cNvPr id="80908" name="Group 12"/>
          <p:cNvGrpSpPr/>
          <p:nvPr/>
        </p:nvGrpSpPr>
        <p:grpSpPr>
          <a:xfrm>
            <a:off x="2133600" y="3048000"/>
            <a:ext cx="2514600" cy="457200"/>
            <a:chOff x="1392" y="1968"/>
            <a:chExt cx="1584" cy="288"/>
          </a:xfrm>
        </p:grpSpPr>
        <p:sp>
          <p:nvSpPr>
            <p:cNvPr id="15441" name="Oval 13"/>
            <p:cNvSpPr/>
            <p:nvPr/>
          </p:nvSpPr>
          <p:spPr>
            <a:xfrm>
              <a:off x="1536" y="2160"/>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42" name="Oval 14"/>
            <p:cNvSpPr/>
            <p:nvPr/>
          </p:nvSpPr>
          <p:spPr>
            <a:xfrm>
              <a:off x="1488" y="2064"/>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43" name="Oval 15"/>
            <p:cNvSpPr/>
            <p:nvPr/>
          </p:nvSpPr>
          <p:spPr>
            <a:xfrm>
              <a:off x="1392" y="2064"/>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44" name="Oval 16"/>
            <p:cNvSpPr/>
            <p:nvPr/>
          </p:nvSpPr>
          <p:spPr>
            <a:xfrm>
              <a:off x="2160" y="2064"/>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45" name="Oval 17"/>
            <p:cNvSpPr/>
            <p:nvPr/>
          </p:nvSpPr>
          <p:spPr>
            <a:xfrm>
              <a:off x="2208" y="2160"/>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46" name="Oval 18"/>
            <p:cNvSpPr/>
            <p:nvPr/>
          </p:nvSpPr>
          <p:spPr>
            <a:xfrm>
              <a:off x="2832" y="2160"/>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47" name="Oval 19"/>
            <p:cNvSpPr/>
            <p:nvPr/>
          </p:nvSpPr>
          <p:spPr>
            <a:xfrm>
              <a:off x="2928" y="2160"/>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48" name="Oval 20"/>
            <p:cNvSpPr/>
            <p:nvPr/>
          </p:nvSpPr>
          <p:spPr>
            <a:xfrm>
              <a:off x="1440" y="1968"/>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49" name="Oval 21"/>
            <p:cNvSpPr/>
            <p:nvPr/>
          </p:nvSpPr>
          <p:spPr>
            <a:xfrm>
              <a:off x="2112" y="2160"/>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50" name="Oval 22"/>
            <p:cNvSpPr/>
            <p:nvPr/>
          </p:nvSpPr>
          <p:spPr>
            <a:xfrm>
              <a:off x="1440" y="2160"/>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grpSp>
      <p:grpSp>
        <p:nvGrpSpPr>
          <p:cNvPr id="80919" name="Group 23"/>
          <p:cNvGrpSpPr/>
          <p:nvPr/>
        </p:nvGrpSpPr>
        <p:grpSpPr>
          <a:xfrm>
            <a:off x="2133600" y="3048000"/>
            <a:ext cx="2514600" cy="533400"/>
            <a:chOff x="1392" y="1920"/>
            <a:chExt cx="1584" cy="336"/>
          </a:xfrm>
        </p:grpSpPr>
        <p:sp>
          <p:nvSpPr>
            <p:cNvPr id="15429" name="Oval 24"/>
            <p:cNvSpPr/>
            <p:nvPr/>
          </p:nvSpPr>
          <p:spPr>
            <a:xfrm>
              <a:off x="2880" y="2016"/>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30" name="Oval 25"/>
            <p:cNvSpPr/>
            <p:nvPr/>
          </p:nvSpPr>
          <p:spPr>
            <a:xfrm>
              <a:off x="2208" y="1968"/>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31" name="Oval 26"/>
            <p:cNvSpPr/>
            <p:nvPr/>
          </p:nvSpPr>
          <p:spPr>
            <a:xfrm>
              <a:off x="1440" y="2160"/>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32" name="Oval 27"/>
            <p:cNvSpPr/>
            <p:nvPr/>
          </p:nvSpPr>
          <p:spPr>
            <a:xfrm>
              <a:off x="2208" y="2016"/>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33" name="Oval 28"/>
            <p:cNvSpPr/>
            <p:nvPr/>
          </p:nvSpPr>
          <p:spPr>
            <a:xfrm>
              <a:off x="1536" y="2112"/>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34" name="Oval 29"/>
            <p:cNvSpPr/>
            <p:nvPr/>
          </p:nvSpPr>
          <p:spPr>
            <a:xfrm>
              <a:off x="1392" y="2016"/>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35" name="Oval 30"/>
            <p:cNvSpPr/>
            <p:nvPr/>
          </p:nvSpPr>
          <p:spPr>
            <a:xfrm>
              <a:off x="1488" y="1968"/>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36" name="Oval 31"/>
            <p:cNvSpPr/>
            <p:nvPr/>
          </p:nvSpPr>
          <p:spPr>
            <a:xfrm>
              <a:off x="1440" y="2016"/>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37" name="Oval 32"/>
            <p:cNvSpPr/>
            <p:nvPr/>
          </p:nvSpPr>
          <p:spPr>
            <a:xfrm>
              <a:off x="1440" y="1920"/>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38" name="Oval 33"/>
            <p:cNvSpPr/>
            <p:nvPr/>
          </p:nvSpPr>
          <p:spPr>
            <a:xfrm>
              <a:off x="2112" y="1968"/>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39" name="Oval 34"/>
            <p:cNvSpPr/>
            <p:nvPr/>
          </p:nvSpPr>
          <p:spPr>
            <a:xfrm>
              <a:off x="2928" y="2160"/>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40" name="Oval 35"/>
            <p:cNvSpPr/>
            <p:nvPr/>
          </p:nvSpPr>
          <p:spPr>
            <a:xfrm>
              <a:off x="2112" y="2160"/>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grpSp>
      <p:grpSp>
        <p:nvGrpSpPr>
          <p:cNvPr id="80932" name="Group 36"/>
          <p:cNvGrpSpPr/>
          <p:nvPr/>
        </p:nvGrpSpPr>
        <p:grpSpPr>
          <a:xfrm>
            <a:off x="2133600" y="3048000"/>
            <a:ext cx="2438400" cy="609600"/>
            <a:chOff x="1392" y="1920"/>
            <a:chExt cx="1536" cy="384"/>
          </a:xfrm>
        </p:grpSpPr>
        <p:sp>
          <p:nvSpPr>
            <p:cNvPr id="15413" name="Oval 37"/>
            <p:cNvSpPr/>
            <p:nvPr/>
          </p:nvSpPr>
          <p:spPr>
            <a:xfrm>
              <a:off x="1440" y="2160"/>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14" name="Oval 38"/>
            <p:cNvSpPr/>
            <p:nvPr/>
          </p:nvSpPr>
          <p:spPr>
            <a:xfrm>
              <a:off x="1488" y="2160"/>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15" name="Oval 39"/>
            <p:cNvSpPr/>
            <p:nvPr/>
          </p:nvSpPr>
          <p:spPr>
            <a:xfrm>
              <a:off x="1392" y="2160"/>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16" name="Oval 40"/>
            <p:cNvSpPr/>
            <p:nvPr/>
          </p:nvSpPr>
          <p:spPr>
            <a:xfrm>
              <a:off x="1536" y="2016"/>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17" name="Oval 41"/>
            <p:cNvSpPr/>
            <p:nvPr/>
          </p:nvSpPr>
          <p:spPr>
            <a:xfrm>
              <a:off x="1392" y="1920"/>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18" name="Oval 42"/>
            <p:cNvSpPr/>
            <p:nvPr/>
          </p:nvSpPr>
          <p:spPr>
            <a:xfrm>
              <a:off x="1440" y="2064"/>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19" name="Oval 43"/>
            <p:cNvSpPr/>
            <p:nvPr/>
          </p:nvSpPr>
          <p:spPr>
            <a:xfrm>
              <a:off x="1392" y="2016"/>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20" name="Oval 44"/>
            <p:cNvSpPr/>
            <p:nvPr/>
          </p:nvSpPr>
          <p:spPr>
            <a:xfrm>
              <a:off x="1488" y="1968"/>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21" name="Oval 45"/>
            <p:cNvSpPr/>
            <p:nvPr/>
          </p:nvSpPr>
          <p:spPr>
            <a:xfrm>
              <a:off x="1536" y="2112"/>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22" name="Oval 46"/>
            <p:cNvSpPr/>
            <p:nvPr/>
          </p:nvSpPr>
          <p:spPr>
            <a:xfrm>
              <a:off x="2112" y="2016"/>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23" name="Oval 47"/>
            <p:cNvSpPr/>
            <p:nvPr/>
          </p:nvSpPr>
          <p:spPr>
            <a:xfrm>
              <a:off x="2160" y="2112"/>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24" name="Oval 48"/>
            <p:cNvSpPr/>
            <p:nvPr/>
          </p:nvSpPr>
          <p:spPr>
            <a:xfrm>
              <a:off x="2208" y="1968"/>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25" name="Oval 49"/>
            <p:cNvSpPr/>
            <p:nvPr/>
          </p:nvSpPr>
          <p:spPr>
            <a:xfrm>
              <a:off x="2160" y="2208"/>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26" name="Oval 50"/>
            <p:cNvSpPr/>
            <p:nvPr/>
          </p:nvSpPr>
          <p:spPr>
            <a:xfrm>
              <a:off x="2880" y="2160"/>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27" name="Oval 51"/>
            <p:cNvSpPr/>
            <p:nvPr/>
          </p:nvSpPr>
          <p:spPr>
            <a:xfrm>
              <a:off x="2880" y="1968"/>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428" name="Oval 52"/>
            <p:cNvSpPr/>
            <p:nvPr/>
          </p:nvSpPr>
          <p:spPr>
            <a:xfrm>
              <a:off x="2256" y="2160"/>
              <a:ext cx="48" cy="96"/>
            </a:xfrm>
            <a:prstGeom prst="ellipse">
              <a:avLst/>
            </a:prstGeom>
            <a:solidFill>
              <a:schemeClr val="bg1"/>
            </a:solidFill>
            <a:ln w="9525" cap="flat" cmpd="sng">
              <a:solidFill>
                <a:schemeClr val="tx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grpSp>
      <p:sp>
        <p:nvSpPr>
          <p:cNvPr id="80949" name="Text Box 53"/>
          <p:cNvSpPr txBox="1"/>
          <p:nvPr/>
        </p:nvSpPr>
        <p:spPr>
          <a:xfrm>
            <a:off x="6553200" y="1676400"/>
            <a:ext cx="2012950" cy="457200"/>
          </a:xfrm>
          <a:prstGeom prst="rect">
            <a:avLst/>
          </a:prstGeom>
          <a:solidFill>
            <a:srgbClr val="F2FAA4"/>
          </a:solidFill>
          <a:ln w="9525">
            <a:noFill/>
          </a:ln>
        </p:spPr>
        <p:txBody>
          <a:bodyPr wrap="none">
            <a:spAutoFit/>
          </a:bodyPr>
          <a:p>
            <a:r>
              <a:rPr lang="zh-CN" altLang="en-US" sz="2400" b="1" dirty="0">
                <a:solidFill>
                  <a:srgbClr val="0000FF"/>
                </a:solidFill>
                <a:latin typeface="Courier New" panose="02070309020205020404" pitchFamily="49" charset="0"/>
              </a:rPr>
              <a:t>反应快慢程度</a:t>
            </a:r>
            <a:endParaRPr lang="zh-CN" altLang="en-US" sz="2400" b="1" dirty="0">
              <a:solidFill>
                <a:srgbClr val="0000FF"/>
              </a:solidFill>
              <a:latin typeface="Courier New" panose="02070309020205020404" pitchFamily="49" charset="0"/>
            </a:endParaRPr>
          </a:p>
        </p:txBody>
      </p:sp>
      <p:sp>
        <p:nvSpPr>
          <p:cNvPr id="15368" name="Text Box 54"/>
          <p:cNvSpPr txBox="1"/>
          <p:nvPr/>
        </p:nvSpPr>
        <p:spPr>
          <a:xfrm>
            <a:off x="6705600" y="2438400"/>
            <a:ext cx="1712913" cy="457200"/>
          </a:xfrm>
          <a:prstGeom prst="rect">
            <a:avLst/>
          </a:prstGeom>
          <a:solidFill>
            <a:srgbClr val="F2FAA4"/>
          </a:solidFill>
          <a:ln w="9525">
            <a:noFill/>
          </a:ln>
        </p:spPr>
        <p:txBody>
          <a:bodyPr wrap="none">
            <a:spAutoFit/>
          </a:bodyPr>
          <a:p>
            <a:r>
              <a:rPr lang="en-US" altLang="zh-CN" sz="2400" b="1">
                <a:solidFill>
                  <a:srgbClr val="0000FF"/>
                </a:solidFill>
                <a:latin typeface="Arial Narrow" panose="020B0606020202030204" pitchFamily="34" charset="0"/>
              </a:rPr>
              <a:t>Mg &gt; Zn &gt; Fe</a:t>
            </a:r>
            <a:endParaRPr lang="en-US" altLang="zh-CN" sz="2400" b="1">
              <a:solidFill>
                <a:srgbClr val="0000FF"/>
              </a:solidFill>
              <a:latin typeface="Courier New" panose="02070309020205020404" pitchFamily="49" charset="0"/>
            </a:endParaRPr>
          </a:p>
        </p:txBody>
      </p:sp>
      <p:sp>
        <p:nvSpPr>
          <p:cNvPr id="15369" name="Text Box 55"/>
          <p:cNvSpPr txBox="1"/>
          <p:nvPr/>
        </p:nvSpPr>
        <p:spPr>
          <a:xfrm>
            <a:off x="381000" y="5911850"/>
            <a:ext cx="8016875" cy="955675"/>
          </a:xfrm>
          <a:prstGeom prst="rect">
            <a:avLst/>
          </a:prstGeom>
          <a:noFill/>
          <a:ln w="9525" cap="flat" cmpd="sng">
            <a:solidFill>
              <a:srgbClr val="FF0000"/>
            </a:solidFill>
            <a:prstDash val="solid"/>
            <a:miter/>
            <a:headEnd type="none" w="med" len="med"/>
            <a:tailEnd type="none" w="med" len="med"/>
          </a:ln>
        </p:spPr>
        <p:txBody>
          <a:bodyPr wrap="none">
            <a:spAutoFit/>
          </a:bodyPr>
          <a:p>
            <a:r>
              <a:rPr lang="zh-CN" altLang="en-US" sz="2800" b="1" dirty="0">
                <a:solidFill>
                  <a:srgbClr val="000000"/>
                </a:solidFill>
                <a:latin typeface="Courier New" panose="02070309020205020404" pitchFamily="49" charset="0"/>
              </a:rPr>
              <a:t>判断依据：每条曲线中，斜线越陡，说明单位时间</a:t>
            </a:r>
            <a:endParaRPr lang="zh-CN" altLang="en-US" sz="2800" b="1" dirty="0">
              <a:solidFill>
                <a:srgbClr val="000000"/>
              </a:solidFill>
              <a:latin typeface="Courier New" panose="02070309020205020404" pitchFamily="49" charset="0"/>
            </a:endParaRPr>
          </a:p>
          <a:p>
            <a:r>
              <a:rPr lang="zh-CN" altLang="en-US" sz="2800" b="1" dirty="0">
                <a:solidFill>
                  <a:srgbClr val="000000"/>
                </a:solidFill>
                <a:latin typeface="Courier New" panose="02070309020205020404" pitchFamily="49" charset="0"/>
              </a:rPr>
              <a:t>内产生氢气多，反应快。</a:t>
            </a:r>
            <a:endParaRPr lang="zh-CN" altLang="en-US" sz="2800" b="1" dirty="0">
              <a:solidFill>
                <a:srgbClr val="000000"/>
              </a:solidFill>
              <a:latin typeface="Courier New" panose="02070309020205020404" pitchFamily="49" charset="0"/>
            </a:endParaRPr>
          </a:p>
        </p:txBody>
      </p:sp>
      <p:sp>
        <p:nvSpPr>
          <p:cNvPr id="80952" name="Text Box 56"/>
          <p:cNvSpPr txBox="1"/>
          <p:nvPr/>
        </p:nvSpPr>
        <p:spPr>
          <a:xfrm>
            <a:off x="6400800" y="3810000"/>
            <a:ext cx="544513" cy="457200"/>
          </a:xfrm>
          <a:prstGeom prst="rect">
            <a:avLst/>
          </a:prstGeom>
          <a:noFill/>
          <a:ln w="9525">
            <a:noFill/>
          </a:ln>
        </p:spPr>
        <p:txBody>
          <a:bodyPr wrap="none">
            <a:spAutoFit/>
          </a:bodyPr>
          <a:p>
            <a:r>
              <a:rPr lang="en-US" altLang="zh-CN" sz="2400" b="1">
                <a:solidFill>
                  <a:srgbClr val="003399"/>
                </a:solidFill>
                <a:latin typeface="Arial Narrow" panose="020B0606020202030204" pitchFamily="34" charset="0"/>
              </a:rPr>
              <a:t>Mg</a:t>
            </a:r>
            <a:endParaRPr lang="en-US" altLang="zh-CN" sz="2400" b="1">
              <a:solidFill>
                <a:srgbClr val="FF0000"/>
              </a:solidFill>
              <a:latin typeface="Courier New" panose="02070309020205020404" pitchFamily="49" charset="0"/>
            </a:endParaRPr>
          </a:p>
        </p:txBody>
      </p:sp>
      <p:sp>
        <p:nvSpPr>
          <p:cNvPr id="80953" name="Text Box 57"/>
          <p:cNvSpPr txBox="1"/>
          <p:nvPr/>
        </p:nvSpPr>
        <p:spPr>
          <a:xfrm>
            <a:off x="6400800" y="4572000"/>
            <a:ext cx="488950" cy="457200"/>
          </a:xfrm>
          <a:prstGeom prst="rect">
            <a:avLst/>
          </a:prstGeom>
          <a:noFill/>
          <a:ln w="9525">
            <a:noFill/>
          </a:ln>
        </p:spPr>
        <p:txBody>
          <a:bodyPr wrap="none">
            <a:spAutoFit/>
          </a:bodyPr>
          <a:p>
            <a:r>
              <a:rPr lang="en-US" altLang="zh-CN" sz="2400" b="1">
                <a:solidFill>
                  <a:srgbClr val="003399"/>
                </a:solidFill>
                <a:latin typeface="Arial Narrow" panose="020B0606020202030204" pitchFamily="34" charset="0"/>
              </a:rPr>
              <a:t>Zn</a:t>
            </a:r>
            <a:endParaRPr lang="en-US" altLang="zh-CN" sz="2400" b="1">
              <a:solidFill>
                <a:srgbClr val="003399"/>
              </a:solidFill>
              <a:latin typeface="Arial Narrow" panose="020B0606020202030204" pitchFamily="34" charset="0"/>
            </a:endParaRPr>
          </a:p>
        </p:txBody>
      </p:sp>
      <p:sp>
        <p:nvSpPr>
          <p:cNvPr id="80954" name="Text Box 58"/>
          <p:cNvSpPr txBox="1"/>
          <p:nvPr/>
        </p:nvSpPr>
        <p:spPr>
          <a:xfrm>
            <a:off x="6400800" y="4191000"/>
            <a:ext cx="476250" cy="457200"/>
          </a:xfrm>
          <a:prstGeom prst="rect">
            <a:avLst/>
          </a:prstGeom>
          <a:noFill/>
          <a:ln w="9525">
            <a:noFill/>
          </a:ln>
        </p:spPr>
        <p:txBody>
          <a:bodyPr wrap="none">
            <a:spAutoFit/>
          </a:bodyPr>
          <a:p>
            <a:r>
              <a:rPr lang="en-US" altLang="zh-CN" sz="2400" b="1">
                <a:solidFill>
                  <a:srgbClr val="003399"/>
                </a:solidFill>
                <a:latin typeface="Arial Narrow" panose="020B0606020202030204" pitchFamily="34" charset="0"/>
              </a:rPr>
              <a:t>Fe</a:t>
            </a:r>
            <a:endParaRPr lang="en-US" altLang="zh-CN" sz="2400" b="1">
              <a:solidFill>
                <a:srgbClr val="003399"/>
              </a:solidFill>
              <a:latin typeface="Arial Narrow" panose="020B0606020202030204" pitchFamily="34" charset="0"/>
            </a:endParaRPr>
          </a:p>
        </p:txBody>
      </p:sp>
      <p:grpSp>
        <p:nvGrpSpPr>
          <p:cNvPr id="80955" name="Group 59"/>
          <p:cNvGrpSpPr/>
          <p:nvPr/>
        </p:nvGrpSpPr>
        <p:grpSpPr>
          <a:xfrm>
            <a:off x="838200" y="3581400"/>
            <a:ext cx="7924800" cy="2514600"/>
            <a:chOff x="576" y="2304"/>
            <a:chExt cx="4824" cy="1584"/>
          </a:xfrm>
        </p:grpSpPr>
        <p:sp>
          <p:nvSpPr>
            <p:cNvPr id="15408" name="Line 60"/>
            <p:cNvSpPr/>
            <p:nvPr/>
          </p:nvSpPr>
          <p:spPr>
            <a:xfrm flipV="1">
              <a:off x="1344" y="2640"/>
              <a:ext cx="0" cy="1008"/>
            </a:xfrm>
            <a:prstGeom prst="line">
              <a:avLst/>
            </a:prstGeom>
            <a:ln w="28575" cap="flat" cmpd="sng">
              <a:solidFill>
                <a:schemeClr val="tx1"/>
              </a:solidFill>
              <a:prstDash val="solid"/>
              <a:headEnd type="none" w="med" len="med"/>
              <a:tailEnd type="triangle" w="med" len="med"/>
            </a:ln>
          </p:spPr>
        </p:sp>
        <p:sp>
          <p:nvSpPr>
            <p:cNvPr id="15409" name="Line 61"/>
            <p:cNvSpPr/>
            <p:nvPr/>
          </p:nvSpPr>
          <p:spPr>
            <a:xfrm>
              <a:off x="1344" y="3648"/>
              <a:ext cx="3072" cy="0"/>
            </a:xfrm>
            <a:prstGeom prst="line">
              <a:avLst/>
            </a:prstGeom>
            <a:ln w="38100" cap="flat" cmpd="sng">
              <a:solidFill>
                <a:schemeClr val="tx1"/>
              </a:solidFill>
              <a:prstDash val="solid"/>
              <a:headEnd type="none" w="med" len="med"/>
              <a:tailEnd type="triangle" w="med" len="med"/>
            </a:ln>
          </p:spPr>
        </p:sp>
        <p:sp>
          <p:nvSpPr>
            <p:cNvPr id="15410" name="Text Box 62"/>
            <p:cNvSpPr txBox="1"/>
            <p:nvPr/>
          </p:nvSpPr>
          <p:spPr>
            <a:xfrm>
              <a:off x="4512" y="3504"/>
              <a:ext cx="888" cy="288"/>
            </a:xfrm>
            <a:prstGeom prst="rect">
              <a:avLst/>
            </a:prstGeom>
            <a:noFill/>
            <a:ln w="9525">
              <a:noFill/>
            </a:ln>
          </p:spPr>
          <p:txBody>
            <a:bodyPr>
              <a:spAutoFit/>
            </a:bodyPr>
            <a:p>
              <a:r>
                <a:rPr lang="zh-CN" altLang="en-US" sz="2400" b="1" dirty="0">
                  <a:solidFill>
                    <a:srgbClr val="FF0000"/>
                  </a:solidFill>
                  <a:latin typeface="Courier New" panose="02070309020205020404" pitchFamily="49" charset="0"/>
                </a:rPr>
                <a:t>反应时间</a:t>
              </a:r>
              <a:endParaRPr lang="zh-CN" altLang="en-US" sz="2400" b="1" dirty="0">
                <a:solidFill>
                  <a:srgbClr val="FF0000"/>
                </a:solidFill>
                <a:latin typeface="Courier New" panose="02070309020205020404" pitchFamily="49" charset="0"/>
              </a:endParaRPr>
            </a:p>
          </p:txBody>
        </p:sp>
        <p:sp>
          <p:nvSpPr>
            <p:cNvPr id="15411" name="Text Box 63"/>
            <p:cNvSpPr txBox="1"/>
            <p:nvPr/>
          </p:nvSpPr>
          <p:spPr>
            <a:xfrm>
              <a:off x="1152" y="3600"/>
              <a:ext cx="223" cy="288"/>
            </a:xfrm>
            <a:prstGeom prst="rect">
              <a:avLst/>
            </a:prstGeom>
            <a:noFill/>
            <a:ln w="9525">
              <a:noFill/>
            </a:ln>
          </p:spPr>
          <p:txBody>
            <a:bodyPr wrap="none">
              <a:spAutoFit/>
            </a:bodyPr>
            <a:p>
              <a:r>
                <a:rPr lang="en-US" altLang="zh-CN" sz="2400" b="1">
                  <a:solidFill>
                    <a:srgbClr val="FF0000"/>
                  </a:solidFill>
                  <a:latin typeface="Courier New" panose="02070309020205020404" pitchFamily="49" charset="0"/>
                </a:rPr>
                <a:t>0</a:t>
              </a:r>
              <a:endParaRPr lang="en-US" altLang="zh-CN" sz="2400" b="1">
                <a:solidFill>
                  <a:srgbClr val="FF0000"/>
                </a:solidFill>
                <a:latin typeface="Courier New" panose="02070309020205020404" pitchFamily="49" charset="0"/>
              </a:endParaRPr>
            </a:p>
          </p:txBody>
        </p:sp>
        <p:sp>
          <p:nvSpPr>
            <p:cNvPr id="15412" name="Text Box 64"/>
            <p:cNvSpPr txBox="1"/>
            <p:nvPr/>
          </p:nvSpPr>
          <p:spPr>
            <a:xfrm>
              <a:off x="576" y="2304"/>
              <a:ext cx="646" cy="519"/>
            </a:xfrm>
            <a:prstGeom prst="rect">
              <a:avLst/>
            </a:prstGeom>
            <a:noFill/>
            <a:ln w="9525">
              <a:noFill/>
            </a:ln>
          </p:spPr>
          <p:txBody>
            <a:bodyPr wrap="none">
              <a:spAutoFit/>
            </a:bodyPr>
            <a:p>
              <a:r>
                <a:rPr lang="zh-CN" altLang="en-US" sz="2000" b="1" dirty="0">
                  <a:solidFill>
                    <a:srgbClr val="FF0000"/>
                  </a:solidFill>
                  <a:latin typeface="Courier New" panose="02070309020205020404" pitchFamily="49" charset="0"/>
                </a:rPr>
                <a:t>产生</a:t>
              </a:r>
              <a:r>
                <a:rPr lang="en-US" altLang="zh-CN" sz="2800" b="1">
                  <a:solidFill>
                    <a:srgbClr val="FF0000"/>
                  </a:solidFill>
                  <a:latin typeface="Courier New" panose="02070309020205020404" pitchFamily="49" charset="0"/>
                </a:rPr>
                <a:t>H</a:t>
              </a:r>
              <a:r>
                <a:rPr lang="en-US" altLang="zh-CN" sz="2000" b="1">
                  <a:solidFill>
                    <a:srgbClr val="FF0000"/>
                  </a:solidFill>
                  <a:latin typeface="Courier New" panose="02070309020205020404" pitchFamily="49" charset="0"/>
                </a:rPr>
                <a:t>2</a:t>
              </a:r>
              <a:endParaRPr lang="en-US" altLang="zh-CN" sz="2000" b="1">
                <a:solidFill>
                  <a:srgbClr val="FF0000"/>
                </a:solidFill>
                <a:latin typeface="Courier New" panose="02070309020205020404" pitchFamily="49" charset="0"/>
              </a:endParaRPr>
            </a:p>
            <a:p>
              <a:r>
                <a:rPr lang="zh-CN" altLang="en-US" sz="2000" b="1" dirty="0">
                  <a:solidFill>
                    <a:srgbClr val="FF0000"/>
                  </a:solidFill>
                  <a:latin typeface="Courier New" panose="02070309020205020404" pitchFamily="49" charset="0"/>
                </a:rPr>
                <a:t>质量</a:t>
              </a:r>
              <a:endParaRPr lang="zh-CN" altLang="en-US" sz="2000" b="1" dirty="0">
                <a:solidFill>
                  <a:srgbClr val="FF0000"/>
                </a:solidFill>
                <a:latin typeface="Courier New" panose="02070309020205020404" pitchFamily="49" charset="0"/>
              </a:endParaRPr>
            </a:p>
          </p:txBody>
        </p:sp>
      </p:grpSp>
      <p:grpSp>
        <p:nvGrpSpPr>
          <p:cNvPr id="80961" name="Group 65"/>
          <p:cNvGrpSpPr/>
          <p:nvPr/>
        </p:nvGrpSpPr>
        <p:grpSpPr>
          <a:xfrm>
            <a:off x="2057400" y="3886200"/>
            <a:ext cx="5227638" cy="1828800"/>
            <a:chOff x="1344" y="2592"/>
            <a:chExt cx="3293" cy="1152"/>
          </a:xfrm>
        </p:grpSpPr>
        <p:grpSp>
          <p:nvGrpSpPr>
            <p:cNvPr id="15393" name="Group 66"/>
            <p:cNvGrpSpPr/>
            <p:nvPr/>
          </p:nvGrpSpPr>
          <p:grpSpPr>
            <a:xfrm>
              <a:off x="1344" y="2592"/>
              <a:ext cx="3293" cy="1152"/>
              <a:chOff x="1344" y="2592"/>
              <a:chExt cx="3293" cy="1152"/>
            </a:xfrm>
          </p:grpSpPr>
          <p:grpSp>
            <p:nvGrpSpPr>
              <p:cNvPr id="15397" name="Group 67"/>
              <p:cNvGrpSpPr/>
              <p:nvPr/>
            </p:nvGrpSpPr>
            <p:grpSpPr>
              <a:xfrm>
                <a:off x="3792" y="2592"/>
                <a:ext cx="845" cy="768"/>
                <a:chOff x="3648" y="2640"/>
                <a:chExt cx="845" cy="768"/>
              </a:xfrm>
            </p:grpSpPr>
            <p:sp>
              <p:nvSpPr>
                <p:cNvPr id="15405" name="Text Box 68"/>
                <p:cNvSpPr txBox="1"/>
                <p:nvPr/>
              </p:nvSpPr>
              <p:spPr>
                <a:xfrm>
                  <a:off x="3648" y="2640"/>
                  <a:ext cx="845" cy="288"/>
                </a:xfrm>
                <a:prstGeom prst="rect">
                  <a:avLst/>
                </a:prstGeom>
                <a:noFill/>
                <a:ln w="9525">
                  <a:noFill/>
                </a:ln>
              </p:spPr>
              <p:txBody>
                <a:bodyPr wrap="none">
                  <a:spAutoFit/>
                </a:bodyPr>
                <a:p>
                  <a:r>
                    <a:rPr lang="zh-CN" altLang="en-US" sz="2400" b="1" dirty="0">
                      <a:solidFill>
                        <a:srgbClr val="FF0000"/>
                      </a:solidFill>
                      <a:latin typeface="Courier New" panose="02070309020205020404" pitchFamily="49" charset="0"/>
                    </a:rPr>
                    <a:t>（   ）</a:t>
                  </a:r>
                  <a:endParaRPr lang="zh-CN" altLang="en-US" sz="2400" b="1" dirty="0">
                    <a:solidFill>
                      <a:srgbClr val="FF0000"/>
                    </a:solidFill>
                    <a:latin typeface="Courier New" panose="02070309020205020404" pitchFamily="49" charset="0"/>
                  </a:endParaRPr>
                </a:p>
              </p:txBody>
            </p:sp>
            <p:sp>
              <p:nvSpPr>
                <p:cNvPr id="15406" name="Text Box 69"/>
                <p:cNvSpPr txBox="1"/>
                <p:nvPr/>
              </p:nvSpPr>
              <p:spPr>
                <a:xfrm>
                  <a:off x="3648" y="2880"/>
                  <a:ext cx="845" cy="288"/>
                </a:xfrm>
                <a:prstGeom prst="rect">
                  <a:avLst/>
                </a:prstGeom>
                <a:noFill/>
                <a:ln w="9525">
                  <a:noFill/>
                </a:ln>
              </p:spPr>
              <p:txBody>
                <a:bodyPr wrap="none">
                  <a:spAutoFit/>
                </a:bodyPr>
                <a:p>
                  <a:r>
                    <a:rPr lang="zh-CN" altLang="en-US" sz="2400" b="1" dirty="0">
                      <a:solidFill>
                        <a:srgbClr val="FF0000"/>
                      </a:solidFill>
                      <a:latin typeface="Courier New" panose="02070309020205020404" pitchFamily="49" charset="0"/>
                    </a:rPr>
                    <a:t>（   ）</a:t>
                  </a:r>
                  <a:endParaRPr lang="zh-CN" altLang="en-US" sz="2400" b="1" dirty="0">
                    <a:solidFill>
                      <a:srgbClr val="FF0000"/>
                    </a:solidFill>
                    <a:latin typeface="Courier New" panose="02070309020205020404" pitchFamily="49" charset="0"/>
                  </a:endParaRPr>
                </a:p>
              </p:txBody>
            </p:sp>
            <p:sp>
              <p:nvSpPr>
                <p:cNvPr id="15407" name="Text Box 70"/>
                <p:cNvSpPr txBox="1"/>
                <p:nvPr/>
              </p:nvSpPr>
              <p:spPr>
                <a:xfrm>
                  <a:off x="3648" y="3120"/>
                  <a:ext cx="845" cy="288"/>
                </a:xfrm>
                <a:prstGeom prst="rect">
                  <a:avLst/>
                </a:prstGeom>
                <a:noFill/>
                <a:ln w="9525">
                  <a:noFill/>
                </a:ln>
              </p:spPr>
              <p:txBody>
                <a:bodyPr wrap="none">
                  <a:spAutoFit/>
                </a:bodyPr>
                <a:p>
                  <a:r>
                    <a:rPr lang="zh-CN" altLang="en-US" sz="2400" b="1" dirty="0">
                      <a:solidFill>
                        <a:srgbClr val="FF0000"/>
                      </a:solidFill>
                      <a:latin typeface="Courier New" panose="02070309020205020404" pitchFamily="49" charset="0"/>
                    </a:rPr>
                    <a:t>（   ）</a:t>
                  </a:r>
                  <a:endParaRPr lang="zh-CN" altLang="en-US" sz="2400" b="1" dirty="0">
                    <a:solidFill>
                      <a:srgbClr val="FF0000"/>
                    </a:solidFill>
                    <a:latin typeface="Courier New" panose="02070309020205020404" pitchFamily="49" charset="0"/>
                  </a:endParaRPr>
                </a:p>
              </p:txBody>
            </p:sp>
          </p:grpSp>
          <p:grpSp>
            <p:nvGrpSpPr>
              <p:cNvPr id="15398" name="Group 71"/>
              <p:cNvGrpSpPr/>
              <p:nvPr/>
            </p:nvGrpSpPr>
            <p:grpSpPr>
              <a:xfrm>
                <a:off x="1344" y="2784"/>
                <a:ext cx="2304" cy="960"/>
                <a:chOff x="1344" y="2784"/>
                <a:chExt cx="2304" cy="960"/>
              </a:xfrm>
            </p:grpSpPr>
            <p:sp>
              <p:nvSpPr>
                <p:cNvPr id="15399" name="Line 72"/>
                <p:cNvSpPr/>
                <p:nvPr/>
              </p:nvSpPr>
              <p:spPr>
                <a:xfrm flipV="1">
                  <a:off x="1344" y="2784"/>
                  <a:ext cx="288" cy="960"/>
                </a:xfrm>
                <a:prstGeom prst="line">
                  <a:avLst/>
                </a:prstGeom>
                <a:ln w="28575" cap="flat" cmpd="sng">
                  <a:solidFill>
                    <a:srgbClr val="FF6600"/>
                  </a:solidFill>
                  <a:prstDash val="solid"/>
                  <a:headEnd type="none" w="med" len="med"/>
                  <a:tailEnd type="none" w="med" len="med"/>
                </a:ln>
              </p:spPr>
            </p:sp>
            <p:sp>
              <p:nvSpPr>
                <p:cNvPr id="15400" name="Line 73"/>
                <p:cNvSpPr/>
                <p:nvPr/>
              </p:nvSpPr>
              <p:spPr>
                <a:xfrm>
                  <a:off x="1632" y="2784"/>
                  <a:ext cx="2016" cy="0"/>
                </a:xfrm>
                <a:prstGeom prst="line">
                  <a:avLst/>
                </a:prstGeom>
                <a:ln w="28575" cap="flat" cmpd="sng">
                  <a:solidFill>
                    <a:srgbClr val="FF6600"/>
                  </a:solidFill>
                  <a:prstDash val="solid"/>
                  <a:headEnd type="none" w="med" len="med"/>
                  <a:tailEnd type="none" w="med" len="med"/>
                </a:ln>
              </p:spPr>
            </p:sp>
            <p:sp>
              <p:nvSpPr>
                <p:cNvPr id="15401" name="Line 74"/>
                <p:cNvSpPr/>
                <p:nvPr/>
              </p:nvSpPr>
              <p:spPr>
                <a:xfrm flipV="1">
                  <a:off x="1344" y="3216"/>
                  <a:ext cx="480" cy="528"/>
                </a:xfrm>
                <a:prstGeom prst="line">
                  <a:avLst/>
                </a:prstGeom>
                <a:ln w="28575" cap="flat" cmpd="sng">
                  <a:solidFill>
                    <a:srgbClr val="FF6600"/>
                  </a:solidFill>
                  <a:prstDash val="solid"/>
                  <a:headEnd type="none" w="med" len="med"/>
                  <a:tailEnd type="none" w="med" len="med"/>
                </a:ln>
              </p:spPr>
            </p:sp>
            <p:sp>
              <p:nvSpPr>
                <p:cNvPr id="15402" name="Line 75"/>
                <p:cNvSpPr/>
                <p:nvPr/>
              </p:nvSpPr>
              <p:spPr>
                <a:xfrm>
                  <a:off x="1824" y="3216"/>
                  <a:ext cx="1824" cy="0"/>
                </a:xfrm>
                <a:prstGeom prst="line">
                  <a:avLst/>
                </a:prstGeom>
                <a:ln w="28575" cap="flat" cmpd="sng">
                  <a:solidFill>
                    <a:srgbClr val="FF6600"/>
                  </a:solidFill>
                  <a:prstDash val="solid"/>
                  <a:headEnd type="none" w="med" len="med"/>
                  <a:tailEnd type="none" w="med" len="med"/>
                </a:ln>
              </p:spPr>
            </p:sp>
            <p:sp>
              <p:nvSpPr>
                <p:cNvPr id="15403" name="Line 76"/>
                <p:cNvSpPr/>
                <p:nvPr/>
              </p:nvSpPr>
              <p:spPr>
                <a:xfrm flipV="1">
                  <a:off x="1344" y="3024"/>
                  <a:ext cx="960" cy="720"/>
                </a:xfrm>
                <a:prstGeom prst="line">
                  <a:avLst/>
                </a:prstGeom>
                <a:ln w="28575" cap="flat" cmpd="sng">
                  <a:solidFill>
                    <a:srgbClr val="FF6600"/>
                  </a:solidFill>
                  <a:prstDash val="solid"/>
                  <a:headEnd type="none" w="med" len="med"/>
                  <a:tailEnd type="none" w="med" len="med"/>
                </a:ln>
              </p:spPr>
            </p:sp>
            <p:sp>
              <p:nvSpPr>
                <p:cNvPr id="15404" name="Line 77"/>
                <p:cNvSpPr/>
                <p:nvPr/>
              </p:nvSpPr>
              <p:spPr>
                <a:xfrm>
                  <a:off x="2304" y="3024"/>
                  <a:ext cx="1344" cy="0"/>
                </a:xfrm>
                <a:prstGeom prst="line">
                  <a:avLst/>
                </a:prstGeom>
                <a:ln w="28575" cap="flat" cmpd="sng">
                  <a:solidFill>
                    <a:srgbClr val="FF6600"/>
                  </a:solidFill>
                  <a:prstDash val="solid"/>
                  <a:headEnd type="none" w="med" len="med"/>
                  <a:tailEnd type="none" w="med" len="med"/>
                </a:ln>
              </p:spPr>
            </p:sp>
          </p:grpSp>
        </p:grpSp>
        <p:sp>
          <p:nvSpPr>
            <p:cNvPr id="15394" name="Text Box 78"/>
            <p:cNvSpPr txBox="1"/>
            <p:nvPr/>
          </p:nvSpPr>
          <p:spPr>
            <a:xfrm>
              <a:off x="3600" y="2592"/>
              <a:ext cx="308" cy="288"/>
            </a:xfrm>
            <a:prstGeom prst="rect">
              <a:avLst/>
            </a:prstGeom>
            <a:noFill/>
            <a:ln w="9525">
              <a:noFill/>
            </a:ln>
          </p:spPr>
          <p:txBody>
            <a:bodyPr wrap="none">
              <a:spAutoFit/>
            </a:bodyPr>
            <a:p>
              <a:r>
                <a:rPr lang="zh-CN" altLang="en-US" sz="2400" b="1" dirty="0">
                  <a:solidFill>
                    <a:srgbClr val="FF0000"/>
                  </a:solidFill>
                  <a:latin typeface="Arial Narrow" panose="020B0606020202030204" pitchFamily="34" charset="0"/>
                </a:rPr>
                <a:t>甲</a:t>
              </a:r>
              <a:endParaRPr lang="zh-CN" altLang="en-US" sz="2400" b="1" dirty="0">
                <a:solidFill>
                  <a:srgbClr val="FF0000"/>
                </a:solidFill>
                <a:latin typeface="Arial Narrow" panose="020B0606020202030204" pitchFamily="34" charset="0"/>
              </a:endParaRPr>
            </a:p>
          </p:txBody>
        </p:sp>
        <p:sp>
          <p:nvSpPr>
            <p:cNvPr id="15395" name="Text Box 79"/>
            <p:cNvSpPr txBox="1"/>
            <p:nvPr/>
          </p:nvSpPr>
          <p:spPr>
            <a:xfrm>
              <a:off x="3638" y="2845"/>
              <a:ext cx="308" cy="288"/>
            </a:xfrm>
            <a:prstGeom prst="rect">
              <a:avLst/>
            </a:prstGeom>
            <a:noFill/>
            <a:ln w="9525">
              <a:noFill/>
            </a:ln>
          </p:spPr>
          <p:txBody>
            <a:bodyPr wrap="none">
              <a:spAutoFit/>
            </a:bodyPr>
            <a:p>
              <a:r>
                <a:rPr lang="zh-CN" altLang="en-US" sz="2400" b="1" dirty="0">
                  <a:solidFill>
                    <a:srgbClr val="FF0000"/>
                  </a:solidFill>
                  <a:latin typeface="Arial Narrow" panose="020B0606020202030204" pitchFamily="34" charset="0"/>
                </a:rPr>
                <a:t>乙</a:t>
              </a:r>
              <a:endParaRPr lang="zh-CN" altLang="en-US" sz="2400" b="1" dirty="0">
                <a:solidFill>
                  <a:srgbClr val="FF0000"/>
                </a:solidFill>
                <a:latin typeface="Arial Narrow" panose="020B0606020202030204" pitchFamily="34" charset="0"/>
              </a:endParaRPr>
            </a:p>
          </p:txBody>
        </p:sp>
        <p:sp>
          <p:nvSpPr>
            <p:cNvPr id="15396" name="Text Box 80"/>
            <p:cNvSpPr txBox="1"/>
            <p:nvPr/>
          </p:nvSpPr>
          <p:spPr>
            <a:xfrm>
              <a:off x="3648" y="3072"/>
              <a:ext cx="308" cy="288"/>
            </a:xfrm>
            <a:prstGeom prst="rect">
              <a:avLst/>
            </a:prstGeom>
            <a:noFill/>
            <a:ln w="9525">
              <a:noFill/>
            </a:ln>
          </p:spPr>
          <p:txBody>
            <a:bodyPr wrap="none">
              <a:spAutoFit/>
            </a:bodyPr>
            <a:p>
              <a:r>
                <a:rPr lang="zh-CN" altLang="en-US" sz="2400" b="1" dirty="0">
                  <a:solidFill>
                    <a:srgbClr val="FF0000"/>
                  </a:solidFill>
                  <a:latin typeface="Arial Narrow" panose="020B0606020202030204" pitchFamily="34" charset="0"/>
                </a:rPr>
                <a:t>丙</a:t>
              </a:r>
              <a:endParaRPr lang="zh-CN" altLang="en-US" sz="2400" b="1" dirty="0">
                <a:solidFill>
                  <a:srgbClr val="FF0000"/>
                </a:solidFill>
                <a:latin typeface="Arial Narrow" panose="020B0606020202030204" pitchFamily="34" charset="0"/>
              </a:endParaRPr>
            </a:p>
          </p:txBody>
        </p:sp>
      </p:grpSp>
      <p:grpSp>
        <p:nvGrpSpPr>
          <p:cNvPr id="80977" name="Group 81"/>
          <p:cNvGrpSpPr/>
          <p:nvPr/>
        </p:nvGrpSpPr>
        <p:grpSpPr>
          <a:xfrm>
            <a:off x="533400" y="914400"/>
            <a:ext cx="8150225" cy="2509838"/>
            <a:chOff x="518" y="493"/>
            <a:chExt cx="5134" cy="1581"/>
          </a:xfrm>
        </p:grpSpPr>
        <p:grpSp>
          <p:nvGrpSpPr>
            <p:cNvPr id="15386" name="Group 82"/>
            <p:cNvGrpSpPr/>
            <p:nvPr/>
          </p:nvGrpSpPr>
          <p:grpSpPr>
            <a:xfrm>
              <a:off x="1344" y="797"/>
              <a:ext cx="2486" cy="307"/>
              <a:chOff x="1296" y="845"/>
              <a:chExt cx="2486" cy="307"/>
            </a:xfrm>
          </p:grpSpPr>
          <p:sp>
            <p:nvSpPr>
              <p:cNvPr id="15389" name="Text Box 83"/>
              <p:cNvSpPr txBox="1"/>
              <p:nvPr/>
            </p:nvSpPr>
            <p:spPr>
              <a:xfrm>
                <a:off x="1296" y="864"/>
                <a:ext cx="346" cy="288"/>
              </a:xfrm>
              <a:prstGeom prst="rect">
                <a:avLst/>
              </a:prstGeom>
              <a:noFill/>
              <a:ln w="9525">
                <a:noFill/>
              </a:ln>
            </p:spPr>
            <p:txBody>
              <a:bodyPr>
                <a:spAutoFit/>
              </a:bodyPr>
              <a:p>
                <a:r>
                  <a:rPr lang="en-US" altLang="zh-CN" sz="2400" b="1">
                    <a:solidFill>
                      <a:srgbClr val="FF0315"/>
                    </a:solidFill>
                    <a:latin typeface="Arial Narrow" panose="020B0606020202030204" pitchFamily="34" charset="0"/>
                  </a:rPr>
                  <a:t>Mg</a:t>
                </a:r>
                <a:endParaRPr lang="en-US" altLang="zh-CN" sz="2400" b="1">
                  <a:solidFill>
                    <a:srgbClr val="FF0000"/>
                  </a:solidFill>
                  <a:latin typeface="Courier New" panose="02070309020205020404" pitchFamily="49" charset="0"/>
                </a:endParaRPr>
              </a:p>
            </p:txBody>
          </p:sp>
          <p:sp>
            <p:nvSpPr>
              <p:cNvPr id="15390" name="Text Box 84"/>
              <p:cNvSpPr txBox="1"/>
              <p:nvPr/>
            </p:nvSpPr>
            <p:spPr>
              <a:xfrm>
                <a:off x="2016" y="845"/>
                <a:ext cx="308" cy="288"/>
              </a:xfrm>
              <a:prstGeom prst="rect">
                <a:avLst/>
              </a:prstGeom>
              <a:noFill/>
              <a:ln w="9525">
                <a:noFill/>
              </a:ln>
            </p:spPr>
            <p:txBody>
              <a:bodyPr wrap="none">
                <a:spAutoFit/>
              </a:bodyPr>
              <a:p>
                <a:r>
                  <a:rPr lang="en-US" altLang="zh-CN" sz="2400" b="1">
                    <a:solidFill>
                      <a:srgbClr val="FF0000"/>
                    </a:solidFill>
                    <a:latin typeface="Arial Narrow" panose="020B0606020202030204" pitchFamily="34" charset="0"/>
                  </a:rPr>
                  <a:t>Zn</a:t>
                </a:r>
                <a:endParaRPr lang="en-US" altLang="zh-CN" sz="2400" b="1">
                  <a:solidFill>
                    <a:srgbClr val="FF0000"/>
                  </a:solidFill>
                  <a:latin typeface="Courier New" panose="02070309020205020404" pitchFamily="49" charset="0"/>
                </a:endParaRPr>
              </a:p>
            </p:txBody>
          </p:sp>
          <p:sp>
            <p:nvSpPr>
              <p:cNvPr id="15391" name="Text Box 85"/>
              <p:cNvSpPr txBox="1"/>
              <p:nvPr/>
            </p:nvSpPr>
            <p:spPr>
              <a:xfrm>
                <a:off x="2736" y="845"/>
                <a:ext cx="300" cy="288"/>
              </a:xfrm>
              <a:prstGeom prst="rect">
                <a:avLst/>
              </a:prstGeom>
              <a:noFill/>
              <a:ln w="9525">
                <a:noFill/>
              </a:ln>
            </p:spPr>
            <p:txBody>
              <a:bodyPr wrap="none">
                <a:spAutoFit/>
              </a:bodyPr>
              <a:p>
                <a:r>
                  <a:rPr lang="en-US" altLang="zh-CN" sz="2400" b="1">
                    <a:solidFill>
                      <a:srgbClr val="FF0000"/>
                    </a:solidFill>
                    <a:latin typeface="Arial Narrow" panose="020B0606020202030204" pitchFamily="34" charset="0"/>
                  </a:rPr>
                  <a:t>Fe</a:t>
                </a:r>
                <a:endParaRPr lang="en-US" altLang="zh-CN" sz="2400" b="1">
                  <a:solidFill>
                    <a:srgbClr val="FF0000"/>
                  </a:solidFill>
                  <a:latin typeface="Courier New" panose="02070309020205020404" pitchFamily="49" charset="0"/>
                </a:endParaRPr>
              </a:p>
            </p:txBody>
          </p:sp>
          <p:sp>
            <p:nvSpPr>
              <p:cNvPr id="15392" name="Text Box 86"/>
              <p:cNvSpPr txBox="1"/>
              <p:nvPr/>
            </p:nvSpPr>
            <p:spPr>
              <a:xfrm>
                <a:off x="3456" y="845"/>
                <a:ext cx="326" cy="288"/>
              </a:xfrm>
              <a:prstGeom prst="rect">
                <a:avLst/>
              </a:prstGeom>
              <a:noFill/>
              <a:ln w="9525">
                <a:noFill/>
              </a:ln>
            </p:spPr>
            <p:txBody>
              <a:bodyPr wrap="none">
                <a:spAutoFit/>
              </a:bodyPr>
              <a:p>
                <a:r>
                  <a:rPr lang="en-US" altLang="zh-CN" sz="2400" b="1">
                    <a:solidFill>
                      <a:srgbClr val="FF0000"/>
                    </a:solidFill>
                    <a:latin typeface="Arial Narrow" panose="020B0606020202030204" pitchFamily="34" charset="0"/>
                  </a:rPr>
                  <a:t>Cu</a:t>
                </a:r>
                <a:endParaRPr lang="en-US" altLang="zh-CN" sz="2400" b="1">
                  <a:solidFill>
                    <a:srgbClr val="FF0000"/>
                  </a:solidFill>
                  <a:latin typeface="Courier New" panose="02070309020205020404" pitchFamily="49" charset="0"/>
                </a:endParaRPr>
              </a:p>
            </p:txBody>
          </p:sp>
        </p:grpSp>
        <p:sp>
          <p:nvSpPr>
            <p:cNvPr id="15387" name="Text Box 87"/>
            <p:cNvSpPr txBox="1"/>
            <p:nvPr/>
          </p:nvSpPr>
          <p:spPr>
            <a:xfrm>
              <a:off x="528" y="1824"/>
              <a:ext cx="760" cy="250"/>
            </a:xfrm>
            <a:prstGeom prst="rect">
              <a:avLst/>
            </a:prstGeom>
            <a:noFill/>
            <a:ln w="9525">
              <a:noFill/>
            </a:ln>
          </p:spPr>
          <p:txBody>
            <a:bodyPr wrap="none">
              <a:spAutoFit/>
            </a:bodyPr>
            <a:p>
              <a:r>
                <a:rPr lang="zh-CN" altLang="en-US" sz="2000" b="1" dirty="0">
                  <a:solidFill>
                    <a:srgbClr val="FF0000"/>
                  </a:solidFill>
                  <a:latin typeface="Courier New" panose="02070309020205020404" pitchFamily="49" charset="0"/>
                </a:rPr>
                <a:t>盐酸溶液</a:t>
              </a:r>
              <a:endParaRPr lang="zh-CN" altLang="en-US" sz="2400" b="1" dirty="0">
                <a:solidFill>
                  <a:srgbClr val="FF0000"/>
                </a:solidFill>
                <a:latin typeface="Courier New" panose="02070309020205020404" pitchFamily="49" charset="0"/>
              </a:endParaRPr>
            </a:p>
          </p:txBody>
        </p:sp>
        <p:sp>
          <p:nvSpPr>
            <p:cNvPr id="15388" name="Text Box 88"/>
            <p:cNvSpPr txBox="1"/>
            <p:nvPr/>
          </p:nvSpPr>
          <p:spPr>
            <a:xfrm>
              <a:off x="518" y="493"/>
              <a:ext cx="5134" cy="288"/>
            </a:xfrm>
            <a:prstGeom prst="rect">
              <a:avLst/>
            </a:prstGeom>
            <a:noFill/>
            <a:ln w="9525">
              <a:noFill/>
            </a:ln>
          </p:spPr>
          <p:txBody>
            <a:bodyPr wrap="none">
              <a:spAutoFit/>
            </a:bodyPr>
            <a:p>
              <a:r>
                <a:rPr lang="zh-CN" altLang="en-US" sz="2400" b="1" dirty="0">
                  <a:latin typeface="Arial Narrow" panose="020B0606020202030204" pitchFamily="34" charset="0"/>
                </a:rPr>
                <a:t>将四种等质量金属投入到相同溶质质量分数且足量的盐酸中</a:t>
              </a:r>
              <a:endParaRPr lang="zh-CN" altLang="en-US" sz="2400" b="1" dirty="0">
                <a:latin typeface="Arial Narrow" panose="020B0606020202030204" pitchFamily="34" charset="0"/>
              </a:endParaRPr>
            </a:p>
          </p:txBody>
        </p:sp>
      </p:grpSp>
      <p:sp>
        <p:nvSpPr>
          <p:cNvPr id="15376" name="Text Box 89"/>
          <p:cNvSpPr txBox="1"/>
          <p:nvPr/>
        </p:nvSpPr>
        <p:spPr>
          <a:xfrm>
            <a:off x="838200" y="257175"/>
            <a:ext cx="3094038" cy="579438"/>
          </a:xfrm>
          <a:prstGeom prst="rect">
            <a:avLst/>
          </a:prstGeom>
          <a:solidFill>
            <a:schemeClr val="bg1"/>
          </a:solidFill>
          <a:ln w="9525">
            <a:noFill/>
          </a:ln>
        </p:spPr>
        <p:txBody>
          <a:bodyPr wrap="none">
            <a:spAutoFit/>
          </a:bodyPr>
          <a:p>
            <a:r>
              <a:rPr lang="en-US" altLang="zh-CN" sz="3200" b="1">
                <a:solidFill>
                  <a:srgbClr val="FF0000"/>
                </a:solidFill>
                <a:latin typeface="Arial Narrow" panose="020B0606020202030204" pitchFamily="34" charset="0"/>
              </a:rPr>
              <a:t>2.  </a:t>
            </a:r>
            <a:r>
              <a:rPr lang="zh-CN" altLang="en-US" sz="3200" b="1" dirty="0">
                <a:solidFill>
                  <a:srgbClr val="FF0000"/>
                </a:solidFill>
                <a:latin typeface="Arial Narrow" panose="020B0606020202030204" pitchFamily="34" charset="0"/>
              </a:rPr>
              <a:t>反应快慢比较</a:t>
            </a:r>
            <a:endParaRPr lang="zh-CN" altLang="en-US" sz="3200" b="1" dirty="0">
              <a:solidFill>
                <a:srgbClr val="FF0000"/>
              </a:solidFill>
              <a:latin typeface="Arial Narrow" panose="020B0606020202030204" pitchFamily="34" charset="0"/>
            </a:endParaRPr>
          </a:p>
        </p:txBody>
      </p:sp>
      <p:grpSp>
        <p:nvGrpSpPr>
          <p:cNvPr id="80986" name="Group 90"/>
          <p:cNvGrpSpPr/>
          <p:nvPr/>
        </p:nvGrpSpPr>
        <p:grpSpPr>
          <a:xfrm>
            <a:off x="2133600" y="4267200"/>
            <a:ext cx="381000" cy="1371600"/>
            <a:chOff x="1344" y="2784"/>
            <a:chExt cx="240" cy="864"/>
          </a:xfrm>
        </p:grpSpPr>
        <p:sp>
          <p:nvSpPr>
            <p:cNvPr id="15382" name="Line 91"/>
            <p:cNvSpPr/>
            <p:nvPr/>
          </p:nvSpPr>
          <p:spPr>
            <a:xfrm>
              <a:off x="1344" y="2784"/>
              <a:ext cx="240" cy="0"/>
            </a:xfrm>
            <a:prstGeom prst="line">
              <a:avLst/>
            </a:prstGeom>
            <a:ln w="28575" cap="flat" cmpd="sng">
              <a:solidFill>
                <a:schemeClr val="tx1"/>
              </a:solidFill>
              <a:prstDash val="sysDot"/>
              <a:headEnd type="none" w="med" len="med"/>
              <a:tailEnd type="none" w="med" len="med"/>
            </a:ln>
          </p:spPr>
        </p:sp>
        <p:sp>
          <p:nvSpPr>
            <p:cNvPr id="15383" name="Line 92"/>
            <p:cNvSpPr/>
            <p:nvPr/>
          </p:nvSpPr>
          <p:spPr>
            <a:xfrm>
              <a:off x="1584" y="2784"/>
              <a:ext cx="0" cy="864"/>
            </a:xfrm>
            <a:prstGeom prst="line">
              <a:avLst/>
            </a:prstGeom>
            <a:ln w="28575" cap="flat" cmpd="sng">
              <a:solidFill>
                <a:schemeClr val="tx1"/>
              </a:solidFill>
              <a:prstDash val="sysDot"/>
              <a:headEnd type="none" w="med" len="med"/>
              <a:tailEnd type="none" w="med" len="med"/>
            </a:ln>
          </p:spPr>
        </p:sp>
        <p:sp>
          <p:nvSpPr>
            <p:cNvPr id="15384" name="Line 93"/>
            <p:cNvSpPr/>
            <p:nvPr/>
          </p:nvSpPr>
          <p:spPr>
            <a:xfrm flipH="1">
              <a:off x="1344" y="3360"/>
              <a:ext cx="240" cy="0"/>
            </a:xfrm>
            <a:prstGeom prst="line">
              <a:avLst/>
            </a:prstGeom>
            <a:ln w="28575" cap="flat" cmpd="sng">
              <a:solidFill>
                <a:schemeClr val="tx1"/>
              </a:solidFill>
              <a:prstDash val="sysDot"/>
              <a:headEnd type="none" w="med" len="med"/>
              <a:tailEnd type="none" w="med" len="med"/>
            </a:ln>
          </p:spPr>
        </p:sp>
        <p:sp>
          <p:nvSpPr>
            <p:cNvPr id="15385" name="Line 94"/>
            <p:cNvSpPr/>
            <p:nvPr/>
          </p:nvSpPr>
          <p:spPr>
            <a:xfrm flipH="1">
              <a:off x="1344" y="3456"/>
              <a:ext cx="240" cy="0"/>
            </a:xfrm>
            <a:prstGeom prst="line">
              <a:avLst/>
            </a:prstGeom>
            <a:ln w="28575" cap="flat" cmpd="sng">
              <a:solidFill>
                <a:schemeClr val="tx1"/>
              </a:solidFill>
              <a:prstDash val="sysDot"/>
              <a:headEnd type="none" w="med" len="med"/>
              <a:tailEnd type="none" w="med" len="med"/>
            </a:ln>
          </p:spPr>
        </p:sp>
      </p:grpSp>
      <p:sp>
        <p:nvSpPr>
          <p:cNvPr id="15378" name="Oval 95"/>
          <p:cNvSpPr/>
          <p:nvPr/>
        </p:nvSpPr>
        <p:spPr>
          <a:xfrm>
            <a:off x="2057400" y="3048000"/>
            <a:ext cx="457200" cy="76200"/>
          </a:xfrm>
          <a:prstGeom prst="ellipse">
            <a:avLst/>
          </a:prstGeom>
          <a:noFill/>
          <a:ln w="9525" cap="flat" cmpd="sng">
            <a:solidFill>
              <a:schemeClr val="bg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379" name="Oval 96"/>
          <p:cNvSpPr/>
          <p:nvPr/>
        </p:nvSpPr>
        <p:spPr>
          <a:xfrm>
            <a:off x="3200400" y="3048000"/>
            <a:ext cx="381000" cy="76200"/>
          </a:xfrm>
          <a:prstGeom prst="ellipse">
            <a:avLst/>
          </a:prstGeom>
          <a:noFill/>
          <a:ln w="9525" cap="flat" cmpd="sng">
            <a:solidFill>
              <a:schemeClr val="bg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380" name="Oval 97"/>
          <p:cNvSpPr/>
          <p:nvPr/>
        </p:nvSpPr>
        <p:spPr>
          <a:xfrm>
            <a:off x="4343400" y="3048000"/>
            <a:ext cx="381000" cy="76200"/>
          </a:xfrm>
          <a:prstGeom prst="ellipse">
            <a:avLst/>
          </a:prstGeom>
          <a:noFill/>
          <a:ln w="9525" cap="flat" cmpd="sng">
            <a:solidFill>
              <a:schemeClr val="bg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
        <p:nvSpPr>
          <p:cNvPr id="15381" name="Oval 98"/>
          <p:cNvSpPr/>
          <p:nvPr/>
        </p:nvSpPr>
        <p:spPr>
          <a:xfrm>
            <a:off x="5486400" y="3048000"/>
            <a:ext cx="381000" cy="76200"/>
          </a:xfrm>
          <a:prstGeom prst="ellipse">
            <a:avLst/>
          </a:prstGeom>
          <a:noFill/>
          <a:ln w="9525" cap="flat" cmpd="sng">
            <a:solidFill>
              <a:schemeClr val="bg1"/>
            </a:solidFill>
            <a:prstDash val="solid"/>
            <a:headEnd type="none" w="med" len="med"/>
            <a:tailEnd type="none" w="med" len="med"/>
          </a:ln>
        </p:spPr>
        <p:txBody>
          <a:bodyPr wrap="none" anchor="ctr" anchorCtr="0"/>
          <a:p>
            <a:endParaRPr lang="zh-CN" altLang="en-US" dirty="0">
              <a:latin typeface="Arial" panose="020B0604020202020204" pitchFamily="34" charset="0"/>
            </a:endParaRPr>
          </a:p>
        </p:txBody>
      </p:sp>
    </p:spTree>
  </p:cSld>
  <p:clrMapOvr>
    <a:masterClrMapping/>
  </p:clrMapOvr>
  <p:transition advClick="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8097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2" presetClass="entr" presetSubtype="1" fill="hold" nodeType="clickEffect">
                                  <p:stCondLst>
                                    <p:cond delay="0"/>
                                  </p:stCondLst>
                                  <p:childTnLst>
                                    <p:set>
                                      <p:cBhvr>
                                        <p:cTn id="10" dur="1" fill="hold">
                                          <p:stCondLst>
                                            <p:cond delay="0"/>
                                          </p:stCondLst>
                                        </p:cTn>
                                        <p:tgtEl>
                                          <p:spTgt spid="80903"/>
                                        </p:tgtEl>
                                        <p:attrNameLst>
                                          <p:attrName>style.visibility</p:attrName>
                                        </p:attrNameLst>
                                      </p:cBhvr>
                                      <p:to>
                                        <p:strVal val="visible"/>
                                      </p:to>
                                    </p:set>
                                    <p:animEffect transition="in" filter="slide(fromTop)">
                                      <p:cBhvr>
                                        <p:cTn id="11" dur="500"/>
                                        <p:tgtEl>
                                          <p:spTgt spid="80903"/>
                                        </p:tgtEl>
                                      </p:cBhvr>
                                    </p:animEffect>
                                  </p:childTnLst>
                                </p:cTn>
                              </p:par>
                            </p:childTnLst>
                          </p:cTn>
                        </p:par>
                        <p:par>
                          <p:cTn id="12" fill="hold">
                            <p:stCondLst>
                              <p:cond delay="500"/>
                            </p:stCondLst>
                            <p:childTnLst>
                              <p:par>
                                <p:cTn id="13" presetID="2" presetClass="entr" presetSubtype="1" fill="hold" nodeType="afterEffect">
                                  <p:stCondLst>
                                    <p:cond delay="0"/>
                                  </p:stCondLst>
                                  <p:childTnLst>
                                    <p:set>
                                      <p:cBhvr>
                                        <p:cTn id="14" dur="1" fill="hold">
                                          <p:stCondLst>
                                            <p:cond delay="0"/>
                                          </p:stCondLst>
                                        </p:cTn>
                                        <p:tgtEl>
                                          <p:spTgt spid="80898"/>
                                        </p:tgtEl>
                                        <p:attrNameLst>
                                          <p:attrName>style.visibility</p:attrName>
                                        </p:attrNameLst>
                                      </p:cBhvr>
                                      <p:to>
                                        <p:strVal val="visible"/>
                                      </p:to>
                                    </p:set>
                                    <p:anim calcmode="lin" valueType="num">
                                      <p:cBhvr additive="base">
                                        <p:cTn id="15" dur="500" fill="hold"/>
                                        <p:tgtEl>
                                          <p:spTgt spid="80898"/>
                                        </p:tgtEl>
                                        <p:attrNameLst>
                                          <p:attrName>ppt_x</p:attrName>
                                        </p:attrNameLst>
                                      </p:cBhvr>
                                      <p:tavLst>
                                        <p:tav tm="0">
                                          <p:val>
                                            <p:strVal val="#ppt_x"/>
                                          </p:val>
                                        </p:tav>
                                        <p:tav tm="100000">
                                          <p:val>
                                            <p:strVal val="#ppt_x"/>
                                          </p:val>
                                        </p:tav>
                                      </p:tavLst>
                                    </p:anim>
                                    <p:anim calcmode="lin" valueType="num">
                                      <p:cBhvr additive="base">
                                        <p:cTn id="16" dur="500" fill="hold"/>
                                        <p:tgtEl>
                                          <p:spTgt spid="80898"/>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11" presetClass="entr" presetSubtype="0" fill="hold" nodeType="afterEffect">
                                  <p:stCondLst>
                                    <p:cond delay="0"/>
                                  </p:stCondLst>
                                  <p:childTnLst>
                                    <p:set>
                                      <p:cBhvr>
                                        <p:cTn id="19" dur="500">
                                          <p:stCondLst>
                                            <p:cond delay="0"/>
                                          </p:stCondLst>
                                        </p:cTn>
                                        <p:tgtEl>
                                          <p:spTgt spid="80908"/>
                                        </p:tgtEl>
                                        <p:attrNameLst>
                                          <p:attrName>style.visibility</p:attrName>
                                        </p:attrNameLst>
                                      </p:cBhvr>
                                      <p:to>
                                        <p:strVal val="visible"/>
                                      </p:to>
                                    </p:set>
                                  </p:childTnLst>
                                </p:cTn>
                              </p:par>
                            </p:childTnLst>
                          </p:cTn>
                        </p:par>
                        <p:par>
                          <p:cTn id="20" fill="hold">
                            <p:stCondLst>
                              <p:cond delay="1500"/>
                            </p:stCondLst>
                            <p:childTnLst>
                              <p:par>
                                <p:cTn id="21" presetID="11" presetClass="entr" presetSubtype="0" fill="hold" nodeType="afterEffect">
                                  <p:stCondLst>
                                    <p:cond delay="0"/>
                                  </p:stCondLst>
                                  <p:childTnLst>
                                    <p:set>
                                      <p:cBhvr>
                                        <p:cTn id="22" dur="500">
                                          <p:stCondLst>
                                            <p:cond delay="0"/>
                                          </p:stCondLst>
                                        </p:cTn>
                                        <p:tgtEl>
                                          <p:spTgt spid="80919"/>
                                        </p:tgtEl>
                                        <p:attrNameLst>
                                          <p:attrName>style.visibility</p:attrName>
                                        </p:attrNameLst>
                                      </p:cBhvr>
                                      <p:to>
                                        <p:strVal val="visible"/>
                                      </p:to>
                                    </p:set>
                                  </p:childTnLst>
                                </p:cTn>
                              </p:par>
                            </p:childTnLst>
                          </p:cTn>
                        </p:par>
                        <p:par>
                          <p:cTn id="23" fill="hold">
                            <p:stCondLst>
                              <p:cond delay="2000"/>
                            </p:stCondLst>
                            <p:childTnLst>
                              <p:par>
                                <p:cTn id="24" presetID="22" presetClass="entr" presetSubtype="4" fill="hold" nodeType="afterEffect">
                                  <p:stCondLst>
                                    <p:cond delay="0"/>
                                  </p:stCondLst>
                                  <p:childTnLst>
                                    <p:set>
                                      <p:cBhvr>
                                        <p:cTn id="25" dur="1" fill="hold">
                                          <p:stCondLst>
                                            <p:cond delay="0"/>
                                          </p:stCondLst>
                                        </p:cTn>
                                        <p:tgtEl>
                                          <p:spTgt spid="80932"/>
                                        </p:tgtEl>
                                        <p:attrNameLst>
                                          <p:attrName>style.visibility</p:attrName>
                                        </p:attrNameLst>
                                      </p:cBhvr>
                                      <p:to>
                                        <p:strVal val="visible"/>
                                      </p:to>
                                    </p:set>
                                    <p:animEffect transition="in" filter="wipe(down)">
                                      <p:cBhvr>
                                        <p:cTn id="26" dur="500"/>
                                        <p:tgtEl>
                                          <p:spTgt spid="80932"/>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8094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2" presetClass="entr" presetSubtype="8" fill="hold" grpId="0" nodeType="clickEffect">
                                  <p:stCondLst>
                                    <p:cond delay="0"/>
                                  </p:stCondLst>
                                  <p:iterate type="lt">
                                    <p:tmPct val="100000"/>
                                  </p:iterate>
                                  <p:childTnLst>
                                    <p:set>
                                      <p:cBhvr>
                                        <p:cTn id="34" dur="1" fill="hold">
                                          <p:stCondLst>
                                            <p:cond delay="0"/>
                                          </p:stCondLst>
                                        </p:cTn>
                                        <p:tgtEl>
                                          <p:spTgt spid="15368"/>
                                        </p:tgtEl>
                                        <p:attrNameLst>
                                          <p:attrName>style.visibility</p:attrName>
                                        </p:attrNameLst>
                                      </p:cBhvr>
                                      <p:to>
                                        <p:strVal val="visible"/>
                                      </p:to>
                                    </p:set>
                                    <p:animEffect transition="in" filter="slide(fromLeft)">
                                      <p:cBhvr>
                                        <p:cTn id="35" dur="75"/>
                                        <p:tgtEl>
                                          <p:spTgt spid="15368"/>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499"/>
                                          </p:stCondLst>
                                        </p:cTn>
                                        <p:tgtEl>
                                          <p:spTgt spid="80955"/>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80961"/>
                                        </p:tgtEl>
                                        <p:attrNameLst>
                                          <p:attrName>style.visibility</p:attrName>
                                        </p:attrNameLst>
                                      </p:cBhvr>
                                      <p:to>
                                        <p:strVal val="visible"/>
                                      </p:to>
                                    </p:set>
                                    <p:animEffect transition="in" filter="wipe(left)">
                                      <p:cBhvr>
                                        <p:cTn id="44" dur="500"/>
                                        <p:tgtEl>
                                          <p:spTgt spid="80961"/>
                                        </p:tgtEl>
                                      </p:cBhvr>
                                    </p:animEffec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499"/>
                                          </p:stCondLst>
                                        </p:cTn>
                                        <p:tgtEl>
                                          <p:spTgt spid="80952"/>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499"/>
                                          </p:stCondLst>
                                        </p:cTn>
                                        <p:tgtEl>
                                          <p:spTgt spid="80954"/>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499"/>
                                          </p:stCondLst>
                                        </p:cTn>
                                        <p:tgtEl>
                                          <p:spTgt spid="80953"/>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499"/>
                                          </p:stCondLst>
                                        </p:cTn>
                                        <p:tgtEl>
                                          <p:spTgt spid="80986"/>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5" presetClass="entr" presetSubtype="5" fill="hold" grpId="0" nodeType="clickEffect">
                                  <p:stCondLst>
                                    <p:cond delay="0"/>
                                  </p:stCondLst>
                                  <p:childTnLst>
                                    <p:set>
                                      <p:cBhvr>
                                        <p:cTn id="64" dur="1" fill="hold">
                                          <p:stCondLst>
                                            <p:cond delay="0"/>
                                          </p:stCondLst>
                                        </p:cTn>
                                        <p:tgtEl>
                                          <p:spTgt spid="15369"/>
                                        </p:tgtEl>
                                        <p:attrNameLst>
                                          <p:attrName>style.visibility</p:attrName>
                                        </p:attrNameLst>
                                      </p:cBhvr>
                                      <p:to>
                                        <p:strVal val="visible"/>
                                      </p:to>
                                    </p:set>
                                    <p:animEffect transition="in" filter="checkerboard(down)">
                                      <p:cBhvr>
                                        <p:cTn id="65" dur="500"/>
                                        <p:tgtEl>
                                          <p:spTgt spid="153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49" grpId="0" bldLvl="0" animBg="1"/>
      <p:bldP spid="15368" grpId="0" bldLvl="0" animBg="1"/>
      <p:bldP spid="15369" grpId="0" bldLvl="0" animBg="1"/>
      <p:bldP spid="80952" grpId="0"/>
      <p:bldP spid="80953" grpId="0"/>
      <p:bldP spid="8095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80955" name="Group 59"/>
          <p:cNvGrpSpPr/>
          <p:nvPr/>
        </p:nvGrpSpPr>
        <p:grpSpPr>
          <a:xfrm>
            <a:off x="762000" y="2438400"/>
            <a:ext cx="7651750" cy="2514600"/>
            <a:chOff x="576" y="2304"/>
            <a:chExt cx="4820" cy="1584"/>
          </a:xfrm>
        </p:grpSpPr>
        <p:sp>
          <p:nvSpPr>
            <p:cNvPr id="49212" name="Line 60"/>
            <p:cNvSpPr/>
            <p:nvPr/>
          </p:nvSpPr>
          <p:spPr>
            <a:xfrm flipV="1">
              <a:off x="1344" y="2640"/>
              <a:ext cx="0" cy="1008"/>
            </a:xfrm>
            <a:prstGeom prst="line">
              <a:avLst/>
            </a:prstGeom>
            <a:ln w="28575" cap="flat" cmpd="sng">
              <a:solidFill>
                <a:schemeClr val="tx1"/>
              </a:solidFill>
              <a:prstDash val="solid"/>
              <a:headEnd type="none" w="med" len="med"/>
              <a:tailEnd type="triangle" w="med" len="med"/>
            </a:ln>
          </p:spPr>
        </p:sp>
        <p:sp>
          <p:nvSpPr>
            <p:cNvPr id="49213" name="Line 61"/>
            <p:cNvSpPr/>
            <p:nvPr/>
          </p:nvSpPr>
          <p:spPr>
            <a:xfrm>
              <a:off x="1344" y="3648"/>
              <a:ext cx="3072" cy="0"/>
            </a:xfrm>
            <a:prstGeom prst="line">
              <a:avLst/>
            </a:prstGeom>
            <a:ln w="38100" cap="flat" cmpd="sng">
              <a:solidFill>
                <a:schemeClr val="tx1"/>
              </a:solidFill>
              <a:prstDash val="solid"/>
              <a:headEnd type="none" w="med" len="med"/>
              <a:tailEnd type="triangle" w="med" len="med"/>
            </a:ln>
          </p:spPr>
        </p:sp>
        <p:sp>
          <p:nvSpPr>
            <p:cNvPr id="49214" name="Text Box 62"/>
            <p:cNvSpPr txBox="1"/>
            <p:nvPr/>
          </p:nvSpPr>
          <p:spPr>
            <a:xfrm>
              <a:off x="4512" y="3504"/>
              <a:ext cx="884" cy="288"/>
            </a:xfrm>
            <a:prstGeom prst="rect">
              <a:avLst/>
            </a:prstGeom>
            <a:noFill/>
            <a:ln w="9525">
              <a:noFill/>
            </a:ln>
          </p:spPr>
          <p:txBody>
            <a:bodyPr wrap="none">
              <a:spAutoFit/>
            </a:bodyPr>
            <a:p>
              <a:r>
                <a:rPr lang="zh-CN" altLang="en-US" sz="2400" b="1" dirty="0">
                  <a:solidFill>
                    <a:srgbClr val="FF0000"/>
                  </a:solidFill>
                  <a:latin typeface="Courier New" panose="02070309020205020404" pitchFamily="49" charset="0"/>
                </a:rPr>
                <a:t>反应时间</a:t>
              </a:r>
              <a:endParaRPr lang="zh-CN" altLang="en-US" sz="2400" b="1" dirty="0">
                <a:solidFill>
                  <a:srgbClr val="FF0000"/>
                </a:solidFill>
                <a:latin typeface="Courier New" panose="02070309020205020404" pitchFamily="49" charset="0"/>
              </a:endParaRPr>
            </a:p>
          </p:txBody>
        </p:sp>
        <p:sp>
          <p:nvSpPr>
            <p:cNvPr id="49215" name="Text Box 63"/>
            <p:cNvSpPr txBox="1"/>
            <p:nvPr/>
          </p:nvSpPr>
          <p:spPr>
            <a:xfrm>
              <a:off x="1152" y="3600"/>
              <a:ext cx="231" cy="288"/>
            </a:xfrm>
            <a:prstGeom prst="rect">
              <a:avLst/>
            </a:prstGeom>
            <a:noFill/>
            <a:ln w="9525">
              <a:noFill/>
            </a:ln>
          </p:spPr>
          <p:txBody>
            <a:bodyPr wrap="none">
              <a:spAutoFit/>
            </a:bodyPr>
            <a:p>
              <a:r>
                <a:rPr lang="en-US" altLang="zh-CN" sz="2400" b="1">
                  <a:solidFill>
                    <a:srgbClr val="FF0000"/>
                  </a:solidFill>
                  <a:latin typeface="Courier New" panose="02070309020205020404" pitchFamily="49" charset="0"/>
                </a:rPr>
                <a:t>0</a:t>
              </a:r>
              <a:endParaRPr lang="en-US" altLang="zh-CN" sz="2400" b="1">
                <a:solidFill>
                  <a:srgbClr val="FF0000"/>
                </a:solidFill>
                <a:latin typeface="Courier New" panose="02070309020205020404" pitchFamily="49" charset="0"/>
              </a:endParaRPr>
            </a:p>
          </p:txBody>
        </p:sp>
        <p:sp>
          <p:nvSpPr>
            <p:cNvPr id="49216" name="Text Box 64"/>
            <p:cNvSpPr txBox="1"/>
            <p:nvPr/>
          </p:nvSpPr>
          <p:spPr>
            <a:xfrm>
              <a:off x="576" y="2304"/>
              <a:ext cx="666" cy="519"/>
            </a:xfrm>
            <a:prstGeom prst="rect">
              <a:avLst/>
            </a:prstGeom>
            <a:noFill/>
            <a:ln w="9525">
              <a:noFill/>
            </a:ln>
          </p:spPr>
          <p:txBody>
            <a:bodyPr wrap="none">
              <a:spAutoFit/>
            </a:bodyPr>
            <a:p>
              <a:r>
                <a:rPr lang="zh-CN" altLang="en-US" sz="2000" b="1" dirty="0">
                  <a:solidFill>
                    <a:srgbClr val="FF0000"/>
                  </a:solidFill>
                  <a:latin typeface="Courier New" panose="02070309020205020404" pitchFamily="49" charset="0"/>
                </a:rPr>
                <a:t>产生</a:t>
              </a:r>
              <a:r>
                <a:rPr lang="en-US" altLang="zh-CN" sz="2800" b="1">
                  <a:solidFill>
                    <a:srgbClr val="FF0000"/>
                  </a:solidFill>
                  <a:latin typeface="Courier New" panose="02070309020205020404" pitchFamily="49" charset="0"/>
                </a:rPr>
                <a:t>H</a:t>
              </a:r>
              <a:r>
                <a:rPr lang="en-US" altLang="zh-CN" sz="2000" b="1">
                  <a:solidFill>
                    <a:srgbClr val="FF0000"/>
                  </a:solidFill>
                  <a:latin typeface="Courier New" panose="02070309020205020404" pitchFamily="49" charset="0"/>
                </a:rPr>
                <a:t>2</a:t>
              </a:r>
              <a:endParaRPr lang="en-US" altLang="zh-CN" sz="2000" b="1">
                <a:solidFill>
                  <a:srgbClr val="FF0000"/>
                </a:solidFill>
                <a:latin typeface="Courier New" panose="02070309020205020404" pitchFamily="49" charset="0"/>
              </a:endParaRPr>
            </a:p>
            <a:p>
              <a:r>
                <a:rPr lang="zh-CN" altLang="en-US" sz="2000" b="1" dirty="0">
                  <a:solidFill>
                    <a:srgbClr val="FF0000"/>
                  </a:solidFill>
                  <a:latin typeface="Courier New" panose="02070309020205020404" pitchFamily="49" charset="0"/>
                </a:rPr>
                <a:t>质量</a:t>
              </a:r>
              <a:endParaRPr lang="zh-CN" altLang="en-US" sz="2000" b="1" dirty="0">
                <a:solidFill>
                  <a:srgbClr val="FF0000"/>
                </a:solidFill>
                <a:latin typeface="Courier New" panose="02070309020205020404" pitchFamily="49" charset="0"/>
              </a:endParaRPr>
            </a:p>
          </p:txBody>
        </p:sp>
      </p:grpSp>
      <p:sp>
        <p:nvSpPr>
          <p:cNvPr id="49241" name="Text Box 89"/>
          <p:cNvSpPr txBox="1"/>
          <p:nvPr/>
        </p:nvSpPr>
        <p:spPr>
          <a:xfrm>
            <a:off x="838200" y="257175"/>
            <a:ext cx="7905750" cy="1066800"/>
          </a:xfrm>
          <a:prstGeom prst="rect">
            <a:avLst/>
          </a:prstGeom>
          <a:solidFill>
            <a:schemeClr val="bg1"/>
          </a:solidFill>
          <a:ln w="9525">
            <a:noFill/>
          </a:ln>
        </p:spPr>
        <p:txBody>
          <a:bodyPr wrap="none">
            <a:spAutoFit/>
          </a:bodyPr>
          <a:p>
            <a:r>
              <a:rPr lang="zh-CN" altLang="en-US" sz="3200" b="1" dirty="0">
                <a:solidFill>
                  <a:srgbClr val="FF0000"/>
                </a:solidFill>
                <a:latin typeface="Arial Narrow" panose="020B0606020202030204" pitchFamily="34" charset="0"/>
              </a:rPr>
              <a:t>思考：通过氢气质量和反应时间图，我们可</a:t>
            </a:r>
            <a:endParaRPr lang="zh-CN" altLang="en-US" sz="3200" b="1" dirty="0">
              <a:solidFill>
                <a:srgbClr val="FF0000"/>
              </a:solidFill>
              <a:latin typeface="Arial Narrow" panose="020B0606020202030204" pitchFamily="34" charset="0"/>
            </a:endParaRPr>
          </a:p>
          <a:p>
            <a:r>
              <a:rPr lang="zh-CN" altLang="en-US" sz="3200" b="1" dirty="0">
                <a:solidFill>
                  <a:srgbClr val="FF0000"/>
                </a:solidFill>
                <a:latin typeface="Arial Narrow" panose="020B0606020202030204" pitchFamily="34" charset="0"/>
              </a:rPr>
              <a:t>判断出什么呢？</a:t>
            </a:r>
            <a:endParaRPr lang="en-US" altLang="zh-CN" sz="3200" b="1">
              <a:solidFill>
                <a:srgbClr val="FF0000"/>
              </a:solidFill>
              <a:latin typeface="Arial Narrow" panose="020B0606020202030204" pitchFamily="34" charset="0"/>
            </a:endParaRPr>
          </a:p>
        </p:txBody>
      </p:sp>
      <p:sp>
        <p:nvSpPr>
          <p:cNvPr id="49251" name="矩形 49250"/>
          <p:cNvSpPr/>
          <p:nvPr/>
        </p:nvSpPr>
        <p:spPr>
          <a:xfrm>
            <a:off x="381000" y="1395413"/>
            <a:ext cx="7962900" cy="1066800"/>
          </a:xfrm>
          <a:prstGeom prst="rect">
            <a:avLst/>
          </a:prstGeom>
          <a:noFill/>
          <a:ln w="9525">
            <a:noFill/>
          </a:ln>
        </p:spPr>
        <p:txBody>
          <a:bodyPr wrap="none" anchor="t" anchorCtr="0">
            <a:spAutoFit/>
          </a:bodyPr>
          <a:p>
            <a:r>
              <a:rPr lang="zh-CN" altLang="en-US" sz="3200" b="1" dirty="0">
                <a:latin typeface="Arial" panose="020B0604020202020204" pitchFamily="34" charset="0"/>
              </a:rPr>
              <a:t>例：将等质量两种金属（在化合物均为</a:t>
            </a:r>
            <a:r>
              <a:rPr lang="en-US" altLang="zh-CN" sz="3200" b="1">
                <a:latin typeface="Arial" panose="020B0604020202020204" pitchFamily="34" charset="0"/>
              </a:rPr>
              <a:t>+2</a:t>
            </a:r>
            <a:r>
              <a:rPr lang="zh-CN" altLang="en-US" sz="3200" b="1" dirty="0">
                <a:latin typeface="Arial" panose="020B0604020202020204" pitchFamily="34" charset="0"/>
              </a:rPr>
              <a:t>）</a:t>
            </a:r>
            <a:endParaRPr lang="zh-CN" altLang="en-US" sz="3200" b="1" dirty="0">
              <a:latin typeface="Arial" panose="020B0604020202020204" pitchFamily="34" charset="0"/>
            </a:endParaRPr>
          </a:p>
          <a:p>
            <a:r>
              <a:rPr lang="zh-CN" altLang="en-US" sz="3200" b="1" dirty="0">
                <a:latin typeface="Arial" panose="020B0604020202020204" pitchFamily="34" charset="0"/>
              </a:rPr>
              <a:t>投入到相同溶质质量分数且足量的盐酸中。</a:t>
            </a:r>
            <a:endParaRPr lang="zh-CN" altLang="en-US" sz="3200" b="1" dirty="0">
              <a:latin typeface="Arial" panose="020B0604020202020204" pitchFamily="34" charset="0"/>
            </a:endParaRPr>
          </a:p>
        </p:txBody>
      </p:sp>
      <p:pic>
        <p:nvPicPr>
          <p:cNvPr id="49252" name="图片 49251"/>
          <p:cNvPicPr>
            <a:picLocks noChangeAspect="1"/>
          </p:cNvPicPr>
          <p:nvPr/>
        </p:nvPicPr>
        <p:blipFill>
          <a:blip r:embed="rId1"/>
          <a:stretch>
            <a:fillRect/>
          </a:stretch>
        </p:blipFill>
        <p:spPr>
          <a:xfrm>
            <a:off x="1981200" y="2743200"/>
            <a:ext cx="4171950" cy="1838325"/>
          </a:xfrm>
          <a:prstGeom prst="rect">
            <a:avLst/>
          </a:prstGeom>
          <a:noFill/>
          <a:ln w="9525">
            <a:noFill/>
          </a:ln>
        </p:spPr>
      </p:pic>
    </p:spTree>
  </p:cSld>
  <p:clrMapOvr>
    <a:masterClrMapping/>
  </p:clrMapOvr>
  <p:transition advClick="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809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80955" name="Group 59"/>
          <p:cNvGrpSpPr/>
          <p:nvPr/>
        </p:nvGrpSpPr>
        <p:grpSpPr>
          <a:xfrm>
            <a:off x="381000" y="0"/>
            <a:ext cx="8001000" cy="2514600"/>
            <a:chOff x="576" y="2304"/>
            <a:chExt cx="4820" cy="1584"/>
          </a:xfrm>
        </p:grpSpPr>
        <p:sp>
          <p:nvSpPr>
            <p:cNvPr id="50179" name="Line 60"/>
            <p:cNvSpPr/>
            <p:nvPr/>
          </p:nvSpPr>
          <p:spPr>
            <a:xfrm flipV="1">
              <a:off x="1344" y="2640"/>
              <a:ext cx="0" cy="1008"/>
            </a:xfrm>
            <a:prstGeom prst="line">
              <a:avLst/>
            </a:prstGeom>
            <a:ln w="28575" cap="flat" cmpd="sng">
              <a:solidFill>
                <a:schemeClr val="tx1"/>
              </a:solidFill>
              <a:prstDash val="solid"/>
              <a:headEnd type="none" w="med" len="med"/>
              <a:tailEnd type="triangle" w="med" len="med"/>
            </a:ln>
          </p:spPr>
        </p:sp>
        <p:sp>
          <p:nvSpPr>
            <p:cNvPr id="50180" name="Line 61"/>
            <p:cNvSpPr/>
            <p:nvPr/>
          </p:nvSpPr>
          <p:spPr>
            <a:xfrm>
              <a:off x="1344" y="3648"/>
              <a:ext cx="3072" cy="0"/>
            </a:xfrm>
            <a:prstGeom prst="line">
              <a:avLst/>
            </a:prstGeom>
            <a:ln w="38100" cap="flat" cmpd="sng">
              <a:solidFill>
                <a:schemeClr val="tx1"/>
              </a:solidFill>
              <a:prstDash val="solid"/>
              <a:headEnd type="none" w="med" len="med"/>
              <a:tailEnd type="triangle" w="med" len="med"/>
            </a:ln>
          </p:spPr>
        </p:sp>
        <p:sp>
          <p:nvSpPr>
            <p:cNvPr id="50181" name="Text Box 62"/>
            <p:cNvSpPr txBox="1"/>
            <p:nvPr/>
          </p:nvSpPr>
          <p:spPr>
            <a:xfrm>
              <a:off x="4512" y="3504"/>
              <a:ext cx="884" cy="288"/>
            </a:xfrm>
            <a:prstGeom prst="rect">
              <a:avLst/>
            </a:prstGeom>
            <a:noFill/>
            <a:ln w="9525">
              <a:noFill/>
            </a:ln>
          </p:spPr>
          <p:txBody>
            <a:bodyPr>
              <a:spAutoFit/>
            </a:bodyPr>
            <a:p>
              <a:r>
                <a:rPr lang="zh-CN" altLang="en-US" sz="2400" b="1" dirty="0">
                  <a:solidFill>
                    <a:srgbClr val="FF0000"/>
                  </a:solidFill>
                  <a:latin typeface="Courier New" panose="02070309020205020404" pitchFamily="49" charset="0"/>
                </a:rPr>
                <a:t>反应时间</a:t>
              </a:r>
              <a:endParaRPr lang="zh-CN" altLang="en-US" sz="2400" b="1" dirty="0">
                <a:solidFill>
                  <a:srgbClr val="FF0000"/>
                </a:solidFill>
                <a:latin typeface="Courier New" panose="02070309020205020404" pitchFamily="49" charset="0"/>
              </a:endParaRPr>
            </a:p>
          </p:txBody>
        </p:sp>
        <p:sp>
          <p:nvSpPr>
            <p:cNvPr id="50182" name="Text Box 63"/>
            <p:cNvSpPr txBox="1"/>
            <p:nvPr/>
          </p:nvSpPr>
          <p:spPr>
            <a:xfrm>
              <a:off x="1152" y="3600"/>
              <a:ext cx="221" cy="288"/>
            </a:xfrm>
            <a:prstGeom prst="rect">
              <a:avLst/>
            </a:prstGeom>
            <a:noFill/>
            <a:ln w="9525">
              <a:noFill/>
            </a:ln>
          </p:spPr>
          <p:txBody>
            <a:bodyPr wrap="none">
              <a:spAutoFit/>
            </a:bodyPr>
            <a:p>
              <a:r>
                <a:rPr lang="en-US" altLang="zh-CN" sz="2400" b="1">
                  <a:solidFill>
                    <a:srgbClr val="FF0000"/>
                  </a:solidFill>
                  <a:latin typeface="Courier New" panose="02070309020205020404" pitchFamily="49" charset="0"/>
                </a:rPr>
                <a:t>0</a:t>
              </a:r>
              <a:endParaRPr lang="en-US" altLang="zh-CN" sz="2400" b="1">
                <a:solidFill>
                  <a:srgbClr val="FF0000"/>
                </a:solidFill>
                <a:latin typeface="Courier New" panose="02070309020205020404" pitchFamily="49" charset="0"/>
              </a:endParaRPr>
            </a:p>
          </p:txBody>
        </p:sp>
        <p:sp>
          <p:nvSpPr>
            <p:cNvPr id="50183" name="Text Box 64"/>
            <p:cNvSpPr txBox="1"/>
            <p:nvPr/>
          </p:nvSpPr>
          <p:spPr>
            <a:xfrm>
              <a:off x="576" y="2304"/>
              <a:ext cx="639" cy="519"/>
            </a:xfrm>
            <a:prstGeom prst="rect">
              <a:avLst/>
            </a:prstGeom>
            <a:noFill/>
            <a:ln w="9525">
              <a:noFill/>
            </a:ln>
          </p:spPr>
          <p:txBody>
            <a:bodyPr wrap="none">
              <a:spAutoFit/>
            </a:bodyPr>
            <a:p>
              <a:r>
                <a:rPr lang="zh-CN" altLang="en-US" sz="2000" b="1" dirty="0">
                  <a:solidFill>
                    <a:srgbClr val="FF0000"/>
                  </a:solidFill>
                  <a:latin typeface="Courier New" panose="02070309020205020404" pitchFamily="49" charset="0"/>
                </a:rPr>
                <a:t>产生</a:t>
              </a:r>
              <a:r>
                <a:rPr lang="en-US" altLang="zh-CN" sz="2800" b="1">
                  <a:solidFill>
                    <a:srgbClr val="FF0000"/>
                  </a:solidFill>
                  <a:latin typeface="Courier New" panose="02070309020205020404" pitchFamily="49" charset="0"/>
                </a:rPr>
                <a:t>H</a:t>
              </a:r>
              <a:r>
                <a:rPr lang="en-US" altLang="zh-CN" sz="2000" b="1">
                  <a:solidFill>
                    <a:srgbClr val="FF0000"/>
                  </a:solidFill>
                  <a:latin typeface="Courier New" panose="02070309020205020404" pitchFamily="49" charset="0"/>
                </a:rPr>
                <a:t>2</a:t>
              </a:r>
              <a:endParaRPr lang="en-US" altLang="zh-CN" sz="2000" b="1">
                <a:solidFill>
                  <a:srgbClr val="FF0000"/>
                </a:solidFill>
                <a:latin typeface="Courier New" panose="02070309020205020404" pitchFamily="49" charset="0"/>
              </a:endParaRPr>
            </a:p>
            <a:p>
              <a:r>
                <a:rPr lang="zh-CN" altLang="en-US" sz="2000" b="1" dirty="0">
                  <a:solidFill>
                    <a:srgbClr val="FF0000"/>
                  </a:solidFill>
                  <a:latin typeface="Courier New" panose="02070309020205020404" pitchFamily="49" charset="0"/>
                </a:rPr>
                <a:t>质量</a:t>
              </a:r>
              <a:endParaRPr lang="zh-CN" altLang="en-US" sz="2000" b="1" dirty="0">
                <a:solidFill>
                  <a:srgbClr val="FF0000"/>
                </a:solidFill>
                <a:latin typeface="Courier New" panose="02070309020205020404" pitchFamily="49" charset="0"/>
              </a:endParaRPr>
            </a:p>
          </p:txBody>
        </p:sp>
      </p:grpSp>
      <p:pic>
        <p:nvPicPr>
          <p:cNvPr id="50186" name="图片 50185"/>
          <p:cNvPicPr>
            <a:picLocks noChangeAspect="1"/>
          </p:cNvPicPr>
          <p:nvPr/>
        </p:nvPicPr>
        <p:blipFill>
          <a:blip r:embed="rId1"/>
          <a:stretch>
            <a:fillRect/>
          </a:stretch>
        </p:blipFill>
        <p:spPr>
          <a:xfrm>
            <a:off x="1676400" y="304800"/>
            <a:ext cx="4171950" cy="1838325"/>
          </a:xfrm>
          <a:prstGeom prst="rect">
            <a:avLst/>
          </a:prstGeom>
          <a:noFill/>
          <a:ln w="9525">
            <a:noFill/>
          </a:ln>
        </p:spPr>
      </p:pic>
      <p:sp>
        <p:nvSpPr>
          <p:cNvPr id="50187" name="矩形 50186"/>
          <p:cNvSpPr/>
          <p:nvPr/>
        </p:nvSpPr>
        <p:spPr>
          <a:xfrm>
            <a:off x="1600200" y="2514600"/>
            <a:ext cx="5867400" cy="701675"/>
          </a:xfrm>
          <a:prstGeom prst="rect">
            <a:avLst/>
          </a:prstGeom>
          <a:noFill/>
          <a:ln w="9525">
            <a:noFill/>
          </a:ln>
        </p:spPr>
        <p:txBody>
          <a:bodyPr>
            <a:spAutoFit/>
          </a:bodyPr>
          <a:p>
            <a:r>
              <a:rPr lang="en-US" altLang="zh-CN" sz="4000" b="1">
                <a:solidFill>
                  <a:srgbClr val="FF0315"/>
                </a:solidFill>
                <a:latin typeface="Arial" panose="020B0604020202020204" pitchFamily="34" charset="0"/>
              </a:rPr>
              <a:t>R +2HCl= RCl</a:t>
            </a:r>
            <a:r>
              <a:rPr lang="en-US" altLang="zh-CN" sz="4000" b="1" baseline="-25000">
                <a:solidFill>
                  <a:srgbClr val="FF0315"/>
                </a:solidFill>
                <a:latin typeface="Arial" panose="020B0604020202020204" pitchFamily="34" charset="0"/>
              </a:rPr>
              <a:t>2</a:t>
            </a:r>
            <a:r>
              <a:rPr lang="en-US" altLang="zh-CN" sz="4000" b="1">
                <a:solidFill>
                  <a:srgbClr val="FF0315"/>
                </a:solidFill>
                <a:latin typeface="Arial" panose="020B0604020202020204" pitchFamily="34" charset="0"/>
              </a:rPr>
              <a:t>+H</a:t>
            </a:r>
            <a:r>
              <a:rPr lang="en-US" altLang="zh-CN" sz="4000" b="1" baseline="-25000">
                <a:solidFill>
                  <a:srgbClr val="FF0315"/>
                </a:solidFill>
                <a:latin typeface="Arial" panose="020B0604020202020204" pitchFamily="34" charset="0"/>
              </a:rPr>
              <a:t>2</a:t>
            </a:r>
            <a:r>
              <a:rPr lang="en-US" altLang="zh-CN">
                <a:latin typeface="Arial" panose="020B0604020202020204" pitchFamily="34" charset="0"/>
              </a:rPr>
              <a:t> </a:t>
            </a:r>
            <a:endParaRPr lang="en-US" altLang="zh-CN">
              <a:latin typeface="Arial" panose="020B0604020202020204" pitchFamily="34" charset="0"/>
            </a:endParaRPr>
          </a:p>
        </p:txBody>
      </p:sp>
      <p:sp>
        <p:nvSpPr>
          <p:cNvPr id="50188" name="直接连接符 50187"/>
          <p:cNvSpPr/>
          <p:nvPr/>
        </p:nvSpPr>
        <p:spPr>
          <a:xfrm flipV="1">
            <a:off x="6096000" y="2590800"/>
            <a:ext cx="0" cy="533400"/>
          </a:xfrm>
          <a:prstGeom prst="line">
            <a:avLst/>
          </a:prstGeom>
          <a:ln w="9525" cap="flat" cmpd="sng">
            <a:solidFill>
              <a:schemeClr val="tx1"/>
            </a:solidFill>
            <a:prstDash val="solid"/>
            <a:headEnd type="none" w="med" len="med"/>
            <a:tailEnd type="triangle" w="med" len="med"/>
          </a:ln>
        </p:spPr>
      </p:sp>
      <p:sp>
        <p:nvSpPr>
          <p:cNvPr id="50191" name="文本框 50190"/>
          <p:cNvSpPr txBox="1"/>
          <p:nvPr/>
        </p:nvSpPr>
        <p:spPr>
          <a:xfrm>
            <a:off x="1752600" y="3276600"/>
            <a:ext cx="4495800" cy="822325"/>
          </a:xfrm>
          <a:prstGeom prst="rect">
            <a:avLst/>
          </a:prstGeom>
          <a:noFill/>
          <a:ln w="9525">
            <a:noFill/>
          </a:ln>
        </p:spPr>
        <p:txBody>
          <a:bodyPr>
            <a:spAutoFit/>
          </a:bodyPr>
          <a:p>
            <a:r>
              <a:rPr lang="en-US" altLang="zh-CN" sz="2400">
                <a:latin typeface="Arial" panose="020B0604020202020204" pitchFamily="34" charset="0"/>
              </a:rPr>
              <a:t>R                                           2   </a:t>
            </a:r>
            <a:endParaRPr lang="en-US" altLang="zh-CN" sz="2400">
              <a:latin typeface="Arial" panose="020B0604020202020204" pitchFamily="34" charset="0"/>
            </a:endParaRPr>
          </a:p>
          <a:p>
            <a:r>
              <a:rPr lang="en-US" altLang="zh-CN" sz="2400">
                <a:latin typeface="Arial" panose="020B0604020202020204" pitchFamily="34" charset="0"/>
              </a:rPr>
              <a:t>m                                          X=        </a:t>
            </a:r>
            <a:endParaRPr lang="en-US" altLang="zh-CN" sz="2400">
              <a:latin typeface="Arial" panose="020B0604020202020204" pitchFamily="34" charset="0"/>
            </a:endParaRPr>
          </a:p>
        </p:txBody>
      </p:sp>
      <p:pic>
        <p:nvPicPr>
          <p:cNvPr id="50192" name="图片 50191"/>
          <p:cNvPicPr>
            <a:picLocks noChangeAspect="1"/>
          </p:cNvPicPr>
          <p:nvPr/>
        </p:nvPicPr>
        <p:blipFill>
          <a:blip r:embed="rId2"/>
          <a:stretch>
            <a:fillRect/>
          </a:stretch>
        </p:blipFill>
        <p:spPr>
          <a:xfrm>
            <a:off x="6096000" y="3581400"/>
            <a:ext cx="571500" cy="685800"/>
          </a:xfrm>
          <a:prstGeom prst="rect">
            <a:avLst/>
          </a:prstGeom>
          <a:noFill/>
          <a:ln w="9525">
            <a:noFill/>
          </a:ln>
        </p:spPr>
      </p:pic>
      <p:sp>
        <p:nvSpPr>
          <p:cNvPr id="50193" name="文本框 50192"/>
          <p:cNvSpPr txBox="1"/>
          <p:nvPr/>
        </p:nvSpPr>
        <p:spPr>
          <a:xfrm>
            <a:off x="381000" y="4343400"/>
            <a:ext cx="7551738" cy="965200"/>
          </a:xfrm>
          <a:prstGeom prst="rect">
            <a:avLst/>
          </a:prstGeom>
          <a:noFill/>
          <a:ln w="19050" cap="flat" cmpd="sng">
            <a:solidFill>
              <a:srgbClr val="FF0000"/>
            </a:solidFill>
            <a:prstDash val="solid"/>
            <a:miter/>
            <a:headEnd type="none" w="med" len="med"/>
            <a:tailEnd type="none" w="med" len="med"/>
          </a:ln>
        </p:spPr>
        <p:txBody>
          <a:bodyPr wrap="none" anchor="t" anchorCtr="0">
            <a:spAutoFit/>
          </a:bodyPr>
          <a:p>
            <a:r>
              <a:rPr lang="en-US" altLang="zh-CN" sz="2800">
                <a:solidFill>
                  <a:srgbClr val="0000FF"/>
                </a:solidFill>
                <a:latin typeface="Arial" panose="020B0604020202020204" pitchFamily="34" charset="0"/>
              </a:rPr>
              <a:t>X</a:t>
            </a:r>
            <a:r>
              <a:rPr lang="zh-CN" altLang="en-US" sz="2800" dirty="0">
                <a:solidFill>
                  <a:srgbClr val="0000FF"/>
                </a:solidFill>
                <a:latin typeface="Arial" panose="020B0604020202020204" pitchFamily="34" charset="0"/>
              </a:rPr>
              <a:t>越大，</a:t>
            </a:r>
            <a:r>
              <a:rPr lang="en-US" altLang="zh-CN" sz="2800">
                <a:solidFill>
                  <a:srgbClr val="0000FF"/>
                </a:solidFill>
                <a:latin typeface="Arial" panose="020B0604020202020204" pitchFamily="34" charset="0"/>
              </a:rPr>
              <a:t>R</a:t>
            </a:r>
            <a:r>
              <a:rPr lang="zh-CN" altLang="en-US" sz="2800" dirty="0">
                <a:solidFill>
                  <a:srgbClr val="0000FF"/>
                </a:solidFill>
                <a:latin typeface="Arial" panose="020B0604020202020204" pitchFamily="34" charset="0"/>
              </a:rPr>
              <a:t>越小 ，也就是说产生氢气质量越多，</a:t>
            </a:r>
            <a:endParaRPr lang="zh-CN" altLang="en-US" sz="2800" dirty="0">
              <a:solidFill>
                <a:srgbClr val="0000FF"/>
              </a:solidFill>
              <a:latin typeface="Arial" panose="020B0604020202020204" pitchFamily="34" charset="0"/>
            </a:endParaRPr>
          </a:p>
          <a:p>
            <a:r>
              <a:rPr lang="zh-CN" altLang="en-US" sz="2800" dirty="0">
                <a:solidFill>
                  <a:srgbClr val="0000FF"/>
                </a:solidFill>
                <a:latin typeface="Arial" panose="020B0604020202020204" pitchFamily="34" charset="0"/>
              </a:rPr>
              <a:t>则金属的相对原子质量越小。</a:t>
            </a:r>
            <a:endParaRPr lang="zh-CN" altLang="en-US" sz="2800" dirty="0">
              <a:solidFill>
                <a:srgbClr val="0000FF"/>
              </a:solidFill>
              <a:latin typeface="Arial" panose="020B0604020202020204" pitchFamily="34" charset="0"/>
            </a:endParaRPr>
          </a:p>
        </p:txBody>
      </p:sp>
      <p:sp>
        <p:nvSpPr>
          <p:cNvPr id="50194" name="文本框 50193"/>
          <p:cNvSpPr txBox="1"/>
          <p:nvPr/>
        </p:nvSpPr>
        <p:spPr>
          <a:xfrm>
            <a:off x="457200" y="5465763"/>
            <a:ext cx="8061325" cy="965200"/>
          </a:xfrm>
          <a:prstGeom prst="rect">
            <a:avLst/>
          </a:prstGeom>
          <a:noFill/>
          <a:ln w="19050" cap="flat" cmpd="sng">
            <a:solidFill>
              <a:srgbClr val="FF0000"/>
            </a:solidFill>
            <a:prstDash val="solid"/>
            <a:miter/>
            <a:headEnd type="none" w="med" len="med"/>
            <a:tailEnd type="none" w="med" len="med"/>
          </a:ln>
        </p:spPr>
        <p:txBody>
          <a:bodyPr wrap="none" anchor="t" anchorCtr="0">
            <a:spAutoFit/>
          </a:bodyPr>
          <a:p>
            <a:r>
              <a:rPr lang="zh-CN" altLang="en-US" sz="2800" b="1" dirty="0">
                <a:solidFill>
                  <a:srgbClr val="FF0000"/>
                </a:solidFill>
                <a:latin typeface="Arial" panose="020B0604020202020204" pitchFamily="34" charset="0"/>
              </a:rPr>
              <a:t>看氢气质量（纵坐标）可判断金属的相对原子质量</a:t>
            </a:r>
            <a:endParaRPr lang="zh-CN" altLang="en-US" sz="2800" b="1" dirty="0">
              <a:solidFill>
                <a:srgbClr val="FF0000"/>
              </a:solidFill>
              <a:latin typeface="Arial" panose="020B0604020202020204" pitchFamily="34" charset="0"/>
            </a:endParaRPr>
          </a:p>
          <a:p>
            <a:r>
              <a:rPr lang="zh-CN" altLang="en-US" sz="2800" b="1" dirty="0">
                <a:solidFill>
                  <a:srgbClr val="0000FF"/>
                </a:solidFill>
                <a:latin typeface="Arial" panose="020B0604020202020204" pitchFamily="34" charset="0"/>
              </a:rPr>
              <a:t>看反应时间（横坐标）可判断金属的活动性</a:t>
            </a:r>
            <a:endParaRPr lang="zh-CN" altLang="en-US" sz="2800" b="1" dirty="0">
              <a:solidFill>
                <a:srgbClr val="0000FF"/>
              </a:solidFill>
              <a:latin typeface="Arial" panose="020B0604020202020204" pitchFamily="34" charset="0"/>
            </a:endParaRPr>
          </a:p>
        </p:txBody>
      </p:sp>
    </p:spTree>
  </p:cSld>
  <p:clrMapOvr>
    <a:masterClrMapping/>
  </p:clrMapOvr>
  <p:transition advClick="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809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左右箭头 2"/>
          <p:cNvSpPr/>
          <p:nvPr/>
        </p:nvSpPr>
        <p:spPr>
          <a:xfrm>
            <a:off x="179388" y="0"/>
            <a:ext cx="3636963" cy="1439863"/>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rgbClr val="FFFFFF"/>
              </a:solidFill>
              <a:effectLst/>
              <a:uLnTx/>
              <a:uFillTx/>
              <a:latin typeface="+mn-lt"/>
              <a:ea typeface="+mn-ea"/>
              <a:cs typeface="+mn-cs"/>
            </a:endParaRPr>
          </a:p>
        </p:txBody>
      </p:sp>
      <p:sp>
        <p:nvSpPr>
          <p:cNvPr id="27651" name="Rectangle 4"/>
          <p:cNvSpPr/>
          <p:nvPr/>
        </p:nvSpPr>
        <p:spPr>
          <a:xfrm>
            <a:off x="250825" y="1628775"/>
            <a:ext cx="8280400" cy="4824413"/>
          </a:xfrm>
          <a:prstGeom prst="rect">
            <a:avLst/>
          </a:prstGeom>
          <a:noFill/>
          <a:ln w="9525">
            <a:noFill/>
          </a:ln>
        </p:spPr>
        <p:txBody>
          <a:bodyPr/>
          <a:p>
            <a:pPr marL="342900" indent="-342900">
              <a:spcBef>
                <a:spcPct val="20000"/>
              </a:spcBef>
            </a:pPr>
            <a:r>
              <a:rPr lang="en-US" altLang="zh-CN" sz="2800" b="1" dirty="0">
                <a:solidFill>
                  <a:srgbClr val="660033"/>
                </a:solidFill>
                <a:latin typeface="Arial" panose="020B0604020202020204" pitchFamily="34" charset="0"/>
              </a:rPr>
              <a:t>         </a:t>
            </a:r>
            <a:r>
              <a:rPr lang="zh-CN" altLang="en-US" sz="2800" b="1" dirty="0">
                <a:solidFill>
                  <a:srgbClr val="0000FF"/>
                </a:solidFill>
                <a:latin typeface="Arial" panose="020B0604020202020204" pitchFamily="34" charset="0"/>
              </a:rPr>
              <a:t>等质量的</a:t>
            </a:r>
            <a:r>
              <a:rPr lang="en-US" altLang="zh-CN" sz="2800" b="1" dirty="0">
                <a:solidFill>
                  <a:srgbClr val="0000FF"/>
                </a:solidFill>
                <a:latin typeface="Arial" panose="020B0604020202020204" pitchFamily="34" charset="0"/>
              </a:rPr>
              <a:t>A</a:t>
            </a:r>
            <a:r>
              <a:rPr lang="zh-CN" altLang="en-US" sz="2800" b="1" dirty="0">
                <a:solidFill>
                  <a:srgbClr val="0000FF"/>
                </a:solidFill>
                <a:latin typeface="Arial" panose="020B0604020202020204" pitchFamily="34" charset="0"/>
              </a:rPr>
              <a:t>、</a:t>
            </a:r>
            <a:r>
              <a:rPr lang="en-US" altLang="zh-CN" sz="2800" b="1" dirty="0">
                <a:solidFill>
                  <a:srgbClr val="0000FF"/>
                </a:solidFill>
                <a:latin typeface="Arial" panose="020B0604020202020204" pitchFamily="34" charset="0"/>
              </a:rPr>
              <a:t>B</a:t>
            </a:r>
            <a:r>
              <a:rPr lang="zh-CN" altLang="en-US" sz="2800" b="1" dirty="0">
                <a:solidFill>
                  <a:srgbClr val="0000FF"/>
                </a:solidFill>
                <a:latin typeface="Arial" panose="020B0604020202020204" pitchFamily="34" charset="0"/>
              </a:rPr>
              <a:t>两种金属和足量的稀硫酸充分反应（均生成</a:t>
            </a:r>
            <a:r>
              <a:rPr lang="en-US" altLang="zh-CN" sz="2800" b="1" dirty="0">
                <a:solidFill>
                  <a:srgbClr val="0000FF"/>
                </a:solidFill>
                <a:latin typeface="Arial" panose="020B0604020202020204" pitchFamily="34" charset="0"/>
              </a:rPr>
              <a:t>+2</a:t>
            </a:r>
            <a:r>
              <a:rPr lang="zh-CN" altLang="en-US" sz="2800" b="1" dirty="0">
                <a:solidFill>
                  <a:srgbClr val="0000FF"/>
                </a:solidFill>
                <a:latin typeface="Arial" panose="020B0604020202020204" pitchFamily="34" charset="0"/>
              </a:rPr>
              <a:t>价金属盐）产生氢气与时间关 系如下</a:t>
            </a:r>
            <a:r>
              <a:rPr lang="zh-CN" altLang="en-US" sz="3200" b="1" dirty="0">
                <a:solidFill>
                  <a:srgbClr val="0000FF"/>
                </a:solidFill>
                <a:latin typeface="Arial" panose="020B0604020202020204" pitchFamily="34" charset="0"/>
              </a:rPr>
              <a:t>：</a:t>
            </a:r>
            <a:endParaRPr lang="zh-CN" altLang="en-US" sz="3200" b="1" baseline="-25000" dirty="0">
              <a:solidFill>
                <a:srgbClr val="0000FF"/>
              </a:solidFill>
              <a:latin typeface="Arial" panose="020B0604020202020204" pitchFamily="34" charset="0"/>
            </a:endParaRPr>
          </a:p>
          <a:p>
            <a:pPr marL="342900" indent="-342900">
              <a:spcBef>
                <a:spcPct val="20000"/>
              </a:spcBef>
            </a:pPr>
            <a:r>
              <a:rPr lang="zh-CN" altLang="en-US" sz="3200" b="1" baseline="30000" dirty="0">
                <a:solidFill>
                  <a:srgbClr val="660033"/>
                </a:solidFill>
                <a:latin typeface="Arial" panose="020B0604020202020204" pitchFamily="34" charset="0"/>
              </a:rPr>
              <a:t>                                                         </a:t>
            </a:r>
            <a:endParaRPr lang="zh-CN" altLang="en-US" sz="3200" b="1" baseline="-25000" dirty="0">
              <a:solidFill>
                <a:srgbClr val="660033"/>
              </a:solidFill>
              <a:latin typeface="Arial" panose="020B0604020202020204" pitchFamily="34" charset="0"/>
            </a:endParaRPr>
          </a:p>
          <a:p>
            <a:pPr marL="342900" indent="-342900">
              <a:spcBef>
                <a:spcPct val="20000"/>
              </a:spcBef>
            </a:pPr>
            <a:r>
              <a:rPr lang="zh-CN" altLang="en-US" sz="3200" b="1" dirty="0">
                <a:solidFill>
                  <a:srgbClr val="660033"/>
                </a:solidFill>
                <a:latin typeface="Arial" panose="020B0604020202020204" pitchFamily="34" charset="0"/>
              </a:rPr>
              <a:t>                                           </a:t>
            </a:r>
            <a:r>
              <a:rPr lang="zh-CN" altLang="en-US" sz="3200" b="1" baseline="-25000" dirty="0">
                <a:solidFill>
                  <a:srgbClr val="660033"/>
                </a:solidFill>
                <a:latin typeface="Arial" panose="020B0604020202020204" pitchFamily="34" charset="0"/>
              </a:rPr>
              <a:t>    </a:t>
            </a:r>
            <a:endParaRPr lang="zh-CN" altLang="en-US" sz="3200" b="1" baseline="-25000" dirty="0">
              <a:solidFill>
                <a:srgbClr val="660033"/>
              </a:solidFill>
              <a:latin typeface="Arial" panose="020B0604020202020204" pitchFamily="34" charset="0"/>
            </a:endParaRPr>
          </a:p>
          <a:p>
            <a:pPr marL="342900" indent="-342900">
              <a:spcBef>
                <a:spcPct val="20000"/>
              </a:spcBef>
            </a:pPr>
            <a:r>
              <a:rPr lang="zh-CN" altLang="en-US" sz="2800" b="1" dirty="0">
                <a:solidFill>
                  <a:srgbClr val="660033"/>
                </a:solidFill>
                <a:latin typeface="Arial" panose="020B0604020202020204" pitchFamily="34" charset="0"/>
              </a:rPr>
              <a:t>                                                              </a:t>
            </a:r>
            <a:endParaRPr lang="zh-CN" altLang="en-US" sz="3200" b="1" dirty="0">
              <a:solidFill>
                <a:srgbClr val="660033"/>
              </a:solidFill>
              <a:latin typeface="Arial" panose="020B0604020202020204" pitchFamily="34" charset="0"/>
            </a:endParaRPr>
          </a:p>
          <a:p>
            <a:pPr marL="342900" indent="-342900">
              <a:spcBef>
                <a:spcPct val="20000"/>
              </a:spcBef>
            </a:pPr>
            <a:r>
              <a:rPr lang="zh-CN" altLang="en-US" sz="3200" b="1" dirty="0">
                <a:solidFill>
                  <a:srgbClr val="0000FF"/>
                </a:solidFill>
                <a:latin typeface="Arial" panose="020B0604020202020204" pitchFamily="34" charset="0"/>
              </a:rPr>
              <a:t>（</a:t>
            </a:r>
            <a:r>
              <a:rPr lang="en-US" altLang="zh-CN" sz="2800" b="1" dirty="0">
                <a:solidFill>
                  <a:srgbClr val="0000FF"/>
                </a:solidFill>
                <a:latin typeface="Arial" panose="020B0604020202020204" pitchFamily="34" charset="0"/>
              </a:rPr>
              <a:t>1</a:t>
            </a:r>
            <a:r>
              <a:rPr lang="zh-CN" altLang="en-US" sz="3200" b="1" dirty="0">
                <a:solidFill>
                  <a:srgbClr val="0000FF"/>
                </a:solidFill>
                <a:latin typeface="Arial" panose="020B0604020202020204" pitchFamily="34" charset="0"/>
              </a:rPr>
              <a:t>）</a:t>
            </a:r>
            <a:r>
              <a:rPr lang="en-US" altLang="zh-CN" sz="2800" b="1" dirty="0">
                <a:solidFill>
                  <a:srgbClr val="0000FF"/>
                </a:solidFill>
                <a:latin typeface="Arial" panose="020B0604020202020204" pitchFamily="34" charset="0"/>
              </a:rPr>
              <a:t>A</a:t>
            </a:r>
            <a:r>
              <a:rPr lang="zh-CN" altLang="en-US" sz="2800" b="1" dirty="0">
                <a:solidFill>
                  <a:srgbClr val="0000FF"/>
                </a:solidFill>
                <a:latin typeface="Arial" panose="020B0604020202020204" pitchFamily="34" charset="0"/>
              </a:rPr>
              <a:t>、</a:t>
            </a:r>
            <a:r>
              <a:rPr lang="en-US" altLang="zh-CN" sz="2800" b="1" dirty="0">
                <a:solidFill>
                  <a:srgbClr val="0000FF"/>
                </a:solidFill>
                <a:latin typeface="Arial" panose="020B0604020202020204" pitchFamily="34" charset="0"/>
              </a:rPr>
              <a:t>B</a:t>
            </a:r>
            <a:r>
              <a:rPr lang="zh-CN" altLang="en-US" sz="2800" b="1" dirty="0">
                <a:solidFill>
                  <a:srgbClr val="0000FF"/>
                </a:solidFill>
                <a:latin typeface="Arial" panose="020B0604020202020204" pitchFamily="34" charset="0"/>
              </a:rPr>
              <a:t>两种金属活动性强弱是：</a:t>
            </a:r>
            <a:r>
              <a:rPr lang="en-US" altLang="zh-CN" sz="2800" b="1" baseline="-25000" dirty="0">
                <a:solidFill>
                  <a:srgbClr val="0000FF"/>
                </a:solidFill>
                <a:latin typeface="Arial" panose="020B0604020202020204" pitchFamily="34" charset="0"/>
              </a:rPr>
              <a:t>———</a:t>
            </a:r>
            <a:r>
              <a:rPr lang="zh-CN" altLang="en-US" sz="2800" b="1" dirty="0">
                <a:solidFill>
                  <a:srgbClr val="0000FF"/>
                </a:solidFill>
                <a:latin typeface="Arial" panose="020B0604020202020204" pitchFamily="34" charset="0"/>
              </a:rPr>
              <a:t>。</a:t>
            </a:r>
            <a:endParaRPr lang="zh-CN" altLang="en-US" sz="2800" b="1" dirty="0">
              <a:solidFill>
                <a:srgbClr val="0000FF"/>
              </a:solidFill>
              <a:latin typeface="Arial" panose="020B0604020202020204" pitchFamily="34" charset="0"/>
            </a:endParaRPr>
          </a:p>
          <a:p>
            <a:pPr marL="342900" indent="-342900">
              <a:spcBef>
                <a:spcPct val="20000"/>
              </a:spcBef>
            </a:pPr>
            <a:r>
              <a:rPr lang="zh-CN" altLang="en-US" sz="2800" b="1" dirty="0">
                <a:solidFill>
                  <a:srgbClr val="0000FF"/>
                </a:solidFill>
                <a:latin typeface="Arial" panose="020B0604020202020204" pitchFamily="34" charset="0"/>
              </a:rPr>
              <a:t>（</a:t>
            </a:r>
            <a:r>
              <a:rPr lang="en-US" altLang="zh-CN" sz="2800" b="1" dirty="0">
                <a:solidFill>
                  <a:srgbClr val="0000FF"/>
                </a:solidFill>
                <a:latin typeface="Arial" panose="020B0604020202020204" pitchFamily="34" charset="0"/>
              </a:rPr>
              <a:t>2</a:t>
            </a:r>
            <a:r>
              <a:rPr lang="zh-CN" altLang="en-US" sz="2800" b="1" dirty="0">
                <a:solidFill>
                  <a:srgbClr val="0000FF"/>
                </a:solidFill>
                <a:latin typeface="Arial" panose="020B0604020202020204" pitchFamily="34" charset="0"/>
              </a:rPr>
              <a:t>） </a:t>
            </a:r>
            <a:r>
              <a:rPr lang="en-US" altLang="zh-CN" sz="2800" b="1" dirty="0">
                <a:solidFill>
                  <a:srgbClr val="0000FF"/>
                </a:solidFill>
                <a:latin typeface="Arial" panose="020B0604020202020204" pitchFamily="34" charset="0"/>
              </a:rPr>
              <a:t>A</a:t>
            </a:r>
            <a:r>
              <a:rPr lang="zh-CN" altLang="en-US" sz="2800" b="1" dirty="0">
                <a:solidFill>
                  <a:srgbClr val="0000FF"/>
                </a:solidFill>
                <a:latin typeface="Arial" panose="020B0604020202020204" pitchFamily="34" charset="0"/>
              </a:rPr>
              <a:t>、</a:t>
            </a:r>
            <a:r>
              <a:rPr lang="en-US" altLang="zh-CN" sz="2800" b="1" dirty="0">
                <a:solidFill>
                  <a:srgbClr val="0000FF"/>
                </a:solidFill>
                <a:latin typeface="Arial" panose="020B0604020202020204" pitchFamily="34" charset="0"/>
              </a:rPr>
              <a:t>B</a:t>
            </a:r>
            <a:r>
              <a:rPr lang="zh-CN" altLang="en-US" sz="2800" b="1" dirty="0">
                <a:solidFill>
                  <a:srgbClr val="0000FF"/>
                </a:solidFill>
                <a:latin typeface="Arial" panose="020B0604020202020204" pitchFamily="34" charset="0"/>
              </a:rPr>
              <a:t>两种金属的相对原子质量大小为</a:t>
            </a:r>
            <a:r>
              <a:rPr lang="en-US" altLang="zh-CN" sz="2800" b="1" baseline="-25000" dirty="0">
                <a:solidFill>
                  <a:srgbClr val="0000FF"/>
                </a:solidFill>
                <a:latin typeface="Arial" panose="020B0604020202020204" pitchFamily="34" charset="0"/>
              </a:rPr>
              <a:t>————</a:t>
            </a:r>
            <a:r>
              <a:rPr lang="zh-CN" altLang="en-US" sz="2800" b="1" dirty="0">
                <a:solidFill>
                  <a:srgbClr val="0000FF"/>
                </a:solidFill>
                <a:latin typeface="Arial" panose="020B0604020202020204" pitchFamily="34" charset="0"/>
              </a:rPr>
              <a:t>。</a:t>
            </a:r>
            <a:endParaRPr lang="zh-CN" altLang="en-US" sz="2800" b="1" dirty="0">
              <a:solidFill>
                <a:srgbClr val="0000FF"/>
              </a:solidFill>
              <a:latin typeface="Arial" panose="020B0604020202020204" pitchFamily="34" charset="0"/>
            </a:endParaRPr>
          </a:p>
          <a:p>
            <a:pPr marL="342900" indent="-342900">
              <a:spcBef>
                <a:spcPct val="20000"/>
              </a:spcBef>
              <a:buFont typeface="Arial" panose="020B0604020202020204" pitchFamily="34" charset="0"/>
              <a:buChar char="•"/>
            </a:pPr>
            <a:endParaRPr lang="en-US" altLang="zh-CN" sz="2800" b="1" dirty="0">
              <a:solidFill>
                <a:srgbClr val="0000FF"/>
              </a:solidFill>
              <a:latin typeface="Arial" panose="020B0604020202020204" pitchFamily="34" charset="0"/>
            </a:endParaRPr>
          </a:p>
        </p:txBody>
      </p:sp>
      <p:sp>
        <p:nvSpPr>
          <p:cNvPr id="27652" name="Line 7"/>
          <p:cNvSpPr/>
          <p:nvPr/>
        </p:nvSpPr>
        <p:spPr>
          <a:xfrm>
            <a:off x="1828800" y="4291013"/>
            <a:ext cx="0" cy="0"/>
          </a:xfrm>
          <a:prstGeom prst="line">
            <a:avLst/>
          </a:prstGeom>
          <a:ln w="9525" cap="flat" cmpd="sng">
            <a:solidFill>
              <a:schemeClr val="tx1"/>
            </a:solidFill>
            <a:prstDash val="solid"/>
            <a:headEnd type="none" w="med" len="med"/>
            <a:tailEnd type="none" w="med" len="med"/>
          </a:ln>
        </p:spPr>
      </p:sp>
      <p:sp>
        <p:nvSpPr>
          <p:cNvPr id="27653" name="Line 9"/>
          <p:cNvSpPr/>
          <p:nvPr/>
        </p:nvSpPr>
        <p:spPr>
          <a:xfrm>
            <a:off x="2819400" y="3376613"/>
            <a:ext cx="0" cy="0"/>
          </a:xfrm>
          <a:prstGeom prst="line">
            <a:avLst/>
          </a:prstGeom>
          <a:ln w="9525" cap="flat" cmpd="sng">
            <a:solidFill>
              <a:schemeClr val="tx1"/>
            </a:solidFill>
            <a:prstDash val="solid"/>
            <a:headEnd type="none" w="med" len="med"/>
            <a:tailEnd type="none" w="med" len="med"/>
          </a:ln>
        </p:spPr>
      </p:sp>
      <p:sp>
        <p:nvSpPr>
          <p:cNvPr id="17424" name="Text Box 16"/>
          <p:cNvSpPr txBox="1"/>
          <p:nvPr/>
        </p:nvSpPr>
        <p:spPr>
          <a:xfrm>
            <a:off x="6084888" y="4652963"/>
            <a:ext cx="936625" cy="519112"/>
          </a:xfrm>
          <a:prstGeom prst="rect">
            <a:avLst/>
          </a:prstGeom>
          <a:noFill/>
          <a:ln w="9525">
            <a:noFill/>
          </a:ln>
        </p:spPr>
        <p:txBody>
          <a:bodyPr>
            <a:spAutoFit/>
          </a:bodyPr>
          <a:p>
            <a:pPr>
              <a:spcBef>
                <a:spcPct val="50000"/>
              </a:spcBef>
            </a:pPr>
            <a:r>
              <a:rPr lang="en-US" altLang="zh-CN" sz="2800" b="1" dirty="0">
                <a:solidFill>
                  <a:srgbClr val="FF0000"/>
                </a:solidFill>
                <a:latin typeface="Arial" panose="020B0604020202020204" pitchFamily="34" charset="0"/>
              </a:rPr>
              <a:t>B&gt;A</a:t>
            </a:r>
            <a:endParaRPr lang="en-US" altLang="zh-CN" sz="2800" b="1" dirty="0">
              <a:solidFill>
                <a:srgbClr val="FF0000"/>
              </a:solidFill>
              <a:latin typeface="Arial" panose="020B0604020202020204" pitchFamily="34" charset="0"/>
            </a:endParaRPr>
          </a:p>
        </p:txBody>
      </p:sp>
      <p:sp>
        <p:nvSpPr>
          <p:cNvPr id="34822" name="Text Box 17"/>
          <p:cNvSpPr txBox="1"/>
          <p:nvPr/>
        </p:nvSpPr>
        <p:spPr>
          <a:xfrm>
            <a:off x="287338" y="5591175"/>
            <a:ext cx="8135937" cy="954088"/>
          </a:xfrm>
          <a:prstGeom prst="rect">
            <a:avLst/>
          </a:prstGeom>
          <a:noFill/>
          <a:ln w="9525">
            <a:noFill/>
          </a:ln>
        </p:spPr>
        <p:txBody>
          <a:bodyPr>
            <a:spAutoFit/>
          </a:bodyPr>
          <a:p>
            <a:pPr>
              <a:spcBef>
                <a:spcPct val="50000"/>
              </a:spcBef>
            </a:pPr>
            <a:r>
              <a:rPr lang="zh-CN" altLang="en-US" sz="2800" b="1" dirty="0">
                <a:solidFill>
                  <a:srgbClr val="0000FF"/>
                </a:solidFill>
                <a:latin typeface="Arial" panose="020B0604020202020204" pitchFamily="34" charset="0"/>
              </a:rPr>
              <a:t>（</a:t>
            </a:r>
            <a:r>
              <a:rPr lang="en-US" altLang="zh-CN" sz="2800" b="1" dirty="0">
                <a:solidFill>
                  <a:srgbClr val="0000FF"/>
                </a:solidFill>
                <a:latin typeface="Arial" panose="020B0604020202020204" pitchFamily="34" charset="0"/>
              </a:rPr>
              <a:t>3</a:t>
            </a:r>
            <a:r>
              <a:rPr lang="zh-CN" altLang="en-US" sz="2800" b="1" dirty="0">
                <a:solidFill>
                  <a:srgbClr val="0000FF"/>
                </a:solidFill>
                <a:latin typeface="Arial" panose="020B0604020202020204" pitchFamily="34" charset="0"/>
              </a:rPr>
              <a:t>）</a:t>
            </a:r>
            <a:r>
              <a:rPr lang="en-US" altLang="zh-CN" sz="2800" b="1" dirty="0">
                <a:solidFill>
                  <a:srgbClr val="0000FF"/>
                </a:solidFill>
                <a:latin typeface="Arial" panose="020B0604020202020204" pitchFamily="34" charset="0"/>
              </a:rPr>
              <a:t>A</a:t>
            </a:r>
            <a:r>
              <a:rPr lang="zh-CN" altLang="en-US" sz="2800" b="1" dirty="0">
                <a:solidFill>
                  <a:srgbClr val="0000FF"/>
                </a:solidFill>
                <a:latin typeface="Arial" panose="020B0604020202020204" pitchFamily="34" charset="0"/>
              </a:rPr>
              <a:t>、</a:t>
            </a:r>
            <a:r>
              <a:rPr lang="en-US" altLang="zh-CN" sz="2800" b="1" dirty="0">
                <a:solidFill>
                  <a:srgbClr val="0000FF"/>
                </a:solidFill>
                <a:latin typeface="Arial" panose="020B0604020202020204" pitchFamily="34" charset="0"/>
              </a:rPr>
              <a:t>B</a:t>
            </a:r>
            <a:r>
              <a:rPr lang="zh-CN" altLang="en-US" sz="2800" b="1" dirty="0">
                <a:solidFill>
                  <a:srgbClr val="0000FF"/>
                </a:solidFill>
                <a:latin typeface="Arial" panose="020B0604020202020204" pitchFamily="34" charset="0"/>
              </a:rPr>
              <a:t>两种金属可能是  </a:t>
            </a:r>
            <a:r>
              <a:rPr lang="zh-CN" altLang="en-US" sz="2800" b="1" u="sng" dirty="0">
                <a:solidFill>
                  <a:srgbClr val="0000FF"/>
                </a:solidFill>
                <a:latin typeface="Arial" panose="020B0604020202020204" pitchFamily="34" charset="0"/>
              </a:rPr>
              <a:t>                           </a:t>
            </a:r>
            <a:r>
              <a:rPr lang="zh-CN" altLang="en-US" sz="2800" b="1" dirty="0">
                <a:solidFill>
                  <a:srgbClr val="0000FF"/>
                </a:solidFill>
                <a:latin typeface="Arial" panose="020B0604020202020204" pitchFamily="34" charset="0"/>
              </a:rPr>
              <a:t> 。</a:t>
            </a:r>
            <a:r>
              <a:rPr lang="en-US" altLang="zh-CN" sz="2800" b="1" dirty="0">
                <a:solidFill>
                  <a:srgbClr val="0000FF"/>
                </a:solidFill>
                <a:latin typeface="Arial" panose="020B0604020202020204" pitchFamily="34" charset="0"/>
              </a:rPr>
              <a:t>                     a.Mg</a:t>
            </a:r>
            <a:r>
              <a:rPr lang="zh-CN" altLang="en-US" sz="2800" b="1" dirty="0">
                <a:solidFill>
                  <a:srgbClr val="0000FF"/>
                </a:solidFill>
                <a:latin typeface="Arial" panose="020B0604020202020204" pitchFamily="34" charset="0"/>
              </a:rPr>
              <a:t>和</a:t>
            </a:r>
            <a:r>
              <a:rPr lang="en-US" altLang="zh-CN" sz="2800" b="1" dirty="0">
                <a:solidFill>
                  <a:srgbClr val="0000FF"/>
                </a:solidFill>
                <a:latin typeface="Arial" panose="020B0604020202020204" pitchFamily="34" charset="0"/>
              </a:rPr>
              <a:t>Fe            b.Zn</a:t>
            </a:r>
            <a:r>
              <a:rPr lang="zh-CN" altLang="en-US" sz="2800" b="1" dirty="0">
                <a:solidFill>
                  <a:srgbClr val="0000FF"/>
                </a:solidFill>
                <a:latin typeface="Arial" panose="020B0604020202020204" pitchFamily="34" charset="0"/>
              </a:rPr>
              <a:t>和</a:t>
            </a:r>
            <a:r>
              <a:rPr lang="en-US" altLang="zh-CN" sz="2800" b="1" dirty="0">
                <a:solidFill>
                  <a:srgbClr val="0000FF"/>
                </a:solidFill>
                <a:latin typeface="Arial" panose="020B0604020202020204" pitchFamily="34" charset="0"/>
              </a:rPr>
              <a:t>Fe              c.Zn</a:t>
            </a:r>
            <a:r>
              <a:rPr lang="zh-CN" altLang="en-US" sz="2800" b="1" dirty="0">
                <a:solidFill>
                  <a:srgbClr val="0000FF"/>
                </a:solidFill>
                <a:latin typeface="Arial" panose="020B0604020202020204" pitchFamily="34" charset="0"/>
              </a:rPr>
              <a:t>和</a:t>
            </a:r>
            <a:r>
              <a:rPr lang="en-US" altLang="zh-CN" sz="2800" b="1" dirty="0">
                <a:solidFill>
                  <a:srgbClr val="0000FF"/>
                </a:solidFill>
                <a:latin typeface="Arial" panose="020B0604020202020204" pitchFamily="34" charset="0"/>
              </a:rPr>
              <a:t>Cu</a:t>
            </a:r>
            <a:endParaRPr lang="zh-CN" altLang="zh-CN" sz="2800" b="1" dirty="0">
              <a:solidFill>
                <a:srgbClr val="0000FF"/>
              </a:solidFill>
              <a:latin typeface="Arial" panose="020B0604020202020204" pitchFamily="34" charset="0"/>
            </a:endParaRPr>
          </a:p>
        </p:txBody>
      </p:sp>
      <p:sp>
        <p:nvSpPr>
          <p:cNvPr id="17426" name="Text Box 18"/>
          <p:cNvSpPr txBox="1"/>
          <p:nvPr/>
        </p:nvSpPr>
        <p:spPr>
          <a:xfrm>
            <a:off x="7308850" y="5084763"/>
            <a:ext cx="936625" cy="519112"/>
          </a:xfrm>
          <a:prstGeom prst="rect">
            <a:avLst/>
          </a:prstGeom>
          <a:noFill/>
          <a:ln w="9525">
            <a:noFill/>
          </a:ln>
        </p:spPr>
        <p:txBody>
          <a:bodyPr>
            <a:spAutoFit/>
          </a:bodyPr>
          <a:p>
            <a:pPr>
              <a:spcBef>
                <a:spcPct val="50000"/>
              </a:spcBef>
            </a:pPr>
            <a:r>
              <a:rPr lang="en-US" altLang="zh-CN" sz="2800" b="1" dirty="0">
                <a:solidFill>
                  <a:srgbClr val="FF0000"/>
                </a:solidFill>
                <a:latin typeface="Arial" panose="020B0604020202020204" pitchFamily="34" charset="0"/>
              </a:rPr>
              <a:t>B&gt;A</a:t>
            </a:r>
            <a:endParaRPr lang="en-US" altLang="zh-CN" sz="2800" b="1" dirty="0">
              <a:solidFill>
                <a:srgbClr val="FF0000"/>
              </a:solidFill>
              <a:latin typeface="Arial" panose="020B0604020202020204" pitchFamily="34" charset="0"/>
            </a:endParaRPr>
          </a:p>
        </p:txBody>
      </p:sp>
      <p:grpSp>
        <p:nvGrpSpPr>
          <p:cNvPr id="27657" name="Group 22"/>
          <p:cNvGrpSpPr/>
          <p:nvPr/>
        </p:nvGrpSpPr>
        <p:grpSpPr>
          <a:xfrm>
            <a:off x="2987675" y="2781300"/>
            <a:ext cx="4248150" cy="1825625"/>
            <a:chOff x="1882" y="1752"/>
            <a:chExt cx="2676" cy="1150"/>
          </a:xfrm>
        </p:grpSpPr>
        <p:grpSp>
          <p:nvGrpSpPr>
            <p:cNvPr id="27663" name="Group 20"/>
            <p:cNvGrpSpPr/>
            <p:nvPr/>
          </p:nvGrpSpPr>
          <p:grpSpPr>
            <a:xfrm>
              <a:off x="1882" y="1752"/>
              <a:ext cx="2404" cy="912"/>
              <a:chOff x="1882" y="1752"/>
              <a:chExt cx="2404" cy="912"/>
            </a:xfrm>
          </p:grpSpPr>
          <p:sp>
            <p:nvSpPr>
              <p:cNvPr id="27665" name="Line 12"/>
              <p:cNvSpPr/>
              <p:nvPr/>
            </p:nvSpPr>
            <p:spPr>
              <a:xfrm>
                <a:off x="2336" y="2205"/>
                <a:ext cx="1406" cy="0"/>
              </a:xfrm>
              <a:prstGeom prst="line">
                <a:avLst/>
              </a:prstGeom>
              <a:ln w="38100" cap="flat" cmpd="sng">
                <a:solidFill>
                  <a:schemeClr val="tx1"/>
                </a:solidFill>
                <a:prstDash val="solid"/>
                <a:headEnd type="none" w="med" len="med"/>
                <a:tailEnd type="none" w="med" len="med"/>
              </a:ln>
            </p:spPr>
          </p:sp>
          <p:sp>
            <p:nvSpPr>
              <p:cNvPr id="27666" name="Line 5"/>
              <p:cNvSpPr/>
              <p:nvPr/>
            </p:nvSpPr>
            <p:spPr>
              <a:xfrm>
                <a:off x="2154" y="2659"/>
                <a:ext cx="1996" cy="1"/>
              </a:xfrm>
              <a:prstGeom prst="line">
                <a:avLst/>
              </a:prstGeom>
              <a:ln w="38100" cap="flat" cmpd="sng">
                <a:solidFill>
                  <a:schemeClr val="tx1"/>
                </a:solidFill>
                <a:prstDash val="solid"/>
                <a:headEnd type="none" w="med" len="med"/>
                <a:tailEnd type="triangle" w="med" len="med"/>
              </a:ln>
            </p:spPr>
          </p:sp>
          <p:sp>
            <p:nvSpPr>
              <p:cNvPr id="27667" name="Line 6"/>
              <p:cNvSpPr/>
              <p:nvPr/>
            </p:nvSpPr>
            <p:spPr>
              <a:xfrm flipV="1">
                <a:off x="2154" y="1752"/>
                <a:ext cx="0" cy="912"/>
              </a:xfrm>
              <a:prstGeom prst="line">
                <a:avLst/>
              </a:prstGeom>
              <a:ln w="38100" cap="flat" cmpd="sng">
                <a:solidFill>
                  <a:schemeClr val="tx1"/>
                </a:solidFill>
                <a:prstDash val="solid"/>
                <a:headEnd type="none" w="med" len="med"/>
                <a:tailEnd type="triangle" w="med" len="med"/>
              </a:ln>
            </p:spPr>
          </p:sp>
          <p:sp>
            <p:nvSpPr>
              <p:cNvPr id="27668" name="Line 8"/>
              <p:cNvSpPr/>
              <p:nvPr/>
            </p:nvSpPr>
            <p:spPr>
              <a:xfrm flipV="1">
                <a:off x="2154" y="2069"/>
                <a:ext cx="612" cy="576"/>
              </a:xfrm>
              <a:prstGeom prst="line">
                <a:avLst/>
              </a:prstGeom>
              <a:ln w="38100" cap="flat" cmpd="sng">
                <a:solidFill>
                  <a:schemeClr val="tx1"/>
                </a:solidFill>
                <a:prstDash val="solid"/>
                <a:headEnd type="none" w="med" len="med"/>
                <a:tailEnd type="none" w="med" len="med"/>
              </a:ln>
            </p:spPr>
          </p:sp>
          <p:sp>
            <p:nvSpPr>
              <p:cNvPr id="27669" name="Line 10"/>
              <p:cNvSpPr/>
              <p:nvPr/>
            </p:nvSpPr>
            <p:spPr>
              <a:xfrm>
                <a:off x="2744" y="2069"/>
                <a:ext cx="1020" cy="1"/>
              </a:xfrm>
              <a:prstGeom prst="line">
                <a:avLst/>
              </a:prstGeom>
              <a:ln w="38100" cap="flat" cmpd="sng">
                <a:solidFill>
                  <a:schemeClr val="tx1"/>
                </a:solidFill>
                <a:prstDash val="solid"/>
                <a:headEnd type="none" w="med" len="med"/>
                <a:tailEnd type="none" w="med" len="med"/>
              </a:ln>
            </p:spPr>
          </p:sp>
          <p:sp>
            <p:nvSpPr>
              <p:cNvPr id="27670" name="Line 11"/>
              <p:cNvSpPr/>
              <p:nvPr/>
            </p:nvSpPr>
            <p:spPr>
              <a:xfrm flipV="1">
                <a:off x="2154" y="2205"/>
                <a:ext cx="204" cy="432"/>
              </a:xfrm>
              <a:prstGeom prst="line">
                <a:avLst/>
              </a:prstGeom>
              <a:ln w="38100" cap="flat" cmpd="sng">
                <a:solidFill>
                  <a:schemeClr val="tx1"/>
                </a:solidFill>
                <a:prstDash val="solid"/>
                <a:headEnd type="none" w="med" len="med"/>
                <a:tailEnd type="none" w="med" len="med"/>
              </a:ln>
            </p:spPr>
          </p:sp>
          <p:sp>
            <p:nvSpPr>
              <p:cNvPr id="27671" name="Text Box 13"/>
              <p:cNvSpPr txBox="1"/>
              <p:nvPr/>
            </p:nvSpPr>
            <p:spPr>
              <a:xfrm>
                <a:off x="3878" y="1888"/>
                <a:ext cx="408" cy="231"/>
              </a:xfrm>
              <a:prstGeom prst="rect">
                <a:avLst/>
              </a:prstGeom>
              <a:noFill/>
              <a:ln w="9525">
                <a:noFill/>
              </a:ln>
            </p:spPr>
            <p:txBody>
              <a:bodyPr>
                <a:spAutoFit/>
              </a:bodyPr>
              <a:p>
                <a:pPr>
                  <a:spcBef>
                    <a:spcPct val="50000"/>
                  </a:spcBef>
                </a:pPr>
                <a:r>
                  <a:rPr lang="en-US" altLang="zh-CN" sz="1800" b="1" dirty="0">
                    <a:solidFill>
                      <a:srgbClr val="FF0000"/>
                    </a:solidFill>
                    <a:latin typeface="Arial" panose="020B0604020202020204" pitchFamily="34" charset="0"/>
                  </a:rPr>
                  <a:t>A</a:t>
                </a:r>
                <a:endParaRPr lang="en-US" altLang="zh-CN" sz="1800" b="1" dirty="0">
                  <a:solidFill>
                    <a:srgbClr val="FF0000"/>
                  </a:solidFill>
                  <a:latin typeface="Arial" panose="020B0604020202020204" pitchFamily="34" charset="0"/>
                </a:endParaRPr>
              </a:p>
            </p:txBody>
          </p:sp>
          <p:sp>
            <p:nvSpPr>
              <p:cNvPr id="27672" name="Text Box 14"/>
              <p:cNvSpPr txBox="1"/>
              <p:nvPr/>
            </p:nvSpPr>
            <p:spPr>
              <a:xfrm>
                <a:off x="3697" y="2160"/>
                <a:ext cx="499" cy="231"/>
              </a:xfrm>
              <a:prstGeom prst="rect">
                <a:avLst/>
              </a:prstGeom>
              <a:noFill/>
              <a:ln w="9525">
                <a:noFill/>
              </a:ln>
            </p:spPr>
            <p:txBody>
              <a:bodyPr>
                <a:spAutoFit/>
              </a:bodyPr>
              <a:p>
                <a:pPr>
                  <a:spcBef>
                    <a:spcPct val="50000"/>
                  </a:spcBef>
                </a:pPr>
                <a:r>
                  <a:rPr lang="en-US" altLang="zh-CN" sz="1800" b="1" dirty="0">
                    <a:solidFill>
                      <a:srgbClr val="FF0000"/>
                    </a:solidFill>
                    <a:latin typeface="Arial" panose="020B0604020202020204" pitchFamily="34" charset="0"/>
                  </a:rPr>
                  <a:t>B</a:t>
                </a:r>
                <a:endParaRPr lang="en-US" altLang="zh-CN" sz="1800" b="1" dirty="0">
                  <a:solidFill>
                    <a:srgbClr val="FF0000"/>
                  </a:solidFill>
                  <a:latin typeface="Arial" panose="020B0604020202020204" pitchFamily="34" charset="0"/>
                </a:endParaRPr>
              </a:p>
            </p:txBody>
          </p:sp>
          <p:sp>
            <p:nvSpPr>
              <p:cNvPr id="27673" name="Text Box 15"/>
              <p:cNvSpPr txBox="1"/>
              <p:nvPr/>
            </p:nvSpPr>
            <p:spPr>
              <a:xfrm>
                <a:off x="1882" y="1752"/>
                <a:ext cx="362" cy="664"/>
              </a:xfrm>
              <a:prstGeom prst="rect">
                <a:avLst/>
              </a:prstGeom>
              <a:noFill/>
              <a:ln w="9525">
                <a:noFill/>
              </a:ln>
            </p:spPr>
            <p:txBody>
              <a:bodyPr>
                <a:spAutoFit/>
              </a:bodyPr>
              <a:p>
                <a:pPr>
                  <a:spcBef>
                    <a:spcPct val="50000"/>
                  </a:spcBef>
                </a:pPr>
                <a:r>
                  <a:rPr lang="en-US" altLang="zh-CN" sz="1800" b="1" dirty="0">
                    <a:solidFill>
                      <a:srgbClr val="660033"/>
                    </a:solidFill>
                    <a:latin typeface="Arial" panose="020B0604020202020204" pitchFamily="34" charset="0"/>
                  </a:rPr>
                  <a:t>H</a:t>
                </a:r>
                <a:r>
                  <a:rPr lang="en-US" altLang="zh-CN" sz="1800" b="1" baseline="-25000" dirty="0">
                    <a:solidFill>
                      <a:srgbClr val="660033"/>
                    </a:solidFill>
                    <a:latin typeface="Arial" panose="020B0604020202020204" pitchFamily="34" charset="0"/>
                  </a:rPr>
                  <a:t>2</a:t>
                </a:r>
                <a:r>
                  <a:rPr lang="zh-CN" altLang="en-US" sz="1800" b="1" dirty="0">
                    <a:solidFill>
                      <a:srgbClr val="660033"/>
                    </a:solidFill>
                    <a:latin typeface="Arial" panose="020B0604020202020204" pitchFamily="34" charset="0"/>
                  </a:rPr>
                  <a:t>质</a:t>
                </a:r>
                <a:endParaRPr lang="zh-CN" altLang="en-US" sz="1800" b="1" dirty="0">
                  <a:solidFill>
                    <a:srgbClr val="660033"/>
                  </a:solidFill>
                  <a:latin typeface="Arial" panose="020B0604020202020204" pitchFamily="34" charset="0"/>
                </a:endParaRPr>
              </a:p>
              <a:p>
                <a:pPr>
                  <a:spcBef>
                    <a:spcPct val="50000"/>
                  </a:spcBef>
                </a:pPr>
                <a:r>
                  <a:rPr lang="zh-CN" altLang="en-US" sz="1800" b="1" dirty="0">
                    <a:solidFill>
                      <a:srgbClr val="660033"/>
                    </a:solidFill>
                    <a:latin typeface="Arial" panose="020B0604020202020204" pitchFamily="34" charset="0"/>
                  </a:rPr>
                  <a:t>量</a:t>
                </a:r>
                <a:endParaRPr lang="zh-CN" altLang="en-US" sz="1800" b="1" dirty="0">
                  <a:solidFill>
                    <a:srgbClr val="660033"/>
                  </a:solidFill>
                  <a:latin typeface="Arial" panose="020B0604020202020204" pitchFamily="34" charset="0"/>
                </a:endParaRPr>
              </a:p>
            </p:txBody>
          </p:sp>
        </p:grpSp>
        <p:sp>
          <p:nvSpPr>
            <p:cNvPr id="27664" name="Text Box 21"/>
            <p:cNvSpPr txBox="1"/>
            <p:nvPr/>
          </p:nvSpPr>
          <p:spPr>
            <a:xfrm>
              <a:off x="3923" y="2614"/>
              <a:ext cx="635" cy="288"/>
            </a:xfrm>
            <a:prstGeom prst="rect">
              <a:avLst/>
            </a:prstGeom>
            <a:noFill/>
            <a:ln w="9525">
              <a:noFill/>
            </a:ln>
          </p:spPr>
          <p:txBody>
            <a:bodyPr>
              <a:spAutoFit/>
            </a:bodyPr>
            <a:p>
              <a:pPr>
                <a:spcBef>
                  <a:spcPct val="50000"/>
                </a:spcBef>
              </a:pPr>
              <a:r>
                <a:rPr lang="zh-CN" altLang="en-US" b="1" dirty="0">
                  <a:solidFill>
                    <a:srgbClr val="660033"/>
                  </a:solidFill>
                  <a:latin typeface="Arial" panose="020B0604020202020204" pitchFamily="34" charset="0"/>
                </a:rPr>
                <a:t>时间</a:t>
              </a:r>
              <a:endParaRPr lang="zh-CN" altLang="en-US" b="1" dirty="0">
                <a:solidFill>
                  <a:srgbClr val="660033"/>
                </a:solidFill>
                <a:latin typeface="Arial" panose="020B0604020202020204" pitchFamily="34" charset="0"/>
              </a:endParaRPr>
            </a:p>
          </p:txBody>
        </p:sp>
      </p:grpSp>
      <p:sp>
        <p:nvSpPr>
          <p:cNvPr id="27658" name="Text Box 23"/>
          <p:cNvSpPr txBox="1"/>
          <p:nvPr/>
        </p:nvSpPr>
        <p:spPr>
          <a:xfrm>
            <a:off x="3059113" y="4076700"/>
            <a:ext cx="574675" cy="457200"/>
          </a:xfrm>
          <a:prstGeom prst="rect">
            <a:avLst/>
          </a:prstGeom>
          <a:noFill/>
          <a:ln w="9525">
            <a:noFill/>
          </a:ln>
        </p:spPr>
        <p:txBody>
          <a:bodyPr>
            <a:spAutoFit/>
          </a:bodyPr>
          <a:p>
            <a:pPr>
              <a:spcBef>
                <a:spcPct val="50000"/>
              </a:spcBef>
            </a:pPr>
            <a:r>
              <a:rPr lang="en-US" altLang="zh-CN" b="1" dirty="0">
                <a:solidFill>
                  <a:srgbClr val="000000"/>
                </a:solidFill>
                <a:latin typeface="Arial" panose="020B0604020202020204" pitchFamily="34" charset="0"/>
              </a:rPr>
              <a:t>0</a:t>
            </a:r>
            <a:endParaRPr lang="en-US" altLang="zh-CN" b="1" dirty="0">
              <a:solidFill>
                <a:srgbClr val="000000"/>
              </a:solidFill>
              <a:latin typeface="Arial" panose="020B0604020202020204" pitchFamily="34" charset="0"/>
            </a:endParaRPr>
          </a:p>
        </p:txBody>
      </p:sp>
      <p:sp>
        <p:nvSpPr>
          <p:cNvPr id="27659" name="TextBox 1"/>
          <p:cNvSpPr txBox="1"/>
          <p:nvPr/>
        </p:nvSpPr>
        <p:spPr>
          <a:xfrm>
            <a:off x="1345248" y="335915"/>
            <a:ext cx="1305560" cy="768350"/>
          </a:xfrm>
          <a:prstGeom prst="rect">
            <a:avLst/>
          </a:prstGeom>
          <a:noFill/>
          <a:ln w="9525">
            <a:noFill/>
          </a:ln>
        </p:spPr>
        <p:txBody>
          <a:bodyPr wrap="none">
            <a:spAutoFit/>
          </a:bodyPr>
          <a:p>
            <a:r>
              <a:rPr lang="zh-CN" altLang="zh-CN" sz="4400" b="1" dirty="0">
                <a:solidFill>
                  <a:srgbClr val="FF0000"/>
                </a:solidFill>
                <a:latin typeface="Arial" panose="020B0604020202020204" pitchFamily="34" charset="0"/>
              </a:rPr>
              <a:t>巩固</a:t>
            </a:r>
            <a:endParaRPr lang="zh-CN" altLang="zh-CN" sz="4400" b="1" dirty="0">
              <a:solidFill>
                <a:srgbClr val="FF0000"/>
              </a:solidFill>
              <a:latin typeface="Arial" panose="020B0604020202020204" pitchFamily="34" charset="0"/>
            </a:endParaRPr>
          </a:p>
        </p:txBody>
      </p:sp>
      <p:sp>
        <p:nvSpPr>
          <p:cNvPr id="4" name="TextBox 3"/>
          <p:cNvSpPr txBox="1"/>
          <p:nvPr/>
        </p:nvSpPr>
        <p:spPr>
          <a:xfrm>
            <a:off x="5260975" y="5603875"/>
            <a:ext cx="433388" cy="584200"/>
          </a:xfrm>
          <a:prstGeom prst="rect">
            <a:avLst/>
          </a:prstGeom>
          <a:noFill/>
          <a:ln w="9525">
            <a:noFill/>
          </a:ln>
        </p:spPr>
        <p:txBody>
          <a:bodyPr wrap="none">
            <a:spAutoFit/>
          </a:bodyPr>
          <a:p>
            <a:r>
              <a:rPr lang="en-US" altLang="zh-CN" sz="3200" b="1" dirty="0">
                <a:solidFill>
                  <a:srgbClr val="FF0000"/>
                </a:solidFill>
                <a:latin typeface="Arial" panose="020B0604020202020204" pitchFamily="34" charset="0"/>
              </a:rPr>
              <a:t>b</a:t>
            </a:r>
            <a:endParaRPr lang="zh-CN" altLang="en-US" sz="3200" b="1" dirty="0">
              <a:solidFill>
                <a:srgbClr val="FF0000"/>
              </a:solidFill>
              <a:latin typeface="Arial" panose="020B0604020202020204" pitchFamily="34" charset="0"/>
            </a:endParaRPr>
          </a:p>
        </p:txBody>
      </p:sp>
      <p:sp>
        <p:nvSpPr>
          <p:cNvPr id="27662" name="TextBox 24"/>
          <p:cNvSpPr txBox="1"/>
          <p:nvPr/>
        </p:nvSpPr>
        <p:spPr>
          <a:xfrm>
            <a:off x="4114483" y="506413"/>
            <a:ext cx="4145915" cy="460375"/>
          </a:xfrm>
          <a:prstGeom prst="rect">
            <a:avLst/>
          </a:prstGeom>
          <a:noFill/>
          <a:ln w="9525">
            <a:noFill/>
          </a:ln>
        </p:spPr>
        <p:txBody>
          <a:bodyPr wrap="none">
            <a:spAutoFit/>
          </a:bodyPr>
          <a:p>
            <a:r>
              <a:rPr lang="en-US" altLang="zh-CN" sz="2400" dirty="0">
                <a:solidFill>
                  <a:srgbClr val="FF0000"/>
                </a:solidFill>
                <a:latin typeface="Arial" panose="020B0604020202020204" pitchFamily="34" charset="0"/>
              </a:rPr>
              <a:t>Fe-56   Zn-65  Mg-24   Cu-64</a:t>
            </a:r>
            <a:endParaRPr lang="zh-CN" altLang="en-US" sz="2400" dirty="0">
              <a:solidFill>
                <a:srgbClr val="FF0000"/>
              </a:solidFill>
              <a:latin typeface="Arial" panose="020B0604020202020204" pitchFamily="3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7424"/>
                                        </p:tgtEl>
                                        <p:attrNameLst>
                                          <p:attrName>style.visibility</p:attrName>
                                        </p:attrNameLst>
                                      </p:cBhvr>
                                      <p:to>
                                        <p:strVal val="visible"/>
                                      </p:to>
                                    </p:set>
                                    <p:animEffect transition="in" filter="diamond(in)">
                                      <p:cBhvr>
                                        <p:cTn id="7" dur="500"/>
                                        <p:tgtEl>
                                          <p:spTgt spid="1742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7426"/>
                                        </p:tgtEl>
                                        <p:attrNameLst>
                                          <p:attrName>style.visibility</p:attrName>
                                        </p:attrNameLst>
                                      </p:cBhvr>
                                      <p:to>
                                        <p:strVal val="visible"/>
                                      </p:to>
                                    </p:set>
                                    <p:animEffect transition="in" filter="diamond(in)">
                                      <p:cBhvr>
                                        <p:cTn id="12" dur="500"/>
                                        <p:tgtEl>
                                          <p:spTgt spid="1742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4822"/>
                                        </p:tgtEl>
                                        <p:attrNameLst>
                                          <p:attrName>style.visibility</p:attrName>
                                        </p:attrNameLst>
                                      </p:cBhvr>
                                      <p:to>
                                        <p:strVal val="visible"/>
                                      </p:to>
                                    </p:set>
                                    <p:animEffect transition="in" filter="barn(inVertical)">
                                      <p:cBhvr>
                                        <p:cTn id="17" dur="500"/>
                                        <p:tgtEl>
                                          <p:spTgt spid="3482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4" grpId="0"/>
      <p:bldP spid="34822" grpId="0"/>
      <p:bldP spid="17426" grpId="0"/>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129" name="Text Box 2"/>
          <p:cNvSpPr txBox="1"/>
          <p:nvPr/>
        </p:nvSpPr>
        <p:spPr>
          <a:xfrm>
            <a:off x="348615" y="304800"/>
            <a:ext cx="8394700" cy="1568450"/>
          </a:xfrm>
          <a:prstGeom prst="rect">
            <a:avLst/>
          </a:prstGeom>
          <a:solidFill>
            <a:srgbClr val="FFFF00"/>
          </a:solidFill>
          <a:ln w="9525" cap="flat" cmpd="sng">
            <a:solidFill>
              <a:schemeClr val="bg1"/>
            </a:solidFill>
            <a:prstDash val="solid"/>
            <a:miter/>
            <a:headEnd type="none" w="med" len="med"/>
            <a:tailEnd type="none" w="med" len="med"/>
          </a:ln>
        </p:spPr>
        <p:txBody>
          <a:bodyPr wrap="square" anchor="t" anchorCtr="0">
            <a:spAutoFit/>
          </a:bodyPr>
          <a:p>
            <a:r>
              <a:rPr lang="zh-CN" altLang="en-US" sz="3200" dirty="0">
                <a:solidFill>
                  <a:srgbClr val="0000FF"/>
                </a:solidFill>
                <a:latin typeface="Arial Black" panose="020B0A04020102020204" pitchFamily="34" charset="0"/>
                <a:ea typeface="楷体" panose="02010609060101010101" charset="-122"/>
              </a:rPr>
              <a:t>【加强】等质量的</a:t>
            </a:r>
            <a:r>
              <a:rPr lang="en-US" altLang="zh-CN" sz="3200" dirty="0">
                <a:solidFill>
                  <a:srgbClr val="0000FF"/>
                </a:solidFill>
                <a:latin typeface="Arial Narrow" panose="020B0606020202030204" pitchFamily="34" charset="0"/>
                <a:ea typeface="楷体" panose="02010609060101010101" charset="-122"/>
              </a:rPr>
              <a:t>A,B,C</a:t>
            </a:r>
            <a:r>
              <a:rPr lang="zh-CN" altLang="zh-CN" sz="3200" dirty="0">
                <a:solidFill>
                  <a:srgbClr val="0000FF"/>
                </a:solidFill>
                <a:latin typeface="Courier New" panose="02070309020205020404" pitchFamily="49" charset="0"/>
                <a:ea typeface="楷体" panose="02010609060101010101" charset="-122"/>
              </a:rPr>
              <a:t>三种金属分别与质量相同</a:t>
            </a:r>
            <a:r>
              <a:rPr lang="en-US" altLang="zh-CN" sz="3200" dirty="0">
                <a:solidFill>
                  <a:srgbClr val="0000FF"/>
                </a:solidFill>
                <a:latin typeface="Courier New" panose="02070309020205020404" pitchFamily="49" charset="0"/>
                <a:ea typeface="楷体" panose="02010609060101010101" charset="-122"/>
              </a:rPr>
              <a:t>,</a:t>
            </a:r>
            <a:r>
              <a:rPr lang="zh-CN" altLang="en-US" sz="3200" dirty="0">
                <a:solidFill>
                  <a:srgbClr val="0000FF"/>
                </a:solidFill>
                <a:latin typeface="Courier New" panose="02070309020205020404" pitchFamily="49" charset="0"/>
                <a:ea typeface="楷体" panose="02010609060101010101" charset="-122"/>
              </a:rPr>
              <a:t>质量分数也相同的稀硫酸充分反应放出氢气的情况如下图所示：</a:t>
            </a:r>
            <a:endParaRPr lang="zh-CN" altLang="en-US" sz="3200" dirty="0">
              <a:solidFill>
                <a:srgbClr val="0000FF"/>
              </a:solidFill>
              <a:latin typeface="Courier New" panose="02070309020205020404" pitchFamily="49" charset="0"/>
              <a:ea typeface="楷体" panose="02010609060101010101" charset="-122"/>
            </a:endParaRPr>
          </a:p>
        </p:txBody>
      </p:sp>
      <p:sp>
        <p:nvSpPr>
          <p:cNvPr id="365571" name="Text Box 3"/>
          <p:cNvSpPr txBox="1"/>
          <p:nvPr/>
        </p:nvSpPr>
        <p:spPr>
          <a:xfrm>
            <a:off x="3886200" y="4038600"/>
            <a:ext cx="422275" cy="457200"/>
          </a:xfrm>
          <a:prstGeom prst="rect">
            <a:avLst/>
          </a:prstGeom>
          <a:noFill/>
          <a:ln w="9525">
            <a:noFill/>
          </a:ln>
        </p:spPr>
        <p:txBody>
          <a:bodyPr wrap="none" anchor="t" anchorCtr="0">
            <a:spAutoFit/>
          </a:bodyPr>
          <a:p>
            <a:r>
              <a:rPr lang="en-US" altLang="zh-CN" sz="2400" dirty="0">
                <a:solidFill>
                  <a:srgbClr val="339933"/>
                </a:solidFill>
                <a:latin typeface="Arial Black" panose="020B0A04020102020204" pitchFamily="34" charset="0"/>
                <a:ea typeface="楷体" panose="02010609060101010101" charset="-122"/>
              </a:rPr>
              <a:t>A</a:t>
            </a:r>
            <a:endParaRPr lang="en-US" altLang="zh-CN" sz="2400" dirty="0">
              <a:solidFill>
                <a:srgbClr val="003399"/>
              </a:solidFill>
              <a:latin typeface="Arial Black" panose="020B0A04020102020204" pitchFamily="34" charset="0"/>
              <a:ea typeface="楷体" panose="02010609060101010101" charset="-122"/>
            </a:endParaRPr>
          </a:p>
        </p:txBody>
      </p:sp>
      <p:sp>
        <p:nvSpPr>
          <p:cNvPr id="365572" name="Text Box 4"/>
          <p:cNvSpPr txBox="1"/>
          <p:nvPr/>
        </p:nvSpPr>
        <p:spPr>
          <a:xfrm>
            <a:off x="3886200" y="4648200"/>
            <a:ext cx="422275" cy="457200"/>
          </a:xfrm>
          <a:prstGeom prst="rect">
            <a:avLst/>
          </a:prstGeom>
          <a:noFill/>
          <a:ln w="9525">
            <a:noFill/>
          </a:ln>
        </p:spPr>
        <p:txBody>
          <a:bodyPr wrap="none" anchor="t" anchorCtr="0">
            <a:spAutoFit/>
          </a:bodyPr>
          <a:p>
            <a:r>
              <a:rPr lang="en-US" altLang="zh-CN" sz="2400" dirty="0">
                <a:solidFill>
                  <a:srgbClr val="339933"/>
                </a:solidFill>
                <a:latin typeface="Arial Black" panose="020B0A04020102020204" pitchFamily="34" charset="0"/>
                <a:ea typeface="楷体" panose="02010609060101010101" charset="-122"/>
              </a:rPr>
              <a:t>C</a:t>
            </a:r>
            <a:endParaRPr lang="en-US" altLang="zh-CN" sz="2400" dirty="0">
              <a:solidFill>
                <a:srgbClr val="003399"/>
              </a:solidFill>
              <a:latin typeface="Arial Black" panose="020B0A04020102020204" pitchFamily="34" charset="0"/>
              <a:ea typeface="楷体" panose="02010609060101010101" charset="-122"/>
            </a:endParaRPr>
          </a:p>
        </p:txBody>
      </p:sp>
      <p:sp>
        <p:nvSpPr>
          <p:cNvPr id="48132" name="Text Box 5"/>
          <p:cNvSpPr txBox="1"/>
          <p:nvPr/>
        </p:nvSpPr>
        <p:spPr>
          <a:xfrm>
            <a:off x="4267200" y="4572000"/>
            <a:ext cx="428625" cy="579438"/>
          </a:xfrm>
          <a:prstGeom prst="rect">
            <a:avLst/>
          </a:prstGeom>
          <a:noFill/>
          <a:ln w="9525">
            <a:noFill/>
          </a:ln>
        </p:spPr>
        <p:txBody>
          <a:bodyPr wrap="none" anchor="t" anchorCtr="0">
            <a:spAutoFit/>
          </a:bodyPr>
          <a:p>
            <a:r>
              <a:rPr lang="en-US" altLang="zh-CN" sz="3200" dirty="0">
                <a:solidFill>
                  <a:srgbClr val="003399"/>
                </a:solidFill>
                <a:latin typeface="Courier New" panose="02070309020205020404" pitchFamily="49" charset="0"/>
                <a:ea typeface="楷体" panose="02010609060101010101" charset="-122"/>
              </a:rPr>
              <a:t>)</a:t>
            </a:r>
            <a:endParaRPr lang="en-US" altLang="zh-CN" sz="2400" dirty="0">
              <a:solidFill>
                <a:srgbClr val="003399"/>
              </a:solidFill>
              <a:latin typeface="Courier New" panose="02070309020205020404" pitchFamily="49" charset="0"/>
              <a:ea typeface="楷体" panose="02010609060101010101" charset="-122"/>
            </a:endParaRPr>
          </a:p>
        </p:txBody>
      </p:sp>
      <p:sp>
        <p:nvSpPr>
          <p:cNvPr id="48133" name="Line 6"/>
          <p:cNvSpPr/>
          <p:nvPr/>
        </p:nvSpPr>
        <p:spPr>
          <a:xfrm>
            <a:off x="4876800" y="4343400"/>
            <a:ext cx="3657600" cy="0"/>
          </a:xfrm>
          <a:prstGeom prst="line">
            <a:avLst/>
          </a:prstGeom>
          <a:ln w="28575" cap="flat" cmpd="sng">
            <a:solidFill>
              <a:schemeClr val="tx1"/>
            </a:solidFill>
            <a:prstDash val="solid"/>
            <a:round/>
            <a:headEnd type="none" w="med" len="med"/>
            <a:tailEnd type="triangle" w="med" len="med"/>
          </a:ln>
        </p:spPr>
      </p:sp>
      <p:sp>
        <p:nvSpPr>
          <p:cNvPr id="48134" name="Line 7"/>
          <p:cNvSpPr/>
          <p:nvPr/>
        </p:nvSpPr>
        <p:spPr>
          <a:xfrm flipV="1">
            <a:off x="4876800" y="1828800"/>
            <a:ext cx="0" cy="2514600"/>
          </a:xfrm>
          <a:prstGeom prst="line">
            <a:avLst/>
          </a:prstGeom>
          <a:ln w="28575" cap="flat" cmpd="sng">
            <a:solidFill>
              <a:schemeClr val="tx1"/>
            </a:solidFill>
            <a:prstDash val="solid"/>
            <a:round/>
            <a:headEnd type="none" w="med" len="med"/>
            <a:tailEnd type="triangle" w="med" len="med"/>
          </a:ln>
        </p:spPr>
      </p:sp>
      <p:grpSp>
        <p:nvGrpSpPr>
          <p:cNvPr id="2" name="Group 8"/>
          <p:cNvGrpSpPr/>
          <p:nvPr/>
        </p:nvGrpSpPr>
        <p:grpSpPr>
          <a:xfrm>
            <a:off x="4876800" y="2209800"/>
            <a:ext cx="2895600" cy="2133600"/>
            <a:chOff x="3072" y="1392"/>
            <a:chExt cx="1824" cy="1344"/>
          </a:xfrm>
        </p:grpSpPr>
        <p:sp>
          <p:nvSpPr>
            <p:cNvPr id="48136" name="Line 9"/>
            <p:cNvSpPr/>
            <p:nvPr/>
          </p:nvSpPr>
          <p:spPr>
            <a:xfrm flipV="1">
              <a:off x="3072" y="1680"/>
              <a:ext cx="336" cy="1056"/>
            </a:xfrm>
            <a:prstGeom prst="line">
              <a:avLst/>
            </a:prstGeom>
            <a:ln w="28575" cap="flat" cmpd="sng">
              <a:solidFill>
                <a:srgbClr val="FF0000"/>
              </a:solidFill>
              <a:prstDash val="solid"/>
              <a:round/>
              <a:headEnd type="none" w="med" len="med"/>
              <a:tailEnd type="none" w="med" len="med"/>
            </a:ln>
          </p:spPr>
        </p:sp>
        <p:sp>
          <p:nvSpPr>
            <p:cNvPr id="48137" name="Line 10"/>
            <p:cNvSpPr/>
            <p:nvPr/>
          </p:nvSpPr>
          <p:spPr>
            <a:xfrm>
              <a:off x="3408" y="1680"/>
              <a:ext cx="1488" cy="0"/>
            </a:xfrm>
            <a:prstGeom prst="line">
              <a:avLst/>
            </a:prstGeom>
            <a:ln w="28575" cap="flat" cmpd="sng">
              <a:solidFill>
                <a:srgbClr val="FF0000"/>
              </a:solidFill>
              <a:prstDash val="solid"/>
              <a:round/>
              <a:headEnd type="none" w="med" len="med"/>
              <a:tailEnd type="none" w="med" len="med"/>
            </a:ln>
          </p:spPr>
        </p:sp>
        <p:sp>
          <p:nvSpPr>
            <p:cNvPr id="48138" name="Line 11"/>
            <p:cNvSpPr/>
            <p:nvPr/>
          </p:nvSpPr>
          <p:spPr>
            <a:xfrm flipV="1">
              <a:off x="3072" y="1680"/>
              <a:ext cx="864" cy="1056"/>
            </a:xfrm>
            <a:prstGeom prst="line">
              <a:avLst/>
            </a:prstGeom>
            <a:ln w="28575" cap="flat" cmpd="sng">
              <a:solidFill>
                <a:srgbClr val="FF0000"/>
              </a:solidFill>
              <a:prstDash val="solid"/>
              <a:round/>
              <a:headEnd type="none" w="med" len="med"/>
              <a:tailEnd type="none" w="med" len="med"/>
            </a:ln>
          </p:spPr>
        </p:sp>
        <p:sp>
          <p:nvSpPr>
            <p:cNvPr id="48139" name="Line 12"/>
            <p:cNvSpPr/>
            <p:nvPr/>
          </p:nvSpPr>
          <p:spPr>
            <a:xfrm flipV="1">
              <a:off x="3072" y="1680"/>
              <a:ext cx="1440" cy="1056"/>
            </a:xfrm>
            <a:prstGeom prst="line">
              <a:avLst/>
            </a:prstGeom>
            <a:ln w="28575" cap="flat" cmpd="sng">
              <a:solidFill>
                <a:srgbClr val="FF0000"/>
              </a:solidFill>
              <a:prstDash val="solid"/>
              <a:round/>
              <a:headEnd type="none" w="med" len="med"/>
              <a:tailEnd type="none" w="med" len="med"/>
            </a:ln>
          </p:spPr>
        </p:sp>
        <p:sp>
          <p:nvSpPr>
            <p:cNvPr id="48140" name="Text Box 13"/>
            <p:cNvSpPr txBox="1"/>
            <p:nvPr/>
          </p:nvSpPr>
          <p:spPr>
            <a:xfrm>
              <a:off x="3312" y="1392"/>
              <a:ext cx="231" cy="288"/>
            </a:xfrm>
            <a:prstGeom prst="rect">
              <a:avLst/>
            </a:prstGeom>
            <a:noFill/>
            <a:ln w="9525">
              <a:noFill/>
            </a:ln>
          </p:spPr>
          <p:txBody>
            <a:bodyPr wrap="none" anchor="t" anchorCtr="0">
              <a:spAutoFit/>
            </a:bodyPr>
            <a:p>
              <a:r>
                <a:rPr lang="en-US" altLang="zh-CN" sz="2400" dirty="0">
                  <a:solidFill>
                    <a:srgbClr val="FF0000"/>
                  </a:solidFill>
                  <a:latin typeface="Courier New" panose="02070309020205020404" pitchFamily="49" charset="0"/>
                  <a:ea typeface="楷体" panose="02010609060101010101" charset="-122"/>
                </a:rPr>
                <a:t>A</a:t>
              </a:r>
              <a:endParaRPr lang="en-US" altLang="zh-CN" sz="2400" dirty="0">
                <a:solidFill>
                  <a:srgbClr val="FF0000"/>
                </a:solidFill>
                <a:latin typeface="Courier New" panose="02070309020205020404" pitchFamily="49" charset="0"/>
                <a:ea typeface="楷体" panose="02010609060101010101" charset="-122"/>
              </a:endParaRPr>
            </a:p>
          </p:txBody>
        </p:sp>
        <p:sp>
          <p:nvSpPr>
            <p:cNvPr id="48141" name="Text Box 14"/>
            <p:cNvSpPr txBox="1"/>
            <p:nvPr/>
          </p:nvSpPr>
          <p:spPr>
            <a:xfrm>
              <a:off x="3840" y="1392"/>
              <a:ext cx="231" cy="288"/>
            </a:xfrm>
            <a:prstGeom prst="rect">
              <a:avLst/>
            </a:prstGeom>
            <a:noFill/>
            <a:ln w="9525">
              <a:noFill/>
            </a:ln>
          </p:spPr>
          <p:txBody>
            <a:bodyPr wrap="none" anchor="t" anchorCtr="0">
              <a:spAutoFit/>
            </a:bodyPr>
            <a:p>
              <a:r>
                <a:rPr lang="en-US" altLang="zh-CN" sz="2400" dirty="0">
                  <a:solidFill>
                    <a:srgbClr val="FF0000"/>
                  </a:solidFill>
                  <a:latin typeface="Courier New" panose="02070309020205020404" pitchFamily="49" charset="0"/>
                  <a:ea typeface="楷体" panose="02010609060101010101" charset="-122"/>
                </a:rPr>
                <a:t>B</a:t>
              </a:r>
              <a:endParaRPr lang="en-US" altLang="zh-CN" sz="2400" dirty="0">
                <a:solidFill>
                  <a:srgbClr val="FF0000"/>
                </a:solidFill>
                <a:latin typeface="Courier New" panose="02070309020205020404" pitchFamily="49" charset="0"/>
                <a:ea typeface="楷体" panose="02010609060101010101" charset="-122"/>
              </a:endParaRPr>
            </a:p>
          </p:txBody>
        </p:sp>
        <p:sp>
          <p:nvSpPr>
            <p:cNvPr id="48142" name="Text Box 15"/>
            <p:cNvSpPr txBox="1"/>
            <p:nvPr/>
          </p:nvSpPr>
          <p:spPr>
            <a:xfrm>
              <a:off x="4464" y="1392"/>
              <a:ext cx="231" cy="288"/>
            </a:xfrm>
            <a:prstGeom prst="rect">
              <a:avLst/>
            </a:prstGeom>
            <a:noFill/>
            <a:ln w="9525">
              <a:noFill/>
            </a:ln>
          </p:spPr>
          <p:txBody>
            <a:bodyPr wrap="none" anchor="t" anchorCtr="0">
              <a:spAutoFit/>
            </a:bodyPr>
            <a:p>
              <a:r>
                <a:rPr lang="en-US" altLang="zh-CN" sz="2400" dirty="0">
                  <a:solidFill>
                    <a:srgbClr val="FF0000"/>
                  </a:solidFill>
                  <a:latin typeface="Courier New" panose="02070309020205020404" pitchFamily="49" charset="0"/>
                  <a:ea typeface="楷体" panose="02010609060101010101" charset="-122"/>
                </a:rPr>
                <a:t>C</a:t>
              </a:r>
              <a:endParaRPr lang="en-US" altLang="zh-CN" sz="2400" dirty="0">
                <a:solidFill>
                  <a:srgbClr val="FF0000"/>
                </a:solidFill>
                <a:latin typeface="Courier New" panose="02070309020205020404" pitchFamily="49" charset="0"/>
                <a:ea typeface="楷体" panose="02010609060101010101" charset="-122"/>
              </a:endParaRPr>
            </a:p>
          </p:txBody>
        </p:sp>
      </p:grpSp>
      <p:sp>
        <p:nvSpPr>
          <p:cNvPr id="48143" name="Text Box 16"/>
          <p:cNvSpPr txBox="1"/>
          <p:nvPr/>
        </p:nvSpPr>
        <p:spPr>
          <a:xfrm>
            <a:off x="7543800" y="4495800"/>
            <a:ext cx="1200150" cy="396875"/>
          </a:xfrm>
          <a:prstGeom prst="rect">
            <a:avLst/>
          </a:prstGeom>
          <a:noFill/>
          <a:ln w="9525">
            <a:noFill/>
          </a:ln>
        </p:spPr>
        <p:txBody>
          <a:bodyPr wrap="none" anchor="t" anchorCtr="0">
            <a:spAutoFit/>
          </a:bodyPr>
          <a:p>
            <a:r>
              <a:rPr lang="zh-CN" altLang="en-US" sz="2000" b="0" dirty="0">
                <a:solidFill>
                  <a:srgbClr val="FF0000"/>
                </a:solidFill>
                <a:latin typeface="Courier New" panose="02070309020205020404" pitchFamily="49" charset="0"/>
                <a:ea typeface="楷体" panose="02010609060101010101" charset="-122"/>
              </a:rPr>
              <a:t>反应时间</a:t>
            </a:r>
            <a:endParaRPr lang="zh-CN" altLang="en-US" sz="2400" dirty="0">
              <a:solidFill>
                <a:srgbClr val="FF0000"/>
              </a:solidFill>
              <a:latin typeface="Courier New" panose="02070309020205020404" pitchFamily="49" charset="0"/>
              <a:ea typeface="楷体" panose="02010609060101010101" charset="-122"/>
            </a:endParaRPr>
          </a:p>
        </p:txBody>
      </p:sp>
      <p:sp>
        <p:nvSpPr>
          <p:cNvPr id="48144" name="Text Box 17"/>
          <p:cNvSpPr txBox="1"/>
          <p:nvPr/>
        </p:nvSpPr>
        <p:spPr>
          <a:xfrm>
            <a:off x="1447800" y="2971800"/>
            <a:ext cx="1108075" cy="457200"/>
          </a:xfrm>
          <a:prstGeom prst="rect">
            <a:avLst/>
          </a:prstGeom>
          <a:noFill/>
          <a:ln w="9525">
            <a:noFill/>
          </a:ln>
        </p:spPr>
        <p:txBody>
          <a:bodyPr anchor="t" anchorCtr="0">
            <a:spAutoFit/>
          </a:bodyPr>
          <a:p>
            <a:r>
              <a:rPr lang="zh-CN" altLang="en-US" sz="2400" dirty="0">
                <a:solidFill>
                  <a:srgbClr val="FF0000"/>
                </a:solidFill>
                <a:latin typeface="Courier New" panose="02070309020205020404" pitchFamily="49" charset="0"/>
                <a:ea typeface="楷体" panose="02010609060101010101" charset="-122"/>
              </a:rPr>
              <a:t>判断：</a:t>
            </a:r>
            <a:endParaRPr lang="zh-CN" altLang="en-US" sz="2400" dirty="0">
              <a:solidFill>
                <a:srgbClr val="FF0000"/>
              </a:solidFill>
              <a:latin typeface="Courier New" panose="02070309020205020404" pitchFamily="49" charset="0"/>
              <a:ea typeface="楷体" panose="02010609060101010101" charset="-122"/>
            </a:endParaRPr>
          </a:p>
        </p:txBody>
      </p:sp>
      <p:sp>
        <p:nvSpPr>
          <p:cNvPr id="48145" name="Text Box 18"/>
          <p:cNvSpPr txBox="1"/>
          <p:nvPr/>
        </p:nvSpPr>
        <p:spPr>
          <a:xfrm>
            <a:off x="914400" y="4114800"/>
            <a:ext cx="2785110" cy="398780"/>
          </a:xfrm>
          <a:prstGeom prst="rect">
            <a:avLst/>
          </a:prstGeom>
          <a:noFill/>
          <a:ln w="9525">
            <a:noFill/>
          </a:ln>
        </p:spPr>
        <p:txBody>
          <a:bodyPr wrap="none" anchor="t" anchorCtr="0">
            <a:spAutoFit/>
          </a:bodyPr>
          <a:p>
            <a:r>
              <a:rPr lang="en-US" altLang="zh-CN" sz="2000" b="1" dirty="0">
                <a:gradFill>
                  <a:gsLst>
                    <a:gs pos="0">
                      <a:srgbClr val="012D86"/>
                    </a:gs>
                    <a:gs pos="100000">
                      <a:srgbClr val="0E2557"/>
                    </a:gs>
                  </a:gsLst>
                  <a:lin scaled="0"/>
                </a:gradFill>
                <a:latin typeface="Courier New" panose="02070309020205020404" pitchFamily="49" charset="0"/>
                <a:ea typeface="楷体" panose="02010609060101010101" charset="-122"/>
              </a:rPr>
              <a:t>1 </a:t>
            </a:r>
            <a:r>
              <a:rPr lang="zh-CN" altLang="en-US" sz="2000" b="1" dirty="0">
                <a:gradFill>
                  <a:gsLst>
                    <a:gs pos="0">
                      <a:srgbClr val="012D86"/>
                    </a:gs>
                    <a:gs pos="100000">
                      <a:srgbClr val="0E2557"/>
                    </a:gs>
                  </a:gsLst>
                  <a:lin scaled="0"/>
                </a:gradFill>
                <a:latin typeface="Courier New" panose="02070309020205020404" pitchFamily="49" charset="0"/>
                <a:ea typeface="楷体" panose="02010609060101010101" charset="-122"/>
              </a:rPr>
              <a:t>活动性最强的金属是</a:t>
            </a:r>
            <a:endParaRPr lang="zh-CN" altLang="en-US" sz="2000" b="1" dirty="0">
              <a:gradFill>
                <a:gsLst>
                  <a:gs pos="0">
                    <a:srgbClr val="012D86"/>
                  </a:gs>
                  <a:gs pos="100000">
                    <a:srgbClr val="0E2557"/>
                  </a:gs>
                </a:gsLst>
                <a:lin scaled="0"/>
              </a:gradFill>
              <a:latin typeface="Courier New" panose="02070309020205020404" pitchFamily="49" charset="0"/>
              <a:ea typeface="楷体" panose="02010609060101010101" charset="-122"/>
            </a:endParaRPr>
          </a:p>
        </p:txBody>
      </p:sp>
      <p:sp>
        <p:nvSpPr>
          <p:cNvPr id="48146" name="Text Box 19"/>
          <p:cNvSpPr txBox="1"/>
          <p:nvPr/>
        </p:nvSpPr>
        <p:spPr>
          <a:xfrm>
            <a:off x="914400" y="4724400"/>
            <a:ext cx="2785110" cy="398780"/>
          </a:xfrm>
          <a:prstGeom prst="rect">
            <a:avLst/>
          </a:prstGeom>
          <a:noFill/>
          <a:ln w="9525">
            <a:noFill/>
          </a:ln>
        </p:spPr>
        <p:txBody>
          <a:bodyPr wrap="none" anchor="t" anchorCtr="0">
            <a:spAutoFit/>
          </a:bodyPr>
          <a:p>
            <a:r>
              <a:rPr lang="en-US" altLang="zh-CN" sz="2000" b="1" dirty="0">
                <a:gradFill>
                  <a:gsLst>
                    <a:gs pos="0">
                      <a:srgbClr val="012D86"/>
                    </a:gs>
                    <a:gs pos="100000">
                      <a:srgbClr val="0E2557"/>
                    </a:gs>
                  </a:gsLst>
                  <a:lin scaled="0"/>
                </a:gradFill>
                <a:latin typeface="Courier New" panose="02070309020205020404" pitchFamily="49" charset="0"/>
                <a:ea typeface="楷体" panose="02010609060101010101" charset="-122"/>
              </a:rPr>
              <a:t>2 </a:t>
            </a:r>
            <a:r>
              <a:rPr lang="zh-CN" altLang="en-US" sz="2000" b="1" dirty="0">
                <a:gradFill>
                  <a:gsLst>
                    <a:gs pos="0">
                      <a:srgbClr val="012D86"/>
                    </a:gs>
                    <a:gs pos="100000">
                      <a:srgbClr val="0E2557"/>
                    </a:gs>
                  </a:gsLst>
                  <a:lin scaled="0"/>
                </a:gradFill>
                <a:latin typeface="Courier New" panose="02070309020205020404" pitchFamily="49" charset="0"/>
                <a:ea typeface="楷体" panose="02010609060101010101" charset="-122"/>
              </a:rPr>
              <a:t>活动性最弱的金属是</a:t>
            </a:r>
            <a:endParaRPr lang="zh-CN" altLang="en-US" sz="2000" b="1" dirty="0">
              <a:gradFill>
                <a:gsLst>
                  <a:gs pos="0">
                    <a:srgbClr val="012D86"/>
                  </a:gs>
                  <a:gs pos="100000">
                    <a:srgbClr val="0E2557"/>
                  </a:gs>
                </a:gsLst>
                <a:lin scaled="0"/>
              </a:gradFill>
              <a:latin typeface="Courier New" panose="02070309020205020404" pitchFamily="49" charset="0"/>
              <a:ea typeface="楷体" panose="02010609060101010101" charset="-122"/>
            </a:endParaRPr>
          </a:p>
        </p:txBody>
      </p:sp>
      <p:sp>
        <p:nvSpPr>
          <p:cNvPr id="48147" name="Text Box 20"/>
          <p:cNvSpPr txBox="1"/>
          <p:nvPr/>
        </p:nvSpPr>
        <p:spPr>
          <a:xfrm>
            <a:off x="914400" y="5257800"/>
            <a:ext cx="5082540" cy="398780"/>
          </a:xfrm>
          <a:prstGeom prst="rect">
            <a:avLst/>
          </a:prstGeom>
          <a:noFill/>
          <a:ln w="9525">
            <a:noFill/>
          </a:ln>
        </p:spPr>
        <p:txBody>
          <a:bodyPr wrap="none" anchor="t" anchorCtr="0">
            <a:spAutoFit/>
          </a:bodyPr>
          <a:p>
            <a:r>
              <a:rPr lang="en-US" altLang="zh-CN" sz="2000" b="1" dirty="0">
                <a:gradFill>
                  <a:gsLst>
                    <a:gs pos="0">
                      <a:srgbClr val="012D86"/>
                    </a:gs>
                    <a:gs pos="100000">
                      <a:srgbClr val="0E2557"/>
                    </a:gs>
                  </a:gsLst>
                  <a:lin scaled="0"/>
                </a:gradFill>
                <a:latin typeface="Courier New" panose="02070309020205020404" pitchFamily="49" charset="0"/>
                <a:ea typeface="楷体" panose="02010609060101010101" charset="-122"/>
              </a:rPr>
              <a:t>3 </a:t>
            </a:r>
            <a:r>
              <a:rPr lang="zh-CN" altLang="en-US" sz="2000" b="1" dirty="0">
                <a:gradFill>
                  <a:gsLst>
                    <a:gs pos="0">
                      <a:srgbClr val="012D86"/>
                    </a:gs>
                    <a:gs pos="100000">
                      <a:srgbClr val="0E2557"/>
                    </a:gs>
                  </a:gsLst>
                  <a:lin scaled="0"/>
                </a:gradFill>
                <a:latin typeface="Courier New" panose="02070309020205020404" pitchFamily="49" charset="0"/>
                <a:ea typeface="楷体" panose="02010609060101010101" charset="-122"/>
              </a:rPr>
              <a:t>反应不再发生时，最先用完的一种物质是</a:t>
            </a:r>
            <a:endParaRPr lang="zh-CN" altLang="en-US" sz="2000" b="1" dirty="0">
              <a:gradFill>
                <a:gsLst>
                  <a:gs pos="0">
                    <a:srgbClr val="012D86"/>
                  </a:gs>
                  <a:gs pos="100000">
                    <a:srgbClr val="0E2557"/>
                  </a:gs>
                </a:gsLst>
                <a:lin scaled="0"/>
              </a:gradFill>
              <a:latin typeface="Courier New" panose="02070309020205020404" pitchFamily="49" charset="0"/>
              <a:ea typeface="楷体" panose="02010609060101010101" charset="-122"/>
            </a:endParaRPr>
          </a:p>
        </p:txBody>
      </p:sp>
      <p:sp>
        <p:nvSpPr>
          <p:cNvPr id="48148" name="Text Box 21"/>
          <p:cNvSpPr txBox="1"/>
          <p:nvPr/>
        </p:nvSpPr>
        <p:spPr>
          <a:xfrm>
            <a:off x="3581400" y="4572000"/>
            <a:ext cx="428625" cy="579438"/>
          </a:xfrm>
          <a:prstGeom prst="rect">
            <a:avLst/>
          </a:prstGeom>
          <a:noFill/>
          <a:ln w="9525">
            <a:noFill/>
          </a:ln>
        </p:spPr>
        <p:txBody>
          <a:bodyPr wrap="none" anchor="t" anchorCtr="0">
            <a:spAutoFit/>
          </a:bodyPr>
          <a:p>
            <a:r>
              <a:rPr lang="en-US" altLang="zh-CN" sz="3200" dirty="0">
                <a:solidFill>
                  <a:srgbClr val="003399"/>
                </a:solidFill>
                <a:latin typeface="Courier New" panose="02070309020205020404" pitchFamily="49" charset="0"/>
                <a:ea typeface="楷体" panose="02010609060101010101" charset="-122"/>
              </a:rPr>
              <a:t>(</a:t>
            </a:r>
            <a:endParaRPr lang="en-US" altLang="zh-CN" sz="2400" dirty="0">
              <a:solidFill>
                <a:srgbClr val="FF0000"/>
              </a:solidFill>
              <a:latin typeface="Courier New" panose="02070309020205020404" pitchFamily="49" charset="0"/>
              <a:ea typeface="楷体" panose="02010609060101010101" charset="-122"/>
            </a:endParaRPr>
          </a:p>
        </p:txBody>
      </p:sp>
      <p:sp>
        <p:nvSpPr>
          <p:cNvPr id="48149" name="Text Box 22"/>
          <p:cNvSpPr txBox="1"/>
          <p:nvPr/>
        </p:nvSpPr>
        <p:spPr>
          <a:xfrm>
            <a:off x="3581400" y="3962400"/>
            <a:ext cx="428625" cy="579438"/>
          </a:xfrm>
          <a:prstGeom prst="rect">
            <a:avLst/>
          </a:prstGeom>
          <a:noFill/>
          <a:ln w="9525">
            <a:noFill/>
          </a:ln>
        </p:spPr>
        <p:txBody>
          <a:bodyPr wrap="none" anchor="t" anchorCtr="0">
            <a:spAutoFit/>
          </a:bodyPr>
          <a:p>
            <a:r>
              <a:rPr lang="en-US" altLang="zh-CN" sz="3200" dirty="0">
                <a:solidFill>
                  <a:srgbClr val="003399"/>
                </a:solidFill>
                <a:latin typeface="Courier New" panose="02070309020205020404" pitchFamily="49" charset="0"/>
                <a:ea typeface="楷体" panose="02010609060101010101" charset="-122"/>
              </a:rPr>
              <a:t>(</a:t>
            </a:r>
            <a:endParaRPr lang="en-US" altLang="zh-CN" sz="2400" dirty="0">
              <a:solidFill>
                <a:srgbClr val="FF0000"/>
              </a:solidFill>
              <a:latin typeface="Courier New" panose="02070309020205020404" pitchFamily="49" charset="0"/>
              <a:ea typeface="楷体" panose="02010609060101010101" charset="-122"/>
            </a:endParaRPr>
          </a:p>
        </p:txBody>
      </p:sp>
      <p:sp>
        <p:nvSpPr>
          <p:cNvPr id="48150" name="Text Box 23"/>
          <p:cNvSpPr txBox="1"/>
          <p:nvPr/>
        </p:nvSpPr>
        <p:spPr>
          <a:xfrm>
            <a:off x="5943600" y="5105400"/>
            <a:ext cx="428625" cy="579438"/>
          </a:xfrm>
          <a:prstGeom prst="rect">
            <a:avLst/>
          </a:prstGeom>
          <a:noFill/>
          <a:ln w="9525">
            <a:noFill/>
          </a:ln>
        </p:spPr>
        <p:txBody>
          <a:bodyPr wrap="none" anchor="t" anchorCtr="0">
            <a:spAutoFit/>
          </a:bodyPr>
          <a:p>
            <a:r>
              <a:rPr lang="en-US" altLang="zh-CN" sz="3200" dirty="0">
                <a:solidFill>
                  <a:srgbClr val="003399"/>
                </a:solidFill>
                <a:latin typeface="Courier New" panose="02070309020205020404" pitchFamily="49" charset="0"/>
                <a:ea typeface="楷体" panose="02010609060101010101" charset="-122"/>
              </a:rPr>
              <a:t>(</a:t>
            </a:r>
            <a:endParaRPr lang="en-US" altLang="zh-CN" sz="2400" dirty="0">
              <a:solidFill>
                <a:srgbClr val="FF0000"/>
              </a:solidFill>
              <a:latin typeface="Courier New" panose="02070309020205020404" pitchFamily="49" charset="0"/>
              <a:ea typeface="楷体" panose="02010609060101010101" charset="-122"/>
            </a:endParaRPr>
          </a:p>
        </p:txBody>
      </p:sp>
      <p:sp>
        <p:nvSpPr>
          <p:cNvPr id="48151" name="Text Box 24"/>
          <p:cNvSpPr txBox="1"/>
          <p:nvPr/>
        </p:nvSpPr>
        <p:spPr>
          <a:xfrm>
            <a:off x="4267200" y="3962400"/>
            <a:ext cx="428625" cy="579438"/>
          </a:xfrm>
          <a:prstGeom prst="rect">
            <a:avLst/>
          </a:prstGeom>
          <a:noFill/>
          <a:ln w="9525">
            <a:noFill/>
          </a:ln>
        </p:spPr>
        <p:txBody>
          <a:bodyPr wrap="none" anchor="t" anchorCtr="0">
            <a:spAutoFit/>
          </a:bodyPr>
          <a:p>
            <a:r>
              <a:rPr lang="en-US" altLang="zh-CN" sz="3200" dirty="0">
                <a:solidFill>
                  <a:srgbClr val="003399"/>
                </a:solidFill>
                <a:latin typeface="Courier New" panose="02070309020205020404" pitchFamily="49" charset="0"/>
                <a:ea typeface="楷体" panose="02010609060101010101" charset="-122"/>
              </a:rPr>
              <a:t>)</a:t>
            </a:r>
            <a:endParaRPr lang="en-US" altLang="zh-CN" sz="2400" dirty="0">
              <a:solidFill>
                <a:srgbClr val="003399"/>
              </a:solidFill>
              <a:latin typeface="Courier New" panose="02070309020205020404" pitchFamily="49" charset="0"/>
              <a:ea typeface="楷体" panose="02010609060101010101" charset="-122"/>
            </a:endParaRPr>
          </a:p>
        </p:txBody>
      </p:sp>
      <p:sp>
        <p:nvSpPr>
          <p:cNvPr id="48152" name="Text Box 25"/>
          <p:cNvSpPr txBox="1"/>
          <p:nvPr/>
        </p:nvSpPr>
        <p:spPr>
          <a:xfrm>
            <a:off x="7467600" y="5105400"/>
            <a:ext cx="428625" cy="579438"/>
          </a:xfrm>
          <a:prstGeom prst="rect">
            <a:avLst/>
          </a:prstGeom>
          <a:noFill/>
          <a:ln w="9525">
            <a:noFill/>
          </a:ln>
        </p:spPr>
        <p:txBody>
          <a:bodyPr wrap="none" anchor="t" anchorCtr="0">
            <a:spAutoFit/>
          </a:bodyPr>
          <a:p>
            <a:r>
              <a:rPr lang="en-US" altLang="zh-CN" sz="3200" dirty="0">
                <a:solidFill>
                  <a:srgbClr val="003399"/>
                </a:solidFill>
                <a:latin typeface="Courier New" panose="02070309020205020404" pitchFamily="49" charset="0"/>
                <a:ea typeface="楷体" panose="02010609060101010101" charset="-122"/>
              </a:rPr>
              <a:t>)</a:t>
            </a:r>
            <a:endParaRPr lang="en-US" altLang="zh-CN" sz="2400" dirty="0">
              <a:solidFill>
                <a:srgbClr val="003399"/>
              </a:solidFill>
              <a:latin typeface="Courier New" panose="02070309020205020404" pitchFamily="49" charset="0"/>
              <a:ea typeface="楷体" panose="02010609060101010101" charset="-122"/>
            </a:endParaRPr>
          </a:p>
        </p:txBody>
      </p:sp>
      <p:sp>
        <p:nvSpPr>
          <p:cNvPr id="365594" name="Text Box 26"/>
          <p:cNvSpPr txBox="1"/>
          <p:nvPr/>
        </p:nvSpPr>
        <p:spPr>
          <a:xfrm>
            <a:off x="6477000" y="5181600"/>
            <a:ext cx="795020" cy="460375"/>
          </a:xfrm>
          <a:prstGeom prst="rect">
            <a:avLst/>
          </a:prstGeom>
          <a:noFill/>
          <a:ln w="9525">
            <a:noFill/>
          </a:ln>
        </p:spPr>
        <p:txBody>
          <a:bodyPr wrap="none" anchor="t" anchorCtr="0">
            <a:spAutoFit/>
          </a:bodyPr>
          <a:p>
            <a:r>
              <a:rPr lang="zh-CN" altLang="en-US" sz="2400" b="1" dirty="0">
                <a:gradFill>
                  <a:gsLst>
                    <a:gs pos="0">
                      <a:srgbClr val="012D86"/>
                    </a:gs>
                    <a:gs pos="100000">
                      <a:srgbClr val="0E2557"/>
                    </a:gs>
                  </a:gsLst>
                  <a:lin scaled="0"/>
                </a:gradFill>
                <a:latin typeface="Courier New" panose="02070309020205020404" pitchFamily="49" charset="0"/>
                <a:ea typeface="楷体" panose="02010609060101010101" charset="-122"/>
              </a:rPr>
              <a:t>硫酸</a:t>
            </a:r>
            <a:endParaRPr lang="zh-CN" altLang="en-US" sz="2400" b="1" dirty="0">
              <a:gradFill>
                <a:gsLst>
                  <a:gs pos="0">
                    <a:srgbClr val="012D86"/>
                  </a:gs>
                  <a:gs pos="100000">
                    <a:srgbClr val="0E2557"/>
                  </a:gs>
                </a:gsLst>
                <a:lin scaled="0"/>
              </a:gradFill>
              <a:latin typeface="Courier New" panose="02070309020205020404" pitchFamily="49" charset="0"/>
              <a:ea typeface="楷体" panose="02010609060101010101" charset="-122"/>
            </a:endParaRPr>
          </a:p>
        </p:txBody>
      </p:sp>
      <p:sp>
        <p:nvSpPr>
          <p:cNvPr id="48158" name="Text Box 31"/>
          <p:cNvSpPr txBox="1"/>
          <p:nvPr/>
        </p:nvSpPr>
        <p:spPr>
          <a:xfrm>
            <a:off x="3810000" y="1981200"/>
            <a:ext cx="928688" cy="701675"/>
          </a:xfrm>
          <a:prstGeom prst="rect">
            <a:avLst/>
          </a:prstGeom>
          <a:noFill/>
          <a:ln w="9525">
            <a:noFill/>
          </a:ln>
        </p:spPr>
        <p:txBody>
          <a:bodyPr wrap="none" anchor="t" anchorCtr="0">
            <a:spAutoFit/>
          </a:bodyPr>
          <a:p>
            <a:r>
              <a:rPr lang="zh-CN" altLang="en-US" sz="2000" dirty="0">
                <a:solidFill>
                  <a:srgbClr val="FF0000"/>
                </a:solidFill>
                <a:latin typeface="Arial Narrow" panose="020B0606020202030204" pitchFamily="34" charset="0"/>
                <a:ea typeface="楷体" panose="02010609060101010101" charset="-122"/>
              </a:rPr>
              <a:t>产生</a:t>
            </a:r>
            <a:r>
              <a:rPr lang="en-US" altLang="zh-CN" sz="2000" dirty="0">
                <a:solidFill>
                  <a:srgbClr val="FF0000"/>
                </a:solidFill>
                <a:latin typeface="Arial Narrow" panose="020B0606020202030204" pitchFamily="34" charset="0"/>
                <a:ea typeface="楷体" panose="02010609060101010101" charset="-122"/>
              </a:rPr>
              <a:t>H</a:t>
            </a:r>
            <a:r>
              <a:rPr lang="en-US" altLang="zh-CN" sz="2400" baseline="-10000" dirty="0">
                <a:solidFill>
                  <a:srgbClr val="FF0000"/>
                </a:solidFill>
                <a:latin typeface="Arial Narrow" panose="020B0606020202030204" pitchFamily="34" charset="0"/>
                <a:ea typeface="楷体" panose="02010609060101010101" charset="-122"/>
              </a:rPr>
              <a:t>2</a:t>
            </a:r>
            <a:endParaRPr lang="en-US" altLang="zh-CN" sz="2000" dirty="0">
              <a:solidFill>
                <a:srgbClr val="FF0000"/>
              </a:solidFill>
              <a:latin typeface="Arial Narrow" panose="020B0606020202030204" pitchFamily="34" charset="0"/>
              <a:ea typeface="楷体" panose="02010609060101010101" charset="-122"/>
            </a:endParaRPr>
          </a:p>
          <a:p>
            <a:r>
              <a:rPr lang="zh-CN" altLang="en-US" sz="2000" dirty="0">
                <a:solidFill>
                  <a:srgbClr val="FF0000"/>
                </a:solidFill>
                <a:latin typeface="Arial Narrow" panose="020B0606020202030204" pitchFamily="34" charset="0"/>
                <a:ea typeface="楷体" panose="02010609060101010101" charset="-122"/>
              </a:rPr>
              <a:t>质量</a:t>
            </a:r>
            <a:endParaRPr lang="zh-CN" altLang="en-US" sz="2400" dirty="0">
              <a:solidFill>
                <a:srgbClr val="FF0000"/>
              </a:solidFill>
              <a:latin typeface="Arial Narrow" panose="020B0606020202030204" pitchFamily="34" charset="0"/>
              <a:ea typeface="楷体" panose="02010609060101010101" charset="-122"/>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365571"/>
                                        </p:tgtEl>
                                        <p:attrNameLst>
                                          <p:attrName>style.visibility</p:attrName>
                                        </p:attrNameLst>
                                      </p:cBhvr>
                                      <p:to>
                                        <p:strVal val="visible"/>
                                      </p:to>
                                    </p:set>
                                    <p:animEffect transition="in" filter="slide(fromLeft)">
                                      <p:cBhvr>
                                        <p:cTn id="12" dur="500"/>
                                        <p:tgtEl>
                                          <p:spTgt spid="365571"/>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365572"/>
                                        </p:tgtEl>
                                        <p:attrNameLst>
                                          <p:attrName>style.visibility</p:attrName>
                                        </p:attrNameLst>
                                      </p:cBhvr>
                                      <p:to>
                                        <p:strVal val="visible"/>
                                      </p:to>
                                    </p:set>
                                    <p:animEffect transition="in" filter="slide(fromLeft)">
                                      <p:cBhvr>
                                        <p:cTn id="17" dur="500"/>
                                        <p:tgtEl>
                                          <p:spTgt spid="365572"/>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365594"/>
                                        </p:tgtEl>
                                        <p:attrNameLst>
                                          <p:attrName>style.visibility</p:attrName>
                                        </p:attrNameLst>
                                      </p:cBhvr>
                                      <p:to>
                                        <p:strVal val="visible"/>
                                      </p:to>
                                    </p:set>
                                    <p:animEffect transition="in" filter="slide(fromLeft)">
                                      <p:cBhvr>
                                        <p:cTn id="22" dur="500"/>
                                        <p:tgtEl>
                                          <p:spTgt spid="3655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5571" grpId="0"/>
      <p:bldP spid="365572" grpId="0"/>
      <p:bldP spid="36559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Text Box 2"/>
          <p:cNvSpPr txBox="1"/>
          <p:nvPr/>
        </p:nvSpPr>
        <p:spPr>
          <a:xfrm>
            <a:off x="457200" y="762000"/>
            <a:ext cx="8686800" cy="1749425"/>
          </a:xfrm>
          <a:prstGeom prst="rect">
            <a:avLst/>
          </a:prstGeom>
          <a:solidFill>
            <a:schemeClr val="bg1"/>
          </a:solidFill>
          <a:ln w="9525" cap="flat" cmpd="sng">
            <a:solidFill>
              <a:schemeClr val="bg1"/>
            </a:solidFill>
            <a:prstDash val="solid"/>
            <a:miter/>
            <a:headEnd type="none" w="med" len="med"/>
            <a:tailEnd type="none" w="med" len="med"/>
          </a:ln>
        </p:spPr>
        <p:txBody>
          <a:bodyPr>
            <a:spAutoFit/>
          </a:bodyPr>
          <a:p>
            <a:r>
              <a:rPr lang="zh-CN" altLang="en-US" sz="3600" b="1" dirty="0">
                <a:solidFill>
                  <a:srgbClr val="FF0000"/>
                </a:solidFill>
                <a:latin typeface="Arial Black" panose="020B0A04020102020204" pitchFamily="34" charset="0"/>
              </a:rPr>
              <a:t>练习</a:t>
            </a:r>
            <a:r>
              <a:rPr lang="en-US" altLang="zh-CN" sz="3600" b="1">
                <a:solidFill>
                  <a:srgbClr val="FF0000"/>
                </a:solidFill>
                <a:latin typeface="Bangle" pitchFamily="2" charset="0"/>
              </a:rPr>
              <a:t>3</a:t>
            </a:r>
            <a:r>
              <a:rPr lang="zh-CN" altLang="en-US" sz="3600" b="1" dirty="0">
                <a:solidFill>
                  <a:srgbClr val="FF0000"/>
                </a:solidFill>
                <a:latin typeface="Arial Black" panose="020B0A04020102020204" pitchFamily="34" charset="0"/>
              </a:rPr>
              <a:t>：</a:t>
            </a:r>
            <a:r>
              <a:rPr lang="zh-CN" altLang="en-US" sz="3600" b="1" dirty="0">
                <a:solidFill>
                  <a:srgbClr val="000000"/>
                </a:solidFill>
                <a:latin typeface="Arial Black" panose="020B0A04020102020204" pitchFamily="34" charset="0"/>
              </a:rPr>
              <a:t>将</a:t>
            </a:r>
            <a:r>
              <a:rPr lang="en-US" altLang="zh-CN" sz="3600" b="1">
                <a:solidFill>
                  <a:srgbClr val="000000"/>
                </a:solidFill>
                <a:latin typeface="Bangle" pitchFamily="2" charset="0"/>
              </a:rPr>
              <a:t>6</a:t>
            </a:r>
            <a:r>
              <a:rPr lang="zh-CN" altLang="en-US" sz="3600" b="1" dirty="0">
                <a:solidFill>
                  <a:srgbClr val="000000"/>
                </a:solidFill>
                <a:latin typeface="Arial Black" panose="020B0A04020102020204" pitchFamily="34" charset="0"/>
              </a:rPr>
              <a:t>克某些金属的混合物</a:t>
            </a:r>
            <a:r>
              <a:rPr lang="zh-CN" altLang="zh-CN" sz="3600" b="1" dirty="0">
                <a:solidFill>
                  <a:srgbClr val="000000"/>
                </a:solidFill>
                <a:latin typeface="Courier New" panose="02070309020205020404" pitchFamily="49" charset="0"/>
              </a:rPr>
              <a:t>与足量的盐酸反应，得0</a:t>
            </a:r>
            <a:r>
              <a:rPr lang="en-US" altLang="zh-CN" sz="3600" b="1">
                <a:solidFill>
                  <a:srgbClr val="000000"/>
                </a:solidFill>
                <a:latin typeface="Courier New" panose="02070309020205020404" pitchFamily="49" charset="0"/>
              </a:rPr>
              <a:t>.2</a:t>
            </a:r>
            <a:r>
              <a:rPr lang="zh-CN" altLang="en-US" sz="3600" b="1" dirty="0">
                <a:solidFill>
                  <a:srgbClr val="000000"/>
                </a:solidFill>
                <a:latin typeface="Courier New" panose="02070309020205020404" pitchFamily="49" charset="0"/>
              </a:rPr>
              <a:t>克氢气，则该混合物的可能组成是：</a:t>
            </a:r>
            <a:endParaRPr lang="zh-CN" altLang="en-US" sz="3600" b="1" dirty="0">
              <a:solidFill>
                <a:srgbClr val="000000"/>
              </a:solidFill>
              <a:latin typeface="Arial Black" panose="020B0A04020102020204" pitchFamily="34" charset="0"/>
            </a:endParaRPr>
          </a:p>
        </p:txBody>
      </p:sp>
      <p:sp>
        <p:nvSpPr>
          <p:cNvPr id="19459" name="Text Box 3"/>
          <p:cNvSpPr txBox="1"/>
          <p:nvPr/>
        </p:nvSpPr>
        <p:spPr>
          <a:xfrm>
            <a:off x="609600" y="3124200"/>
            <a:ext cx="7829550" cy="1431925"/>
          </a:xfrm>
          <a:prstGeom prst="rect">
            <a:avLst/>
          </a:prstGeom>
          <a:noFill/>
          <a:ln w="9525">
            <a:noFill/>
          </a:ln>
        </p:spPr>
        <p:txBody>
          <a:bodyPr>
            <a:spAutoFit/>
          </a:bodyPr>
          <a:p>
            <a:r>
              <a:rPr lang="en-US" altLang="zh-CN" sz="4400" b="1">
                <a:solidFill>
                  <a:srgbClr val="000000"/>
                </a:solidFill>
                <a:latin typeface="Arial Narrow" panose="020B0606020202030204" pitchFamily="34" charset="0"/>
              </a:rPr>
              <a:t>(A) Mg , Al          (B) Cu , Zn           (C) Zn , Fe           (D) Na , Mg</a:t>
            </a:r>
            <a:endParaRPr lang="en-US" altLang="zh-CN" sz="4400" b="1">
              <a:solidFill>
                <a:srgbClr val="000000"/>
              </a:solidFill>
              <a:latin typeface="Courier New" panose="02070309020205020404" pitchFamily="49" charset="0"/>
            </a:endParaRPr>
          </a:p>
        </p:txBody>
      </p:sp>
      <p:sp>
        <p:nvSpPr>
          <p:cNvPr id="19460" name="Text Box 4"/>
          <p:cNvSpPr txBox="1"/>
          <p:nvPr/>
        </p:nvSpPr>
        <p:spPr>
          <a:xfrm>
            <a:off x="2743200" y="5105400"/>
            <a:ext cx="1285875" cy="457200"/>
          </a:xfrm>
          <a:prstGeom prst="rect">
            <a:avLst/>
          </a:prstGeom>
          <a:noFill/>
          <a:ln w="9525">
            <a:noFill/>
          </a:ln>
        </p:spPr>
        <p:txBody>
          <a:bodyPr wrap="none">
            <a:spAutoFit/>
          </a:bodyPr>
          <a:p>
            <a:r>
              <a:rPr lang="zh-CN" altLang="en-US" sz="2400" b="1" dirty="0">
                <a:solidFill>
                  <a:srgbClr val="000000"/>
                </a:solidFill>
                <a:latin typeface="Courier New" panose="02070309020205020404" pitchFamily="49" charset="0"/>
              </a:rPr>
              <a:t>答案：</a:t>
            </a:r>
            <a:r>
              <a:rPr lang="en-US" altLang="zh-CN" sz="2400" b="1">
                <a:solidFill>
                  <a:srgbClr val="000000"/>
                </a:solidFill>
                <a:latin typeface="Courier New" panose="02070309020205020404" pitchFamily="49" charset="0"/>
              </a:rPr>
              <a:t>(</a:t>
            </a:r>
            <a:endParaRPr lang="en-US" altLang="zh-CN" sz="2400" b="1">
              <a:solidFill>
                <a:srgbClr val="000000"/>
              </a:solidFill>
              <a:latin typeface="Courier New" panose="02070309020205020404" pitchFamily="49" charset="0"/>
            </a:endParaRPr>
          </a:p>
        </p:txBody>
      </p:sp>
      <p:sp>
        <p:nvSpPr>
          <p:cNvPr id="19461" name="Text Box 5"/>
          <p:cNvSpPr txBox="1"/>
          <p:nvPr/>
        </p:nvSpPr>
        <p:spPr>
          <a:xfrm>
            <a:off x="4572000" y="5105400"/>
            <a:ext cx="492125" cy="457200"/>
          </a:xfrm>
          <a:prstGeom prst="rect">
            <a:avLst/>
          </a:prstGeom>
          <a:noFill/>
          <a:ln w="9525">
            <a:noFill/>
          </a:ln>
        </p:spPr>
        <p:txBody>
          <a:bodyPr>
            <a:spAutoFit/>
          </a:bodyPr>
          <a:p>
            <a:r>
              <a:rPr lang="zh-CN" altLang="en-US" sz="2400" b="1" dirty="0">
                <a:solidFill>
                  <a:srgbClr val="000000"/>
                </a:solidFill>
                <a:latin typeface="Courier New" panose="02070309020205020404" pitchFamily="49" charset="0"/>
              </a:rPr>
              <a:t>）</a:t>
            </a:r>
            <a:endParaRPr lang="zh-CN" altLang="en-US" sz="2400" b="1" dirty="0">
              <a:solidFill>
                <a:srgbClr val="000000"/>
              </a:solidFill>
              <a:latin typeface="Courier New" panose="02070309020205020404" pitchFamily="49" charset="0"/>
            </a:endParaRPr>
          </a:p>
        </p:txBody>
      </p:sp>
      <p:sp>
        <p:nvSpPr>
          <p:cNvPr id="19462" name="Text Box 6"/>
          <p:cNvSpPr txBox="1"/>
          <p:nvPr/>
        </p:nvSpPr>
        <p:spPr>
          <a:xfrm>
            <a:off x="4191000" y="5029200"/>
            <a:ext cx="1066800" cy="519113"/>
          </a:xfrm>
          <a:prstGeom prst="rect">
            <a:avLst/>
          </a:prstGeom>
          <a:noFill/>
          <a:ln w="9525">
            <a:noFill/>
          </a:ln>
        </p:spPr>
        <p:txBody>
          <a:bodyPr>
            <a:spAutoFit/>
          </a:bodyPr>
          <a:p>
            <a:r>
              <a:rPr lang="en-US" altLang="zh-CN" sz="2800" b="1">
                <a:solidFill>
                  <a:srgbClr val="FF0000"/>
                </a:solidFill>
                <a:latin typeface="Courier New" panose="02070309020205020404" pitchFamily="49" charset="0"/>
              </a:rPr>
              <a:t>C</a:t>
            </a:r>
            <a:endParaRPr lang="en-US" altLang="zh-CN" sz="2400" b="1">
              <a:solidFill>
                <a:srgbClr val="FF0000"/>
              </a:solidFill>
              <a:latin typeface="Courier New" panose="02070309020205020404" pitchFamily="49" charset="0"/>
            </a:endParaRPr>
          </a:p>
        </p:txBody>
      </p:sp>
      <p:sp>
        <p:nvSpPr>
          <p:cNvPr id="19463" name="AutoShape 7">
            <a:hlinkClick r:id="rId1" action="ppaction://hlinksldjump"/>
          </p:cNvPr>
          <p:cNvSpPr/>
          <p:nvPr/>
        </p:nvSpPr>
        <p:spPr>
          <a:xfrm>
            <a:off x="7812088" y="6092825"/>
            <a:ext cx="976312" cy="976313"/>
          </a:xfrm>
          <a:custGeom>
            <a:avLst/>
            <a:gdLst>
              <a:gd name="txL" fmla="*/ 3163 w 21600"/>
              <a:gd name="txT" fmla="*/ 3163 h 21600"/>
              <a:gd name="txR" fmla="*/ 18437 w 21600"/>
              <a:gd name="txB" fmla="*/ 18437 h 21600"/>
            </a:gdLst>
            <a:ahLst/>
            <a:cxnLst>
              <a:cxn ang="0">
                <a:pos x="997213936" y="0"/>
              </a:cxn>
              <a:cxn ang="0">
                <a:pos x="249326491" y="997309967"/>
              </a:cxn>
              <a:cxn ang="0">
                <a:pos x="997213936" y="498653989"/>
              </a:cxn>
              <a:cxn ang="0">
                <a:pos x="2147483647" y="997309967"/>
              </a:cxn>
              <a:cxn ang="0">
                <a:pos x="1745285299" y="1495963956"/>
              </a:cxn>
              <a:cxn ang="0">
                <a:pos x="1246632363" y="997309967"/>
              </a:cxn>
            </a:cxnLst>
            <a:rect l="txL" t="txT" r="txR" b="txB"/>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gradFill rotWithShape="1">
            <a:gsLst>
              <a:gs pos="0">
                <a:srgbClr val="000000">
                  <a:alpha val="100000"/>
                </a:srgbClr>
              </a:gs>
              <a:gs pos="20000">
                <a:srgbClr val="0A128C">
                  <a:alpha val="100000"/>
                </a:srgbClr>
              </a:gs>
              <a:gs pos="35001">
                <a:srgbClr val="181CC7">
                  <a:alpha val="100000"/>
                </a:srgbClr>
              </a:gs>
              <a:gs pos="44000">
                <a:srgbClr val="7005D4">
                  <a:alpha val="100000"/>
                </a:srgbClr>
              </a:gs>
              <a:gs pos="50000">
                <a:srgbClr val="8C3D91">
                  <a:alpha val="100000"/>
                </a:srgbClr>
              </a:gs>
              <a:gs pos="56000">
                <a:srgbClr val="7005D4">
                  <a:alpha val="100000"/>
                </a:srgbClr>
              </a:gs>
              <a:gs pos="64999">
                <a:srgbClr val="181CC7">
                  <a:alpha val="100000"/>
                </a:srgbClr>
              </a:gs>
              <a:gs pos="80000">
                <a:srgbClr val="0A128C">
                  <a:alpha val="100000"/>
                </a:srgbClr>
              </a:gs>
              <a:gs pos="100000">
                <a:srgbClr val="000000">
                  <a:alpha val="100000"/>
                </a:srgbClr>
              </a:gs>
            </a:gsLst>
            <a:lin ang="5400000" scaled="1"/>
            <a:tileRect/>
          </a:gradFill>
          <a:ln w="9525">
            <a:noFill/>
          </a:ln>
        </p:spPr>
        <p:txBody>
          <a:bodyPr/>
          <a:p>
            <a:endParaRPr lang="zh-CN" altLang="en-US"/>
          </a:p>
        </p:txBody>
      </p:sp>
    </p:spTree>
  </p:cSld>
  <p:clrMapOvr>
    <a:masterClrMapping/>
  </p:clrMapOvr>
  <p:transition advClick="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94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6018" name="AutoShape 2">
            <a:hlinkClick r:id="" action="ppaction://noaction" highlightClick="1"/>
          </p:cNvPr>
          <p:cNvSpPr>
            <a:spLocks noChangeArrowheads="1"/>
          </p:cNvSpPr>
          <p:nvPr/>
        </p:nvSpPr>
        <p:spPr bwMode="auto">
          <a:xfrm>
            <a:off x="611188" y="476250"/>
            <a:ext cx="8353425" cy="609600"/>
          </a:xfrm>
          <a:prstGeom prst="actionButtonBlank">
            <a:avLst/>
          </a:prstGeom>
          <a:gradFill rotWithShape="0">
            <a:gsLst>
              <a:gs pos="0">
                <a:schemeClr val="tx1"/>
              </a:gs>
              <a:gs pos="50000">
                <a:schemeClr val="bg1"/>
              </a:gs>
              <a:gs pos="100000">
                <a:schemeClr val="tx1"/>
              </a:gs>
            </a:gsLst>
            <a:lin ang="5400000" scaled="1"/>
          </a:gradFill>
          <a:ln w="9525">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2800" b="1" i="0" u="none" strike="noStrike" kern="1200" cap="none" spc="0" normalizeH="0" baseline="0" noProof="0">
                <a:ln>
                  <a:noFill/>
                </a:ln>
                <a:solidFill>
                  <a:srgbClr val="FF0000"/>
                </a:solidFill>
                <a:effectLst/>
                <a:uLnTx/>
                <a:uFillTx/>
                <a:latin typeface="Arial Black" panose="020B0A04020102020204" pitchFamily="34" charset="0"/>
                <a:ea typeface="宋体" panose="02010600030101010101" pitchFamily="2" charset="-122"/>
                <a:cs typeface="+mn-cs"/>
              </a:rPr>
              <a:t>二 判断金属跟盐溶液能否发生置换反应。</a:t>
            </a:r>
            <a:r>
              <a:rPr kumimoji="1" lang="zh-CN" altLang="en-US" sz="2400" b="1" i="0" u="none" strike="noStrike" kern="1200" cap="none" spc="0" normalizeH="0" baseline="0" noProof="0">
                <a:ln>
                  <a:noFill/>
                </a:ln>
                <a:solidFill>
                  <a:schemeClr val="bg1"/>
                </a:solidFill>
                <a:effectLst/>
                <a:uLnTx/>
                <a:uFillTx/>
                <a:latin typeface="Arial Black" panose="020B0A04020102020204" pitchFamily="34" charset="0"/>
                <a:ea typeface="宋体" panose="02010600030101010101" pitchFamily="2" charset="-122"/>
                <a:cs typeface="+mn-cs"/>
              </a:rPr>
              <a:t>               </a:t>
            </a:r>
            <a:endParaRPr kumimoji="1" lang="zh-CN" altLang="en-US" sz="2400" b="1" i="0" u="none" strike="noStrike" kern="1200" cap="none" spc="0" normalizeH="0" baseline="0" noProof="0">
              <a:ln>
                <a:noFill/>
              </a:ln>
              <a:solidFill>
                <a:srgbClr val="6666FF"/>
              </a:solidFill>
              <a:effectLst/>
              <a:uLnTx/>
              <a:uFillTx/>
              <a:latin typeface="Arial Black" panose="020B0A04020102020204" pitchFamily="34" charset="0"/>
              <a:ea typeface="宋体" panose="02010600030101010101" pitchFamily="2" charset="-122"/>
              <a:cs typeface="+mn-cs"/>
            </a:endParaRPr>
          </a:p>
        </p:txBody>
      </p:sp>
      <p:sp>
        <p:nvSpPr>
          <p:cNvPr id="86019" name="Text Box 3"/>
          <p:cNvSpPr txBox="1"/>
          <p:nvPr/>
        </p:nvSpPr>
        <p:spPr>
          <a:xfrm>
            <a:off x="2819400" y="1524000"/>
            <a:ext cx="5145088" cy="457200"/>
          </a:xfrm>
          <a:prstGeom prst="rect">
            <a:avLst/>
          </a:prstGeom>
          <a:noFill/>
          <a:ln w="9525">
            <a:noFill/>
          </a:ln>
        </p:spPr>
        <p:txBody>
          <a:bodyPr wrap="none">
            <a:spAutoFit/>
          </a:bodyPr>
          <a:p>
            <a:r>
              <a:rPr lang="en-US" altLang="zh-CN" sz="2400" b="1">
                <a:latin typeface="Courier New" panose="02070309020205020404" pitchFamily="49" charset="0"/>
              </a:rPr>
              <a:t>1.</a:t>
            </a:r>
            <a:r>
              <a:rPr lang="zh-CN" altLang="en-US" sz="2400" b="1" dirty="0">
                <a:latin typeface="Courier New" panose="02070309020205020404" pitchFamily="49" charset="0"/>
              </a:rPr>
              <a:t>单质金属要排在盐中金属元素前面</a:t>
            </a:r>
            <a:endParaRPr lang="zh-CN" altLang="en-US" sz="2400" b="1" dirty="0">
              <a:latin typeface="Courier New" panose="02070309020205020404" pitchFamily="49" charset="0"/>
            </a:endParaRPr>
          </a:p>
        </p:txBody>
      </p:sp>
      <p:grpSp>
        <p:nvGrpSpPr>
          <p:cNvPr id="20484" name="Group 4"/>
          <p:cNvGrpSpPr/>
          <p:nvPr/>
        </p:nvGrpSpPr>
        <p:grpSpPr>
          <a:xfrm>
            <a:off x="457200" y="1295400"/>
            <a:ext cx="1752600" cy="609600"/>
            <a:chOff x="672" y="864"/>
            <a:chExt cx="1104" cy="384"/>
          </a:xfrm>
        </p:grpSpPr>
        <p:sp>
          <p:nvSpPr>
            <p:cNvPr id="20497" name="AutoShape 5"/>
            <p:cNvSpPr/>
            <p:nvPr/>
          </p:nvSpPr>
          <p:spPr>
            <a:xfrm>
              <a:off x="672" y="864"/>
              <a:ext cx="1104" cy="384"/>
            </a:xfrm>
            <a:prstGeom prst="actionButtonBlank">
              <a:avLst/>
            </a:prstGeom>
            <a:solidFill>
              <a:schemeClr val="bg1"/>
            </a:solidFill>
            <a:ln w="9525" cap="flat" cmpd="sng">
              <a:solidFill>
                <a:srgbClr val="339966"/>
              </a:solidFill>
              <a:prstDash val="solid"/>
              <a:miter/>
              <a:headEnd type="none" w="med" len="med"/>
              <a:tailEnd type="none" w="med" len="med"/>
            </a:ln>
          </p:spPr>
          <p:txBody>
            <a:bodyPr wrap="none" anchor="ctr" anchorCtr="0"/>
            <a:p>
              <a:endParaRPr lang="zh-CN" altLang="en-US" dirty="0">
                <a:latin typeface="Arial" panose="020B0604020202020204" pitchFamily="34" charset="0"/>
              </a:endParaRPr>
            </a:p>
          </p:txBody>
        </p:sp>
        <p:sp>
          <p:nvSpPr>
            <p:cNvPr id="20498" name="Text Box 6"/>
            <p:cNvSpPr txBox="1"/>
            <p:nvPr/>
          </p:nvSpPr>
          <p:spPr>
            <a:xfrm>
              <a:off x="672" y="912"/>
              <a:ext cx="1081" cy="288"/>
            </a:xfrm>
            <a:prstGeom prst="rect">
              <a:avLst/>
            </a:prstGeom>
            <a:noFill/>
            <a:ln w="9525">
              <a:noFill/>
            </a:ln>
          </p:spPr>
          <p:txBody>
            <a:bodyPr wrap="none">
              <a:spAutoFit/>
            </a:bodyPr>
            <a:p>
              <a:r>
                <a:rPr lang="zh-CN" altLang="en-US" sz="2400" b="1" dirty="0">
                  <a:solidFill>
                    <a:srgbClr val="FF0000"/>
                  </a:solidFill>
                  <a:latin typeface="Courier New" panose="02070309020205020404" pitchFamily="49" charset="0"/>
                </a:rPr>
                <a:t>反应条件：</a:t>
              </a:r>
              <a:endParaRPr lang="zh-CN" altLang="en-US" sz="2400" b="1" dirty="0">
                <a:solidFill>
                  <a:srgbClr val="FF0000"/>
                </a:solidFill>
                <a:latin typeface="Courier New" panose="02070309020205020404" pitchFamily="49" charset="0"/>
              </a:endParaRPr>
            </a:p>
          </p:txBody>
        </p:sp>
      </p:grpSp>
      <p:sp>
        <p:nvSpPr>
          <p:cNvPr id="86023" name="Text Box 7"/>
          <p:cNvSpPr txBox="1"/>
          <p:nvPr/>
        </p:nvSpPr>
        <p:spPr>
          <a:xfrm>
            <a:off x="2803525" y="2046288"/>
            <a:ext cx="6064250" cy="457200"/>
          </a:xfrm>
          <a:prstGeom prst="rect">
            <a:avLst/>
          </a:prstGeom>
          <a:noFill/>
          <a:ln w="9525">
            <a:noFill/>
          </a:ln>
        </p:spPr>
        <p:txBody>
          <a:bodyPr wrap="none">
            <a:spAutoFit/>
          </a:bodyPr>
          <a:p>
            <a:r>
              <a:rPr lang="en-US" altLang="zh-CN" sz="2400" b="1">
                <a:latin typeface="Courier New" panose="02070309020205020404" pitchFamily="49" charset="0"/>
              </a:rPr>
              <a:t>2.</a:t>
            </a:r>
            <a:r>
              <a:rPr lang="zh-CN" altLang="en-US" sz="2400" b="1" dirty="0">
                <a:latin typeface="Courier New" panose="02070309020205020404" pitchFamily="49" charset="0"/>
              </a:rPr>
              <a:t>反应物之一盐必须是可溶性，即是溶液。</a:t>
            </a:r>
            <a:endParaRPr lang="zh-CN" altLang="en-US" sz="2400" b="1" dirty="0">
              <a:latin typeface="Courier New" panose="02070309020205020404" pitchFamily="49" charset="0"/>
            </a:endParaRPr>
          </a:p>
        </p:txBody>
      </p:sp>
      <p:sp>
        <p:nvSpPr>
          <p:cNvPr id="86024" name="Text Box 8"/>
          <p:cNvSpPr txBox="1"/>
          <p:nvPr/>
        </p:nvSpPr>
        <p:spPr>
          <a:xfrm>
            <a:off x="2819400" y="2493963"/>
            <a:ext cx="2911475" cy="519112"/>
          </a:xfrm>
          <a:prstGeom prst="rect">
            <a:avLst/>
          </a:prstGeom>
          <a:noFill/>
          <a:ln w="9525">
            <a:noFill/>
          </a:ln>
        </p:spPr>
        <p:txBody>
          <a:bodyPr wrap="none">
            <a:spAutoFit/>
          </a:bodyPr>
          <a:p>
            <a:r>
              <a:rPr lang="en-US" altLang="zh-CN" sz="2400" b="1">
                <a:latin typeface="Courier New" panose="02070309020205020404" pitchFamily="49" charset="0"/>
              </a:rPr>
              <a:t>3.</a:t>
            </a:r>
            <a:r>
              <a:rPr lang="en-US" altLang="zh-CN" sz="2800" b="1">
                <a:latin typeface="Arial Narrow" panose="020B0606020202030204" pitchFamily="34" charset="0"/>
              </a:rPr>
              <a:t>K   Ca   Na</a:t>
            </a:r>
            <a:r>
              <a:rPr lang="zh-CN" altLang="zh-CN" sz="2400" b="1" dirty="0">
                <a:latin typeface="Arial Narrow" panose="020B0606020202030204" pitchFamily="34" charset="0"/>
              </a:rPr>
              <a:t>除外</a:t>
            </a:r>
            <a:r>
              <a:rPr lang="zh-CN" altLang="zh-CN" sz="2400" b="1" dirty="0">
                <a:latin typeface="Courier New" panose="02070309020205020404" pitchFamily="49" charset="0"/>
              </a:rPr>
              <a:t>。</a:t>
            </a:r>
            <a:endParaRPr lang="zh-CN" altLang="en-US" sz="2400" b="1" dirty="0">
              <a:latin typeface="Courier New" panose="02070309020205020404" pitchFamily="49" charset="0"/>
            </a:endParaRPr>
          </a:p>
        </p:txBody>
      </p:sp>
      <p:sp>
        <p:nvSpPr>
          <p:cNvPr id="86025" name="Text Box 9"/>
          <p:cNvSpPr txBox="1"/>
          <p:nvPr/>
        </p:nvSpPr>
        <p:spPr>
          <a:xfrm>
            <a:off x="2895600" y="3657600"/>
            <a:ext cx="460375" cy="519113"/>
          </a:xfrm>
          <a:prstGeom prst="rect">
            <a:avLst/>
          </a:prstGeom>
          <a:noFill/>
          <a:ln w="9525">
            <a:noFill/>
          </a:ln>
        </p:spPr>
        <p:txBody>
          <a:bodyPr>
            <a:spAutoFit/>
          </a:bodyPr>
          <a:p>
            <a:r>
              <a:rPr lang="en-US" altLang="zh-CN" sz="2800" b="1">
                <a:solidFill>
                  <a:srgbClr val="FF0000"/>
                </a:solidFill>
                <a:latin typeface="Arial Black" panose="020B0A04020102020204" pitchFamily="34" charset="0"/>
              </a:rPr>
              <a:t>B</a:t>
            </a:r>
            <a:endParaRPr lang="en-US" altLang="zh-CN" sz="2400" b="1">
              <a:solidFill>
                <a:srgbClr val="FF0000"/>
              </a:solidFill>
              <a:latin typeface="Arial Black" panose="020B0A04020102020204" pitchFamily="34" charset="0"/>
            </a:endParaRPr>
          </a:p>
        </p:txBody>
      </p:sp>
      <p:sp>
        <p:nvSpPr>
          <p:cNvPr id="20500" name="矩形 20499"/>
          <p:cNvSpPr/>
          <p:nvPr/>
        </p:nvSpPr>
        <p:spPr>
          <a:xfrm>
            <a:off x="762000" y="3048000"/>
            <a:ext cx="8382000" cy="3384550"/>
          </a:xfrm>
          <a:prstGeom prst="rect">
            <a:avLst/>
          </a:prstGeom>
          <a:noFill/>
          <a:ln w="9525">
            <a:noFill/>
          </a:ln>
        </p:spPr>
        <p:txBody>
          <a:bodyPr>
            <a:spAutoFit/>
          </a:bodyPr>
          <a:p>
            <a:pPr marL="304800" indent="-304800">
              <a:buNone/>
            </a:pPr>
            <a:r>
              <a:rPr lang="zh-CN" altLang="en-US" sz="3600" b="1" dirty="0">
                <a:solidFill>
                  <a:srgbClr val="FF0000"/>
                </a:solidFill>
                <a:latin typeface="Arial" panose="020B0604020202020204" pitchFamily="34" charset="0"/>
              </a:rPr>
              <a:t>练习</a:t>
            </a:r>
            <a:r>
              <a:rPr lang="en-US" altLang="zh-CN" sz="3600" b="1">
                <a:solidFill>
                  <a:srgbClr val="FF0000"/>
                </a:solidFill>
                <a:latin typeface="Arial" panose="020B0604020202020204" pitchFamily="34" charset="0"/>
              </a:rPr>
              <a:t>4</a:t>
            </a:r>
            <a:r>
              <a:rPr lang="zh-CN" altLang="en-US" sz="3600" b="1" dirty="0">
                <a:solidFill>
                  <a:srgbClr val="FF0000"/>
                </a:solidFill>
                <a:latin typeface="Arial" panose="020B0604020202020204" pitchFamily="34" charset="0"/>
              </a:rPr>
              <a:t>：</a:t>
            </a:r>
            <a:r>
              <a:rPr lang="zh-CN" altLang="en-US" sz="3600" b="1" dirty="0">
                <a:solidFill>
                  <a:srgbClr val="000000"/>
                </a:solidFill>
                <a:latin typeface="Arial" panose="020B0604020202020204" pitchFamily="34" charset="0"/>
              </a:rPr>
              <a:t>下列反应的化学方程式中，正确的是（           ）</a:t>
            </a:r>
            <a:endParaRPr lang="zh-CN" altLang="en-US" sz="3600" b="1" dirty="0">
              <a:solidFill>
                <a:srgbClr val="000000"/>
              </a:solidFill>
              <a:latin typeface="Arial" panose="020B0604020202020204" pitchFamily="34" charset="0"/>
            </a:endParaRPr>
          </a:p>
          <a:p>
            <a:pPr marL="304800" indent="-304800">
              <a:buAutoNum type="alphaUcPeriod"/>
            </a:pPr>
            <a:r>
              <a:rPr lang="en-US" altLang="zh-CN" sz="3200" b="1">
                <a:solidFill>
                  <a:srgbClr val="000000"/>
                </a:solidFill>
                <a:latin typeface="Arial" panose="020B0604020202020204" pitchFamily="34" charset="0"/>
              </a:rPr>
              <a:t>Cu+2AgCl=2Ag+CuCl</a:t>
            </a:r>
            <a:r>
              <a:rPr lang="en-US" altLang="zh-CN" sz="3200" b="1" baseline="-25000">
                <a:solidFill>
                  <a:srgbClr val="000000"/>
                </a:solidFill>
                <a:latin typeface="Arial" panose="020B0604020202020204" pitchFamily="34" charset="0"/>
              </a:rPr>
              <a:t>2</a:t>
            </a:r>
            <a:r>
              <a:rPr lang="en-US" altLang="zh-CN" sz="3200" b="1">
                <a:solidFill>
                  <a:srgbClr val="000000"/>
                </a:solidFill>
                <a:latin typeface="Arial" panose="020B0604020202020204" pitchFamily="34" charset="0"/>
              </a:rPr>
              <a:t>                 </a:t>
            </a:r>
            <a:endParaRPr lang="en-US" altLang="zh-CN" sz="3200" b="1">
              <a:solidFill>
                <a:srgbClr val="000000"/>
              </a:solidFill>
              <a:latin typeface="Arial" panose="020B0604020202020204" pitchFamily="34" charset="0"/>
            </a:endParaRPr>
          </a:p>
          <a:p>
            <a:pPr marL="304800" indent="-304800">
              <a:buAutoNum type="alphaUcPeriod"/>
            </a:pPr>
            <a:r>
              <a:rPr lang="en-US" altLang="zh-CN" sz="3200" b="1">
                <a:solidFill>
                  <a:srgbClr val="000000"/>
                </a:solidFill>
                <a:latin typeface="Arial" panose="020B0604020202020204" pitchFamily="34" charset="0"/>
              </a:rPr>
              <a:t>  B. Zn+2AgNO</a:t>
            </a:r>
            <a:r>
              <a:rPr lang="en-US" altLang="zh-CN" b="1">
                <a:solidFill>
                  <a:srgbClr val="000000"/>
                </a:solidFill>
                <a:latin typeface="Arial" panose="020B0604020202020204" pitchFamily="34" charset="0"/>
              </a:rPr>
              <a:t>3</a:t>
            </a:r>
            <a:r>
              <a:rPr lang="en-US" altLang="zh-CN" sz="3200" b="1">
                <a:solidFill>
                  <a:srgbClr val="000000"/>
                </a:solidFill>
                <a:latin typeface="Arial" panose="020B0604020202020204" pitchFamily="34" charset="0"/>
              </a:rPr>
              <a:t>=2Ag+Zn(NO</a:t>
            </a:r>
            <a:r>
              <a:rPr lang="en-US" altLang="zh-CN" b="1">
                <a:solidFill>
                  <a:srgbClr val="000000"/>
                </a:solidFill>
                <a:latin typeface="Arial" panose="020B0604020202020204" pitchFamily="34" charset="0"/>
              </a:rPr>
              <a:t>3</a:t>
            </a:r>
            <a:r>
              <a:rPr lang="en-US" altLang="zh-CN" sz="3200" b="1">
                <a:solidFill>
                  <a:srgbClr val="000000"/>
                </a:solidFill>
                <a:latin typeface="Arial" panose="020B0604020202020204" pitchFamily="34" charset="0"/>
              </a:rPr>
              <a:t>) </a:t>
            </a:r>
            <a:r>
              <a:rPr lang="en-US" altLang="zh-CN" b="1">
                <a:solidFill>
                  <a:srgbClr val="000000"/>
                </a:solidFill>
                <a:latin typeface="Arial" panose="020B0604020202020204" pitchFamily="34" charset="0"/>
              </a:rPr>
              <a:t>2</a:t>
            </a:r>
            <a:endParaRPr lang="en-US" altLang="zh-CN" sz="3200" b="1">
              <a:solidFill>
                <a:srgbClr val="000000"/>
              </a:solidFill>
              <a:latin typeface="Arial" panose="020B0604020202020204" pitchFamily="34" charset="0"/>
            </a:endParaRPr>
          </a:p>
          <a:p>
            <a:pPr marL="304800" indent="-304800">
              <a:buNone/>
            </a:pPr>
            <a:r>
              <a:rPr lang="en-US" altLang="zh-CN" sz="3200" b="1">
                <a:solidFill>
                  <a:srgbClr val="000000"/>
                </a:solidFill>
                <a:latin typeface="Arial" panose="020B0604020202020204" pitchFamily="34" charset="0"/>
              </a:rPr>
              <a:t>C. 2Na+CuSO</a:t>
            </a:r>
            <a:r>
              <a:rPr lang="en-US" altLang="zh-CN" b="1">
                <a:solidFill>
                  <a:srgbClr val="000000"/>
                </a:solidFill>
                <a:latin typeface="Arial" panose="020B0604020202020204" pitchFamily="34" charset="0"/>
              </a:rPr>
              <a:t>4</a:t>
            </a:r>
            <a:r>
              <a:rPr lang="en-US" altLang="zh-CN" sz="3200" b="1">
                <a:solidFill>
                  <a:srgbClr val="000000"/>
                </a:solidFill>
                <a:latin typeface="Arial" panose="020B0604020202020204" pitchFamily="34" charset="0"/>
              </a:rPr>
              <a:t>=Cu+Na</a:t>
            </a:r>
            <a:r>
              <a:rPr lang="en-US" altLang="zh-CN" b="1">
                <a:solidFill>
                  <a:srgbClr val="000000"/>
                </a:solidFill>
                <a:latin typeface="Arial" panose="020B0604020202020204" pitchFamily="34" charset="0"/>
              </a:rPr>
              <a:t>2</a:t>
            </a:r>
            <a:r>
              <a:rPr lang="en-US" altLang="zh-CN" sz="3200" b="1">
                <a:solidFill>
                  <a:srgbClr val="000000"/>
                </a:solidFill>
                <a:latin typeface="Arial" panose="020B0604020202020204" pitchFamily="34" charset="0"/>
              </a:rPr>
              <a:t>SO</a:t>
            </a:r>
            <a:r>
              <a:rPr lang="en-US" altLang="zh-CN" b="1">
                <a:solidFill>
                  <a:srgbClr val="000000"/>
                </a:solidFill>
                <a:latin typeface="Arial" panose="020B0604020202020204" pitchFamily="34" charset="0"/>
              </a:rPr>
              <a:t>4</a:t>
            </a:r>
            <a:r>
              <a:rPr lang="en-US" altLang="zh-CN" sz="3200" b="1">
                <a:solidFill>
                  <a:srgbClr val="000000"/>
                </a:solidFill>
                <a:latin typeface="Arial" panose="020B0604020202020204" pitchFamily="34" charset="0"/>
              </a:rPr>
              <a:t>             </a:t>
            </a:r>
            <a:endParaRPr lang="en-US" altLang="zh-CN" sz="3200" b="1">
              <a:solidFill>
                <a:srgbClr val="000000"/>
              </a:solidFill>
              <a:latin typeface="Arial" panose="020B0604020202020204" pitchFamily="34" charset="0"/>
            </a:endParaRPr>
          </a:p>
          <a:p>
            <a:pPr marL="304800" indent="-304800">
              <a:buNone/>
            </a:pPr>
            <a:r>
              <a:rPr lang="en-US" altLang="zh-CN" sz="3200" b="1">
                <a:solidFill>
                  <a:srgbClr val="000000"/>
                </a:solidFill>
                <a:latin typeface="Arial" panose="020B0604020202020204" pitchFamily="34" charset="0"/>
              </a:rPr>
              <a:t>D. 2Fe+3CuCl</a:t>
            </a:r>
            <a:r>
              <a:rPr lang="en-US" altLang="zh-CN" b="1">
                <a:solidFill>
                  <a:srgbClr val="000000"/>
                </a:solidFill>
                <a:latin typeface="Arial" panose="020B0604020202020204" pitchFamily="34" charset="0"/>
              </a:rPr>
              <a:t>2</a:t>
            </a:r>
            <a:r>
              <a:rPr lang="en-US" altLang="zh-CN" sz="3200" b="1">
                <a:solidFill>
                  <a:srgbClr val="000000"/>
                </a:solidFill>
                <a:latin typeface="Arial" panose="020B0604020202020204" pitchFamily="34" charset="0"/>
              </a:rPr>
              <a:t>=2FeCl</a:t>
            </a:r>
            <a:r>
              <a:rPr lang="en-US" altLang="zh-CN" b="1">
                <a:solidFill>
                  <a:srgbClr val="000000"/>
                </a:solidFill>
                <a:latin typeface="Arial" panose="020B0604020202020204" pitchFamily="34" charset="0"/>
              </a:rPr>
              <a:t>3</a:t>
            </a:r>
            <a:r>
              <a:rPr lang="en-US" altLang="zh-CN" sz="3200" b="1">
                <a:solidFill>
                  <a:srgbClr val="000000"/>
                </a:solidFill>
                <a:latin typeface="Arial" panose="020B0604020202020204" pitchFamily="34" charset="0"/>
              </a:rPr>
              <a:t>+3Cu</a:t>
            </a:r>
            <a:r>
              <a:rPr lang="en-US" altLang="zh-CN" b="1">
                <a:solidFill>
                  <a:srgbClr val="000000"/>
                </a:solidFill>
                <a:latin typeface="Arial" panose="020B0604020202020204" pitchFamily="34" charset="0"/>
              </a:rPr>
              <a:t>         </a:t>
            </a:r>
            <a:endParaRPr lang="en-US" altLang="zh-CN" b="1">
              <a:solidFill>
                <a:srgbClr val="000000"/>
              </a:solidFill>
              <a:latin typeface="Arial" panose="020B0604020202020204" pitchFamily="34" charset="0"/>
            </a:endParaRPr>
          </a:p>
          <a:p>
            <a:pPr marL="304800" indent="-304800">
              <a:buChar char="•"/>
            </a:pPr>
            <a:endParaRPr lang="zh-CN" altLang="en-US" b="1" dirty="0">
              <a:solidFill>
                <a:srgbClr val="000000"/>
              </a:solidFill>
              <a:latin typeface="Arial" panose="020B0604020202020204" pitchFamily="34" charset="0"/>
            </a:endParaRPr>
          </a:p>
        </p:txBody>
      </p:sp>
    </p:spTree>
  </p:cSld>
  <p:clrMapOvr>
    <a:masterClrMapping/>
  </p:clrMapOvr>
  <p:transition advClick="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5" fill="hold" grpId="0" nodeType="clickEffect">
                                  <p:stCondLst>
                                    <p:cond delay="0"/>
                                  </p:stCondLst>
                                  <p:childTnLst>
                                    <p:set>
                                      <p:cBhvr>
                                        <p:cTn id="6" dur="1" fill="hold">
                                          <p:stCondLst>
                                            <p:cond delay="0"/>
                                          </p:stCondLst>
                                        </p:cTn>
                                        <p:tgtEl>
                                          <p:spTgt spid="86019"/>
                                        </p:tgtEl>
                                        <p:attrNameLst>
                                          <p:attrName>style.visibility</p:attrName>
                                        </p:attrNameLst>
                                      </p:cBhvr>
                                      <p:to>
                                        <p:strVal val="visible"/>
                                      </p:to>
                                    </p:set>
                                    <p:animEffect transition="in" filter="checkerboard(down)">
                                      <p:cBhvr>
                                        <p:cTn id="7" dur="500"/>
                                        <p:tgtEl>
                                          <p:spTgt spid="8601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5" fill="hold" grpId="0" nodeType="clickEffect">
                                  <p:stCondLst>
                                    <p:cond delay="0"/>
                                  </p:stCondLst>
                                  <p:childTnLst>
                                    <p:set>
                                      <p:cBhvr>
                                        <p:cTn id="11" dur="1" fill="hold">
                                          <p:stCondLst>
                                            <p:cond delay="0"/>
                                          </p:stCondLst>
                                        </p:cTn>
                                        <p:tgtEl>
                                          <p:spTgt spid="86023"/>
                                        </p:tgtEl>
                                        <p:attrNameLst>
                                          <p:attrName>style.visibility</p:attrName>
                                        </p:attrNameLst>
                                      </p:cBhvr>
                                      <p:to>
                                        <p:strVal val="visible"/>
                                      </p:to>
                                    </p:set>
                                    <p:animEffect transition="in" filter="blinds(vertical)">
                                      <p:cBhvr>
                                        <p:cTn id="12" dur="500"/>
                                        <p:tgtEl>
                                          <p:spTgt spid="8602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86024"/>
                                        </p:tgtEl>
                                        <p:attrNameLst>
                                          <p:attrName>style.visibility</p:attrName>
                                        </p:attrNameLst>
                                      </p:cBhvr>
                                      <p:to>
                                        <p:strVal val="visible"/>
                                      </p:to>
                                    </p:set>
                                    <p:animEffect transition="in" filter="checkerboard(across)">
                                      <p:cBhvr>
                                        <p:cTn id="17" dur="500"/>
                                        <p:tgtEl>
                                          <p:spTgt spid="86024"/>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499"/>
                                          </p:stCondLst>
                                        </p:cTn>
                                        <p:tgtEl>
                                          <p:spTgt spid="860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9" grpId="0"/>
      <p:bldP spid="86023" grpId="0"/>
      <p:bldP spid="86024" grpId="0"/>
      <p:bldP spid="8602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7051" name="Text Box 11"/>
          <p:cNvSpPr txBox="1"/>
          <p:nvPr/>
        </p:nvSpPr>
        <p:spPr>
          <a:xfrm>
            <a:off x="5257800" y="838200"/>
            <a:ext cx="422275" cy="457200"/>
          </a:xfrm>
          <a:prstGeom prst="rect">
            <a:avLst/>
          </a:prstGeom>
          <a:noFill/>
          <a:ln w="9525">
            <a:noFill/>
          </a:ln>
        </p:spPr>
        <p:txBody>
          <a:bodyPr wrap="none">
            <a:spAutoFit/>
          </a:bodyPr>
          <a:p>
            <a:r>
              <a:rPr lang="en-US" altLang="zh-CN" sz="2400" b="1">
                <a:solidFill>
                  <a:srgbClr val="FF0000"/>
                </a:solidFill>
                <a:latin typeface="Arial Black" panose="020B0A04020102020204" pitchFamily="34" charset="0"/>
              </a:rPr>
              <a:t>C</a:t>
            </a:r>
            <a:endParaRPr lang="en-US" altLang="zh-CN" sz="2400" b="1">
              <a:solidFill>
                <a:srgbClr val="FF0000"/>
              </a:solidFill>
              <a:latin typeface="Arial Narrow" panose="020B0606020202030204" pitchFamily="34" charset="0"/>
            </a:endParaRPr>
          </a:p>
        </p:txBody>
      </p:sp>
      <p:sp>
        <p:nvSpPr>
          <p:cNvPr id="21508" name="AutoShape 12">
            <a:hlinkClick r:id="rId1" action="ppaction://hlinksldjump"/>
          </p:cNvPr>
          <p:cNvSpPr/>
          <p:nvPr/>
        </p:nvSpPr>
        <p:spPr>
          <a:xfrm>
            <a:off x="7812088" y="6092825"/>
            <a:ext cx="976312" cy="976313"/>
          </a:xfrm>
          <a:custGeom>
            <a:avLst/>
            <a:gdLst>
              <a:gd name="txL" fmla="*/ 3163 w 21600"/>
              <a:gd name="txT" fmla="*/ 3163 h 21600"/>
              <a:gd name="txR" fmla="*/ 18437 w 21600"/>
              <a:gd name="txB" fmla="*/ 18437 h 21600"/>
            </a:gdLst>
            <a:ahLst/>
            <a:cxnLst>
              <a:cxn ang="0">
                <a:pos x="997213936" y="0"/>
              </a:cxn>
              <a:cxn ang="0">
                <a:pos x="249326491" y="997309967"/>
              </a:cxn>
              <a:cxn ang="0">
                <a:pos x="997213936" y="498653989"/>
              </a:cxn>
              <a:cxn ang="0">
                <a:pos x="2147483647" y="997309967"/>
              </a:cxn>
              <a:cxn ang="0">
                <a:pos x="1745285299" y="1495963956"/>
              </a:cxn>
              <a:cxn ang="0">
                <a:pos x="1246632363" y="997309967"/>
              </a:cxn>
            </a:cxnLst>
            <a:rect l="txL" t="txT" r="txR" b="txB"/>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gradFill rotWithShape="1">
            <a:gsLst>
              <a:gs pos="0">
                <a:srgbClr val="000000">
                  <a:alpha val="100000"/>
                </a:srgbClr>
              </a:gs>
              <a:gs pos="20000">
                <a:srgbClr val="0A128C">
                  <a:alpha val="100000"/>
                </a:srgbClr>
              </a:gs>
              <a:gs pos="35001">
                <a:srgbClr val="181CC7">
                  <a:alpha val="100000"/>
                </a:srgbClr>
              </a:gs>
              <a:gs pos="44000">
                <a:srgbClr val="7005D4">
                  <a:alpha val="100000"/>
                </a:srgbClr>
              </a:gs>
              <a:gs pos="50000">
                <a:srgbClr val="8C3D91">
                  <a:alpha val="100000"/>
                </a:srgbClr>
              </a:gs>
              <a:gs pos="56000">
                <a:srgbClr val="7005D4">
                  <a:alpha val="100000"/>
                </a:srgbClr>
              </a:gs>
              <a:gs pos="64999">
                <a:srgbClr val="181CC7">
                  <a:alpha val="100000"/>
                </a:srgbClr>
              </a:gs>
              <a:gs pos="80000">
                <a:srgbClr val="0A128C">
                  <a:alpha val="100000"/>
                </a:srgbClr>
              </a:gs>
              <a:gs pos="100000">
                <a:srgbClr val="000000">
                  <a:alpha val="100000"/>
                </a:srgbClr>
              </a:gs>
            </a:gsLst>
            <a:lin ang="5400000" scaled="1"/>
            <a:tileRect/>
          </a:gradFill>
          <a:ln w="9525">
            <a:noFill/>
          </a:ln>
        </p:spPr>
        <p:txBody>
          <a:bodyPr/>
          <a:p>
            <a:endParaRPr lang="zh-CN" altLang="en-US"/>
          </a:p>
        </p:txBody>
      </p:sp>
      <p:sp>
        <p:nvSpPr>
          <p:cNvPr id="21518" name="矩形 21517"/>
          <p:cNvSpPr/>
          <p:nvPr/>
        </p:nvSpPr>
        <p:spPr>
          <a:xfrm>
            <a:off x="609600" y="228600"/>
            <a:ext cx="8237538" cy="5035550"/>
          </a:xfrm>
          <a:prstGeom prst="rect">
            <a:avLst/>
          </a:prstGeom>
          <a:noFill/>
          <a:ln w="9525">
            <a:noFill/>
          </a:ln>
        </p:spPr>
        <p:txBody>
          <a:bodyPr wrap="none" anchor="t" anchorCtr="0">
            <a:spAutoFit/>
          </a:bodyPr>
          <a:p>
            <a:pPr marL="304800" indent="-304800">
              <a:buNone/>
            </a:pPr>
            <a:r>
              <a:rPr lang="zh-CN" altLang="en-US" sz="3600" b="1" dirty="0">
                <a:solidFill>
                  <a:srgbClr val="FF0000"/>
                </a:solidFill>
                <a:latin typeface="Arial" panose="020B0604020202020204" pitchFamily="34" charset="0"/>
              </a:rPr>
              <a:t>练习</a:t>
            </a:r>
            <a:r>
              <a:rPr lang="en-US" altLang="zh-CN" sz="3600" b="1">
                <a:solidFill>
                  <a:srgbClr val="FF0000"/>
                </a:solidFill>
                <a:latin typeface="Arial" panose="020B0604020202020204" pitchFamily="34" charset="0"/>
              </a:rPr>
              <a:t>5</a:t>
            </a:r>
            <a:r>
              <a:rPr lang="zh-CN" altLang="en-US" sz="3600" b="1" dirty="0">
                <a:solidFill>
                  <a:srgbClr val="FF0000"/>
                </a:solidFill>
                <a:latin typeface="Arial" panose="020B0604020202020204" pitchFamily="34" charset="0"/>
              </a:rPr>
              <a:t>：</a:t>
            </a:r>
            <a:r>
              <a:rPr lang="zh-CN" altLang="en-US" sz="3600" b="1" dirty="0">
                <a:solidFill>
                  <a:srgbClr val="000000"/>
                </a:solidFill>
                <a:latin typeface="Arial" panose="020B0604020202020204" pitchFamily="34" charset="0"/>
              </a:rPr>
              <a:t>将锌片投入下列盐溶液反应后，</a:t>
            </a:r>
            <a:endParaRPr lang="zh-CN" altLang="en-US" sz="3600" b="1" dirty="0">
              <a:solidFill>
                <a:srgbClr val="000000"/>
              </a:solidFill>
              <a:latin typeface="Arial" panose="020B0604020202020204" pitchFamily="34" charset="0"/>
            </a:endParaRPr>
          </a:p>
          <a:p>
            <a:pPr marL="304800" indent="-304800">
              <a:buNone/>
            </a:pPr>
            <a:r>
              <a:rPr lang="zh-CN" altLang="en-US" sz="3600" b="1" dirty="0">
                <a:solidFill>
                  <a:srgbClr val="000000"/>
                </a:solidFill>
                <a:latin typeface="Arial" panose="020B0604020202020204" pitchFamily="34" charset="0"/>
              </a:rPr>
              <a:t>使溶液质量减轻的是（   ）</a:t>
            </a:r>
            <a:endParaRPr lang="zh-CN" altLang="en-US" sz="3600" b="1" dirty="0">
              <a:solidFill>
                <a:srgbClr val="000000"/>
              </a:solidFill>
              <a:latin typeface="Arial" panose="020B0604020202020204" pitchFamily="34" charset="0"/>
            </a:endParaRPr>
          </a:p>
          <a:p>
            <a:pPr marL="304800" indent="-304800">
              <a:buNone/>
            </a:pPr>
            <a:endParaRPr lang="zh-CN" altLang="en-US" sz="3600" b="1" dirty="0">
              <a:solidFill>
                <a:srgbClr val="000000"/>
              </a:solidFill>
              <a:latin typeface="Arial" panose="020B0604020202020204" pitchFamily="34" charset="0"/>
            </a:endParaRPr>
          </a:p>
          <a:p>
            <a:pPr marL="304800" indent="-304800">
              <a:buAutoNum type="alphaUcPeriod"/>
            </a:pPr>
            <a:r>
              <a:rPr lang="en-US" altLang="zh-CN" sz="3600" b="1">
                <a:solidFill>
                  <a:srgbClr val="000000"/>
                </a:solidFill>
                <a:latin typeface="Arial" panose="020B0604020202020204" pitchFamily="34" charset="0"/>
              </a:rPr>
              <a:t>MgCl</a:t>
            </a:r>
            <a:r>
              <a:rPr lang="en-US" altLang="zh-CN" sz="3600" b="1" baseline="-25000">
                <a:solidFill>
                  <a:srgbClr val="000000"/>
                </a:solidFill>
                <a:latin typeface="Arial" panose="020B0604020202020204" pitchFamily="34" charset="0"/>
              </a:rPr>
              <a:t>2</a:t>
            </a:r>
            <a:r>
              <a:rPr lang="en-US" altLang="zh-CN" sz="3600" b="1">
                <a:solidFill>
                  <a:srgbClr val="000000"/>
                </a:solidFill>
                <a:latin typeface="Arial" panose="020B0604020202020204" pitchFamily="34" charset="0"/>
              </a:rPr>
              <a:t>                     B. CuCl</a:t>
            </a:r>
            <a:r>
              <a:rPr lang="en-US" altLang="zh-CN" b="1">
                <a:solidFill>
                  <a:srgbClr val="000000"/>
                </a:solidFill>
                <a:latin typeface="Arial" panose="020B0604020202020204" pitchFamily="34" charset="0"/>
              </a:rPr>
              <a:t>2</a:t>
            </a:r>
            <a:endParaRPr lang="en-US" altLang="zh-CN" b="1">
              <a:solidFill>
                <a:srgbClr val="000000"/>
              </a:solidFill>
              <a:latin typeface="Arial" panose="020B0604020202020204" pitchFamily="34" charset="0"/>
            </a:endParaRPr>
          </a:p>
          <a:p>
            <a:pPr marL="304800" indent="-304800">
              <a:buAutoNum type="alphaUcPeriod"/>
            </a:pPr>
            <a:endParaRPr lang="en-US" altLang="zh-CN" sz="3600" b="1">
              <a:solidFill>
                <a:srgbClr val="000000"/>
              </a:solidFill>
              <a:latin typeface="Arial" panose="020B0604020202020204" pitchFamily="34" charset="0"/>
            </a:endParaRPr>
          </a:p>
          <a:p>
            <a:pPr marL="304800" indent="-304800">
              <a:buNone/>
            </a:pPr>
            <a:r>
              <a:rPr lang="en-US" altLang="zh-CN" sz="3600" b="1">
                <a:solidFill>
                  <a:srgbClr val="000000"/>
                </a:solidFill>
                <a:latin typeface="Arial" panose="020B0604020202020204" pitchFamily="34" charset="0"/>
              </a:rPr>
              <a:t>C. Hg (NO</a:t>
            </a:r>
            <a:r>
              <a:rPr lang="en-US" altLang="zh-CN" b="1">
                <a:solidFill>
                  <a:srgbClr val="000000"/>
                </a:solidFill>
                <a:latin typeface="Arial" panose="020B0604020202020204" pitchFamily="34" charset="0"/>
              </a:rPr>
              <a:t>3</a:t>
            </a:r>
            <a:r>
              <a:rPr lang="en-US" altLang="zh-CN" sz="3600" b="1">
                <a:solidFill>
                  <a:srgbClr val="000000"/>
                </a:solidFill>
                <a:latin typeface="Arial" panose="020B0604020202020204" pitchFamily="34" charset="0"/>
              </a:rPr>
              <a:t>) </a:t>
            </a:r>
            <a:r>
              <a:rPr lang="en-US" altLang="zh-CN" b="1">
                <a:solidFill>
                  <a:srgbClr val="000000"/>
                </a:solidFill>
                <a:latin typeface="Arial" panose="020B0604020202020204" pitchFamily="34" charset="0"/>
              </a:rPr>
              <a:t>2</a:t>
            </a:r>
            <a:r>
              <a:rPr lang="en-US" altLang="zh-CN" sz="3600" b="1">
                <a:solidFill>
                  <a:srgbClr val="000000"/>
                </a:solidFill>
                <a:latin typeface="Arial" panose="020B0604020202020204" pitchFamily="34" charset="0"/>
              </a:rPr>
              <a:t>             D.   Al(NO</a:t>
            </a:r>
            <a:r>
              <a:rPr lang="en-US" altLang="zh-CN" b="1">
                <a:solidFill>
                  <a:srgbClr val="000000"/>
                </a:solidFill>
                <a:latin typeface="Arial" panose="020B0604020202020204" pitchFamily="34" charset="0"/>
              </a:rPr>
              <a:t>3</a:t>
            </a:r>
            <a:r>
              <a:rPr lang="en-US" altLang="zh-CN" sz="3600" b="1">
                <a:solidFill>
                  <a:srgbClr val="000000"/>
                </a:solidFill>
                <a:latin typeface="Arial" panose="020B0604020202020204" pitchFamily="34" charset="0"/>
              </a:rPr>
              <a:t>) </a:t>
            </a:r>
            <a:r>
              <a:rPr lang="en-US" altLang="zh-CN" b="1">
                <a:solidFill>
                  <a:srgbClr val="000000"/>
                </a:solidFill>
                <a:latin typeface="Arial" panose="020B0604020202020204" pitchFamily="34" charset="0"/>
              </a:rPr>
              <a:t>3</a:t>
            </a:r>
            <a:endParaRPr lang="en-US" altLang="zh-CN" sz="3600" b="1">
              <a:solidFill>
                <a:srgbClr val="000000"/>
              </a:solidFill>
              <a:latin typeface="Arial" panose="020B0604020202020204" pitchFamily="34" charset="0"/>
            </a:endParaRPr>
          </a:p>
          <a:p>
            <a:pPr marL="304800" indent="-304800">
              <a:buAutoNum type="alphaUcPeriod"/>
            </a:pPr>
            <a:endParaRPr lang="en-US" altLang="zh-CN" sz="3600" b="1">
              <a:solidFill>
                <a:srgbClr val="000000"/>
              </a:solidFill>
              <a:latin typeface="Arial" panose="020B0604020202020204" pitchFamily="34" charset="0"/>
            </a:endParaRPr>
          </a:p>
          <a:p>
            <a:pPr marL="304800" indent="-304800">
              <a:buNone/>
            </a:pPr>
            <a:endParaRPr lang="en-US" altLang="zh-CN" sz="3600" b="1">
              <a:solidFill>
                <a:srgbClr val="000000"/>
              </a:solidFill>
              <a:latin typeface="Arial" panose="020B0604020202020204" pitchFamily="34" charset="0"/>
            </a:endParaRPr>
          </a:p>
          <a:p>
            <a:pPr marL="304800" indent="-304800">
              <a:buNone/>
            </a:pPr>
            <a:endParaRPr lang="zh-CN" altLang="en-US" sz="3600" b="1" dirty="0">
              <a:solidFill>
                <a:srgbClr val="000000"/>
              </a:solidFill>
              <a:latin typeface="Arial" panose="020B0604020202020204" pitchFamily="34" charset="0"/>
            </a:endParaRPr>
          </a:p>
        </p:txBody>
      </p:sp>
    </p:spTree>
  </p:cSld>
  <p:clrMapOvr>
    <a:masterClrMapping/>
  </p:clrMapOvr>
  <p:transition advClick="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70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5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8066" name="AutoShape 2">
            <a:hlinkClick r:id="" action="ppaction://noaction" highlightClick="1"/>
          </p:cNvPr>
          <p:cNvSpPr>
            <a:spLocks noChangeArrowheads="1"/>
          </p:cNvSpPr>
          <p:nvPr/>
        </p:nvSpPr>
        <p:spPr bwMode="auto">
          <a:xfrm>
            <a:off x="684213" y="333375"/>
            <a:ext cx="7902575" cy="685800"/>
          </a:xfrm>
          <a:prstGeom prst="actionButtonBlank">
            <a:avLst/>
          </a:prstGeom>
          <a:gradFill rotWithShape="0">
            <a:gsLst>
              <a:gs pos="0">
                <a:schemeClr val="tx1"/>
              </a:gs>
              <a:gs pos="50000">
                <a:schemeClr val="bg1"/>
              </a:gs>
              <a:gs pos="100000">
                <a:schemeClr val="tx1"/>
              </a:gs>
            </a:gsLst>
            <a:lin ang="5400000" scaled="1"/>
          </a:gradFill>
          <a:ln w="9525">
            <a:solidFill>
              <a:schemeClr val="bg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2800" b="1" i="0" u="none" strike="noStrike" kern="1200" cap="none" spc="0" normalizeH="0" baseline="0" noProof="0">
                <a:ln>
                  <a:noFill/>
                </a:ln>
                <a:solidFill>
                  <a:srgbClr val="FF0000"/>
                </a:solidFill>
                <a:effectLst/>
                <a:uLnTx/>
                <a:uFillTx/>
                <a:latin typeface="Arial Black" panose="020B0A04020102020204" pitchFamily="34" charset="0"/>
                <a:ea typeface="宋体" panose="02010600030101010101" pitchFamily="2" charset="-122"/>
                <a:cs typeface="+mn-cs"/>
              </a:rPr>
              <a:t>三 判断金属跟混合盐溶液反应的次序</a:t>
            </a:r>
            <a:r>
              <a:rPr kumimoji="1" lang="zh-CN" altLang="en-US" sz="2400" b="1" i="0" u="none" strike="noStrike" kern="1200" cap="none" spc="0" normalizeH="0" baseline="0" noProof="0">
                <a:ln>
                  <a:noFill/>
                </a:ln>
                <a:solidFill>
                  <a:schemeClr val="bg1"/>
                </a:solidFill>
                <a:effectLst/>
                <a:uLnTx/>
                <a:uFillTx/>
                <a:latin typeface="Arial Black" panose="020B0A04020102020204" pitchFamily="34" charset="0"/>
                <a:ea typeface="宋体" panose="02010600030101010101" pitchFamily="2" charset="-122"/>
                <a:cs typeface="+mn-cs"/>
              </a:rPr>
              <a:t>                  </a:t>
            </a:r>
            <a:endParaRPr kumimoji="1" lang="zh-CN" altLang="en-US" sz="2400" b="1" i="0" u="none" strike="noStrike" kern="1200" cap="none" spc="0" normalizeH="0" baseline="0" noProof="0">
              <a:ln>
                <a:noFill/>
              </a:ln>
              <a:solidFill>
                <a:srgbClr val="6666FF"/>
              </a:solidFill>
              <a:effectLst/>
              <a:uLnTx/>
              <a:uFillTx/>
              <a:latin typeface="Arial Black" panose="020B0A04020102020204" pitchFamily="34" charset="0"/>
              <a:ea typeface="宋体" panose="02010600030101010101" pitchFamily="2" charset="-122"/>
              <a:cs typeface="+mn-cs"/>
            </a:endParaRPr>
          </a:p>
        </p:txBody>
      </p:sp>
      <p:sp>
        <p:nvSpPr>
          <p:cNvPr id="88067" name="Text Box 3"/>
          <p:cNvSpPr txBox="1"/>
          <p:nvPr/>
        </p:nvSpPr>
        <p:spPr>
          <a:xfrm>
            <a:off x="611188" y="1289050"/>
            <a:ext cx="8208962" cy="1373188"/>
          </a:xfrm>
          <a:prstGeom prst="rect">
            <a:avLst/>
          </a:prstGeom>
          <a:noFill/>
          <a:ln w="9525">
            <a:noFill/>
          </a:ln>
        </p:spPr>
        <p:txBody>
          <a:bodyPr>
            <a:spAutoFit/>
          </a:bodyPr>
          <a:p>
            <a:r>
              <a:rPr lang="zh-CN" altLang="en-US" sz="2800" b="1" dirty="0">
                <a:latin typeface="Courier New" panose="02070309020205020404" pitchFamily="49" charset="0"/>
              </a:rPr>
              <a:t>反应的先后</a:t>
            </a:r>
            <a:r>
              <a:rPr lang="zh-CN" altLang="en-US" sz="2800" b="1" dirty="0">
                <a:latin typeface="Arial Black" panose="020B0A04020102020204" pitchFamily="34" charset="0"/>
              </a:rPr>
              <a:t>次序</a:t>
            </a:r>
            <a:r>
              <a:rPr lang="zh-CN" altLang="en-US" sz="2800" b="1" dirty="0">
                <a:latin typeface="Courier New" panose="02070309020205020404" pitchFamily="49" charset="0"/>
              </a:rPr>
              <a:t>是：</a:t>
            </a:r>
            <a:r>
              <a:rPr lang="zh-CN" altLang="en-US" sz="2800" b="1" dirty="0">
                <a:solidFill>
                  <a:srgbClr val="FF0000"/>
                </a:solidFill>
                <a:latin typeface="Courier New" panose="02070309020205020404" pitchFamily="49" charset="0"/>
              </a:rPr>
              <a:t>在金属活动性顺序表里，排在越后面的金属，越易从它们的盐溶液里被置换出来。</a:t>
            </a:r>
            <a:endParaRPr lang="zh-CN" altLang="en-US" sz="2800" b="1" dirty="0">
              <a:solidFill>
                <a:srgbClr val="FF0000"/>
              </a:solidFill>
              <a:latin typeface="Courier New" panose="02070309020205020404" pitchFamily="49" charset="0"/>
            </a:endParaRPr>
          </a:p>
          <a:p>
            <a:r>
              <a:rPr lang="zh-CN" altLang="en-US" sz="2800" b="1" dirty="0">
                <a:latin typeface="Courier New" panose="02070309020205020404" pitchFamily="49" charset="0"/>
              </a:rPr>
              <a:t>或者说：</a:t>
            </a:r>
            <a:r>
              <a:rPr lang="zh-CN" altLang="en-US" sz="2800" b="1" dirty="0">
                <a:solidFill>
                  <a:srgbClr val="FF0000"/>
                </a:solidFill>
                <a:latin typeface="Courier New" panose="02070309020205020404" pitchFamily="49" charset="0"/>
              </a:rPr>
              <a:t>金属活动性相差越大，置换反应越易发生。</a:t>
            </a:r>
            <a:endParaRPr lang="zh-CN" altLang="en-US" sz="2800" b="1" dirty="0">
              <a:solidFill>
                <a:srgbClr val="FF0000"/>
              </a:solidFill>
              <a:latin typeface="Courier New" panose="02070309020205020404" pitchFamily="49" charset="0"/>
            </a:endParaRPr>
          </a:p>
        </p:txBody>
      </p:sp>
      <p:grpSp>
        <p:nvGrpSpPr>
          <p:cNvPr id="88068" name="Group 4"/>
          <p:cNvGrpSpPr/>
          <p:nvPr/>
        </p:nvGrpSpPr>
        <p:grpSpPr>
          <a:xfrm>
            <a:off x="381000" y="3048000"/>
            <a:ext cx="8763000" cy="2786063"/>
            <a:chOff x="624" y="1897"/>
            <a:chExt cx="6793" cy="1587"/>
          </a:xfrm>
        </p:grpSpPr>
        <p:sp>
          <p:nvSpPr>
            <p:cNvPr id="22534" name="Text Box 5"/>
            <p:cNvSpPr txBox="1"/>
            <p:nvPr/>
          </p:nvSpPr>
          <p:spPr>
            <a:xfrm>
              <a:off x="624" y="1897"/>
              <a:ext cx="6793" cy="1309"/>
            </a:xfrm>
            <a:prstGeom prst="rect">
              <a:avLst/>
            </a:prstGeom>
            <a:solidFill>
              <a:schemeClr val="bg1"/>
            </a:solidFill>
            <a:ln w="9525" cap="flat" cmpd="sng">
              <a:solidFill>
                <a:schemeClr val="bg1"/>
              </a:solidFill>
              <a:prstDash val="solid"/>
              <a:miter/>
              <a:headEnd type="none" w="med" len="med"/>
              <a:tailEnd type="none" w="med" len="med"/>
            </a:ln>
          </p:spPr>
          <p:txBody>
            <a:bodyPr>
              <a:spAutoFit/>
            </a:bodyPr>
            <a:p>
              <a:r>
                <a:rPr lang="zh-CN" altLang="en-US" sz="3600" b="1" dirty="0">
                  <a:solidFill>
                    <a:srgbClr val="FF0000"/>
                  </a:solidFill>
                  <a:latin typeface="Arial Black" panose="020B0A04020102020204" pitchFamily="34" charset="0"/>
                </a:rPr>
                <a:t>练习</a:t>
              </a:r>
              <a:r>
                <a:rPr lang="en-US" altLang="zh-CN" sz="3600" b="1">
                  <a:solidFill>
                    <a:srgbClr val="FF0000"/>
                  </a:solidFill>
                  <a:latin typeface="Bangle" pitchFamily="2" charset="0"/>
                </a:rPr>
                <a:t>6</a:t>
              </a:r>
              <a:r>
                <a:rPr lang="zh-CN" altLang="en-US" sz="3600" b="1" dirty="0">
                  <a:solidFill>
                    <a:srgbClr val="FF0000"/>
                  </a:solidFill>
                  <a:latin typeface="Arial Black" panose="020B0A04020102020204" pitchFamily="34" charset="0"/>
                </a:rPr>
                <a:t>：</a:t>
              </a:r>
              <a:r>
                <a:rPr lang="zh-CN" altLang="en-US" sz="3600" b="1" dirty="0">
                  <a:solidFill>
                    <a:srgbClr val="000000"/>
                  </a:solidFill>
                  <a:latin typeface="Arial Narrow" panose="020B0606020202030204" pitchFamily="34" charset="0"/>
                </a:rPr>
                <a:t>将一定质量的铁粉放入足量相同质量分数的</a:t>
              </a:r>
              <a:r>
                <a:rPr lang="en-US" altLang="zh-CN" sz="3600" b="1">
                  <a:solidFill>
                    <a:srgbClr val="000000"/>
                  </a:solidFill>
                  <a:latin typeface="Arial Narrow" panose="020B0606020202030204" pitchFamily="34" charset="0"/>
                </a:rPr>
                <a:t>Cu(NO</a:t>
              </a:r>
              <a:r>
                <a:rPr lang="en-US" altLang="zh-CN" sz="3600" b="1" baseline="-14000">
                  <a:solidFill>
                    <a:srgbClr val="000000"/>
                  </a:solidFill>
                  <a:latin typeface="Arial Narrow" panose="020B0606020202030204" pitchFamily="34" charset="0"/>
                </a:rPr>
                <a:t>3</a:t>
              </a:r>
              <a:r>
                <a:rPr lang="en-US" altLang="zh-CN" sz="3600" b="1">
                  <a:solidFill>
                    <a:srgbClr val="000000"/>
                  </a:solidFill>
                  <a:latin typeface="Arial Narrow" panose="020B0606020202030204" pitchFamily="34" charset="0"/>
                </a:rPr>
                <a:t>)</a:t>
              </a:r>
              <a:r>
                <a:rPr lang="en-US" altLang="zh-CN" sz="3600" b="1" baseline="-12000">
                  <a:solidFill>
                    <a:srgbClr val="000000"/>
                  </a:solidFill>
                  <a:latin typeface="Arial Narrow" panose="020B0606020202030204" pitchFamily="34" charset="0"/>
                </a:rPr>
                <a:t>2</a:t>
              </a:r>
              <a:r>
                <a:rPr lang="zh-CN" altLang="zh-CN" sz="3600" b="1" dirty="0">
                  <a:solidFill>
                    <a:srgbClr val="000000"/>
                  </a:solidFill>
                  <a:latin typeface="Arial Narrow" panose="020B0606020202030204" pitchFamily="34" charset="0"/>
                </a:rPr>
                <a:t>和</a:t>
              </a:r>
              <a:r>
                <a:rPr lang="en-US" altLang="zh-CN" sz="3600" b="1">
                  <a:solidFill>
                    <a:srgbClr val="000000"/>
                  </a:solidFill>
                  <a:latin typeface="Arial Narrow" panose="020B0606020202030204" pitchFamily="34" charset="0"/>
                </a:rPr>
                <a:t>AgNO</a:t>
              </a:r>
              <a:r>
                <a:rPr lang="en-US" altLang="zh-CN" sz="3600" b="1" baseline="-12000">
                  <a:solidFill>
                    <a:srgbClr val="000000"/>
                  </a:solidFill>
                  <a:latin typeface="Arial Narrow" panose="020B0606020202030204" pitchFamily="34" charset="0"/>
                </a:rPr>
                <a:t>3</a:t>
              </a:r>
              <a:r>
                <a:rPr lang="zh-CN" altLang="zh-CN" sz="3600" b="1" dirty="0">
                  <a:solidFill>
                    <a:srgbClr val="000000"/>
                  </a:solidFill>
                  <a:latin typeface="Arial Narrow" panose="020B0606020202030204" pitchFamily="34" charset="0"/>
                </a:rPr>
                <a:t>混合溶液中，充分反应后过滤，测得滤渣中只含一种</a:t>
              </a:r>
              <a:r>
                <a:rPr lang="zh-CN" altLang="en-US" sz="3600" b="1" dirty="0">
                  <a:solidFill>
                    <a:srgbClr val="000000"/>
                  </a:solidFill>
                  <a:latin typeface="Arial Narrow" panose="020B0606020202030204" pitchFamily="34" charset="0"/>
                </a:rPr>
                <a:t>金属，该金属是</a:t>
              </a:r>
              <a:endParaRPr lang="zh-CN" altLang="en-US" sz="3600" b="1" dirty="0">
                <a:solidFill>
                  <a:srgbClr val="000000"/>
                </a:solidFill>
                <a:latin typeface="Arial Black" panose="020B0A04020102020204" pitchFamily="34" charset="0"/>
              </a:endParaRPr>
            </a:p>
          </p:txBody>
        </p:sp>
        <p:sp>
          <p:nvSpPr>
            <p:cNvPr id="22535" name="Text Box 6"/>
            <p:cNvSpPr txBox="1"/>
            <p:nvPr/>
          </p:nvSpPr>
          <p:spPr>
            <a:xfrm>
              <a:off x="720" y="3224"/>
              <a:ext cx="769" cy="260"/>
            </a:xfrm>
            <a:prstGeom prst="rect">
              <a:avLst/>
            </a:prstGeom>
            <a:noFill/>
            <a:ln w="9525">
              <a:noFill/>
            </a:ln>
          </p:spPr>
          <p:txBody>
            <a:bodyPr wrap="none">
              <a:spAutoFit/>
            </a:bodyPr>
            <a:p>
              <a:r>
                <a:rPr lang="en-US" altLang="zh-CN" sz="2400" b="1">
                  <a:solidFill>
                    <a:srgbClr val="000000"/>
                  </a:solidFill>
                  <a:latin typeface="Arial Black" panose="020B0A04020102020204" pitchFamily="34" charset="0"/>
                </a:rPr>
                <a:t>A</a:t>
              </a:r>
              <a:r>
                <a:rPr lang="en-US" altLang="zh-CN" sz="2400" b="1">
                  <a:solidFill>
                    <a:srgbClr val="000000"/>
                  </a:solidFill>
                  <a:latin typeface="Arial Narrow" panose="020B0606020202030204" pitchFamily="34" charset="0"/>
                </a:rPr>
                <a:t>.   Fe</a:t>
              </a:r>
              <a:endParaRPr lang="en-US" altLang="zh-CN" sz="2400" b="1">
                <a:solidFill>
                  <a:srgbClr val="000000"/>
                </a:solidFill>
                <a:latin typeface="Arial Narrow" panose="020B0606020202030204" pitchFamily="34" charset="0"/>
              </a:endParaRPr>
            </a:p>
          </p:txBody>
        </p:sp>
        <p:sp>
          <p:nvSpPr>
            <p:cNvPr id="22536" name="Text Box 7"/>
            <p:cNvSpPr txBox="1"/>
            <p:nvPr/>
          </p:nvSpPr>
          <p:spPr>
            <a:xfrm>
              <a:off x="1872" y="3224"/>
              <a:ext cx="801" cy="260"/>
            </a:xfrm>
            <a:prstGeom prst="rect">
              <a:avLst/>
            </a:prstGeom>
            <a:noFill/>
            <a:ln w="9525">
              <a:noFill/>
            </a:ln>
          </p:spPr>
          <p:txBody>
            <a:bodyPr wrap="none">
              <a:spAutoFit/>
            </a:bodyPr>
            <a:p>
              <a:r>
                <a:rPr lang="en-US" altLang="zh-CN" sz="2400" b="1">
                  <a:solidFill>
                    <a:srgbClr val="000000"/>
                  </a:solidFill>
                  <a:latin typeface="Arial Black" panose="020B0A04020102020204" pitchFamily="34" charset="0"/>
                </a:rPr>
                <a:t>B</a:t>
              </a:r>
              <a:r>
                <a:rPr lang="en-US" altLang="zh-CN" sz="2400" b="1">
                  <a:solidFill>
                    <a:srgbClr val="000000"/>
                  </a:solidFill>
                  <a:latin typeface="Arial Narrow" panose="020B0606020202030204" pitchFamily="34" charset="0"/>
                </a:rPr>
                <a:t>.   Cu</a:t>
              </a:r>
              <a:endParaRPr lang="en-US" altLang="zh-CN" sz="2400" b="1">
                <a:solidFill>
                  <a:srgbClr val="000000"/>
                </a:solidFill>
                <a:latin typeface="Courier New" panose="02070309020205020404" pitchFamily="49" charset="0"/>
              </a:endParaRPr>
            </a:p>
          </p:txBody>
        </p:sp>
        <p:sp>
          <p:nvSpPr>
            <p:cNvPr id="22537" name="Text Box 8"/>
            <p:cNvSpPr txBox="1"/>
            <p:nvPr/>
          </p:nvSpPr>
          <p:spPr>
            <a:xfrm>
              <a:off x="3216" y="3224"/>
              <a:ext cx="801" cy="260"/>
            </a:xfrm>
            <a:prstGeom prst="rect">
              <a:avLst/>
            </a:prstGeom>
            <a:noFill/>
            <a:ln w="9525">
              <a:noFill/>
            </a:ln>
          </p:spPr>
          <p:txBody>
            <a:bodyPr wrap="none">
              <a:spAutoFit/>
            </a:bodyPr>
            <a:p>
              <a:r>
                <a:rPr lang="en-US" altLang="zh-CN" sz="2400" b="1">
                  <a:solidFill>
                    <a:srgbClr val="000000"/>
                  </a:solidFill>
                  <a:latin typeface="Arial Black" panose="020B0A04020102020204" pitchFamily="34" charset="0"/>
                </a:rPr>
                <a:t>C</a:t>
              </a:r>
              <a:r>
                <a:rPr lang="en-US" altLang="zh-CN" sz="2400" b="1">
                  <a:solidFill>
                    <a:srgbClr val="000000"/>
                  </a:solidFill>
                  <a:latin typeface="Arial Narrow" panose="020B0606020202030204" pitchFamily="34" charset="0"/>
                </a:rPr>
                <a:t>.   Ag</a:t>
              </a:r>
              <a:endParaRPr lang="en-US" altLang="zh-CN" sz="2800" b="1" baseline="-12000">
                <a:solidFill>
                  <a:srgbClr val="000000"/>
                </a:solidFill>
                <a:latin typeface="Arial Narrow" panose="020B0606020202030204" pitchFamily="34" charset="0"/>
              </a:endParaRPr>
            </a:p>
          </p:txBody>
        </p:sp>
        <p:grpSp>
          <p:nvGrpSpPr>
            <p:cNvPr id="22538" name="Group 9"/>
            <p:cNvGrpSpPr/>
            <p:nvPr/>
          </p:nvGrpSpPr>
          <p:grpSpPr>
            <a:xfrm>
              <a:off x="4416" y="2880"/>
              <a:ext cx="1090" cy="273"/>
              <a:chOff x="4464" y="384"/>
              <a:chExt cx="1090" cy="273"/>
            </a:xfrm>
          </p:grpSpPr>
          <p:sp>
            <p:nvSpPr>
              <p:cNvPr id="22539" name="Text Box 10"/>
              <p:cNvSpPr txBox="1"/>
              <p:nvPr/>
            </p:nvSpPr>
            <p:spPr>
              <a:xfrm>
                <a:off x="4464" y="384"/>
                <a:ext cx="380" cy="260"/>
              </a:xfrm>
              <a:prstGeom prst="rect">
                <a:avLst/>
              </a:prstGeom>
              <a:noFill/>
              <a:ln w="9525">
                <a:noFill/>
              </a:ln>
            </p:spPr>
            <p:txBody>
              <a:bodyPr wrap="none">
                <a:spAutoFit/>
              </a:bodyPr>
              <a:p>
                <a:r>
                  <a:rPr lang="zh-CN" altLang="en-US" sz="2400" b="1" dirty="0">
                    <a:solidFill>
                      <a:srgbClr val="000000"/>
                    </a:solidFill>
                    <a:latin typeface="Courier New" panose="02070309020205020404" pitchFamily="49" charset="0"/>
                  </a:rPr>
                  <a:t>（</a:t>
                </a:r>
                <a:endParaRPr lang="zh-CN" altLang="en-US" sz="2400" b="1" dirty="0">
                  <a:solidFill>
                    <a:srgbClr val="000000"/>
                  </a:solidFill>
                  <a:latin typeface="Courier New" panose="02070309020205020404" pitchFamily="49" charset="0"/>
                </a:endParaRPr>
              </a:p>
            </p:txBody>
          </p:sp>
          <p:sp>
            <p:nvSpPr>
              <p:cNvPr id="22540" name="Text Box 11"/>
              <p:cNvSpPr txBox="1"/>
              <p:nvPr/>
            </p:nvSpPr>
            <p:spPr>
              <a:xfrm>
                <a:off x="5174" y="397"/>
                <a:ext cx="380" cy="260"/>
              </a:xfrm>
              <a:prstGeom prst="rect">
                <a:avLst/>
              </a:prstGeom>
              <a:noFill/>
              <a:ln w="9525">
                <a:noFill/>
              </a:ln>
            </p:spPr>
            <p:txBody>
              <a:bodyPr wrap="none">
                <a:spAutoFit/>
              </a:bodyPr>
              <a:p>
                <a:r>
                  <a:rPr lang="zh-CN" altLang="en-US" sz="2400" b="1" dirty="0">
                    <a:solidFill>
                      <a:srgbClr val="000000"/>
                    </a:solidFill>
                    <a:latin typeface="Courier New" panose="02070309020205020404" pitchFamily="49" charset="0"/>
                  </a:rPr>
                  <a:t>）</a:t>
                </a:r>
                <a:endParaRPr lang="zh-CN" altLang="en-US" sz="2400" b="1" dirty="0">
                  <a:solidFill>
                    <a:srgbClr val="000000"/>
                  </a:solidFill>
                  <a:latin typeface="Courier New" panose="02070309020205020404" pitchFamily="49" charset="0"/>
                </a:endParaRPr>
              </a:p>
            </p:txBody>
          </p:sp>
        </p:grpSp>
      </p:grpSp>
      <p:sp>
        <p:nvSpPr>
          <p:cNvPr id="88076" name="Text Box 12"/>
          <p:cNvSpPr txBox="1"/>
          <p:nvPr/>
        </p:nvSpPr>
        <p:spPr>
          <a:xfrm>
            <a:off x="5791200" y="4724400"/>
            <a:ext cx="422275" cy="457200"/>
          </a:xfrm>
          <a:prstGeom prst="rect">
            <a:avLst/>
          </a:prstGeom>
          <a:noFill/>
          <a:ln w="9525">
            <a:noFill/>
          </a:ln>
        </p:spPr>
        <p:txBody>
          <a:bodyPr>
            <a:spAutoFit/>
          </a:bodyPr>
          <a:p>
            <a:r>
              <a:rPr lang="en-US" altLang="zh-CN" sz="2400" b="1">
                <a:solidFill>
                  <a:srgbClr val="FF0000"/>
                </a:solidFill>
                <a:latin typeface="Arial Black" panose="020B0A04020102020204" pitchFamily="34" charset="0"/>
              </a:rPr>
              <a:t>C</a:t>
            </a:r>
            <a:endParaRPr lang="en-US" altLang="zh-CN" sz="2400" b="1">
              <a:solidFill>
                <a:srgbClr val="FF0000"/>
              </a:solidFill>
              <a:latin typeface="Arial Black" panose="020B0A04020102020204" pitchFamily="34" charset="0"/>
            </a:endParaRPr>
          </a:p>
        </p:txBody>
      </p:sp>
    </p:spTree>
  </p:cSld>
  <p:clrMapOvr>
    <a:masterClrMapping/>
  </p:clrMapOvr>
  <p:transition advClick="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8067"/>
                                        </p:tgtEl>
                                        <p:attrNameLst>
                                          <p:attrName>style.visibility</p:attrName>
                                        </p:attrNameLst>
                                      </p:cBhvr>
                                      <p:to>
                                        <p:strVal val="visible"/>
                                      </p:to>
                                    </p:set>
                                    <p:animEffect transition="in" filter="wipe(down)">
                                      <p:cBhvr>
                                        <p:cTn id="7" dur="500"/>
                                        <p:tgtEl>
                                          <p:spTgt spid="88067"/>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88068"/>
                                        </p:tgtEl>
                                        <p:attrNameLst>
                                          <p:attrName>style.visibility</p:attrName>
                                        </p:attrNameLst>
                                      </p:cBhvr>
                                      <p:to>
                                        <p:strVal val="visible"/>
                                      </p:to>
                                    </p:set>
                                    <p:animEffect transition="in" filter="slide(fromBottom)">
                                      <p:cBhvr>
                                        <p:cTn id="12" dur="500"/>
                                        <p:tgtEl>
                                          <p:spTgt spid="8806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5" fill="hold" grpId="0" nodeType="clickEffect">
                                  <p:stCondLst>
                                    <p:cond delay="0"/>
                                  </p:stCondLst>
                                  <p:childTnLst>
                                    <p:set>
                                      <p:cBhvr>
                                        <p:cTn id="16" dur="1" fill="hold">
                                          <p:stCondLst>
                                            <p:cond delay="0"/>
                                          </p:stCondLst>
                                        </p:cTn>
                                        <p:tgtEl>
                                          <p:spTgt spid="88076"/>
                                        </p:tgtEl>
                                        <p:attrNameLst>
                                          <p:attrName>style.visibility</p:attrName>
                                        </p:attrNameLst>
                                      </p:cBhvr>
                                      <p:to>
                                        <p:strVal val="visible"/>
                                      </p:to>
                                    </p:set>
                                    <p:animEffect transition="in" filter="blinds(vertical)">
                                      <p:cBhvr>
                                        <p:cTn id="17" dur="500"/>
                                        <p:tgtEl>
                                          <p:spTgt spid="88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p:bldP spid="8807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9090" name="Text Box 2"/>
          <p:cNvSpPr txBox="1"/>
          <p:nvPr/>
        </p:nvSpPr>
        <p:spPr>
          <a:xfrm>
            <a:off x="6858000" y="1676400"/>
            <a:ext cx="422275" cy="457200"/>
          </a:xfrm>
          <a:prstGeom prst="rect">
            <a:avLst/>
          </a:prstGeom>
          <a:noFill/>
          <a:ln w="9525">
            <a:noFill/>
          </a:ln>
        </p:spPr>
        <p:txBody>
          <a:bodyPr>
            <a:spAutoFit/>
          </a:bodyPr>
          <a:p>
            <a:r>
              <a:rPr lang="en-US" altLang="zh-CN" sz="2400" b="1">
                <a:solidFill>
                  <a:srgbClr val="FF0000"/>
                </a:solidFill>
                <a:latin typeface="Arial Black" panose="020B0A04020102020204" pitchFamily="34" charset="0"/>
              </a:rPr>
              <a:t>D</a:t>
            </a:r>
            <a:endParaRPr lang="en-US" altLang="zh-CN" sz="2400" b="1">
              <a:solidFill>
                <a:srgbClr val="FF0000"/>
              </a:solidFill>
              <a:latin typeface="Arial Black" panose="020B0A04020102020204" pitchFamily="34" charset="0"/>
            </a:endParaRPr>
          </a:p>
        </p:txBody>
      </p:sp>
      <p:grpSp>
        <p:nvGrpSpPr>
          <p:cNvPr id="23555" name="Group 3"/>
          <p:cNvGrpSpPr/>
          <p:nvPr/>
        </p:nvGrpSpPr>
        <p:grpSpPr>
          <a:xfrm>
            <a:off x="304800" y="533400"/>
            <a:ext cx="8382000" cy="2935288"/>
            <a:chOff x="624" y="359"/>
            <a:chExt cx="5888" cy="1849"/>
          </a:xfrm>
        </p:grpSpPr>
        <p:sp>
          <p:nvSpPr>
            <p:cNvPr id="23556" name="Text Box 4"/>
            <p:cNvSpPr txBox="1"/>
            <p:nvPr/>
          </p:nvSpPr>
          <p:spPr>
            <a:xfrm>
              <a:off x="624" y="359"/>
              <a:ext cx="5888" cy="1102"/>
            </a:xfrm>
            <a:prstGeom prst="rect">
              <a:avLst/>
            </a:prstGeom>
            <a:solidFill>
              <a:schemeClr val="bg1"/>
            </a:solidFill>
            <a:ln w="9525" cap="flat" cmpd="sng">
              <a:solidFill>
                <a:schemeClr val="bg1"/>
              </a:solidFill>
              <a:prstDash val="solid"/>
              <a:miter/>
              <a:headEnd type="none" w="med" len="med"/>
              <a:tailEnd type="none" w="med" len="med"/>
            </a:ln>
          </p:spPr>
          <p:txBody>
            <a:bodyPr>
              <a:spAutoFit/>
            </a:bodyPr>
            <a:p>
              <a:r>
                <a:rPr lang="zh-CN" altLang="en-US" sz="3600" b="1" dirty="0">
                  <a:solidFill>
                    <a:srgbClr val="FF0000"/>
                  </a:solidFill>
                  <a:latin typeface="Arial Black" panose="020B0A04020102020204" pitchFamily="34" charset="0"/>
                </a:rPr>
                <a:t>练习</a:t>
              </a:r>
              <a:r>
                <a:rPr lang="en-US" altLang="zh-CN" sz="3600" b="1">
                  <a:solidFill>
                    <a:srgbClr val="FF0000"/>
                  </a:solidFill>
                  <a:latin typeface="Bangle" pitchFamily="2" charset="0"/>
                </a:rPr>
                <a:t>7</a:t>
              </a:r>
              <a:r>
                <a:rPr lang="zh-CN" altLang="en-US" sz="3600" b="1" dirty="0">
                  <a:solidFill>
                    <a:srgbClr val="FF0000"/>
                  </a:solidFill>
                  <a:latin typeface="Arial Black" panose="020B0A04020102020204" pitchFamily="34" charset="0"/>
                </a:rPr>
                <a:t>：</a:t>
              </a:r>
              <a:r>
                <a:rPr lang="zh-CN" altLang="en-US" sz="3600" b="1" dirty="0">
                  <a:solidFill>
                    <a:srgbClr val="000000"/>
                  </a:solidFill>
                  <a:latin typeface="Arial Black" panose="020B0A04020102020204" pitchFamily="34" charset="0"/>
                </a:rPr>
                <a:t>向含有</a:t>
              </a:r>
              <a:r>
                <a:rPr lang="en-US" altLang="zh-CN" sz="3600" b="1">
                  <a:solidFill>
                    <a:srgbClr val="000000"/>
                  </a:solidFill>
                  <a:latin typeface="Arial Narrow" panose="020B0606020202030204" pitchFamily="34" charset="0"/>
                </a:rPr>
                <a:t>CuCl</a:t>
              </a:r>
              <a:r>
                <a:rPr lang="en-US" altLang="zh-CN" sz="3600" b="1" baseline="-12000">
                  <a:solidFill>
                    <a:srgbClr val="000000"/>
                  </a:solidFill>
                  <a:latin typeface="Arial Narrow" panose="020B0606020202030204" pitchFamily="34" charset="0"/>
                </a:rPr>
                <a:t>2</a:t>
              </a:r>
              <a:r>
                <a:rPr lang="zh-CN" altLang="en-US" sz="3600" b="1" baseline="-12000" dirty="0">
                  <a:solidFill>
                    <a:srgbClr val="000000"/>
                  </a:solidFill>
                  <a:latin typeface="Arial Narrow" panose="020B0606020202030204" pitchFamily="34" charset="0"/>
                </a:rPr>
                <a:t>，</a:t>
              </a:r>
              <a:r>
                <a:rPr lang="en-US" altLang="zh-CN" sz="3600" b="1">
                  <a:solidFill>
                    <a:srgbClr val="000000"/>
                  </a:solidFill>
                  <a:latin typeface="Arial Narrow" panose="020B0606020202030204" pitchFamily="34" charset="0"/>
                </a:rPr>
                <a:t>ZnCl</a:t>
              </a:r>
              <a:r>
                <a:rPr lang="en-US" altLang="zh-CN" sz="3600" b="1" baseline="-12000">
                  <a:solidFill>
                    <a:srgbClr val="000000"/>
                  </a:solidFill>
                  <a:latin typeface="Arial Narrow" panose="020B0606020202030204" pitchFamily="34" charset="0"/>
                </a:rPr>
                <a:t>2</a:t>
              </a:r>
              <a:r>
                <a:rPr lang="zh-CN" altLang="en-US" sz="3600" b="1" dirty="0">
                  <a:solidFill>
                    <a:srgbClr val="000000"/>
                  </a:solidFill>
                  <a:latin typeface="Arial Narrow" panose="020B0606020202030204" pitchFamily="34" charset="0"/>
                </a:rPr>
                <a:t>，</a:t>
              </a:r>
              <a:r>
                <a:rPr lang="en-US" altLang="zh-CN" sz="3600" b="1" err="1">
                  <a:solidFill>
                    <a:srgbClr val="000000"/>
                  </a:solidFill>
                  <a:latin typeface="Arial Narrow" panose="020B0606020202030204" pitchFamily="34" charset="0"/>
                </a:rPr>
                <a:t>HCl</a:t>
              </a:r>
              <a:r>
                <a:rPr lang="zh-CN" altLang="zh-CN" sz="3600" b="1" dirty="0">
                  <a:solidFill>
                    <a:srgbClr val="000000"/>
                  </a:solidFill>
                  <a:latin typeface="Arial Narrow" panose="020B0606020202030204" pitchFamily="34" charset="0"/>
                </a:rPr>
                <a:t>的溶液中撒入过量的铁粉，反应后溶液中一定有</a:t>
              </a:r>
              <a:endParaRPr lang="zh-CN" altLang="en-US" sz="3600" b="1" dirty="0">
                <a:solidFill>
                  <a:srgbClr val="000000"/>
                </a:solidFill>
                <a:latin typeface="Arial Black" panose="020B0A04020102020204" pitchFamily="34" charset="0"/>
              </a:endParaRPr>
            </a:p>
          </p:txBody>
        </p:sp>
        <p:sp>
          <p:nvSpPr>
            <p:cNvPr id="23557" name="Text Box 5"/>
            <p:cNvSpPr txBox="1"/>
            <p:nvPr/>
          </p:nvSpPr>
          <p:spPr>
            <a:xfrm>
              <a:off x="768" y="1488"/>
              <a:ext cx="1508" cy="288"/>
            </a:xfrm>
            <a:prstGeom prst="rect">
              <a:avLst/>
            </a:prstGeom>
            <a:noFill/>
            <a:ln w="9525">
              <a:noFill/>
            </a:ln>
          </p:spPr>
          <p:txBody>
            <a:bodyPr wrap="none">
              <a:spAutoFit/>
            </a:bodyPr>
            <a:p>
              <a:r>
                <a:rPr lang="en-US" altLang="zh-CN" sz="2400" b="1">
                  <a:solidFill>
                    <a:srgbClr val="000000"/>
                  </a:solidFill>
                  <a:latin typeface="Arial Black" panose="020B0A04020102020204" pitchFamily="34" charset="0"/>
                </a:rPr>
                <a:t>A</a:t>
              </a:r>
              <a:r>
                <a:rPr lang="en-US" altLang="zh-CN" sz="2400" b="1">
                  <a:solidFill>
                    <a:srgbClr val="000000"/>
                  </a:solidFill>
                  <a:latin typeface="Arial Narrow" panose="020B0606020202030204" pitchFamily="34" charset="0"/>
                </a:rPr>
                <a:t>.   ZnCl</a:t>
              </a:r>
              <a:r>
                <a:rPr lang="en-US" altLang="zh-CN" sz="2800" b="1" baseline="-12000">
                  <a:solidFill>
                    <a:srgbClr val="000000"/>
                  </a:solidFill>
                  <a:latin typeface="Arial Narrow" panose="020B0606020202030204" pitchFamily="34" charset="0"/>
                </a:rPr>
                <a:t>2</a:t>
              </a:r>
              <a:r>
                <a:rPr lang="en-US" altLang="zh-CN" sz="2400" b="1">
                  <a:solidFill>
                    <a:srgbClr val="000000"/>
                  </a:solidFill>
                  <a:latin typeface="Arial Narrow" panose="020B0606020202030204" pitchFamily="34" charset="0"/>
                </a:rPr>
                <a:t>  ,  </a:t>
              </a:r>
              <a:r>
                <a:rPr lang="en-US" altLang="zh-CN" sz="2400" b="1" err="1">
                  <a:solidFill>
                    <a:srgbClr val="000000"/>
                  </a:solidFill>
                  <a:latin typeface="Arial Narrow" panose="020B0606020202030204" pitchFamily="34" charset="0"/>
                </a:rPr>
                <a:t>HCl</a:t>
              </a:r>
              <a:endParaRPr lang="en-US" altLang="zh-CN" sz="2400" b="1">
                <a:solidFill>
                  <a:srgbClr val="000000"/>
                </a:solidFill>
                <a:latin typeface="Arial Narrow" panose="020B0606020202030204" pitchFamily="34" charset="0"/>
              </a:endParaRPr>
            </a:p>
          </p:txBody>
        </p:sp>
        <p:sp>
          <p:nvSpPr>
            <p:cNvPr id="23558" name="Text Box 6"/>
            <p:cNvSpPr txBox="1"/>
            <p:nvPr/>
          </p:nvSpPr>
          <p:spPr>
            <a:xfrm>
              <a:off x="2880" y="1488"/>
              <a:ext cx="1683" cy="288"/>
            </a:xfrm>
            <a:prstGeom prst="rect">
              <a:avLst/>
            </a:prstGeom>
            <a:noFill/>
            <a:ln w="9525">
              <a:noFill/>
            </a:ln>
          </p:spPr>
          <p:txBody>
            <a:bodyPr wrap="none">
              <a:spAutoFit/>
            </a:bodyPr>
            <a:p>
              <a:r>
                <a:rPr lang="en-US" altLang="zh-CN" sz="2400" b="1">
                  <a:solidFill>
                    <a:srgbClr val="000000"/>
                  </a:solidFill>
                  <a:latin typeface="Arial Black" panose="020B0A04020102020204" pitchFamily="34" charset="0"/>
                </a:rPr>
                <a:t>B</a:t>
              </a:r>
              <a:r>
                <a:rPr lang="en-US" altLang="zh-CN" sz="2400" b="1">
                  <a:solidFill>
                    <a:srgbClr val="000000"/>
                  </a:solidFill>
                  <a:latin typeface="Arial Narrow" panose="020B0606020202030204" pitchFamily="34" charset="0"/>
                </a:rPr>
                <a:t>.   FeCl</a:t>
              </a:r>
              <a:r>
                <a:rPr lang="en-US" altLang="zh-CN" sz="2800" b="1" baseline="-12000">
                  <a:solidFill>
                    <a:srgbClr val="000000"/>
                  </a:solidFill>
                  <a:latin typeface="Arial Narrow" panose="020B0606020202030204" pitchFamily="34" charset="0"/>
                </a:rPr>
                <a:t>2</a:t>
              </a:r>
              <a:r>
                <a:rPr lang="en-US" altLang="zh-CN" sz="2400" b="1">
                  <a:solidFill>
                    <a:srgbClr val="000000"/>
                  </a:solidFill>
                  <a:latin typeface="Arial Narrow" panose="020B0606020202030204" pitchFamily="34" charset="0"/>
                </a:rPr>
                <a:t>  ,  CuCl</a:t>
              </a:r>
              <a:r>
                <a:rPr lang="en-US" altLang="zh-CN" sz="2800" b="1" baseline="-12000">
                  <a:solidFill>
                    <a:srgbClr val="000000"/>
                  </a:solidFill>
                  <a:latin typeface="Arial Narrow" panose="020B0606020202030204" pitchFamily="34" charset="0"/>
                </a:rPr>
                <a:t>2</a:t>
              </a:r>
              <a:endParaRPr lang="en-US" altLang="zh-CN" sz="2800" b="1" baseline="-12000">
                <a:solidFill>
                  <a:srgbClr val="000000"/>
                </a:solidFill>
                <a:latin typeface="Arial Narrow" panose="020B0606020202030204" pitchFamily="34" charset="0"/>
              </a:endParaRPr>
            </a:p>
          </p:txBody>
        </p:sp>
        <p:sp>
          <p:nvSpPr>
            <p:cNvPr id="23559" name="Text Box 7"/>
            <p:cNvSpPr txBox="1"/>
            <p:nvPr/>
          </p:nvSpPr>
          <p:spPr>
            <a:xfrm>
              <a:off x="768" y="1920"/>
              <a:ext cx="1528" cy="288"/>
            </a:xfrm>
            <a:prstGeom prst="rect">
              <a:avLst/>
            </a:prstGeom>
            <a:noFill/>
            <a:ln w="9525">
              <a:noFill/>
            </a:ln>
          </p:spPr>
          <p:txBody>
            <a:bodyPr wrap="none">
              <a:spAutoFit/>
            </a:bodyPr>
            <a:p>
              <a:r>
                <a:rPr lang="en-US" altLang="zh-CN" sz="2400" b="1">
                  <a:solidFill>
                    <a:srgbClr val="000000"/>
                  </a:solidFill>
                  <a:latin typeface="Arial Black" panose="020B0A04020102020204" pitchFamily="34" charset="0"/>
                </a:rPr>
                <a:t>C</a:t>
              </a:r>
              <a:r>
                <a:rPr lang="en-US" altLang="zh-CN" sz="2400" b="1">
                  <a:solidFill>
                    <a:srgbClr val="000000"/>
                  </a:solidFill>
                  <a:latin typeface="Arial Narrow" panose="020B0606020202030204" pitchFamily="34" charset="0"/>
                </a:rPr>
                <a:t>.   CuCl</a:t>
              </a:r>
              <a:r>
                <a:rPr lang="en-US" altLang="zh-CN" sz="2800" b="1" baseline="-12000">
                  <a:solidFill>
                    <a:srgbClr val="000000"/>
                  </a:solidFill>
                  <a:latin typeface="Arial Narrow" panose="020B0606020202030204" pitchFamily="34" charset="0"/>
                </a:rPr>
                <a:t>2</a:t>
              </a:r>
              <a:r>
                <a:rPr lang="en-US" altLang="zh-CN" sz="2400" b="1">
                  <a:solidFill>
                    <a:srgbClr val="000000"/>
                  </a:solidFill>
                  <a:latin typeface="Arial Narrow" panose="020B0606020202030204" pitchFamily="34" charset="0"/>
                </a:rPr>
                <a:t>  ,  </a:t>
              </a:r>
              <a:r>
                <a:rPr lang="en-US" altLang="zh-CN" sz="2400" b="1" err="1">
                  <a:solidFill>
                    <a:srgbClr val="000000"/>
                  </a:solidFill>
                  <a:latin typeface="Arial Narrow" panose="020B0606020202030204" pitchFamily="34" charset="0"/>
                </a:rPr>
                <a:t>HCl</a:t>
              </a:r>
              <a:endParaRPr lang="en-US" altLang="zh-CN" sz="2800" b="1" baseline="-12000">
                <a:solidFill>
                  <a:srgbClr val="000000"/>
                </a:solidFill>
                <a:latin typeface="Arial Narrow" panose="020B0606020202030204" pitchFamily="34" charset="0"/>
              </a:endParaRPr>
            </a:p>
          </p:txBody>
        </p:sp>
        <p:grpSp>
          <p:nvGrpSpPr>
            <p:cNvPr id="23560" name="Group 8"/>
            <p:cNvGrpSpPr/>
            <p:nvPr/>
          </p:nvGrpSpPr>
          <p:grpSpPr>
            <a:xfrm>
              <a:off x="3936" y="1056"/>
              <a:ext cx="1055" cy="301"/>
              <a:chOff x="4464" y="384"/>
              <a:chExt cx="1055" cy="301"/>
            </a:xfrm>
          </p:grpSpPr>
          <p:sp>
            <p:nvSpPr>
              <p:cNvPr id="23562" name="Text Box 9"/>
              <p:cNvSpPr txBox="1"/>
              <p:nvPr/>
            </p:nvSpPr>
            <p:spPr>
              <a:xfrm>
                <a:off x="4464" y="384"/>
                <a:ext cx="345" cy="288"/>
              </a:xfrm>
              <a:prstGeom prst="rect">
                <a:avLst/>
              </a:prstGeom>
              <a:noFill/>
              <a:ln w="9525">
                <a:noFill/>
              </a:ln>
            </p:spPr>
            <p:txBody>
              <a:bodyPr wrap="none">
                <a:spAutoFit/>
              </a:bodyPr>
              <a:p>
                <a:r>
                  <a:rPr lang="zh-CN" altLang="en-US" sz="2400" b="1" dirty="0">
                    <a:solidFill>
                      <a:srgbClr val="000000"/>
                    </a:solidFill>
                    <a:latin typeface="Courier New" panose="02070309020205020404" pitchFamily="49" charset="0"/>
                  </a:rPr>
                  <a:t>（</a:t>
                </a:r>
                <a:endParaRPr lang="zh-CN" altLang="en-US" sz="2400" b="1" dirty="0">
                  <a:solidFill>
                    <a:srgbClr val="000000"/>
                  </a:solidFill>
                  <a:latin typeface="Courier New" panose="02070309020205020404" pitchFamily="49" charset="0"/>
                </a:endParaRPr>
              </a:p>
            </p:txBody>
          </p:sp>
          <p:sp>
            <p:nvSpPr>
              <p:cNvPr id="23563" name="Text Box 10"/>
              <p:cNvSpPr txBox="1"/>
              <p:nvPr/>
            </p:nvSpPr>
            <p:spPr>
              <a:xfrm>
                <a:off x="5174" y="397"/>
                <a:ext cx="345" cy="288"/>
              </a:xfrm>
              <a:prstGeom prst="rect">
                <a:avLst/>
              </a:prstGeom>
              <a:noFill/>
              <a:ln w="9525">
                <a:noFill/>
              </a:ln>
            </p:spPr>
            <p:txBody>
              <a:bodyPr wrap="none">
                <a:spAutoFit/>
              </a:bodyPr>
              <a:p>
                <a:r>
                  <a:rPr lang="zh-CN" altLang="en-US" sz="2400" b="1" dirty="0">
                    <a:solidFill>
                      <a:srgbClr val="000000"/>
                    </a:solidFill>
                    <a:latin typeface="Courier New" panose="02070309020205020404" pitchFamily="49" charset="0"/>
                  </a:rPr>
                  <a:t>）</a:t>
                </a:r>
                <a:endParaRPr lang="zh-CN" altLang="en-US" sz="2400" b="1" dirty="0">
                  <a:solidFill>
                    <a:srgbClr val="000000"/>
                  </a:solidFill>
                  <a:latin typeface="Courier New" panose="02070309020205020404" pitchFamily="49" charset="0"/>
                </a:endParaRPr>
              </a:p>
            </p:txBody>
          </p:sp>
        </p:grpSp>
        <p:sp>
          <p:nvSpPr>
            <p:cNvPr id="23561" name="Text Box 11"/>
            <p:cNvSpPr txBox="1"/>
            <p:nvPr/>
          </p:nvSpPr>
          <p:spPr>
            <a:xfrm>
              <a:off x="2880" y="1920"/>
              <a:ext cx="1663" cy="288"/>
            </a:xfrm>
            <a:prstGeom prst="rect">
              <a:avLst/>
            </a:prstGeom>
            <a:noFill/>
            <a:ln w="9525">
              <a:noFill/>
            </a:ln>
          </p:spPr>
          <p:txBody>
            <a:bodyPr wrap="none">
              <a:spAutoFit/>
            </a:bodyPr>
            <a:p>
              <a:r>
                <a:rPr lang="en-US" altLang="zh-CN" sz="2400" b="1">
                  <a:solidFill>
                    <a:srgbClr val="000000"/>
                  </a:solidFill>
                  <a:latin typeface="Arial Black" panose="020B0A04020102020204" pitchFamily="34" charset="0"/>
                </a:rPr>
                <a:t>D</a:t>
              </a:r>
              <a:r>
                <a:rPr lang="en-US" altLang="zh-CN" sz="2400" b="1">
                  <a:solidFill>
                    <a:srgbClr val="000000"/>
                  </a:solidFill>
                  <a:latin typeface="Arial Narrow" panose="020B0606020202030204" pitchFamily="34" charset="0"/>
                </a:rPr>
                <a:t>.   ZnCl</a:t>
              </a:r>
              <a:r>
                <a:rPr lang="en-US" altLang="zh-CN" sz="2800" b="1" baseline="-12000">
                  <a:solidFill>
                    <a:srgbClr val="000000"/>
                  </a:solidFill>
                  <a:latin typeface="Arial Narrow" panose="020B0606020202030204" pitchFamily="34" charset="0"/>
                </a:rPr>
                <a:t>2</a:t>
              </a:r>
              <a:r>
                <a:rPr lang="en-US" altLang="zh-CN" sz="2400" b="1">
                  <a:solidFill>
                    <a:srgbClr val="000000"/>
                  </a:solidFill>
                  <a:latin typeface="Arial Narrow" panose="020B0606020202030204" pitchFamily="34" charset="0"/>
                </a:rPr>
                <a:t>  ,  FeCl</a:t>
              </a:r>
              <a:r>
                <a:rPr lang="en-US" altLang="zh-CN" sz="2800" b="1" baseline="-12000">
                  <a:solidFill>
                    <a:srgbClr val="000000"/>
                  </a:solidFill>
                  <a:latin typeface="Arial Narrow" panose="020B0606020202030204" pitchFamily="34" charset="0"/>
                </a:rPr>
                <a:t>2</a:t>
              </a:r>
              <a:endParaRPr lang="en-US" altLang="zh-CN" sz="2800" b="1" baseline="-12000">
                <a:solidFill>
                  <a:srgbClr val="000000"/>
                </a:solidFill>
                <a:latin typeface="Arial Narrow" panose="020B0606020202030204" pitchFamily="34" charset="0"/>
              </a:endParaRPr>
            </a:p>
          </p:txBody>
        </p:sp>
      </p:grpSp>
      <p:sp>
        <p:nvSpPr>
          <p:cNvPr id="88076" name="Text Box 12"/>
          <p:cNvSpPr txBox="1"/>
          <p:nvPr/>
        </p:nvSpPr>
        <p:spPr>
          <a:xfrm>
            <a:off x="5562600" y="1752600"/>
            <a:ext cx="422275" cy="457200"/>
          </a:xfrm>
          <a:prstGeom prst="rect">
            <a:avLst/>
          </a:prstGeom>
          <a:noFill/>
          <a:ln w="9525">
            <a:noFill/>
          </a:ln>
        </p:spPr>
        <p:txBody>
          <a:bodyPr>
            <a:spAutoFit/>
          </a:bodyPr>
          <a:p>
            <a:r>
              <a:rPr lang="en-US" altLang="zh-CN" sz="2400" b="1">
                <a:solidFill>
                  <a:srgbClr val="FF0000"/>
                </a:solidFill>
                <a:latin typeface="Arial Black" panose="020B0A04020102020204" pitchFamily="34" charset="0"/>
              </a:rPr>
              <a:t>D</a:t>
            </a:r>
            <a:endParaRPr lang="en-US" altLang="zh-CN" sz="2400" b="1">
              <a:solidFill>
                <a:srgbClr val="FF0000"/>
              </a:solidFill>
              <a:latin typeface="Arial Black" panose="020B0A04020102020204" pitchFamily="34" charset="0"/>
            </a:endParaRPr>
          </a:p>
        </p:txBody>
      </p:sp>
    </p:spTree>
  </p:cSld>
  <p:clrMapOvr>
    <a:masterClrMapping/>
  </p:clrMapOvr>
  <p:transition advClick="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grpId="0" nodeType="click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blinds(vertical)">
                                      <p:cBhvr>
                                        <p:cTn id="7" dur="500"/>
                                        <p:tgtEl>
                                          <p:spTgt spid="8909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5" fill="hold" grpId="0" nodeType="clickEffect">
                                  <p:stCondLst>
                                    <p:cond delay="0"/>
                                  </p:stCondLst>
                                  <p:childTnLst>
                                    <p:set>
                                      <p:cBhvr>
                                        <p:cTn id="11" dur="1" fill="hold">
                                          <p:stCondLst>
                                            <p:cond delay="0"/>
                                          </p:stCondLst>
                                        </p:cTn>
                                        <p:tgtEl>
                                          <p:spTgt spid="88076"/>
                                        </p:tgtEl>
                                        <p:attrNameLst>
                                          <p:attrName>style.visibility</p:attrName>
                                        </p:attrNameLst>
                                      </p:cBhvr>
                                      <p:to>
                                        <p:strVal val="visible"/>
                                      </p:to>
                                    </p:set>
                                    <p:animEffect transition="in" filter="blinds(vertical)">
                                      <p:cBhvr>
                                        <p:cTn id="12" dur="500"/>
                                        <p:tgtEl>
                                          <p:spTgt spid="88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p:bldP spid="8807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7858" name="Rectangle 2"/>
          <p:cNvSpPr>
            <a:spLocks noGrp="1" noRot="1"/>
          </p:cNvSpPr>
          <p:nvPr>
            <p:ph type="title"/>
          </p:nvPr>
        </p:nvSpPr>
        <p:spPr>
          <a:xfrm>
            <a:off x="304800" y="685800"/>
            <a:ext cx="8381365" cy="2058035"/>
          </a:xfrm>
        </p:spPr>
        <p:txBody>
          <a:bodyPr vert="horz" wrap="square" lIns="91440" tIns="45720" rIns="91440" bIns="45720" anchor="ctr" anchorCtr="0"/>
          <a:p>
            <a:pPr algn="l" eaLnBrk="1" hangingPunct="1">
              <a:buChar char="•"/>
            </a:pPr>
            <a:r>
              <a:rPr lang="en-US" altLang="zh-CN" sz="3200" b="1" dirty="0">
                <a:solidFill>
                  <a:schemeClr val="accent2"/>
                </a:solidFill>
              </a:rPr>
              <a:t> </a:t>
            </a:r>
            <a:r>
              <a:rPr lang="zh-CN" altLang="en-US" sz="3200" b="1" dirty="0">
                <a:solidFill>
                  <a:schemeClr val="accent2"/>
                </a:solidFill>
              </a:rPr>
              <a:t>某溶液中仅含有</a:t>
            </a:r>
            <a:r>
              <a:rPr lang="en-US" altLang="zh-CN" sz="3200" b="1" dirty="0">
                <a:solidFill>
                  <a:schemeClr val="accent2"/>
                </a:solidFill>
              </a:rPr>
              <a:t>AgNO</a:t>
            </a:r>
            <a:r>
              <a:rPr lang="en-US" altLang="zh-CN" sz="3200" b="1" baseline="-25000" dirty="0">
                <a:solidFill>
                  <a:schemeClr val="accent2"/>
                </a:solidFill>
              </a:rPr>
              <a:t>3</a:t>
            </a:r>
            <a:r>
              <a:rPr lang="zh-CN" altLang="en-US" sz="3200" b="1" dirty="0">
                <a:solidFill>
                  <a:schemeClr val="accent2"/>
                </a:solidFill>
              </a:rPr>
              <a:t>和</a:t>
            </a:r>
            <a:r>
              <a:rPr lang="en-US" altLang="zh-CN" sz="3200" b="1" dirty="0">
                <a:solidFill>
                  <a:schemeClr val="accent2"/>
                </a:solidFill>
              </a:rPr>
              <a:t>Cu(NO</a:t>
            </a:r>
            <a:r>
              <a:rPr lang="en-US" altLang="zh-CN" sz="3200" b="1" baseline="-25000" dirty="0">
                <a:solidFill>
                  <a:schemeClr val="accent2"/>
                </a:solidFill>
              </a:rPr>
              <a:t>3</a:t>
            </a:r>
            <a:r>
              <a:rPr lang="en-US" altLang="zh-CN" sz="3200" b="1" dirty="0">
                <a:solidFill>
                  <a:schemeClr val="accent2"/>
                </a:solidFill>
              </a:rPr>
              <a:t>)</a:t>
            </a:r>
            <a:r>
              <a:rPr lang="en-US" altLang="zh-CN" sz="3200" b="1" baseline="-25000" dirty="0">
                <a:solidFill>
                  <a:schemeClr val="accent2"/>
                </a:solidFill>
              </a:rPr>
              <a:t>2</a:t>
            </a:r>
            <a:r>
              <a:rPr lang="zh-CN" altLang="en-US" sz="3200" b="1" dirty="0">
                <a:solidFill>
                  <a:schemeClr val="accent2"/>
                </a:solidFill>
              </a:rPr>
              <a:t>两种溶质，将其分成</a:t>
            </a:r>
            <a:r>
              <a:rPr lang="en-US" altLang="zh-CN" sz="3200" b="1" dirty="0">
                <a:solidFill>
                  <a:schemeClr val="accent2"/>
                </a:solidFill>
              </a:rPr>
              <a:t>A</a:t>
            </a:r>
            <a:r>
              <a:rPr lang="zh-CN" altLang="en-US" sz="3200" b="1" dirty="0">
                <a:solidFill>
                  <a:schemeClr val="accent2"/>
                </a:solidFill>
              </a:rPr>
              <a:t>、</a:t>
            </a:r>
            <a:r>
              <a:rPr lang="en-US" altLang="zh-CN" sz="3200" b="1" dirty="0">
                <a:solidFill>
                  <a:schemeClr val="accent2"/>
                </a:solidFill>
              </a:rPr>
              <a:t>B</a:t>
            </a:r>
            <a:r>
              <a:rPr lang="zh-CN" altLang="en-US" sz="3200" b="1" dirty="0">
                <a:solidFill>
                  <a:schemeClr val="accent2"/>
                </a:solidFill>
              </a:rPr>
              <a:t>两份，各加入一定量的锌粉，充分反应后，过滤洗涤，分别得到滤渣和滤液。</a:t>
            </a:r>
            <a:endParaRPr lang="zh-CN" altLang="en-US" sz="3200" b="1" dirty="0">
              <a:solidFill>
                <a:schemeClr val="accent2"/>
              </a:solidFill>
            </a:endParaRPr>
          </a:p>
        </p:txBody>
      </p:sp>
      <p:sp>
        <p:nvSpPr>
          <p:cNvPr id="377859" name="Rectangle 3"/>
          <p:cNvSpPr>
            <a:spLocks noGrp="1" noRot="1"/>
          </p:cNvSpPr>
          <p:nvPr>
            <p:ph idx="1"/>
          </p:nvPr>
        </p:nvSpPr>
        <p:spPr>
          <a:xfrm>
            <a:off x="304800" y="2667000"/>
            <a:ext cx="8590280" cy="4114800"/>
          </a:xfrm>
        </p:spPr>
        <p:txBody>
          <a:bodyPr vert="horz" wrap="square" lIns="91440" tIns="45720" rIns="91440" bIns="45720" anchor="t" anchorCtr="0"/>
          <a:p>
            <a:pPr eaLnBrk="1" hangingPunct="1">
              <a:buNone/>
            </a:pPr>
            <a:r>
              <a:rPr lang="en-US" altLang="zh-CN" b="1" dirty="0">
                <a:solidFill>
                  <a:schemeClr val="accent2"/>
                </a:solidFill>
              </a:rPr>
              <a:t>1.</a:t>
            </a:r>
            <a:r>
              <a:rPr lang="zh-CN" altLang="en-US" b="1" dirty="0">
                <a:solidFill>
                  <a:schemeClr val="accent2"/>
                </a:solidFill>
              </a:rPr>
              <a:t>将</a:t>
            </a:r>
            <a:r>
              <a:rPr lang="en-US" altLang="zh-CN" b="1" dirty="0">
                <a:solidFill>
                  <a:schemeClr val="accent2"/>
                </a:solidFill>
              </a:rPr>
              <a:t>A</a:t>
            </a:r>
            <a:r>
              <a:rPr lang="zh-CN" altLang="en-US" b="1" dirty="0">
                <a:solidFill>
                  <a:schemeClr val="accent2"/>
                </a:solidFill>
              </a:rPr>
              <a:t>得到的滤渣加入到稀盐酸中有气泡产生，则该滤渣中含有的物是</a:t>
            </a:r>
            <a:r>
              <a:rPr lang="zh-CN" altLang="en-US" b="1" u="sng" dirty="0">
                <a:solidFill>
                  <a:schemeClr val="accent2"/>
                </a:solidFill>
              </a:rPr>
              <a:t>                 </a:t>
            </a:r>
            <a:r>
              <a:rPr lang="zh-CN" altLang="en-US" b="1" dirty="0">
                <a:solidFill>
                  <a:schemeClr val="accent2"/>
                </a:solidFill>
              </a:rPr>
              <a:t>；</a:t>
            </a:r>
            <a:endParaRPr lang="zh-CN" altLang="en-US" b="1" dirty="0">
              <a:solidFill>
                <a:schemeClr val="accent2"/>
              </a:solidFill>
            </a:endParaRPr>
          </a:p>
          <a:p>
            <a:pPr eaLnBrk="1" hangingPunct="1">
              <a:buNone/>
            </a:pPr>
            <a:r>
              <a:rPr lang="en-US" altLang="zh-CN" b="1" dirty="0">
                <a:solidFill>
                  <a:schemeClr val="accent2"/>
                </a:solidFill>
              </a:rPr>
              <a:t>2.</a:t>
            </a:r>
            <a:r>
              <a:rPr lang="zh-CN" altLang="en-US" b="1" dirty="0">
                <a:solidFill>
                  <a:schemeClr val="accent2"/>
                </a:solidFill>
              </a:rPr>
              <a:t>往</a:t>
            </a:r>
            <a:r>
              <a:rPr lang="en-US" altLang="zh-CN" b="1" dirty="0">
                <a:solidFill>
                  <a:schemeClr val="accent2"/>
                </a:solidFill>
              </a:rPr>
              <a:t>B</a:t>
            </a:r>
            <a:r>
              <a:rPr lang="zh-CN" altLang="en-US" b="1" dirty="0">
                <a:solidFill>
                  <a:schemeClr val="accent2"/>
                </a:solidFill>
              </a:rPr>
              <a:t>得到的滤液中滴加稀盐酸，有白色沉淀产生，则对应的滤渣中有</a:t>
            </a:r>
            <a:r>
              <a:rPr lang="zh-CN" altLang="en-US" b="1" u="sng" dirty="0">
                <a:solidFill>
                  <a:schemeClr val="accent2"/>
                </a:solidFill>
              </a:rPr>
              <a:t>               </a:t>
            </a:r>
            <a:r>
              <a:rPr lang="zh-CN" altLang="en-US" b="1" dirty="0">
                <a:solidFill>
                  <a:schemeClr val="accent2"/>
                </a:solidFill>
              </a:rPr>
              <a:t>，滤液中含有的溶质是 </a:t>
            </a:r>
            <a:r>
              <a:rPr lang="zh-CN" altLang="en-US" b="1" u="sng" dirty="0">
                <a:solidFill>
                  <a:schemeClr val="accent2"/>
                </a:solidFill>
              </a:rPr>
              <a:t>                       </a:t>
            </a:r>
            <a:r>
              <a:rPr lang="zh-CN" altLang="en-US" b="1" dirty="0">
                <a:solidFill>
                  <a:schemeClr val="accent2"/>
                </a:solidFill>
              </a:rPr>
              <a:t>。</a:t>
            </a:r>
            <a:endParaRPr lang="zh-CN" altLang="en-US" b="1" dirty="0">
              <a:solidFill>
                <a:schemeClr val="accent2"/>
              </a:solidFill>
            </a:endParaRPr>
          </a:p>
        </p:txBody>
      </p:sp>
      <p:sp>
        <p:nvSpPr>
          <p:cNvPr id="377860" name="Text Box 4"/>
          <p:cNvSpPr txBox="1"/>
          <p:nvPr/>
        </p:nvSpPr>
        <p:spPr>
          <a:xfrm>
            <a:off x="1066800" y="533400"/>
            <a:ext cx="1828800" cy="457200"/>
          </a:xfrm>
          <a:prstGeom prst="rect">
            <a:avLst/>
          </a:prstGeom>
          <a:noFill/>
          <a:ln w="9525">
            <a:noFill/>
          </a:ln>
        </p:spPr>
        <p:txBody>
          <a:bodyPr anchor="t" anchorCtr="0">
            <a:spAutoFit/>
          </a:bodyPr>
          <a:p>
            <a:pPr algn="ctr">
              <a:spcBef>
                <a:spcPct val="50000"/>
              </a:spcBef>
            </a:pPr>
            <a:endParaRPr lang="zh-CN" altLang="zh-CN" sz="2400" dirty="0">
              <a:solidFill>
                <a:srgbClr val="FF0000"/>
              </a:solidFill>
              <a:latin typeface="Times New Roman" panose="02020603050405020304" pitchFamily="18" charset="0"/>
              <a:ea typeface="楷体" panose="02010609060101010101" charset="-122"/>
            </a:endParaRPr>
          </a:p>
        </p:txBody>
      </p:sp>
      <p:sp>
        <p:nvSpPr>
          <p:cNvPr id="36868" name="Rectangle 5"/>
          <p:cNvSpPr/>
          <p:nvPr/>
        </p:nvSpPr>
        <p:spPr>
          <a:xfrm>
            <a:off x="685800" y="152400"/>
            <a:ext cx="2418080" cy="768350"/>
          </a:xfrm>
          <a:prstGeom prst="rect">
            <a:avLst/>
          </a:prstGeom>
          <a:noFill/>
          <a:ln w="9525">
            <a:noFill/>
          </a:ln>
        </p:spPr>
        <p:txBody>
          <a:bodyPr wrap="none" anchor="t" anchorCtr="0">
            <a:spAutoFit/>
          </a:bodyPr>
          <a:p>
            <a:pPr algn="ctr"/>
            <a:r>
              <a:rPr lang="zh-CN" altLang="en-US" sz="4400" dirty="0">
                <a:solidFill>
                  <a:srgbClr val="FF3300"/>
                </a:solidFill>
                <a:latin typeface="楷体" panose="02010609060101010101" charset="-122"/>
                <a:ea typeface="楷体" panose="02010609060101010101" charset="-122"/>
              </a:rPr>
              <a:t>【拓展】</a:t>
            </a:r>
            <a:endParaRPr lang="zh-CN" altLang="en-US" sz="4400" dirty="0">
              <a:solidFill>
                <a:srgbClr val="FF0000"/>
              </a:solidFill>
              <a:latin typeface="楷体" panose="02010609060101010101" charset="-122"/>
              <a:ea typeface="楷体" panose="02010609060101010101" charset="-122"/>
            </a:endParaRPr>
          </a:p>
        </p:txBody>
      </p:sp>
      <p:sp>
        <p:nvSpPr>
          <p:cNvPr id="377862" name="Text Box 6"/>
          <p:cNvSpPr txBox="1"/>
          <p:nvPr/>
        </p:nvSpPr>
        <p:spPr>
          <a:xfrm>
            <a:off x="4876800" y="3124200"/>
            <a:ext cx="2057400" cy="519113"/>
          </a:xfrm>
          <a:prstGeom prst="rect">
            <a:avLst/>
          </a:prstGeom>
          <a:noFill/>
          <a:ln w="9525">
            <a:noFill/>
          </a:ln>
        </p:spPr>
        <p:txBody>
          <a:bodyPr anchor="t" anchorCtr="0">
            <a:spAutoFit/>
          </a:bodyPr>
          <a:p>
            <a:pPr algn="ctr">
              <a:spcBef>
                <a:spcPct val="50000"/>
              </a:spcBef>
            </a:pPr>
            <a:r>
              <a:rPr lang="en-US" altLang="zh-CN" sz="2800" dirty="0">
                <a:solidFill>
                  <a:srgbClr val="FF0000"/>
                </a:solidFill>
                <a:latin typeface="Times New Roman" panose="02020603050405020304" pitchFamily="18" charset="0"/>
                <a:ea typeface="楷体" panose="02010609060101010101" charset="-122"/>
              </a:rPr>
              <a:t>Zn Cu Ag</a:t>
            </a:r>
            <a:endParaRPr lang="en-US" altLang="zh-CN" sz="2800" dirty="0">
              <a:solidFill>
                <a:srgbClr val="FF0000"/>
              </a:solidFill>
              <a:latin typeface="Times New Roman" panose="02020603050405020304" pitchFamily="18" charset="0"/>
              <a:ea typeface="楷体" panose="02010609060101010101" charset="-122"/>
            </a:endParaRPr>
          </a:p>
        </p:txBody>
      </p:sp>
      <p:sp>
        <p:nvSpPr>
          <p:cNvPr id="377863" name="Text Box 7"/>
          <p:cNvSpPr txBox="1"/>
          <p:nvPr/>
        </p:nvSpPr>
        <p:spPr>
          <a:xfrm>
            <a:off x="4953000" y="4114483"/>
            <a:ext cx="1447800" cy="519112"/>
          </a:xfrm>
          <a:prstGeom prst="rect">
            <a:avLst/>
          </a:prstGeom>
          <a:noFill/>
          <a:ln w="9525">
            <a:noFill/>
          </a:ln>
        </p:spPr>
        <p:txBody>
          <a:bodyPr anchor="t" anchorCtr="0">
            <a:spAutoFit/>
          </a:bodyPr>
          <a:p>
            <a:pPr algn="ctr">
              <a:spcBef>
                <a:spcPct val="50000"/>
              </a:spcBef>
            </a:pPr>
            <a:r>
              <a:rPr lang="en-US" altLang="zh-CN" sz="2800" dirty="0">
                <a:solidFill>
                  <a:srgbClr val="FF0000"/>
                </a:solidFill>
                <a:latin typeface="Times New Roman" panose="02020603050405020304" pitchFamily="18" charset="0"/>
                <a:ea typeface="楷体" panose="02010609060101010101" charset="-122"/>
              </a:rPr>
              <a:t>Ag</a:t>
            </a:r>
            <a:endParaRPr lang="en-US" altLang="zh-CN" sz="2800" dirty="0">
              <a:solidFill>
                <a:srgbClr val="FF0000"/>
              </a:solidFill>
              <a:latin typeface="Times New Roman" panose="02020603050405020304" pitchFamily="18" charset="0"/>
              <a:ea typeface="楷体" panose="02010609060101010101" charset="-122"/>
            </a:endParaRPr>
          </a:p>
        </p:txBody>
      </p:sp>
      <p:sp>
        <p:nvSpPr>
          <p:cNvPr id="377864" name="Text Box 8"/>
          <p:cNvSpPr txBox="1"/>
          <p:nvPr/>
        </p:nvSpPr>
        <p:spPr>
          <a:xfrm>
            <a:off x="2742883" y="4724400"/>
            <a:ext cx="5181600" cy="519113"/>
          </a:xfrm>
          <a:prstGeom prst="rect">
            <a:avLst/>
          </a:prstGeom>
          <a:noFill/>
          <a:ln w="9525">
            <a:noFill/>
          </a:ln>
        </p:spPr>
        <p:txBody>
          <a:bodyPr anchor="t" anchorCtr="0">
            <a:spAutoFit/>
          </a:bodyPr>
          <a:p>
            <a:pPr algn="ctr">
              <a:spcBef>
                <a:spcPct val="50000"/>
              </a:spcBef>
            </a:pPr>
            <a:r>
              <a:rPr lang="en-US" altLang="zh-CN" sz="2800" dirty="0">
                <a:solidFill>
                  <a:srgbClr val="FF0000"/>
                </a:solidFill>
                <a:latin typeface="Times New Roman" panose="02020603050405020304" pitchFamily="18" charset="0"/>
                <a:ea typeface="楷体" panose="02010609060101010101" charset="-122"/>
              </a:rPr>
              <a:t>Ag(NO</a:t>
            </a:r>
            <a:r>
              <a:rPr lang="en-US" altLang="zh-CN" sz="2800" baseline="-25000" dirty="0">
                <a:solidFill>
                  <a:srgbClr val="FF0000"/>
                </a:solidFill>
                <a:latin typeface="Times New Roman" panose="02020603050405020304" pitchFamily="18" charset="0"/>
                <a:ea typeface="楷体" panose="02010609060101010101" charset="-122"/>
              </a:rPr>
              <a:t>3</a:t>
            </a:r>
            <a:r>
              <a:rPr lang="en-US" altLang="zh-CN" sz="2800" dirty="0">
                <a:solidFill>
                  <a:srgbClr val="FF0000"/>
                </a:solidFill>
                <a:latin typeface="Times New Roman" panose="02020603050405020304" pitchFamily="18" charset="0"/>
                <a:ea typeface="楷体" panose="02010609060101010101" charset="-122"/>
              </a:rPr>
              <a:t>)</a:t>
            </a:r>
            <a:r>
              <a:rPr lang="en-US" altLang="zh-CN" sz="2800" baseline="-25000" dirty="0">
                <a:solidFill>
                  <a:srgbClr val="FF0000"/>
                </a:solidFill>
                <a:latin typeface="Times New Roman" panose="02020603050405020304" pitchFamily="18" charset="0"/>
                <a:ea typeface="楷体" panose="02010609060101010101" charset="-122"/>
              </a:rPr>
              <a:t>2</a:t>
            </a:r>
            <a:r>
              <a:rPr lang="en-US" altLang="zh-CN" sz="2800" dirty="0">
                <a:solidFill>
                  <a:srgbClr val="FF0000"/>
                </a:solidFill>
                <a:latin typeface="Times New Roman" panose="02020603050405020304" pitchFamily="18" charset="0"/>
                <a:ea typeface="楷体" panose="02010609060101010101" charset="-122"/>
              </a:rPr>
              <a:t> Cu(NO</a:t>
            </a:r>
            <a:r>
              <a:rPr lang="en-US" altLang="zh-CN" sz="2800" baseline="-25000" dirty="0">
                <a:solidFill>
                  <a:srgbClr val="FF0000"/>
                </a:solidFill>
                <a:latin typeface="Times New Roman" panose="02020603050405020304" pitchFamily="18" charset="0"/>
                <a:ea typeface="楷体" panose="02010609060101010101" charset="-122"/>
              </a:rPr>
              <a:t>3</a:t>
            </a:r>
            <a:r>
              <a:rPr lang="en-US" altLang="zh-CN" sz="2800" dirty="0">
                <a:solidFill>
                  <a:srgbClr val="FF0000"/>
                </a:solidFill>
                <a:latin typeface="Times New Roman" panose="02020603050405020304" pitchFamily="18" charset="0"/>
                <a:ea typeface="楷体" panose="02010609060101010101" charset="-122"/>
              </a:rPr>
              <a:t>)</a:t>
            </a:r>
            <a:r>
              <a:rPr lang="en-US" altLang="zh-CN" sz="2800" baseline="-25000" dirty="0">
                <a:solidFill>
                  <a:srgbClr val="FF0000"/>
                </a:solidFill>
                <a:latin typeface="Times New Roman" panose="02020603050405020304" pitchFamily="18" charset="0"/>
                <a:ea typeface="楷体" panose="02010609060101010101" charset="-122"/>
              </a:rPr>
              <a:t>2</a:t>
            </a:r>
            <a:r>
              <a:rPr lang="en-US" altLang="zh-CN" sz="2800" dirty="0">
                <a:solidFill>
                  <a:srgbClr val="FF0000"/>
                </a:solidFill>
                <a:latin typeface="Times New Roman" panose="02020603050405020304" pitchFamily="18" charset="0"/>
                <a:ea typeface="楷体" panose="02010609060101010101" charset="-122"/>
              </a:rPr>
              <a:t> Zn(NO</a:t>
            </a:r>
            <a:r>
              <a:rPr lang="en-US" altLang="zh-CN" sz="2800" baseline="-25000" dirty="0">
                <a:solidFill>
                  <a:srgbClr val="FF0000"/>
                </a:solidFill>
                <a:latin typeface="Times New Roman" panose="02020603050405020304" pitchFamily="18" charset="0"/>
                <a:ea typeface="楷体" panose="02010609060101010101" charset="-122"/>
              </a:rPr>
              <a:t>3</a:t>
            </a:r>
            <a:r>
              <a:rPr lang="en-US" altLang="zh-CN" sz="2800" dirty="0">
                <a:solidFill>
                  <a:srgbClr val="FF0000"/>
                </a:solidFill>
                <a:latin typeface="Times New Roman" panose="02020603050405020304" pitchFamily="18" charset="0"/>
                <a:ea typeface="楷体" panose="02010609060101010101" charset="-122"/>
              </a:rPr>
              <a:t>)</a:t>
            </a:r>
            <a:r>
              <a:rPr lang="en-US" altLang="zh-CN" sz="2800" baseline="-25000" dirty="0">
                <a:solidFill>
                  <a:srgbClr val="FF0000"/>
                </a:solidFill>
                <a:latin typeface="Times New Roman" panose="02020603050405020304" pitchFamily="18" charset="0"/>
                <a:ea typeface="楷体" panose="02010609060101010101" charset="-122"/>
              </a:rPr>
              <a:t>2</a:t>
            </a:r>
            <a:endParaRPr lang="en-US" altLang="zh-CN" sz="2800" baseline="-25000" dirty="0">
              <a:solidFill>
                <a:srgbClr val="FF0000"/>
              </a:solidFill>
              <a:latin typeface="Times New Roman" panose="02020603050405020304" pitchFamily="18" charset="0"/>
              <a:ea typeface="楷体" panose="02010609060101010101" charset="-122"/>
            </a:endParaRPr>
          </a:p>
        </p:txBody>
      </p:sp>
    </p:spTree>
  </p:cSld>
  <p:clrMapOvr>
    <a:masterClrMapping/>
  </p:clrMapOvr>
  <p:transition>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77858"/>
                                        </p:tgtEl>
                                        <p:attrNameLst>
                                          <p:attrName>style.visibility</p:attrName>
                                        </p:attrNameLst>
                                      </p:cBhvr>
                                      <p:to>
                                        <p:strVal val="visible"/>
                                      </p:to>
                                    </p:set>
                                    <p:anim calcmode="lin" valueType="num">
                                      <p:cBhvr additive="base">
                                        <p:cTn id="7" dur="500" fill="hold"/>
                                        <p:tgtEl>
                                          <p:spTgt spid="377858"/>
                                        </p:tgtEl>
                                        <p:attrNameLst>
                                          <p:attrName>ppt_x</p:attrName>
                                        </p:attrNameLst>
                                      </p:cBhvr>
                                      <p:tavLst>
                                        <p:tav tm="0">
                                          <p:val>
                                            <p:strVal val="0-#ppt_w/2"/>
                                          </p:val>
                                        </p:tav>
                                        <p:tav tm="100000">
                                          <p:val>
                                            <p:strVal val="#ppt_x"/>
                                          </p:val>
                                        </p:tav>
                                      </p:tavLst>
                                    </p:anim>
                                    <p:anim calcmode="lin" valueType="num">
                                      <p:cBhvr additive="base">
                                        <p:cTn id="8" dur="500" fill="hold"/>
                                        <p:tgtEl>
                                          <p:spTgt spid="37785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77859">
                                            <p:txEl>
                                              <p:charRg st="0" end="51"/>
                                            </p:txEl>
                                          </p:spTgt>
                                        </p:tgtEl>
                                        <p:attrNameLst>
                                          <p:attrName>style.visibility</p:attrName>
                                        </p:attrNameLst>
                                      </p:cBhvr>
                                      <p:to>
                                        <p:strVal val="visible"/>
                                      </p:to>
                                    </p:set>
                                    <p:anim calcmode="lin" valueType="num">
                                      <p:cBhvr additive="base">
                                        <p:cTn id="13" dur="500" fill="hold"/>
                                        <p:tgtEl>
                                          <p:spTgt spid="377859">
                                            <p:txEl>
                                              <p:charRg st="0" end="5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77859">
                                            <p:txEl>
                                              <p:charRg st="0" end="5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77859">
                                            <p:txEl>
                                              <p:charRg st="51" end="134"/>
                                            </p:txEl>
                                          </p:spTgt>
                                        </p:tgtEl>
                                        <p:attrNameLst>
                                          <p:attrName>style.visibility</p:attrName>
                                        </p:attrNameLst>
                                      </p:cBhvr>
                                      <p:to>
                                        <p:strVal val="visible"/>
                                      </p:to>
                                    </p:set>
                                    <p:anim calcmode="lin" valueType="num">
                                      <p:cBhvr additive="base">
                                        <p:cTn id="19" dur="500" fill="hold"/>
                                        <p:tgtEl>
                                          <p:spTgt spid="377859">
                                            <p:txEl>
                                              <p:charRg st="51" end="13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77859">
                                            <p:txEl>
                                              <p:charRg st="51" end="134"/>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nodePh="1">
                                  <p:stCondLst>
                                    <p:cond delay="0"/>
                                  </p:stCondLst>
                                  <p:endCondLst>
                                    <p:cond evt="begin" delay="0">
                                      <p:tn val="23"/>
                                    </p:cond>
                                  </p:endCondLst>
                                  <p:childTnLst>
                                    <p:set>
                                      <p:cBhvr>
                                        <p:cTn id="24" dur="1" fill="hold">
                                          <p:stCondLst>
                                            <p:cond delay="0"/>
                                          </p:stCondLst>
                                        </p:cTn>
                                        <p:tgtEl>
                                          <p:spTgt spid="377860"/>
                                        </p:tgtEl>
                                        <p:attrNameLst>
                                          <p:attrName>style.visibility</p:attrName>
                                        </p:attrNameLst>
                                      </p:cBhvr>
                                      <p:to>
                                        <p:strVal val="visible"/>
                                      </p:to>
                                    </p:set>
                                    <p:anim calcmode="lin" valueType="num">
                                      <p:cBhvr additive="base">
                                        <p:cTn id="25" dur="500" fill="hold"/>
                                        <p:tgtEl>
                                          <p:spTgt spid="377860"/>
                                        </p:tgtEl>
                                        <p:attrNameLst>
                                          <p:attrName>ppt_x</p:attrName>
                                        </p:attrNameLst>
                                      </p:cBhvr>
                                      <p:tavLst>
                                        <p:tav tm="0">
                                          <p:val>
                                            <p:strVal val="0-#ppt_w/2"/>
                                          </p:val>
                                        </p:tav>
                                        <p:tav tm="100000">
                                          <p:val>
                                            <p:strVal val="#ppt_x"/>
                                          </p:val>
                                        </p:tav>
                                      </p:tavLst>
                                    </p:anim>
                                    <p:anim calcmode="lin" valueType="num">
                                      <p:cBhvr additive="base">
                                        <p:cTn id="26" dur="500" fill="hold"/>
                                        <p:tgtEl>
                                          <p:spTgt spid="37786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77862"/>
                                        </p:tgtEl>
                                        <p:attrNameLst>
                                          <p:attrName>style.visibility</p:attrName>
                                        </p:attrNameLst>
                                      </p:cBhvr>
                                      <p:to>
                                        <p:strVal val="visible"/>
                                      </p:to>
                                    </p:set>
                                    <p:anim calcmode="lin" valueType="num">
                                      <p:cBhvr additive="base">
                                        <p:cTn id="31" dur="500" fill="hold"/>
                                        <p:tgtEl>
                                          <p:spTgt spid="377862"/>
                                        </p:tgtEl>
                                        <p:attrNameLst>
                                          <p:attrName>ppt_x</p:attrName>
                                        </p:attrNameLst>
                                      </p:cBhvr>
                                      <p:tavLst>
                                        <p:tav tm="0">
                                          <p:val>
                                            <p:strVal val="0-#ppt_w/2"/>
                                          </p:val>
                                        </p:tav>
                                        <p:tav tm="100000">
                                          <p:val>
                                            <p:strVal val="#ppt_x"/>
                                          </p:val>
                                        </p:tav>
                                      </p:tavLst>
                                    </p:anim>
                                    <p:anim calcmode="lin" valueType="num">
                                      <p:cBhvr additive="base">
                                        <p:cTn id="32" dur="500" fill="hold"/>
                                        <p:tgtEl>
                                          <p:spTgt spid="37786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77863"/>
                                        </p:tgtEl>
                                        <p:attrNameLst>
                                          <p:attrName>style.visibility</p:attrName>
                                        </p:attrNameLst>
                                      </p:cBhvr>
                                      <p:to>
                                        <p:strVal val="visible"/>
                                      </p:to>
                                    </p:set>
                                    <p:anim calcmode="lin" valueType="num">
                                      <p:cBhvr additive="base">
                                        <p:cTn id="37" dur="500" fill="hold"/>
                                        <p:tgtEl>
                                          <p:spTgt spid="377863"/>
                                        </p:tgtEl>
                                        <p:attrNameLst>
                                          <p:attrName>ppt_x</p:attrName>
                                        </p:attrNameLst>
                                      </p:cBhvr>
                                      <p:tavLst>
                                        <p:tav tm="0">
                                          <p:val>
                                            <p:strVal val="0-#ppt_w/2"/>
                                          </p:val>
                                        </p:tav>
                                        <p:tav tm="100000">
                                          <p:val>
                                            <p:strVal val="#ppt_x"/>
                                          </p:val>
                                        </p:tav>
                                      </p:tavLst>
                                    </p:anim>
                                    <p:anim calcmode="lin" valueType="num">
                                      <p:cBhvr additive="base">
                                        <p:cTn id="38" dur="500" fill="hold"/>
                                        <p:tgtEl>
                                          <p:spTgt spid="377863"/>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77864"/>
                                        </p:tgtEl>
                                        <p:attrNameLst>
                                          <p:attrName>style.visibility</p:attrName>
                                        </p:attrNameLst>
                                      </p:cBhvr>
                                      <p:to>
                                        <p:strVal val="visible"/>
                                      </p:to>
                                    </p:set>
                                    <p:anim calcmode="lin" valueType="num">
                                      <p:cBhvr additive="base">
                                        <p:cTn id="43" dur="500" fill="hold"/>
                                        <p:tgtEl>
                                          <p:spTgt spid="377864"/>
                                        </p:tgtEl>
                                        <p:attrNameLst>
                                          <p:attrName>ppt_x</p:attrName>
                                        </p:attrNameLst>
                                      </p:cBhvr>
                                      <p:tavLst>
                                        <p:tav tm="0">
                                          <p:val>
                                            <p:strVal val="0-#ppt_w/2"/>
                                          </p:val>
                                        </p:tav>
                                        <p:tav tm="100000">
                                          <p:val>
                                            <p:strVal val="#ppt_x"/>
                                          </p:val>
                                        </p:tav>
                                      </p:tavLst>
                                    </p:anim>
                                    <p:anim calcmode="lin" valueType="num">
                                      <p:cBhvr additive="base">
                                        <p:cTn id="44" dur="500" fill="hold"/>
                                        <p:tgtEl>
                                          <p:spTgt spid="3778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7858" grpId="0"/>
      <p:bldP spid="377859" grpId="0" build="p"/>
      <p:bldP spid="377860" grpId="0"/>
      <p:bldP spid="377862" grpId="0"/>
      <p:bldP spid="377863" grpId="0"/>
      <p:bldP spid="37786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4" name="Rectangle 3"/>
          <p:cNvSpPr/>
          <p:nvPr/>
        </p:nvSpPr>
        <p:spPr>
          <a:xfrm>
            <a:off x="323850" y="1576388"/>
            <a:ext cx="8459788" cy="954087"/>
          </a:xfrm>
          <a:prstGeom prst="rect">
            <a:avLst/>
          </a:prstGeom>
          <a:noFill/>
          <a:ln w="9525">
            <a:noFill/>
          </a:ln>
        </p:spPr>
        <p:txBody>
          <a:bodyPr>
            <a:spAutoFit/>
          </a:bodyPr>
          <a:p>
            <a:pPr>
              <a:spcBef>
                <a:spcPct val="20000"/>
              </a:spcBef>
            </a:pPr>
            <a:r>
              <a:rPr lang="zh-CN" altLang="en-US" sz="2800" b="1" dirty="0">
                <a:solidFill>
                  <a:srgbClr val="0000FF"/>
                </a:solidFill>
                <a:latin typeface="华文新魏" panose="02010800040101010101" pitchFamily="2" charset="-122"/>
                <a:ea typeface="华文新魏" panose="02010800040101010101" pitchFamily="2" charset="-122"/>
              </a:rPr>
              <a:t>实验室有以下两种混合物，现在小明想用</a:t>
            </a:r>
            <a:r>
              <a:rPr lang="zh-CN" altLang="en-US" sz="2800" b="1" dirty="0">
                <a:solidFill>
                  <a:srgbClr val="FF0000"/>
                </a:solidFill>
                <a:latin typeface="华文新魏" panose="02010800040101010101" pitchFamily="2" charset="-122"/>
                <a:ea typeface="华文新魏" panose="02010800040101010101" pitchFamily="2" charset="-122"/>
              </a:rPr>
              <a:t>化学方法</a:t>
            </a:r>
            <a:r>
              <a:rPr lang="zh-CN" altLang="en-US" sz="2800" b="1" dirty="0">
                <a:solidFill>
                  <a:srgbClr val="0000FF"/>
                </a:solidFill>
                <a:latin typeface="华文新魏" panose="02010800040101010101" pitchFamily="2" charset="-122"/>
                <a:ea typeface="华文新魏" panose="02010800040101010101" pitchFamily="2" charset="-122"/>
              </a:rPr>
              <a:t>将它们括号内的杂质去除，请你帮他想想办法？</a:t>
            </a:r>
            <a:endParaRPr lang="zh-CN" altLang="en-US" sz="2800" b="1" dirty="0">
              <a:solidFill>
                <a:srgbClr val="0000FF"/>
              </a:solidFill>
              <a:latin typeface="华文新魏" panose="02010800040101010101" pitchFamily="2" charset="-122"/>
              <a:ea typeface="华文新魏" panose="02010800040101010101" pitchFamily="2" charset="-122"/>
            </a:endParaRPr>
          </a:p>
        </p:txBody>
      </p:sp>
      <p:sp>
        <p:nvSpPr>
          <p:cNvPr id="33796" name="WordArt 6"/>
          <p:cNvSpPr>
            <a:spLocks noTextEdit="1"/>
          </p:cNvSpPr>
          <p:nvPr/>
        </p:nvSpPr>
        <p:spPr>
          <a:xfrm>
            <a:off x="685483" y="304483"/>
            <a:ext cx="2798762" cy="636587"/>
          </a:xfrm>
          <a:prstGeom prst="rect">
            <a:avLst/>
          </a:prstGeom>
        </p:spPr>
        <p:txBody>
          <a:bodyPr wrap="none" fromWordArt="1">
            <a:prstTxWarp prst="textPlain">
              <a:avLst>
                <a:gd name="adj" fmla="val 50000"/>
              </a:avLst>
            </a:prstTxWarp>
            <a:normAutofit lnSpcReduction="10000"/>
          </a:bodyPr>
          <a:p>
            <a:pPr algn="ctr"/>
            <a:r>
              <a:rPr lang="zh-CN" altLang="en-US" sz="3600" b="1">
                <a:ln w="12700" cap="flat" cmpd="sng">
                  <a:solidFill>
                    <a:srgbClr val="EAEAEA"/>
                  </a:solidFill>
                  <a:prstDash val="solid"/>
                  <a:headEnd type="none" w="med" len="med"/>
                  <a:tailEnd type="none" w="med" len="med"/>
                </a:ln>
                <a:gradFill rotWithShape="1">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alpha val="79999"/>
                    </a:srgbClr>
                  </a:outerShdw>
                </a:effectLst>
                <a:latin typeface="宋体" panose="02010600030101010101" pitchFamily="2" charset="-122"/>
                <a:ea typeface="宋体" panose="02010600030101010101" pitchFamily="2" charset="-122"/>
              </a:rPr>
              <a:t>能力提升：</a:t>
            </a:r>
            <a:endParaRPr lang="zh-CN" altLang="en-US" sz="3600" b="1">
              <a:ln w="12700" cap="flat" cmpd="sng">
                <a:solidFill>
                  <a:srgbClr val="EAEAEA"/>
                </a:solidFill>
                <a:prstDash val="solid"/>
                <a:headEnd type="none" w="med" len="med"/>
                <a:tailEnd type="none" w="med" len="med"/>
              </a:ln>
              <a:gradFill rotWithShape="1">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alpha val="79999"/>
                  </a:srgbClr>
                </a:outerShdw>
              </a:effectLst>
              <a:latin typeface="宋体" panose="02010600030101010101" pitchFamily="2" charset="-122"/>
              <a:ea typeface="宋体" panose="02010600030101010101" pitchFamily="2" charset="-122"/>
            </a:endParaRPr>
          </a:p>
        </p:txBody>
      </p:sp>
      <p:pic>
        <p:nvPicPr>
          <p:cNvPr id="33797" name="Picture 11" descr="648100de6e60a3ba27f297f99ae8d177"/>
          <p:cNvPicPr>
            <a:picLocks noChangeAspect="1"/>
          </p:cNvPicPr>
          <p:nvPr/>
        </p:nvPicPr>
        <p:blipFill>
          <a:blip r:embed="rId1"/>
          <a:stretch>
            <a:fillRect/>
          </a:stretch>
        </p:blipFill>
        <p:spPr>
          <a:xfrm>
            <a:off x="323850" y="995363"/>
            <a:ext cx="4392613" cy="863600"/>
          </a:xfrm>
          <a:prstGeom prst="rect">
            <a:avLst/>
          </a:prstGeom>
          <a:noFill/>
          <a:ln w="9525">
            <a:noFill/>
          </a:ln>
        </p:spPr>
      </p:pic>
      <p:graphicFrame>
        <p:nvGraphicFramePr>
          <p:cNvPr id="18499" name="Group 67"/>
          <p:cNvGraphicFramePr>
            <a:graphicFrameLocks noGrp="1"/>
          </p:cNvGraphicFramePr>
          <p:nvPr>
            <p:custDataLst>
              <p:tags r:id="rId2"/>
            </p:custDataLst>
          </p:nvPr>
        </p:nvGraphicFramePr>
        <p:xfrm>
          <a:off x="371475" y="2678430"/>
          <a:ext cx="8304530" cy="3093085"/>
        </p:xfrm>
        <a:graphic>
          <a:graphicData uri="http://schemas.openxmlformats.org/drawingml/2006/table">
            <a:tbl>
              <a:tblPr/>
              <a:tblGrid>
                <a:gridCol w="1771650"/>
                <a:gridCol w="3225800"/>
                <a:gridCol w="3307080"/>
              </a:tblGrid>
              <a:tr h="1118235">
                <a:tc>
                  <a:txBody>
                    <a:bodyPr/>
                    <a:lstStyle/>
                    <a:p>
                      <a:pPr marL="0" marR="0" lvl="0" indent="0" algn="l" defTabSz="914400" rtl="0" eaLnBrk="1" fontAlgn="base" latinLnBrk="0" hangingPunct="1">
                        <a:spcBef>
                          <a:spcPct val="20000"/>
                        </a:spcBef>
                        <a:spcAft>
                          <a:spcPct val="0"/>
                        </a:spcAft>
                        <a:buClrTx/>
                        <a:buSzTx/>
                        <a:buFontTx/>
                        <a:buNone/>
                      </a:pPr>
                      <a:r>
                        <a:rPr kumimoji="0" lang="zh-CN" altLang="en-US" sz="28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rPr>
                        <a:t>混合物</a:t>
                      </a:r>
                      <a:endParaRPr kumimoji="0" lang="zh-CN" altLang="en-US" sz="28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1" marR="91431"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20000"/>
                        </a:spcBef>
                        <a:spcAft>
                          <a:spcPct val="0"/>
                        </a:spcAft>
                        <a:buClrTx/>
                        <a:buSzTx/>
                        <a:buFontTx/>
                        <a:buNone/>
                        <a:defRPr/>
                      </a:pPr>
                      <a:r>
                        <a:rPr lang="zh-CN" altLang="en-US" sz="2800" b="1" noProof="0" dirty="0" smtClean="0">
                          <a:ln>
                            <a:noFill/>
                          </a:ln>
                          <a:solidFill>
                            <a:srgbClr val="000000"/>
                          </a:solidFill>
                          <a:effectLst/>
                          <a:uLnTx/>
                          <a:uFillTx/>
                          <a:latin typeface="Arial" panose="020B0604020202020204" pitchFamily="34" charset="0"/>
                          <a:ea typeface="宋体" panose="02010600030101010101" pitchFamily="2" charset="-122"/>
                          <a:sym typeface="+mn-ea"/>
                        </a:rPr>
                        <a:t>除去杂质的</a:t>
                      </a:r>
                      <a:endParaRPr kumimoji="0" lang="en-US" altLang="zh-CN" sz="2800" b="1" i="0" u="none" strike="noStrike" kern="1200" cap="none" spc="0" normalizeH="0" baseline="0" noProof="0" dirty="0" smtClean="0">
                        <a:ln>
                          <a:noFill/>
                        </a:ln>
                        <a:solidFill>
                          <a:srgbClr val="00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spcBef>
                          <a:spcPct val="20000"/>
                        </a:spcBef>
                        <a:spcAft>
                          <a:spcPct val="0"/>
                        </a:spcAft>
                        <a:buClrTx/>
                        <a:buSzTx/>
                        <a:buFontTx/>
                        <a:buNone/>
                        <a:defRPr/>
                      </a:pPr>
                      <a:r>
                        <a:rPr lang="zh-CN" altLang="en-US" sz="2800" b="1" noProof="0" dirty="0" smtClean="0">
                          <a:ln>
                            <a:noFill/>
                          </a:ln>
                          <a:solidFill>
                            <a:srgbClr val="000000"/>
                          </a:solidFill>
                          <a:effectLst/>
                          <a:uLnTx/>
                          <a:uFillTx/>
                          <a:latin typeface="Arial" panose="020B0604020202020204" pitchFamily="34" charset="0"/>
                          <a:ea typeface="宋体" panose="02010600030101010101" pitchFamily="2" charset="-122"/>
                          <a:sym typeface="+mn-ea"/>
                        </a:rPr>
                        <a:t>反应方程式</a:t>
                      </a:r>
                      <a:endParaRPr kumimoji="0" lang="en-US" altLang="zh-CN" sz="28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1" marR="91431" marT="45672" marB="4567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20000"/>
                        </a:spcBef>
                        <a:spcAft>
                          <a:spcPct val="0"/>
                        </a:spcAft>
                        <a:buClrTx/>
                        <a:buSzTx/>
                        <a:buFontTx/>
                        <a:buNone/>
                        <a:defRPr/>
                      </a:pPr>
                      <a:r>
                        <a:rPr lang="en-US" altLang="zh-CN" sz="2800" b="1" smtClean="0">
                          <a:ln>
                            <a:noFill/>
                          </a:ln>
                          <a:solidFill>
                            <a:schemeClr val="accent2"/>
                          </a:solidFill>
                          <a:effectLst/>
                          <a:latin typeface="Arial" panose="020B0604020202020204" pitchFamily="34" charset="0"/>
                          <a:ea typeface="楷体" panose="02010609060101010101" charset="-122"/>
                          <a:sym typeface="+mn-ea"/>
                        </a:rPr>
                        <a:t>   </a:t>
                      </a:r>
                      <a:r>
                        <a:rPr lang="zh-CN" altLang="en-US" sz="2800" b="1" smtClean="0">
                          <a:ln>
                            <a:noFill/>
                          </a:ln>
                          <a:solidFill>
                            <a:schemeClr val="accent2"/>
                          </a:solidFill>
                          <a:effectLst/>
                          <a:latin typeface="Arial" panose="020B0604020202020204" pitchFamily="34" charset="0"/>
                          <a:ea typeface="楷体" panose="02010609060101010101" charset="-122"/>
                          <a:sym typeface="+mn-ea"/>
                        </a:rPr>
                        <a:t>主要操作步骤</a:t>
                      </a:r>
                      <a:endParaRPr kumimoji="0" lang="zh-CN" altLang="en-US" sz="2800" b="1"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1" marR="91431"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67739">
                <a:tc>
                  <a:txBody>
                    <a:bodyPr/>
                    <a:lstStyle/>
                    <a:p>
                      <a:pPr marL="0" marR="0" lvl="0" indent="0" algn="l" defTabSz="914400" rtl="0" eaLnBrk="1" fontAlgn="base" latinLnBrk="0" hangingPunct="1">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铜粉</a:t>
                      </a:r>
                      <a:r>
                        <a:rPr kumimoji="0" lang="en-US" altLang="zh-CN" sz="28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(Fe)</a:t>
                      </a:r>
                      <a:endParaRPr kumimoji="0" lang="en-US" altLang="zh-CN" sz="28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endParaRPr>
                    </a:p>
                  </a:txBody>
                  <a:tcPr marL="91431" marR="91431"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20000"/>
                        </a:spcBef>
                        <a:spcAft>
                          <a:spcPct val="0"/>
                        </a:spcAft>
                        <a:buClrTx/>
                        <a:buSzTx/>
                        <a:buFontTx/>
                        <a:buNone/>
                      </a:pPr>
                      <a:endParaRPr kumimoji="0" lang="zh-CN"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spcBef>
                          <a:spcPct val="20000"/>
                        </a:spcBef>
                        <a:spcAft>
                          <a:spcPct val="0"/>
                        </a:spcAft>
                        <a:buClrTx/>
                        <a:buSzTx/>
                        <a:buFontTx/>
                        <a:buNone/>
                      </a:pPr>
                      <a:endParaRPr kumimoji="0" lang="zh-CN"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1" marR="91431" marT="45672" marB="4567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20000"/>
                        </a:spcBef>
                        <a:spcAft>
                          <a:spcPct val="0"/>
                        </a:spcAft>
                        <a:buClrTx/>
                        <a:buSzTx/>
                        <a:buFontTx/>
                        <a:buNone/>
                      </a:pPr>
                      <a:endParaRPr kumimoji="0" lang="zh-CN"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1" marR="91431"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44649">
                <a:tc>
                  <a:txBody>
                    <a:bodyPr/>
                    <a:lstStyle/>
                    <a:p>
                      <a:pPr marL="0" marR="0" lvl="0" indent="0" algn="l" defTabSz="914400" rtl="0" eaLnBrk="1" fontAlgn="base" latinLnBrk="0" hangingPunct="1">
                        <a:spcBef>
                          <a:spcPct val="20000"/>
                        </a:spcBef>
                        <a:spcAft>
                          <a:spcPct val="0"/>
                        </a:spcAft>
                        <a:buClrTx/>
                        <a:buSzTx/>
                        <a:buFontTx/>
                        <a:buNone/>
                      </a:pPr>
                      <a:r>
                        <a:rPr kumimoji="0" lang="en-US"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FeCl</a:t>
                      </a:r>
                      <a:r>
                        <a:rPr kumimoji="0" lang="en-US" altLang="zh-CN" sz="2800" b="0" i="0" u="none" strike="noStrike" cap="none" normalizeH="0" baseline="-25000" smtClean="0">
                          <a:ln>
                            <a:noFill/>
                          </a:ln>
                          <a:solidFill>
                            <a:schemeClr val="tx1"/>
                          </a:solidFill>
                          <a:effectLst/>
                          <a:latin typeface="Arial" panose="020B0604020202020204" pitchFamily="34" charset="0"/>
                          <a:ea typeface="宋体" panose="02010600030101010101" pitchFamily="2" charset="-122"/>
                        </a:rPr>
                        <a:t>2</a:t>
                      </a: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溶液</a:t>
                      </a:r>
                      <a:r>
                        <a:rPr kumimoji="0" lang="en-US" altLang="zh-CN" sz="28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(CuCl</a:t>
                      </a:r>
                      <a:r>
                        <a:rPr kumimoji="0" lang="en-US" altLang="zh-CN" sz="2800" b="0" i="0" u="none" strike="noStrike" cap="none" normalizeH="0" baseline="-25000" smtClean="0">
                          <a:ln>
                            <a:noFill/>
                          </a:ln>
                          <a:solidFill>
                            <a:srgbClr val="FF0000"/>
                          </a:solidFill>
                          <a:effectLst/>
                          <a:latin typeface="Arial" panose="020B0604020202020204" pitchFamily="34" charset="0"/>
                          <a:ea typeface="宋体" panose="02010600030101010101" pitchFamily="2" charset="-122"/>
                        </a:rPr>
                        <a:t>2</a:t>
                      </a:r>
                      <a:r>
                        <a:rPr kumimoji="0" lang="en-US" altLang="zh-CN" sz="28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a:t>
                      </a:r>
                      <a:endParaRPr kumimoji="0" lang="en-US" altLang="zh-CN" sz="2800" b="0" i="0" u="none" strike="noStrike" cap="none" normalizeH="0" baseline="0" smtClean="0">
                        <a:ln>
                          <a:noFill/>
                        </a:ln>
                        <a:solidFill>
                          <a:srgbClr val="FF0000"/>
                        </a:solidFill>
                        <a:effectLst/>
                        <a:latin typeface="Arial" panose="020B0604020202020204" pitchFamily="34" charset="0"/>
                        <a:ea typeface="宋体" panose="02010600030101010101" pitchFamily="2" charset="-122"/>
                      </a:endParaRPr>
                    </a:p>
                  </a:txBody>
                  <a:tcPr marL="91431" marR="91431"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20000"/>
                        </a:spcBef>
                        <a:spcAft>
                          <a:spcPct val="0"/>
                        </a:spcAft>
                        <a:buClrTx/>
                        <a:buSzTx/>
                        <a:buFontTx/>
                        <a:buNone/>
                      </a:pPr>
                      <a:endParaRPr kumimoji="0" lang="zh-CN"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1" marR="91431" marT="45672" marB="4567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20000"/>
                        </a:spcBef>
                        <a:spcAft>
                          <a:spcPct val="0"/>
                        </a:spcAft>
                        <a:buClrTx/>
                        <a:buSzTx/>
                        <a:buFontTx/>
                        <a:buNone/>
                      </a:pPr>
                      <a:endParaRPr kumimoji="0" lang="zh-CN" altLang="zh-CN" sz="28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L="91431" marR="91431"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79925" name="Text Box 21"/>
          <p:cNvSpPr txBox="1"/>
          <p:nvPr/>
        </p:nvSpPr>
        <p:spPr>
          <a:xfrm>
            <a:off x="1524000" y="3965575"/>
            <a:ext cx="3962400" cy="519113"/>
          </a:xfrm>
          <a:prstGeom prst="rect">
            <a:avLst/>
          </a:prstGeom>
          <a:noFill/>
          <a:ln w="9525">
            <a:noFill/>
          </a:ln>
        </p:spPr>
        <p:txBody>
          <a:bodyPr anchor="t" anchorCtr="0">
            <a:spAutoFit/>
          </a:bodyPr>
          <a:p>
            <a:pPr algn="r">
              <a:spcBef>
                <a:spcPct val="50000"/>
              </a:spcBef>
            </a:pPr>
            <a:r>
              <a:rPr lang="en-US" altLang="zh-CN" sz="2800" dirty="0">
                <a:solidFill>
                  <a:srgbClr val="FF0000"/>
                </a:solidFill>
                <a:latin typeface="Times New Roman" panose="02020603050405020304" pitchFamily="18" charset="0"/>
                <a:ea typeface="楷体" panose="02010609060101010101" charset="-122"/>
              </a:rPr>
              <a:t>Fe+2HCl=FeCl</a:t>
            </a:r>
            <a:r>
              <a:rPr lang="en-US" altLang="zh-CN" sz="2800" baseline="-25000" dirty="0">
                <a:solidFill>
                  <a:srgbClr val="FF0000"/>
                </a:solidFill>
                <a:latin typeface="Times New Roman" panose="02020603050405020304" pitchFamily="18" charset="0"/>
                <a:ea typeface="楷体" panose="02010609060101010101" charset="-122"/>
              </a:rPr>
              <a:t>2</a:t>
            </a:r>
            <a:r>
              <a:rPr lang="en-US" altLang="zh-CN" sz="2800" dirty="0">
                <a:solidFill>
                  <a:srgbClr val="FF0000"/>
                </a:solidFill>
                <a:latin typeface="Times New Roman" panose="02020603050405020304" pitchFamily="18" charset="0"/>
                <a:ea typeface="楷体" panose="02010609060101010101" charset="-122"/>
              </a:rPr>
              <a:t>+H</a:t>
            </a:r>
            <a:r>
              <a:rPr lang="en-US" altLang="zh-CN" sz="2800" baseline="-25000" dirty="0">
                <a:solidFill>
                  <a:srgbClr val="FF0000"/>
                </a:solidFill>
                <a:latin typeface="Times New Roman" panose="02020603050405020304" pitchFamily="18" charset="0"/>
                <a:ea typeface="楷体" panose="02010609060101010101" charset="-122"/>
              </a:rPr>
              <a:t>2</a:t>
            </a:r>
            <a:r>
              <a:rPr lang="en-US" altLang="zh-CN" sz="2800" dirty="0">
                <a:solidFill>
                  <a:srgbClr val="FF3300"/>
                </a:solidFill>
                <a:latin typeface="Times New Roman" panose="02020603050405020304" pitchFamily="18" charset="0"/>
                <a:ea typeface="楷体" panose="02010609060101010101" charset="-122"/>
              </a:rPr>
              <a:t>↑</a:t>
            </a:r>
            <a:endParaRPr lang="en-US" altLang="zh-CN" sz="2800" dirty="0">
              <a:solidFill>
                <a:srgbClr val="FF3300"/>
              </a:solidFill>
              <a:latin typeface="Times New Roman" panose="02020603050405020304" pitchFamily="18" charset="0"/>
              <a:ea typeface="楷体" panose="02010609060101010101" charset="-122"/>
            </a:endParaRPr>
          </a:p>
        </p:txBody>
      </p:sp>
      <p:sp>
        <p:nvSpPr>
          <p:cNvPr id="379927" name="Text Box 23"/>
          <p:cNvSpPr txBox="1"/>
          <p:nvPr/>
        </p:nvSpPr>
        <p:spPr>
          <a:xfrm>
            <a:off x="5943600" y="3886200"/>
            <a:ext cx="2209800" cy="953135"/>
          </a:xfrm>
          <a:prstGeom prst="rect">
            <a:avLst/>
          </a:prstGeom>
          <a:noFill/>
          <a:ln w="9525">
            <a:noFill/>
          </a:ln>
        </p:spPr>
        <p:txBody>
          <a:bodyPr anchor="t" anchorCtr="0">
            <a:spAutoFit/>
          </a:bodyPr>
          <a:p>
            <a:pPr algn="ctr">
              <a:spcBef>
                <a:spcPct val="50000"/>
              </a:spcBef>
            </a:pPr>
            <a:r>
              <a:rPr lang="en-US" altLang="zh-CN" sz="2400" dirty="0">
                <a:solidFill>
                  <a:srgbClr val="FF0000"/>
                </a:solidFill>
                <a:latin typeface="Times New Roman" panose="02020603050405020304" pitchFamily="18" charset="0"/>
                <a:ea typeface="楷体" panose="02010609060101010101" charset="-122"/>
              </a:rPr>
              <a:t> </a:t>
            </a:r>
            <a:r>
              <a:rPr lang="zh-CN" altLang="en-US" sz="2800" b="1" dirty="0">
                <a:solidFill>
                  <a:srgbClr val="0000FF"/>
                </a:solidFill>
                <a:latin typeface="Times New Roman" panose="02020603050405020304" pitchFamily="18" charset="0"/>
                <a:ea typeface="楷体" panose="02010609060101010101" charset="-122"/>
              </a:rPr>
              <a:t>溶解、过滤、洗涤</a:t>
            </a:r>
            <a:endParaRPr lang="zh-CN" altLang="en-US" sz="2800" b="1" dirty="0">
              <a:solidFill>
                <a:srgbClr val="0000FF"/>
              </a:solidFill>
              <a:latin typeface="Times New Roman" panose="02020603050405020304" pitchFamily="18" charset="0"/>
              <a:ea typeface="楷体" panose="02010609060101010101" charset="-122"/>
            </a:endParaRPr>
          </a:p>
        </p:txBody>
      </p:sp>
      <p:sp>
        <p:nvSpPr>
          <p:cNvPr id="379926" name="Text Box 22"/>
          <p:cNvSpPr txBox="1"/>
          <p:nvPr/>
        </p:nvSpPr>
        <p:spPr>
          <a:xfrm>
            <a:off x="1905000" y="4953000"/>
            <a:ext cx="3810000" cy="519113"/>
          </a:xfrm>
          <a:prstGeom prst="rect">
            <a:avLst/>
          </a:prstGeom>
          <a:noFill/>
          <a:ln w="9525">
            <a:noFill/>
          </a:ln>
        </p:spPr>
        <p:txBody>
          <a:bodyPr anchor="t" anchorCtr="0">
            <a:spAutoFit/>
          </a:bodyPr>
          <a:p>
            <a:pPr algn="ctr">
              <a:spcBef>
                <a:spcPct val="50000"/>
              </a:spcBef>
            </a:pPr>
            <a:r>
              <a:rPr lang="en-US" altLang="zh-CN" sz="2800" dirty="0">
                <a:solidFill>
                  <a:srgbClr val="FF0000"/>
                </a:solidFill>
                <a:latin typeface="Times New Roman" panose="02020603050405020304" pitchFamily="18" charset="0"/>
                <a:ea typeface="楷体" panose="02010609060101010101" charset="-122"/>
              </a:rPr>
              <a:t>Fe+CuSO</a:t>
            </a:r>
            <a:r>
              <a:rPr lang="en-US" altLang="zh-CN" sz="2800" baseline="-25000" dirty="0">
                <a:solidFill>
                  <a:srgbClr val="FF0000"/>
                </a:solidFill>
                <a:latin typeface="Times New Roman" panose="02020603050405020304" pitchFamily="18" charset="0"/>
                <a:ea typeface="楷体" panose="02010609060101010101" charset="-122"/>
              </a:rPr>
              <a:t>4</a:t>
            </a:r>
            <a:r>
              <a:rPr lang="en-US" altLang="zh-CN" sz="2800" dirty="0">
                <a:solidFill>
                  <a:srgbClr val="FF0000"/>
                </a:solidFill>
                <a:latin typeface="Times New Roman" panose="02020603050405020304" pitchFamily="18" charset="0"/>
                <a:ea typeface="楷体" panose="02010609060101010101" charset="-122"/>
              </a:rPr>
              <a:t>=FeSO</a:t>
            </a:r>
            <a:r>
              <a:rPr lang="en-US" altLang="zh-CN" sz="2800" baseline="-25000" dirty="0">
                <a:solidFill>
                  <a:srgbClr val="FF0000"/>
                </a:solidFill>
                <a:latin typeface="Times New Roman" panose="02020603050405020304" pitchFamily="18" charset="0"/>
                <a:ea typeface="楷体" panose="02010609060101010101" charset="-122"/>
              </a:rPr>
              <a:t>4</a:t>
            </a:r>
            <a:r>
              <a:rPr lang="en-US" altLang="zh-CN" sz="2800" dirty="0">
                <a:solidFill>
                  <a:srgbClr val="FF0000"/>
                </a:solidFill>
                <a:latin typeface="Times New Roman" panose="02020603050405020304" pitchFamily="18" charset="0"/>
                <a:ea typeface="楷体" panose="02010609060101010101" charset="-122"/>
              </a:rPr>
              <a:t>+Cu</a:t>
            </a:r>
            <a:endParaRPr lang="en-US" altLang="zh-CN" sz="2800" dirty="0">
              <a:solidFill>
                <a:srgbClr val="FF0000"/>
              </a:solidFill>
              <a:latin typeface="Times New Roman" panose="02020603050405020304" pitchFamily="18" charset="0"/>
              <a:ea typeface="楷体" panose="02010609060101010101" charset="-122"/>
            </a:endParaRPr>
          </a:p>
        </p:txBody>
      </p:sp>
      <p:sp>
        <p:nvSpPr>
          <p:cNvPr id="379928" name="Text Box 24"/>
          <p:cNvSpPr txBox="1"/>
          <p:nvPr/>
        </p:nvSpPr>
        <p:spPr>
          <a:xfrm>
            <a:off x="6096000" y="4876800"/>
            <a:ext cx="2057400" cy="521970"/>
          </a:xfrm>
          <a:prstGeom prst="rect">
            <a:avLst/>
          </a:prstGeom>
          <a:noFill/>
          <a:ln w="9525">
            <a:noFill/>
          </a:ln>
        </p:spPr>
        <p:txBody>
          <a:bodyPr anchor="t" anchorCtr="0">
            <a:spAutoFit/>
          </a:bodyPr>
          <a:p>
            <a:pPr algn="ctr">
              <a:spcBef>
                <a:spcPct val="50000"/>
              </a:spcBef>
            </a:pPr>
            <a:r>
              <a:rPr lang="zh-CN" altLang="en-US" sz="2800" b="1" dirty="0">
                <a:solidFill>
                  <a:srgbClr val="0000FF"/>
                </a:solidFill>
                <a:latin typeface="Times New Roman" panose="02020603050405020304" pitchFamily="18" charset="0"/>
                <a:ea typeface="楷体" panose="02010609060101010101" charset="-122"/>
              </a:rPr>
              <a:t>溶解、过滤</a:t>
            </a:r>
            <a:endParaRPr lang="zh-CN" altLang="en-US" sz="2800" b="1" dirty="0">
              <a:solidFill>
                <a:srgbClr val="0000FF"/>
              </a:solidFill>
              <a:latin typeface="Times New Roman" panose="02020603050405020304" pitchFamily="18" charset="0"/>
              <a:ea typeface="楷体" panose="02010609060101010101"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79925"/>
                                        </p:tgtEl>
                                        <p:attrNameLst>
                                          <p:attrName>style.visibility</p:attrName>
                                        </p:attrNameLst>
                                      </p:cBhvr>
                                      <p:to>
                                        <p:strVal val="visible"/>
                                      </p:to>
                                    </p:set>
                                    <p:anim calcmode="lin" valueType="num">
                                      <p:cBhvr additive="base">
                                        <p:cTn id="7" dur="500" fill="hold"/>
                                        <p:tgtEl>
                                          <p:spTgt spid="379925"/>
                                        </p:tgtEl>
                                        <p:attrNameLst>
                                          <p:attrName>ppt_x</p:attrName>
                                        </p:attrNameLst>
                                      </p:cBhvr>
                                      <p:tavLst>
                                        <p:tav tm="0">
                                          <p:val>
                                            <p:strVal val="0-#ppt_w/2"/>
                                          </p:val>
                                        </p:tav>
                                        <p:tav tm="100000">
                                          <p:val>
                                            <p:strVal val="#ppt_x"/>
                                          </p:val>
                                        </p:tav>
                                      </p:tavLst>
                                    </p:anim>
                                    <p:anim calcmode="lin" valueType="num">
                                      <p:cBhvr additive="base">
                                        <p:cTn id="8" dur="500" fill="hold"/>
                                        <p:tgtEl>
                                          <p:spTgt spid="37992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79927"/>
                                        </p:tgtEl>
                                        <p:attrNameLst>
                                          <p:attrName>style.visibility</p:attrName>
                                        </p:attrNameLst>
                                      </p:cBhvr>
                                      <p:to>
                                        <p:strVal val="visible"/>
                                      </p:to>
                                    </p:set>
                                    <p:anim calcmode="lin" valueType="num">
                                      <p:cBhvr additive="base">
                                        <p:cTn id="13" dur="500" fill="hold"/>
                                        <p:tgtEl>
                                          <p:spTgt spid="379927"/>
                                        </p:tgtEl>
                                        <p:attrNameLst>
                                          <p:attrName>ppt_x</p:attrName>
                                        </p:attrNameLst>
                                      </p:cBhvr>
                                      <p:tavLst>
                                        <p:tav tm="0">
                                          <p:val>
                                            <p:strVal val="0-#ppt_w/2"/>
                                          </p:val>
                                        </p:tav>
                                        <p:tav tm="100000">
                                          <p:val>
                                            <p:strVal val="#ppt_x"/>
                                          </p:val>
                                        </p:tav>
                                      </p:tavLst>
                                    </p:anim>
                                    <p:anim calcmode="lin" valueType="num">
                                      <p:cBhvr additive="base">
                                        <p:cTn id="14" dur="500" fill="hold"/>
                                        <p:tgtEl>
                                          <p:spTgt spid="37992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79926"/>
                                        </p:tgtEl>
                                        <p:attrNameLst>
                                          <p:attrName>style.visibility</p:attrName>
                                        </p:attrNameLst>
                                      </p:cBhvr>
                                      <p:to>
                                        <p:strVal val="visible"/>
                                      </p:to>
                                    </p:set>
                                    <p:anim calcmode="lin" valueType="num">
                                      <p:cBhvr additive="base">
                                        <p:cTn id="19" dur="500" fill="hold"/>
                                        <p:tgtEl>
                                          <p:spTgt spid="379926"/>
                                        </p:tgtEl>
                                        <p:attrNameLst>
                                          <p:attrName>ppt_x</p:attrName>
                                        </p:attrNameLst>
                                      </p:cBhvr>
                                      <p:tavLst>
                                        <p:tav tm="0">
                                          <p:val>
                                            <p:strVal val="0-#ppt_w/2"/>
                                          </p:val>
                                        </p:tav>
                                        <p:tav tm="100000">
                                          <p:val>
                                            <p:strVal val="#ppt_x"/>
                                          </p:val>
                                        </p:tav>
                                      </p:tavLst>
                                    </p:anim>
                                    <p:anim calcmode="lin" valueType="num">
                                      <p:cBhvr additive="base">
                                        <p:cTn id="20" dur="500" fill="hold"/>
                                        <p:tgtEl>
                                          <p:spTgt spid="37992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79928"/>
                                        </p:tgtEl>
                                        <p:attrNameLst>
                                          <p:attrName>style.visibility</p:attrName>
                                        </p:attrNameLst>
                                      </p:cBhvr>
                                      <p:to>
                                        <p:strVal val="visible"/>
                                      </p:to>
                                    </p:set>
                                    <p:anim calcmode="lin" valueType="num">
                                      <p:cBhvr additive="base">
                                        <p:cTn id="25" dur="500" fill="hold"/>
                                        <p:tgtEl>
                                          <p:spTgt spid="379928"/>
                                        </p:tgtEl>
                                        <p:attrNameLst>
                                          <p:attrName>ppt_x</p:attrName>
                                        </p:attrNameLst>
                                      </p:cBhvr>
                                      <p:tavLst>
                                        <p:tav tm="0">
                                          <p:val>
                                            <p:strVal val="0-#ppt_w/2"/>
                                          </p:val>
                                        </p:tav>
                                        <p:tav tm="100000">
                                          <p:val>
                                            <p:strVal val="#ppt_x"/>
                                          </p:val>
                                        </p:tav>
                                      </p:tavLst>
                                    </p:anim>
                                    <p:anim calcmode="lin" valueType="num">
                                      <p:cBhvr additive="base">
                                        <p:cTn id="26" dur="500" fill="hold"/>
                                        <p:tgtEl>
                                          <p:spTgt spid="3799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925" grpId="0"/>
      <p:bldP spid="379927" grpId="0"/>
      <p:bldP spid="379926" grpId="0"/>
      <p:bldP spid="37992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Rectangle 3"/>
          <p:cNvSpPr/>
          <p:nvPr/>
        </p:nvSpPr>
        <p:spPr>
          <a:xfrm>
            <a:off x="1403350" y="2492375"/>
            <a:ext cx="6337300" cy="2867025"/>
          </a:xfrm>
          <a:prstGeom prst="rect">
            <a:avLst/>
          </a:prstGeom>
          <a:solidFill>
            <a:srgbClr val="CCFF66"/>
          </a:solidFill>
          <a:ln w="28575" cap="flat" cmpd="sng">
            <a:solidFill>
              <a:schemeClr val="accent2"/>
            </a:solidFill>
            <a:prstDash val="solid"/>
            <a:miter/>
            <a:headEnd type="none" w="med" len="med"/>
            <a:tailEnd type="none" w="med" len="med"/>
          </a:ln>
        </p:spPr>
        <p:txBody>
          <a:bodyPr>
            <a:spAutoFit/>
          </a:bodyPr>
          <a:p>
            <a:r>
              <a:rPr lang="en-US" altLang="zh-CN" sz="3600" b="1" dirty="0">
                <a:solidFill>
                  <a:srgbClr val="CC00FF"/>
                </a:solidFill>
                <a:latin typeface="Arial" panose="020B0604020202020204" pitchFamily="34" charset="0"/>
              </a:rPr>
              <a:t>1</a:t>
            </a:r>
            <a:r>
              <a:rPr lang="zh-CN" altLang="en-US" sz="3600" b="1" dirty="0">
                <a:solidFill>
                  <a:srgbClr val="CC00FF"/>
                </a:solidFill>
                <a:latin typeface="Arial" panose="020B0604020202020204" pitchFamily="34" charset="0"/>
              </a:rPr>
              <a:t>、不增</a:t>
            </a:r>
            <a:r>
              <a:rPr lang="en-US" altLang="zh-CN" sz="3600" b="1" dirty="0">
                <a:solidFill>
                  <a:srgbClr val="CC00FF"/>
                </a:solidFill>
                <a:latin typeface="Arial" panose="020B0604020202020204" pitchFamily="34" charset="0"/>
              </a:rPr>
              <a:t>—</a:t>
            </a:r>
            <a:r>
              <a:rPr lang="zh-CN" altLang="en-US" sz="3600" b="1" dirty="0">
                <a:solidFill>
                  <a:srgbClr val="CC00FF"/>
                </a:solidFill>
                <a:latin typeface="Arial" panose="020B0604020202020204" pitchFamily="34" charset="0"/>
              </a:rPr>
              <a:t>不增加新杂质</a:t>
            </a:r>
            <a:endParaRPr lang="zh-CN" altLang="en-US" sz="3600" b="1" dirty="0">
              <a:solidFill>
                <a:srgbClr val="CC00FF"/>
              </a:solidFill>
              <a:latin typeface="Arial" panose="020B0604020202020204" pitchFamily="34" charset="0"/>
            </a:endParaRPr>
          </a:p>
          <a:p>
            <a:r>
              <a:rPr lang="en-US" altLang="zh-CN" sz="3600" b="1" dirty="0">
                <a:solidFill>
                  <a:srgbClr val="CC00FF"/>
                </a:solidFill>
                <a:latin typeface="Arial" panose="020B0604020202020204" pitchFamily="34" charset="0"/>
              </a:rPr>
              <a:t>2</a:t>
            </a:r>
            <a:r>
              <a:rPr lang="zh-CN" altLang="en-US" sz="3600" b="1" dirty="0">
                <a:solidFill>
                  <a:srgbClr val="CC00FF"/>
                </a:solidFill>
                <a:latin typeface="Arial" panose="020B0604020202020204" pitchFamily="34" charset="0"/>
              </a:rPr>
              <a:t>、不变</a:t>
            </a:r>
            <a:r>
              <a:rPr lang="en-US" altLang="zh-CN" sz="3600" b="1" dirty="0">
                <a:solidFill>
                  <a:srgbClr val="CC00FF"/>
                </a:solidFill>
                <a:latin typeface="Arial" panose="020B0604020202020204" pitchFamily="34" charset="0"/>
              </a:rPr>
              <a:t>—</a:t>
            </a:r>
            <a:r>
              <a:rPr lang="zh-CN" altLang="en-US" sz="3600" b="1" dirty="0">
                <a:solidFill>
                  <a:srgbClr val="CC00FF"/>
                </a:solidFill>
                <a:latin typeface="Arial" panose="020B0604020202020204" pitchFamily="34" charset="0"/>
              </a:rPr>
              <a:t>被提纯的物质不变</a:t>
            </a:r>
            <a:endParaRPr lang="zh-CN" altLang="en-US" sz="3600" b="1" dirty="0">
              <a:solidFill>
                <a:srgbClr val="CC00FF"/>
              </a:solidFill>
              <a:latin typeface="Arial" panose="020B0604020202020204" pitchFamily="34" charset="0"/>
            </a:endParaRPr>
          </a:p>
          <a:p>
            <a:r>
              <a:rPr lang="en-US" altLang="zh-CN" sz="3600" b="1" dirty="0">
                <a:solidFill>
                  <a:srgbClr val="CC00FF"/>
                </a:solidFill>
                <a:latin typeface="Arial" panose="020B0604020202020204" pitchFamily="34" charset="0"/>
              </a:rPr>
              <a:t>3</a:t>
            </a:r>
            <a:r>
              <a:rPr lang="zh-CN" altLang="en-US" sz="3600" b="1" dirty="0">
                <a:solidFill>
                  <a:srgbClr val="CC00FF"/>
                </a:solidFill>
                <a:latin typeface="Arial" panose="020B0604020202020204" pitchFamily="34" charset="0"/>
              </a:rPr>
              <a:t>、易分</a:t>
            </a:r>
            <a:r>
              <a:rPr lang="en-US" altLang="zh-CN" sz="3600" b="1" dirty="0">
                <a:solidFill>
                  <a:srgbClr val="CC00FF"/>
                </a:solidFill>
                <a:latin typeface="Arial" panose="020B0604020202020204" pitchFamily="34" charset="0"/>
              </a:rPr>
              <a:t>—</a:t>
            </a:r>
            <a:r>
              <a:rPr lang="zh-CN" altLang="en-US" sz="3600" b="1" dirty="0">
                <a:solidFill>
                  <a:srgbClr val="CC00FF"/>
                </a:solidFill>
                <a:latin typeface="Arial" panose="020B0604020202020204" pitchFamily="34" charset="0"/>
              </a:rPr>
              <a:t>被提纯的物质与杂      质易分离</a:t>
            </a:r>
            <a:endParaRPr lang="zh-CN" altLang="en-US" sz="3600" b="1" dirty="0">
              <a:solidFill>
                <a:srgbClr val="FF0000"/>
              </a:solidFill>
              <a:latin typeface="Arial" panose="020B0604020202020204" pitchFamily="34" charset="0"/>
            </a:endParaRPr>
          </a:p>
          <a:p>
            <a:r>
              <a:rPr lang="zh-CN" altLang="en-US" sz="3600" b="1" dirty="0">
                <a:solidFill>
                  <a:srgbClr val="FF0000"/>
                </a:solidFill>
                <a:latin typeface="Arial" panose="020B0604020202020204" pitchFamily="34" charset="0"/>
              </a:rPr>
              <a:t>应注意所选物质的</a:t>
            </a:r>
            <a:r>
              <a:rPr lang="zh-CN" altLang="en-US" sz="3600" b="1" u="sng" dirty="0">
                <a:solidFill>
                  <a:srgbClr val="FF0000"/>
                </a:solidFill>
                <a:latin typeface="Arial" panose="020B0604020202020204" pitchFamily="34" charset="0"/>
              </a:rPr>
              <a:t>量</a:t>
            </a:r>
            <a:endParaRPr lang="zh-CN" altLang="en-US" sz="3600" b="1" u="sng" dirty="0">
              <a:solidFill>
                <a:srgbClr val="FF0000"/>
              </a:solidFill>
              <a:latin typeface="Arial" panose="020B0604020202020204" pitchFamily="34" charset="0"/>
            </a:endParaRPr>
          </a:p>
        </p:txBody>
      </p:sp>
      <p:sp>
        <p:nvSpPr>
          <p:cNvPr id="34819" name="WordArt 4"/>
          <p:cNvSpPr>
            <a:spLocks noTextEdit="1"/>
          </p:cNvSpPr>
          <p:nvPr/>
        </p:nvSpPr>
        <p:spPr>
          <a:xfrm>
            <a:off x="2339975" y="1196975"/>
            <a:ext cx="4032250" cy="649288"/>
          </a:xfrm>
          <a:prstGeom prst="rect">
            <a:avLst/>
          </a:prstGeom>
        </p:spPr>
        <p:txBody>
          <a:bodyPr wrap="none" fromWordArt="1">
            <a:prstTxWarp prst="textPlain">
              <a:avLst>
                <a:gd name="adj" fmla="val 50000"/>
              </a:avLst>
            </a:prstTxWarp>
            <a:normAutofit/>
          </a:bodyPr>
          <a:p>
            <a:pPr algn="ctr"/>
            <a:r>
              <a:rPr lang="zh-CN" altLang="en-US" sz="3600">
                <a:ln w="12700" cap="flat" cmpd="sng">
                  <a:solidFill>
                    <a:srgbClr val="993366"/>
                  </a:solidFill>
                  <a:prstDash val="solid"/>
                  <a:headEnd type="none" w="med" len="med"/>
                  <a:tailEnd type="none" w="med" len="med"/>
                </a:ln>
                <a:solidFill>
                  <a:srgbClr val="800080"/>
                </a:solidFill>
                <a:effectLst>
                  <a:outerShdw dist="35921" dir="2699999" sy="50000" kx="2115830" algn="bl" rotWithShape="0">
                    <a:srgbClr val="C0C0C0">
                      <a:alpha val="79999"/>
                    </a:srgbClr>
                  </a:outerShdw>
                </a:effectLst>
                <a:latin typeface="宋体" panose="02010600030101010101" pitchFamily="2" charset="-122"/>
                <a:ea typeface="宋体" panose="02010600030101010101" pitchFamily="2" charset="-122"/>
              </a:rPr>
              <a:t>总结规律</a:t>
            </a:r>
            <a:endParaRPr lang="zh-CN" altLang="en-US" sz="3600">
              <a:ln w="12700" cap="flat" cmpd="sng">
                <a:solidFill>
                  <a:srgbClr val="993366"/>
                </a:solidFill>
                <a:prstDash val="solid"/>
                <a:headEnd type="none" w="med" len="med"/>
                <a:tailEnd type="none" w="med" len="med"/>
              </a:ln>
              <a:solidFill>
                <a:srgbClr val="800080"/>
              </a:solidFill>
              <a:effectLst>
                <a:outerShdw dist="35921" dir="2699999" sy="50000" kx="2115830" algn="bl" rotWithShape="0">
                  <a:srgbClr val="C0C0C0">
                    <a:alpha val="79999"/>
                  </a:srgbClr>
                </a:outerShdw>
              </a:effectLst>
              <a:latin typeface="宋体" panose="02010600030101010101" pitchFamily="2" charset="-122"/>
              <a:ea typeface="宋体" panose="02010600030101010101" pitchFamily="2" charset="-122"/>
            </a:endParaRPr>
          </a:p>
        </p:txBody>
      </p:sp>
      <p:sp>
        <p:nvSpPr>
          <p:cNvPr id="34820" name="Text Box 5"/>
          <p:cNvSpPr txBox="1"/>
          <p:nvPr/>
        </p:nvSpPr>
        <p:spPr>
          <a:xfrm>
            <a:off x="468313" y="2492375"/>
            <a:ext cx="771525" cy="2809875"/>
          </a:xfrm>
          <a:prstGeom prst="rect">
            <a:avLst/>
          </a:prstGeom>
          <a:solidFill>
            <a:srgbClr val="CCFF66"/>
          </a:solidFill>
          <a:ln w="38100" cap="flat" cmpd="dbl">
            <a:solidFill>
              <a:schemeClr val="tx1"/>
            </a:solidFill>
            <a:prstDash val="solid"/>
            <a:miter/>
            <a:headEnd type="none" w="med" len="med"/>
            <a:tailEnd type="none" w="med" len="med"/>
          </a:ln>
        </p:spPr>
        <p:txBody>
          <a:bodyPr vert="eaVert">
            <a:spAutoFit/>
          </a:bodyPr>
          <a:p>
            <a:pPr>
              <a:spcBef>
                <a:spcPct val="50000"/>
              </a:spcBef>
            </a:pPr>
            <a:r>
              <a:rPr lang="en-US" altLang="zh-CN" sz="3600" dirty="0">
                <a:solidFill>
                  <a:srgbClr val="FF0000"/>
                </a:solidFill>
                <a:latin typeface="Arial" panose="020B0604020202020204" pitchFamily="34" charset="0"/>
              </a:rPr>
              <a:t>  </a:t>
            </a:r>
            <a:r>
              <a:rPr lang="zh-CN" altLang="en-US" sz="3600" b="1" dirty="0">
                <a:solidFill>
                  <a:srgbClr val="FF0000"/>
                </a:solidFill>
                <a:latin typeface="Arial" panose="020B0604020202020204" pitchFamily="34" charset="0"/>
              </a:rPr>
              <a:t>除杂原则</a:t>
            </a:r>
            <a:endParaRPr lang="zh-CN" altLang="en-US" sz="3600" b="1" dirty="0">
              <a:solidFill>
                <a:srgbClr val="FF0000"/>
              </a:solidFill>
              <a:latin typeface="Arial" panose="020B0604020202020204" pitchFamily="34" charset="0"/>
            </a:endParaRPr>
          </a:p>
        </p:txBody>
      </p:sp>
      <p:pic>
        <p:nvPicPr>
          <p:cNvPr id="34821" name="Picture 6" descr="648100de6e60a3ba27f297f99ae8d177"/>
          <p:cNvPicPr>
            <a:picLocks noChangeAspect="1"/>
          </p:cNvPicPr>
          <p:nvPr/>
        </p:nvPicPr>
        <p:blipFill>
          <a:blip r:embed="rId1"/>
          <a:stretch>
            <a:fillRect/>
          </a:stretch>
        </p:blipFill>
        <p:spPr>
          <a:xfrm>
            <a:off x="2051050" y="1557338"/>
            <a:ext cx="5157788" cy="863600"/>
          </a:xfrm>
          <a:prstGeom prst="rect">
            <a:avLst/>
          </a:prstGeom>
          <a:noFill/>
          <a:ln w="9525">
            <a:noFill/>
          </a:ln>
        </p:spPr>
      </p:pic>
    </p:spTree>
  </p:cSld>
  <p:clrMapOvr>
    <a:masterClrMapping/>
  </p:clrMapOvr>
  <p:transition>
    <p:random/>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8370" name="Rectangle 18"/>
          <p:cNvSpPr/>
          <p:nvPr/>
        </p:nvSpPr>
        <p:spPr>
          <a:xfrm>
            <a:off x="7772400" y="0"/>
            <a:ext cx="533400" cy="1143000"/>
          </a:xfrm>
          <a:prstGeom prst="rect">
            <a:avLst/>
          </a:prstGeom>
          <a:solidFill>
            <a:srgbClr val="FFFF66"/>
          </a:solidFill>
          <a:ln w="9525" cap="flat" cmpd="sng">
            <a:solidFill>
              <a:schemeClr val="tx1"/>
            </a:solidFill>
            <a:prstDash val="solid"/>
            <a:miter/>
            <a:headEnd type="none" w="med" len="med"/>
            <a:tailEnd type="none" w="med" len="med"/>
          </a:ln>
        </p:spPr>
        <p:txBody>
          <a:bodyPr wrap="none" anchor="ctr" anchorCtr="0"/>
          <a:p>
            <a:endParaRPr lang="zh-CN" altLang="en-US" dirty="0">
              <a:latin typeface="Arial" panose="020B0604020202020204" pitchFamily="34" charset="0"/>
            </a:endParaRPr>
          </a:p>
        </p:txBody>
      </p:sp>
      <p:sp>
        <p:nvSpPr>
          <p:cNvPr id="228358" name="Rectangle 6"/>
          <p:cNvSpPr/>
          <p:nvPr/>
        </p:nvSpPr>
        <p:spPr>
          <a:xfrm>
            <a:off x="5562600" y="0"/>
            <a:ext cx="533400" cy="1143000"/>
          </a:xfrm>
          <a:prstGeom prst="rect">
            <a:avLst/>
          </a:prstGeom>
          <a:solidFill>
            <a:srgbClr val="66FFCC"/>
          </a:solidFill>
          <a:ln w="9525" cap="flat" cmpd="sng">
            <a:solidFill>
              <a:schemeClr val="tx1"/>
            </a:solidFill>
            <a:prstDash val="solid"/>
            <a:miter/>
            <a:headEnd type="none" w="med" len="med"/>
            <a:tailEnd type="none" w="med" len="med"/>
          </a:ln>
        </p:spPr>
        <p:txBody>
          <a:bodyPr wrap="none" anchor="ctr" anchorCtr="0"/>
          <a:p>
            <a:endParaRPr lang="zh-CN" altLang="en-US" dirty="0">
              <a:latin typeface="Arial" panose="020B0604020202020204" pitchFamily="34" charset="0"/>
            </a:endParaRPr>
          </a:p>
        </p:txBody>
      </p:sp>
      <p:sp>
        <p:nvSpPr>
          <p:cNvPr id="228357" name="Rectangle 5"/>
          <p:cNvSpPr/>
          <p:nvPr/>
        </p:nvSpPr>
        <p:spPr>
          <a:xfrm>
            <a:off x="5562600" y="0"/>
            <a:ext cx="533400" cy="1143000"/>
          </a:xfrm>
          <a:prstGeom prst="rect">
            <a:avLst/>
          </a:prstGeom>
          <a:solidFill>
            <a:srgbClr val="FFFF66"/>
          </a:solidFill>
          <a:ln w="9525" cap="flat" cmpd="sng">
            <a:solidFill>
              <a:schemeClr val="tx1"/>
            </a:solidFill>
            <a:prstDash val="solid"/>
            <a:miter/>
            <a:headEnd type="none" w="med" len="med"/>
            <a:tailEnd type="none" w="med" len="med"/>
          </a:ln>
        </p:spPr>
        <p:txBody>
          <a:bodyPr wrap="none" anchor="ctr" anchorCtr="0"/>
          <a:p>
            <a:endParaRPr lang="zh-CN" altLang="en-US" dirty="0">
              <a:latin typeface="Arial" panose="020B0604020202020204" pitchFamily="34" charset="0"/>
            </a:endParaRPr>
          </a:p>
        </p:txBody>
      </p:sp>
      <p:sp>
        <p:nvSpPr>
          <p:cNvPr id="228359" name="Rectangle 7"/>
          <p:cNvSpPr/>
          <p:nvPr/>
        </p:nvSpPr>
        <p:spPr>
          <a:xfrm>
            <a:off x="2819400" y="0"/>
            <a:ext cx="533400" cy="1066800"/>
          </a:xfrm>
          <a:prstGeom prst="rect">
            <a:avLst/>
          </a:prstGeom>
          <a:solidFill>
            <a:srgbClr val="66FFCC"/>
          </a:solidFill>
          <a:ln w="9525" cap="flat" cmpd="sng">
            <a:solidFill>
              <a:schemeClr val="tx1"/>
            </a:solidFill>
            <a:prstDash val="solid"/>
            <a:miter/>
            <a:headEnd type="none" w="med" len="med"/>
            <a:tailEnd type="none" w="med" len="med"/>
          </a:ln>
        </p:spPr>
        <p:txBody>
          <a:bodyPr wrap="none" anchor="ctr" anchorCtr="0"/>
          <a:p>
            <a:endParaRPr lang="zh-CN" altLang="en-US" dirty="0">
              <a:latin typeface="Arial" panose="020B0604020202020204" pitchFamily="34" charset="0"/>
            </a:endParaRPr>
          </a:p>
        </p:txBody>
      </p:sp>
      <p:sp>
        <p:nvSpPr>
          <p:cNvPr id="26632" name="Text Box 8"/>
          <p:cNvSpPr txBox="1"/>
          <p:nvPr/>
        </p:nvSpPr>
        <p:spPr>
          <a:xfrm>
            <a:off x="228600" y="381000"/>
            <a:ext cx="8610600" cy="528638"/>
          </a:xfrm>
          <a:prstGeom prst="rect">
            <a:avLst/>
          </a:prstGeom>
          <a:noFill/>
          <a:ln w="9525" cap="flat" cmpd="sng">
            <a:solidFill>
              <a:srgbClr val="FF3300"/>
            </a:solidFill>
            <a:prstDash val="solid"/>
            <a:miter/>
            <a:headEnd type="none" w="med" len="med"/>
            <a:tailEnd type="none" w="med" len="med"/>
          </a:ln>
        </p:spPr>
        <p:txBody>
          <a:bodyPr>
            <a:spAutoFit/>
          </a:bodyPr>
          <a:p>
            <a:pPr>
              <a:spcBef>
                <a:spcPct val="50000"/>
              </a:spcBef>
            </a:pPr>
            <a:r>
              <a:rPr lang="en-US" altLang="zh-CN" sz="2800" b="1">
                <a:latin typeface="Arial" panose="020B0604020202020204" pitchFamily="34" charset="0"/>
              </a:rPr>
              <a:t>K Ca Na Mg Al </a:t>
            </a:r>
            <a:r>
              <a:rPr lang="en-US" altLang="zh-CN" sz="2800" b="1">
                <a:solidFill>
                  <a:srgbClr val="FF3300"/>
                </a:solidFill>
                <a:latin typeface="Arial" panose="020B0604020202020204" pitchFamily="34" charset="0"/>
              </a:rPr>
              <a:t>Zn Fe </a:t>
            </a:r>
            <a:r>
              <a:rPr lang="en-US" altLang="zh-CN" sz="2800" b="1" err="1">
                <a:solidFill>
                  <a:srgbClr val="FF3300"/>
                </a:solidFill>
                <a:latin typeface="Arial" panose="020B0604020202020204" pitchFamily="34" charset="0"/>
              </a:rPr>
              <a:t>Sn</a:t>
            </a:r>
            <a:r>
              <a:rPr lang="en-US" altLang="zh-CN" sz="2800" b="1">
                <a:solidFill>
                  <a:srgbClr val="FF3300"/>
                </a:solidFill>
                <a:latin typeface="Arial" panose="020B0604020202020204" pitchFamily="34" charset="0"/>
              </a:rPr>
              <a:t> </a:t>
            </a:r>
            <a:r>
              <a:rPr lang="en-US" altLang="zh-CN" sz="2800" b="1" err="1">
                <a:solidFill>
                  <a:srgbClr val="FF3300"/>
                </a:solidFill>
                <a:latin typeface="Arial" panose="020B0604020202020204" pitchFamily="34" charset="0"/>
              </a:rPr>
              <a:t>Pb</a:t>
            </a:r>
            <a:r>
              <a:rPr lang="en-US" altLang="zh-CN" sz="2800" b="1">
                <a:solidFill>
                  <a:srgbClr val="FF3300"/>
                </a:solidFill>
                <a:latin typeface="Arial" panose="020B0604020202020204" pitchFamily="34" charset="0"/>
              </a:rPr>
              <a:t> (H)</a:t>
            </a:r>
            <a:r>
              <a:rPr lang="en-US" altLang="zh-CN" sz="2800" b="1">
                <a:latin typeface="Arial" panose="020B0604020202020204" pitchFamily="34" charset="0"/>
              </a:rPr>
              <a:t> </a:t>
            </a:r>
            <a:r>
              <a:rPr lang="en-US" altLang="zh-CN" sz="2800" b="1">
                <a:solidFill>
                  <a:srgbClr val="0000FF"/>
                </a:solidFill>
                <a:latin typeface="Arial" panose="020B0604020202020204" pitchFamily="34" charset="0"/>
              </a:rPr>
              <a:t>Cu Hg Ag Pt Au</a:t>
            </a:r>
            <a:endParaRPr lang="en-US" altLang="zh-CN" sz="2800" b="1">
              <a:solidFill>
                <a:srgbClr val="0000FF"/>
              </a:solidFill>
              <a:latin typeface="Arial" panose="020B0604020202020204" pitchFamily="34" charset="0"/>
            </a:endParaRPr>
          </a:p>
        </p:txBody>
      </p:sp>
      <p:sp>
        <p:nvSpPr>
          <p:cNvPr id="24578" name="Text Box 2"/>
          <p:cNvSpPr txBox="1">
            <a:spLocks noChangeArrowheads="1"/>
          </p:cNvSpPr>
          <p:nvPr/>
        </p:nvSpPr>
        <p:spPr bwMode="auto">
          <a:xfrm>
            <a:off x="304800" y="1143000"/>
            <a:ext cx="8456930" cy="2799715"/>
          </a:xfrm>
          <a:prstGeom prst="rect">
            <a:avLst/>
          </a:prstGeom>
          <a:noFill/>
          <a:ln w="9525">
            <a:noFill/>
            <a:miter lim="800000"/>
          </a:ln>
          <a:effectLst/>
        </p:spPr>
        <p:txBody>
          <a:bodyPr wrap="square">
            <a:spAutoFit/>
          </a:bodyPr>
          <a:p>
            <a:pPr marR="0" defTabSz="914400">
              <a:buClrTx/>
              <a:buSzTx/>
              <a:buFontTx/>
              <a:buNone/>
              <a:defRPr/>
            </a:pPr>
            <a:r>
              <a:rPr kumimoji="1" lang="en-US" altLang="zh-CN" sz="3200" kern="1200" cap="none" spc="0" normalizeH="0" baseline="0" noProof="0" dirty="0">
                <a:solidFill>
                  <a:schemeClr val="accent2"/>
                </a:solidFill>
                <a:latin typeface="楷体" panose="02010609060101010101" charset="-122"/>
                <a:ea typeface="楷体" panose="02010609060101010101" charset="-122"/>
                <a:cs typeface="+mn-cs"/>
              </a:rPr>
              <a:t>1.</a:t>
            </a:r>
            <a:r>
              <a:rPr kumimoji="1" lang="zh-CN" altLang="en-US" sz="3200" kern="1200" cap="none" spc="0" normalizeH="0" baseline="0" noProof="0" dirty="0">
                <a:solidFill>
                  <a:schemeClr val="accent2"/>
                </a:solidFill>
                <a:latin typeface="楷体" panose="02010609060101010101" charset="-122"/>
                <a:ea typeface="楷体" panose="02010609060101010101" charset="-122"/>
                <a:cs typeface="+mn-cs"/>
              </a:rPr>
              <a:t>判断下列物质能否发生反应？若能，写出相关化学方程式。</a:t>
            </a:r>
            <a:endParaRPr kumimoji="1" lang="zh-CN" altLang="en-US" sz="3200" kern="1200" cap="none" spc="0" normalizeH="0" baseline="0" noProof="0" dirty="0">
              <a:solidFill>
                <a:schemeClr val="accent2"/>
              </a:solidFill>
              <a:latin typeface="楷体" panose="02010609060101010101" charset="-122"/>
              <a:ea typeface="楷体" panose="02010609060101010101" charset="-122"/>
              <a:cs typeface="+mn-cs"/>
            </a:endParaRPr>
          </a:p>
          <a:p>
            <a:pPr marR="0" defTabSz="914400">
              <a:buClrTx/>
              <a:buSzTx/>
              <a:buFontTx/>
              <a:buNone/>
              <a:defRPr/>
            </a:pPr>
            <a:r>
              <a:rPr kumimoji="1" lang="zh-CN" altLang="en-US" sz="2800" b="0" kern="1200" cap="none" spc="0" normalizeH="0" baseline="0" noProof="0" dirty="0">
                <a:solidFill>
                  <a:srgbClr val="663300"/>
                </a:solidFill>
                <a:latin typeface="Times New Roman" panose="02020603050405020304" pitchFamily="18" charset="0"/>
                <a:ea typeface="楷体" panose="02010609060101010101" charset="-122"/>
                <a:cs typeface="+mn-cs"/>
              </a:rPr>
              <a:t>  </a:t>
            </a:r>
            <a:r>
              <a:rPr kumimoji="1" lang="zh-CN" altLang="en-US" sz="2800" kern="1200" cap="none" spc="0" normalizeH="0" baseline="0" noProof="0" dirty="0">
                <a:solidFill>
                  <a:schemeClr val="accent2"/>
                </a:solidFill>
                <a:effectLst>
                  <a:outerShdw blurRad="38100" dist="38100" dir="2700000" algn="tl">
                    <a:srgbClr val="C0C0C0"/>
                  </a:outerShdw>
                </a:effectLst>
                <a:latin typeface="Arial Rounded MT Bold" panose="020F0704030504030204" pitchFamily="34" charset="0"/>
                <a:ea typeface="楷体" panose="02010609060101010101" charset="-122"/>
                <a:cs typeface="+mn-cs"/>
              </a:rPr>
              <a:t>（</a:t>
            </a:r>
            <a:r>
              <a:rPr kumimoji="1" lang="en-US" altLang="zh-CN" sz="2800" kern="1200" cap="none" spc="0" normalizeH="0" baseline="0" noProof="0" dirty="0">
                <a:solidFill>
                  <a:schemeClr val="accent2"/>
                </a:solidFill>
                <a:effectLst>
                  <a:outerShdw blurRad="38100" dist="38100" dir="2700000" algn="tl">
                    <a:srgbClr val="C0C0C0"/>
                  </a:outerShdw>
                </a:effectLst>
                <a:latin typeface="Arial Rounded MT Bold" panose="020F0704030504030204" pitchFamily="34" charset="0"/>
                <a:ea typeface="楷体" panose="02010609060101010101" charset="-122"/>
                <a:cs typeface="+mn-cs"/>
              </a:rPr>
              <a:t>1</a:t>
            </a:r>
            <a:r>
              <a:rPr kumimoji="1" lang="zh-CN" altLang="en-US" sz="2800" kern="1200" cap="none" spc="0" normalizeH="0" baseline="0" noProof="0" dirty="0">
                <a:solidFill>
                  <a:schemeClr val="accent2"/>
                </a:solidFill>
                <a:effectLst>
                  <a:outerShdw blurRad="38100" dist="38100" dir="2700000" algn="tl">
                    <a:srgbClr val="C0C0C0"/>
                  </a:outerShdw>
                </a:effectLst>
                <a:latin typeface="Arial Rounded MT Bold" panose="020F0704030504030204" pitchFamily="34" charset="0"/>
                <a:ea typeface="楷体" panose="02010609060101010101" charset="-122"/>
                <a:cs typeface="+mn-cs"/>
              </a:rPr>
              <a:t>）</a:t>
            </a:r>
            <a:r>
              <a:rPr kumimoji="1" lang="zh-CN" altLang="en-US" sz="2800" kern="1200" cap="none" spc="0" normalizeH="0" baseline="0" noProof="0" dirty="0">
                <a:solidFill>
                  <a:schemeClr val="accent2"/>
                </a:solidFill>
                <a:effectLst>
                  <a:outerShdw blurRad="38100" dist="38100" dir="2700000" algn="tl">
                    <a:srgbClr val="C0C0C0"/>
                  </a:outerShdw>
                </a:effectLst>
                <a:latin typeface="楷体" panose="02010609060101010101" charset="-122"/>
                <a:ea typeface="楷体" panose="02010609060101010101" charset="-122"/>
                <a:cs typeface="+mn-cs"/>
              </a:rPr>
              <a:t>银与稀盐酸     </a:t>
            </a:r>
            <a:r>
              <a:rPr kumimoji="1" lang="zh-CN" altLang="en-US" sz="2800" kern="1200" cap="none" spc="0" normalizeH="0" baseline="0" noProof="0" dirty="0">
                <a:solidFill>
                  <a:schemeClr val="accent2"/>
                </a:solidFill>
                <a:effectLst>
                  <a:outerShdw blurRad="38100" dist="38100" dir="2700000" algn="tl">
                    <a:srgbClr val="C0C0C0"/>
                  </a:outerShdw>
                </a:effectLst>
                <a:latin typeface="Arial Rounded MT Bold" panose="020F0704030504030204" pitchFamily="34" charset="0"/>
                <a:ea typeface="楷体" panose="02010609060101010101" charset="-122"/>
                <a:cs typeface="+mn-cs"/>
              </a:rPr>
              <a:t>（</a:t>
            </a:r>
            <a:r>
              <a:rPr kumimoji="1" lang="en-US" altLang="zh-CN" sz="2800" kern="1200" cap="none" spc="0" normalizeH="0" baseline="0" noProof="0" dirty="0">
                <a:solidFill>
                  <a:schemeClr val="accent2"/>
                </a:solidFill>
                <a:effectLst>
                  <a:outerShdw blurRad="38100" dist="38100" dir="2700000" algn="tl">
                    <a:srgbClr val="C0C0C0"/>
                  </a:outerShdw>
                </a:effectLst>
                <a:latin typeface="Arial Rounded MT Bold" panose="020F0704030504030204" pitchFamily="34" charset="0"/>
                <a:ea typeface="楷体" panose="02010609060101010101" charset="-122"/>
                <a:cs typeface="+mn-cs"/>
              </a:rPr>
              <a:t>2</a:t>
            </a:r>
            <a:r>
              <a:rPr kumimoji="1" lang="zh-CN" altLang="en-US" sz="2800" kern="1200" cap="none" spc="0" normalizeH="0" baseline="0" noProof="0" dirty="0">
                <a:solidFill>
                  <a:schemeClr val="accent2"/>
                </a:solidFill>
                <a:effectLst>
                  <a:outerShdw blurRad="38100" dist="38100" dir="2700000" algn="tl">
                    <a:srgbClr val="C0C0C0"/>
                  </a:outerShdw>
                </a:effectLst>
                <a:latin typeface="Arial Rounded MT Bold" panose="020F0704030504030204" pitchFamily="34" charset="0"/>
                <a:ea typeface="楷体" panose="02010609060101010101" charset="-122"/>
                <a:cs typeface="+mn-cs"/>
              </a:rPr>
              <a:t>）</a:t>
            </a:r>
            <a:r>
              <a:rPr kumimoji="1" lang="zh-CN" altLang="en-US" sz="2800" kern="1200" cap="none" spc="0" normalizeH="0" baseline="0" noProof="0" dirty="0">
                <a:solidFill>
                  <a:schemeClr val="accent2"/>
                </a:solidFill>
                <a:effectLst>
                  <a:outerShdw blurRad="38100" dist="38100" dir="2700000" algn="tl">
                    <a:srgbClr val="C0C0C0"/>
                  </a:outerShdw>
                </a:effectLst>
                <a:latin typeface="楷体" panose="02010609060101010101" charset="-122"/>
                <a:ea typeface="楷体" panose="02010609060101010101" charset="-122"/>
                <a:cs typeface="+mn-cs"/>
              </a:rPr>
              <a:t>锌与硫酸铜溶液</a:t>
            </a:r>
            <a:endParaRPr kumimoji="1" lang="zh-CN" altLang="en-US" sz="2800" kern="1200" cap="none" spc="0" normalizeH="0" baseline="0" noProof="0" dirty="0">
              <a:solidFill>
                <a:schemeClr val="accent2"/>
              </a:solidFill>
              <a:effectLst>
                <a:outerShdw blurRad="38100" dist="38100" dir="2700000" algn="tl">
                  <a:srgbClr val="C0C0C0"/>
                </a:outerShdw>
              </a:effectLst>
              <a:latin typeface="楷体" panose="02010609060101010101" charset="-122"/>
              <a:ea typeface="楷体" panose="02010609060101010101" charset="-122"/>
              <a:cs typeface="+mn-cs"/>
            </a:endParaRPr>
          </a:p>
          <a:p>
            <a:pPr marR="0" defTabSz="914400">
              <a:buClrTx/>
              <a:buSzTx/>
              <a:buFontTx/>
              <a:buNone/>
              <a:defRPr/>
            </a:pPr>
            <a:r>
              <a:rPr kumimoji="1" lang="zh-CN" altLang="en-US" sz="2800" kern="1200" cap="none" spc="0" normalizeH="0" baseline="0" noProof="0" dirty="0">
                <a:solidFill>
                  <a:schemeClr val="accent2"/>
                </a:solidFill>
                <a:effectLst>
                  <a:outerShdw blurRad="38100" dist="38100" dir="2700000" algn="tl">
                    <a:srgbClr val="C0C0C0"/>
                  </a:outerShdw>
                </a:effectLst>
                <a:latin typeface="楷体" panose="02010609060101010101" charset="-122"/>
                <a:ea typeface="楷体" panose="02010609060101010101" charset="-122"/>
                <a:cs typeface="+mn-cs"/>
              </a:rPr>
              <a:t> </a:t>
            </a:r>
            <a:r>
              <a:rPr kumimoji="1" lang="zh-CN" altLang="en-US" sz="2800" kern="1200" cap="none" spc="0" normalizeH="0" baseline="0" noProof="0" dirty="0">
                <a:solidFill>
                  <a:schemeClr val="accent2"/>
                </a:solidFill>
                <a:effectLst>
                  <a:outerShdw blurRad="38100" dist="38100" dir="2700000" algn="tl">
                    <a:srgbClr val="C0C0C0"/>
                  </a:outerShdw>
                </a:effectLst>
                <a:latin typeface="Arial Rounded MT Bold" panose="020F0704030504030204" pitchFamily="34" charset="0"/>
                <a:ea typeface="楷体" panose="02010609060101010101" charset="-122"/>
                <a:cs typeface="+mn-cs"/>
              </a:rPr>
              <a:t>（</a:t>
            </a:r>
            <a:r>
              <a:rPr kumimoji="1" lang="en-US" altLang="zh-CN" sz="2800" kern="1200" cap="none" spc="0" normalizeH="0" baseline="0" noProof="0" dirty="0">
                <a:solidFill>
                  <a:schemeClr val="accent2"/>
                </a:solidFill>
                <a:effectLst>
                  <a:outerShdw blurRad="38100" dist="38100" dir="2700000" algn="tl">
                    <a:srgbClr val="C0C0C0"/>
                  </a:outerShdw>
                </a:effectLst>
                <a:latin typeface="Arial Rounded MT Bold" panose="020F0704030504030204" pitchFamily="34" charset="0"/>
                <a:ea typeface="楷体" panose="02010609060101010101" charset="-122"/>
                <a:cs typeface="+mn-cs"/>
              </a:rPr>
              <a:t>3</a:t>
            </a:r>
            <a:r>
              <a:rPr kumimoji="1" lang="zh-CN" altLang="en-US" sz="2800" kern="1200" cap="none" spc="0" normalizeH="0" baseline="0" noProof="0" dirty="0">
                <a:solidFill>
                  <a:schemeClr val="accent2"/>
                </a:solidFill>
                <a:effectLst>
                  <a:outerShdw blurRad="38100" dist="38100" dir="2700000" algn="tl">
                    <a:srgbClr val="C0C0C0"/>
                  </a:outerShdw>
                </a:effectLst>
                <a:latin typeface="Arial Rounded MT Bold" panose="020F0704030504030204" pitchFamily="34" charset="0"/>
                <a:ea typeface="楷体" panose="02010609060101010101" charset="-122"/>
                <a:cs typeface="+mn-cs"/>
              </a:rPr>
              <a:t>）</a:t>
            </a:r>
            <a:r>
              <a:rPr kumimoji="1" lang="zh-CN" altLang="en-US" sz="2800" kern="1200" cap="none" spc="0" normalizeH="0" baseline="0" noProof="0" dirty="0">
                <a:solidFill>
                  <a:schemeClr val="accent2"/>
                </a:solidFill>
                <a:effectLst>
                  <a:outerShdw blurRad="38100" dist="38100" dir="2700000" algn="tl">
                    <a:srgbClr val="C0C0C0"/>
                  </a:outerShdw>
                </a:effectLst>
                <a:latin typeface="楷体" panose="02010609060101010101" charset="-122"/>
                <a:ea typeface="楷体" panose="02010609060101010101" charset="-122"/>
                <a:cs typeface="+mn-cs"/>
              </a:rPr>
              <a:t>铜与硫酸锌溶液 </a:t>
            </a:r>
            <a:r>
              <a:rPr kumimoji="1" lang="zh-CN" altLang="en-US" sz="2800" kern="1200" cap="none" spc="0" normalizeH="0" baseline="0" noProof="0" dirty="0">
                <a:solidFill>
                  <a:schemeClr val="accent2"/>
                </a:solidFill>
                <a:effectLst>
                  <a:outerShdw blurRad="38100" dist="38100" dir="2700000" algn="tl">
                    <a:srgbClr val="C0C0C0"/>
                  </a:outerShdw>
                </a:effectLst>
                <a:latin typeface="Arial Rounded MT Bold" panose="020F0704030504030204" pitchFamily="34" charset="0"/>
                <a:ea typeface="楷体" panose="02010609060101010101" charset="-122"/>
                <a:cs typeface="+mn-cs"/>
              </a:rPr>
              <a:t>（</a:t>
            </a:r>
            <a:r>
              <a:rPr kumimoji="1" lang="en-US" altLang="zh-CN" sz="2800" kern="1200" cap="none" spc="0" normalizeH="0" baseline="0" noProof="0" dirty="0">
                <a:solidFill>
                  <a:schemeClr val="accent2"/>
                </a:solidFill>
                <a:effectLst>
                  <a:outerShdw blurRad="38100" dist="38100" dir="2700000" algn="tl">
                    <a:srgbClr val="C0C0C0"/>
                  </a:outerShdw>
                </a:effectLst>
                <a:latin typeface="Arial Rounded MT Bold" panose="020F0704030504030204" pitchFamily="34" charset="0"/>
                <a:ea typeface="楷体" panose="02010609060101010101" charset="-122"/>
                <a:cs typeface="+mn-cs"/>
              </a:rPr>
              <a:t>4</a:t>
            </a:r>
            <a:r>
              <a:rPr kumimoji="1" lang="zh-CN" altLang="en-US" sz="2800" kern="1200" cap="none" spc="0" normalizeH="0" baseline="0" noProof="0" dirty="0">
                <a:solidFill>
                  <a:schemeClr val="accent2"/>
                </a:solidFill>
                <a:effectLst>
                  <a:outerShdw blurRad="38100" dist="38100" dir="2700000" algn="tl">
                    <a:srgbClr val="C0C0C0"/>
                  </a:outerShdw>
                </a:effectLst>
                <a:latin typeface="Arial Rounded MT Bold" panose="020F0704030504030204" pitchFamily="34" charset="0"/>
                <a:ea typeface="楷体" panose="02010609060101010101" charset="-122"/>
                <a:cs typeface="+mn-cs"/>
              </a:rPr>
              <a:t>）</a:t>
            </a:r>
            <a:r>
              <a:rPr kumimoji="1" lang="zh-CN" altLang="en-US" sz="2800" kern="1200" cap="none" spc="0" normalizeH="0" baseline="0" noProof="0" dirty="0">
                <a:solidFill>
                  <a:schemeClr val="accent2"/>
                </a:solidFill>
                <a:effectLst>
                  <a:outerShdw blurRad="38100" dist="38100" dir="2700000" algn="tl">
                    <a:srgbClr val="C0C0C0"/>
                  </a:outerShdw>
                </a:effectLst>
                <a:latin typeface="楷体" panose="02010609060101010101" charset="-122"/>
                <a:ea typeface="楷体" panose="02010609060101010101" charset="-122"/>
                <a:cs typeface="+mn-cs"/>
              </a:rPr>
              <a:t>铝与硝酸银溶液</a:t>
            </a:r>
            <a:endParaRPr kumimoji="1" lang="zh-CN" altLang="en-US" sz="2800" kern="1200" cap="none" spc="0" normalizeH="0" baseline="0" noProof="0" dirty="0">
              <a:solidFill>
                <a:schemeClr val="accent2"/>
              </a:solidFill>
              <a:effectLst>
                <a:outerShdw blurRad="38100" dist="38100" dir="2700000" algn="tl">
                  <a:srgbClr val="C0C0C0"/>
                </a:outerShdw>
              </a:effectLst>
              <a:latin typeface="楷体" panose="02010609060101010101" charset="-122"/>
              <a:ea typeface="楷体" panose="02010609060101010101" charset="-122"/>
              <a:cs typeface="+mn-cs"/>
            </a:endParaRPr>
          </a:p>
          <a:p>
            <a:pPr marR="0" defTabSz="914400">
              <a:buClrTx/>
              <a:buSzTx/>
              <a:buFontTx/>
              <a:buNone/>
              <a:defRPr/>
            </a:pPr>
            <a:r>
              <a:rPr kumimoji="1" lang="zh-CN" altLang="en-US" sz="2800" kern="1200" cap="none" spc="0" normalizeH="0" baseline="0" noProof="0" dirty="0">
                <a:solidFill>
                  <a:schemeClr val="accent2"/>
                </a:solidFill>
                <a:effectLst>
                  <a:outerShdw blurRad="38100" dist="38100" dir="2700000" algn="tl">
                    <a:srgbClr val="C0C0C0"/>
                  </a:outerShdw>
                </a:effectLst>
                <a:latin typeface="楷体" panose="02010609060101010101" charset="-122"/>
                <a:ea typeface="楷体" panose="02010609060101010101" charset="-122"/>
                <a:cs typeface="+mn-cs"/>
              </a:rPr>
              <a:t> </a:t>
            </a:r>
            <a:r>
              <a:rPr kumimoji="1" lang="zh-CN" altLang="en-US" sz="2800" kern="1200" cap="none" spc="0" normalizeH="0" baseline="0" noProof="0" dirty="0">
                <a:solidFill>
                  <a:schemeClr val="accent2"/>
                </a:solidFill>
                <a:effectLst>
                  <a:outerShdw blurRad="38100" dist="38100" dir="2700000" algn="tl">
                    <a:srgbClr val="C0C0C0"/>
                  </a:outerShdw>
                </a:effectLst>
                <a:latin typeface="Arial Rounded MT Bold" panose="020F0704030504030204" pitchFamily="34" charset="0"/>
                <a:ea typeface="楷体" panose="02010609060101010101" charset="-122"/>
                <a:cs typeface="+mn-cs"/>
              </a:rPr>
              <a:t>（</a:t>
            </a:r>
            <a:r>
              <a:rPr kumimoji="1" lang="en-US" altLang="zh-CN" sz="2800" kern="1200" cap="none" spc="0" normalizeH="0" baseline="0" noProof="0" dirty="0">
                <a:solidFill>
                  <a:schemeClr val="accent2"/>
                </a:solidFill>
                <a:effectLst>
                  <a:outerShdw blurRad="38100" dist="38100" dir="2700000" algn="tl">
                    <a:srgbClr val="C0C0C0"/>
                  </a:outerShdw>
                </a:effectLst>
                <a:latin typeface="Arial Rounded MT Bold" panose="020F0704030504030204" pitchFamily="34" charset="0"/>
                <a:ea typeface="楷体" panose="02010609060101010101" charset="-122"/>
                <a:cs typeface="+mn-cs"/>
              </a:rPr>
              <a:t>5</a:t>
            </a:r>
            <a:r>
              <a:rPr kumimoji="1" lang="zh-CN" altLang="en-US" sz="2800" kern="1200" cap="none" spc="0" normalizeH="0" baseline="0" noProof="0" dirty="0">
                <a:solidFill>
                  <a:schemeClr val="accent2"/>
                </a:solidFill>
                <a:effectLst>
                  <a:outerShdw blurRad="38100" dist="38100" dir="2700000" algn="tl">
                    <a:srgbClr val="C0C0C0"/>
                  </a:outerShdw>
                </a:effectLst>
                <a:latin typeface="Arial Rounded MT Bold" panose="020F0704030504030204" pitchFamily="34" charset="0"/>
                <a:ea typeface="楷体" panose="02010609060101010101" charset="-122"/>
                <a:cs typeface="+mn-cs"/>
              </a:rPr>
              <a:t>）</a:t>
            </a:r>
            <a:r>
              <a:rPr kumimoji="1" lang="zh-CN" altLang="en-US" sz="2800" kern="1200" cap="none" spc="0" normalizeH="0" baseline="0" noProof="0" dirty="0">
                <a:solidFill>
                  <a:schemeClr val="accent2"/>
                </a:solidFill>
                <a:effectLst>
                  <a:outerShdw blurRad="38100" dist="38100" dir="2700000" algn="tl">
                    <a:srgbClr val="C0C0C0"/>
                  </a:outerShdw>
                </a:effectLst>
                <a:latin typeface="楷体" panose="02010609060101010101" charset="-122"/>
                <a:ea typeface="楷体" panose="02010609060101010101" charset="-122"/>
                <a:cs typeface="+mn-cs"/>
              </a:rPr>
              <a:t>银与氯化铜溶液 </a:t>
            </a:r>
            <a:r>
              <a:rPr kumimoji="1" lang="zh-CN" altLang="en-US" sz="2800" kern="1200" cap="none" spc="0" normalizeH="0" baseline="0" noProof="0" dirty="0">
                <a:solidFill>
                  <a:schemeClr val="accent2"/>
                </a:solidFill>
                <a:effectLst>
                  <a:outerShdw blurRad="38100" dist="38100" dir="2700000" algn="tl">
                    <a:srgbClr val="C0C0C0"/>
                  </a:outerShdw>
                </a:effectLst>
                <a:latin typeface="Arial Rounded MT Bold" panose="020F0704030504030204" pitchFamily="34" charset="0"/>
                <a:ea typeface="楷体" panose="02010609060101010101" charset="-122"/>
                <a:cs typeface="+mn-cs"/>
              </a:rPr>
              <a:t>（</a:t>
            </a:r>
            <a:r>
              <a:rPr kumimoji="1" lang="en-US" altLang="zh-CN" sz="2800" kern="1200" cap="none" spc="0" normalizeH="0" baseline="0" noProof="0" dirty="0">
                <a:solidFill>
                  <a:schemeClr val="accent2"/>
                </a:solidFill>
                <a:effectLst>
                  <a:outerShdw blurRad="38100" dist="38100" dir="2700000" algn="tl">
                    <a:srgbClr val="C0C0C0"/>
                  </a:outerShdw>
                </a:effectLst>
                <a:latin typeface="Arial Rounded MT Bold" panose="020F0704030504030204" pitchFamily="34" charset="0"/>
                <a:ea typeface="楷体" panose="02010609060101010101" charset="-122"/>
                <a:cs typeface="+mn-cs"/>
              </a:rPr>
              <a:t>6</a:t>
            </a:r>
            <a:r>
              <a:rPr kumimoji="1" lang="zh-CN" altLang="en-US" sz="2800" kern="1200" cap="none" spc="0" normalizeH="0" baseline="0" noProof="0" dirty="0">
                <a:solidFill>
                  <a:schemeClr val="accent2"/>
                </a:solidFill>
                <a:effectLst>
                  <a:outerShdw blurRad="38100" dist="38100" dir="2700000" algn="tl">
                    <a:srgbClr val="C0C0C0"/>
                  </a:outerShdw>
                </a:effectLst>
                <a:latin typeface="Arial Rounded MT Bold" panose="020F0704030504030204" pitchFamily="34" charset="0"/>
                <a:ea typeface="楷体" panose="02010609060101010101" charset="-122"/>
                <a:cs typeface="+mn-cs"/>
              </a:rPr>
              <a:t>）</a:t>
            </a:r>
            <a:r>
              <a:rPr kumimoji="1" lang="zh-CN" altLang="en-US" sz="2800" kern="1200" cap="none" spc="0" normalizeH="0" baseline="0" noProof="0" dirty="0">
                <a:solidFill>
                  <a:schemeClr val="accent2"/>
                </a:solidFill>
                <a:effectLst>
                  <a:outerShdw blurRad="38100" dist="38100" dir="2700000" algn="tl">
                    <a:srgbClr val="C0C0C0"/>
                  </a:outerShdw>
                </a:effectLst>
                <a:latin typeface="楷体" panose="02010609060101010101" charset="-122"/>
                <a:ea typeface="楷体" panose="02010609060101010101" charset="-122"/>
                <a:cs typeface="+mn-cs"/>
              </a:rPr>
              <a:t>镁与硫酸亚铁溶液</a:t>
            </a:r>
            <a:endParaRPr kumimoji="1" lang="zh-CN" altLang="en-US" sz="2800" kern="1200" cap="none" spc="0" normalizeH="0" baseline="0" noProof="0" dirty="0">
              <a:solidFill>
                <a:schemeClr val="accent2"/>
              </a:solidFill>
              <a:effectLst>
                <a:outerShdw blurRad="38100" dist="38100" dir="2700000" algn="tl">
                  <a:srgbClr val="C0C0C0"/>
                </a:outerShdw>
              </a:effectLst>
              <a:latin typeface="楷体" panose="02010609060101010101" charset="-122"/>
              <a:ea typeface="楷体" panose="02010609060101010101" charset="-122"/>
              <a:cs typeface="+mn-cs"/>
            </a:endParaRPr>
          </a:p>
          <a:p>
            <a:pPr marR="0" defTabSz="914400">
              <a:buClrTx/>
              <a:buSzTx/>
              <a:buFontTx/>
              <a:buNone/>
              <a:defRPr/>
            </a:pPr>
            <a:r>
              <a:rPr kumimoji="1" lang="zh-CN" altLang="en-US" sz="2800" b="0" kern="1200" cap="none" spc="0" normalizeH="0" baseline="0" noProof="0" dirty="0">
                <a:solidFill>
                  <a:srgbClr val="663300"/>
                </a:solidFill>
                <a:latin typeface="楷体" panose="02010609060101010101" charset="-122"/>
                <a:ea typeface="楷体" panose="02010609060101010101" charset="-122"/>
                <a:cs typeface="+mn-cs"/>
              </a:rPr>
              <a:t> </a:t>
            </a:r>
            <a:endParaRPr kumimoji="1" lang="zh-CN" altLang="en-US" sz="2800" b="0" kern="1200" cap="none" spc="0" normalizeH="0" baseline="0" noProof="0" dirty="0">
              <a:solidFill>
                <a:srgbClr val="663300"/>
              </a:solidFill>
              <a:latin typeface="Times New Roman" panose="02020603050405020304" pitchFamily="18" charset="0"/>
              <a:ea typeface="楷体" panose="02010609060101010101" charset="-122"/>
              <a:cs typeface="+mn-cs"/>
            </a:endParaRPr>
          </a:p>
        </p:txBody>
      </p:sp>
      <p:sp>
        <p:nvSpPr>
          <p:cNvPr id="24579" name="Text Box 3"/>
          <p:cNvSpPr txBox="1"/>
          <p:nvPr/>
        </p:nvSpPr>
        <p:spPr>
          <a:xfrm>
            <a:off x="1087438" y="3504883"/>
            <a:ext cx="6684962" cy="1006475"/>
          </a:xfrm>
          <a:prstGeom prst="rect">
            <a:avLst/>
          </a:prstGeom>
          <a:noFill/>
          <a:ln w="9525">
            <a:noFill/>
          </a:ln>
        </p:spPr>
        <p:txBody>
          <a:bodyPr wrap="none" anchor="t" anchorCtr="0">
            <a:spAutoFit/>
          </a:bodyPr>
          <a:p>
            <a:r>
              <a:rPr lang="zh-CN" altLang="en-US" sz="3200" dirty="0">
                <a:solidFill>
                  <a:srgbClr val="FF3300"/>
                </a:solidFill>
                <a:latin typeface="Times New Roman" panose="02020603050405020304" pitchFamily="18" charset="0"/>
                <a:ea typeface="楷体" panose="02010609060101010101" charset="-122"/>
              </a:rPr>
              <a:t>解答：</a:t>
            </a:r>
            <a:r>
              <a:rPr lang="zh-CN" altLang="en-US" sz="2800" dirty="0">
                <a:solidFill>
                  <a:srgbClr val="FF3300"/>
                </a:solidFill>
                <a:latin typeface="Times New Roman" panose="02020603050405020304" pitchFamily="18" charset="0"/>
                <a:ea typeface="楷体" panose="02010609060101010101" charset="-122"/>
              </a:rPr>
              <a:t>可发生反应的：</a:t>
            </a:r>
            <a:r>
              <a:rPr lang="zh-CN" altLang="en-US" sz="2800" dirty="0">
                <a:solidFill>
                  <a:srgbClr val="FF3300"/>
                </a:solidFill>
                <a:latin typeface="Arial Rounded MT Bold" panose="020F0704030504030204" pitchFamily="34" charset="0"/>
                <a:ea typeface="楷体" panose="02010609060101010101" charset="-122"/>
              </a:rPr>
              <a:t>（</a:t>
            </a:r>
            <a:r>
              <a:rPr lang="en-US" altLang="zh-CN" sz="2800" dirty="0">
                <a:solidFill>
                  <a:srgbClr val="FF3300"/>
                </a:solidFill>
                <a:latin typeface="Arial Rounded MT Bold" panose="020F0704030504030204" pitchFamily="34" charset="0"/>
                <a:ea typeface="楷体" panose="02010609060101010101" charset="-122"/>
              </a:rPr>
              <a:t>2</a:t>
            </a:r>
            <a:r>
              <a:rPr lang="zh-CN" altLang="en-US" sz="2800" dirty="0">
                <a:solidFill>
                  <a:srgbClr val="FF3300"/>
                </a:solidFill>
                <a:latin typeface="Arial Rounded MT Bold" panose="020F0704030504030204" pitchFamily="34" charset="0"/>
                <a:ea typeface="楷体" panose="02010609060101010101" charset="-122"/>
              </a:rPr>
              <a:t>）（</a:t>
            </a:r>
            <a:r>
              <a:rPr lang="en-US" altLang="zh-CN" sz="2800" dirty="0">
                <a:solidFill>
                  <a:srgbClr val="FF3300"/>
                </a:solidFill>
                <a:latin typeface="Arial Rounded MT Bold" panose="020F0704030504030204" pitchFamily="34" charset="0"/>
                <a:ea typeface="楷体" panose="02010609060101010101" charset="-122"/>
              </a:rPr>
              <a:t>4</a:t>
            </a:r>
            <a:r>
              <a:rPr lang="zh-CN" altLang="en-US" sz="2800" dirty="0">
                <a:solidFill>
                  <a:srgbClr val="FF3300"/>
                </a:solidFill>
                <a:latin typeface="Arial Rounded MT Bold" panose="020F0704030504030204" pitchFamily="34" charset="0"/>
                <a:ea typeface="楷体" panose="02010609060101010101" charset="-122"/>
              </a:rPr>
              <a:t>）（</a:t>
            </a:r>
            <a:r>
              <a:rPr lang="en-US" altLang="zh-CN" sz="2800" dirty="0">
                <a:solidFill>
                  <a:srgbClr val="FF3300"/>
                </a:solidFill>
                <a:latin typeface="Arial Rounded MT Bold" panose="020F0704030504030204" pitchFamily="34" charset="0"/>
                <a:ea typeface="楷体" panose="02010609060101010101" charset="-122"/>
              </a:rPr>
              <a:t>6</a:t>
            </a:r>
            <a:r>
              <a:rPr lang="zh-CN" altLang="en-US" sz="2800" dirty="0">
                <a:solidFill>
                  <a:srgbClr val="FF3300"/>
                </a:solidFill>
                <a:latin typeface="Arial Rounded MT Bold" panose="020F0704030504030204" pitchFamily="34" charset="0"/>
                <a:ea typeface="楷体" panose="02010609060101010101" charset="-122"/>
              </a:rPr>
              <a:t>）</a:t>
            </a:r>
            <a:endParaRPr lang="zh-CN" altLang="en-US" sz="2800" dirty="0">
              <a:solidFill>
                <a:srgbClr val="FF3300"/>
              </a:solidFill>
              <a:latin typeface="Arial Rounded MT Bold" panose="020F0704030504030204" pitchFamily="34" charset="0"/>
              <a:ea typeface="楷体" panose="02010609060101010101" charset="-122"/>
            </a:endParaRPr>
          </a:p>
          <a:p>
            <a:endParaRPr lang="en-US" altLang="zh-CN" sz="2800" b="0" dirty="0">
              <a:solidFill>
                <a:srgbClr val="FF3300"/>
              </a:solidFill>
              <a:latin typeface="Times New Roman" panose="02020603050405020304" pitchFamily="18" charset="0"/>
              <a:ea typeface="楷体" panose="02010609060101010101" charset="-122"/>
            </a:endParaRPr>
          </a:p>
        </p:txBody>
      </p:sp>
      <p:sp>
        <p:nvSpPr>
          <p:cNvPr id="24580" name="Text Box 4"/>
          <p:cNvSpPr txBox="1"/>
          <p:nvPr/>
        </p:nvSpPr>
        <p:spPr>
          <a:xfrm>
            <a:off x="2268538" y="4292600"/>
            <a:ext cx="2327275" cy="519113"/>
          </a:xfrm>
          <a:prstGeom prst="rect">
            <a:avLst/>
          </a:prstGeom>
          <a:noFill/>
          <a:ln w="9525">
            <a:noFill/>
          </a:ln>
        </p:spPr>
        <p:txBody>
          <a:bodyPr wrap="none" anchor="t" anchorCtr="0">
            <a:spAutoFit/>
          </a:bodyPr>
          <a:p>
            <a:r>
              <a:rPr lang="zh-CN" altLang="en-US" sz="2800" dirty="0">
                <a:solidFill>
                  <a:srgbClr val="FF3300"/>
                </a:solidFill>
                <a:latin typeface="Times New Roman" panose="02020603050405020304" pitchFamily="18" charset="0"/>
                <a:ea typeface="楷体" panose="02010609060101010101" charset="-122"/>
              </a:rPr>
              <a:t>化学方程式：</a:t>
            </a:r>
            <a:endParaRPr lang="zh-CN" altLang="en-US" sz="2800" dirty="0">
              <a:solidFill>
                <a:srgbClr val="FF3300"/>
              </a:solidFill>
              <a:latin typeface="Times New Roman" panose="02020603050405020304" pitchFamily="18" charset="0"/>
              <a:ea typeface="楷体" panose="02010609060101010101" charset="-122"/>
            </a:endParaRPr>
          </a:p>
        </p:txBody>
      </p:sp>
      <p:sp>
        <p:nvSpPr>
          <p:cNvPr id="24581" name="Text Box 5"/>
          <p:cNvSpPr txBox="1"/>
          <p:nvPr/>
        </p:nvSpPr>
        <p:spPr>
          <a:xfrm>
            <a:off x="2268538" y="4792663"/>
            <a:ext cx="4902200" cy="519112"/>
          </a:xfrm>
          <a:prstGeom prst="rect">
            <a:avLst/>
          </a:prstGeom>
          <a:noFill/>
          <a:ln w="9525">
            <a:noFill/>
          </a:ln>
        </p:spPr>
        <p:txBody>
          <a:bodyPr wrap="none" anchor="t" anchorCtr="0">
            <a:spAutoFit/>
          </a:bodyPr>
          <a:p>
            <a:r>
              <a:rPr lang="en-US" altLang="zh-CN" sz="2800" dirty="0">
                <a:solidFill>
                  <a:srgbClr val="FF3300"/>
                </a:solidFill>
                <a:latin typeface="Arial Rounded MT Bold" panose="020F0704030504030204" pitchFamily="34" charset="0"/>
                <a:ea typeface="楷体" panose="02010609060101010101" charset="-122"/>
              </a:rPr>
              <a:t>(2)Zn + CuSO</a:t>
            </a:r>
            <a:r>
              <a:rPr lang="en-US" altLang="zh-CN" sz="1400" dirty="0">
                <a:solidFill>
                  <a:srgbClr val="FF3300"/>
                </a:solidFill>
                <a:latin typeface="Arial Rounded MT Bold" panose="020F0704030504030204" pitchFamily="34" charset="0"/>
                <a:ea typeface="楷体" panose="02010609060101010101" charset="-122"/>
              </a:rPr>
              <a:t>4</a:t>
            </a:r>
            <a:r>
              <a:rPr lang="en-US" altLang="zh-CN" sz="2800" dirty="0">
                <a:solidFill>
                  <a:srgbClr val="FF3300"/>
                </a:solidFill>
                <a:latin typeface="Arial Rounded MT Bold" panose="020F0704030504030204" pitchFamily="34" charset="0"/>
                <a:ea typeface="楷体" panose="02010609060101010101" charset="-122"/>
              </a:rPr>
              <a:t> = Cu + ZnSO</a:t>
            </a:r>
            <a:r>
              <a:rPr lang="en-US" altLang="zh-CN" sz="1400" dirty="0">
                <a:solidFill>
                  <a:srgbClr val="FF3300"/>
                </a:solidFill>
                <a:latin typeface="Arial Rounded MT Bold" panose="020F0704030504030204" pitchFamily="34" charset="0"/>
                <a:ea typeface="楷体" panose="02010609060101010101" charset="-122"/>
              </a:rPr>
              <a:t>4</a:t>
            </a:r>
            <a:endParaRPr lang="en-US" altLang="zh-CN" sz="2800" dirty="0">
              <a:solidFill>
                <a:srgbClr val="FF3300"/>
              </a:solidFill>
              <a:latin typeface="Arial Rounded MT Bold" panose="020F0704030504030204" pitchFamily="34" charset="0"/>
              <a:ea typeface="楷体" panose="02010609060101010101" charset="-122"/>
            </a:endParaRPr>
          </a:p>
        </p:txBody>
      </p:sp>
      <p:sp>
        <p:nvSpPr>
          <p:cNvPr id="24582" name="Text Box 6"/>
          <p:cNvSpPr txBox="1"/>
          <p:nvPr/>
        </p:nvSpPr>
        <p:spPr>
          <a:xfrm>
            <a:off x="2268538" y="5229225"/>
            <a:ext cx="5472112" cy="519113"/>
          </a:xfrm>
          <a:prstGeom prst="rect">
            <a:avLst/>
          </a:prstGeom>
          <a:noFill/>
          <a:ln w="9525">
            <a:noFill/>
          </a:ln>
        </p:spPr>
        <p:txBody>
          <a:bodyPr wrap="none" anchor="t" anchorCtr="0">
            <a:spAutoFit/>
          </a:bodyPr>
          <a:p>
            <a:r>
              <a:rPr lang="en-US" altLang="zh-CN" sz="2800" dirty="0">
                <a:solidFill>
                  <a:srgbClr val="FF3300"/>
                </a:solidFill>
                <a:latin typeface="Arial Rounded MT Bold" panose="020F0704030504030204" pitchFamily="34" charset="0"/>
                <a:ea typeface="楷体" panose="02010609060101010101" charset="-122"/>
              </a:rPr>
              <a:t>(4)Al +3AgNO</a:t>
            </a:r>
            <a:r>
              <a:rPr lang="en-US" altLang="zh-CN" sz="1400" dirty="0">
                <a:solidFill>
                  <a:srgbClr val="FF3300"/>
                </a:solidFill>
                <a:latin typeface="Arial Rounded MT Bold" panose="020F0704030504030204" pitchFamily="34" charset="0"/>
                <a:ea typeface="楷体" panose="02010609060101010101" charset="-122"/>
              </a:rPr>
              <a:t>3</a:t>
            </a:r>
            <a:r>
              <a:rPr lang="en-US" altLang="zh-CN" sz="2800" dirty="0">
                <a:solidFill>
                  <a:srgbClr val="FF3300"/>
                </a:solidFill>
                <a:latin typeface="Arial Rounded MT Bold" panose="020F0704030504030204" pitchFamily="34" charset="0"/>
                <a:ea typeface="楷体" panose="02010609060101010101" charset="-122"/>
              </a:rPr>
              <a:t> = Al(NO</a:t>
            </a:r>
            <a:r>
              <a:rPr lang="en-US" altLang="zh-CN" sz="1400" dirty="0">
                <a:solidFill>
                  <a:srgbClr val="FF3300"/>
                </a:solidFill>
                <a:latin typeface="Arial Rounded MT Bold" panose="020F0704030504030204" pitchFamily="34" charset="0"/>
                <a:ea typeface="楷体" panose="02010609060101010101" charset="-122"/>
              </a:rPr>
              <a:t>3</a:t>
            </a:r>
            <a:r>
              <a:rPr lang="en-US" altLang="zh-CN" sz="2800" dirty="0">
                <a:solidFill>
                  <a:srgbClr val="FF3300"/>
                </a:solidFill>
                <a:latin typeface="Arial Rounded MT Bold" panose="020F0704030504030204" pitchFamily="34" charset="0"/>
                <a:ea typeface="楷体" panose="02010609060101010101" charset="-122"/>
              </a:rPr>
              <a:t>)</a:t>
            </a:r>
            <a:r>
              <a:rPr lang="en-US" altLang="zh-CN" sz="1400" dirty="0">
                <a:solidFill>
                  <a:srgbClr val="FF3300"/>
                </a:solidFill>
                <a:latin typeface="Arial Rounded MT Bold" panose="020F0704030504030204" pitchFamily="34" charset="0"/>
                <a:ea typeface="楷体" panose="02010609060101010101" charset="-122"/>
              </a:rPr>
              <a:t>3</a:t>
            </a:r>
            <a:r>
              <a:rPr lang="en-US" altLang="zh-CN" sz="2800" dirty="0">
                <a:solidFill>
                  <a:srgbClr val="FF3300"/>
                </a:solidFill>
                <a:latin typeface="Arial Rounded MT Bold" panose="020F0704030504030204" pitchFamily="34" charset="0"/>
                <a:ea typeface="楷体" panose="02010609060101010101" charset="-122"/>
              </a:rPr>
              <a:t> + 3Ag</a:t>
            </a:r>
            <a:endParaRPr lang="en-US" altLang="zh-CN" sz="2800" dirty="0">
              <a:solidFill>
                <a:srgbClr val="FF3300"/>
              </a:solidFill>
              <a:latin typeface="Arial Rounded MT Bold" panose="020F0704030504030204" pitchFamily="34" charset="0"/>
              <a:ea typeface="楷体" panose="02010609060101010101" charset="-122"/>
            </a:endParaRPr>
          </a:p>
        </p:txBody>
      </p:sp>
      <p:sp>
        <p:nvSpPr>
          <p:cNvPr id="24583" name="Text Box 7"/>
          <p:cNvSpPr txBox="1"/>
          <p:nvPr/>
        </p:nvSpPr>
        <p:spPr>
          <a:xfrm>
            <a:off x="2268538" y="5734050"/>
            <a:ext cx="4857750" cy="519113"/>
          </a:xfrm>
          <a:prstGeom prst="rect">
            <a:avLst/>
          </a:prstGeom>
          <a:noFill/>
          <a:ln w="9525">
            <a:noFill/>
          </a:ln>
        </p:spPr>
        <p:txBody>
          <a:bodyPr wrap="none" anchor="t" anchorCtr="0">
            <a:spAutoFit/>
          </a:bodyPr>
          <a:p>
            <a:r>
              <a:rPr lang="en-US" altLang="zh-CN" sz="2800" dirty="0">
                <a:solidFill>
                  <a:srgbClr val="FF3300"/>
                </a:solidFill>
                <a:latin typeface="Arial Rounded MT Bold" panose="020F0704030504030204" pitchFamily="34" charset="0"/>
                <a:ea typeface="楷体" panose="02010609060101010101" charset="-122"/>
              </a:rPr>
              <a:t>(6)Mg + FeSO</a:t>
            </a:r>
            <a:r>
              <a:rPr lang="en-US" altLang="zh-CN" sz="1400" dirty="0">
                <a:solidFill>
                  <a:srgbClr val="FF3300"/>
                </a:solidFill>
                <a:latin typeface="Arial Rounded MT Bold" panose="020F0704030504030204" pitchFamily="34" charset="0"/>
                <a:ea typeface="楷体" panose="02010609060101010101" charset="-122"/>
              </a:rPr>
              <a:t>4</a:t>
            </a:r>
            <a:r>
              <a:rPr lang="en-US" altLang="zh-CN" sz="2800" dirty="0">
                <a:solidFill>
                  <a:srgbClr val="FF3300"/>
                </a:solidFill>
                <a:latin typeface="Arial Rounded MT Bold" panose="020F0704030504030204" pitchFamily="34" charset="0"/>
                <a:ea typeface="楷体" panose="02010609060101010101" charset="-122"/>
              </a:rPr>
              <a:t> = MgSO</a:t>
            </a:r>
            <a:r>
              <a:rPr lang="en-US" altLang="zh-CN" sz="1400" dirty="0">
                <a:solidFill>
                  <a:srgbClr val="FF3300"/>
                </a:solidFill>
                <a:latin typeface="Arial Rounded MT Bold" panose="020F0704030504030204" pitchFamily="34" charset="0"/>
                <a:ea typeface="楷体" panose="02010609060101010101" charset="-122"/>
              </a:rPr>
              <a:t>4</a:t>
            </a:r>
            <a:r>
              <a:rPr lang="en-US" altLang="zh-CN" sz="2800" dirty="0">
                <a:solidFill>
                  <a:srgbClr val="FF3300"/>
                </a:solidFill>
                <a:latin typeface="Arial Rounded MT Bold" panose="020F0704030504030204" pitchFamily="34" charset="0"/>
                <a:ea typeface="楷体" panose="02010609060101010101" charset="-122"/>
              </a:rPr>
              <a:t> +Fe</a:t>
            </a:r>
            <a:endParaRPr lang="en-US" altLang="zh-CN" sz="2800" dirty="0">
              <a:solidFill>
                <a:srgbClr val="FF3300"/>
              </a:solidFill>
              <a:latin typeface="Arial Rounded MT Bold" panose="020F0704030504030204" pitchFamily="34" charset="0"/>
              <a:ea typeface="楷体" panose="02010609060101010101"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835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835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837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835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35" presetClass="emph" presetSubtype="0" repeatCount="indefinite" fill="hold" grpId="1" nodeType="clickEffect">
                                  <p:stCondLst>
                                    <p:cond delay="0"/>
                                  </p:stCondLst>
                                  <p:endCondLst>
                                    <p:cond evt="onNext" delay="0">
                                      <p:tgtEl>
                                        <p:sldTgt/>
                                      </p:tgtEl>
                                    </p:cond>
                                  </p:endCondLst>
                                  <p:childTnLst>
                                    <p:anim calcmode="discrete" valueType="str">
                                      <p:cBhvr>
                                        <p:cTn id="22" dur="1000" fill="hold"/>
                                        <p:tgtEl>
                                          <p:spTgt spid="228357"/>
                                        </p:tgtEl>
                                        <p:attrNameLst>
                                          <p:attrName>style.visibility</p:attrName>
                                        </p:attrNameLst>
                                      </p:cBhvr>
                                      <p:tavLst>
                                        <p:tav tm="0">
                                          <p:val>
                                            <p:strVal val="hidden"/>
                                          </p:val>
                                        </p:tav>
                                        <p:tav tm="50000">
                                          <p:val>
                                            <p:strVal val="visible"/>
                                          </p:val>
                                        </p:tav>
                                      </p:tavLst>
                                    </p:anim>
                                  </p:childTnLst>
                                </p:cTn>
                              </p:par>
                              <p:par>
                                <p:cTn id="23" presetID="35" presetClass="emph" presetSubtype="0" repeatCount="indefinite" fill="hold" grpId="1" nodeType="withEffect">
                                  <p:stCondLst>
                                    <p:cond delay="0"/>
                                  </p:stCondLst>
                                  <p:endCondLst>
                                    <p:cond evt="onNext" delay="0">
                                      <p:tgtEl>
                                        <p:sldTgt/>
                                      </p:tgtEl>
                                    </p:cond>
                                  </p:endCondLst>
                                  <p:childTnLst>
                                    <p:anim calcmode="discrete" valueType="str">
                                      <p:cBhvr>
                                        <p:cTn id="24" dur="1000" fill="hold"/>
                                        <p:tgtEl>
                                          <p:spTgt spid="228370"/>
                                        </p:tgtEl>
                                        <p:attrNameLst>
                                          <p:attrName>style.visibility</p:attrName>
                                        </p:attrNameLst>
                                      </p:cBhvr>
                                      <p:tavLst>
                                        <p:tav tm="0">
                                          <p:val>
                                            <p:strVal val="hidden"/>
                                          </p:val>
                                        </p:tav>
                                        <p:tav tm="50000">
                                          <p:val>
                                            <p:strVal val="visible"/>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499"/>
                                          </p:stCondLst>
                                        </p:cTn>
                                        <p:tgtEl>
                                          <p:spTgt spid="2457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499"/>
                                          </p:stCondLst>
                                        </p:cTn>
                                        <p:tgtEl>
                                          <p:spTgt spid="2458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499"/>
                                          </p:stCondLst>
                                        </p:cTn>
                                        <p:tgtEl>
                                          <p:spTgt spid="24581"/>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499"/>
                                          </p:stCondLst>
                                        </p:cTn>
                                        <p:tgtEl>
                                          <p:spTgt spid="24582"/>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499"/>
                                          </p:stCondLst>
                                        </p:cTn>
                                        <p:tgtEl>
                                          <p:spTgt spid="245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370" grpId="0" bldLvl="0" animBg="1"/>
      <p:bldP spid="228370" grpId="1" bldLvl="0" animBg="1"/>
      <p:bldP spid="228358" grpId="0" bldLvl="0" animBg="1"/>
      <p:bldP spid="228357" grpId="0" bldLvl="0" animBg="1"/>
      <p:bldP spid="228357" grpId="1" bldLvl="0" animBg="1"/>
      <p:bldP spid="228359" grpId="0" bldLvl="0" animBg="1"/>
      <p:bldP spid="24579" grpId="0"/>
      <p:bldP spid="24580" grpId="0"/>
      <p:bldP spid="24581" grpId="0"/>
      <p:bldP spid="24582" grpId="0"/>
      <p:bldP spid="2458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Text Box 2"/>
          <p:cNvSpPr txBox="1"/>
          <p:nvPr/>
        </p:nvSpPr>
        <p:spPr>
          <a:xfrm>
            <a:off x="0" y="685800"/>
            <a:ext cx="8686800" cy="2041525"/>
          </a:xfrm>
          <a:prstGeom prst="rect">
            <a:avLst/>
          </a:prstGeom>
          <a:noFill/>
          <a:ln w="9525">
            <a:noFill/>
          </a:ln>
        </p:spPr>
        <p:txBody>
          <a:bodyPr>
            <a:spAutoFit/>
          </a:bodyPr>
          <a:p>
            <a:r>
              <a:rPr lang="en-US" altLang="zh-CN" sz="3200" b="1">
                <a:latin typeface="黑体" panose="02010609060101010101" pitchFamily="49" charset="-122"/>
                <a:ea typeface="黑体" panose="02010609060101010101" pitchFamily="49" charset="-122"/>
              </a:rPr>
              <a:t>1</a:t>
            </a:r>
            <a:r>
              <a:rPr lang="zh-CN" altLang="en-US" sz="3200" b="1" dirty="0">
                <a:latin typeface="黑体" panose="02010609060101010101" pitchFamily="49" charset="-122"/>
                <a:ea typeface="黑体" panose="02010609060101010101" pitchFamily="49" charset="-122"/>
              </a:rPr>
              <a:t>．判断下列各组物质能否反应？可以发生的写出化学方程式</a:t>
            </a:r>
            <a:endParaRPr lang="zh-CN" altLang="en-US" sz="3200" b="1" dirty="0">
              <a:latin typeface="黑体" panose="02010609060101010101" pitchFamily="49" charset="-122"/>
              <a:ea typeface="黑体" panose="02010609060101010101" pitchFamily="49" charset="-122"/>
            </a:endParaRPr>
          </a:p>
          <a:p>
            <a:r>
              <a:rPr lang="zh-CN" altLang="en-US" sz="3200" b="1" dirty="0">
                <a:latin typeface="黑体" panose="02010609060101010101" pitchFamily="49" charset="-122"/>
                <a:ea typeface="黑体" panose="02010609060101010101" pitchFamily="49" charset="-122"/>
              </a:rPr>
              <a:t>（</a:t>
            </a:r>
            <a:r>
              <a:rPr lang="en-US" altLang="zh-CN" sz="3200" b="1">
                <a:latin typeface="黑体" panose="02010609060101010101" pitchFamily="49" charset="-122"/>
                <a:ea typeface="黑体" panose="02010609060101010101" pitchFamily="49" charset="-122"/>
              </a:rPr>
              <a:t>1</a:t>
            </a:r>
            <a:r>
              <a:rPr lang="zh-CN" altLang="en-US" sz="3200" b="1" dirty="0">
                <a:latin typeface="黑体" panose="02010609060101010101" pitchFamily="49" charset="-122"/>
                <a:ea typeface="黑体" panose="02010609060101010101" pitchFamily="49" charset="-122"/>
              </a:rPr>
              <a:t>）银和稀盐酸</a:t>
            </a:r>
            <a:endParaRPr lang="zh-CN" altLang="en-US" sz="3200" b="1" dirty="0">
              <a:latin typeface="黑体" panose="02010609060101010101" pitchFamily="49" charset="-122"/>
              <a:ea typeface="黑体" panose="02010609060101010101" pitchFamily="49" charset="-122"/>
            </a:endParaRPr>
          </a:p>
          <a:p>
            <a:r>
              <a:rPr lang="zh-CN" altLang="en-US" sz="3200" b="1" dirty="0">
                <a:latin typeface="黑体" panose="02010609060101010101" pitchFamily="49" charset="-122"/>
                <a:ea typeface="黑体" panose="02010609060101010101" pitchFamily="49" charset="-122"/>
              </a:rPr>
              <a:t>（</a:t>
            </a:r>
            <a:r>
              <a:rPr lang="en-US" altLang="zh-CN" sz="3200" b="1">
                <a:latin typeface="黑体" panose="02010609060101010101" pitchFamily="49" charset="-122"/>
                <a:ea typeface="黑体" panose="02010609060101010101" pitchFamily="49" charset="-122"/>
              </a:rPr>
              <a:t>2</a:t>
            </a:r>
            <a:r>
              <a:rPr lang="zh-CN" altLang="en-US" sz="3200" b="1" dirty="0">
                <a:latin typeface="黑体" panose="02010609060101010101" pitchFamily="49" charset="-122"/>
                <a:ea typeface="黑体" panose="02010609060101010101" pitchFamily="49" charset="-122"/>
              </a:rPr>
              <a:t>）铝和稀硫酸</a:t>
            </a:r>
            <a:endParaRPr lang="zh-CN" altLang="en-US" sz="3200" b="1" dirty="0">
              <a:latin typeface="黑体" panose="02010609060101010101" pitchFamily="49" charset="-122"/>
              <a:ea typeface="黑体" panose="02010609060101010101" pitchFamily="49" charset="-122"/>
            </a:endParaRPr>
          </a:p>
        </p:txBody>
      </p:sp>
      <p:sp>
        <p:nvSpPr>
          <p:cNvPr id="189443" name="Text Box 3"/>
          <p:cNvSpPr txBox="1"/>
          <p:nvPr/>
        </p:nvSpPr>
        <p:spPr>
          <a:xfrm>
            <a:off x="3352800" y="2133600"/>
            <a:ext cx="6096000" cy="519113"/>
          </a:xfrm>
          <a:prstGeom prst="rect">
            <a:avLst/>
          </a:prstGeom>
          <a:noFill/>
          <a:ln w="9525">
            <a:noFill/>
          </a:ln>
        </p:spPr>
        <p:txBody>
          <a:bodyPr>
            <a:spAutoFit/>
          </a:bodyPr>
          <a:p>
            <a:pPr>
              <a:spcBef>
                <a:spcPct val="50000"/>
              </a:spcBef>
            </a:pPr>
            <a:r>
              <a:rPr lang="en-US" altLang="zh-CN" sz="2800" b="1">
                <a:solidFill>
                  <a:srgbClr val="0000FF"/>
                </a:solidFill>
                <a:latin typeface="Batang" panose="02030600000101010101" pitchFamily="18" charset="-127"/>
                <a:ea typeface="Batang" panose="02030600000101010101" pitchFamily="18" charset="-127"/>
              </a:rPr>
              <a:t>2Al+3H</a:t>
            </a:r>
            <a:r>
              <a:rPr lang="en-US" altLang="zh-CN" sz="2800" b="1" baseline="-25000">
                <a:solidFill>
                  <a:srgbClr val="0000FF"/>
                </a:solidFill>
                <a:latin typeface="Batang" panose="02030600000101010101" pitchFamily="18" charset="-127"/>
                <a:ea typeface="Batang" panose="02030600000101010101" pitchFamily="18" charset="-127"/>
              </a:rPr>
              <a:t>2</a:t>
            </a:r>
            <a:r>
              <a:rPr lang="en-US" altLang="zh-CN" sz="2800" b="1">
                <a:solidFill>
                  <a:srgbClr val="0000FF"/>
                </a:solidFill>
                <a:latin typeface="Batang" panose="02030600000101010101" pitchFamily="18" charset="-127"/>
                <a:ea typeface="Batang" panose="02030600000101010101" pitchFamily="18" charset="-127"/>
              </a:rPr>
              <a:t>SO</a:t>
            </a:r>
            <a:r>
              <a:rPr lang="en-US" altLang="zh-CN" sz="2800" b="1" baseline="-25000">
                <a:solidFill>
                  <a:srgbClr val="0000FF"/>
                </a:solidFill>
                <a:latin typeface="Batang" panose="02030600000101010101" pitchFamily="18" charset="-127"/>
                <a:ea typeface="Batang" panose="02030600000101010101" pitchFamily="18" charset="-127"/>
              </a:rPr>
              <a:t>4</a:t>
            </a:r>
            <a:r>
              <a:rPr lang="en-US" altLang="zh-CN" sz="2800" b="1">
                <a:solidFill>
                  <a:srgbClr val="0000FF"/>
                </a:solidFill>
                <a:latin typeface="Batang" panose="02030600000101010101" pitchFamily="18" charset="-127"/>
                <a:ea typeface="Batang" panose="02030600000101010101" pitchFamily="18" charset="-127"/>
              </a:rPr>
              <a:t>      Al</a:t>
            </a:r>
            <a:r>
              <a:rPr lang="en-US" altLang="zh-CN" sz="2800" b="1" baseline="-25000">
                <a:solidFill>
                  <a:srgbClr val="0000FF"/>
                </a:solidFill>
                <a:latin typeface="Batang" panose="02030600000101010101" pitchFamily="18" charset="-127"/>
                <a:ea typeface="Batang" panose="02030600000101010101" pitchFamily="18" charset="-127"/>
              </a:rPr>
              <a:t>2</a:t>
            </a:r>
            <a:r>
              <a:rPr lang="en-US" altLang="zh-CN" sz="2800" b="1">
                <a:solidFill>
                  <a:srgbClr val="0000FF"/>
                </a:solidFill>
                <a:latin typeface="Batang" panose="02030600000101010101" pitchFamily="18" charset="-127"/>
                <a:ea typeface="Batang" panose="02030600000101010101" pitchFamily="18" charset="-127"/>
              </a:rPr>
              <a:t>(SO</a:t>
            </a:r>
            <a:r>
              <a:rPr lang="en-US" altLang="zh-CN" sz="2800" b="1" baseline="-25000">
                <a:solidFill>
                  <a:srgbClr val="0000FF"/>
                </a:solidFill>
                <a:latin typeface="Batang" panose="02030600000101010101" pitchFamily="18" charset="-127"/>
                <a:ea typeface="Batang" panose="02030600000101010101" pitchFamily="18" charset="-127"/>
              </a:rPr>
              <a:t>4</a:t>
            </a:r>
            <a:r>
              <a:rPr lang="en-US" altLang="zh-CN" sz="2800" b="1">
                <a:solidFill>
                  <a:srgbClr val="0000FF"/>
                </a:solidFill>
                <a:latin typeface="Batang" panose="02030600000101010101" pitchFamily="18" charset="-127"/>
                <a:ea typeface="Batang" panose="02030600000101010101" pitchFamily="18" charset="-127"/>
              </a:rPr>
              <a:t>)</a:t>
            </a:r>
            <a:r>
              <a:rPr lang="en-US" altLang="zh-CN" sz="2800" b="1" baseline="-25000">
                <a:solidFill>
                  <a:srgbClr val="0000FF"/>
                </a:solidFill>
                <a:latin typeface="Batang" panose="02030600000101010101" pitchFamily="18" charset="-127"/>
                <a:ea typeface="Batang" panose="02030600000101010101" pitchFamily="18" charset="-127"/>
              </a:rPr>
              <a:t>3</a:t>
            </a:r>
            <a:r>
              <a:rPr lang="en-US" altLang="zh-CN" sz="2800" b="1">
                <a:solidFill>
                  <a:srgbClr val="0000FF"/>
                </a:solidFill>
                <a:latin typeface="Batang" panose="02030600000101010101" pitchFamily="18" charset="-127"/>
                <a:ea typeface="Batang" panose="02030600000101010101" pitchFamily="18" charset="-127"/>
              </a:rPr>
              <a:t> +3H</a:t>
            </a:r>
            <a:r>
              <a:rPr lang="en-US" altLang="zh-CN" sz="2800" b="1" baseline="-25000">
                <a:solidFill>
                  <a:srgbClr val="0000FF"/>
                </a:solidFill>
                <a:latin typeface="Batang" panose="02030600000101010101" pitchFamily="18" charset="-127"/>
                <a:ea typeface="Batang" panose="02030600000101010101" pitchFamily="18" charset="-127"/>
              </a:rPr>
              <a:t>2</a:t>
            </a:r>
            <a:endParaRPr lang="en-US" altLang="zh-CN" sz="2800" b="1" baseline="-25000">
              <a:solidFill>
                <a:srgbClr val="0000FF"/>
              </a:solidFill>
              <a:latin typeface="Batang" panose="02030600000101010101" pitchFamily="18" charset="-127"/>
              <a:ea typeface="Batang" panose="02030600000101010101" pitchFamily="18" charset="-127"/>
            </a:endParaRPr>
          </a:p>
        </p:txBody>
      </p:sp>
      <p:grpSp>
        <p:nvGrpSpPr>
          <p:cNvPr id="2" name="Group 4"/>
          <p:cNvGrpSpPr/>
          <p:nvPr/>
        </p:nvGrpSpPr>
        <p:grpSpPr>
          <a:xfrm>
            <a:off x="5562600" y="2362200"/>
            <a:ext cx="719138" cy="71438"/>
            <a:chOff x="2699" y="2024"/>
            <a:chExt cx="453" cy="45"/>
          </a:xfrm>
        </p:grpSpPr>
        <p:sp>
          <p:nvSpPr>
            <p:cNvPr id="27658" name="Line 5"/>
            <p:cNvSpPr/>
            <p:nvPr/>
          </p:nvSpPr>
          <p:spPr>
            <a:xfrm>
              <a:off x="2699" y="2024"/>
              <a:ext cx="453" cy="0"/>
            </a:xfrm>
            <a:prstGeom prst="line">
              <a:avLst/>
            </a:prstGeom>
            <a:ln w="9525" cap="flat" cmpd="sng">
              <a:solidFill>
                <a:srgbClr val="0000FF"/>
              </a:solidFill>
              <a:prstDash val="solid"/>
              <a:headEnd type="none" w="med" len="med"/>
              <a:tailEnd type="none" w="med" len="med"/>
            </a:ln>
          </p:spPr>
        </p:sp>
        <p:sp>
          <p:nvSpPr>
            <p:cNvPr id="27659" name="Line 6"/>
            <p:cNvSpPr/>
            <p:nvPr/>
          </p:nvSpPr>
          <p:spPr>
            <a:xfrm>
              <a:off x="2699" y="2069"/>
              <a:ext cx="453" cy="0"/>
            </a:xfrm>
            <a:prstGeom prst="line">
              <a:avLst/>
            </a:prstGeom>
            <a:ln w="9525" cap="flat" cmpd="sng">
              <a:solidFill>
                <a:srgbClr val="0000FF"/>
              </a:solidFill>
              <a:prstDash val="solid"/>
              <a:headEnd type="none" w="med" len="med"/>
              <a:tailEnd type="none" w="med" len="med"/>
            </a:ln>
          </p:spPr>
        </p:sp>
      </p:grpSp>
      <p:sp>
        <p:nvSpPr>
          <p:cNvPr id="189447" name="Line 7"/>
          <p:cNvSpPr/>
          <p:nvPr/>
        </p:nvSpPr>
        <p:spPr>
          <a:xfrm flipV="1">
            <a:off x="9067800" y="2209800"/>
            <a:ext cx="0" cy="431800"/>
          </a:xfrm>
          <a:prstGeom prst="line">
            <a:avLst/>
          </a:prstGeom>
          <a:ln w="9525" cap="flat" cmpd="sng">
            <a:solidFill>
              <a:schemeClr val="tx1"/>
            </a:solidFill>
            <a:prstDash val="solid"/>
            <a:headEnd type="none" w="med" len="med"/>
            <a:tailEnd type="triangle" w="med" len="med"/>
          </a:ln>
        </p:spPr>
      </p:sp>
      <p:sp>
        <p:nvSpPr>
          <p:cNvPr id="189448" name="Text Box 8"/>
          <p:cNvSpPr txBox="1"/>
          <p:nvPr/>
        </p:nvSpPr>
        <p:spPr>
          <a:xfrm>
            <a:off x="3581400" y="1630363"/>
            <a:ext cx="1800225" cy="579437"/>
          </a:xfrm>
          <a:prstGeom prst="rect">
            <a:avLst/>
          </a:prstGeom>
          <a:noFill/>
          <a:ln w="9525">
            <a:noFill/>
          </a:ln>
        </p:spPr>
        <p:txBody>
          <a:bodyPr>
            <a:spAutoFit/>
          </a:bodyPr>
          <a:p>
            <a:pPr>
              <a:spcBef>
                <a:spcPct val="50000"/>
              </a:spcBef>
            </a:pPr>
            <a:r>
              <a:rPr lang="zh-CN" altLang="en-US" sz="3200" b="1" dirty="0">
                <a:solidFill>
                  <a:srgbClr val="0000FF"/>
                </a:solidFill>
                <a:latin typeface="Arial" panose="020B0604020202020204" pitchFamily="34" charset="0"/>
                <a:ea typeface="黑体" panose="02010609060101010101" pitchFamily="49" charset="-122"/>
              </a:rPr>
              <a:t>不反应</a:t>
            </a:r>
            <a:endParaRPr lang="zh-CN" altLang="en-US" sz="3200" b="1" dirty="0">
              <a:solidFill>
                <a:srgbClr val="0000FF"/>
              </a:solidFill>
              <a:latin typeface="Arial" panose="020B0604020202020204" pitchFamily="34" charset="0"/>
              <a:ea typeface="黑体" panose="02010609060101010101" pitchFamily="49" charset="-122"/>
            </a:endParaRPr>
          </a:p>
        </p:txBody>
      </p:sp>
      <p:sp>
        <p:nvSpPr>
          <p:cNvPr id="189454" name="Text Box 14"/>
          <p:cNvSpPr txBox="1"/>
          <p:nvPr/>
        </p:nvSpPr>
        <p:spPr>
          <a:xfrm>
            <a:off x="152400" y="2971800"/>
            <a:ext cx="8915400" cy="3292475"/>
          </a:xfrm>
          <a:prstGeom prst="rect">
            <a:avLst/>
          </a:prstGeom>
          <a:noFill/>
          <a:ln w="9525">
            <a:noFill/>
          </a:ln>
        </p:spPr>
        <p:txBody>
          <a:bodyPr>
            <a:spAutoFit/>
          </a:bodyPr>
          <a:p>
            <a:pPr>
              <a:spcBef>
                <a:spcPct val="50000"/>
              </a:spcBef>
            </a:pPr>
            <a:r>
              <a:rPr lang="en-US" altLang="zh-CN" sz="3200" b="1">
                <a:solidFill>
                  <a:srgbClr val="000000"/>
                </a:solidFill>
                <a:latin typeface="黑体" panose="02010609060101010101" pitchFamily="49" charset="-122"/>
                <a:ea typeface="黑体" panose="02010609060101010101" pitchFamily="49" charset="-122"/>
              </a:rPr>
              <a:t>2</a:t>
            </a:r>
            <a:r>
              <a:rPr lang="zh-CN" altLang="en-US" sz="3200" b="1" dirty="0">
                <a:solidFill>
                  <a:srgbClr val="000000"/>
                </a:solidFill>
                <a:latin typeface="黑体" panose="02010609060101010101" pitchFamily="49" charset="-122"/>
                <a:ea typeface="黑体" panose="02010609060101010101" pitchFamily="49" charset="-122"/>
              </a:rPr>
              <a:t>、</a:t>
            </a:r>
            <a:r>
              <a:rPr lang="en-US" altLang="zh-CN" sz="3200" b="1">
                <a:solidFill>
                  <a:srgbClr val="000000"/>
                </a:solidFill>
                <a:latin typeface="黑体" panose="02010609060101010101" pitchFamily="49" charset="-122"/>
                <a:ea typeface="黑体" panose="02010609060101010101" pitchFamily="49" charset="-122"/>
              </a:rPr>
              <a:t>《</a:t>
            </a:r>
            <a:r>
              <a:rPr lang="zh-CN" altLang="en-US" sz="3200" b="1" dirty="0">
                <a:solidFill>
                  <a:srgbClr val="000000"/>
                </a:solidFill>
                <a:latin typeface="黑体" panose="02010609060101010101" pitchFamily="49" charset="-122"/>
                <a:ea typeface="黑体" panose="02010609060101010101" pitchFamily="49" charset="-122"/>
              </a:rPr>
              <a:t>齐鲁晚报</a:t>
            </a:r>
            <a:r>
              <a:rPr lang="en-US" altLang="zh-CN" sz="3200" b="1">
                <a:solidFill>
                  <a:srgbClr val="000000"/>
                </a:solidFill>
                <a:latin typeface="黑体" panose="02010609060101010101" pitchFamily="49" charset="-122"/>
                <a:ea typeface="黑体" panose="02010609060101010101" pitchFamily="49" charset="-122"/>
              </a:rPr>
              <a:t>》</a:t>
            </a:r>
            <a:r>
              <a:rPr lang="zh-CN" altLang="en-US" sz="3200" b="1" dirty="0">
                <a:solidFill>
                  <a:srgbClr val="000000"/>
                </a:solidFill>
                <a:latin typeface="黑体" panose="02010609060101010101" pitchFamily="49" charset="-122"/>
                <a:ea typeface="黑体" panose="02010609060101010101" pitchFamily="49" charset="-122"/>
              </a:rPr>
              <a:t>一篇题为</a:t>
            </a:r>
            <a:r>
              <a:rPr lang="en-US" altLang="zh-CN" sz="3200" b="1">
                <a:solidFill>
                  <a:srgbClr val="000000"/>
                </a:solidFill>
                <a:latin typeface="黑体" panose="02010609060101010101" pitchFamily="49" charset="-122"/>
                <a:ea typeface="黑体" panose="02010609060101010101" pitchFamily="49" charset="-122"/>
              </a:rPr>
              <a:t>《</a:t>
            </a:r>
            <a:r>
              <a:rPr lang="zh-CN" altLang="en-US" sz="3200" b="1" dirty="0">
                <a:solidFill>
                  <a:srgbClr val="000000"/>
                </a:solidFill>
                <a:latin typeface="黑体" panose="02010609060101010101" pitchFamily="49" charset="-122"/>
                <a:ea typeface="黑体" panose="02010609060101010101" pitchFamily="49" charset="-122"/>
              </a:rPr>
              <a:t>废弃定影液中淘出银子</a:t>
            </a:r>
            <a:r>
              <a:rPr lang="en-US" altLang="zh-CN" sz="3200" b="1">
                <a:solidFill>
                  <a:srgbClr val="000000"/>
                </a:solidFill>
                <a:latin typeface="黑体" panose="02010609060101010101" pitchFamily="49" charset="-122"/>
                <a:ea typeface="黑体" panose="02010609060101010101" pitchFamily="49" charset="-122"/>
              </a:rPr>
              <a:t>》</a:t>
            </a:r>
            <a:r>
              <a:rPr lang="zh-CN" altLang="en-US" sz="3200" b="1" dirty="0">
                <a:solidFill>
                  <a:srgbClr val="000000"/>
                </a:solidFill>
                <a:latin typeface="黑体" panose="02010609060101010101" pitchFamily="49" charset="-122"/>
                <a:ea typeface="黑体" panose="02010609060101010101" pitchFamily="49" charset="-122"/>
              </a:rPr>
              <a:t>的文章报道：丁自豪利用摄影店废弃的定影液，每月可回收价值约为</a:t>
            </a:r>
            <a:r>
              <a:rPr lang="en-US" altLang="zh-CN" sz="3200" b="1">
                <a:solidFill>
                  <a:srgbClr val="000000"/>
                </a:solidFill>
                <a:latin typeface="黑体" panose="02010609060101010101" pitchFamily="49" charset="-122"/>
                <a:ea typeface="黑体" panose="02010609060101010101" pitchFamily="49" charset="-122"/>
              </a:rPr>
              <a:t>20</a:t>
            </a:r>
            <a:r>
              <a:rPr lang="zh-CN" altLang="en-US" sz="3200" b="1" dirty="0">
                <a:solidFill>
                  <a:srgbClr val="000000"/>
                </a:solidFill>
                <a:latin typeface="黑体" panose="02010609060101010101" pitchFamily="49" charset="-122"/>
                <a:ea typeface="黑体" panose="02010609060101010101" pitchFamily="49" charset="-122"/>
              </a:rPr>
              <a:t>万元的银。其中一种回收的原理是：</a:t>
            </a:r>
            <a:r>
              <a:rPr lang="en-US" altLang="zh-CN" sz="3200" b="1">
                <a:solidFill>
                  <a:srgbClr val="000000"/>
                </a:solidFill>
                <a:latin typeface="黑体" panose="02010609060101010101" pitchFamily="49" charset="-122"/>
                <a:ea typeface="黑体" panose="02010609060101010101" pitchFamily="49" charset="-122"/>
              </a:rPr>
              <a:t>Fe+2AgNO</a:t>
            </a:r>
            <a:r>
              <a:rPr lang="en-US" altLang="zh-CN" sz="3200" b="1" baseline="-25000">
                <a:solidFill>
                  <a:srgbClr val="000000"/>
                </a:solidFill>
                <a:latin typeface="黑体" panose="02010609060101010101" pitchFamily="49" charset="-122"/>
                <a:ea typeface="黑体" panose="02010609060101010101" pitchFamily="49" charset="-122"/>
              </a:rPr>
              <a:t>3</a:t>
            </a:r>
            <a:r>
              <a:rPr lang="en-US" altLang="zh-CN" sz="3200" b="1">
                <a:solidFill>
                  <a:srgbClr val="000000"/>
                </a:solidFill>
                <a:latin typeface="黑体" panose="02010609060101010101" pitchFamily="49" charset="-122"/>
                <a:ea typeface="黑体" panose="02010609060101010101" pitchFamily="49" charset="-122"/>
              </a:rPr>
              <a:t> = 2Ag+Fe(NO</a:t>
            </a:r>
            <a:r>
              <a:rPr lang="en-US" altLang="zh-CN" sz="3200" b="1" baseline="-25000">
                <a:solidFill>
                  <a:srgbClr val="000000"/>
                </a:solidFill>
                <a:latin typeface="黑体" panose="02010609060101010101" pitchFamily="49" charset="-122"/>
                <a:ea typeface="黑体" panose="02010609060101010101" pitchFamily="49" charset="-122"/>
              </a:rPr>
              <a:t>3</a:t>
            </a:r>
            <a:r>
              <a:rPr lang="en-US" altLang="zh-CN" sz="3200" b="1">
                <a:solidFill>
                  <a:srgbClr val="000000"/>
                </a:solidFill>
                <a:latin typeface="黑体" panose="02010609060101010101" pitchFamily="49" charset="-122"/>
                <a:ea typeface="黑体" panose="02010609060101010101" pitchFamily="49" charset="-122"/>
              </a:rPr>
              <a:t>)</a:t>
            </a:r>
            <a:r>
              <a:rPr lang="en-US" altLang="zh-CN" sz="3200" b="1" baseline="-25000">
                <a:solidFill>
                  <a:srgbClr val="000000"/>
                </a:solidFill>
                <a:latin typeface="黑体" panose="02010609060101010101" pitchFamily="49" charset="-122"/>
                <a:ea typeface="黑体" panose="02010609060101010101" pitchFamily="49" charset="-122"/>
              </a:rPr>
              <a:t>2</a:t>
            </a:r>
            <a:r>
              <a:rPr lang="zh-CN" altLang="en-US" sz="3200" b="1" dirty="0">
                <a:solidFill>
                  <a:srgbClr val="000000"/>
                </a:solidFill>
                <a:latin typeface="黑体" panose="02010609060101010101" pitchFamily="49" charset="-122"/>
                <a:ea typeface="黑体" panose="02010609060101010101" pitchFamily="49" charset="-122"/>
              </a:rPr>
              <a:t>。这个反应属于（   ）</a:t>
            </a:r>
            <a:endParaRPr lang="zh-CN" altLang="en-US" sz="3200" b="1" dirty="0">
              <a:solidFill>
                <a:srgbClr val="000000"/>
              </a:solidFill>
              <a:latin typeface="黑体" panose="02010609060101010101" pitchFamily="49" charset="-122"/>
              <a:ea typeface="黑体" panose="02010609060101010101" pitchFamily="49" charset="-122"/>
            </a:endParaRPr>
          </a:p>
          <a:p>
            <a:pPr>
              <a:spcBef>
                <a:spcPct val="50000"/>
              </a:spcBef>
            </a:pPr>
            <a:r>
              <a:rPr lang="en-US" altLang="zh-CN" sz="3200" b="1">
                <a:solidFill>
                  <a:srgbClr val="000000"/>
                </a:solidFill>
                <a:latin typeface="黑体" panose="02010609060101010101" pitchFamily="49" charset="-122"/>
                <a:ea typeface="黑体" panose="02010609060101010101" pitchFamily="49" charset="-122"/>
              </a:rPr>
              <a:t>A</a:t>
            </a:r>
            <a:r>
              <a:rPr lang="zh-CN" altLang="en-US" sz="3200" b="1" dirty="0">
                <a:solidFill>
                  <a:srgbClr val="000000"/>
                </a:solidFill>
                <a:latin typeface="黑体" panose="02010609060101010101" pitchFamily="49" charset="-122"/>
                <a:ea typeface="黑体" panose="02010609060101010101" pitchFamily="49" charset="-122"/>
              </a:rPr>
              <a:t>化合反应 </a:t>
            </a:r>
            <a:r>
              <a:rPr lang="en-US" altLang="zh-CN" sz="3200" b="1">
                <a:solidFill>
                  <a:srgbClr val="000000"/>
                </a:solidFill>
                <a:latin typeface="黑体" panose="02010609060101010101" pitchFamily="49" charset="-122"/>
                <a:ea typeface="黑体" panose="02010609060101010101" pitchFamily="49" charset="-122"/>
              </a:rPr>
              <a:t>B</a:t>
            </a:r>
            <a:r>
              <a:rPr lang="zh-CN" altLang="en-US" sz="3200" b="1" dirty="0">
                <a:solidFill>
                  <a:srgbClr val="000000"/>
                </a:solidFill>
                <a:latin typeface="黑体" panose="02010609060101010101" pitchFamily="49" charset="-122"/>
                <a:ea typeface="黑体" panose="02010609060101010101" pitchFamily="49" charset="-122"/>
              </a:rPr>
              <a:t>分解反应 </a:t>
            </a:r>
            <a:r>
              <a:rPr lang="en-US" altLang="zh-CN" sz="3200" b="1">
                <a:solidFill>
                  <a:srgbClr val="000000"/>
                </a:solidFill>
                <a:latin typeface="黑体" panose="02010609060101010101" pitchFamily="49" charset="-122"/>
                <a:ea typeface="黑体" panose="02010609060101010101" pitchFamily="49" charset="-122"/>
              </a:rPr>
              <a:t>C</a:t>
            </a:r>
            <a:r>
              <a:rPr lang="zh-CN" altLang="en-US" sz="3200" b="1" dirty="0">
                <a:solidFill>
                  <a:srgbClr val="000000"/>
                </a:solidFill>
                <a:latin typeface="黑体" panose="02010609060101010101" pitchFamily="49" charset="-122"/>
                <a:ea typeface="黑体" panose="02010609060101010101" pitchFamily="49" charset="-122"/>
              </a:rPr>
              <a:t>置换反应 </a:t>
            </a:r>
            <a:r>
              <a:rPr lang="en-US" altLang="zh-CN" sz="3200" b="1">
                <a:solidFill>
                  <a:srgbClr val="000000"/>
                </a:solidFill>
                <a:latin typeface="黑体" panose="02010609060101010101" pitchFamily="49" charset="-122"/>
                <a:ea typeface="黑体" panose="02010609060101010101" pitchFamily="49" charset="-122"/>
              </a:rPr>
              <a:t>D</a:t>
            </a:r>
            <a:r>
              <a:rPr lang="zh-CN" altLang="en-US" sz="3200" b="1" dirty="0">
                <a:solidFill>
                  <a:srgbClr val="000000"/>
                </a:solidFill>
                <a:latin typeface="黑体" panose="02010609060101010101" pitchFamily="49" charset="-122"/>
                <a:ea typeface="黑体" panose="02010609060101010101" pitchFamily="49" charset="-122"/>
              </a:rPr>
              <a:t>复分解反应</a:t>
            </a:r>
            <a:endParaRPr lang="zh-CN" altLang="en-US" sz="3200" b="1" baseline="-25000" dirty="0">
              <a:solidFill>
                <a:srgbClr val="000000"/>
              </a:solidFill>
              <a:latin typeface="黑体" panose="02010609060101010101" pitchFamily="49" charset="-122"/>
              <a:ea typeface="黑体" panose="02010609060101010101" pitchFamily="49" charset="-122"/>
            </a:endParaRPr>
          </a:p>
        </p:txBody>
      </p:sp>
      <p:sp>
        <p:nvSpPr>
          <p:cNvPr id="189455" name="Text Box 15"/>
          <p:cNvSpPr txBox="1"/>
          <p:nvPr/>
        </p:nvSpPr>
        <p:spPr>
          <a:xfrm>
            <a:off x="2819400" y="4953000"/>
            <a:ext cx="1066800" cy="641350"/>
          </a:xfrm>
          <a:prstGeom prst="rect">
            <a:avLst/>
          </a:prstGeom>
          <a:noFill/>
          <a:ln w="9525">
            <a:noFill/>
          </a:ln>
        </p:spPr>
        <p:txBody>
          <a:bodyPr>
            <a:spAutoFit/>
          </a:bodyPr>
          <a:p>
            <a:pPr>
              <a:spcBef>
                <a:spcPct val="50000"/>
              </a:spcBef>
            </a:pPr>
            <a:r>
              <a:rPr lang="en-US" altLang="zh-CN" sz="3600" b="1">
                <a:solidFill>
                  <a:srgbClr val="FF0000"/>
                </a:solidFill>
                <a:latin typeface="Arial" panose="020B0604020202020204" pitchFamily="34" charset="0"/>
              </a:rPr>
              <a:t>C</a:t>
            </a:r>
            <a:endParaRPr lang="en-US" altLang="zh-CN" sz="3600" b="1">
              <a:solidFill>
                <a:srgbClr val="FF0000"/>
              </a:solidFill>
              <a:latin typeface="Arial" panose="020B0604020202020204" pitchFamily="34" charset="0"/>
            </a:endParaRPr>
          </a:p>
        </p:txBody>
      </p:sp>
      <p:sp>
        <p:nvSpPr>
          <p:cNvPr id="27657" name="TextBox 15"/>
          <p:cNvSpPr txBox="1"/>
          <p:nvPr/>
        </p:nvSpPr>
        <p:spPr>
          <a:xfrm>
            <a:off x="0" y="0"/>
            <a:ext cx="2101850" cy="646113"/>
          </a:xfrm>
          <a:prstGeom prst="rect">
            <a:avLst/>
          </a:prstGeom>
          <a:solidFill>
            <a:srgbClr val="0000FF"/>
          </a:solidFill>
          <a:ln w="9525">
            <a:noFill/>
          </a:ln>
        </p:spPr>
        <p:txBody>
          <a:bodyPr wrap="none">
            <a:spAutoFit/>
          </a:bodyPr>
          <a:p>
            <a:r>
              <a:rPr lang="zh-CN" altLang="en-US" sz="3600" dirty="0">
                <a:solidFill>
                  <a:schemeClr val="bg1"/>
                </a:solidFill>
                <a:latin typeface="Arial" panose="020B0604020202020204" pitchFamily="34" charset="0"/>
              </a:rPr>
              <a:t>随堂巩固</a:t>
            </a:r>
            <a:endParaRPr lang="zh-CN" altLang="en-US" sz="3600" dirty="0">
              <a:solidFill>
                <a:schemeClr val="bg1"/>
              </a:solidFill>
              <a:latin typeface="Arial" panose="020B0604020202020204" pitchFamily="3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9448"/>
                                        </p:tgtEl>
                                        <p:attrNameLst>
                                          <p:attrName>style.visibility</p:attrName>
                                        </p:attrNameLst>
                                      </p:cBhvr>
                                      <p:to>
                                        <p:strVal val="visible"/>
                                      </p:to>
                                    </p:set>
                                    <p:animEffect transition="in" filter="blinds(horizontal)">
                                      <p:cBhvr>
                                        <p:cTn id="7" dur="500"/>
                                        <p:tgtEl>
                                          <p:spTgt spid="18944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89443"/>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189447"/>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8945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9455"/>
                                        </p:tgtEl>
                                        <p:attrNameLst>
                                          <p:attrName>style.visibility</p:attrName>
                                        </p:attrNameLst>
                                      </p:cBhvr>
                                      <p:to>
                                        <p:strVal val="visible"/>
                                      </p:to>
                                    </p:set>
                                    <p:anim calcmode="lin" valueType="num">
                                      <p:cBhvr additive="base">
                                        <p:cTn id="25" dur="500" fill="hold"/>
                                        <p:tgtEl>
                                          <p:spTgt spid="189455"/>
                                        </p:tgtEl>
                                        <p:attrNameLst>
                                          <p:attrName>ppt_x</p:attrName>
                                        </p:attrNameLst>
                                      </p:cBhvr>
                                      <p:tavLst>
                                        <p:tav tm="0">
                                          <p:val>
                                            <p:strVal val="#ppt_x"/>
                                          </p:val>
                                        </p:tav>
                                        <p:tav tm="100000">
                                          <p:val>
                                            <p:strVal val="#ppt_x"/>
                                          </p:val>
                                        </p:tav>
                                      </p:tavLst>
                                    </p:anim>
                                    <p:anim calcmode="lin" valueType="num">
                                      <p:cBhvr additive="base">
                                        <p:cTn id="26" dur="500" fill="hold"/>
                                        <p:tgtEl>
                                          <p:spTgt spid="1894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p:bldP spid="189448" grpId="0"/>
      <p:bldP spid="189454" grpId="0"/>
      <p:bldP spid="18945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1730" name="Text Box 2"/>
          <p:cNvSpPr txBox="1"/>
          <p:nvPr/>
        </p:nvSpPr>
        <p:spPr>
          <a:xfrm>
            <a:off x="152400" y="3657600"/>
            <a:ext cx="8229600" cy="2563813"/>
          </a:xfrm>
          <a:prstGeom prst="rect">
            <a:avLst/>
          </a:prstGeom>
          <a:noFill/>
          <a:ln w="9525">
            <a:noFill/>
          </a:ln>
        </p:spPr>
        <p:txBody>
          <a:bodyPr>
            <a:spAutoFit/>
          </a:bodyPr>
          <a:p>
            <a:pPr>
              <a:spcBef>
                <a:spcPct val="50000"/>
              </a:spcBef>
            </a:pPr>
            <a:r>
              <a:rPr lang="en-US" altLang="zh-CN" sz="3600" b="1">
                <a:latin typeface="Arial" panose="020B0604020202020204" pitchFamily="34" charset="0"/>
              </a:rPr>
              <a:t>4</a:t>
            </a:r>
            <a:r>
              <a:rPr lang="zh-CN" altLang="en-US" sz="3600" b="1" dirty="0">
                <a:latin typeface="Arial" panose="020B0604020202020204" pitchFamily="34" charset="0"/>
              </a:rPr>
              <a:t>、 在以下四种金属中，有一种金属的化合物溶液与其他三种金属都能发生置换反应，这种金属是  （       ）</a:t>
            </a:r>
            <a:endParaRPr lang="zh-CN" altLang="en-US" sz="3600" b="1" dirty="0">
              <a:latin typeface="Arial" panose="020B0604020202020204" pitchFamily="34" charset="0"/>
            </a:endParaRPr>
          </a:p>
          <a:p>
            <a:pPr>
              <a:spcBef>
                <a:spcPct val="50000"/>
              </a:spcBef>
            </a:pPr>
            <a:r>
              <a:rPr lang="en-US" altLang="zh-CN" sz="3600" b="1">
                <a:latin typeface="Arial" panose="020B0604020202020204" pitchFamily="34" charset="0"/>
              </a:rPr>
              <a:t>A Fe      B Ag     C Zn     D Cu</a:t>
            </a:r>
            <a:endParaRPr lang="en-US" altLang="zh-CN" sz="3600" b="1">
              <a:latin typeface="Arial" panose="020B0604020202020204" pitchFamily="34" charset="0"/>
            </a:endParaRPr>
          </a:p>
        </p:txBody>
      </p:sp>
      <p:sp>
        <p:nvSpPr>
          <p:cNvPr id="201731" name="Text Box 3"/>
          <p:cNvSpPr txBox="1"/>
          <p:nvPr/>
        </p:nvSpPr>
        <p:spPr>
          <a:xfrm>
            <a:off x="5181600" y="4724400"/>
            <a:ext cx="685800" cy="762000"/>
          </a:xfrm>
          <a:prstGeom prst="rect">
            <a:avLst/>
          </a:prstGeom>
          <a:noFill/>
          <a:ln w="9525">
            <a:noFill/>
          </a:ln>
        </p:spPr>
        <p:txBody>
          <a:bodyPr>
            <a:spAutoFit/>
          </a:bodyPr>
          <a:p>
            <a:pPr>
              <a:spcBef>
                <a:spcPct val="50000"/>
              </a:spcBef>
            </a:pPr>
            <a:r>
              <a:rPr lang="en-US" altLang="zh-CN" sz="4400" b="1">
                <a:solidFill>
                  <a:srgbClr val="FF3300"/>
                </a:solidFill>
                <a:latin typeface="Arial" panose="020B0604020202020204" pitchFamily="34" charset="0"/>
              </a:rPr>
              <a:t>B</a:t>
            </a:r>
            <a:endParaRPr lang="en-US" altLang="zh-CN" sz="4400" b="1">
              <a:solidFill>
                <a:srgbClr val="FF3300"/>
              </a:solidFill>
              <a:latin typeface="Arial" panose="020B0604020202020204" pitchFamily="34" charset="0"/>
            </a:endParaRPr>
          </a:p>
        </p:txBody>
      </p:sp>
      <p:sp>
        <p:nvSpPr>
          <p:cNvPr id="28676" name="Rectangle 5"/>
          <p:cNvSpPr/>
          <p:nvPr/>
        </p:nvSpPr>
        <p:spPr>
          <a:xfrm>
            <a:off x="228600" y="1063625"/>
            <a:ext cx="8763000" cy="2289175"/>
          </a:xfrm>
          <a:prstGeom prst="rect">
            <a:avLst/>
          </a:prstGeom>
          <a:noFill/>
          <a:ln w="9525">
            <a:noFill/>
          </a:ln>
        </p:spPr>
        <p:txBody>
          <a:bodyPr>
            <a:spAutoFit/>
          </a:bodyPr>
          <a:p>
            <a:r>
              <a:rPr lang="en-US" altLang="zh-CN" sz="3600" b="1">
                <a:solidFill>
                  <a:srgbClr val="000000"/>
                </a:solidFill>
                <a:latin typeface="Times New Roman" panose="02020603050405020304" pitchFamily="18" charset="0"/>
              </a:rPr>
              <a:t>3.</a:t>
            </a:r>
            <a:r>
              <a:rPr lang="zh-CN" altLang="en-US" sz="3600" b="1" dirty="0">
                <a:solidFill>
                  <a:srgbClr val="000000"/>
                </a:solidFill>
                <a:latin typeface="Times New Roman" panose="02020603050405020304" pitchFamily="18" charset="0"/>
              </a:rPr>
              <a:t>实验室的废酸液不能直接倒入下水道，是因为 </a:t>
            </a:r>
            <a:r>
              <a:rPr lang="zh-CN" altLang="en-US" sz="3600" b="1" u="sng" dirty="0">
                <a:solidFill>
                  <a:srgbClr val="000000"/>
                </a:solidFill>
                <a:latin typeface="Times New Roman" panose="02020603050405020304" pitchFamily="18" charset="0"/>
              </a:rPr>
              <a:t>                                               </a:t>
            </a:r>
            <a:r>
              <a:rPr lang="zh-CN" altLang="en-US" sz="3600" b="1" dirty="0">
                <a:solidFill>
                  <a:srgbClr val="000000"/>
                </a:solidFill>
                <a:latin typeface="Times New Roman" panose="02020603050405020304" pitchFamily="18" charset="0"/>
              </a:rPr>
              <a:t>；</a:t>
            </a:r>
            <a:endParaRPr lang="zh-CN" altLang="en-US" sz="3600" b="1" dirty="0">
              <a:solidFill>
                <a:srgbClr val="000000"/>
              </a:solidFill>
              <a:latin typeface="Times New Roman" panose="02020603050405020304" pitchFamily="18" charset="0"/>
            </a:endParaRPr>
          </a:p>
          <a:p>
            <a:r>
              <a:rPr lang="zh-CN" altLang="en-US" sz="3600" b="1" dirty="0">
                <a:solidFill>
                  <a:srgbClr val="000000"/>
                </a:solidFill>
                <a:latin typeface="Times New Roman" panose="02020603050405020304" pitchFamily="18" charset="0"/>
              </a:rPr>
              <a:t>师傅在切割钢板时，常用硫酸铜溶液画线是因为 </a:t>
            </a:r>
            <a:r>
              <a:rPr lang="zh-CN" altLang="en-US" sz="3600" b="1" u="sng" dirty="0">
                <a:solidFill>
                  <a:srgbClr val="000000"/>
                </a:solidFill>
                <a:latin typeface="Times New Roman" panose="02020603050405020304" pitchFamily="18" charset="0"/>
              </a:rPr>
              <a:t>                                       </a:t>
            </a:r>
            <a:r>
              <a:rPr lang="zh-CN" altLang="en-US" sz="3600" b="1" dirty="0">
                <a:solidFill>
                  <a:srgbClr val="000000"/>
                </a:solidFill>
                <a:latin typeface="Times New Roman" panose="02020603050405020304" pitchFamily="18" charset="0"/>
              </a:rPr>
              <a:t>。</a:t>
            </a:r>
            <a:r>
              <a:rPr lang="zh-CN" altLang="en-US" sz="3600" b="1" u="sng" dirty="0">
                <a:solidFill>
                  <a:srgbClr val="000000"/>
                </a:solidFill>
                <a:latin typeface="Times New Roman" panose="02020603050405020304" pitchFamily="18" charset="0"/>
              </a:rPr>
              <a:t>                         </a:t>
            </a:r>
            <a:endParaRPr lang="zh-CN" altLang="en-US" sz="3600" b="1" dirty="0">
              <a:solidFill>
                <a:srgbClr val="000000"/>
              </a:solidFill>
              <a:latin typeface="Times New Roman" panose="02020603050405020304" pitchFamily="18" charset="0"/>
            </a:endParaRPr>
          </a:p>
        </p:txBody>
      </p:sp>
      <p:sp>
        <p:nvSpPr>
          <p:cNvPr id="201734" name="Text Box 6"/>
          <p:cNvSpPr txBox="1"/>
          <p:nvPr/>
        </p:nvSpPr>
        <p:spPr>
          <a:xfrm>
            <a:off x="2286000" y="1524000"/>
            <a:ext cx="3733800" cy="641350"/>
          </a:xfrm>
          <a:prstGeom prst="rect">
            <a:avLst/>
          </a:prstGeom>
          <a:noFill/>
          <a:ln w="9525">
            <a:noFill/>
          </a:ln>
        </p:spPr>
        <p:txBody>
          <a:bodyPr>
            <a:spAutoFit/>
          </a:bodyPr>
          <a:p>
            <a:pPr>
              <a:spcBef>
                <a:spcPct val="50000"/>
              </a:spcBef>
            </a:pPr>
            <a:r>
              <a:rPr lang="zh-CN" altLang="en-US" sz="3600" b="1" dirty="0">
                <a:solidFill>
                  <a:srgbClr val="FF3300"/>
                </a:solidFill>
                <a:latin typeface="Arial" panose="020B0604020202020204" pitchFamily="34" charset="0"/>
              </a:rPr>
              <a:t>会腐蚀金属管道</a:t>
            </a:r>
            <a:endParaRPr lang="zh-CN" altLang="en-US" sz="3600" b="1" dirty="0">
              <a:solidFill>
                <a:srgbClr val="FF3300"/>
              </a:solidFill>
              <a:latin typeface="Arial" panose="020B0604020202020204" pitchFamily="34" charset="0"/>
            </a:endParaRPr>
          </a:p>
        </p:txBody>
      </p:sp>
      <p:sp>
        <p:nvSpPr>
          <p:cNvPr id="201735" name="Text Box 7"/>
          <p:cNvSpPr txBox="1"/>
          <p:nvPr/>
        </p:nvSpPr>
        <p:spPr>
          <a:xfrm>
            <a:off x="2895600" y="2743200"/>
            <a:ext cx="5715000" cy="579438"/>
          </a:xfrm>
          <a:prstGeom prst="rect">
            <a:avLst/>
          </a:prstGeom>
          <a:noFill/>
          <a:ln w="9525">
            <a:noFill/>
          </a:ln>
        </p:spPr>
        <p:txBody>
          <a:bodyPr>
            <a:spAutoFit/>
          </a:bodyPr>
          <a:p>
            <a:pPr>
              <a:spcBef>
                <a:spcPct val="50000"/>
              </a:spcBef>
            </a:pPr>
            <a:r>
              <a:rPr lang="en-US" altLang="zh-CN" sz="3200" b="1">
                <a:solidFill>
                  <a:srgbClr val="0000FF"/>
                </a:solidFill>
                <a:latin typeface="Arial" panose="020B0604020202020204" pitchFamily="34" charset="0"/>
              </a:rPr>
              <a:t>Fe </a:t>
            </a:r>
            <a:r>
              <a:rPr lang="zh-CN" altLang="en-US" sz="3200" b="1" dirty="0">
                <a:solidFill>
                  <a:srgbClr val="0000FF"/>
                </a:solidFill>
                <a:latin typeface="Arial" panose="020B0604020202020204" pitchFamily="34" charset="0"/>
              </a:rPr>
              <a:t>＋</a:t>
            </a:r>
            <a:r>
              <a:rPr lang="en-US" altLang="zh-CN" sz="3200" b="1">
                <a:solidFill>
                  <a:srgbClr val="0000FF"/>
                </a:solidFill>
                <a:latin typeface="Arial" panose="020B0604020202020204" pitchFamily="34" charset="0"/>
              </a:rPr>
              <a:t>CuSO</a:t>
            </a:r>
            <a:r>
              <a:rPr lang="en-US" altLang="zh-CN" sz="3200" b="1" baseline="-25000">
                <a:solidFill>
                  <a:srgbClr val="0000FF"/>
                </a:solidFill>
                <a:latin typeface="Arial" panose="020B0604020202020204" pitchFamily="34" charset="0"/>
              </a:rPr>
              <a:t>4</a:t>
            </a:r>
            <a:r>
              <a:rPr lang="zh-CN" altLang="en-US" sz="3200" b="1" dirty="0">
                <a:solidFill>
                  <a:srgbClr val="0000FF"/>
                </a:solidFill>
                <a:latin typeface="Arial" panose="020B0604020202020204" pitchFamily="34" charset="0"/>
              </a:rPr>
              <a:t>＝</a:t>
            </a:r>
            <a:r>
              <a:rPr lang="en-US" altLang="zh-CN" sz="3200" b="1">
                <a:solidFill>
                  <a:srgbClr val="0000FF"/>
                </a:solidFill>
                <a:latin typeface="Arial" panose="020B0604020202020204" pitchFamily="34" charset="0"/>
              </a:rPr>
              <a:t>Cu</a:t>
            </a:r>
            <a:r>
              <a:rPr lang="zh-CN" altLang="en-US" sz="3200" b="1" dirty="0">
                <a:solidFill>
                  <a:srgbClr val="0000FF"/>
                </a:solidFill>
                <a:latin typeface="Arial" panose="020B0604020202020204" pitchFamily="34" charset="0"/>
              </a:rPr>
              <a:t>＋</a:t>
            </a:r>
            <a:r>
              <a:rPr lang="en-US" altLang="zh-CN" sz="3200" b="1">
                <a:solidFill>
                  <a:srgbClr val="0000FF"/>
                </a:solidFill>
                <a:latin typeface="Arial" panose="020B0604020202020204" pitchFamily="34" charset="0"/>
              </a:rPr>
              <a:t>FeSO</a:t>
            </a:r>
            <a:r>
              <a:rPr lang="en-US" altLang="zh-CN" sz="3200" b="1" baseline="-25000">
                <a:solidFill>
                  <a:srgbClr val="0000FF"/>
                </a:solidFill>
                <a:latin typeface="Arial" panose="020B0604020202020204" pitchFamily="34" charset="0"/>
              </a:rPr>
              <a:t>4</a:t>
            </a:r>
            <a:endParaRPr lang="en-US" altLang="zh-CN" sz="3200" b="1" baseline="-25000">
              <a:solidFill>
                <a:srgbClr val="0000FF"/>
              </a:solidFill>
              <a:latin typeface="Arial" panose="020B0604020202020204" pitchFamily="3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1734"/>
                                        </p:tgtEl>
                                        <p:attrNameLst>
                                          <p:attrName>style.visibility</p:attrName>
                                        </p:attrNameLst>
                                      </p:cBhvr>
                                      <p:to>
                                        <p:strVal val="visible"/>
                                      </p:to>
                                    </p:set>
                                    <p:anim calcmode="lin" valueType="num">
                                      <p:cBhvr additive="base">
                                        <p:cTn id="7" dur="500" fill="hold"/>
                                        <p:tgtEl>
                                          <p:spTgt spid="201734"/>
                                        </p:tgtEl>
                                        <p:attrNameLst>
                                          <p:attrName>ppt_x</p:attrName>
                                        </p:attrNameLst>
                                      </p:cBhvr>
                                      <p:tavLst>
                                        <p:tav tm="0">
                                          <p:val>
                                            <p:strVal val="#ppt_x"/>
                                          </p:val>
                                        </p:tav>
                                        <p:tav tm="100000">
                                          <p:val>
                                            <p:strVal val="#ppt_x"/>
                                          </p:val>
                                        </p:tav>
                                      </p:tavLst>
                                    </p:anim>
                                    <p:anim calcmode="lin" valueType="num">
                                      <p:cBhvr additive="base">
                                        <p:cTn id="8" dur="500" fill="hold"/>
                                        <p:tgtEl>
                                          <p:spTgt spid="20173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0173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01730"/>
                                        </p:tgtEl>
                                        <p:attrNameLst>
                                          <p:attrName>style.visibility</p:attrName>
                                        </p:attrNameLst>
                                      </p:cBhvr>
                                      <p:to>
                                        <p:strVal val="visible"/>
                                      </p:to>
                                    </p:set>
                                    <p:anim calcmode="lin" valueType="num">
                                      <p:cBhvr additive="base">
                                        <p:cTn id="17" dur="500" fill="hold"/>
                                        <p:tgtEl>
                                          <p:spTgt spid="201730"/>
                                        </p:tgtEl>
                                        <p:attrNameLst>
                                          <p:attrName>ppt_x</p:attrName>
                                        </p:attrNameLst>
                                      </p:cBhvr>
                                      <p:tavLst>
                                        <p:tav tm="0">
                                          <p:val>
                                            <p:strVal val="#ppt_x"/>
                                          </p:val>
                                        </p:tav>
                                        <p:tav tm="100000">
                                          <p:val>
                                            <p:strVal val="#ppt_x"/>
                                          </p:val>
                                        </p:tav>
                                      </p:tavLst>
                                    </p:anim>
                                    <p:anim calcmode="lin" valueType="num">
                                      <p:cBhvr additive="base">
                                        <p:cTn id="18" dur="500" fill="hold"/>
                                        <p:tgtEl>
                                          <p:spTgt spid="20173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01731"/>
                                        </p:tgtEl>
                                        <p:attrNameLst>
                                          <p:attrName>style.visibility</p:attrName>
                                        </p:attrNameLst>
                                      </p:cBhvr>
                                      <p:to>
                                        <p:strVal val="visible"/>
                                      </p:to>
                                    </p:set>
                                    <p:anim calcmode="lin" valueType="num">
                                      <p:cBhvr additive="base">
                                        <p:cTn id="23" dur="500" fill="hold"/>
                                        <p:tgtEl>
                                          <p:spTgt spid="201731"/>
                                        </p:tgtEl>
                                        <p:attrNameLst>
                                          <p:attrName>ppt_x</p:attrName>
                                        </p:attrNameLst>
                                      </p:cBhvr>
                                      <p:tavLst>
                                        <p:tav tm="0">
                                          <p:val>
                                            <p:strVal val="#ppt_x"/>
                                          </p:val>
                                        </p:tav>
                                        <p:tav tm="100000">
                                          <p:val>
                                            <p:strVal val="#ppt_x"/>
                                          </p:val>
                                        </p:tav>
                                      </p:tavLst>
                                    </p:anim>
                                    <p:anim calcmode="lin" valueType="num">
                                      <p:cBhvr additive="base">
                                        <p:cTn id="24" dur="500" fill="hold"/>
                                        <p:tgtEl>
                                          <p:spTgt spid="2017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730" grpId="0"/>
      <p:bldP spid="201731" grpId="0"/>
      <p:bldP spid="201734" grpId="0"/>
      <p:bldP spid="20173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Rectangle 5"/>
          <p:cNvSpPr/>
          <p:nvPr/>
        </p:nvSpPr>
        <p:spPr>
          <a:xfrm>
            <a:off x="0" y="228600"/>
            <a:ext cx="9144000" cy="6681788"/>
          </a:xfrm>
          <a:prstGeom prst="rect">
            <a:avLst/>
          </a:prstGeom>
          <a:noFill/>
          <a:ln w="9525">
            <a:noFill/>
          </a:ln>
        </p:spPr>
        <p:txBody>
          <a:bodyPr>
            <a:spAutoFit/>
          </a:bodyPr>
          <a:p>
            <a:pPr>
              <a:spcBef>
                <a:spcPct val="50000"/>
              </a:spcBef>
            </a:pPr>
            <a:r>
              <a:rPr lang="en-US" altLang="zh-CN" sz="3600" b="1">
                <a:solidFill>
                  <a:srgbClr val="000000"/>
                </a:solidFill>
                <a:latin typeface="Arial" panose="020B0604020202020204" pitchFamily="34" charset="0"/>
              </a:rPr>
              <a:t>5、</a:t>
            </a:r>
            <a:r>
              <a:rPr lang="zh-CN" altLang="en-US" sz="3600" b="1" dirty="0">
                <a:solidFill>
                  <a:srgbClr val="000000"/>
                </a:solidFill>
                <a:latin typeface="Arial" panose="020B0604020202020204" pitchFamily="34" charset="0"/>
              </a:rPr>
              <a:t>向含有</a:t>
            </a:r>
            <a:r>
              <a:rPr lang="en-US" altLang="zh-CN" sz="3600" b="1">
                <a:solidFill>
                  <a:srgbClr val="000000"/>
                </a:solidFill>
                <a:latin typeface="Arial" panose="020B0604020202020204" pitchFamily="34" charset="0"/>
              </a:rPr>
              <a:t>CuCl</a:t>
            </a:r>
            <a:r>
              <a:rPr lang="en-US" altLang="zh-CN" sz="3600" b="1" baseline="-25000">
                <a:solidFill>
                  <a:srgbClr val="000000"/>
                </a:solidFill>
                <a:latin typeface="Arial" panose="020B0604020202020204" pitchFamily="34" charset="0"/>
              </a:rPr>
              <a:t>2 </a:t>
            </a:r>
            <a:r>
              <a:rPr lang="zh-CN" altLang="en-US" sz="3600" b="1" dirty="0">
                <a:solidFill>
                  <a:srgbClr val="000000"/>
                </a:solidFill>
                <a:latin typeface="Arial" panose="020B0604020202020204" pitchFamily="34" charset="0"/>
              </a:rPr>
              <a:t>、</a:t>
            </a:r>
            <a:r>
              <a:rPr lang="en-US" altLang="zh-CN" sz="3600" b="1">
                <a:solidFill>
                  <a:srgbClr val="000000"/>
                </a:solidFill>
                <a:latin typeface="Arial" panose="020B0604020202020204" pitchFamily="34" charset="0"/>
              </a:rPr>
              <a:t>ZnCl</a:t>
            </a:r>
            <a:r>
              <a:rPr lang="en-US" altLang="zh-CN" sz="3600" b="1" baseline="-25000">
                <a:solidFill>
                  <a:srgbClr val="000000"/>
                </a:solidFill>
                <a:latin typeface="Arial" panose="020B0604020202020204" pitchFamily="34" charset="0"/>
              </a:rPr>
              <a:t>2</a:t>
            </a:r>
            <a:r>
              <a:rPr lang="en-US" altLang="zh-CN" sz="3600" b="1">
                <a:solidFill>
                  <a:srgbClr val="000000"/>
                </a:solidFill>
                <a:latin typeface="Arial" panose="020B0604020202020204" pitchFamily="34" charset="0"/>
              </a:rPr>
              <a:t> </a:t>
            </a:r>
            <a:r>
              <a:rPr lang="zh-CN" altLang="en-US" sz="3600" b="1" dirty="0">
                <a:solidFill>
                  <a:srgbClr val="000000"/>
                </a:solidFill>
                <a:latin typeface="Arial" panose="020B0604020202020204" pitchFamily="34" charset="0"/>
              </a:rPr>
              <a:t>、</a:t>
            </a:r>
            <a:r>
              <a:rPr lang="en-US" altLang="zh-CN" sz="3600" b="1" err="1">
                <a:solidFill>
                  <a:srgbClr val="000000"/>
                </a:solidFill>
                <a:latin typeface="Arial" panose="020B0604020202020204" pitchFamily="34" charset="0"/>
              </a:rPr>
              <a:t>HCl</a:t>
            </a:r>
            <a:r>
              <a:rPr lang="zh-CN" altLang="en-US" sz="3600" b="1" dirty="0">
                <a:solidFill>
                  <a:srgbClr val="000000"/>
                </a:solidFill>
                <a:latin typeface="Arial" panose="020B0604020202020204" pitchFamily="34" charset="0"/>
              </a:rPr>
              <a:t>的溶液中撒入过量的铁粉，反应后溶液中一定有：（       ）</a:t>
            </a:r>
            <a:endParaRPr lang="zh-CN" altLang="en-US" sz="3600" b="1" dirty="0">
              <a:solidFill>
                <a:srgbClr val="000000"/>
              </a:solidFill>
              <a:latin typeface="Arial" panose="020B0604020202020204" pitchFamily="34" charset="0"/>
            </a:endParaRPr>
          </a:p>
          <a:p>
            <a:pPr>
              <a:spcBef>
                <a:spcPct val="50000"/>
              </a:spcBef>
            </a:pPr>
            <a:r>
              <a:rPr lang="en-US" altLang="zh-CN" sz="3600" b="1">
                <a:solidFill>
                  <a:srgbClr val="000000"/>
                </a:solidFill>
                <a:latin typeface="Arial" panose="020B0604020202020204" pitchFamily="34" charset="0"/>
              </a:rPr>
              <a:t>A</a:t>
            </a:r>
            <a:r>
              <a:rPr lang="zh-CN" altLang="en-US" sz="3600" b="1" dirty="0">
                <a:solidFill>
                  <a:srgbClr val="000000"/>
                </a:solidFill>
                <a:latin typeface="Arial" panose="020B0604020202020204" pitchFamily="34" charset="0"/>
              </a:rPr>
              <a:t>、</a:t>
            </a:r>
            <a:r>
              <a:rPr lang="en-US" altLang="zh-CN" sz="3600" b="1">
                <a:solidFill>
                  <a:srgbClr val="000000"/>
                </a:solidFill>
                <a:latin typeface="Arial" panose="020B0604020202020204" pitchFamily="34" charset="0"/>
              </a:rPr>
              <a:t>ZnCl</a:t>
            </a:r>
            <a:r>
              <a:rPr lang="en-US" altLang="zh-CN" sz="3600" b="1" baseline="-25000">
                <a:solidFill>
                  <a:srgbClr val="000000"/>
                </a:solidFill>
                <a:latin typeface="Arial" panose="020B0604020202020204" pitchFamily="34" charset="0"/>
              </a:rPr>
              <a:t>2</a:t>
            </a:r>
            <a:r>
              <a:rPr lang="en-US" altLang="zh-CN" sz="3600" b="1">
                <a:solidFill>
                  <a:srgbClr val="000000"/>
                </a:solidFill>
                <a:latin typeface="Arial" panose="020B0604020202020204" pitchFamily="34" charset="0"/>
              </a:rPr>
              <a:t> </a:t>
            </a:r>
            <a:r>
              <a:rPr lang="zh-CN" altLang="en-US" sz="3600" b="1" dirty="0">
                <a:solidFill>
                  <a:srgbClr val="000000"/>
                </a:solidFill>
                <a:latin typeface="Arial" panose="020B0604020202020204" pitchFamily="34" charset="0"/>
              </a:rPr>
              <a:t>、</a:t>
            </a:r>
            <a:r>
              <a:rPr lang="en-US" altLang="zh-CN" sz="3600" b="1" err="1">
                <a:solidFill>
                  <a:srgbClr val="000000"/>
                </a:solidFill>
                <a:latin typeface="Arial" panose="020B0604020202020204" pitchFamily="34" charset="0"/>
              </a:rPr>
              <a:t>HCl</a:t>
            </a:r>
            <a:r>
              <a:rPr lang="en-US" altLang="zh-CN" sz="3600" b="1">
                <a:solidFill>
                  <a:srgbClr val="000000"/>
                </a:solidFill>
                <a:latin typeface="Arial" panose="020B0604020202020204" pitchFamily="34" charset="0"/>
              </a:rPr>
              <a:t>          B</a:t>
            </a:r>
            <a:r>
              <a:rPr lang="zh-CN" altLang="en-US" sz="3600" b="1" dirty="0">
                <a:solidFill>
                  <a:srgbClr val="000000"/>
                </a:solidFill>
                <a:latin typeface="Arial" panose="020B0604020202020204" pitchFamily="34" charset="0"/>
              </a:rPr>
              <a:t>、</a:t>
            </a:r>
            <a:r>
              <a:rPr lang="en-US" altLang="zh-CN" sz="3600" b="1">
                <a:solidFill>
                  <a:srgbClr val="000000"/>
                </a:solidFill>
                <a:latin typeface="Arial" panose="020B0604020202020204" pitchFamily="34" charset="0"/>
              </a:rPr>
              <a:t>FeCl</a:t>
            </a:r>
            <a:r>
              <a:rPr lang="en-US" altLang="zh-CN" sz="3600" b="1" baseline="-25000">
                <a:solidFill>
                  <a:srgbClr val="000000"/>
                </a:solidFill>
                <a:latin typeface="Arial" panose="020B0604020202020204" pitchFamily="34" charset="0"/>
              </a:rPr>
              <a:t>2 </a:t>
            </a:r>
            <a:r>
              <a:rPr lang="zh-CN" altLang="en-US" sz="3600" b="1" dirty="0">
                <a:solidFill>
                  <a:srgbClr val="000000"/>
                </a:solidFill>
                <a:latin typeface="Arial" panose="020B0604020202020204" pitchFamily="34" charset="0"/>
              </a:rPr>
              <a:t>、</a:t>
            </a:r>
            <a:r>
              <a:rPr lang="en-US" altLang="zh-CN" sz="3600" b="1">
                <a:solidFill>
                  <a:srgbClr val="000000"/>
                </a:solidFill>
                <a:latin typeface="Arial" panose="020B0604020202020204" pitchFamily="34" charset="0"/>
              </a:rPr>
              <a:t>CuCl</a:t>
            </a:r>
            <a:r>
              <a:rPr lang="en-US" altLang="zh-CN" sz="3600" b="1" baseline="-25000">
                <a:solidFill>
                  <a:srgbClr val="000000"/>
                </a:solidFill>
                <a:latin typeface="Arial" panose="020B0604020202020204" pitchFamily="34" charset="0"/>
              </a:rPr>
              <a:t>2</a:t>
            </a:r>
            <a:endParaRPr lang="en-US" altLang="zh-CN" sz="3600" b="1" baseline="-25000">
              <a:solidFill>
                <a:srgbClr val="000000"/>
              </a:solidFill>
              <a:latin typeface="Arial" panose="020B0604020202020204" pitchFamily="34" charset="0"/>
            </a:endParaRPr>
          </a:p>
          <a:p>
            <a:pPr>
              <a:spcBef>
                <a:spcPct val="50000"/>
              </a:spcBef>
            </a:pPr>
            <a:r>
              <a:rPr lang="en-US" altLang="zh-CN" sz="3600" b="1">
                <a:solidFill>
                  <a:srgbClr val="000000"/>
                </a:solidFill>
                <a:latin typeface="Arial" panose="020B0604020202020204" pitchFamily="34" charset="0"/>
              </a:rPr>
              <a:t> C</a:t>
            </a:r>
            <a:r>
              <a:rPr lang="zh-CN" altLang="en-US" sz="3600" b="1" dirty="0">
                <a:solidFill>
                  <a:srgbClr val="000000"/>
                </a:solidFill>
                <a:latin typeface="Arial" panose="020B0604020202020204" pitchFamily="34" charset="0"/>
              </a:rPr>
              <a:t>、</a:t>
            </a:r>
            <a:r>
              <a:rPr lang="en-US" altLang="zh-CN" sz="3600" b="1">
                <a:solidFill>
                  <a:srgbClr val="000000"/>
                </a:solidFill>
                <a:latin typeface="Arial" panose="020B0604020202020204" pitchFamily="34" charset="0"/>
              </a:rPr>
              <a:t>CuCl</a:t>
            </a:r>
            <a:r>
              <a:rPr lang="en-US" altLang="zh-CN" sz="3600" b="1" baseline="-25000">
                <a:solidFill>
                  <a:srgbClr val="000000"/>
                </a:solidFill>
                <a:latin typeface="Arial" panose="020B0604020202020204" pitchFamily="34" charset="0"/>
              </a:rPr>
              <a:t>2</a:t>
            </a:r>
            <a:r>
              <a:rPr lang="zh-CN" altLang="en-US" sz="3600" b="1" dirty="0">
                <a:solidFill>
                  <a:srgbClr val="000000"/>
                </a:solidFill>
                <a:latin typeface="Arial" panose="020B0604020202020204" pitchFamily="34" charset="0"/>
              </a:rPr>
              <a:t>、</a:t>
            </a:r>
            <a:r>
              <a:rPr lang="en-US" altLang="zh-CN" sz="3600" b="1" err="1">
                <a:solidFill>
                  <a:srgbClr val="000000"/>
                </a:solidFill>
                <a:latin typeface="Arial" panose="020B0604020202020204" pitchFamily="34" charset="0"/>
              </a:rPr>
              <a:t>HCl</a:t>
            </a:r>
            <a:r>
              <a:rPr lang="en-US" altLang="zh-CN" sz="3600" b="1">
                <a:solidFill>
                  <a:srgbClr val="000000"/>
                </a:solidFill>
                <a:latin typeface="Arial" panose="020B0604020202020204" pitchFamily="34" charset="0"/>
              </a:rPr>
              <a:t>          D</a:t>
            </a:r>
            <a:r>
              <a:rPr lang="zh-CN" altLang="en-US" sz="3600" b="1" dirty="0">
                <a:solidFill>
                  <a:srgbClr val="000000"/>
                </a:solidFill>
                <a:latin typeface="Arial" panose="020B0604020202020204" pitchFamily="34" charset="0"/>
              </a:rPr>
              <a:t>、</a:t>
            </a:r>
            <a:r>
              <a:rPr lang="en-US" altLang="zh-CN" sz="3600" b="1">
                <a:solidFill>
                  <a:srgbClr val="000000"/>
                </a:solidFill>
                <a:latin typeface="Arial" panose="020B0604020202020204" pitchFamily="34" charset="0"/>
              </a:rPr>
              <a:t>ZnCl</a:t>
            </a:r>
            <a:r>
              <a:rPr lang="en-US" altLang="zh-CN" sz="3600" b="1" baseline="-25000">
                <a:solidFill>
                  <a:srgbClr val="000000"/>
                </a:solidFill>
                <a:latin typeface="Arial" panose="020B0604020202020204" pitchFamily="34" charset="0"/>
              </a:rPr>
              <a:t>2</a:t>
            </a:r>
            <a:r>
              <a:rPr lang="en-US" altLang="zh-CN" sz="3600" b="1">
                <a:solidFill>
                  <a:srgbClr val="000000"/>
                </a:solidFill>
                <a:latin typeface="Arial" panose="020B0604020202020204" pitchFamily="34" charset="0"/>
              </a:rPr>
              <a:t> </a:t>
            </a:r>
            <a:r>
              <a:rPr lang="zh-CN" altLang="en-US" sz="3600" b="1" dirty="0">
                <a:solidFill>
                  <a:srgbClr val="000000"/>
                </a:solidFill>
                <a:latin typeface="Arial" panose="020B0604020202020204" pitchFamily="34" charset="0"/>
              </a:rPr>
              <a:t>、</a:t>
            </a:r>
            <a:r>
              <a:rPr lang="en-US" altLang="zh-CN" sz="3600" b="1">
                <a:solidFill>
                  <a:srgbClr val="000000"/>
                </a:solidFill>
                <a:latin typeface="Arial" panose="020B0604020202020204" pitchFamily="34" charset="0"/>
              </a:rPr>
              <a:t>FeCl</a:t>
            </a:r>
            <a:r>
              <a:rPr lang="en-US" altLang="zh-CN" sz="3600" b="1" baseline="-25000">
                <a:solidFill>
                  <a:srgbClr val="000000"/>
                </a:solidFill>
                <a:latin typeface="Arial" panose="020B0604020202020204" pitchFamily="34" charset="0"/>
              </a:rPr>
              <a:t>2</a:t>
            </a:r>
            <a:endParaRPr lang="en-US" altLang="zh-CN" sz="3600" b="1" baseline="-25000">
              <a:solidFill>
                <a:srgbClr val="000000"/>
              </a:solidFill>
              <a:latin typeface="Arial" panose="020B0604020202020204" pitchFamily="34" charset="0"/>
            </a:endParaRPr>
          </a:p>
          <a:p>
            <a:endParaRPr lang="en-US" altLang="zh-CN" sz="3600" b="1">
              <a:latin typeface="Arial" panose="020B0604020202020204" pitchFamily="34" charset="0"/>
            </a:endParaRPr>
          </a:p>
          <a:p>
            <a:r>
              <a:rPr lang="en-US" altLang="zh-CN" sz="3600" b="1">
                <a:latin typeface="Arial" panose="020B0604020202020204" pitchFamily="34" charset="0"/>
              </a:rPr>
              <a:t>6、</a:t>
            </a:r>
            <a:r>
              <a:rPr lang="zh-CN" altLang="en-US" sz="3600" b="1" dirty="0">
                <a:latin typeface="Arial" panose="020B0604020202020204" pitchFamily="34" charset="0"/>
              </a:rPr>
              <a:t>下列物质不能由金属和硫酸发生置换反应而得到的是（     ）。</a:t>
            </a:r>
            <a:endParaRPr lang="zh-CN" altLang="en-US" sz="3600" b="1" dirty="0">
              <a:latin typeface="Arial" panose="020B0604020202020204" pitchFamily="34" charset="0"/>
            </a:endParaRPr>
          </a:p>
          <a:p>
            <a:r>
              <a:rPr lang="en-US" altLang="zh-CN" sz="3600" b="1">
                <a:latin typeface="Arial" panose="020B0604020202020204" pitchFamily="34" charset="0"/>
              </a:rPr>
              <a:t>A</a:t>
            </a:r>
            <a:r>
              <a:rPr lang="zh-CN" altLang="en-US" sz="3600" b="1" dirty="0">
                <a:latin typeface="Arial" panose="020B0604020202020204" pitchFamily="34" charset="0"/>
              </a:rPr>
              <a:t>、</a:t>
            </a:r>
            <a:r>
              <a:rPr lang="en-US" altLang="zh-CN" sz="3600" b="1">
                <a:latin typeface="Arial" panose="020B0604020202020204" pitchFamily="34" charset="0"/>
              </a:rPr>
              <a:t>MgSO</a:t>
            </a:r>
            <a:r>
              <a:rPr lang="en-US" altLang="zh-CN" sz="3600" b="1" baseline="-25000">
                <a:latin typeface="Arial" panose="020B0604020202020204" pitchFamily="34" charset="0"/>
              </a:rPr>
              <a:t>4</a:t>
            </a:r>
            <a:r>
              <a:rPr lang="en-US" altLang="zh-CN" sz="3600" b="1">
                <a:latin typeface="Arial" panose="020B0604020202020204" pitchFamily="34" charset="0"/>
              </a:rPr>
              <a:t>                B</a:t>
            </a:r>
            <a:r>
              <a:rPr lang="zh-CN" altLang="en-US" sz="3600" b="1" dirty="0">
                <a:latin typeface="Arial" panose="020B0604020202020204" pitchFamily="34" charset="0"/>
              </a:rPr>
              <a:t>、</a:t>
            </a:r>
            <a:r>
              <a:rPr lang="en-US" altLang="zh-CN" sz="3600" b="1">
                <a:latin typeface="Arial" panose="020B0604020202020204" pitchFamily="34" charset="0"/>
              </a:rPr>
              <a:t>FeSO</a:t>
            </a:r>
            <a:r>
              <a:rPr lang="en-US" altLang="zh-CN" sz="3600" b="1" baseline="-25000">
                <a:latin typeface="Arial" panose="020B0604020202020204" pitchFamily="34" charset="0"/>
              </a:rPr>
              <a:t>4</a:t>
            </a:r>
            <a:endParaRPr lang="en-US" altLang="zh-CN" sz="3600" b="1" baseline="-25000">
              <a:latin typeface="Arial" panose="020B0604020202020204" pitchFamily="34" charset="0"/>
            </a:endParaRPr>
          </a:p>
          <a:p>
            <a:r>
              <a:rPr lang="en-US" altLang="zh-CN" sz="3600" b="1">
                <a:latin typeface="Arial" panose="020B0604020202020204" pitchFamily="34" charset="0"/>
              </a:rPr>
              <a:t>C</a:t>
            </a:r>
            <a:r>
              <a:rPr lang="zh-CN" altLang="en-US" sz="3600" b="1" dirty="0">
                <a:latin typeface="Arial" panose="020B0604020202020204" pitchFamily="34" charset="0"/>
              </a:rPr>
              <a:t>、</a:t>
            </a:r>
            <a:r>
              <a:rPr lang="en-US" altLang="zh-CN" sz="3600" b="1">
                <a:latin typeface="Arial" panose="020B0604020202020204" pitchFamily="34" charset="0"/>
              </a:rPr>
              <a:t>CuSO</a:t>
            </a:r>
            <a:r>
              <a:rPr lang="en-US" altLang="zh-CN" sz="3600" b="1" baseline="-25000">
                <a:latin typeface="Arial" panose="020B0604020202020204" pitchFamily="34" charset="0"/>
              </a:rPr>
              <a:t>4</a:t>
            </a:r>
            <a:r>
              <a:rPr lang="en-US" altLang="zh-CN" sz="3600" b="1">
                <a:latin typeface="Arial" panose="020B0604020202020204" pitchFamily="34" charset="0"/>
              </a:rPr>
              <a:t>            D</a:t>
            </a:r>
            <a:r>
              <a:rPr lang="zh-CN" altLang="en-US" sz="3600" b="1" dirty="0">
                <a:latin typeface="Arial" panose="020B0604020202020204" pitchFamily="34" charset="0"/>
              </a:rPr>
              <a:t>、</a:t>
            </a:r>
            <a:r>
              <a:rPr lang="en-US" altLang="zh-CN" sz="3600" b="1">
                <a:latin typeface="Arial" panose="020B0604020202020204" pitchFamily="34" charset="0"/>
              </a:rPr>
              <a:t>Al</a:t>
            </a:r>
            <a:r>
              <a:rPr lang="en-US" altLang="zh-CN" sz="3600" b="1" baseline="-25000">
                <a:latin typeface="Arial" panose="020B0604020202020204" pitchFamily="34" charset="0"/>
              </a:rPr>
              <a:t>2</a:t>
            </a:r>
            <a:r>
              <a:rPr lang="en-US" altLang="zh-CN" sz="3600" b="1">
                <a:latin typeface="Arial" panose="020B0604020202020204" pitchFamily="34" charset="0"/>
              </a:rPr>
              <a:t>(SO</a:t>
            </a:r>
            <a:r>
              <a:rPr lang="en-US" altLang="zh-CN" sz="4000" b="1" baseline="-25000">
                <a:latin typeface="Arial" panose="020B0604020202020204" pitchFamily="34" charset="0"/>
              </a:rPr>
              <a:t>4</a:t>
            </a:r>
            <a:r>
              <a:rPr lang="en-US" altLang="zh-CN" sz="3600" b="1">
                <a:latin typeface="Arial" panose="020B0604020202020204" pitchFamily="34" charset="0"/>
              </a:rPr>
              <a:t>)</a:t>
            </a:r>
            <a:r>
              <a:rPr lang="en-US" altLang="zh-CN" sz="3600" b="1" baseline="-25000">
                <a:latin typeface="Arial" panose="020B0604020202020204" pitchFamily="34" charset="0"/>
              </a:rPr>
              <a:t>3</a:t>
            </a:r>
            <a:endParaRPr lang="en-US" altLang="zh-CN" sz="3600" b="1" baseline="-25000">
              <a:latin typeface="Arial" panose="020B0604020202020204" pitchFamily="34" charset="0"/>
            </a:endParaRPr>
          </a:p>
          <a:p>
            <a:pPr>
              <a:spcBef>
                <a:spcPct val="50000"/>
              </a:spcBef>
            </a:pPr>
            <a:endParaRPr lang="en-US" altLang="zh-CN" sz="3600" b="1" baseline="-25000">
              <a:solidFill>
                <a:srgbClr val="000000"/>
              </a:solidFill>
              <a:latin typeface="Arial" panose="020B0604020202020204" pitchFamily="34" charset="0"/>
            </a:endParaRPr>
          </a:p>
        </p:txBody>
      </p:sp>
      <p:sp>
        <p:nvSpPr>
          <p:cNvPr id="3" name="TextBox 2"/>
          <p:cNvSpPr txBox="1"/>
          <p:nvPr/>
        </p:nvSpPr>
        <p:spPr>
          <a:xfrm>
            <a:off x="762000" y="1371600"/>
            <a:ext cx="530225" cy="646113"/>
          </a:xfrm>
          <a:prstGeom prst="rect">
            <a:avLst/>
          </a:prstGeom>
          <a:noFill/>
          <a:ln w="9525">
            <a:noFill/>
          </a:ln>
        </p:spPr>
        <p:txBody>
          <a:bodyPr wrap="none">
            <a:spAutoFit/>
          </a:bodyPr>
          <a:p>
            <a:r>
              <a:rPr lang="en-US" altLang="zh-CN" sz="3600">
                <a:solidFill>
                  <a:srgbClr val="FF0000"/>
                </a:solidFill>
                <a:latin typeface="Arial" panose="020B0604020202020204" pitchFamily="34" charset="0"/>
              </a:rPr>
              <a:t>D</a:t>
            </a:r>
            <a:endParaRPr lang="zh-CN" altLang="en-US" sz="3600" dirty="0">
              <a:solidFill>
                <a:srgbClr val="FF0000"/>
              </a:solidFill>
              <a:latin typeface="Arial" panose="020B0604020202020204" pitchFamily="34" charset="0"/>
            </a:endParaRPr>
          </a:p>
        </p:txBody>
      </p:sp>
      <p:sp>
        <p:nvSpPr>
          <p:cNvPr id="4" name="TextBox 3"/>
          <p:cNvSpPr txBox="1"/>
          <p:nvPr/>
        </p:nvSpPr>
        <p:spPr>
          <a:xfrm>
            <a:off x="2971800" y="4572000"/>
            <a:ext cx="514350" cy="641350"/>
          </a:xfrm>
          <a:prstGeom prst="rect">
            <a:avLst/>
          </a:prstGeom>
          <a:noFill/>
          <a:ln w="9525">
            <a:noFill/>
          </a:ln>
        </p:spPr>
        <p:txBody>
          <a:bodyPr wrap="none">
            <a:spAutoFit/>
          </a:bodyPr>
          <a:p>
            <a:r>
              <a:rPr lang="en-US" altLang="zh-CN" sz="3600">
                <a:solidFill>
                  <a:srgbClr val="FF0000"/>
                </a:solidFill>
                <a:latin typeface="Arial" panose="020B0604020202020204" pitchFamily="34" charset="0"/>
              </a:rPr>
              <a:t>C</a:t>
            </a:r>
            <a:endParaRPr lang="zh-CN" altLang="en-US" sz="3600" dirty="0">
              <a:solidFill>
                <a:srgbClr val="FF0000"/>
              </a:solidFill>
              <a:latin typeface="Arial" panose="020B0604020202020204" pitchFamily="3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2" name="Rectangle 3"/>
          <p:cNvSpPr>
            <a:spLocks noGrp="1"/>
          </p:cNvSpPr>
          <p:nvPr>
            <p:ph idx="1"/>
          </p:nvPr>
        </p:nvSpPr>
        <p:spPr>
          <a:xfrm>
            <a:off x="0" y="0"/>
            <a:ext cx="9144000" cy="6858000"/>
          </a:xfrm>
        </p:spPr>
        <p:txBody>
          <a:bodyPr vert="horz" wrap="square" lIns="91440" tIns="45720" rIns="91440" bIns="45720" anchor="t" anchorCtr="0"/>
          <a:p>
            <a:pPr algn="just" eaLnBrk="1" hangingPunct="1">
              <a:buNone/>
            </a:pPr>
            <a:r>
              <a:rPr lang="en-US" altLang="zh-CN" b="1">
                <a:solidFill>
                  <a:srgbClr val="000000"/>
                </a:solidFill>
                <a:latin typeface="黑体" panose="02010609060101010101" pitchFamily="49" charset="-122"/>
                <a:ea typeface="黑体" panose="02010609060101010101" pitchFamily="49" charset="-122"/>
              </a:rPr>
              <a:t>7</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X</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Y</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Z</a:t>
            </a:r>
            <a:r>
              <a:rPr lang="zh-CN" altLang="en-US" b="1" dirty="0">
                <a:solidFill>
                  <a:srgbClr val="000000"/>
                </a:solidFill>
                <a:latin typeface="黑体" panose="02010609060101010101" pitchFamily="49" charset="-122"/>
                <a:ea typeface="黑体" panose="02010609060101010101" pitchFamily="49" charset="-122"/>
              </a:rPr>
              <a:t>是三种金属，根据下列有关化学方程式可知，三种金属的活动性顺序是（   ）</a:t>
            </a:r>
            <a:endParaRPr lang="zh-CN" altLang="en-US" b="1" dirty="0">
              <a:solidFill>
                <a:srgbClr val="000000"/>
              </a:solidFill>
              <a:latin typeface="黑体" panose="02010609060101010101" pitchFamily="49" charset="-122"/>
              <a:ea typeface="黑体" panose="02010609060101010101" pitchFamily="49" charset="-122"/>
            </a:endParaRPr>
          </a:p>
          <a:p>
            <a:pPr algn="just" eaLnBrk="1" hangingPunct="1">
              <a:buNone/>
            </a:pPr>
            <a:r>
              <a:rPr lang="zh-CN" altLang="en-US" b="1" dirty="0">
                <a:solidFill>
                  <a:srgbClr val="000000"/>
                </a:solidFill>
                <a:latin typeface="黑体" panose="02010609060101010101" pitchFamily="49" charset="-122"/>
                <a:ea typeface="黑体" panose="02010609060101010101" pitchFamily="49" charset="-122"/>
              </a:rPr>
              <a:t>①</a:t>
            </a:r>
            <a:r>
              <a:rPr lang="en-US" altLang="zh-CN" b="1">
                <a:solidFill>
                  <a:srgbClr val="000000"/>
                </a:solidFill>
                <a:latin typeface="黑体" panose="02010609060101010101" pitchFamily="49" charset="-122"/>
                <a:ea typeface="黑体" panose="02010609060101010101" pitchFamily="49" charset="-122"/>
              </a:rPr>
              <a:t>Z+YSO</a:t>
            </a:r>
            <a:r>
              <a:rPr lang="en-US" altLang="zh-CN" b="1" baseline="-30000">
                <a:solidFill>
                  <a:srgbClr val="000000"/>
                </a:solidFill>
                <a:latin typeface="黑体" panose="02010609060101010101" pitchFamily="49" charset="-122"/>
                <a:ea typeface="黑体" panose="02010609060101010101" pitchFamily="49" charset="-122"/>
              </a:rPr>
              <a:t>4</a:t>
            </a:r>
            <a:r>
              <a:rPr lang="en-US" altLang="zh-CN" b="1">
                <a:solidFill>
                  <a:srgbClr val="000000"/>
                </a:solidFill>
                <a:latin typeface="黑体" panose="02010609060101010101" pitchFamily="49" charset="-122"/>
                <a:ea typeface="黑体" panose="02010609060101010101" pitchFamily="49" charset="-122"/>
              </a:rPr>
              <a:t>==ZSO</a:t>
            </a:r>
            <a:r>
              <a:rPr lang="en-US" altLang="zh-CN" b="1" baseline="-30000">
                <a:solidFill>
                  <a:srgbClr val="000000"/>
                </a:solidFill>
                <a:latin typeface="黑体" panose="02010609060101010101" pitchFamily="49" charset="-122"/>
                <a:ea typeface="黑体" panose="02010609060101010101" pitchFamily="49" charset="-122"/>
              </a:rPr>
              <a:t>4</a:t>
            </a:r>
            <a:r>
              <a:rPr lang="en-US" altLang="zh-CN" b="1">
                <a:solidFill>
                  <a:srgbClr val="000000"/>
                </a:solidFill>
                <a:latin typeface="黑体" panose="02010609060101010101" pitchFamily="49" charset="-122"/>
                <a:ea typeface="黑体" panose="02010609060101010101" pitchFamily="49" charset="-122"/>
              </a:rPr>
              <a:t>+Y    ②X+ YSO</a:t>
            </a:r>
            <a:r>
              <a:rPr lang="en-US" altLang="zh-CN" b="1" baseline="-30000">
                <a:solidFill>
                  <a:srgbClr val="000000"/>
                </a:solidFill>
                <a:latin typeface="黑体" panose="02010609060101010101" pitchFamily="49" charset="-122"/>
                <a:ea typeface="黑体" panose="02010609060101010101" pitchFamily="49" charset="-122"/>
              </a:rPr>
              <a:t>4</a:t>
            </a:r>
            <a:r>
              <a:rPr lang="en-US" altLang="zh-CN" b="1">
                <a:solidFill>
                  <a:srgbClr val="000000"/>
                </a:solidFill>
                <a:latin typeface="黑体" panose="02010609060101010101" pitchFamily="49" charset="-122"/>
                <a:ea typeface="黑体" panose="02010609060101010101" pitchFamily="49" charset="-122"/>
              </a:rPr>
              <a:t>==XSO</a:t>
            </a:r>
            <a:r>
              <a:rPr lang="en-US" altLang="zh-CN" b="1" baseline="-30000">
                <a:solidFill>
                  <a:srgbClr val="000000"/>
                </a:solidFill>
                <a:latin typeface="黑体" panose="02010609060101010101" pitchFamily="49" charset="-122"/>
                <a:ea typeface="黑体" panose="02010609060101010101" pitchFamily="49" charset="-122"/>
              </a:rPr>
              <a:t>4</a:t>
            </a:r>
            <a:r>
              <a:rPr lang="en-US" altLang="zh-CN" b="1">
                <a:solidFill>
                  <a:srgbClr val="000000"/>
                </a:solidFill>
                <a:latin typeface="黑体" panose="02010609060101010101" pitchFamily="49" charset="-122"/>
                <a:ea typeface="黑体" panose="02010609060101010101" pitchFamily="49" charset="-122"/>
              </a:rPr>
              <a:t>+Y</a:t>
            </a:r>
            <a:endParaRPr lang="en-US" altLang="zh-CN" b="1">
              <a:solidFill>
                <a:srgbClr val="000000"/>
              </a:solidFill>
              <a:latin typeface="黑体" panose="02010609060101010101" pitchFamily="49" charset="-122"/>
              <a:ea typeface="黑体" panose="02010609060101010101" pitchFamily="49" charset="-122"/>
            </a:endParaRPr>
          </a:p>
          <a:p>
            <a:pPr algn="just" eaLnBrk="1" hangingPunct="1">
              <a:buNone/>
            </a:pPr>
            <a:r>
              <a:rPr lang="en-US" altLang="zh-CN" b="1">
                <a:solidFill>
                  <a:srgbClr val="000000"/>
                </a:solidFill>
                <a:latin typeface="黑体" panose="02010609060101010101" pitchFamily="49" charset="-122"/>
                <a:ea typeface="黑体" panose="02010609060101010101" pitchFamily="49" charset="-122"/>
              </a:rPr>
              <a:t>③X+ H</a:t>
            </a:r>
            <a:r>
              <a:rPr lang="en-US" altLang="zh-CN" b="1" baseline="-30000">
                <a:solidFill>
                  <a:srgbClr val="000000"/>
                </a:solidFill>
                <a:latin typeface="黑体" panose="02010609060101010101" pitchFamily="49" charset="-122"/>
                <a:ea typeface="黑体" panose="02010609060101010101" pitchFamily="49" charset="-122"/>
              </a:rPr>
              <a:t>2</a:t>
            </a:r>
            <a:r>
              <a:rPr lang="en-US" altLang="zh-CN" b="1">
                <a:solidFill>
                  <a:srgbClr val="000000"/>
                </a:solidFill>
                <a:latin typeface="黑体" panose="02010609060101010101" pitchFamily="49" charset="-122"/>
                <a:ea typeface="黑体" panose="02010609060101010101" pitchFamily="49" charset="-122"/>
              </a:rPr>
              <a:t>SO</a:t>
            </a:r>
            <a:r>
              <a:rPr lang="en-US" altLang="zh-CN" b="1" baseline="-30000">
                <a:solidFill>
                  <a:srgbClr val="000000"/>
                </a:solidFill>
                <a:latin typeface="黑体" panose="02010609060101010101" pitchFamily="49" charset="-122"/>
                <a:ea typeface="黑体" panose="02010609060101010101" pitchFamily="49" charset="-122"/>
              </a:rPr>
              <a:t>4</a:t>
            </a:r>
            <a:r>
              <a:rPr lang="en-US" altLang="zh-CN" b="1">
                <a:solidFill>
                  <a:srgbClr val="000000"/>
                </a:solidFill>
                <a:latin typeface="黑体" panose="02010609060101010101" pitchFamily="49" charset="-122"/>
                <a:ea typeface="黑体" panose="02010609060101010101" pitchFamily="49" charset="-122"/>
              </a:rPr>
              <a:t>== XSO</a:t>
            </a:r>
            <a:r>
              <a:rPr lang="en-US" altLang="zh-CN" b="1" baseline="-30000">
                <a:solidFill>
                  <a:srgbClr val="000000"/>
                </a:solidFill>
                <a:latin typeface="黑体" panose="02010609060101010101" pitchFamily="49" charset="-122"/>
                <a:ea typeface="黑体" panose="02010609060101010101" pitchFamily="49" charset="-122"/>
              </a:rPr>
              <a:t>4</a:t>
            </a:r>
            <a:r>
              <a:rPr lang="en-US" altLang="zh-CN" b="1">
                <a:solidFill>
                  <a:srgbClr val="000000"/>
                </a:solidFill>
                <a:latin typeface="黑体" panose="02010609060101010101" pitchFamily="49" charset="-122"/>
                <a:ea typeface="黑体" panose="02010609060101010101" pitchFamily="49" charset="-122"/>
              </a:rPr>
              <a:t>+ H</a:t>
            </a:r>
            <a:r>
              <a:rPr lang="en-US" altLang="zh-CN" b="1" baseline="-30000">
                <a:solidFill>
                  <a:srgbClr val="000000"/>
                </a:solidFill>
                <a:latin typeface="黑体" panose="02010609060101010101" pitchFamily="49" charset="-122"/>
                <a:ea typeface="黑体" panose="02010609060101010101" pitchFamily="49" charset="-122"/>
              </a:rPr>
              <a:t>2</a:t>
            </a:r>
            <a:r>
              <a:rPr lang="en-US" altLang="zh-CN" b="1">
                <a:solidFill>
                  <a:srgbClr val="000000"/>
                </a:solidFill>
                <a:latin typeface="黑体" panose="02010609060101010101" pitchFamily="49" charset="-122"/>
                <a:ea typeface="黑体" panose="02010609060101010101" pitchFamily="49" charset="-122"/>
              </a:rPr>
              <a:t> ↑ ④Z+ H</a:t>
            </a:r>
            <a:r>
              <a:rPr lang="en-US" altLang="zh-CN" b="1" baseline="-30000">
                <a:solidFill>
                  <a:srgbClr val="000000"/>
                </a:solidFill>
                <a:latin typeface="黑体" panose="02010609060101010101" pitchFamily="49" charset="-122"/>
                <a:ea typeface="黑体" panose="02010609060101010101" pitchFamily="49" charset="-122"/>
              </a:rPr>
              <a:t>2</a:t>
            </a:r>
            <a:r>
              <a:rPr lang="en-US" altLang="zh-CN" b="1">
                <a:solidFill>
                  <a:srgbClr val="000000"/>
                </a:solidFill>
                <a:latin typeface="黑体" panose="02010609060101010101" pitchFamily="49" charset="-122"/>
                <a:ea typeface="黑体" panose="02010609060101010101" pitchFamily="49" charset="-122"/>
              </a:rPr>
              <a:t>SO</a:t>
            </a:r>
            <a:r>
              <a:rPr lang="en-US" altLang="zh-CN" b="1" baseline="-30000">
                <a:solidFill>
                  <a:srgbClr val="000000"/>
                </a:solidFill>
                <a:latin typeface="黑体" panose="02010609060101010101" pitchFamily="49" charset="-122"/>
                <a:ea typeface="黑体" panose="02010609060101010101" pitchFamily="49" charset="-122"/>
              </a:rPr>
              <a:t>4</a:t>
            </a:r>
            <a:r>
              <a:rPr lang="zh-CN" altLang="en-US" b="1" dirty="0">
                <a:solidFill>
                  <a:srgbClr val="000000"/>
                </a:solidFill>
                <a:latin typeface="黑体" panose="02010609060101010101" pitchFamily="49" charset="-122"/>
                <a:ea typeface="黑体" panose="02010609060101010101" pitchFamily="49" charset="-122"/>
              </a:rPr>
              <a:t>不反应</a:t>
            </a:r>
            <a:endParaRPr lang="zh-CN" altLang="en-US" b="1" dirty="0">
              <a:solidFill>
                <a:srgbClr val="000000"/>
              </a:solidFill>
              <a:latin typeface="黑体" panose="02010609060101010101" pitchFamily="49" charset="-122"/>
              <a:ea typeface="黑体" panose="02010609060101010101" pitchFamily="49" charset="-122"/>
            </a:endParaRPr>
          </a:p>
          <a:p>
            <a:pPr algn="just" eaLnBrk="1" hangingPunct="1">
              <a:buNone/>
            </a:pPr>
            <a:r>
              <a:rPr lang="zh-CN" altLang="en-US" b="1" dirty="0">
                <a:solidFill>
                  <a:srgbClr val="000000"/>
                </a:solidFill>
                <a:latin typeface="黑体" panose="02010609060101010101" pitchFamily="49" charset="-122"/>
                <a:ea typeface="黑体" panose="02010609060101010101" pitchFamily="49" charset="-122"/>
              </a:rPr>
              <a:t>  </a:t>
            </a:r>
            <a:r>
              <a:rPr lang="en-US" altLang="zh-CN" b="1">
                <a:solidFill>
                  <a:srgbClr val="000000"/>
                </a:solidFill>
                <a:latin typeface="黑体" panose="02010609060101010101" pitchFamily="49" charset="-122"/>
                <a:ea typeface="黑体" panose="02010609060101010101" pitchFamily="49" charset="-122"/>
              </a:rPr>
              <a:t>A</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Z</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X</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Y           B</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Z</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Y</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X</a:t>
            </a:r>
            <a:r>
              <a:rPr lang="zh-CN" altLang="en-US" b="1" dirty="0">
                <a:solidFill>
                  <a:srgbClr val="000000"/>
                </a:solidFill>
                <a:latin typeface="黑体" panose="02010609060101010101" pitchFamily="49" charset="-122"/>
                <a:ea typeface="黑体" panose="02010609060101010101" pitchFamily="49" charset="-122"/>
              </a:rPr>
              <a:t>　</a:t>
            </a:r>
            <a:endParaRPr lang="zh-CN" altLang="en-US" b="1" dirty="0">
              <a:solidFill>
                <a:srgbClr val="000000"/>
              </a:solidFill>
              <a:latin typeface="黑体" panose="02010609060101010101" pitchFamily="49" charset="-122"/>
              <a:ea typeface="黑体" panose="02010609060101010101" pitchFamily="49" charset="-122"/>
            </a:endParaRPr>
          </a:p>
          <a:p>
            <a:pPr algn="just" eaLnBrk="1" hangingPunct="1">
              <a:buNone/>
            </a:pPr>
            <a:r>
              <a:rPr lang="zh-CN" altLang="en-US" b="1" dirty="0">
                <a:solidFill>
                  <a:srgbClr val="000000"/>
                </a:solidFill>
                <a:latin typeface="黑体" panose="02010609060101010101" pitchFamily="49" charset="-122"/>
                <a:ea typeface="黑体" panose="02010609060101010101" pitchFamily="49" charset="-122"/>
              </a:rPr>
              <a:t>　</a:t>
            </a:r>
            <a:r>
              <a:rPr lang="en-US" altLang="zh-CN" b="1">
                <a:solidFill>
                  <a:srgbClr val="000000"/>
                </a:solidFill>
                <a:latin typeface="黑体" panose="02010609060101010101" pitchFamily="49" charset="-122"/>
                <a:ea typeface="黑体" panose="02010609060101010101" pitchFamily="49" charset="-122"/>
              </a:rPr>
              <a:t>C</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X</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Y</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Z </a:t>
            </a:r>
            <a:r>
              <a:rPr lang="zh-CN" altLang="en-US" b="1" dirty="0">
                <a:solidFill>
                  <a:srgbClr val="000000"/>
                </a:solidFill>
                <a:latin typeface="黑体" panose="02010609060101010101" pitchFamily="49" charset="-122"/>
                <a:ea typeface="黑体" panose="02010609060101010101" pitchFamily="49" charset="-122"/>
              </a:rPr>
              <a:t>　　      </a:t>
            </a:r>
            <a:r>
              <a:rPr lang="en-US" altLang="zh-CN" b="1">
                <a:solidFill>
                  <a:srgbClr val="000000"/>
                </a:solidFill>
                <a:latin typeface="黑体" panose="02010609060101010101" pitchFamily="49" charset="-122"/>
                <a:ea typeface="黑体" panose="02010609060101010101" pitchFamily="49" charset="-122"/>
              </a:rPr>
              <a:t>D</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X</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Z</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Y</a:t>
            </a:r>
            <a:endParaRPr lang="en-US" altLang="zh-CN" b="1">
              <a:solidFill>
                <a:srgbClr val="000000"/>
              </a:solidFill>
              <a:latin typeface="黑体" panose="02010609060101010101" pitchFamily="49" charset="-122"/>
              <a:ea typeface="黑体" panose="02010609060101010101" pitchFamily="49" charset="-122"/>
            </a:endParaRPr>
          </a:p>
          <a:p>
            <a:pPr algn="just" eaLnBrk="1" hangingPunct="1">
              <a:buNone/>
            </a:pPr>
            <a:r>
              <a:rPr lang="en-US" altLang="zh-CN" b="1">
                <a:solidFill>
                  <a:srgbClr val="000000"/>
                </a:solidFill>
                <a:latin typeface="黑体" panose="02010609060101010101" pitchFamily="49" charset="-122"/>
                <a:ea typeface="黑体" panose="02010609060101010101" pitchFamily="49" charset="-122"/>
              </a:rPr>
              <a:t>8</a:t>
            </a:r>
            <a:r>
              <a:rPr lang="zh-CN" altLang="en-US" b="1" dirty="0">
                <a:solidFill>
                  <a:srgbClr val="000000"/>
                </a:solidFill>
                <a:latin typeface="黑体" panose="02010609060101010101" pitchFamily="49" charset="-122"/>
                <a:ea typeface="黑体" panose="02010609060101010101" pitchFamily="49" charset="-122"/>
              </a:rPr>
              <a:t>、现有</a:t>
            </a:r>
            <a:r>
              <a:rPr lang="en-US" altLang="zh-CN" b="1">
                <a:solidFill>
                  <a:srgbClr val="000000"/>
                </a:solidFill>
                <a:latin typeface="黑体" panose="02010609060101010101" pitchFamily="49" charset="-122"/>
                <a:ea typeface="黑体" panose="02010609060101010101" pitchFamily="49" charset="-122"/>
              </a:rPr>
              <a:t>X</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Y</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Z</a:t>
            </a:r>
            <a:r>
              <a:rPr lang="zh-CN" altLang="en-US" b="1" dirty="0">
                <a:solidFill>
                  <a:srgbClr val="000000"/>
                </a:solidFill>
                <a:latin typeface="黑体" panose="02010609060101010101" pitchFamily="49" charset="-122"/>
                <a:ea typeface="黑体" panose="02010609060101010101" pitchFamily="49" charset="-122"/>
              </a:rPr>
              <a:t>三种金属，若将</a:t>
            </a:r>
            <a:r>
              <a:rPr lang="en-US" altLang="zh-CN" b="1">
                <a:solidFill>
                  <a:srgbClr val="000000"/>
                </a:solidFill>
                <a:latin typeface="黑体" panose="02010609060101010101" pitchFamily="49" charset="-122"/>
                <a:ea typeface="黑体" panose="02010609060101010101" pitchFamily="49" charset="-122"/>
              </a:rPr>
              <a:t>Z</a:t>
            </a:r>
            <a:r>
              <a:rPr lang="zh-CN" altLang="en-US" b="1" dirty="0">
                <a:solidFill>
                  <a:srgbClr val="000000"/>
                </a:solidFill>
                <a:latin typeface="黑体" panose="02010609060101010101" pitchFamily="49" charset="-122"/>
                <a:ea typeface="黑体" panose="02010609060101010101" pitchFamily="49" charset="-122"/>
              </a:rPr>
              <a:t>放入</a:t>
            </a:r>
            <a:r>
              <a:rPr lang="en-US" altLang="zh-CN" b="1">
                <a:solidFill>
                  <a:srgbClr val="000000"/>
                </a:solidFill>
                <a:latin typeface="黑体" panose="02010609060101010101" pitchFamily="49" charset="-122"/>
                <a:ea typeface="黑体" panose="02010609060101010101" pitchFamily="49" charset="-122"/>
              </a:rPr>
              <a:t>X</a:t>
            </a:r>
            <a:r>
              <a:rPr lang="zh-CN" altLang="en-US" b="1" dirty="0">
                <a:solidFill>
                  <a:srgbClr val="000000"/>
                </a:solidFill>
                <a:latin typeface="黑体" panose="02010609060101010101" pitchFamily="49" charset="-122"/>
                <a:ea typeface="黑体" panose="02010609060101010101" pitchFamily="49" charset="-122"/>
              </a:rPr>
              <a:t>的盐溶液中，</a:t>
            </a:r>
            <a:r>
              <a:rPr lang="en-US" altLang="zh-CN" b="1">
                <a:solidFill>
                  <a:srgbClr val="000000"/>
                </a:solidFill>
                <a:latin typeface="黑体" panose="02010609060101010101" pitchFamily="49" charset="-122"/>
                <a:ea typeface="黑体" panose="02010609060101010101" pitchFamily="49" charset="-122"/>
              </a:rPr>
              <a:t>Z</a:t>
            </a:r>
            <a:r>
              <a:rPr lang="zh-CN" altLang="en-US" b="1" dirty="0">
                <a:solidFill>
                  <a:srgbClr val="000000"/>
                </a:solidFill>
                <a:latin typeface="黑体" panose="02010609060101010101" pitchFamily="49" charset="-122"/>
                <a:ea typeface="黑体" panose="02010609060101010101" pitchFamily="49" charset="-122"/>
              </a:rPr>
              <a:t>表面覆盖有</a:t>
            </a:r>
            <a:r>
              <a:rPr lang="en-US" altLang="zh-CN" b="1">
                <a:solidFill>
                  <a:srgbClr val="000000"/>
                </a:solidFill>
                <a:latin typeface="黑体" panose="02010609060101010101" pitchFamily="49" charset="-122"/>
                <a:ea typeface="黑体" panose="02010609060101010101" pitchFamily="49" charset="-122"/>
              </a:rPr>
              <a:t>X</a:t>
            </a:r>
            <a:r>
              <a:rPr lang="zh-CN" altLang="en-US" b="1" dirty="0">
                <a:solidFill>
                  <a:srgbClr val="000000"/>
                </a:solidFill>
                <a:latin typeface="黑体" panose="02010609060101010101" pitchFamily="49" charset="-122"/>
                <a:ea typeface="黑体" panose="02010609060101010101" pitchFamily="49" charset="-122"/>
              </a:rPr>
              <a:t>，将</a:t>
            </a:r>
            <a:r>
              <a:rPr lang="en-US" altLang="zh-CN" b="1">
                <a:solidFill>
                  <a:srgbClr val="000000"/>
                </a:solidFill>
                <a:latin typeface="黑体" panose="02010609060101010101" pitchFamily="49" charset="-122"/>
                <a:ea typeface="黑体" panose="02010609060101010101" pitchFamily="49" charset="-122"/>
              </a:rPr>
              <a:t>Y</a:t>
            </a:r>
            <a:r>
              <a:rPr lang="zh-CN" altLang="en-US" b="1" dirty="0">
                <a:solidFill>
                  <a:srgbClr val="000000"/>
                </a:solidFill>
                <a:latin typeface="黑体" panose="02010609060101010101" pitchFamily="49" charset="-122"/>
                <a:ea typeface="黑体" panose="02010609060101010101" pitchFamily="49" charset="-122"/>
              </a:rPr>
              <a:t>和</a:t>
            </a:r>
            <a:r>
              <a:rPr lang="en-US" altLang="zh-CN" b="1">
                <a:solidFill>
                  <a:srgbClr val="000000"/>
                </a:solidFill>
                <a:latin typeface="黑体" panose="02010609060101010101" pitchFamily="49" charset="-122"/>
                <a:ea typeface="黑体" panose="02010609060101010101" pitchFamily="49" charset="-122"/>
              </a:rPr>
              <a:t>Z</a:t>
            </a:r>
            <a:r>
              <a:rPr lang="zh-CN" altLang="en-US" b="1" dirty="0">
                <a:solidFill>
                  <a:srgbClr val="000000"/>
                </a:solidFill>
                <a:latin typeface="黑体" panose="02010609060101010101" pitchFamily="49" charset="-122"/>
                <a:ea typeface="黑体" panose="02010609060101010101" pitchFamily="49" charset="-122"/>
              </a:rPr>
              <a:t>分别投入稀盐酸中，</a:t>
            </a:r>
            <a:r>
              <a:rPr lang="en-US" altLang="zh-CN" b="1">
                <a:solidFill>
                  <a:srgbClr val="000000"/>
                </a:solidFill>
                <a:latin typeface="黑体" panose="02010609060101010101" pitchFamily="49" charset="-122"/>
                <a:ea typeface="黑体" panose="02010609060101010101" pitchFamily="49" charset="-122"/>
              </a:rPr>
              <a:t>Y </a:t>
            </a:r>
            <a:r>
              <a:rPr lang="zh-CN" altLang="en-US" b="1" dirty="0">
                <a:solidFill>
                  <a:srgbClr val="000000"/>
                </a:solidFill>
                <a:latin typeface="黑体" panose="02010609060101010101" pitchFamily="49" charset="-122"/>
                <a:ea typeface="黑体" panose="02010609060101010101" pitchFamily="49" charset="-122"/>
              </a:rPr>
              <a:t>溶解而</a:t>
            </a:r>
            <a:r>
              <a:rPr lang="en-US" altLang="zh-CN" b="1">
                <a:solidFill>
                  <a:srgbClr val="000000"/>
                </a:solidFill>
                <a:latin typeface="黑体" panose="02010609060101010101" pitchFamily="49" charset="-122"/>
                <a:ea typeface="黑体" panose="02010609060101010101" pitchFamily="49" charset="-122"/>
              </a:rPr>
              <a:t>Z</a:t>
            </a:r>
            <a:r>
              <a:rPr lang="zh-CN" altLang="en-US" b="1" dirty="0">
                <a:solidFill>
                  <a:srgbClr val="000000"/>
                </a:solidFill>
                <a:latin typeface="黑体" panose="02010609060101010101" pitchFamily="49" charset="-122"/>
                <a:ea typeface="黑体" panose="02010609060101010101" pitchFamily="49" charset="-122"/>
              </a:rPr>
              <a:t>不溶，则三种金属的活动顺序正确的是（　　　）</a:t>
            </a:r>
            <a:endParaRPr lang="zh-CN" altLang="en-US" b="1" dirty="0">
              <a:solidFill>
                <a:srgbClr val="000000"/>
              </a:solidFill>
              <a:latin typeface="黑体" panose="02010609060101010101" pitchFamily="49" charset="-122"/>
              <a:ea typeface="黑体" panose="02010609060101010101" pitchFamily="49" charset="-122"/>
            </a:endParaRPr>
          </a:p>
          <a:p>
            <a:pPr algn="just" eaLnBrk="1" hangingPunct="1">
              <a:buNone/>
            </a:pPr>
            <a:r>
              <a:rPr lang="zh-CN" altLang="en-US" b="1" dirty="0">
                <a:solidFill>
                  <a:srgbClr val="000000"/>
                </a:solidFill>
                <a:latin typeface="黑体" panose="02010609060101010101" pitchFamily="49" charset="-122"/>
                <a:ea typeface="黑体" panose="02010609060101010101" pitchFamily="49" charset="-122"/>
              </a:rPr>
              <a:t>   </a:t>
            </a:r>
            <a:r>
              <a:rPr lang="en-US" altLang="zh-CN" b="1">
                <a:solidFill>
                  <a:srgbClr val="000000"/>
                </a:solidFill>
                <a:latin typeface="黑体" panose="02010609060101010101" pitchFamily="49" charset="-122"/>
                <a:ea typeface="黑体" panose="02010609060101010101" pitchFamily="49" charset="-122"/>
              </a:rPr>
              <a:t>A</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Y</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X</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Z</a:t>
            </a:r>
            <a:r>
              <a:rPr lang="zh-CN" altLang="en-US" b="1" dirty="0">
                <a:solidFill>
                  <a:srgbClr val="000000"/>
                </a:solidFill>
                <a:latin typeface="黑体" panose="02010609060101010101" pitchFamily="49" charset="-122"/>
                <a:ea typeface="黑体" panose="02010609060101010101" pitchFamily="49" charset="-122"/>
              </a:rPr>
              <a:t>　  　</a:t>
            </a:r>
            <a:r>
              <a:rPr lang="en-US" altLang="zh-CN" b="1">
                <a:solidFill>
                  <a:srgbClr val="000000"/>
                </a:solidFill>
                <a:latin typeface="黑体" panose="02010609060101010101" pitchFamily="49" charset="-122"/>
                <a:ea typeface="黑体" panose="02010609060101010101" pitchFamily="49" charset="-122"/>
              </a:rPr>
              <a:t>B</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Y</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Z</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X</a:t>
            </a:r>
            <a:r>
              <a:rPr lang="zh-CN" altLang="en-US" b="1" dirty="0">
                <a:solidFill>
                  <a:srgbClr val="000000"/>
                </a:solidFill>
                <a:latin typeface="黑体" panose="02010609060101010101" pitchFamily="49" charset="-122"/>
                <a:ea typeface="黑体" panose="02010609060101010101" pitchFamily="49" charset="-122"/>
              </a:rPr>
              <a:t>　</a:t>
            </a:r>
            <a:endParaRPr lang="zh-CN" altLang="en-US" b="1" dirty="0">
              <a:solidFill>
                <a:srgbClr val="000000"/>
              </a:solidFill>
              <a:latin typeface="黑体" panose="02010609060101010101" pitchFamily="49" charset="-122"/>
              <a:ea typeface="黑体" panose="02010609060101010101" pitchFamily="49" charset="-122"/>
            </a:endParaRPr>
          </a:p>
          <a:p>
            <a:pPr algn="just" eaLnBrk="1" hangingPunct="1">
              <a:buNone/>
            </a:pPr>
            <a:r>
              <a:rPr lang="zh-CN" altLang="en-US" b="1" dirty="0">
                <a:solidFill>
                  <a:srgbClr val="000000"/>
                </a:solidFill>
                <a:latin typeface="黑体" panose="02010609060101010101" pitchFamily="49" charset="-122"/>
                <a:ea typeface="黑体" panose="02010609060101010101" pitchFamily="49" charset="-122"/>
              </a:rPr>
              <a:t>　 </a:t>
            </a:r>
            <a:r>
              <a:rPr lang="en-US" altLang="zh-CN" b="1">
                <a:solidFill>
                  <a:srgbClr val="000000"/>
                </a:solidFill>
                <a:latin typeface="黑体" panose="02010609060101010101" pitchFamily="49" charset="-122"/>
                <a:ea typeface="黑体" panose="02010609060101010101" pitchFamily="49" charset="-122"/>
              </a:rPr>
              <a:t>C</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X</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Y</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Z</a:t>
            </a:r>
            <a:r>
              <a:rPr lang="zh-CN" altLang="en-US" b="1" dirty="0">
                <a:solidFill>
                  <a:srgbClr val="000000"/>
                </a:solidFill>
                <a:latin typeface="黑体" panose="02010609060101010101" pitchFamily="49" charset="-122"/>
                <a:ea typeface="黑体" panose="02010609060101010101" pitchFamily="49" charset="-122"/>
              </a:rPr>
              <a:t>　　  </a:t>
            </a:r>
            <a:r>
              <a:rPr lang="en-US" altLang="zh-CN" b="1">
                <a:solidFill>
                  <a:srgbClr val="000000"/>
                </a:solidFill>
                <a:latin typeface="黑体" panose="02010609060101010101" pitchFamily="49" charset="-122"/>
                <a:ea typeface="黑体" panose="02010609060101010101" pitchFamily="49" charset="-122"/>
              </a:rPr>
              <a:t>D</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X</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Z</a:t>
            </a:r>
            <a:r>
              <a:rPr lang="zh-CN" altLang="en-US" b="1" dirty="0">
                <a:solidFill>
                  <a:srgbClr val="000000"/>
                </a:solidFill>
                <a:latin typeface="黑体" panose="02010609060101010101" pitchFamily="49" charset="-122"/>
                <a:ea typeface="黑体" panose="02010609060101010101" pitchFamily="49" charset="-122"/>
              </a:rPr>
              <a:t>＞</a:t>
            </a:r>
            <a:r>
              <a:rPr lang="en-US" altLang="zh-CN" b="1">
                <a:solidFill>
                  <a:srgbClr val="000000"/>
                </a:solidFill>
                <a:latin typeface="黑体" panose="02010609060101010101" pitchFamily="49" charset="-122"/>
                <a:ea typeface="黑体" panose="02010609060101010101" pitchFamily="49" charset="-122"/>
              </a:rPr>
              <a:t>Y</a:t>
            </a:r>
            <a:endParaRPr lang="en-US" altLang="zh-CN" b="1">
              <a:solidFill>
                <a:srgbClr val="000000"/>
              </a:solidFill>
              <a:latin typeface="黑体" panose="02010609060101010101" pitchFamily="49" charset="-122"/>
              <a:ea typeface="黑体" panose="02010609060101010101" pitchFamily="49" charset="-122"/>
            </a:endParaRPr>
          </a:p>
          <a:p>
            <a:pPr algn="just" eaLnBrk="1" hangingPunct="1">
              <a:buNone/>
            </a:pPr>
            <a:endParaRPr lang="en-US" altLang="zh-CN" b="1">
              <a:solidFill>
                <a:srgbClr val="000000"/>
              </a:solidFill>
              <a:latin typeface="黑体" panose="02010609060101010101" pitchFamily="49" charset="-122"/>
              <a:ea typeface="黑体" panose="02010609060101010101" pitchFamily="49" charset="-122"/>
            </a:endParaRPr>
          </a:p>
          <a:p>
            <a:pPr eaLnBrk="1" hangingPunct="1"/>
            <a:endParaRPr lang="en-US" altLang="zh-CN">
              <a:solidFill>
                <a:srgbClr val="000000"/>
              </a:solidFill>
              <a:latin typeface="黑体" panose="02010609060101010101" pitchFamily="49" charset="-122"/>
              <a:ea typeface="黑体" panose="02010609060101010101" pitchFamily="49" charset="-122"/>
            </a:endParaRPr>
          </a:p>
        </p:txBody>
      </p:sp>
      <p:sp>
        <p:nvSpPr>
          <p:cNvPr id="3" name="TextBox 2"/>
          <p:cNvSpPr txBox="1"/>
          <p:nvPr/>
        </p:nvSpPr>
        <p:spPr>
          <a:xfrm>
            <a:off x="7086600" y="533400"/>
            <a:ext cx="530225" cy="646113"/>
          </a:xfrm>
          <a:prstGeom prst="rect">
            <a:avLst/>
          </a:prstGeom>
          <a:noFill/>
          <a:ln w="9525">
            <a:noFill/>
          </a:ln>
        </p:spPr>
        <p:txBody>
          <a:bodyPr wrap="none">
            <a:spAutoFit/>
          </a:bodyPr>
          <a:p>
            <a:r>
              <a:rPr lang="en-US" altLang="zh-CN" sz="3600">
                <a:solidFill>
                  <a:srgbClr val="FF0000"/>
                </a:solidFill>
                <a:latin typeface="Arial" panose="020B0604020202020204" pitchFamily="34" charset="0"/>
              </a:rPr>
              <a:t>D</a:t>
            </a:r>
            <a:endParaRPr lang="zh-CN" altLang="en-US" sz="3600" dirty="0">
              <a:solidFill>
                <a:srgbClr val="FF0000"/>
              </a:solidFill>
              <a:latin typeface="Arial" panose="020B0604020202020204" pitchFamily="34" charset="0"/>
            </a:endParaRPr>
          </a:p>
        </p:txBody>
      </p:sp>
      <p:sp>
        <p:nvSpPr>
          <p:cNvPr id="4" name="TextBox 3"/>
          <p:cNvSpPr txBox="1"/>
          <p:nvPr/>
        </p:nvSpPr>
        <p:spPr>
          <a:xfrm>
            <a:off x="2057400" y="4876800"/>
            <a:ext cx="504825" cy="646113"/>
          </a:xfrm>
          <a:prstGeom prst="rect">
            <a:avLst/>
          </a:prstGeom>
          <a:noFill/>
          <a:ln w="9525">
            <a:noFill/>
          </a:ln>
        </p:spPr>
        <p:txBody>
          <a:bodyPr wrap="none">
            <a:spAutoFit/>
          </a:bodyPr>
          <a:p>
            <a:r>
              <a:rPr lang="en-US" altLang="zh-CN" sz="3600">
                <a:solidFill>
                  <a:srgbClr val="FF0000"/>
                </a:solidFill>
                <a:latin typeface="Arial" panose="020B0604020202020204" pitchFamily="34" charset="0"/>
              </a:rPr>
              <a:t>B</a:t>
            </a:r>
            <a:endParaRPr lang="zh-CN" altLang="en-US" sz="3600" dirty="0">
              <a:solidFill>
                <a:srgbClr val="FF0000"/>
              </a:solidFill>
              <a:latin typeface="Arial" panose="020B0604020202020204" pitchFamily="3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7347" name="Text Box 3"/>
          <p:cNvSpPr txBox="1"/>
          <p:nvPr/>
        </p:nvSpPr>
        <p:spPr>
          <a:xfrm>
            <a:off x="0" y="0"/>
            <a:ext cx="9144000" cy="8464550"/>
          </a:xfrm>
          <a:prstGeom prst="rect">
            <a:avLst/>
          </a:prstGeom>
          <a:noFill/>
          <a:ln w="76200">
            <a:noFill/>
          </a:ln>
        </p:spPr>
        <p:txBody>
          <a:bodyPr>
            <a:spAutoFit/>
          </a:bodyPr>
          <a:p>
            <a:pPr>
              <a:spcBef>
                <a:spcPct val="50000"/>
              </a:spcBef>
            </a:pPr>
            <a:r>
              <a:rPr lang="en-US" altLang="zh-CN" sz="3200" b="1">
                <a:solidFill>
                  <a:srgbClr val="000000"/>
                </a:solidFill>
                <a:latin typeface="Times New Roman" panose="02020603050405020304" pitchFamily="18" charset="0"/>
              </a:rPr>
              <a:t>9</a:t>
            </a:r>
            <a:r>
              <a:rPr lang="zh-CN" altLang="en-US" sz="3200" b="1" dirty="0">
                <a:solidFill>
                  <a:srgbClr val="000000"/>
                </a:solidFill>
                <a:latin typeface="Times New Roman" panose="02020603050405020304" pitchFamily="18" charset="0"/>
              </a:rPr>
              <a:t>、将铁片放入下列溶液中，铁片的质量会增加 的是（     ）</a:t>
            </a:r>
            <a:endParaRPr lang="zh-CN" altLang="en-US" sz="3200" b="1" dirty="0">
              <a:solidFill>
                <a:srgbClr val="000000"/>
              </a:solidFill>
              <a:latin typeface="Times New Roman" panose="02020603050405020304" pitchFamily="18" charset="0"/>
            </a:endParaRPr>
          </a:p>
          <a:p>
            <a:pPr>
              <a:spcBef>
                <a:spcPct val="50000"/>
              </a:spcBef>
            </a:pPr>
            <a:r>
              <a:rPr lang="zh-CN" altLang="en-US" sz="3200" b="1" dirty="0">
                <a:solidFill>
                  <a:srgbClr val="000000"/>
                </a:solidFill>
                <a:latin typeface="Times New Roman" panose="02020603050405020304" pitchFamily="18" charset="0"/>
              </a:rPr>
              <a:t>     </a:t>
            </a:r>
            <a:r>
              <a:rPr lang="en-US" altLang="zh-CN" sz="3200" b="1">
                <a:solidFill>
                  <a:srgbClr val="000000"/>
                </a:solidFill>
                <a:latin typeface="Times New Roman" panose="02020603050405020304" pitchFamily="18" charset="0"/>
              </a:rPr>
              <a:t>A</a:t>
            </a:r>
            <a:r>
              <a:rPr lang="zh-CN" altLang="en-US" sz="3200" b="1" dirty="0">
                <a:solidFill>
                  <a:srgbClr val="000000"/>
                </a:solidFill>
                <a:latin typeface="Times New Roman" panose="02020603050405020304" pitchFamily="18" charset="0"/>
              </a:rPr>
              <a:t>、稀</a:t>
            </a:r>
            <a:r>
              <a:rPr lang="en-US" altLang="zh-CN" sz="3200" b="1">
                <a:solidFill>
                  <a:srgbClr val="000000"/>
                </a:solidFill>
                <a:latin typeface="Times New Roman" panose="02020603050405020304" pitchFamily="18" charset="0"/>
              </a:rPr>
              <a:t>H</a:t>
            </a:r>
            <a:r>
              <a:rPr lang="en-US" altLang="zh-CN" sz="3200" b="1" baseline="-25000">
                <a:solidFill>
                  <a:srgbClr val="000000"/>
                </a:solidFill>
                <a:latin typeface="Times New Roman" panose="02020603050405020304" pitchFamily="18" charset="0"/>
              </a:rPr>
              <a:t>2</a:t>
            </a:r>
            <a:r>
              <a:rPr lang="en-US" altLang="zh-CN" sz="3200" b="1">
                <a:solidFill>
                  <a:srgbClr val="000000"/>
                </a:solidFill>
                <a:latin typeface="Times New Roman" panose="02020603050405020304" pitchFamily="18" charset="0"/>
              </a:rPr>
              <a:t>SO</a:t>
            </a:r>
            <a:r>
              <a:rPr lang="en-US" altLang="zh-CN" sz="3200" b="1" baseline="-25000">
                <a:solidFill>
                  <a:srgbClr val="000000"/>
                </a:solidFill>
                <a:latin typeface="Times New Roman" panose="02020603050405020304" pitchFamily="18" charset="0"/>
              </a:rPr>
              <a:t>4</a:t>
            </a:r>
            <a:r>
              <a:rPr lang="en-US" altLang="zh-CN" sz="3200" b="1">
                <a:solidFill>
                  <a:srgbClr val="000000"/>
                </a:solidFill>
                <a:latin typeface="Times New Roman" panose="02020603050405020304" pitchFamily="18" charset="0"/>
              </a:rPr>
              <a:t>           B</a:t>
            </a:r>
            <a:r>
              <a:rPr lang="zh-CN" altLang="en-US" sz="3200" b="1" dirty="0">
                <a:solidFill>
                  <a:srgbClr val="000000"/>
                </a:solidFill>
                <a:latin typeface="Times New Roman" panose="02020603050405020304" pitchFamily="18" charset="0"/>
              </a:rPr>
              <a:t>、</a:t>
            </a:r>
            <a:r>
              <a:rPr lang="en-US" altLang="zh-CN" sz="3200" b="1">
                <a:solidFill>
                  <a:srgbClr val="000000"/>
                </a:solidFill>
                <a:latin typeface="Times New Roman" panose="02020603050405020304" pitchFamily="18" charset="0"/>
              </a:rPr>
              <a:t>FeSO</a:t>
            </a:r>
            <a:r>
              <a:rPr lang="en-US" altLang="zh-CN" sz="3200" b="1" baseline="-25000">
                <a:solidFill>
                  <a:srgbClr val="000000"/>
                </a:solidFill>
                <a:latin typeface="Times New Roman" panose="02020603050405020304" pitchFamily="18" charset="0"/>
              </a:rPr>
              <a:t>4</a:t>
            </a:r>
            <a:r>
              <a:rPr lang="zh-CN" altLang="en-US" sz="3200" b="1" dirty="0">
                <a:solidFill>
                  <a:srgbClr val="000000"/>
                </a:solidFill>
                <a:latin typeface="Times New Roman" panose="02020603050405020304" pitchFamily="18" charset="0"/>
              </a:rPr>
              <a:t>溶液  </a:t>
            </a:r>
            <a:endParaRPr lang="zh-CN" altLang="en-US" sz="3200" b="1" dirty="0">
              <a:solidFill>
                <a:srgbClr val="000000"/>
              </a:solidFill>
              <a:latin typeface="Times New Roman" panose="02020603050405020304" pitchFamily="18" charset="0"/>
            </a:endParaRPr>
          </a:p>
          <a:p>
            <a:pPr>
              <a:spcBef>
                <a:spcPct val="50000"/>
              </a:spcBef>
            </a:pPr>
            <a:r>
              <a:rPr lang="zh-CN" altLang="en-US" sz="3200" b="1" dirty="0">
                <a:solidFill>
                  <a:srgbClr val="000000"/>
                </a:solidFill>
                <a:latin typeface="Times New Roman" panose="02020603050405020304" pitchFamily="18" charset="0"/>
              </a:rPr>
              <a:t>     </a:t>
            </a:r>
            <a:r>
              <a:rPr lang="en-US" altLang="zh-CN" sz="3200" b="1">
                <a:solidFill>
                  <a:srgbClr val="000000"/>
                </a:solidFill>
                <a:latin typeface="Times New Roman" panose="02020603050405020304" pitchFamily="18" charset="0"/>
              </a:rPr>
              <a:t>C</a:t>
            </a:r>
            <a:r>
              <a:rPr lang="zh-CN" altLang="en-US" sz="3200" b="1" dirty="0">
                <a:solidFill>
                  <a:srgbClr val="000000"/>
                </a:solidFill>
                <a:latin typeface="Times New Roman" panose="02020603050405020304" pitchFamily="18" charset="0"/>
              </a:rPr>
              <a:t>、</a:t>
            </a:r>
            <a:r>
              <a:rPr lang="en-US" altLang="zh-CN" sz="3200" b="1">
                <a:solidFill>
                  <a:srgbClr val="000000"/>
                </a:solidFill>
                <a:latin typeface="Times New Roman" panose="02020603050405020304" pitchFamily="18" charset="0"/>
              </a:rPr>
              <a:t>CuSO</a:t>
            </a:r>
            <a:r>
              <a:rPr lang="en-US" altLang="zh-CN" sz="3200" b="1" baseline="-25000">
                <a:solidFill>
                  <a:srgbClr val="000000"/>
                </a:solidFill>
                <a:latin typeface="Times New Roman" panose="02020603050405020304" pitchFamily="18" charset="0"/>
              </a:rPr>
              <a:t>4</a:t>
            </a:r>
            <a:r>
              <a:rPr lang="zh-CN" altLang="en-US" sz="3200" b="1" dirty="0">
                <a:solidFill>
                  <a:srgbClr val="000000"/>
                </a:solidFill>
                <a:latin typeface="Times New Roman" panose="02020603050405020304" pitchFamily="18" charset="0"/>
              </a:rPr>
              <a:t>溶液       </a:t>
            </a:r>
            <a:r>
              <a:rPr lang="en-US" altLang="zh-CN" sz="3200" b="1">
                <a:solidFill>
                  <a:srgbClr val="000000"/>
                </a:solidFill>
                <a:latin typeface="Times New Roman" panose="02020603050405020304" pitchFamily="18" charset="0"/>
              </a:rPr>
              <a:t>D</a:t>
            </a:r>
            <a:r>
              <a:rPr lang="zh-CN" altLang="en-US" sz="3200" b="1" dirty="0">
                <a:solidFill>
                  <a:srgbClr val="000000"/>
                </a:solidFill>
                <a:latin typeface="Times New Roman" panose="02020603050405020304" pitchFamily="18" charset="0"/>
              </a:rPr>
              <a:t>、稀</a:t>
            </a:r>
            <a:r>
              <a:rPr lang="en-US" altLang="zh-CN" sz="3200" b="1" err="1">
                <a:solidFill>
                  <a:srgbClr val="000000"/>
                </a:solidFill>
                <a:latin typeface="Times New Roman" panose="02020603050405020304" pitchFamily="18" charset="0"/>
              </a:rPr>
              <a:t>HCl</a:t>
            </a:r>
            <a:endParaRPr lang="en-US" altLang="zh-CN" sz="3200" b="1">
              <a:solidFill>
                <a:srgbClr val="000000"/>
              </a:solidFill>
              <a:latin typeface="Times New Roman" panose="02020603050405020304" pitchFamily="18" charset="0"/>
            </a:endParaRPr>
          </a:p>
          <a:p>
            <a:pPr>
              <a:spcBef>
                <a:spcPct val="50000"/>
              </a:spcBef>
            </a:pPr>
            <a:r>
              <a:rPr lang="en-US" altLang="zh-CN" sz="3200" b="1">
                <a:solidFill>
                  <a:srgbClr val="000000"/>
                </a:solidFill>
                <a:latin typeface="宋体" panose="02010600030101010101" pitchFamily="2" charset="-122"/>
              </a:rPr>
              <a:t>10、</a:t>
            </a:r>
            <a:r>
              <a:rPr lang="zh-CN" altLang="en-US" sz="3200" b="1" dirty="0">
                <a:solidFill>
                  <a:srgbClr val="000000"/>
                </a:solidFill>
                <a:latin typeface="宋体" panose="02010600030101010101" pitchFamily="2" charset="-122"/>
              </a:rPr>
              <a:t>将铁片放入下列溶液中，溶液的质量会减少的是（　　　）</a:t>
            </a:r>
            <a:br>
              <a:rPr lang="zh-CN" altLang="en-US" sz="3200" b="1" dirty="0">
                <a:solidFill>
                  <a:srgbClr val="000000"/>
                </a:solidFill>
                <a:latin typeface="Times New Roman" panose="02020603050405020304" pitchFamily="18" charset="0"/>
                <a:cs typeface="Times New Roman" panose="02020603050405020304" pitchFamily="18" charset="0"/>
              </a:rPr>
            </a:br>
            <a:r>
              <a:rPr lang="en-US" altLang="zh-CN" sz="3200" b="1">
                <a:solidFill>
                  <a:srgbClr val="000000"/>
                </a:solidFill>
                <a:latin typeface="Times New Roman" panose="02020603050405020304" pitchFamily="18" charset="0"/>
                <a:cs typeface="Times New Roman" panose="02020603050405020304" pitchFamily="18" charset="0"/>
              </a:rPr>
              <a:t>A</a:t>
            </a:r>
            <a:r>
              <a:rPr lang="zh-CN" altLang="en-US" sz="3200" b="1" dirty="0">
                <a:solidFill>
                  <a:srgbClr val="000000"/>
                </a:solidFill>
                <a:latin typeface="宋体" panose="02010600030101010101" pitchFamily="2" charset="-122"/>
              </a:rPr>
              <a:t>、</a:t>
            </a:r>
            <a:r>
              <a:rPr lang="en-US" altLang="zh-CN" sz="3200" b="1" err="1">
                <a:solidFill>
                  <a:srgbClr val="000000"/>
                </a:solidFill>
                <a:latin typeface="Times New Roman" panose="02020603050405020304" pitchFamily="18" charset="0"/>
                <a:cs typeface="Times New Roman" panose="02020603050405020304" pitchFamily="18" charset="0"/>
              </a:rPr>
              <a:t>HCl</a:t>
            </a:r>
            <a:r>
              <a:rPr lang="en-US" altLang="zh-CN" sz="3200" b="1">
                <a:solidFill>
                  <a:srgbClr val="000000"/>
                </a:solidFill>
                <a:latin typeface="Times New Roman" panose="02020603050405020304" pitchFamily="18" charset="0"/>
                <a:cs typeface="Times New Roman" panose="02020603050405020304" pitchFamily="18" charset="0"/>
              </a:rPr>
              <a:t>    B</a:t>
            </a:r>
            <a:r>
              <a:rPr lang="zh-CN" altLang="en-US" sz="3200" b="1" dirty="0">
                <a:solidFill>
                  <a:srgbClr val="000000"/>
                </a:solidFill>
                <a:latin typeface="宋体" panose="02010600030101010101" pitchFamily="2" charset="-122"/>
              </a:rPr>
              <a:t>、</a:t>
            </a:r>
            <a:r>
              <a:rPr lang="en-US" altLang="zh-CN" sz="3200" b="1">
                <a:solidFill>
                  <a:srgbClr val="000000"/>
                </a:solidFill>
                <a:latin typeface="Times New Roman" panose="02020603050405020304" pitchFamily="18" charset="0"/>
                <a:cs typeface="Times New Roman" panose="02020603050405020304" pitchFamily="18" charset="0"/>
              </a:rPr>
              <a:t>H</a:t>
            </a:r>
            <a:r>
              <a:rPr lang="en-US" altLang="zh-CN" sz="3200" b="1" baseline="-30000">
                <a:solidFill>
                  <a:srgbClr val="000000"/>
                </a:solidFill>
                <a:latin typeface="Times New Roman" panose="02020603050405020304" pitchFamily="18" charset="0"/>
                <a:cs typeface="Times New Roman" panose="02020603050405020304" pitchFamily="18" charset="0"/>
              </a:rPr>
              <a:t>2</a:t>
            </a:r>
            <a:r>
              <a:rPr lang="en-US" altLang="zh-CN" sz="3200" b="1">
                <a:solidFill>
                  <a:srgbClr val="000000"/>
                </a:solidFill>
                <a:latin typeface="Times New Roman" panose="02020603050405020304" pitchFamily="18" charset="0"/>
                <a:cs typeface="Times New Roman" panose="02020603050405020304" pitchFamily="18" charset="0"/>
              </a:rPr>
              <a:t>SO</a:t>
            </a:r>
            <a:r>
              <a:rPr lang="en-US" altLang="zh-CN" sz="3200" b="1" baseline="-30000">
                <a:solidFill>
                  <a:srgbClr val="000000"/>
                </a:solidFill>
                <a:latin typeface="Times New Roman" panose="02020603050405020304" pitchFamily="18" charset="0"/>
                <a:cs typeface="Times New Roman" panose="02020603050405020304" pitchFamily="18" charset="0"/>
              </a:rPr>
              <a:t>4    </a:t>
            </a:r>
            <a:r>
              <a:rPr lang="en-US" altLang="zh-CN" sz="3200" b="1">
                <a:solidFill>
                  <a:srgbClr val="000000"/>
                </a:solidFill>
                <a:latin typeface="Times New Roman" panose="02020603050405020304" pitchFamily="18" charset="0"/>
                <a:cs typeface="Times New Roman" panose="02020603050405020304" pitchFamily="18" charset="0"/>
              </a:rPr>
              <a:t>C</a:t>
            </a:r>
            <a:r>
              <a:rPr lang="zh-CN" altLang="en-US" sz="3200" b="1" dirty="0">
                <a:solidFill>
                  <a:srgbClr val="000000"/>
                </a:solidFill>
                <a:latin typeface="宋体" panose="02010600030101010101" pitchFamily="2" charset="-122"/>
              </a:rPr>
              <a:t>、</a:t>
            </a:r>
            <a:r>
              <a:rPr lang="en-US" altLang="zh-CN" sz="3200" b="1">
                <a:solidFill>
                  <a:srgbClr val="000000"/>
                </a:solidFill>
                <a:latin typeface="Times New Roman" panose="02020603050405020304" pitchFamily="18" charset="0"/>
                <a:cs typeface="Times New Roman" panose="02020603050405020304" pitchFamily="18" charset="0"/>
              </a:rPr>
              <a:t>Na</a:t>
            </a:r>
            <a:r>
              <a:rPr lang="en-US" altLang="zh-CN" sz="3200" b="1" baseline="-30000">
                <a:solidFill>
                  <a:srgbClr val="000000"/>
                </a:solidFill>
                <a:latin typeface="Times New Roman" panose="02020603050405020304" pitchFamily="18" charset="0"/>
                <a:cs typeface="Times New Roman" panose="02020603050405020304" pitchFamily="18" charset="0"/>
              </a:rPr>
              <a:t>2</a:t>
            </a:r>
            <a:r>
              <a:rPr lang="en-US" altLang="zh-CN" sz="3200" b="1">
                <a:solidFill>
                  <a:srgbClr val="000000"/>
                </a:solidFill>
                <a:latin typeface="Times New Roman" panose="02020603050405020304" pitchFamily="18" charset="0"/>
                <a:cs typeface="Times New Roman" panose="02020603050405020304" pitchFamily="18" charset="0"/>
              </a:rPr>
              <a:t> SO</a:t>
            </a:r>
            <a:r>
              <a:rPr lang="en-US" altLang="zh-CN" sz="3200" b="1" baseline="-30000">
                <a:solidFill>
                  <a:srgbClr val="000000"/>
                </a:solidFill>
                <a:latin typeface="Times New Roman" panose="02020603050405020304" pitchFamily="18" charset="0"/>
                <a:cs typeface="Times New Roman" panose="02020603050405020304" pitchFamily="18" charset="0"/>
              </a:rPr>
              <a:t>4</a:t>
            </a:r>
            <a:r>
              <a:rPr lang="en-US" altLang="zh-CN" sz="3200" b="1">
                <a:solidFill>
                  <a:srgbClr val="000000"/>
                </a:solidFill>
                <a:latin typeface="Times New Roman" panose="02020603050405020304" pitchFamily="18" charset="0"/>
                <a:cs typeface="Times New Roman" panose="02020603050405020304" pitchFamily="18" charset="0"/>
              </a:rPr>
              <a:t>   D</a:t>
            </a:r>
            <a:r>
              <a:rPr lang="zh-CN" altLang="en-US" sz="3200" b="1" dirty="0">
                <a:solidFill>
                  <a:srgbClr val="000000"/>
                </a:solidFill>
                <a:latin typeface="宋体" panose="02010600030101010101" pitchFamily="2" charset="-122"/>
              </a:rPr>
              <a:t>、</a:t>
            </a:r>
            <a:r>
              <a:rPr lang="en-US" altLang="zh-CN" sz="3200" b="1">
                <a:solidFill>
                  <a:srgbClr val="000000"/>
                </a:solidFill>
                <a:latin typeface="Times New Roman" panose="02020603050405020304" pitchFamily="18" charset="0"/>
                <a:cs typeface="Times New Roman" panose="02020603050405020304" pitchFamily="18" charset="0"/>
              </a:rPr>
              <a:t>CuSO</a:t>
            </a:r>
            <a:r>
              <a:rPr lang="en-US" altLang="zh-CN" sz="3200" b="1" baseline="-30000">
                <a:solidFill>
                  <a:srgbClr val="000000"/>
                </a:solidFill>
                <a:latin typeface="Times New Roman" panose="02020603050405020304" pitchFamily="18" charset="0"/>
                <a:cs typeface="Times New Roman" panose="02020603050405020304" pitchFamily="18" charset="0"/>
              </a:rPr>
              <a:t>4</a:t>
            </a:r>
            <a:endParaRPr lang="en-US" altLang="zh-CN" sz="3200" b="1" baseline="-30000">
              <a:solidFill>
                <a:srgbClr val="000000"/>
              </a:solidFill>
              <a:latin typeface="Times New Roman" panose="02020603050405020304" pitchFamily="18" charset="0"/>
              <a:cs typeface="Times New Roman" panose="02020603050405020304" pitchFamily="18" charset="0"/>
            </a:endParaRPr>
          </a:p>
          <a:p>
            <a:pPr>
              <a:spcBef>
                <a:spcPct val="50000"/>
              </a:spcBef>
            </a:pPr>
            <a:r>
              <a:rPr lang="en-US" altLang="zh-CN" sz="3200" b="1">
                <a:solidFill>
                  <a:srgbClr val="000000"/>
                </a:solidFill>
                <a:latin typeface="Times New Roman" panose="02020603050405020304" pitchFamily="18" charset="0"/>
                <a:cs typeface="Times New Roman" panose="02020603050405020304" pitchFamily="18" charset="0"/>
              </a:rPr>
              <a:t>11</a:t>
            </a:r>
            <a:r>
              <a:rPr lang="zh-CN" altLang="en-US" sz="3200" b="1" dirty="0">
                <a:solidFill>
                  <a:srgbClr val="000000"/>
                </a:solidFill>
                <a:latin typeface="宋体" panose="02010600030101010101" pitchFamily="2" charset="-122"/>
              </a:rPr>
              <a:t>、在</a:t>
            </a:r>
            <a:r>
              <a:rPr lang="en-US" altLang="zh-CN" sz="3200" b="1">
                <a:solidFill>
                  <a:srgbClr val="000000"/>
                </a:solidFill>
                <a:latin typeface="Times New Roman" panose="02020603050405020304" pitchFamily="18" charset="0"/>
                <a:cs typeface="Times New Roman" panose="02020603050405020304" pitchFamily="18" charset="0"/>
              </a:rPr>
              <a:t>CuCl</a:t>
            </a:r>
            <a:r>
              <a:rPr lang="en-US" altLang="zh-CN" sz="3200" b="1" baseline="-30000">
                <a:solidFill>
                  <a:srgbClr val="000000"/>
                </a:solidFill>
                <a:latin typeface="Times New Roman" panose="02020603050405020304" pitchFamily="18" charset="0"/>
                <a:cs typeface="Times New Roman" panose="02020603050405020304" pitchFamily="18" charset="0"/>
              </a:rPr>
              <a:t>2</a:t>
            </a:r>
            <a:r>
              <a:rPr lang="zh-CN" altLang="en-US" sz="3200" b="1" dirty="0">
                <a:solidFill>
                  <a:srgbClr val="000000"/>
                </a:solidFill>
                <a:latin typeface="宋体" panose="02010600030101010101" pitchFamily="2" charset="-122"/>
              </a:rPr>
              <a:t>和</a:t>
            </a:r>
            <a:r>
              <a:rPr lang="en-US" altLang="zh-CN" sz="3200" b="1" err="1">
                <a:solidFill>
                  <a:srgbClr val="000000"/>
                </a:solidFill>
                <a:latin typeface="Times New Roman" panose="02020603050405020304" pitchFamily="18" charset="0"/>
                <a:cs typeface="Times New Roman" panose="02020603050405020304" pitchFamily="18" charset="0"/>
              </a:rPr>
              <a:t>NaCl</a:t>
            </a:r>
            <a:r>
              <a:rPr lang="zh-CN" altLang="en-US" sz="3200" b="1" dirty="0">
                <a:solidFill>
                  <a:srgbClr val="000000"/>
                </a:solidFill>
                <a:latin typeface="宋体" panose="02010600030101010101" pitchFamily="2" charset="-122"/>
              </a:rPr>
              <a:t>的混合溶液中加入过量的</a:t>
            </a:r>
            <a:r>
              <a:rPr lang="en-US" altLang="zh-CN" sz="3200" b="1">
                <a:solidFill>
                  <a:srgbClr val="000000"/>
                </a:solidFill>
                <a:latin typeface="Times New Roman" panose="02020603050405020304" pitchFamily="18" charset="0"/>
                <a:cs typeface="Times New Roman" panose="02020603050405020304" pitchFamily="18" charset="0"/>
              </a:rPr>
              <a:t>Zn</a:t>
            </a:r>
            <a:r>
              <a:rPr lang="zh-CN" altLang="en-US" sz="3200" b="1" dirty="0">
                <a:solidFill>
                  <a:srgbClr val="000000"/>
                </a:solidFill>
                <a:latin typeface="宋体" panose="02010600030101010101" pitchFamily="2" charset="-122"/>
              </a:rPr>
              <a:t>粉，充分反应后过滤，留在滤纸上的固体（</a:t>
            </a:r>
            <a:r>
              <a:rPr lang="zh-CN" altLang="en-US" sz="3200" b="1" dirty="0">
                <a:solidFill>
                  <a:srgbClr val="000000"/>
                </a:solidFill>
                <a:latin typeface="Times New Roman" panose="02020603050405020304" pitchFamily="18" charset="0"/>
                <a:cs typeface="Times New Roman" panose="02020603050405020304" pitchFamily="18" charset="0"/>
              </a:rPr>
              <a:t> </a:t>
            </a:r>
            <a:r>
              <a:rPr lang="zh-CN" altLang="en-US" sz="3200" b="1" dirty="0">
                <a:solidFill>
                  <a:srgbClr val="000000"/>
                </a:solidFill>
                <a:latin typeface="宋体" panose="02010600030101010101" pitchFamily="2" charset="-122"/>
              </a:rPr>
              <a:t>）</a:t>
            </a:r>
            <a:br>
              <a:rPr lang="zh-CN" altLang="en-US" sz="3200" b="1" dirty="0">
                <a:solidFill>
                  <a:srgbClr val="000000"/>
                </a:solidFill>
                <a:latin typeface="Times New Roman" panose="02020603050405020304" pitchFamily="18" charset="0"/>
                <a:cs typeface="Times New Roman" panose="02020603050405020304" pitchFamily="18" charset="0"/>
              </a:rPr>
            </a:br>
            <a:r>
              <a:rPr lang="zh-CN" altLang="en-US" sz="3200" b="1" dirty="0">
                <a:solidFill>
                  <a:srgbClr val="000000"/>
                </a:solidFill>
                <a:latin typeface="Times New Roman" panose="02020603050405020304" pitchFamily="18" charset="0"/>
                <a:cs typeface="Times New Roman" panose="02020603050405020304" pitchFamily="18" charset="0"/>
              </a:rPr>
              <a:t>      </a:t>
            </a:r>
            <a:r>
              <a:rPr lang="en-US" altLang="zh-CN" sz="3200" b="1">
                <a:solidFill>
                  <a:srgbClr val="000000"/>
                </a:solidFill>
                <a:latin typeface="Times New Roman" panose="02020603050405020304" pitchFamily="18" charset="0"/>
                <a:cs typeface="Times New Roman" panose="02020603050405020304" pitchFamily="18" charset="0"/>
              </a:rPr>
              <a:t>A</a:t>
            </a:r>
            <a:r>
              <a:rPr lang="zh-CN" altLang="en-US" sz="3200" b="1" dirty="0">
                <a:solidFill>
                  <a:srgbClr val="000000"/>
                </a:solidFill>
                <a:latin typeface="宋体" panose="02010600030101010101" pitchFamily="2" charset="-122"/>
              </a:rPr>
              <a:t>、只有</a:t>
            </a:r>
            <a:r>
              <a:rPr lang="en-US" altLang="zh-CN" sz="3200" b="1">
                <a:solidFill>
                  <a:srgbClr val="000000"/>
                </a:solidFill>
                <a:latin typeface="Times New Roman" panose="02020603050405020304" pitchFamily="18" charset="0"/>
                <a:cs typeface="Times New Roman" panose="02020603050405020304" pitchFamily="18" charset="0"/>
              </a:rPr>
              <a:t>Zn                 B</a:t>
            </a:r>
            <a:r>
              <a:rPr lang="zh-CN" altLang="en-US" sz="3200" b="1" dirty="0">
                <a:solidFill>
                  <a:srgbClr val="000000"/>
                </a:solidFill>
                <a:latin typeface="宋体" panose="02010600030101010101" pitchFamily="2" charset="-122"/>
              </a:rPr>
              <a:t>、只有</a:t>
            </a:r>
            <a:r>
              <a:rPr lang="en-US" altLang="zh-CN" sz="3200" b="1">
                <a:solidFill>
                  <a:srgbClr val="000000"/>
                </a:solidFill>
                <a:latin typeface="Times New Roman" panose="02020603050405020304" pitchFamily="18" charset="0"/>
                <a:cs typeface="Times New Roman" panose="02020603050405020304" pitchFamily="18" charset="0"/>
              </a:rPr>
              <a:t>Cu</a:t>
            </a:r>
            <a:br>
              <a:rPr lang="en-US" altLang="zh-CN" sz="3200" b="1">
                <a:solidFill>
                  <a:srgbClr val="000000"/>
                </a:solidFill>
                <a:latin typeface="Times New Roman" panose="02020603050405020304" pitchFamily="18" charset="0"/>
                <a:cs typeface="Times New Roman" panose="02020603050405020304" pitchFamily="18" charset="0"/>
              </a:rPr>
            </a:br>
            <a:r>
              <a:rPr lang="en-US" altLang="zh-CN" sz="3200" b="1">
                <a:solidFill>
                  <a:srgbClr val="000000"/>
                </a:solidFill>
                <a:latin typeface="Times New Roman" panose="02020603050405020304" pitchFamily="18" charset="0"/>
                <a:cs typeface="Times New Roman" panose="02020603050405020304" pitchFamily="18" charset="0"/>
              </a:rPr>
              <a:t>     C</a:t>
            </a:r>
            <a:r>
              <a:rPr lang="zh-CN" altLang="en-US" sz="3200" b="1" dirty="0">
                <a:solidFill>
                  <a:srgbClr val="000000"/>
                </a:solidFill>
                <a:latin typeface="宋体" panose="02010600030101010101" pitchFamily="2" charset="-122"/>
              </a:rPr>
              <a:t>、有</a:t>
            </a:r>
            <a:r>
              <a:rPr lang="en-US" altLang="zh-CN" sz="3200" b="1">
                <a:solidFill>
                  <a:srgbClr val="000000"/>
                </a:solidFill>
                <a:latin typeface="Times New Roman" panose="02020603050405020304" pitchFamily="18" charset="0"/>
                <a:cs typeface="Times New Roman" panose="02020603050405020304" pitchFamily="18" charset="0"/>
              </a:rPr>
              <a:t>Cu</a:t>
            </a:r>
            <a:r>
              <a:rPr lang="zh-CN" altLang="en-US" sz="3200" b="1" dirty="0">
                <a:solidFill>
                  <a:srgbClr val="000000"/>
                </a:solidFill>
                <a:latin typeface="宋体" panose="02010600030101010101" pitchFamily="2" charset="-122"/>
              </a:rPr>
              <a:t>和</a:t>
            </a:r>
            <a:r>
              <a:rPr lang="en-US" altLang="zh-CN" sz="3200" b="1">
                <a:solidFill>
                  <a:srgbClr val="000000"/>
                </a:solidFill>
                <a:latin typeface="Times New Roman" panose="02020603050405020304" pitchFamily="18" charset="0"/>
                <a:cs typeface="Times New Roman" panose="02020603050405020304" pitchFamily="18" charset="0"/>
              </a:rPr>
              <a:t>Na            D</a:t>
            </a:r>
            <a:r>
              <a:rPr lang="zh-CN" altLang="en-US" sz="3200" b="1" dirty="0">
                <a:solidFill>
                  <a:srgbClr val="000000"/>
                </a:solidFill>
                <a:latin typeface="宋体" panose="02010600030101010101" pitchFamily="2" charset="-122"/>
              </a:rPr>
              <a:t>、有</a:t>
            </a:r>
            <a:r>
              <a:rPr lang="en-US" altLang="zh-CN" sz="3200" b="1">
                <a:solidFill>
                  <a:srgbClr val="000000"/>
                </a:solidFill>
                <a:latin typeface="Times New Roman" panose="02020603050405020304" pitchFamily="18" charset="0"/>
                <a:cs typeface="Times New Roman" panose="02020603050405020304" pitchFamily="18" charset="0"/>
              </a:rPr>
              <a:t>Cu</a:t>
            </a:r>
            <a:r>
              <a:rPr lang="zh-CN" altLang="en-US" sz="3200" b="1" dirty="0">
                <a:solidFill>
                  <a:srgbClr val="000000"/>
                </a:solidFill>
                <a:latin typeface="宋体" panose="02010600030101010101" pitchFamily="2" charset="-122"/>
              </a:rPr>
              <a:t>和</a:t>
            </a:r>
            <a:r>
              <a:rPr lang="en-US" altLang="zh-CN" sz="3200" b="1">
                <a:solidFill>
                  <a:srgbClr val="000000"/>
                </a:solidFill>
                <a:latin typeface="Times New Roman" panose="02020603050405020304" pitchFamily="18" charset="0"/>
                <a:cs typeface="Times New Roman" panose="02020603050405020304" pitchFamily="18" charset="0"/>
              </a:rPr>
              <a:t>Zn</a:t>
            </a:r>
            <a:br>
              <a:rPr lang="en-US" altLang="zh-CN" sz="3200" b="1">
                <a:solidFill>
                  <a:srgbClr val="000000"/>
                </a:solidFill>
                <a:latin typeface="Times New Roman" panose="02020603050405020304" pitchFamily="18" charset="0"/>
                <a:cs typeface="Times New Roman" panose="02020603050405020304" pitchFamily="18" charset="0"/>
              </a:rPr>
            </a:br>
            <a:endParaRPr lang="en-US" altLang="zh-CN" sz="3200" b="1">
              <a:solidFill>
                <a:srgbClr val="000000"/>
              </a:solidFill>
              <a:latin typeface="Times New Roman" panose="02020603050405020304" pitchFamily="18" charset="0"/>
            </a:endParaRPr>
          </a:p>
          <a:p>
            <a:pPr>
              <a:spcBef>
                <a:spcPct val="50000"/>
              </a:spcBef>
            </a:pPr>
            <a:r>
              <a:rPr lang="en-US" altLang="zh-CN" sz="3200" b="1">
                <a:solidFill>
                  <a:schemeClr val="bg1"/>
                </a:solidFill>
                <a:latin typeface="Times New Roman" panose="02020603050405020304" pitchFamily="18" charset="0"/>
              </a:rPr>
              <a:t>       </a:t>
            </a:r>
            <a:endParaRPr lang="en-US" altLang="zh-CN" sz="3200" b="1">
              <a:solidFill>
                <a:schemeClr val="bg1"/>
              </a:solidFill>
              <a:latin typeface="Times New Roman" panose="02020603050405020304" pitchFamily="18" charset="0"/>
            </a:endParaRPr>
          </a:p>
          <a:p>
            <a:pPr>
              <a:spcBef>
                <a:spcPct val="50000"/>
              </a:spcBef>
            </a:pPr>
            <a:endParaRPr lang="en-US" altLang="zh-CN" sz="3200">
              <a:solidFill>
                <a:schemeClr val="bg1"/>
              </a:solidFill>
              <a:latin typeface="Times New Roman" panose="02020603050405020304" pitchFamily="18" charset="0"/>
            </a:endParaRPr>
          </a:p>
        </p:txBody>
      </p:sp>
      <p:sp>
        <p:nvSpPr>
          <p:cNvPr id="57348" name="Text Box 4"/>
          <p:cNvSpPr txBox="1"/>
          <p:nvPr/>
        </p:nvSpPr>
        <p:spPr>
          <a:xfrm>
            <a:off x="838200" y="457200"/>
            <a:ext cx="623888" cy="641350"/>
          </a:xfrm>
          <a:prstGeom prst="rect">
            <a:avLst/>
          </a:prstGeom>
          <a:noFill/>
          <a:ln w="12700">
            <a:noFill/>
          </a:ln>
        </p:spPr>
        <p:txBody>
          <a:bodyPr>
            <a:spAutoFit/>
          </a:bodyPr>
          <a:p>
            <a:pPr>
              <a:spcBef>
                <a:spcPct val="50000"/>
              </a:spcBef>
            </a:pPr>
            <a:r>
              <a:rPr lang="en-US" altLang="zh-CN" sz="3600" b="1">
                <a:solidFill>
                  <a:srgbClr val="FF0000"/>
                </a:solidFill>
                <a:latin typeface="Times New Roman" panose="02020603050405020304" pitchFamily="18" charset="0"/>
              </a:rPr>
              <a:t>C</a:t>
            </a:r>
            <a:endParaRPr lang="en-US" altLang="zh-CN" sz="3600" b="1">
              <a:solidFill>
                <a:srgbClr val="FF0000"/>
              </a:solidFill>
              <a:latin typeface="Times New Roman" panose="02020603050405020304" pitchFamily="18" charset="0"/>
            </a:endParaRPr>
          </a:p>
        </p:txBody>
      </p:sp>
      <p:sp>
        <p:nvSpPr>
          <p:cNvPr id="4" name="TextBox 3"/>
          <p:cNvSpPr txBox="1"/>
          <p:nvPr/>
        </p:nvSpPr>
        <p:spPr>
          <a:xfrm>
            <a:off x="1676400" y="3048000"/>
            <a:ext cx="530225" cy="646113"/>
          </a:xfrm>
          <a:prstGeom prst="rect">
            <a:avLst/>
          </a:prstGeom>
          <a:noFill/>
          <a:ln w="9525">
            <a:noFill/>
          </a:ln>
        </p:spPr>
        <p:txBody>
          <a:bodyPr wrap="none">
            <a:spAutoFit/>
          </a:bodyPr>
          <a:p>
            <a:r>
              <a:rPr lang="en-US" altLang="zh-CN" sz="3600">
                <a:solidFill>
                  <a:srgbClr val="FF0000"/>
                </a:solidFill>
                <a:latin typeface="Arial" panose="020B0604020202020204" pitchFamily="34" charset="0"/>
              </a:rPr>
              <a:t>D</a:t>
            </a:r>
            <a:endParaRPr lang="zh-CN" altLang="en-US" sz="3600" dirty="0">
              <a:solidFill>
                <a:srgbClr val="FF0000"/>
              </a:solidFill>
              <a:latin typeface="Arial" panose="020B0604020202020204" pitchFamily="34" charset="0"/>
            </a:endParaRPr>
          </a:p>
        </p:txBody>
      </p:sp>
      <p:sp>
        <p:nvSpPr>
          <p:cNvPr id="5" name="TextBox 4"/>
          <p:cNvSpPr txBox="1"/>
          <p:nvPr/>
        </p:nvSpPr>
        <p:spPr>
          <a:xfrm>
            <a:off x="7772400" y="4876800"/>
            <a:ext cx="514350" cy="641350"/>
          </a:xfrm>
          <a:prstGeom prst="rect">
            <a:avLst/>
          </a:prstGeom>
          <a:noFill/>
          <a:ln w="9525">
            <a:noFill/>
          </a:ln>
        </p:spPr>
        <p:txBody>
          <a:bodyPr wrap="none">
            <a:spAutoFit/>
          </a:bodyPr>
          <a:p>
            <a:r>
              <a:rPr lang="en-US" altLang="zh-CN" sz="3600">
                <a:solidFill>
                  <a:srgbClr val="FF0000"/>
                </a:solidFill>
                <a:latin typeface="Arial" panose="020B0604020202020204" pitchFamily="34" charset="0"/>
              </a:rPr>
              <a:t>D</a:t>
            </a:r>
            <a:endParaRPr lang="zh-CN" altLang="en-US" sz="3600" dirty="0">
              <a:solidFill>
                <a:srgbClr val="FF0000"/>
              </a:solidFill>
              <a:latin typeface="Arial" panose="020B0604020202020204" pitchFamily="3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7347"/>
                                        </p:tgtEl>
                                        <p:attrNameLst>
                                          <p:attrName>style.visibility</p:attrName>
                                        </p:attrNameLst>
                                      </p:cBhvr>
                                      <p:to>
                                        <p:strVal val="visible"/>
                                      </p:to>
                                    </p:set>
                                    <p:anim calcmode="lin" valueType="num">
                                      <p:cBhvr additive="base">
                                        <p:cTn id="7" dur="500" fill="hold"/>
                                        <p:tgtEl>
                                          <p:spTgt spid="57347"/>
                                        </p:tgtEl>
                                        <p:attrNameLst>
                                          <p:attrName>ppt_x</p:attrName>
                                        </p:attrNameLst>
                                      </p:cBhvr>
                                      <p:tavLst>
                                        <p:tav tm="0">
                                          <p:val>
                                            <p:strVal val="#ppt_x"/>
                                          </p:val>
                                        </p:tav>
                                        <p:tav tm="100000">
                                          <p:val>
                                            <p:strVal val="#ppt_x"/>
                                          </p:val>
                                        </p:tav>
                                      </p:tavLst>
                                    </p:anim>
                                    <p:anim calcmode="lin" valueType="num">
                                      <p:cBhvr additive="base">
                                        <p:cTn id="8" dur="500" fill="hold"/>
                                        <p:tgtEl>
                                          <p:spTgt spid="5734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5734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p:bldP spid="57348" grpId="0"/>
      <p:bldP spid="4" grpId="0"/>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8" name="Text Box 9"/>
          <p:cNvSpPr txBox="1"/>
          <p:nvPr/>
        </p:nvSpPr>
        <p:spPr>
          <a:xfrm>
            <a:off x="304483" y="1447800"/>
            <a:ext cx="7777162" cy="4523105"/>
          </a:xfrm>
          <a:prstGeom prst="rect">
            <a:avLst/>
          </a:prstGeom>
          <a:noFill/>
          <a:ln w="9525">
            <a:noFill/>
          </a:ln>
        </p:spPr>
        <p:txBody>
          <a:bodyPr>
            <a:spAutoFit/>
          </a:bodyPr>
          <a:p>
            <a:r>
              <a:rPr lang="en-US" altLang="zh-CN" sz="3200" b="1" dirty="0">
                <a:solidFill>
                  <a:srgbClr val="0000FF"/>
                </a:solidFill>
                <a:latin typeface="Arial" panose="020B0604020202020204" pitchFamily="34" charset="0"/>
              </a:rPr>
              <a:t>1</a:t>
            </a:r>
            <a:r>
              <a:rPr lang="zh-CN" altLang="en-US" sz="3200" b="1" dirty="0">
                <a:solidFill>
                  <a:srgbClr val="0000FF"/>
                </a:solidFill>
                <a:latin typeface="Arial" panose="020B0604020202020204" pitchFamily="34" charset="0"/>
              </a:rPr>
              <a:t>、等质量的</a:t>
            </a:r>
            <a:r>
              <a:rPr lang="en-US" altLang="zh-CN" sz="3200" b="1" dirty="0">
                <a:solidFill>
                  <a:srgbClr val="0000FF"/>
                </a:solidFill>
                <a:latin typeface="Arial" panose="020B0604020202020204" pitchFamily="34" charset="0"/>
              </a:rPr>
              <a:t>M</a:t>
            </a:r>
            <a:r>
              <a:rPr lang="zh-CN" altLang="en-US" sz="3200" b="1" dirty="0">
                <a:solidFill>
                  <a:srgbClr val="0000FF"/>
                </a:solidFill>
                <a:latin typeface="Arial" panose="020B0604020202020204" pitchFamily="34" charset="0"/>
              </a:rPr>
              <a:t>、</a:t>
            </a:r>
            <a:r>
              <a:rPr lang="en-US" altLang="zh-CN" sz="3200" b="1" dirty="0">
                <a:solidFill>
                  <a:srgbClr val="0000FF"/>
                </a:solidFill>
                <a:latin typeface="Arial" panose="020B0604020202020204" pitchFamily="34" charset="0"/>
              </a:rPr>
              <a:t>N</a:t>
            </a:r>
            <a:r>
              <a:rPr lang="zh-CN" altLang="en-US" sz="3200" b="1" dirty="0">
                <a:solidFill>
                  <a:srgbClr val="0000FF"/>
                </a:solidFill>
                <a:latin typeface="Arial" panose="020B0604020202020204" pitchFamily="34" charset="0"/>
              </a:rPr>
              <a:t>两种金属，</a:t>
            </a:r>
            <a:endParaRPr lang="zh-CN" altLang="en-US" sz="3200" b="1" dirty="0">
              <a:solidFill>
                <a:srgbClr val="0000FF"/>
              </a:solidFill>
              <a:latin typeface="Arial" panose="020B0604020202020204" pitchFamily="34" charset="0"/>
            </a:endParaRPr>
          </a:p>
          <a:p>
            <a:r>
              <a:rPr lang="zh-CN" altLang="en-US" sz="3200" b="1" dirty="0">
                <a:solidFill>
                  <a:srgbClr val="0000FF"/>
                </a:solidFill>
                <a:latin typeface="Arial" panose="020B0604020202020204" pitchFamily="34" charset="0"/>
              </a:rPr>
              <a:t>分别与相同质量分数的足量</a:t>
            </a:r>
            <a:endParaRPr lang="zh-CN" altLang="en-US" sz="3200" b="1" dirty="0">
              <a:solidFill>
                <a:srgbClr val="0000FF"/>
              </a:solidFill>
              <a:latin typeface="Arial" panose="020B0604020202020204" pitchFamily="34" charset="0"/>
            </a:endParaRPr>
          </a:p>
          <a:p>
            <a:r>
              <a:rPr lang="zh-CN" altLang="en-US" sz="3200" b="1" dirty="0">
                <a:solidFill>
                  <a:srgbClr val="0000FF"/>
                </a:solidFill>
                <a:latin typeface="Arial" panose="020B0604020202020204" pitchFamily="34" charset="0"/>
              </a:rPr>
              <a:t>稀盐酸反应（已知</a:t>
            </a:r>
            <a:r>
              <a:rPr lang="en-US" altLang="zh-CN" sz="3200" b="1" dirty="0">
                <a:solidFill>
                  <a:srgbClr val="0000FF"/>
                </a:solidFill>
                <a:latin typeface="Arial" panose="020B0604020202020204" pitchFamily="34" charset="0"/>
              </a:rPr>
              <a:t>M</a:t>
            </a:r>
            <a:r>
              <a:rPr lang="zh-CN" altLang="en-US" sz="3200" b="1" dirty="0">
                <a:solidFill>
                  <a:srgbClr val="0000FF"/>
                </a:solidFill>
                <a:latin typeface="Arial" panose="020B0604020202020204" pitchFamily="34" charset="0"/>
              </a:rPr>
              <a:t>、</a:t>
            </a:r>
            <a:r>
              <a:rPr lang="en-US" altLang="zh-CN" sz="3200" b="1" dirty="0">
                <a:solidFill>
                  <a:srgbClr val="0000FF"/>
                </a:solidFill>
                <a:latin typeface="Arial" panose="020B0604020202020204" pitchFamily="34" charset="0"/>
              </a:rPr>
              <a:t>N</a:t>
            </a:r>
            <a:r>
              <a:rPr lang="zh-CN" altLang="en-US" sz="3200" b="1" dirty="0">
                <a:solidFill>
                  <a:srgbClr val="0000FF"/>
                </a:solidFill>
                <a:latin typeface="Arial" panose="020B0604020202020204" pitchFamily="34" charset="0"/>
              </a:rPr>
              <a:t>在生成物中均为</a:t>
            </a:r>
            <a:r>
              <a:rPr lang="en-US" altLang="zh-CN" sz="3200" b="1" dirty="0">
                <a:solidFill>
                  <a:srgbClr val="0000FF"/>
                </a:solidFill>
                <a:latin typeface="Arial" panose="020B0604020202020204" pitchFamily="34" charset="0"/>
              </a:rPr>
              <a:t>+2</a:t>
            </a:r>
            <a:r>
              <a:rPr lang="zh-CN" altLang="en-US" sz="3200" b="1" dirty="0">
                <a:solidFill>
                  <a:srgbClr val="0000FF"/>
                </a:solidFill>
                <a:latin typeface="Arial" panose="020B0604020202020204" pitchFamily="34" charset="0"/>
              </a:rPr>
              <a:t>价），生成氢气质量和反应时间的关系如图所示，下列叙述</a:t>
            </a:r>
            <a:r>
              <a:rPr lang="zh-CN" altLang="en-US" sz="3200" b="1" dirty="0">
                <a:solidFill>
                  <a:srgbClr val="FF0000"/>
                </a:solidFill>
                <a:latin typeface="Arial" panose="020B0604020202020204" pitchFamily="34" charset="0"/>
              </a:rPr>
              <a:t>正确</a:t>
            </a:r>
            <a:r>
              <a:rPr lang="zh-CN" altLang="en-US" sz="3200" b="1" dirty="0">
                <a:solidFill>
                  <a:srgbClr val="0000FF"/>
                </a:solidFill>
                <a:latin typeface="Arial" panose="020B0604020202020204" pitchFamily="34" charset="0"/>
              </a:rPr>
              <a:t>的是（　　）</a:t>
            </a:r>
            <a:endParaRPr lang="zh-CN" altLang="en-US" sz="3200" b="1" dirty="0">
              <a:solidFill>
                <a:srgbClr val="0000FF"/>
              </a:solidFill>
              <a:latin typeface="Arial" panose="020B0604020202020204" pitchFamily="34" charset="0"/>
            </a:endParaRPr>
          </a:p>
          <a:p>
            <a:r>
              <a:rPr lang="en-US" altLang="zh-CN" sz="3200" b="1" dirty="0">
                <a:solidFill>
                  <a:srgbClr val="0000FF"/>
                </a:solidFill>
                <a:latin typeface="Arial" panose="020B0604020202020204" pitchFamily="34" charset="0"/>
              </a:rPr>
              <a:t>A</a:t>
            </a:r>
            <a:r>
              <a:rPr lang="zh-CN" altLang="en-US" sz="3200" b="1" dirty="0">
                <a:solidFill>
                  <a:srgbClr val="0000FF"/>
                </a:solidFill>
                <a:latin typeface="Arial" panose="020B0604020202020204" pitchFamily="34" charset="0"/>
              </a:rPr>
              <a:t>．</a:t>
            </a:r>
            <a:r>
              <a:rPr lang="en-US" altLang="zh-CN" sz="3200" b="1" dirty="0">
                <a:solidFill>
                  <a:srgbClr val="0000FF"/>
                </a:solidFill>
                <a:latin typeface="Arial" panose="020B0604020202020204" pitchFamily="34" charset="0"/>
              </a:rPr>
              <a:t>M</a:t>
            </a:r>
            <a:r>
              <a:rPr lang="zh-CN" altLang="en-US" sz="3200" b="1" dirty="0">
                <a:solidFill>
                  <a:srgbClr val="0000FF"/>
                </a:solidFill>
                <a:latin typeface="Arial" panose="020B0604020202020204" pitchFamily="34" charset="0"/>
              </a:rPr>
              <a:t>、</a:t>
            </a:r>
            <a:r>
              <a:rPr lang="en-US" altLang="zh-CN" sz="3200" b="1" dirty="0">
                <a:solidFill>
                  <a:srgbClr val="0000FF"/>
                </a:solidFill>
                <a:latin typeface="Arial" panose="020B0604020202020204" pitchFamily="34" charset="0"/>
              </a:rPr>
              <a:t>N</a:t>
            </a:r>
            <a:r>
              <a:rPr lang="zh-CN" altLang="en-US" sz="3200" b="1" dirty="0">
                <a:solidFill>
                  <a:srgbClr val="0000FF"/>
                </a:solidFill>
                <a:latin typeface="Arial" panose="020B0604020202020204" pitchFamily="34" charset="0"/>
              </a:rPr>
              <a:t>两种金属中较活泼的是</a:t>
            </a:r>
            <a:r>
              <a:rPr lang="en-US" altLang="zh-CN" sz="3200" b="1" dirty="0">
                <a:solidFill>
                  <a:srgbClr val="0000FF"/>
                </a:solidFill>
                <a:latin typeface="Arial" panose="020B0604020202020204" pitchFamily="34" charset="0"/>
              </a:rPr>
              <a:t>N  </a:t>
            </a:r>
            <a:endParaRPr lang="en-US" altLang="zh-CN" sz="3200" b="1" dirty="0">
              <a:solidFill>
                <a:srgbClr val="0000FF"/>
              </a:solidFill>
              <a:latin typeface="Arial" panose="020B0604020202020204" pitchFamily="34" charset="0"/>
            </a:endParaRPr>
          </a:p>
          <a:p>
            <a:r>
              <a:rPr lang="en-US" altLang="zh-CN" sz="3200" b="1" dirty="0">
                <a:solidFill>
                  <a:srgbClr val="0000FF"/>
                </a:solidFill>
                <a:latin typeface="Arial" panose="020B0604020202020204" pitchFamily="34" charset="0"/>
              </a:rPr>
              <a:t> B</a:t>
            </a:r>
            <a:r>
              <a:rPr lang="zh-CN" altLang="en-US" sz="3200" b="1" dirty="0">
                <a:solidFill>
                  <a:srgbClr val="0000FF"/>
                </a:solidFill>
                <a:latin typeface="Arial" panose="020B0604020202020204" pitchFamily="34" charset="0"/>
              </a:rPr>
              <a:t>．生成</a:t>
            </a:r>
            <a:r>
              <a:rPr lang="en-US" altLang="zh-CN" sz="3200" b="1" dirty="0">
                <a:solidFill>
                  <a:srgbClr val="0000FF"/>
                </a:solidFill>
                <a:latin typeface="Arial" panose="020B0604020202020204" pitchFamily="34" charset="0"/>
              </a:rPr>
              <a:t>H</a:t>
            </a:r>
            <a:r>
              <a:rPr lang="en-US" altLang="zh-CN" sz="3200" b="1" baseline="-25000" dirty="0">
                <a:solidFill>
                  <a:srgbClr val="0000FF"/>
                </a:solidFill>
                <a:latin typeface="Arial" panose="020B0604020202020204" pitchFamily="34" charset="0"/>
              </a:rPr>
              <a:t>2</a:t>
            </a:r>
            <a:r>
              <a:rPr lang="zh-CN" altLang="en-US" sz="3200" b="1" dirty="0">
                <a:solidFill>
                  <a:srgbClr val="0000FF"/>
                </a:solidFill>
                <a:latin typeface="Arial" panose="020B0604020202020204" pitchFamily="34" charset="0"/>
              </a:rPr>
              <a:t>的质量</a:t>
            </a:r>
            <a:r>
              <a:rPr lang="en-US" altLang="zh-CN" sz="3200" b="1" dirty="0">
                <a:solidFill>
                  <a:srgbClr val="0000FF"/>
                </a:solidFill>
                <a:latin typeface="Arial" panose="020B0604020202020204" pitchFamily="34" charset="0"/>
              </a:rPr>
              <a:t>M</a:t>
            </a:r>
            <a:r>
              <a:rPr lang="zh-CN" altLang="en-US" sz="3200" b="1" dirty="0">
                <a:solidFill>
                  <a:srgbClr val="0000FF"/>
                </a:solidFill>
                <a:latin typeface="Arial" panose="020B0604020202020204" pitchFamily="34" charset="0"/>
              </a:rPr>
              <a:t>＜</a:t>
            </a:r>
            <a:r>
              <a:rPr lang="en-US" altLang="zh-CN" sz="3200" b="1" dirty="0">
                <a:solidFill>
                  <a:srgbClr val="0000FF"/>
                </a:solidFill>
                <a:latin typeface="Arial" panose="020B0604020202020204" pitchFamily="34" charset="0"/>
              </a:rPr>
              <a:t>N </a:t>
            </a:r>
            <a:endParaRPr lang="en-US" altLang="zh-CN" sz="3200" b="1" dirty="0">
              <a:solidFill>
                <a:srgbClr val="0000FF"/>
              </a:solidFill>
              <a:latin typeface="Arial" panose="020B0604020202020204" pitchFamily="34" charset="0"/>
            </a:endParaRPr>
          </a:p>
          <a:p>
            <a:r>
              <a:rPr lang="en-US" altLang="zh-CN" sz="3200" b="1" dirty="0">
                <a:solidFill>
                  <a:srgbClr val="0000FF"/>
                </a:solidFill>
                <a:latin typeface="Arial" panose="020B0604020202020204" pitchFamily="34" charset="0"/>
              </a:rPr>
              <a:t>C</a:t>
            </a:r>
            <a:r>
              <a:rPr lang="zh-CN" altLang="en-US" sz="3200" b="1" dirty="0">
                <a:solidFill>
                  <a:srgbClr val="0000FF"/>
                </a:solidFill>
                <a:latin typeface="Arial" panose="020B0604020202020204" pitchFamily="34" charset="0"/>
              </a:rPr>
              <a:t>．相对原子质量较大的是</a:t>
            </a:r>
            <a:r>
              <a:rPr lang="en-US" altLang="zh-CN" sz="3200" b="1" dirty="0">
                <a:solidFill>
                  <a:srgbClr val="0000FF"/>
                </a:solidFill>
                <a:latin typeface="Arial" panose="020B0604020202020204" pitchFamily="34" charset="0"/>
              </a:rPr>
              <a:t>N   </a:t>
            </a:r>
            <a:endParaRPr lang="en-US" altLang="zh-CN" sz="3200" b="1" dirty="0">
              <a:solidFill>
                <a:srgbClr val="0000FF"/>
              </a:solidFill>
              <a:latin typeface="Arial" panose="020B0604020202020204" pitchFamily="34" charset="0"/>
            </a:endParaRPr>
          </a:p>
          <a:p>
            <a:r>
              <a:rPr lang="en-US" altLang="zh-CN" sz="3200" b="1" dirty="0">
                <a:solidFill>
                  <a:srgbClr val="0000FF"/>
                </a:solidFill>
                <a:latin typeface="Arial" panose="020B0604020202020204" pitchFamily="34" charset="0"/>
              </a:rPr>
              <a:t> D</a:t>
            </a:r>
            <a:r>
              <a:rPr lang="zh-CN" altLang="en-US" sz="3200" b="1" dirty="0">
                <a:solidFill>
                  <a:srgbClr val="0000FF"/>
                </a:solidFill>
                <a:latin typeface="Arial" panose="020B0604020202020204" pitchFamily="34" charset="0"/>
              </a:rPr>
              <a:t>．产生</a:t>
            </a:r>
            <a:r>
              <a:rPr lang="en-US" altLang="zh-CN" sz="3200" b="1" dirty="0">
                <a:solidFill>
                  <a:srgbClr val="0000FF"/>
                </a:solidFill>
                <a:latin typeface="Arial" panose="020B0604020202020204" pitchFamily="34" charset="0"/>
              </a:rPr>
              <a:t>H</a:t>
            </a:r>
            <a:r>
              <a:rPr lang="en-US" altLang="zh-CN" sz="3200" b="1" baseline="-25000" dirty="0">
                <a:solidFill>
                  <a:srgbClr val="0000FF"/>
                </a:solidFill>
                <a:latin typeface="Arial" panose="020B0604020202020204" pitchFamily="34" charset="0"/>
              </a:rPr>
              <a:t>2</a:t>
            </a:r>
            <a:r>
              <a:rPr lang="zh-CN" altLang="en-US" sz="3200" b="1" dirty="0">
                <a:solidFill>
                  <a:srgbClr val="0000FF"/>
                </a:solidFill>
                <a:latin typeface="Arial" panose="020B0604020202020204" pitchFamily="34" charset="0"/>
              </a:rPr>
              <a:t>的速率</a:t>
            </a:r>
            <a:r>
              <a:rPr lang="en-US" altLang="zh-CN" sz="3200" b="1" dirty="0">
                <a:solidFill>
                  <a:srgbClr val="0000FF"/>
                </a:solidFill>
                <a:latin typeface="Arial" panose="020B0604020202020204" pitchFamily="34" charset="0"/>
              </a:rPr>
              <a:t>M</a:t>
            </a:r>
            <a:r>
              <a:rPr lang="zh-CN" altLang="en-US" sz="3200" b="1" dirty="0">
                <a:solidFill>
                  <a:srgbClr val="0000FF"/>
                </a:solidFill>
                <a:latin typeface="Arial" panose="020B0604020202020204" pitchFamily="34" charset="0"/>
              </a:rPr>
              <a:t>＞</a:t>
            </a:r>
            <a:r>
              <a:rPr lang="en-US" altLang="zh-CN" sz="3200" b="1" dirty="0">
                <a:solidFill>
                  <a:srgbClr val="0000FF"/>
                </a:solidFill>
                <a:latin typeface="Arial" panose="020B0604020202020204" pitchFamily="34" charset="0"/>
              </a:rPr>
              <a:t>N</a:t>
            </a:r>
            <a:endParaRPr lang="en-US" altLang="zh-CN" sz="3200" b="1" dirty="0">
              <a:solidFill>
                <a:srgbClr val="0000FF"/>
              </a:solidFill>
              <a:latin typeface="Arial" panose="020B0604020202020204" pitchFamily="34" charset="0"/>
            </a:endParaRPr>
          </a:p>
        </p:txBody>
      </p:sp>
      <p:pic>
        <p:nvPicPr>
          <p:cNvPr id="39939" name="Picture 10" descr="菁优网"/>
          <p:cNvPicPr>
            <a:picLocks noChangeAspect="1"/>
          </p:cNvPicPr>
          <p:nvPr/>
        </p:nvPicPr>
        <p:blipFill>
          <a:blip r:embed="rId1"/>
          <a:stretch>
            <a:fillRect/>
          </a:stretch>
        </p:blipFill>
        <p:spPr>
          <a:xfrm>
            <a:off x="5666105" y="152400"/>
            <a:ext cx="3027045" cy="2247900"/>
          </a:xfrm>
          <a:prstGeom prst="rect">
            <a:avLst/>
          </a:prstGeom>
          <a:noFill/>
          <a:ln w="9525">
            <a:noFill/>
          </a:ln>
        </p:spPr>
      </p:pic>
      <p:sp>
        <p:nvSpPr>
          <p:cNvPr id="41988" name="WordArt 5" descr="纸袋"/>
          <p:cNvSpPr>
            <a:spLocks noTextEdit="1"/>
          </p:cNvSpPr>
          <p:nvPr/>
        </p:nvSpPr>
        <p:spPr>
          <a:xfrm>
            <a:off x="685800" y="456883"/>
            <a:ext cx="3529013" cy="744537"/>
          </a:xfrm>
          <a:prstGeom prst="rect">
            <a:avLst/>
          </a:prstGeom>
        </p:spPr>
        <p:txBody>
          <a:bodyPr wrap="none" fromWordArt="1">
            <a:prstTxWarp prst="textDeflate">
              <a:avLst/>
            </a:prstTxWarp>
            <a:normAutofit/>
          </a:bodyPr>
          <a:p>
            <a:pPr algn="ctr"/>
            <a:r>
              <a:rPr lang="zh-CN" altLang="en-US" sz="3600">
                <a:ln w="9525" cap="flat" cmpd="sng">
                  <a:solidFill>
                    <a:srgbClr val="008000"/>
                  </a:solidFill>
                  <a:prstDash val="solid"/>
                  <a:headEnd type="none" w="med" len="med"/>
                  <a:tailEnd type="none" w="med" len="med"/>
                </a:ln>
                <a:blipFill rotWithShape="0">
                  <a:blip r:embed="rId2"/>
                </a:blipFill>
                <a:effectLst>
                  <a:outerShdw dist="563971" dir="14049737" sx="125000" sy="125000" algn="tl" rotWithShape="0">
                    <a:srgbClr val="C7DFD3">
                      <a:alpha val="79999"/>
                    </a:srgbClr>
                  </a:outerShdw>
                </a:effectLst>
                <a:latin typeface="宋体" panose="02010600030101010101" pitchFamily="2" charset="-122"/>
                <a:ea typeface="宋体" panose="02010600030101010101" pitchFamily="2" charset="-122"/>
              </a:rPr>
              <a:t>【加强】</a:t>
            </a:r>
            <a:endParaRPr lang="zh-CN" altLang="en-US" sz="3600">
              <a:ln w="9525" cap="flat" cmpd="sng">
                <a:solidFill>
                  <a:srgbClr val="008000"/>
                </a:solidFill>
                <a:prstDash val="solid"/>
                <a:headEnd type="none" w="med" len="med"/>
                <a:tailEnd type="none" w="med" len="med"/>
              </a:ln>
              <a:blipFill rotWithShape="0">
                <a:blip r:embed="rId2"/>
              </a:blipFill>
              <a:effectLst>
                <a:outerShdw dist="563971" dir="14049737" sx="125000" sy="125000" algn="tl" rotWithShape="0">
                  <a:srgbClr val="C7DFD3">
                    <a:alpha val="79999"/>
                  </a:srgbClr>
                </a:outerShdw>
              </a:effectLst>
              <a:latin typeface="宋体" panose="02010600030101010101" pitchFamily="2" charset="-122"/>
              <a:ea typeface="宋体" panose="02010600030101010101" pitchFamily="2" charset="-122"/>
            </a:endParaRPr>
          </a:p>
        </p:txBody>
      </p:sp>
    </p:spTree>
  </p:cSld>
  <p:clrMapOvr>
    <a:masterClrMapping/>
  </p:clrMapOvr>
  <p:transition>
    <p:random/>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04520" y="1443990"/>
            <a:ext cx="8161020" cy="4256405"/>
          </a:xfrm>
          <a:prstGeom prst="rect">
            <a:avLst/>
          </a:prstGeom>
          <a:noFill/>
        </p:spPr>
        <p:txBody>
          <a:bodyPr wrap="square" rtlCol="0" anchor="t">
            <a:spAutoFit/>
          </a:bodyPr>
          <a:p>
            <a:pPr>
              <a:lnSpc>
                <a:spcPts val="4060"/>
              </a:lnSpc>
            </a:pPr>
            <a:r>
              <a:rPr lang="en-US" altLang="zh-CN" sz="2800" b="1" dirty="0">
                <a:solidFill>
                  <a:srgbClr val="0000FF"/>
                </a:solidFill>
                <a:sym typeface="+mn-ea"/>
              </a:rPr>
              <a:t>2</a:t>
            </a:r>
            <a:r>
              <a:rPr lang="zh-CN" altLang="en-US" sz="2800" b="1" dirty="0">
                <a:solidFill>
                  <a:srgbClr val="0000FF"/>
                </a:solidFill>
                <a:sym typeface="+mn-ea"/>
              </a:rPr>
              <a:t>、在氯化铜和氯化亚铁的混合溶液中加入一定量的镁粉，充分反应后过滤，向滤出的固体中</a:t>
            </a:r>
            <a:r>
              <a:rPr lang="zh-CN" altLang="en-US" sz="2800" b="1" dirty="0">
                <a:solidFill>
                  <a:srgbClr val="FF0000"/>
                </a:solidFill>
                <a:sym typeface="+mn-ea"/>
              </a:rPr>
              <a:t>滴稀盐酸，没有气泡冒出</a:t>
            </a:r>
            <a:r>
              <a:rPr lang="zh-CN" altLang="en-US" sz="2800" b="1" dirty="0">
                <a:solidFill>
                  <a:srgbClr val="0000FF"/>
                </a:solidFill>
                <a:sym typeface="+mn-ea"/>
              </a:rPr>
              <a:t>，下列判断正确的是（     ）</a:t>
            </a:r>
            <a:endParaRPr lang="zh-CN" altLang="en-US" sz="2800" b="1" dirty="0">
              <a:solidFill>
                <a:srgbClr val="0000FF"/>
              </a:solidFill>
              <a:latin typeface="Arial" panose="020B0604020202020204" pitchFamily="34" charset="0"/>
            </a:endParaRPr>
          </a:p>
          <a:p>
            <a:pPr>
              <a:lnSpc>
                <a:spcPts val="4060"/>
              </a:lnSpc>
            </a:pPr>
            <a:r>
              <a:rPr lang="en-US" altLang="zh-CN" sz="2800" b="1" dirty="0">
                <a:solidFill>
                  <a:srgbClr val="0000FF"/>
                </a:solidFill>
                <a:sym typeface="+mn-ea"/>
              </a:rPr>
              <a:t>A</a:t>
            </a:r>
            <a:r>
              <a:rPr lang="zh-CN" altLang="en-US" sz="2800" b="1" dirty="0">
                <a:solidFill>
                  <a:srgbClr val="0000FF"/>
                </a:solidFill>
                <a:sym typeface="+mn-ea"/>
              </a:rPr>
              <a:t>．滤出的固体中一定含有铜，可能含有铁和镁</a:t>
            </a:r>
            <a:endParaRPr lang="zh-CN" altLang="en-US" sz="2800" b="1" dirty="0">
              <a:solidFill>
                <a:srgbClr val="0000FF"/>
              </a:solidFill>
              <a:latin typeface="Arial" panose="020B0604020202020204" pitchFamily="34" charset="0"/>
            </a:endParaRPr>
          </a:p>
          <a:p>
            <a:pPr>
              <a:lnSpc>
                <a:spcPts val="4060"/>
              </a:lnSpc>
            </a:pPr>
            <a:r>
              <a:rPr lang="en-US" altLang="zh-CN" sz="2800" b="1" dirty="0">
                <a:solidFill>
                  <a:srgbClr val="0000FF"/>
                </a:solidFill>
                <a:sym typeface="+mn-ea"/>
              </a:rPr>
              <a:t>B</a:t>
            </a:r>
            <a:r>
              <a:rPr lang="zh-CN" altLang="en-US" sz="2800" b="1" dirty="0">
                <a:solidFill>
                  <a:srgbClr val="0000FF"/>
                </a:solidFill>
                <a:sym typeface="+mn-ea"/>
              </a:rPr>
              <a:t>．滤出的固体中一定含有铜，一定不含有铁和镁</a:t>
            </a:r>
            <a:endParaRPr lang="zh-CN" altLang="en-US" sz="2800" b="1" dirty="0">
              <a:solidFill>
                <a:srgbClr val="0000FF"/>
              </a:solidFill>
              <a:latin typeface="Arial" panose="020B0604020202020204" pitchFamily="34" charset="0"/>
            </a:endParaRPr>
          </a:p>
          <a:p>
            <a:pPr>
              <a:lnSpc>
                <a:spcPts val="4060"/>
              </a:lnSpc>
            </a:pPr>
            <a:r>
              <a:rPr lang="en-US" altLang="zh-CN" sz="2800" b="1" dirty="0">
                <a:solidFill>
                  <a:srgbClr val="0000FF"/>
                </a:solidFill>
                <a:sym typeface="+mn-ea"/>
              </a:rPr>
              <a:t>C</a:t>
            </a:r>
            <a:r>
              <a:rPr lang="zh-CN" altLang="en-US" sz="2800" b="1" dirty="0">
                <a:solidFill>
                  <a:srgbClr val="0000FF"/>
                </a:solidFill>
                <a:sym typeface="+mn-ea"/>
              </a:rPr>
              <a:t>．滤液中一定含有氯化镁和氯化亚铁，可能含有氯化铜</a:t>
            </a:r>
            <a:endParaRPr lang="zh-CN" altLang="en-US" sz="2800" b="1" dirty="0">
              <a:solidFill>
                <a:srgbClr val="0000FF"/>
              </a:solidFill>
              <a:latin typeface="Arial" panose="020B0604020202020204" pitchFamily="34" charset="0"/>
            </a:endParaRPr>
          </a:p>
          <a:p>
            <a:pPr>
              <a:lnSpc>
                <a:spcPts val="4060"/>
              </a:lnSpc>
            </a:pPr>
            <a:r>
              <a:rPr lang="en-US" altLang="zh-CN" sz="2800" b="1" dirty="0">
                <a:solidFill>
                  <a:srgbClr val="0000FF"/>
                </a:solidFill>
                <a:sym typeface="+mn-ea"/>
              </a:rPr>
              <a:t>D</a:t>
            </a:r>
            <a:r>
              <a:rPr lang="zh-CN" altLang="en-US" sz="2800" b="1" dirty="0">
                <a:solidFill>
                  <a:srgbClr val="0000FF"/>
                </a:solidFill>
                <a:sym typeface="+mn-ea"/>
              </a:rPr>
              <a:t>．滤液中一定含有氯化镁、氯化亚铁、氯化铜</a:t>
            </a:r>
            <a:endParaRPr lang="zh-CN" altLang="en-US" sz="2800"/>
          </a:p>
        </p:txBody>
      </p:sp>
    </p:spTree>
  </p:cSld>
  <p:clrMapOvr>
    <a:masterClrMapping/>
  </p:clrMapOvr>
  <p:transition>
    <p:random/>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7" name="Text Box 4"/>
          <p:cNvSpPr txBox="1"/>
          <p:nvPr/>
        </p:nvSpPr>
        <p:spPr>
          <a:xfrm>
            <a:off x="301625" y="228600"/>
            <a:ext cx="8540115" cy="3553460"/>
          </a:xfrm>
          <a:prstGeom prst="rect">
            <a:avLst/>
          </a:prstGeom>
          <a:noFill/>
          <a:ln w="9525">
            <a:noFill/>
          </a:ln>
        </p:spPr>
        <p:txBody>
          <a:bodyPr wrap="square">
            <a:spAutoFit/>
          </a:bodyPr>
          <a:p>
            <a:pPr>
              <a:lnSpc>
                <a:spcPts val="3000"/>
              </a:lnSpc>
            </a:pPr>
            <a:r>
              <a:rPr lang="en-US" altLang="zh-CN" sz="2400" b="1" dirty="0">
                <a:latin typeface="Arial" panose="020B0604020202020204" pitchFamily="34" charset="0"/>
              </a:rPr>
              <a:t>3.</a:t>
            </a:r>
            <a:r>
              <a:rPr lang="zh-CN" altLang="en-US" sz="2400" b="1" dirty="0">
                <a:solidFill>
                  <a:srgbClr val="0000FF"/>
                </a:solidFill>
                <a:latin typeface="Arial" panose="020B0604020202020204" pitchFamily="34" charset="0"/>
              </a:rPr>
              <a:t>某兴趣小组的同学从实验室收集到一桶含有</a:t>
            </a:r>
            <a:r>
              <a:rPr lang="en-US" altLang="zh-CN" sz="2400" b="1" dirty="0">
                <a:solidFill>
                  <a:srgbClr val="0000FF"/>
                </a:solidFill>
                <a:latin typeface="Arial" panose="020B0604020202020204" pitchFamily="34" charset="0"/>
              </a:rPr>
              <a:t>FeSO</a:t>
            </a:r>
            <a:r>
              <a:rPr lang="en-US" altLang="zh-CN" sz="2400" b="1" baseline="-25000" dirty="0">
                <a:solidFill>
                  <a:srgbClr val="0000FF"/>
                </a:solidFill>
                <a:latin typeface="Arial" panose="020B0604020202020204" pitchFamily="34" charset="0"/>
              </a:rPr>
              <a:t>4</a:t>
            </a:r>
            <a:r>
              <a:rPr lang="zh-CN" altLang="en-US" sz="2400" b="1" dirty="0">
                <a:solidFill>
                  <a:srgbClr val="0000FF"/>
                </a:solidFill>
                <a:latin typeface="Arial" panose="020B0604020202020204" pitchFamily="34" charset="0"/>
              </a:rPr>
              <a:t>、</a:t>
            </a:r>
            <a:r>
              <a:rPr lang="en-US" altLang="zh-CN" sz="2400" b="1" dirty="0">
                <a:solidFill>
                  <a:srgbClr val="0000FF"/>
                </a:solidFill>
                <a:latin typeface="Arial" panose="020B0604020202020204" pitchFamily="34" charset="0"/>
              </a:rPr>
              <a:t>CuSO</a:t>
            </a:r>
            <a:r>
              <a:rPr lang="en-US" altLang="zh-CN" sz="2400" b="1" baseline="-25000" dirty="0">
                <a:solidFill>
                  <a:srgbClr val="0000FF"/>
                </a:solidFill>
                <a:latin typeface="Arial" panose="020B0604020202020204" pitchFamily="34" charset="0"/>
              </a:rPr>
              <a:t>4</a:t>
            </a:r>
            <a:r>
              <a:rPr lang="zh-CN" altLang="en-US" sz="2400" b="1" dirty="0">
                <a:solidFill>
                  <a:srgbClr val="0000FF"/>
                </a:solidFill>
                <a:latin typeface="Arial" panose="020B0604020202020204" pitchFamily="34" charset="0"/>
              </a:rPr>
              <a:t>的废液，他们想从中回收金属铜和硫酸亚铁晶体，设计了如下实验方案。结合实验方案回答下列问题：</a:t>
            </a:r>
            <a:endParaRPr lang="zh-CN" altLang="en-US" sz="2400" b="1" dirty="0">
              <a:solidFill>
                <a:srgbClr val="0000FF"/>
              </a:solidFill>
              <a:latin typeface="Arial" panose="020B0604020202020204" pitchFamily="34" charset="0"/>
            </a:endParaRPr>
          </a:p>
          <a:p>
            <a:pPr>
              <a:lnSpc>
                <a:spcPts val="3000"/>
              </a:lnSpc>
            </a:pPr>
            <a:r>
              <a:rPr lang="en-US" altLang="zh-CN" sz="2400" b="1" dirty="0">
                <a:solidFill>
                  <a:srgbClr val="0000FF"/>
                </a:solidFill>
                <a:latin typeface="Arial" panose="020B0604020202020204" pitchFamily="34" charset="0"/>
              </a:rPr>
              <a:t>(1)</a:t>
            </a:r>
            <a:r>
              <a:rPr lang="zh-CN" altLang="en-US" sz="2400" b="1" dirty="0">
                <a:solidFill>
                  <a:srgbClr val="0000FF"/>
                </a:solidFill>
                <a:latin typeface="Arial" panose="020B0604020202020204" pitchFamily="34" charset="0"/>
              </a:rPr>
              <a:t>步骤①中，金属</a:t>
            </a:r>
            <a:r>
              <a:rPr lang="en-US" altLang="zh-CN" sz="2400" b="1" dirty="0">
                <a:solidFill>
                  <a:srgbClr val="0000FF"/>
                </a:solidFill>
                <a:latin typeface="Arial" panose="020B0604020202020204" pitchFamily="34" charset="0"/>
              </a:rPr>
              <a:t>X</a:t>
            </a:r>
            <a:r>
              <a:rPr lang="zh-CN" altLang="en-US" sz="2400" b="1" dirty="0">
                <a:solidFill>
                  <a:srgbClr val="0000FF"/>
                </a:solidFill>
                <a:latin typeface="Arial" panose="020B0604020202020204" pitchFamily="34" charset="0"/>
              </a:rPr>
              <a:t>是</a:t>
            </a:r>
            <a:r>
              <a:rPr lang="en-US" altLang="zh-CN" sz="2400" b="1" dirty="0">
                <a:solidFill>
                  <a:srgbClr val="0000FF"/>
                </a:solidFill>
                <a:latin typeface="Arial" panose="020B0604020202020204" pitchFamily="34" charset="0"/>
              </a:rPr>
              <a:t>_____</a:t>
            </a:r>
            <a:r>
              <a:rPr lang="zh-CN" altLang="en-US" sz="2400" b="1" dirty="0">
                <a:solidFill>
                  <a:srgbClr val="0000FF"/>
                </a:solidFill>
                <a:latin typeface="Arial" panose="020B0604020202020204" pitchFamily="34" charset="0"/>
              </a:rPr>
              <a:t>，该反应的化学方程式：</a:t>
            </a:r>
            <a:r>
              <a:rPr lang="en-US" altLang="zh-CN" sz="2400" b="1" dirty="0">
                <a:solidFill>
                  <a:srgbClr val="0000FF"/>
                </a:solidFill>
                <a:latin typeface="Arial" panose="020B0604020202020204" pitchFamily="34" charset="0"/>
              </a:rPr>
              <a:t>___________                    </a:t>
            </a:r>
            <a:endParaRPr lang="en-US" altLang="zh-CN" sz="2400" b="1" dirty="0">
              <a:solidFill>
                <a:srgbClr val="0000FF"/>
              </a:solidFill>
              <a:latin typeface="Arial" panose="020B0604020202020204" pitchFamily="34" charset="0"/>
            </a:endParaRPr>
          </a:p>
          <a:p>
            <a:pPr>
              <a:lnSpc>
                <a:spcPts val="3000"/>
              </a:lnSpc>
            </a:pPr>
            <a:r>
              <a:rPr lang="en-US" altLang="zh-CN" sz="2400" b="1" dirty="0">
                <a:solidFill>
                  <a:srgbClr val="0000FF"/>
                </a:solidFill>
                <a:latin typeface="Arial" panose="020B0604020202020204" pitchFamily="34" charset="0"/>
              </a:rPr>
              <a:t> (2)</a:t>
            </a:r>
            <a:r>
              <a:rPr lang="zh-CN" altLang="en-US" sz="2400" b="1" dirty="0">
                <a:solidFill>
                  <a:srgbClr val="0000FF"/>
                </a:solidFill>
                <a:latin typeface="Arial" panose="020B0604020202020204" pitchFamily="34" charset="0"/>
              </a:rPr>
              <a:t>步骤②中，加入过量稀硫酸的目的是</a:t>
            </a:r>
            <a:r>
              <a:rPr lang="en-US" altLang="zh-CN" sz="2400" b="1" dirty="0">
                <a:solidFill>
                  <a:srgbClr val="0000FF"/>
                </a:solidFill>
                <a:latin typeface="Arial" panose="020B0604020202020204" pitchFamily="34" charset="0"/>
              </a:rPr>
              <a:t>______________________</a:t>
            </a:r>
            <a:r>
              <a:rPr lang="zh-CN" altLang="en-US" sz="2400" b="1" dirty="0">
                <a:solidFill>
                  <a:srgbClr val="0000FF"/>
                </a:solidFill>
                <a:latin typeface="Arial" panose="020B0604020202020204" pitchFamily="34" charset="0"/>
              </a:rPr>
              <a:t>；</a:t>
            </a:r>
            <a:endParaRPr lang="zh-CN" altLang="en-US" sz="2400" b="1" dirty="0">
              <a:solidFill>
                <a:srgbClr val="0000FF"/>
              </a:solidFill>
              <a:latin typeface="Arial" panose="020B0604020202020204" pitchFamily="34" charset="0"/>
            </a:endParaRPr>
          </a:p>
          <a:p>
            <a:pPr>
              <a:lnSpc>
                <a:spcPts val="3000"/>
              </a:lnSpc>
            </a:pPr>
            <a:r>
              <a:rPr lang="en-US" altLang="zh-CN" sz="2400" b="1" dirty="0">
                <a:solidFill>
                  <a:srgbClr val="0000FF"/>
                </a:solidFill>
                <a:latin typeface="Arial" panose="020B0604020202020204" pitchFamily="34" charset="0"/>
              </a:rPr>
              <a:t>(3)</a:t>
            </a:r>
            <a:r>
              <a:rPr lang="zh-CN" altLang="en-US" sz="2400" b="1" dirty="0">
                <a:solidFill>
                  <a:srgbClr val="0000FF"/>
                </a:solidFill>
                <a:latin typeface="Arial" panose="020B0604020202020204" pitchFamily="34" charset="0"/>
              </a:rPr>
              <a:t>从滤液中获得硫酸亚铁晶体采用的方法是</a:t>
            </a:r>
            <a:r>
              <a:rPr lang="en-US" altLang="zh-CN" sz="2400" b="1" dirty="0">
                <a:solidFill>
                  <a:srgbClr val="0000FF"/>
                </a:solidFill>
                <a:latin typeface="Arial" panose="020B0604020202020204" pitchFamily="34" charset="0"/>
              </a:rPr>
              <a:t>_____________________</a:t>
            </a:r>
            <a:r>
              <a:rPr lang="zh-CN" altLang="en-US" sz="2400" b="1" dirty="0">
                <a:solidFill>
                  <a:srgbClr val="0000FF"/>
                </a:solidFill>
                <a:latin typeface="Arial" panose="020B0604020202020204" pitchFamily="34" charset="0"/>
              </a:rPr>
              <a:t>。</a:t>
            </a:r>
            <a:endParaRPr lang="zh-CN" altLang="en-US" sz="2400" b="1" dirty="0">
              <a:solidFill>
                <a:srgbClr val="0000FF"/>
              </a:solidFill>
              <a:latin typeface="Arial" panose="020B0604020202020204" pitchFamily="34" charset="0"/>
            </a:endParaRPr>
          </a:p>
        </p:txBody>
      </p:sp>
      <p:pic>
        <p:nvPicPr>
          <p:cNvPr id="41990" name="Picture 8" descr="化27"/>
          <p:cNvPicPr>
            <a:picLocks noChangeAspect="1"/>
          </p:cNvPicPr>
          <p:nvPr>
            <p:custDataLst>
              <p:tags r:id="rId1"/>
            </p:custDataLst>
          </p:nvPr>
        </p:nvPicPr>
        <p:blipFill>
          <a:blip r:embed="rId2"/>
          <a:stretch>
            <a:fillRect/>
          </a:stretch>
        </p:blipFill>
        <p:spPr>
          <a:xfrm>
            <a:off x="990283" y="3962400"/>
            <a:ext cx="6769100" cy="1584325"/>
          </a:xfrm>
          <a:prstGeom prst="rect">
            <a:avLst/>
          </a:prstGeom>
          <a:noFill/>
          <a:ln w="38100" cap="flat" cmpd="dbl">
            <a:solidFill>
              <a:srgbClr val="000000"/>
            </a:solidFill>
            <a:prstDash val="solid"/>
            <a:miter/>
            <a:headEnd type="none" w="med" len="med"/>
            <a:tailEnd type="none" w="med" len="med"/>
          </a:ln>
        </p:spPr>
      </p:pic>
    </p:spTree>
  </p:cSld>
  <p:clrMapOvr>
    <a:masterClrMapping/>
  </p:clrMapOvr>
  <p:transition>
    <p:random/>
  </p:transition>
  <p:timing>
    <p:tnLst>
      <p:par>
        <p:cTn id="1" dur="indefinite" restart="never" nodeType="tmRoot"/>
      </p:par>
    </p:tnLst>
  </p:timing>
</p:sld>
</file>

<file path=ppt/tags/tag1.xml><?xml version="1.0" encoding="utf-8"?>
<p:tagLst xmlns:p="http://schemas.openxmlformats.org/presentationml/2006/main">
  <p:tag name="KSO_WM_UNIT_TABLE_BEAUTIFY" val="smartTable{0f70aebe-643a-44f9-ac89-dd4b2856a6e0}"/>
  <p:tag name="TABLE_ENDDRAG_ORIGIN_RECT" val="653*243"/>
  <p:tag name="TABLE_ENDDRAG_RECT" val="29*210*653*243"/>
</p:tagLst>
</file>

<file path=ppt/tags/tag2.xml><?xml version="1.0" encoding="utf-8"?>
<p:tagLst xmlns:p="http://schemas.openxmlformats.org/presentationml/2006/main">
  <p:tag name="KSO_WM_UNIT_PLACING_PICTURE_USER_VIEWPORT" val="{&quot;height&quot;:2495,&quot;width&quot;:10660}"/>
</p:tagLst>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8413</Words>
  <Application>WPS 演示</Application>
  <PresentationFormat>在屏幕上显示</PresentationFormat>
  <Paragraphs>882</Paragraphs>
  <Slides>54</Slides>
  <Notes>0</Notes>
  <HiddenSlides>0</HiddenSlides>
  <MMClips>0</MMClips>
  <ScaleCrop>false</ScaleCrop>
  <HeadingPairs>
    <vt:vector size="8" baseType="variant">
      <vt:variant>
        <vt:lpstr>已用的字体</vt:lpstr>
      </vt:variant>
      <vt:variant>
        <vt:i4>24</vt:i4>
      </vt:variant>
      <vt:variant>
        <vt:lpstr>主题</vt:lpstr>
      </vt:variant>
      <vt:variant>
        <vt:i4>1</vt:i4>
      </vt:variant>
      <vt:variant>
        <vt:lpstr>嵌入 OLE 服务器</vt:lpstr>
      </vt:variant>
      <vt:variant>
        <vt:i4>1</vt:i4>
      </vt:variant>
      <vt:variant>
        <vt:lpstr>幻灯片标题</vt:lpstr>
      </vt:variant>
      <vt:variant>
        <vt:i4>54</vt:i4>
      </vt:variant>
    </vt:vector>
  </HeadingPairs>
  <TitlesOfParts>
    <vt:vector size="80" baseType="lpstr">
      <vt:lpstr>Arial</vt:lpstr>
      <vt:lpstr>宋体</vt:lpstr>
      <vt:lpstr>Wingdings</vt:lpstr>
      <vt:lpstr>Times New Roman</vt:lpstr>
      <vt:lpstr>华文行楷</vt:lpstr>
      <vt:lpstr>黑体</vt:lpstr>
      <vt:lpstr>Tahoma</vt:lpstr>
      <vt:lpstr>楷体_GB2312</vt:lpstr>
      <vt:lpstr>新宋体</vt:lpstr>
      <vt:lpstr>隶书</vt:lpstr>
      <vt:lpstr>微软雅黑</vt:lpstr>
      <vt:lpstr>Arial Unicode MS</vt:lpstr>
      <vt:lpstr>Arial Rounded MT Bold</vt:lpstr>
      <vt:lpstr>华文楷体</vt:lpstr>
      <vt:lpstr>Arial Narrow</vt:lpstr>
      <vt:lpstr>华文琥珀</vt:lpstr>
      <vt:lpstr>华文新魏</vt:lpstr>
      <vt:lpstr>华文宋体</vt:lpstr>
      <vt:lpstr>Arial Black</vt:lpstr>
      <vt:lpstr>Courier New</vt:lpstr>
      <vt:lpstr>楷体</vt:lpstr>
      <vt:lpstr>Bangle</vt:lpstr>
      <vt:lpstr>Segoe Print</vt:lpstr>
      <vt:lpstr>Batang</vt:lpstr>
      <vt:lpstr>默认设计模板</vt:lpstr>
      <vt:lpstr>Paint.Picture</vt:lpstr>
      <vt:lpstr>PowerPoint 演示文稿</vt:lpstr>
      <vt:lpstr>PowerPoint 演示文稿</vt:lpstr>
      <vt:lpstr>你学过哪些金属与O2的反应？</vt:lpstr>
      <vt:lpstr>你学过哪些金属与O2的反应？</vt:lpstr>
      <vt:lpstr>你学过哪些金属与O2的反应？</vt:lpstr>
      <vt:lpstr>你学过哪些金属与O2的反应？</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镁、锌、铁与盐酸反应的化学方程式比较</vt:lpstr>
      <vt:lpstr>PowerPoint 演示文稿</vt:lpstr>
      <vt:lpstr>PowerPoint 演示文稿</vt:lpstr>
      <vt:lpstr>PowerPoint 演示文稿</vt:lpstr>
      <vt:lpstr>PowerPoint 演示文稿</vt:lpstr>
      <vt:lpstr>PowerPoint 演示文稿</vt:lpstr>
      <vt:lpstr>  三.金属与化合物溶液的反应</vt:lpstr>
      <vt:lpstr>PowerPoint 演示文稿</vt:lpstr>
      <vt:lpstr>PowerPoint 演示文稿</vt:lpstr>
      <vt:lpstr>PowerPoint 演示文稿</vt:lpstr>
      <vt:lpstr>【拓展】多识一点</vt:lpstr>
      <vt:lpstr>PowerPoint 演示文稿</vt:lpstr>
      <vt:lpstr>【拓展】多识一点</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某溶液中仅含有AgNO3和Cu(NO3)2两种溶质，将其分成A、B两份，各加入一定量的锌粉，充分反应后，过滤洗涤，分别得到滤渣和滤液。</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方若涵</cp:lastModifiedBy>
  <cp:revision>90</cp:revision>
  <dcterms:created xsi:type="dcterms:W3CDTF">2022-02-18T06:46:00Z</dcterms:created>
  <dcterms:modified xsi:type="dcterms:W3CDTF">2022-02-23T03:22:11Z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y fmtid="{D5CDD505-2E9C-101B-9397-08002B2CF9AE}" pid="3" name="ICV">
    <vt:lpwstr>7376DCE6198D4CA4AB8306F6D74AADA4</vt:lpwstr>
  </property>
  <property fmtid="{D5CDD505-2E9C-101B-9397-08002B2CF9AE}" pid="4" name="KSOProductBuildVer">
    <vt:lpwstr>2052-11.1.0.11294</vt:lpwstr>
  </property>
</Properties>
</file>