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175215342701677E-2"/>
          <c:y val="2.1032981572508984E-2"/>
          <c:w val="0.92410527539541165"/>
          <c:h val="0.78144393808092849"/>
        </c:manualLayout>
      </c:layout>
      <c:lineChart>
        <c:grouping val="standard"/>
        <c:varyColors val="0"/>
        <c:ser>
          <c:idx val="0"/>
          <c:order val="0"/>
          <c:tx>
            <c:strRef>
              <c:f>Sheet2!$B$5</c:f>
              <c:strCache>
                <c:ptCount val="1"/>
                <c:pt idx="0">
                  <c:v>200℃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Sheet2!$C$5:$H$5</c:f>
              <c:numCache>
                <c:formatCode>General</c:formatCode>
                <c:ptCount val="6"/>
                <c:pt idx="0">
                  <c:v>15.3</c:v>
                </c:pt>
                <c:pt idx="1">
                  <c:v>81.5</c:v>
                </c:pt>
                <c:pt idx="2">
                  <c:v>86.4</c:v>
                </c:pt>
                <c:pt idx="3">
                  <c:v>89.9</c:v>
                </c:pt>
                <c:pt idx="4">
                  <c:v>95.4</c:v>
                </c:pt>
                <c:pt idx="5">
                  <c:v>98.8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Sheet2!$B$6</c:f>
              <c:strCache>
                <c:ptCount val="1"/>
                <c:pt idx="0">
                  <c:v>300℃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Sheet2!$C$6:$H$6</c:f>
              <c:numCache>
                <c:formatCode>General</c:formatCode>
                <c:ptCount val="6"/>
                <c:pt idx="0">
                  <c:v>2.2000000000000002</c:v>
                </c:pt>
                <c:pt idx="1">
                  <c:v>52</c:v>
                </c:pt>
                <c:pt idx="2">
                  <c:v>64.2</c:v>
                </c:pt>
                <c:pt idx="3">
                  <c:v>71</c:v>
                </c:pt>
                <c:pt idx="4">
                  <c:v>84.2</c:v>
                </c:pt>
                <c:pt idx="5">
                  <c:v>92.6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Sheet2!$B$7</c:f>
              <c:strCache>
                <c:ptCount val="1"/>
                <c:pt idx="0">
                  <c:v>400℃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Sheet2!$C$7:$H$7</c:f>
              <c:numCache>
                <c:formatCode>General</c:formatCode>
                <c:ptCount val="6"/>
                <c:pt idx="0">
                  <c:v>0.4</c:v>
                </c:pt>
                <c:pt idx="1">
                  <c:v>25.1</c:v>
                </c:pt>
                <c:pt idx="2">
                  <c:v>38.200000000000003</c:v>
                </c:pt>
                <c:pt idx="3">
                  <c:v>47</c:v>
                </c:pt>
                <c:pt idx="4">
                  <c:v>65.2</c:v>
                </c:pt>
                <c:pt idx="5">
                  <c:v>79.8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Sheet2!$B$8</c:f>
              <c:strCache>
                <c:ptCount val="1"/>
                <c:pt idx="0">
                  <c:v>500℃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Sheet2!$C$8:$H$8</c:f>
              <c:numCache>
                <c:formatCode>General</c:formatCode>
                <c:ptCount val="6"/>
                <c:pt idx="0">
                  <c:v>0.1</c:v>
                </c:pt>
                <c:pt idx="1">
                  <c:v>10.6</c:v>
                </c:pt>
                <c:pt idx="2">
                  <c:v>19.100000000000001</c:v>
                </c:pt>
                <c:pt idx="3">
                  <c:v>26.4</c:v>
                </c:pt>
                <c:pt idx="4">
                  <c:v>42.2</c:v>
                </c:pt>
                <c:pt idx="5">
                  <c:v>57.5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Sheet2!$B$9</c:f>
              <c:strCache>
                <c:ptCount val="1"/>
                <c:pt idx="0">
                  <c:v>600℃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Sheet2!$C$9:$H$9</c:f>
              <c:numCache>
                <c:formatCode>General</c:formatCode>
                <c:ptCount val="6"/>
                <c:pt idx="0">
                  <c:v>0.05</c:v>
                </c:pt>
                <c:pt idx="1">
                  <c:v>4.5</c:v>
                </c:pt>
                <c:pt idx="2">
                  <c:v>9.1</c:v>
                </c:pt>
                <c:pt idx="3">
                  <c:v>13.8</c:v>
                </c:pt>
                <c:pt idx="4">
                  <c:v>23.1</c:v>
                </c:pt>
                <c:pt idx="5">
                  <c:v>31.4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361975248"/>
        <c:axId val="361979560"/>
      </c:lineChart>
      <c:catAx>
        <c:axId val="361975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61979560"/>
        <c:crosses val="autoZero"/>
        <c:auto val="1"/>
        <c:lblAlgn val="ctr"/>
        <c:lblOffset val="100"/>
        <c:noMultiLvlLbl val="0"/>
      </c:catAx>
      <c:valAx>
        <c:axId val="3619795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61975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91604103976860451"/>
          <c:y val="1.1858251813164984E-3"/>
          <c:w val="7.6227377330993579E-2"/>
          <c:h val="0.6575044588596147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175215342701677E-2"/>
          <c:y val="2.1032981572508984E-2"/>
          <c:w val="0.92410527539541165"/>
          <c:h val="0.78144393808092849"/>
        </c:manualLayout>
      </c:layout>
      <c:lineChart>
        <c:grouping val="standard"/>
        <c:varyColors val="0"/>
        <c:ser>
          <c:idx val="0"/>
          <c:order val="0"/>
          <c:tx>
            <c:strRef>
              <c:f>Sheet2!$B$5</c:f>
              <c:strCache>
                <c:ptCount val="1"/>
                <c:pt idx="0">
                  <c:v>200℃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Sheet2!$C$5:$H$5</c:f>
              <c:numCache>
                <c:formatCode>General</c:formatCode>
                <c:ptCount val="6"/>
                <c:pt idx="0">
                  <c:v>15.3</c:v>
                </c:pt>
                <c:pt idx="1">
                  <c:v>81.5</c:v>
                </c:pt>
                <c:pt idx="2">
                  <c:v>86.4</c:v>
                </c:pt>
                <c:pt idx="3">
                  <c:v>89.9</c:v>
                </c:pt>
                <c:pt idx="4">
                  <c:v>95.4</c:v>
                </c:pt>
                <c:pt idx="5">
                  <c:v>98.8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Sheet2!$B$6</c:f>
              <c:strCache>
                <c:ptCount val="1"/>
                <c:pt idx="0">
                  <c:v>300℃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Sheet2!$C$6:$H$6</c:f>
              <c:numCache>
                <c:formatCode>General</c:formatCode>
                <c:ptCount val="6"/>
                <c:pt idx="0">
                  <c:v>2.2000000000000002</c:v>
                </c:pt>
                <c:pt idx="1">
                  <c:v>52</c:v>
                </c:pt>
                <c:pt idx="2">
                  <c:v>64.2</c:v>
                </c:pt>
                <c:pt idx="3">
                  <c:v>71</c:v>
                </c:pt>
                <c:pt idx="4">
                  <c:v>84.2</c:v>
                </c:pt>
                <c:pt idx="5">
                  <c:v>92.6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Sheet2!$B$7</c:f>
              <c:strCache>
                <c:ptCount val="1"/>
                <c:pt idx="0">
                  <c:v>400℃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Sheet2!$C$7:$H$7</c:f>
              <c:numCache>
                <c:formatCode>General</c:formatCode>
                <c:ptCount val="6"/>
                <c:pt idx="0">
                  <c:v>0.4</c:v>
                </c:pt>
                <c:pt idx="1">
                  <c:v>25.1</c:v>
                </c:pt>
                <c:pt idx="2">
                  <c:v>38.200000000000003</c:v>
                </c:pt>
                <c:pt idx="3">
                  <c:v>47</c:v>
                </c:pt>
                <c:pt idx="4">
                  <c:v>65.2</c:v>
                </c:pt>
                <c:pt idx="5">
                  <c:v>79.8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Sheet2!$B$8</c:f>
              <c:strCache>
                <c:ptCount val="1"/>
                <c:pt idx="0">
                  <c:v>500℃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Sheet2!$C$8:$H$8</c:f>
              <c:numCache>
                <c:formatCode>General</c:formatCode>
                <c:ptCount val="6"/>
                <c:pt idx="0">
                  <c:v>0.1</c:v>
                </c:pt>
                <c:pt idx="1">
                  <c:v>10.6</c:v>
                </c:pt>
                <c:pt idx="2">
                  <c:v>19.100000000000001</c:v>
                </c:pt>
                <c:pt idx="3">
                  <c:v>26.4</c:v>
                </c:pt>
                <c:pt idx="4">
                  <c:v>42.2</c:v>
                </c:pt>
                <c:pt idx="5">
                  <c:v>57.5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Sheet2!$B$9</c:f>
              <c:strCache>
                <c:ptCount val="1"/>
                <c:pt idx="0">
                  <c:v>600℃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Sheet2!$C$9:$H$9</c:f>
              <c:numCache>
                <c:formatCode>General</c:formatCode>
                <c:ptCount val="6"/>
                <c:pt idx="0">
                  <c:v>0.05</c:v>
                </c:pt>
                <c:pt idx="1">
                  <c:v>4.5</c:v>
                </c:pt>
                <c:pt idx="2">
                  <c:v>9.1</c:v>
                </c:pt>
                <c:pt idx="3">
                  <c:v>13.8</c:v>
                </c:pt>
                <c:pt idx="4">
                  <c:v>23.1</c:v>
                </c:pt>
                <c:pt idx="5">
                  <c:v>31.4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361974464"/>
        <c:axId val="361975640"/>
      </c:lineChart>
      <c:catAx>
        <c:axId val="361974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61975640"/>
        <c:crosses val="autoZero"/>
        <c:auto val="1"/>
        <c:lblAlgn val="ctr"/>
        <c:lblOffset val="100"/>
        <c:noMultiLvlLbl val="0"/>
      </c:catAx>
      <c:valAx>
        <c:axId val="3619756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619744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91604103976860451"/>
          <c:y val="1.1858251813164984E-3"/>
          <c:w val="7.6227377330993579E-2"/>
          <c:h val="0.6575044588596147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175215342701677E-2"/>
          <c:y val="2.1032981572508984E-2"/>
          <c:w val="0.92410527539541165"/>
          <c:h val="0.78144393808092849"/>
        </c:manualLayout>
      </c:layout>
      <c:lineChart>
        <c:grouping val="standard"/>
        <c:varyColors val="0"/>
        <c:ser>
          <c:idx val="0"/>
          <c:order val="0"/>
          <c:tx>
            <c:strRef>
              <c:f>Sheet2!$B$5</c:f>
              <c:strCache>
                <c:ptCount val="1"/>
                <c:pt idx="0">
                  <c:v>200℃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Sheet2!$C$5:$H$5</c:f>
              <c:numCache>
                <c:formatCode>General</c:formatCode>
                <c:ptCount val="6"/>
                <c:pt idx="0">
                  <c:v>15.3</c:v>
                </c:pt>
                <c:pt idx="1">
                  <c:v>81.5</c:v>
                </c:pt>
                <c:pt idx="2">
                  <c:v>86.4</c:v>
                </c:pt>
                <c:pt idx="3">
                  <c:v>89.9</c:v>
                </c:pt>
                <c:pt idx="4">
                  <c:v>95.4</c:v>
                </c:pt>
                <c:pt idx="5">
                  <c:v>98.8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Sheet2!$B$6</c:f>
              <c:strCache>
                <c:ptCount val="1"/>
                <c:pt idx="0">
                  <c:v>300℃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Sheet2!$C$6:$H$6</c:f>
              <c:numCache>
                <c:formatCode>General</c:formatCode>
                <c:ptCount val="6"/>
                <c:pt idx="0">
                  <c:v>2.2000000000000002</c:v>
                </c:pt>
                <c:pt idx="1">
                  <c:v>52</c:v>
                </c:pt>
                <c:pt idx="2">
                  <c:v>64.2</c:v>
                </c:pt>
                <c:pt idx="3">
                  <c:v>71</c:v>
                </c:pt>
                <c:pt idx="4">
                  <c:v>84.2</c:v>
                </c:pt>
                <c:pt idx="5">
                  <c:v>92.6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Sheet2!$B$7</c:f>
              <c:strCache>
                <c:ptCount val="1"/>
                <c:pt idx="0">
                  <c:v>400℃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Sheet2!$C$7:$H$7</c:f>
              <c:numCache>
                <c:formatCode>General</c:formatCode>
                <c:ptCount val="6"/>
                <c:pt idx="0">
                  <c:v>0.4</c:v>
                </c:pt>
                <c:pt idx="1">
                  <c:v>25.1</c:v>
                </c:pt>
                <c:pt idx="2">
                  <c:v>38.200000000000003</c:v>
                </c:pt>
                <c:pt idx="3">
                  <c:v>47</c:v>
                </c:pt>
                <c:pt idx="4">
                  <c:v>65.2</c:v>
                </c:pt>
                <c:pt idx="5">
                  <c:v>79.8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Sheet2!$B$8</c:f>
              <c:strCache>
                <c:ptCount val="1"/>
                <c:pt idx="0">
                  <c:v>500℃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Sheet2!$C$8:$H$8</c:f>
              <c:numCache>
                <c:formatCode>General</c:formatCode>
                <c:ptCount val="6"/>
                <c:pt idx="0">
                  <c:v>0.1</c:v>
                </c:pt>
                <c:pt idx="1">
                  <c:v>10.6</c:v>
                </c:pt>
                <c:pt idx="2">
                  <c:v>19.100000000000001</c:v>
                </c:pt>
                <c:pt idx="3">
                  <c:v>26.4</c:v>
                </c:pt>
                <c:pt idx="4">
                  <c:v>42.2</c:v>
                </c:pt>
                <c:pt idx="5">
                  <c:v>57.5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Sheet2!$B$9</c:f>
              <c:strCache>
                <c:ptCount val="1"/>
                <c:pt idx="0">
                  <c:v>600℃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Sheet2!$C$9:$H$9</c:f>
              <c:numCache>
                <c:formatCode>General</c:formatCode>
                <c:ptCount val="6"/>
                <c:pt idx="0">
                  <c:v>0.05</c:v>
                </c:pt>
                <c:pt idx="1">
                  <c:v>4.5</c:v>
                </c:pt>
                <c:pt idx="2">
                  <c:v>9.1</c:v>
                </c:pt>
                <c:pt idx="3">
                  <c:v>13.8</c:v>
                </c:pt>
                <c:pt idx="4">
                  <c:v>23.1</c:v>
                </c:pt>
                <c:pt idx="5">
                  <c:v>31.4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428892048"/>
        <c:axId val="428896360"/>
      </c:lineChart>
      <c:catAx>
        <c:axId val="428892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28896360"/>
        <c:crosses val="autoZero"/>
        <c:auto val="1"/>
        <c:lblAlgn val="ctr"/>
        <c:lblOffset val="100"/>
        <c:noMultiLvlLbl val="0"/>
      </c:catAx>
      <c:valAx>
        <c:axId val="428896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28892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91604103976860451"/>
          <c:y val="1.1858251813164984E-3"/>
          <c:w val="7.6227377330993579E-2"/>
          <c:h val="0.6575044588596147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175215342701677E-2"/>
          <c:y val="2.1032981572508984E-2"/>
          <c:w val="0.92410527539541165"/>
          <c:h val="0.78144393808092849"/>
        </c:manualLayout>
      </c:layout>
      <c:lineChart>
        <c:grouping val="standard"/>
        <c:varyColors val="0"/>
        <c:ser>
          <c:idx val="0"/>
          <c:order val="0"/>
          <c:tx>
            <c:strRef>
              <c:f>Sheet2!$B$5</c:f>
              <c:strCache>
                <c:ptCount val="1"/>
                <c:pt idx="0">
                  <c:v>200℃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Sheet2!$C$5:$H$5</c:f>
              <c:numCache>
                <c:formatCode>General</c:formatCode>
                <c:ptCount val="6"/>
                <c:pt idx="0">
                  <c:v>15.3</c:v>
                </c:pt>
                <c:pt idx="1">
                  <c:v>81.5</c:v>
                </c:pt>
                <c:pt idx="2">
                  <c:v>86.4</c:v>
                </c:pt>
                <c:pt idx="3">
                  <c:v>89.9</c:v>
                </c:pt>
                <c:pt idx="4">
                  <c:v>95.4</c:v>
                </c:pt>
                <c:pt idx="5">
                  <c:v>98.8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Sheet2!$B$6</c:f>
              <c:strCache>
                <c:ptCount val="1"/>
                <c:pt idx="0">
                  <c:v>300℃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Sheet2!$C$6:$H$6</c:f>
              <c:numCache>
                <c:formatCode>General</c:formatCode>
                <c:ptCount val="6"/>
                <c:pt idx="0">
                  <c:v>2.2000000000000002</c:v>
                </c:pt>
                <c:pt idx="1">
                  <c:v>52</c:v>
                </c:pt>
                <c:pt idx="2">
                  <c:v>64.2</c:v>
                </c:pt>
                <c:pt idx="3">
                  <c:v>71</c:v>
                </c:pt>
                <c:pt idx="4">
                  <c:v>84.2</c:v>
                </c:pt>
                <c:pt idx="5">
                  <c:v>92.6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Sheet2!$B$7</c:f>
              <c:strCache>
                <c:ptCount val="1"/>
                <c:pt idx="0">
                  <c:v>400℃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Sheet2!$C$7:$H$7</c:f>
              <c:numCache>
                <c:formatCode>General</c:formatCode>
                <c:ptCount val="6"/>
                <c:pt idx="0">
                  <c:v>0.4</c:v>
                </c:pt>
                <c:pt idx="1">
                  <c:v>25.1</c:v>
                </c:pt>
                <c:pt idx="2">
                  <c:v>38.200000000000003</c:v>
                </c:pt>
                <c:pt idx="3">
                  <c:v>47</c:v>
                </c:pt>
                <c:pt idx="4">
                  <c:v>65.2</c:v>
                </c:pt>
                <c:pt idx="5">
                  <c:v>79.8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Sheet2!$B$8</c:f>
              <c:strCache>
                <c:ptCount val="1"/>
                <c:pt idx="0">
                  <c:v>500℃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Sheet2!$C$8:$H$8</c:f>
              <c:numCache>
                <c:formatCode>General</c:formatCode>
                <c:ptCount val="6"/>
                <c:pt idx="0">
                  <c:v>0.1</c:v>
                </c:pt>
                <c:pt idx="1">
                  <c:v>10.6</c:v>
                </c:pt>
                <c:pt idx="2">
                  <c:v>19.100000000000001</c:v>
                </c:pt>
                <c:pt idx="3">
                  <c:v>26.4</c:v>
                </c:pt>
                <c:pt idx="4">
                  <c:v>42.2</c:v>
                </c:pt>
                <c:pt idx="5">
                  <c:v>57.5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Sheet2!$B$9</c:f>
              <c:strCache>
                <c:ptCount val="1"/>
                <c:pt idx="0">
                  <c:v>600℃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Sheet2!$C$4:$H$4</c:f>
              <c:strCache>
                <c:ptCount val="6"/>
                <c:pt idx="0">
                  <c:v>0.1MPa</c:v>
                </c:pt>
                <c:pt idx="1">
                  <c:v>10MPa</c:v>
                </c:pt>
                <c:pt idx="2">
                  <c:v>20MPa</c:v>
                </c:pt>
                <c:pt idx="3">
                  <c:v>30MPa</c:v>
                </c:pt>
                <c:pt idx="4">
                  <c:v>60MPa</c:v>
                </c:pt>
                <c:pt idx="5">
                  <c:v>100MPa</c:v>
                </c:pt>
              </c:strCache>
            </c:strRef>
          </c:cat>
          <c:val>
            <c:numRef>
              <c:f>Sheet2!$C$9:$H$9</c:f>
              <c:numCache>
                <c:formatCode>General</c:formatCode>
                <c:ptCount val="6"/>
                <c:pt idx="0">
                  <c:v>0.05</c:v>
                </c:pt>
                <c:pt idx="1">
                  <c:v>4.5</c:v>
                </c:pt>
                <c:pt idx="2">
                  <c:v>9.1</c:v>
                </c:pt>
                <c:pt idx="3">
                  <c:v>13.8</c:v>
                </c:pt>
                <c:pt idx="4">
                  <c:v>23.1</c:v>
                </c:pt>
                <c:pt idx="5">
                  <c:v>31.4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428894400"/>
        <c:axId val="428897144"/>
      </c:lineChart>
      <c:catAx>
        <c:axId val="428894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28897144"/>
        <c:crosses val="autoZero"/>
        <c:auto val="1"/>
        <c:lblAlgn val="ctr"/>
        <c:lblOffset val="100"/>
        <c:noMultiLvlLbl val="0"/>
      </c:catAx>
      <c:valAx>
        <c:axId val="428897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28894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91604103976860451"/>
          <c:y val="1.1858251813164984E-3"/>
          <c:w val="7.6227377330993579E-2"/>
          <c:h val="0.6575044588596147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9116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070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1959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2022/10/26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8144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2022/10/26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1410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2022/10/26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912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2022/10/26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438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2022/10/26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316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2022/10/26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8899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1018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5F7D-F916-49A6-BE04-32A570538043}" type="datetimeFigureOut">
              <a:rPr lang="zh-CN" altLang="en-US" smtClean="0"/>
              <a:t>2022/10/26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1983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F5F7D-F916-49A6-BE04-32A570538043}" type="datetimeFigureOut">
              <a:rPr lang="zh-CN" altLang="en-US" smtClean="0"/>
              <a:t>2022/10/26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BE00A-7DD5-4CC0-ACB6-EDCF2FB8D5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3546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ctrTitle"/>
          </p:nvPr>
        </p:nvSpPr>
        <p:spPr>
          <a:xfrm>
            <a:off x="4149247" y="1339403"/>
            <a:ext cx="3692590" cy="886784"/>
          </a:xfrm>
        </p:spPr>
        <p:txBody>
          <a:bodyPr>
            <a:normAutofit/>
          </a:bodyPr>
          <a:lstStyle/>
          <a:p>
            <a:pPr eaLnBrk="1" hangingPunct="1"/>
            <a:r>
              <a:rPr lang="zh-CN" altLang="en-US" sz="2400" dirty="0"/>
              <a:t>人教</a:t>
            </a:r>
            <a:r>
              <a:rPr lang="zh-CN" altLang="en-US" sz="2400" dirty="0" smtClean="0"/>
              <a:t>版  选择性必修一</a:t>
            </a:r>
            <a:r>
              <a:rPr lang="en-US" altLang="zh-CN" sz="2400" dirty="0" smtClean="0"/>
              <a:t/>
            </a:r>
            <a:br>
              <a:rPr lang="en-US" altLang="zh-CN" sz="2400" dirty="0" smtClean="0"/>
            </a:br>
            <a:r>
              <a:rPr lang="zh-CN" altLang="en-US" sz="2400" dirty="0" smtClean="0"/>
              <a:t>化学反应原理</a:t>
            </a:r>
          </a:p>
        </p:txBody>
      </p:sp>
      <p:sp>
        <p:nvSpPr>
          <p:cNvPr id="3075" name="副标题 2"/>
          <p:cNvSpPr>
            <a:spLocks noGrp="1"/>
          </p:cNvSpPr>
          <p:nvPr>
            <p:ph type="subTitle" idx="1"/>
          </p:nvPr>
        </p:nvSpPr>
        <p:spPr>
          <a:xfrm>
            <a:off x="4792337" y="4736384"/>
            <a:ext cx="2613015" cy="596747"/>
          </a:xfrm>
        </p:spPr>
        <p:txBody>
          <a:bodyPr/>
          <a:lstStyle/>
          <a:p>
            <a:pPr eaLnBrk="1" hangingPunct="1"/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中大附中  张伟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957604" y="2819566"/>
            <a:ext cx="799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/>
              <a:t>第</a:t>
            </a:r>
            <a:r>
              <a:rPr lang="zh-CN" altLang="en-US" sz="4000" dirty="0">
                <a:solidFill>
                  <a:srgbClr val="FF0000"/>
                </a:solidFill>
              </a:rPr>
              <a:t>二</a:t>
            </a:r>
            <a:r>
              <a:rPr lang="zh-CN" altLang="en-US" sz="4000" dirty="0"/>
              <a:t>章 化学反应速率和化学平衡</a:t>
            </a:r>
            <a:endParaRPr lang="en-US" altLang="zh-CN" sz="4000" dirty="0"/>
          </a:p>
          <a:p>
            <a:pPr algn="ctr"/>
            <a:r>
              <a:rPr lang="zh-CN" altLang="en-US" sz="4000" dirty="0" smtClean="0"/>
              <a:t>      </a:t>
            </a:r>
            <a:r>
              <a:rPr lang="zh-CN" altLang="en-US" sz="3200" dirty="0" smtClean="0"/>
              <a:t>第</a:t>
            </a:r>
            <a:r>
              <a:rPr lang="zh-CN" altLang="en-US" sz="3200" dirty="0" smtClean="0">
                <a:solidFill>
                  <a:srgbClr val="FF0000"/>
                </a:solidFill>
              </a:rPr>
              <a:t>四</a:t>
            </a:r>
            <a:r>
              <a:rPr lang="zh-CN" altLang="en-US" sz="3200" dirty="0" smtClean="0"/>
              <a:t>节   化学反应的调控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79455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685" y="961335"/>
            <a:ext cx="7482624" cy="419026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149167" y="2102362"/>
            <a:ext cx="34908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/>
              <a:t>森林大火</a:t>
            </a:r>
            <a:endParaRPr lang="en-US" altLang="zh-CN" sz="2800" dirty="0" smtClean="0"/>
          </a:p>
          <a:p>
            <a:pPr algn="ctr"/>
            <a:r>
              <a:rPr lang="zh-CN" altLang="en-US" sz="2800" dirty="0"/>
              <a:t>拯救考</a:t>
            </a:r>
            <a:r>
              <a:rPr lang="zh-CN" altLang="en-US" sz="2800" dirty="0" smtClean="0"/>
              <a:t>拉、大赤袋鼠</a:t>
            </a:r>
            <a:endParaRPr lang="zh-CN" altLang="en-US" sz="2800" dirty="0"/>
          </a:p>
        </p:txBody>
      </p:sp>
      <p:sp>
        <p:nvSpPr>
          <p:cNvPr id="6" name="文本框 5"/>
          <p:cNvSpPr txBox="1"/>
          <p:nvPr/>
        </p:nvSpPr>
        <p:spPr>
          <a:xfrm>
            <a:off x="1135485" y="5404309"/>
            <a:ext cx="289774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挖隔离带</a:t>
            </a:r>
            <a:endParaRPr lang="en-US" altLang="zh-CN" sz="2800" dirty="0" smtClean="0"/>
          </a:p>
          <a:p>
            <a:r>
              <a:rPr lang="zh-CN" altLang="en-US" sz="2800" dirty="0" smtClean="0"/>
              <a:t>无人机喷洒泡沫</a:t>
            </a:r>
            <a:endParaRPr lang="en-US" altLang="zh-CN" sz="2800" dirty="0" smtClean="0"/>
          </a:p>
          <a:p>
            <a:r>
              <a:rPr lang="zh-CN" altLang="en-US" sz="2800" dirty="0"/>
              <a:t>喷</a:t>
            </a:r>
            <a:r>
              <a:rPr lang="zh-CN" altLang="en-US" sz="2800" dirty="0" smtClean="0"/>
              <a:t>水、人工降雨</a:t>
            </a:r>
            <a:endParaRPr lang="zh-CN" altLang="en-US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5044224" y="5404309"/>
            <a:ext cx="21293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隔离可燃物</a:t>
            </a:r>
            <a:endParaRPr lang="en-US" altLang="zh-CN" sz="2800" dirty="0" smtClean="0"/>
          </a:p>
          <a:p>
            <a:r>
              <a:rPr lang="zh-CN" altLang="en-US" sz="2800" dirty="0" smtClean="0"/>
              <a:t>隔离空气</a:t>
            </a:r>
            <a:endParaRPr lang="en-US" altLang="zh-CN" sz="2800" dirty="0" smtClean="0"/>
          </a:p>
          <a:p>
            <a:r>
              <a:rPr lang="zh-CN" altLang="en-US" sz="2800" dirty="0" smtClean="0"/>
              <a:t>降温</a:t>
            </a:r>
            <a:endParaRPr lang="zh-CN" altLang="en-US" sz="2800" dirty="0"/>
          </a:p>
        </p:txBody>
      </p:sp>
      <p:sp>
        <p:nvSpPr>
          <p:cNvPr id="8" name="文本框 7"/>
          <p:cNvSpPr txBox="1"/>
          <p:nvPr/>
        </p:nvSpPr>
        <p:spPr>
          <a:xfrm>
            <a:off x="4146997" y="228077"/>
            <a:ext cx="3026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化学反应的调控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201661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378817" y="94203"/>
            <a:ext cx="3026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化学反应的调控</a:t>
            </a:r>
            <a:endParaRPr lang="zh-CN" altLang="en-US" sz="28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820" y="896645"/>
            <a:ext cx="5331854" cy="355734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2918" y="896645"/>
            <a:ext cx="5396247" cy="3591542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887969" y="5256433"/>
            <a:ext cx="3490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冰箱冷藏食物</a:t>
            </a:r>
            <a:r>
              <a:rPr lang="en-US" altLang="zh-CN" sz="2800" dirty="0" smtClean="0"/>
              <a:t>—</a:t>
            </a:r>
            <a:r>
              <a:rPr lang="zh-CN" altLang="en-US" sz="2800" dirty="0" smtClean="0"/>
              <a:t>降温</a:t>
            </a:r>
            <a:endParaRPr lang="zh-CN" altLang="en-US" sz="2800" dirty="0"/>
          </a:p>
        </p:txBody>
      </p:sp>
      <p:sp>
        <p:nvSpPr>
          <p:cNvPr id="8" name="文本框 7"/>
          <p:cNvSpPr txBox="1"/>
          <p:nvPr/>
        </p:nvSpPr>
        <p:spPr>
          <a:xfrm>
            <a:off x="6000144" y="5164429"/>
            <a:ext cx="53217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污水处理管道</a:t>
            </a:r>
            <a:endParaRPr lang="en-US" altLang="zh-CN" sz="2800" dirty="0" smtClean="0"/>
          </a:p>
          <a:p>
            <a:r>
              <a:rPr lang="zh-CN" altLang="en-US" sz="2800" dirty="0" smtClean="0"/>
              <a:t>牺牲阳极保护法</a:t>
            </a:r>
            <a:r>
              <a:rPr lang="en-US" altLang="zh-CN" sz="2800" dirty="0" smtClean="0"/>
              <a:t>—</a:t>
            </a:r>
            <a:r>
              <a:rPr lang="zh-CN" altLang="en-US" sz="2800" dirty="0" smtClean="0"/>
              <a:t>延缓铁的锈蚀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658251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95303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固氮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3098772"/>
                  </p:ext>
                </p:extLst>
              </p:nvPr>
            </p:nvGraphicFramePr>
            <p:xfrm>
              <a:off x="798490" y="1891644"/>
              <a:ext cx="10238704" cy="13716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837904"/>
                    <a:gridCol w="1828800"/>
                    <a:gridCol w="1944710"/>
                    <a:gridCol w="2627290"/>
                  </a:tblGrid>
                  <a:tr h="370840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zh-CN" altLang="en-US" sz="2400" i="0" dirty="0" smtClean="0"/>
                            <a:t>固氮方式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反应温度</a:t>
                          </a:r>
                          <a:r>
                            <a:rPr lang="en-US" altLang="zh-CN" sz="2400" i="0" dirty="0" smtClean="0"/>
                            <a:t>/</a:t>
                          </a:r>
                          <a:r>
                            <a:rPr lang="en-US" altLang="zh-CN" sz="2400" i="0" dirty="0" smtClean="0"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℃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平衡常数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𝐾</m:t>
                              </m:r>
                            </m:oMath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反应限度大小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N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g</m:t>
                                    </m:r>
                                  </m:e>
                                </m:d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O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g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)⇌2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NO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g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i="0" dirty="0" smtClean="0"/>
                            <a:t>25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5.0</m:t>
                                    </m:r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×10</m:t>
                                    </m:r>
                                  </m:e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−31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N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g</m:t>
                                    </m:r>
                                  </m:e>
                                </m:d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g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)⇌</m:t>
                                </m:r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NH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g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i="0" dirty="0" smtClean="0"/>
                            <a:t>25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4.1</m:t>
                                    </m:r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×10</m:t>
                                    </m:r>
                                  </m:e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6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i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3098772"/>
                  </p:ext>
                </p:extLst>
              </p:nvPr>
            </p:nvGraphicFramePr>
            <p:xfrm>
              <a:off x="798490" y="1891644"/>
              <a:ext cx="10238704" cy="13716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837904"/>
                    <a:gridCol w="1828800"/>
                    <a:gridCol w="1944710"/>
                    <a:gridCol w="2627290"/>
                  </a:tblGrid>
                  <a:tr h="457200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zh-CN" altLang="en-US" sz="2400" i="0" dirty="0" smtClean="0"/>
                            <a:t>固氮方式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反应温度</a:t>
                          </a:r>
                          <a:r>
                            <a:rPr lang="en-US" altLang="zh-CN" sz="2400" i="0" dirty="0" smtClean="0"/>
                            <a:t>/</a:t>
                          </a:r>
                          <a:r>
                            <a:rPr lang="en-US" altLang="zh-CN" sz="2400" i="0" dirty="0" smtClean="0"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℃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90938" t="-16000" r="-135313" b="-2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反应限度大小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59" t="-114474" r="-167143" b="-12763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i="0" dirty="0" smtClean="0"/>
                            <a:t>25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90938" t="-114474" r="-135313" b="-12763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i="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59" t="-217333" r="-167143" b="-29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i="0" dirty="0" smtClean="0"/>
                            <a:t>25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90938" t="-217333" r="-135313" b="-29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i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文本框 5"/>
          <p:cNvSpPr txBox="1"/>
          <p:nvPr/>
        </p:nvSpPr>
        <p:spPr>
          <a:xfrm>
            <a:off x="9148295" y="2346611"/>
            <a:ext cx="45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小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9148295" y="2804928"/>
            <a:ext cx="45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大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/>
              <p:cNvSpPr txBox="1"/>
              <p:nvPr/>
            </p:nvSpPr>
            <p:spPr>
              <a:xfrm>
                <a:off x="798490" y="4172755"/>
                <a:ext cx="6130344" cy="83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当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&gt;10</m:t>
                        </m:r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zh-CN" altLang="en-US" sz="2400" i="1">
                        <a:latin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sz="2400" dirty="0" smtClean="0"/>
                  <a:t>可以认为反应基本进行完全；</a:t>
                </a:r>
                <a:endParaRPr lang="en-US" altLang="zh-CN" sz="2400" dirty="0" smtClean="0"/>
              </a:p>
              <a:p>
                <a:r>
                  <a:rPr lang="zh-CN" altLang="en-US" sz="2400" dirty="0" smtClean="0"/>
                  <a:t>当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&lt;</m:t>
                        </m:r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zh-CN" altLang="en-US" sz="2400" i="1">
                        <a:latin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sz="2400" dirty="0"/>
                  <a:t>可以</a:t>
                </a:r>
                <a:r>
                  <a:rPr lang="zh-CN" altLang="en-US" sz="2400" dirty="0" smtClean="0"/>
                  <a:t>认为</a:t>
                </a:r>
                <a:r>
                  <a:rPr lang="zh-CN" altLang="en-US" sz="2400" dirty="0"/>
                  <a:t>逆</a:t>
                </a:r>
                <a:r>
                  <a:rPr lang="zh-CN" altLang="en-US" sz="2400" dirty="0" smtClean="0"/>
                  <a:t>反应</a:t>
                </a:r>
                <a:r>
                  <a:rPr lang="zh-CN" altLang="en-US" sz="2400" dirty="0"/>
                  <a:t>基本进行完全</a:t>
                </a:r>
              </a:p>
            </p:txBody>
          </p:sp>
        </mc:Choice>
        <mc:Fallback xmlns=""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8490" y="4172755"/>
                <a:ext cx="6130344" cy="839332"/>
              </a:xfrm>
              <a:prstGeom prst="rect">
                <a:avLst/>
              </a:prstGeom>
              <a:blipFill rotWithShape="0">
                <a:blip r:embed="rId3"/>
                <a:stretch>
                  <a:fillRect l="-1590" t="-8759" b="-1313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38565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/>
              <p:cNvSpPr txBox="1"/>
              <p:nvPr/>
            </p:nvSpPr>
            <p:spPr>
              <a:xfrm>
                <a:off x="1365161" y="553790"/>
                <a:ext cx="938869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32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CN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32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⇌</m:t>
                      </m:r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NH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d>
                        <m:dPr>
                          <m:ctrlPr>
                            <a:rPr lang="en-US" altLang="zh-CN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3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</m:t>
                      </m:r>
                      <m:r>
                        <a:rPr lang="en-US" altLang="zh-CN" sz="32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altLang="zh-CN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𝐻</m:t>
                      </m:r>
                      <m:r>
                        <a:rPr lang="en-US" altLang="zh-CN" sz="3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sSup>
                        <m:sSupPr>
                          <m:ctrlPr>
                            <a:rPr lang="en-US" altLang="zh-CN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92.4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kJ</m:t>
                          </m:r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zh-CN" altLang="en-US" sz="3200" dirty="0"/>
              </a:p>
            </p:txBody>
          </p:sp>
        </mc:Choice>
        <mc:Fallback xmlns=""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5161" y="553790"/>
                <a:ext cx="9388699" cy="58477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矩形 4"/>
          <p:cNvSpPr/>
          <p:nvPr/>
        </p:nvSpPr>
        <p:spPr>
          <a:xfrm>
            <a:off x="0" y="1344564"/>
            <a:ext cx="3284113" cy="1200329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kern="100" dirty="0">
                <a:solidFill>
                  <a:schemeClr val="tx2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The Nobel Prize in Chemistry 1918</a:t>
            </a:r>
            <a:endParaRPr lang="zh-CN" altLang="zh-CN" kern="100" dirty="0">
              <a:solidFill>
                <a:schemeClr val="tx2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altLang="zh-CN" dirty="0">
                <a:solidFill>
                  <a:schemeClr val="tx2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Fritz Haber “for the synthesis of ammonia from its elements”</a:t>
            </a:r>
            <a:endParaRPr lang="zh-CN" altLang="en-US" dirty="0">
              <a:solidFill>
                <a:schemeClr val="tx2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2794529"/>
            <a:ext cx="3284113" cy="2031325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The Nobel Prize in Chemistry 1931</a:t>
            </a:r>
            <a:endParaRPr lang="zh-CN" altLang="zh-CN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Carl Bosch and Friedrich Bergius ”in recognition of their contributions to the invention and development of chemical high pressure methods”</a:t>
            </a:r>
            <a:endParaRPr lang="zh-CN" altLang="zh-CN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" y="5075490"/>
            <a:ext cx="3284113" cy="1477328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The Nobel Prize in Chemistry 2007</a:t>
            </a:r>
            <a:endParaRPr lang="zh-CN" altLang="zh-CN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Gerhard </a:t>
            </a:r>
            <a:r>
              <a:rPr lang="en-US" altLang="zh-CN" kern="100" dirty="0" err="1">
                <a:latin typeface="Calibri" panose="020F0502020204030204" pitchFamily="34" charset="0"/>
                <a:cs typeface="Times New Roman" panose="02020603050405020304" pitchFamily="18" charset="0"/>
              </a:rPr>
              <a:t>Ertl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”for his studies of chemical processes on solid surfaces”</a:t>
            </a:r>
            <a:endParaRPr lang="zh-CN" altLang="zh-CN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0222" y="1344565"/>
            <a:ext cx="4151756" cy="2699402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4026585" y="4456522"/>
            <a:ext cx="37753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Production of ammonia 1946–2007</a:t>
            </a:r>
            <a:endParaRPr lang="zh-CN" altLang="en-US" dirty="0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5144" y="1344564"/>
            <a:ext cx="3813420" cy="2626300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8544450" y="4456522"/>
            <a:ext cx="31983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Population growth 1750-2000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0" y="0"/>
            <a:ext cx="95303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固氮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60180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477296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合成氨反应条件的选择</a:t>
            </a:r>
            <a:endParaRPr lang="en-US" altLang="zh-CN" sz="2400" dirty="0" smtClean="0"/>
          </a:p>
          <a:p>
            <a:r>
              <a:rPr lang="zh-CN" altLang="en-US" sz="2400" dirty="0" smtClean="0"/>
              <a:t>从速率和平衡两个角度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1326524" y="1068945"/>
                <a:ext cx="938869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32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CN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32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⇌</m:t>
                      </m:r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NH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d>
                        <m:dPr>
                          <m:ctrlPr>
                            <a:rPr lang="en-US" altLang="zh-CN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3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</m:t>
                      </m:r>
                      <m:r>
                        <a:rPr lang="en-US" altLang="zh-CN" sz="32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altLang="zh-CN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𝐻</m:t>
                      </m:r>
                      <m:r>
                        <a:rPr lang="en-US" altLang="zh-CN" sz="3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sSup>
                        <m:sSupPr>
                          <m:ctrlPr>
                            <a:rPr lang="en-US" altLang="zh-CN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92.4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kJ</m:t>
                          </m:r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zh-CN" altLang="en-US" sz="3200" dirty="0"/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6524" y="1068945"/>
                <a:ext cx="9388699" cy="58477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2186004"/>
              </p:ext>
            </p:extLst>
          </p:nvPr>
        </p:nvGraphicFramePr>
        <p:xfrm>
          <a:off x="682578" y="2831801"/>
          <a:ext cx="10702345" cy="3291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40469"/>
                <a:gridCol w="2140469"/>
                <a:gridCol w="1269859"/>
                <a:gridCol w="1223493"/>
                <a:gridCol w="3928055"/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zh-CN" altLang="en-US" sz="2400" dirty="0" smtClean="0"/>
                        <a:t>对合成氨反应的影响</a:t>
                      </a:r>
                      <a:endParaRPr lang="zh-CN" altLang="en-US" sz="2400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影响因素</a:t>
                      </a:r>
                      <a:endParaRPr lang="zh-CN" alt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浓度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温度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压强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催化剂</a:t>
                      </a:r>
                      <a:endParaRPr lang="zh-CN" altLang="en-US" sz="2400" dirty="0"/>
                    </a:p>
                  </a:txBody>
                  <a:tcPr/>
                </a:tc>
              </a:tr>
              <a:tr h="81292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增大速率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提高平衡混合物中氨的含量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0" y="1891668"/>
            <a:ext cx="316820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思考与交流</a:t>
            </a:r>
            <a:r>
              <a:rPr lang="en-US" altLang="zh-CN" sz="2400" dirty="0" smtClean="0"/>
              <a:t>1</a:t>
            </a:r>
            <a:r>
              <a:rPr lang="zh-CN" altLang="en-US" sz="2400" dirty="0" smtClean="0"/>
              <a:t>原理分析</a:t>
            </a:r>
            <a:endParaRPr lang="zh-CN" altLang="en-US" sz="2400" dirty="0"/>
          </a:p>
        </p:txBody>
      </p:sp>
      <p:sp>
        <p:nvSpPr>
          <p:cNvPr id="8" name="文本框 7"/>
          <p:cNvSpPr txBox="1"/>
          <p:nvPr/>
        </p:nvSpPr>
        <p:spPr>
          <a:xfrm>
            <a:off x="2846232" y="3696462"/>
            <a:ext cx="18674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增大氮气或氢气的浓度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文本框 8"/>
              <p:cNvSpPr txBox="1"/>
              <p:nvPr/>
            </p:nvSpPr>
            <p:spPr>
              <a:xfrm>
                <a:off x="2846232" y="4729649"/>
                <a:ext cx="1867436" cy="11918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):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)=1:3</m:t>
                    </m:r>
                  </m:oMath>
                </a14:m>
                <a:r>
                  <a:rPr lang="zh-CN" altLang="en-US" sz="2400" dirty="0" smtClean="0"/>
                  <a:t>时，</a:t>
                </a:r>
                <a:r>
                  <a:rPr lang="el-GR" altLang="zh-CN" sz="2400" dirty="0" smtClean="0"/>
                  <a:t>ϕ</a:t>
                </a:r>
                <a:r>
                  <a:rPr lang="en-US" altLang="zh-CN" sz="24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𝑁𝐻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zh-CN" sz="2400" dirty="0" smtClean="0"/>
                  <a:t>)</a:t>
                </a:r>
                <a:r>
                  <a:rPr lang="zh-CN" altLang="en-US" sz="2400" dirty="0" smtClean="0"/>
                  <a:t>最大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9" name="文本框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6232" y="4729649"/>
                <a:ext cx="1867436" cy="1191801"/>
              </a:xfrm>
              <a:prstGeom prst="rect">
                <a:avLst/>
              </a:prstGeom>
              <a:blipFill rotWithShape="0">
                <a:blip r:embed="rId3"/>
                <a:stretch>
                  <a:fillRect l="-5229" r="-15359" b="-1128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文本框 9"/>
          <p:cNvSpPr txBox="1"/>
          <p:nvPr/>
        </p:nvSpPr>
        <p:spPr>
          <a:xfrm>
            <a:off x="5009886" y="3881127"/>
            <a:ext cx="837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升温</a:t>
            </a:r>
            <a:endParaRPr lang="zh-CN" altLang="en-US" sz="2400" dirty="0"/>
          </a:p>
        </p:txBody>
      </p:sp>
      <p:sp>
        <p:nvSpPr>
          <p:cNvPr id="11" name="文本框 10"/>
          <p:cNvSpPr txBox="1"/>
          <p:nvPr/>
        </p:nvSpPr>
        <p:spPr>
          <a:xfrm>
            <a:off x="4997007" y="4729649"/>
            <a:ext cx="837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降温</a:t>
            </a:r>
            <a:endParaRPr lang="zh-CN" altLang="en-US" sz="2400" dirty="0"/>
          </a:p>
        </p:txBody>
      </p:sp>
      <p:sp>
        <p:nvSpPr>
          <p:cNvPr id="12" name="文本框 11"/>
          <p:cNvSpPr txBox="1"/>
          <p:nvPr/>
        </p:nvSpPr>
        <p:spPr>
          <a:xfrm>
            <a:off x="6335341" y="3930505"/>
            <a:ext cx="837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加压</a:t>
            </a:r>
            <a:endParaRPr lang="zh-CN" altLang="en-US" sz="2400" dirty="0"/>
          </a:p>
        </p:txBody>
      </p:sp>
      <p:sp>
        <p:nvSpPr>
          <p:cNvPr id="13" name="文本框 12"/>
          <p:cNvSpPr txBox="1"/>
          <p:nvPr/>
        </p:nvSpPr>
        <p:spPr>
          <a:xfrm>
            <a:off x="6341781" y="4771551"/>
            <a:ext cx="837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加压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513221" y="3745838"/>
            <a:ext cx="3530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加入</a:t>
            </a:r>
            <a:r>
              <a:rPr lang="zh-CN" altLang="en-US" sz="2400" dirty="0" smtClean="0"/>
              <a:t>合适的催化剂，考虑活性温度、成本</a:t>
            </a:r>
            <a:endParaRPr lang="zh-CN" altLang="en-US" sz="2400" dirty="0"/>
          </a:p>
        </p:txBody>
      </p:sp>
      <p:sp>
        <p:nvSpPr>
          <p:cNvPr id="15" name="文本框 14"/>
          <p:cNvSpPr txBox="1"/>
          <p:nvPr/>
        </p:nvSpPr>
        <p:spPr>
          <a:xfrm>
            <a:off x="7521549" y="4719873"/>
            <a:ext cx="12854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无影响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753318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477296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合成氨反应条件的选择</a:t>
            </a:r>
            <a:endParaRPr lang="en-US" altLang="zh-CN" sz="2400" dirty="0" smtClean="0"/>
          </a:p>
          <a:p>
            <a:r>
              <a:rPr lang="zh-CN" altLang="en-US" sz="2400" dirty="0" smtClean="0"/>
              <a:t>从速率和平衡两个角度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1326524" y="1068945"/>
                <a:ext cx="938869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32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CN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32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⇌</m:t>
                      </m:r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NH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d>
                        <m:dPr>
                          <m:ctrlPr>
                            <a:rPr lang="en-US" altLang="zh-CN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3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</m:t>
                      </m:r>
                      <m:r>
                        <a:rPr lang="en-US" altLang="zh-CN" sz="32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altLang="zh-CN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𝐻</m:t>
                      </m:r>
                      <m:r>
                        <a:rPr lang="en-US" altLang="zh-CN" sz="3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sSup>
                        <m:sSupPr>
                          <m:ctrlPr>
                            <a:rPr lang="en-US" altLang="zh-CN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92.4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kJ</m:t>
                          </m:r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zh-CN" altLang="en-US" sz="3200" dirty="0"/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6524" y="1068945"/>
                <a:ext cx="9388699" cy="58477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文本框 6"/>
          <p:cNvSpPr txBox="1"/>
          <p:nvPr/>
        </p:nvSpPr>
        <p:spPr>
          <a:xfrm>
            <a:off x="0" y="1891668"/>
            <a:ext cx="316820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思考与交流</a:t>
            </a:r>
            <a:r>
              <a:rPr lang="en-US" altLang="zh-CN" sz="2400" dirty="0" smtClean="0"/>
              <a:t>2</a:t>
            </a:r>
            <a:r>
              <a:rPr lang="zh-CN" altLang="en-US" sz="2400" dirty="0" smtClean="0"/>
              <a:t>数据分析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/>
              <p:cNvSpPr txBox="1"/>
              <p:nvPr/>
            </p:nvSpPr>
            <p:spPr>
              <a:xfrm>
                <a:off x="3477296" y="1891667"/>
                <a:ext cx="38765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投料比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N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):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)=1:3</m:t>
                    </m:r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6" name="文本框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7296" y="1891667"/>
                <a:ext cx="3876541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2358" t="-15789" b="-236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10167563"/>
                  </p:ext>
                </p:extLst>
              </p:nvPr>
            </p:nvGraphicFramePr>
            <p:xfrm>
              <a:off x="708336" y="2591279"/>
              <a:ext cx="10174311" cy="32004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453473"/>
                    <a:gridCol w="1453473"/>
                    <a:gridCol w="1453473"/>
                    <a:gridCol w="1453473"/>
                    <a:gridCol w="1453473"/>
                    <a:gridCol w="1453473"/>
                    <a:gridCol w="1453473"/>
                  </a:tblGrid>
                  <a:tr h="370840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dirty="0" smtClean="0">
                              <a:latin typeface="Cambria Math" panose="02040503050406030204" pitchFamily="18" charset="0"/>
                            </a:rPr>
                            <a:t>温度</a:t>
                          </a:r>
                          <a:r>
                            <a:rPr lang="en-US" altLang="zh-CN" sz="24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/℃</a:t>
                          </a:r>
                          <a:endParaRPr lang="zh-CN" altLang="en-US" sz="240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 gridSpan="6">
                      <a:txBody>
                        <a:bodyPr/>
                        <a:lstStyle/>
                        <a:p>
                          <a:pPr algn="ctr"/>
                          <a:r>
                            <a:rPr lang="el-GR" altLang="zh-CN" sz="2400" dirty="0" smtClean="0"/>
                            <a:t>ϕ</a:t>
                          </a:r>
                          <a:r>
                            <a:rPr lang="en-US" altLang="zh-CN" sz="2400" dirty="0" smtClean="0"/>
                            <a:t>(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  <m:t>𝑁𝐻</m:t>
                                  </m:r>
                                </m:e>
                                <m:sub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altLang="zh-CN" sz="2400" dirty="0" smtClean="0"/>
                            <a:t>)</a:t>
                          </a:r>
                          <a:r>
                            <a:rPr lang="zh-CN" altLang="en-US" sz="2400" dirty="0" smtClean="0"/>
                            <a:t>氨的体积分数</a:t>
                          </a:r>
                          <a:r>
                            <a:rPr lang="en-US" altLang="zh-CN" sz="2400" dirty="0" smtClean="0"/>
                            <a:t>/%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 v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0.1MPa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10MPa</a:t>
                          </a:r>
                          <a:endParaRPr lang="zh-CN" altLang="en-US" sz="24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20MPa</a:t>
                          </a:r>
                          <a:endParaRPr lang="zh-CN" altLang="en-US" sz="24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30MPa</a:t>
                          </a:r>
                          <a:endParaRPr lang="zh-CN" altLang="en-US" sz="24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60MPa</a:t>
                          </a:r>
                          <a:endParaRPr lang="zh-CN" altLang="en-US" sz="24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100MPa</a:t>
                          </a:r>
                          <a:endParaRPr lang="zh-CN" altLang="en-US" sz="2400" dirty="0" smtClean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200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15.3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81.5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86.4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89.9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95.4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98.8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300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2.20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52.0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64.2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71.0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84.2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92.6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400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0.40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25.1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38.2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47.0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65.2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79.8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500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0.10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10.6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19.1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26.4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42.2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57.5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600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0.05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4.50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9.10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13.8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23.1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31.4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10167563"/>
                  </p:ext>
                </p:extLst>
              </p:nvPr>
            </p:nvGraphicFramePr>
            <p:xfrm>
              <a:off x="708336" y="2591279"/>
              <a:ext cx="10174311" cy="32004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453473"/>
                    <a:gridCol w="1453473"/>
                    <a:gridCol w="1453473"/>
                    <a:gridCol w="1453473"/>
                    <a:gridCol w="1453473"/>
                    <a:gridCol w="1453473"/>
                    <a:gridCol w="1453473"/>
                  </a:tblGrid>
                  <a:tr h="457200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dirty="0" smtClean="0">
                              <a:latin typeface="Cambria Math" panose="02040503050406030204" pitchFamily="18" charset="0"/>
                            </a:rPr>
                            <a:t>温度</a:t>
                          </a:r>
                          <a:r>
                            <a:rPr lang="en-US" altLang="zh-CN" sz="24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/℃</a:t>
                          </a:r>
                          <a:endParaRPr lang="zh-CN" altLang="en-US" sz="240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 gridSpan="6"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16771" t="-16000" r="-140" b="-630667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457200">
                    <a:tc v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0.1MPa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10MPa</a:t>
                          </a:r>
                          <a:endParaRPr lang="zh-CN" altLang="en-US" sz="24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20MPa</a:t>
                          </a:r>
                          <a:endParaRPr lang="zh-CN" altLang="en-US" sz="24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30MPa</a:t>
                          </a:r>
                          <a:endParaRPr lang="zh-CN" altLang="en-US" sz="24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60MPa</a:t>
                          </a:r>
                          <a:endParaRPr lang="zh-CN" altLang="en-US" sz="24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100MPa</a:t>
                          </a:r>
                          <a:endParaRPr lang="zh-CN" altLang="en-US" sz="2400" dirty="0" smtClean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200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15.3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81.5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86.4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89.9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95.4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98.8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300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2.20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52.0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64.2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71.0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84.2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92.6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400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0.40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25.1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38.2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47.0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65.2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79.8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500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0.10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10.6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19.1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26.4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42.2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57.5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600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0.05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4.50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9.10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13.8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23.1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31.4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文本框 2"/>
          <p:cNvSpPr txBox="1"/>
          <p:nvPr/>
        </p:nvSpPr>
        <p:spPr>
          <a:xfrm>
            <a:off x="708336" y="6029625"/>
            <a:ext cx="6860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实际生产</a:t>
            </a:r>
            <a:r>
              <a:rPr lang="zh-CN" altLang="en-US" sz="2400" dirty="0" smtClean="0"/>
              <a:t>中如何选择？要速率还是要平衡转化率？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454137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477296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合成氨反应条件的选择</a:t>
            </a:r>
            <a:endParaRPr lang="en-US" altLang="zh-CN" sz="2400" dirty="0" smtClean="0"/>
          </a:p>
          <a:p>
            <a:r>
              <a:rPr lang="zh-CN" altLang="en-US" sz="2400" dirty="0" smtClean="0"/>
              <a:t>从速率和平衡两个角度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3703965" y="284926"/>
                <a:ext cx="7071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⇌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</m:t>
                      </m:r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𝐻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92.4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kJ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3965" y="284926"/>
                <a:ext cx="7071888" cy="461665"/>
              </a:xfrm>
              <a:prstGeom prst="rect">
                <a:avLst/>
              </a:prstGeom>
              <a:blipFill rotWithShape="0">
                <a:blip r:embed="rId2"/>
                <a:stretch>
                  <a:fillRect b="-16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文本框 6"/>
          <p:cNvSpPr txBox="1"/>
          <p:nvPr/>
        </p:nvSpPr>
        <p:spPr>
          <a:xfrm>
            <a:off x="1" y="1022605"/>
            <a:ext cx="133643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2.1</a:t>
            </a:r>
            <a:r>
              <a:rPr lang="zh-CN" altLang="en-US" sz="2400" dirty="0" smtClean="0"/>
              <a:t>压强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/>
              <p:cNvSpPr txBox="1"/>
              <p:nvPr/>
            </p:nvSpPr>
            <p:spPr>
              <a:xfrm>
                <a:off x="3703965" y="934061"/>
                <a:ext cx="38497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投料比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N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):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)=1:3</m:t>
                    </m:r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6" name="文本框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3965" y="934061"/>
                <a:ext cx="3849792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2536" t="-15789" b="-236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图表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0040085"/>
              </p:ext>
            </p:extLst>
          </p:nvPr>
        </p:nvGraphicFramePr>
        <p:xfrm>
          <a:off x="198804" y="1675878"/>
          <a:ext cx="8948491" cy="50977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6026963"/>
              </p:ext>
            </p:extLst>
          </p:nvPr>
        </p:nvGraphicFramePr>
        <p:xfrm>
          <a:off x="9388699" y="2312963"/>
          <a:ext cx="2611042" cy="28653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549"/>
                <a:gridCol w="2031493"/>
              </a:tblGrid>
              <a:tr h="455995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加压</a:t>
                      </a:r>
                      <a:endParaRPr lang="zh-CN" altLang="en-US" dirty="0"/>
                    </a:p>
                  </a:txBody>
                  <a:tcPr/>
                </a:tc>
              </a:tr>
              <a:tr h="672002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优点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速率加快</a:t>
                      </a:r>
                      <a:endParaRPr lang="en-US" altLang="zh-CN" dirty="0" smtClean="0"/>
                    </a:p>
                    <a:p>
                      <a:r>
                        <a:rPr lang="zh-CN" altLang="en-US" dirty="0" smtClean="0"/>
                        <a:t>氨含量高</a:t>
                      </a:r>
                      <a:endParaRPr lang="zh-CN" altLang="en-US" dirty="0"/>
                    </a:p>
                  </a:txBody>
                  <a:tcPr/>
                </a:tc>
              </a:tr>
              <a:tr h="107188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不利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</a:t>
                      </a:r>
                      <a:r>
                        <a:rPr lang="zh-CN" altLang="en-US" dirty="0" smtClean="0"/>
                        <a:t>材料强度要求高</a:t>
                      </a:r>
                      <a:endParaRPr lang="en-US" altLang="zh-CN" dirty="0" smtClean="0"/>
                    </a:p>
                    <a:p>
                      <a:r>
                        <a:rPr lang="en-US" altLang="zh-CN" dirty="0" smtClean="0"/>
                        <a:t>2</a:t>
                      </a:r>
                      <a:r>
                        <a:rPr lang="zh-CN" altLang="en-US" dirty="0" smtClean="0"/>
                        <a:t>设备制造要求高</a:t>
                      </a:r>
                      <a:endParaRPr lang="en-US" altLang="zh-CN" dirty="0" smtClean="0"/>
                    </a:p>
                    <a:p>
                      <a:r>
                        <a:rPr lang="en-US" altLang="zh-CN" dirty="0" smtClean="0"/>
                        <a:t>3</a:t>
                      </a:r>
                      <a:r>
                        <a:rPr lang="zh-CN" altLang="en-US" dirty="0" smtClean="0"/>
                        <a:t>需要的动力增大</a:t>
                      </a:r>
                      <a:endParaRPr lang="en-US" altLang="zh-CN" dirty="0" smtClean="0"/>
                    </a:p>
                    <a:p>
                      <a:r>
                        <a:rPr lang="en-US" altLang="zh-CN" dirty="0" smtClean="0"/>
                        <a:t>4</a:t>
                      </a:r>
                      <a:r>
                        <a:rPr lang="zh-CN" altLang="en-US" dirty="0" smtClean="0"/>
                        <a:t>增加生产投资</a:t>
                      </a:r>
                      <a:endParaRPr lang="en-US" altLang="zh-CN" dirty="0" smtClean="0"/>
                    </a:p>
                    <a:p>
                      <a:r>
                        <a:rPr lang="en-US" altLang="zh-CN" dirty="0" smtClean="0"/>
                        <a:t>5</a:t>
                      </a:r>
                      <a:r>
                        <a:rPr lang="zh-CN" altLang="en-US" dirty="0" smtClean="0"/>
                        <a:t>降低综合经济效益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矩形 10"/>
          <p:cNvSpPr/>
          <p:nvPr/>
        </p:nvSpPr>
        <p:spPr>
          <a:xfrm>
            <a:off x="2240924" y="2047741"/>
            <a:ext cx="3593206" cy="43015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388699" y="5499279"/>
            <a:ext cx="26110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我国合成氨厂一般选择</a:t>
            </a:r>
            <a:r>
              <a:rPr lang="en-US" altLang="zh-CN" dirty="0" smtClean="0"/>
              <a:t>10MPa-30MPa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8296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477296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合成氨反应条件的选择</a:t>
            </a:r>
            <a:endParaRPr lang="en-US" altLang="zh-CN" sz="2400" dirty="0" smtClean="0"/>
          </a:p>
          <a:p>
            <a:r>
              <a:rPr lang="zh-CN" altLang="en-US" sz="2400" dirty="0" smtClean="0"/>
              <a:t>从速率和平衡两个角度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3703965" y="284926"/>
                <a:ext cx="7071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⇌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</m:t>
                      </m:r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𝐻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92.4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kJ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3965" y="284926"/>
                <a:ext cx="7071888" cy="461665"/>
              </a:xfrm>
              <a:prstGeom prst="rect">
                <a:avLst/>
              </a:prstGeom>
              <a:blipFill rotWithShape="0">
                <a:blip r:embed="rId2"/>
                <a:stretch>
                  <a:fillRect b="-16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文本框 6"/>
          <p:cNvSpPr txBox="1"/>
          <p:nvPr/>
        </p:nvSpPr>
        <p:spPr>
          <a:xfrm>
            <a:off x="1" y="1022605"/>
            <a:ext cx="133643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2.2</a:t>
            </a:r>
            <a:r>
              <a:rPr lang="zh-CN" altLang="en-US" sz="2400" dirty="0" smtClean="0"/>
              <a:t>温度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/>
              <p:cNvSpPr txBox="1"/>
              <p:nvPr/>
            </p:nvSpPr>
            <p:spPr>
              <a:xfrm>
                <a:off x="3703965" y="934061"/>
                <a:ext cx="38497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投料比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N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):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)=1:3</m:t>
                    </m:r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6" name="文本框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3965" y="934061"/>
                <a:ext cx="3849792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2536" t="-15789" b="-236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图表 8"/>
          <p:cNvGraphicFramePr>
            <a:graphicFrameLocks/>
          </p:cNvGraphicFramePr>
          <p:nvPr/>
        </p:nvGraphicFramePr>
        <p:xfrm>
          <a:off x="198804" y="1675878"/>
          <a:ext cx="8948491" cy="50977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7685397"/>
              </p:ext>
            </p:extLst>
          </p:nvPr>
        </p:nvGraphicFramePr>
        <p:xfrm>
          <a:off x="9388699" y="2312963"/>
          <a:ext cx="2611042" cy="21998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549"/>
                <a:gridCol w="2031493"/>
              </a:tblGrid>
              <a:tr h="455995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低温</a:t>
                      </a:r>
                      <a:endParaRPr lang="zh-CN" altLang="en-US" dirty="0"/>
                    </a:p>
                  </a:txBody>
                  <a:tcPr/>
                </a:tc>
              </a:tr>
              <a:tr h="672002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优点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提高平衡转化率</a:t>
                      </a:r>
                      <a:endParaRPr lang="zh-CN" altLang="en-US" dirty="0"/>
                    </a:p>
                  </a:txBody>
                  <a:tcPr/>
                </a:tc>
              </a:tr>
              <a:tr h="107188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不利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</a:t>
                      </a:r>
                      <a:r>
                        <a:rPr lang="zh-CN" altLang="en-US" dirty="0" smtClean="0"/>
                        <a:t>速率减小</a:t>
                      </a:r>
                      <a:endParaRPr lang="en-US" altLang="zh-CN" dirty="0" smtClean="0"/>
                    </a:p>
                    <a:p>
                      <a:r>
                        <a:rPr lang="en-US" altLang="zh-CN" dirty="0" smtClean="0"/>
                        <a:t>2</a:t>
                      </a:r>
                      <a:r>
                        <a:rPr lang="zh-CN" altLang="en-US" dirty="0" smtClean="0"/>
                        <a:t>达到平衡所需时间变长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矩形 10"/>
          <p:cNvSpPr/>
          <p:nvPr/>
        </p:nvSpPr>
        <p:spPr>
          <a:xfrm>
            <a:off x="2240924" y="4069723"/>
            <a:ext cx="3593206" cy="14295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388699" y="5499279"/>
            <a:ext cx="26110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我国合成氨厂一般选择</a:t>
            </a:r>
            <a:r>
              <a:rPr lang="en-US" altLang="zh-CN" dirty="0" smtClean="0"/>
              <a:t>400-500</a:t>
            </a:r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℃</a:t>
            </a:r>
            <a:endParaRPr lang="zh-CN" altLang="en-US" dirty="0">
              <a:latin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08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477296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合成氨反应条件的选择</a:t>
            </a:r>
            <a:endParaRPr lang="en-US" altLang="zh-CN" sz="2400" dirty="0" smtClean="0"/>
          </a:p>
          <a:p>
            <a:r>
              <a:rPr lang="zh-CN" altLang="en-US" sz="2400" dirty="0" smtClean="0"/>
              <a:t>从速率和平衡两个角度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3703965" y="284926"/>
                <a:ext cx="7071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⇌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</m:t>
                      </m:r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𝐻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92.4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kJ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3965" y="284926"/>
                <a:ext cx="7071888" cy="461665"/>
              </a:xfrm>
              <a:prstGeom prst="rect">
                <a:avLst/>
              </a:prstGeom>
              <a:blipFill rotWithShape="0">
                <a:blip r:embed="rId2"/>
                <a:stretch>
                  <a:fillRect b="-16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文本框 6"/>
          <p:cNvSpPr txBox="1"/>
          <p:nvPr/>
        </p:nvSpPr>
        <p:spPr>
          <a:xfrm>
            <a:off x="1" y="1022605"/>
            <a:ext cx="15841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2.3</a:t>
            </a:r>
            <a:r>
              <a:rPr lang="zh-CN" altLang="en-US" sz="2400" dirty="0" smtClean="0"/>
              <a:t>催化剂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/>
              <p:cNvSpPr txBox="1"/>
              <p:nvPr/>
            </p:nvSpPr>
            <p:spPr>
              <a:xfrm>
                <a:off x="3703965" y="934061"/>
                <a:ext cx="38497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投料比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N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):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)=1:3</m:t>
                    </m:r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6" name="文本框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3965" y="934061"/>
                <a:ext cx="3849792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2536" t="-15789" b="-236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图表 8"/>
          <p:cNvGraphicFramePr>
            <a:graphicFrameLocks/>
          </p:cNvGraphicFramePr>
          <p:nvPr/>
        </p:nvGraphicFramePr>
        <p:xfrm>
          <a:off x="198804" y="1675878"/>
          <a:ext cx="8948491" cy="50977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0973767"/>
              </p:ext>
            </p:extLst>
          </p:nvPr>
        </p:nvGraphicFramePr>
        <p:xfrm>
          <a:off x="9388699" y="2312963"/>
          <a:ext cx="2611042" cy="28334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549"/>
                <a:gridCol w="2031493"/>
              </a:tblGrid>
              <a:tr h="455995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催化剂</a:t>
                      </a:r>
                      <a:endParaRPr lang="zh-CN" altLang="en-US" dirty="0"/>
                    </a:p>
                  </a:txBody>
                  <a:tcPr/>
                </a:tc>
              </a:tr>
              <a:tr h="672002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优点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改变反应历程</a:t>
                      </a:r>
                      <a:endParaRPr lang="en-US" altLang="zh-CN" dirty="0" smtClean="0"/>
                    </a:p>
                    <a:p>
                      <a:r>
                        <a:rPr lang="zh-CN" altLang="en-US" dirty="0" smtClean="0"/>
                        <a:t>降低反应的活化能</a:t>
                      </a:r>
                      <a:endParaRPr lang="en-US" altLang="zh-CN" dirty="0" smtClean="0"/>
                    </a:p>
                    <a:p>
                      <a:r>
                        <a:rPr lang="zh-CN" altLang="en-US" dirty="0" smtClean="0"/>
                        <a:t>提高反应速率</a:t>
                      </a:r>
                      <a:endParaRPr lang="zh-CN" altLang="en-US" dirty="0"/>
                    </a:p>
                  </a:txBody>
                  <a:tcPr/>
                </a:tc>
              </a:tr>
              <a:tr h="107188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注意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铁触媒，最大活性温度</a:t>
                      </a:r>
                      <a:r>
                        <a:rPr lang="en-US" altLang="zh-CN" dirty="0" smtClean="0"/>
                        <a:t>500</a:t>
                      </a:r>
                      <a:r>
                        <a:rPr lang="en-US" altLang="zh-CN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℃</a:t>
                      </a:r>
                      <a:r>
                        <a:rPr lang="zh-CN" altLang="en-US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；</a:t>
                      </a:r>
                      <a:endParaRPr lang="en-US" altLang="zh-CN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防止中毒，原料气要经过净化</a:t>
                      </a:r>
                      <a:endParaRPr lang="zh-CN" altLang="en-US" dirty="0" smtClean="0">
                        <a:latin typeface="Cambria Math" panose="02040503050406030204" pitchFamily="18" charset="0"/>
                      </a:endParaRPr>
                    </a:p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矩形 10"/>
          <p:cNvSpPr/>
          <p:nvPr/>
        </p:nvSpPr>
        <p:spPr>
          <a:xfrm>
            <a:off x="2240924" y="4069723"/>
            <a:ext cx="3593206" cy="14295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098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477296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合成氨反应条件的选择</a:t>
            </a:r>
            <a:endParaRPr lang="en-US" altLang="zh-CN" sz="2400" dirty="0" smtClean="0"/>
          </a:p>
          <a:p>
            <a:r>
              <a:rPr lang="zh-CN" altLang="en-US" sz="2400" dirty="0" smtClean="0"/>
              <a:t>从速率和平衡两个角度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3703965" y="284926"/>
                <a:ext cx="7071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⇌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</m:t>
                      </m:r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𝐻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92.4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kJ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3965" y="284926"/>
                <a:ext cx="7071888" cy="461665"/>
              </a:xfrm>
              <a:prstGeom prst="rect">
                <a:avLst/>
              </a:prstGeom>
              <a:blipFill rotWithShape="0">
                <a:blip r:embed="rId2"/>
                <a:stretch>
                  <a:fillRect b="-16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文本框 6"/>
          <p:cNvSpPr txBox="1"/>
          <p:nvPr/>
        </p:nvSpPr>
        <p:spPr>
          <a:xfrm>
            <a:off x="0" y="1022605"/>
            <a:ext cx="130076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2.4</a:t>
            </a:r>
            <a:r>
              <a:rPr lang="zh-CN" altLang="en-US" sz="2400" dirty="0" smtClean="0"/>
              <a:t>浓度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/>
              <p:cNvSpPr txBox="1"/>
              <p:nvPr/>
            </p:nvSpPr>
            <p:spPr>
              <a:xfrm>
                <a:off x="3703965" y="934061"/>
                <a:ext cx="38497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投料比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N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):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)=1:3</m:t>
                    </m:r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6" name="文本框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3965" y="934061"/>
                <a:ext cx="3849792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2536" t="-15789" b="-236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图表 8"/>
          <p:cNvGraphicFramePr>
            <a:graphicFrameLocks/>
          </p:cNvGraphicFramePr>
          <p:nvPr/>
        </p:nvGraphicFramePr>
        <p:xfrm>
          <a:off x="198804" y="1675878"/>
          <a:ext cx="8948491" cy="50977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1613449"/>
              </p:ext>
            </p:extLst>
          </p:nvPr>
        </p:nvGraphicFramePr>
        <p:xfrm>
          <a:off x="9388699" y="2227963"/>
          <a:ext cx="2611042" cy="28334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549"/>
                <a:gridCol w="2031493"/>
              </a:tblGrid>
              <a:tr h="455995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浓度调控</a:t>
                      </a:r>
                      <a:endParaRPr lang="zh-CN" altLang="en-US" dirty="0"/>
                    </a:p>
                  </a:txBody>
                  <a:tcPr/>
                </a:tc>
              </a:tr>
              <a:tr h="672002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方法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迅速冷却氨气并分离出去；</a:t>
                      </a:r>
                      <a:endParaRPr lang="en-US" altLang="zh-CN" dirty="0" smtClean="0"/>
                    </a:p>
                    <a:p>
                      <a:r>
                        <a:rPr lang="zh-CN" altLang="en-US" dirty="0" smtClean="0"/>
                        <a:t>循环利用氮气和氢气；</a:t>
                      </a:r>
                      <a:endParaRPr lang="en-US" altLang="zh-CN" dirty="0" smtClean="0"/>
                    </a:p>
                    <a:p>
                      <a:r>
                        <a:rPr lang="zh-CN" altLang="en-US" dirty="0" smtClean="0"/>
                        <a:t>及时补充氮气和氢气。</a:t>
                      </a:r>
                      <a:endParaRPr lang="en-US" altLang="zh-CN" dirty="0" smtClean="0"/>
                    </a:p>
                  </a:txBody>
                  <a:tcPr/>
                </a:tc>
              </a:tr>
              <a:tr h="555079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目的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促使平衡正向移动</a:t>
                      </a:r>
                      <a:endParaRPr lang="en-US" altLang="zh-CN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矩形 10"/>
          <p:cNvSpPr/>
          <p:nvPr/>
        </p:nvSpPr>
        <p:spPr>
          <a:xfrm>
            <a:off x="3902299" y="4172755"/>
            <a:ext cx="1931831" cy="78561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6923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55001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合成氨生产流程</a:t>
            </a:r>
            <a:endParaRPr lang="zh-CN" altLang="en-US" sz="2400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278" y="614541"/>
            <a:ext cx="9672036" cy="4718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233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2485623" cy="472002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化学反应的调控</a:t>
            </a:r>
            <a:endParaRPr lang="zh-CN" altLang="en-US" sz="2400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107" y="751509"/>
            <a:ext cx="11684948" cy="5842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587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2485623" cy="472002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化学反应的调控</a:t>
            </a:r>
            <a:endParaRPr lang="zh-CN" altLang="en-US" sz="24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47" y="683452"/>
            <a:ext cx="11966218" cy="558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651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2562896" cy="536396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zh-CN" altLang="en-US" sz="2400" dirty="0" smtClean="0">
                <a:latin typeface="+mn-ea"/>
                <a:ea typeface="+mn-ea"/>
              </a:rPr>
              <a:t>练习：课本</a:t>
            </a:r>
            <a:r>
              <a:rPr lang="en-US" altLang="zh-CN" sz="2400" dirty="0" smtClean="0">
                <a:latin typeface="+mn-ea"/>
                <a:ea typeface="+mn-ea"/>
              </a:rPr>
              <a:t>P51T3</a:t>
            </a:r>
            <a:endParaRPr lang="zh-CN" altLang="en-US" sz="2400" dirty="0">
              <a:latin typeface="+mn-ea"/>
              <a:ea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/>
              <p:cNvSpPr txBox="1"/>
              <p:nvPr/>
            </p:nvSpPr>
            <p:spPr>
              <a:xfrm>
                <a:off x="2717441" y="0"/>
                <a:ext cx="779171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接触法制硫酸中，接触室中发生反应：</a:t>
                </a:r>
                <a:endParaRPr lang="en-US" altLang="zh-CN" sz="24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SO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⇌2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SO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𝐻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=−196.6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kJ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7441" y="0"/>
                <a:ext cx="7791719" cy="830997"/>
              </a:xfrm>
              <a:prstGeom prst="rect">
                <a:avLst/>
              </a:prstGeom>
              <a:blipFill rotWithShape="0">
                <a:blip r:embed="rId2"/>
                <a:stretch>
                  <a:fillRect l="-1252" t="-8824" b="-808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63890745"/>
                  </p:ext>
                </p:extLst>
              </p:nvPr>
            </p:nvGraphicFramePr>
            <p:xfrm>
              <a:off x="2096393" y="889380"/>
              <a:ext cx="8128002" cy="18288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354667"/>
                    <a:gridCol w="1354667"/>
                    <a:gridCol w="1354667"/>
                    <a:gridCol w="1354667"/>
                    <a:gridCol w="1354667"/>
                    <a:gridCol w="1354667"/>
                  </a:tblGrid>
                  <a:tr h="370840">
                    <a:tc rowSpan="2"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温度</a:t>
                          </a:r>
                          <a:r>
                            <a:rPr lang="en-US" altLang="zh-CN" sz="2400" dirty="0" smtClean="0"/>
                            <a:t>/</a:t>
                          </a:r>
                          <a:r>
                            <a:rPr lang="en-US" altLang="zh-CN" sz="2400" dirty="0" smtClean="0"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℃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 gridSpan="5"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平衡时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dirty="0" smtClean="0"/>
                            <a:t>的转化率</a:t>
                          </a:r>
                          <a:r>
                            <a:rPr lang="en-US" altLang="zh-CN" sz="2400" dirty="0" smtClean="0"/>
                            <a:t>/%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 v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0.1MPa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0.5MPa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1MPa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5MPa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10MPa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450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97.5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98.9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99.2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99.6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99.7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550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85.6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92.9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94.9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97.7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98.3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63890745"/>
                  </p:ext>
                </p:extLst>
              </p:nvPr>
            </p:nvGraphicFramePr>
            <p:xfrm>
              <a:off x="2096393" y="889380"/>
              <a:ext cx="8128002" cy="18288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354667"/>
                    <a:gridCol w="1354667"/>
                    <a:gridCol w="1354667"/>
                    <a:gridCol w="1354667"/>
                    <a:gridCol w="1354667"/>
                    <a:gridCol w="1354667"/>
                  </a:tblGrid>
                  <a:tr h="457200">
                    <a:tc rowSpan="2"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温度</a:t>
                          </a:r>
                          <a:r>
                            <a:rPr lang="en-US" altLang="zh-CN" sz="2400" dirty="0" smtClean="0"/>
                            <a:t>/</a:t>
                          </a:r>
                          <a:r>
                            <a:rPr lang="en-US" altLang="zh-CN" sz="2400" dirty="0" smtClean="0"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℃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 gridSpan="5"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20144" t="-14667" r="-180" b="-332000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457200">
                    <a:tc v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0.1MPa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0.5MPa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1MPa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5MPa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10MPa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450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97.5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98.9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99.2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99.6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99.7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550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85.6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92.9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94.9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97.7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98.3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表格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07866433"/>
                  </p:ext>
                </p:extLst>
              </p:nvPr>
            </p:nvGraphicFramePr>
            <p:xfrm>
              <a:off x="0" y="2881310"/>
              <a:ext cx="12063210" cy="34747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932608"/>
                    <a:gridCol w="7130602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化学反应的调控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原因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使二氧化硫尽可能多的转化为三氧化硫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实际生产中，选定温度为</a:t>
                          </a:r>
                          <a:r>
                            <a:rPr lang="en-US" altLang="zh-CN" sz="2400" dirty="0" smtClean="0"/>
                            <a:t>450</a:t>
                          </a:r>
                          <a:r>
                            <a:rPr lang="zh-CN" altLang="en-US" sz="2400" dirty="0" smtClean="0"/>
                            <a:t>℃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sz="2400" dirty="0" smtClean="0"/>
                        </a:p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实际生产中，选定压强为常压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sz="2400" dirty="0" smtClean="0"/>
                        </a:p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实际生产中，通入适当过量的空气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尾气中的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dirty="0" smtClean="0"/>
                            <a:t>必须回收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表格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07866433"/>
                  </p:ext>
                </p:extLst>
              </p:nvPr>
            </p:nvGraphicFramePr>
            <p:xfrm>
              <a:off x="0" y="2881310"/>
              <a:ext cx="12063210" cy="34747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932608"/>
                    <a:gridCol w="7130602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化学反应的调控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原因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使二氧化硫尽可能多的转化为三氧化硫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实际生产中，选定温度为</a:t>
                          </a:r>
                          <a:r>
                            <a:rPr lang="en-US" altLang="zh-CN" sz="2400" dirty="0" smtClean="0"/>
                            <a:t>450</a:t>
                          </a:r>
                          <a:r>
                            <a:rPr lang="zh-CN" altLang="en-US" sz="2400" dirty="0" smtClean="0"/>
                            <a:t>℃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sz="2400" dirty="0" smtClean="0"/>
                        </a:p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实际生产中，选定压强为常压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sz="2400" dirty="0" smtClean="0"/>
                        </a:p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实际生产中，通入适当过量的空气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247" t="-676000" r="-144870" b="-25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7" name="文本框 6"/>
          <p:cNvSpPr txBox="1"/>
          <p:nvPr/>
        </p:nvSpPr>
        <p:spPr>
          <a:xfrm>
            <a:off x="167425" y="3361386"/>
            <a:ext cx="15197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低温、高压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4943341" y="3761496"/>
                <a:ext cx="619688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>
                    <a:solidFill>
                      <a:srgbClr val="FF0000"/>
                    </a:solidFill>
                  </a:rPr>
                  <a:t>温度太</a:t>
                </a:r>
                <a:r>
                  <a:rPr lang="zh-CN" altLang="en-US" sz="2000" dirty="0" smtClean="0">
                    <a:solidFill>
                      <a:srgbClr val="FF0000"/>
                    </a:solidFill>
                  </a:rPr>
                  <a:t>低，速率慢，温度太高，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000" dirty="0" smtClean="0">
                    <a:solidFill>
                      <a:srgbClr val="FF0000"/>
                    </a:solidFill>
                  </a:rPr>
                  <a:t>转化率低；此温度下，速率较快，催化剂活性高</a:t>
                </a:r>
                <a:endParaRPr lang="zh-CN" altLang="en-US" sz="2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3341" y="3761496"/>
                <a:ext cx="6196884" cy="707886"/>
              </a:xfrm>
              <a:prstGeom prst="rect">
                <a:avLst/>
              </a:prstGeom>
              <a:blipFill rotWithShape="0">
                <a:blip r:embed="rId5"/>
                <a:stretch>
                  <a:fillRect l="-1083" t="-6034" r="-984" b="-1206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文本框 8"/>
              <p:cNvSpPr txBox="1"/>
              <p:nvPr/>
            </p:nvSpPr>
            <p:spPr>
              <a:xfrm>
                <a:off x="4943341" y="4649715"/>
                <a:ext cx="619688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>
                    <a:solidFill>
                      <a:srgbClr val="FF0000"/>
                    </a:solidFill>
                  </a:rPr>
                  <a:t>常压下，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zh-CN" altLang="en-US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转化率</m:t>
                    </m:r>
                  </m:oMath>
                </a14:m>
                <a:r>
                  <a:rPr lang="zh-CN" altLang="en-US" sz="2000" dirty="0" smtClean="0">
                    <a:solidFill>
                      <a:srgbClr val="FF0000"/>
                    </a:solidFill>
                  </a:rPr>
                  <a:t>已经很高，增大压强，转化率提升不明显，但对材料的强度和设备制造的要求更高。</a:t>
                </a:r>
                <a:endParaRPr lang="zh-CN" altLang="en-US" sz="2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9" name="文本框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3341" y="4649715"/>
                <a:ext cx="6196884" cy="707886"/>
              </a:xfrm>
              <a:prstGeom prst="rect">
                <a:avLst/>
              </a:prstGeom>
              <a:blipFill rotWithShape="0">
                <a:blip r:embed="rId6"/>
                <a:stretch>
                  <a:fillRect l="-1083" t="-6897" r="-984" b="-1206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文本框 9"/>
              <p:cNvSpPr txBox="1"/>
              <p:nvPr/>
            </p:nvSpPr>
            <p:spPr>
              <a:xfrm>
                <a:off x="4943341" y="5499287"/>
                <a:ext cx="197261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>
                    <a:solidFill>
                      <a:srgbClr val="FF0000"/>
                    </a:solidFill>
                  </a:rPr>
                  <a:t>提高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zh-CN" altLang="en-US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转化率</m:t>
                    </m:r>
                  </m:oMath>
                </a14:m>
                <a:endParaRPr lang="zh-CN" altLang="en-US" sz="2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0" name="文本框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3341" y="5499287"/>
                <a:ext cx="1972614" cy="400110"/>
              </a:xfrm>
              <a:prstGeom prst="rect">
                <a:avLst/>
              </a:prstGeom>
              <a:blipFill rotWithShape="0">
                <a:blip r:embed="rId7"/>
                <a:stretch>
                  <a:fillRect l="-3395" t="-12121" b="-212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文本框 10"/>
              <p:cNvSpPr txBox="1"/>
              <p:nvPr/>
            </p:nvSpPr>
            <p:spPr>
              <a:xfrm>
                <a:off x="4943340" y="5955920"/>
                <a:ext cx="431656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>
                    <a:solidFill>
                      <a:srgbClr val="FF0000"/>
                    </a:solidFill>
                  </a:rPr>
                  <a:t>防止污染环境，同时提高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zh-CN" altLang="en-US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转化率</m:t>
                    </m:r>
                  </m:oMath>
                </a14:m>
                <a:endParaRPr lang="zh-CN" altLang="en-US" sz="2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1" name="文本框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3340" y="5955920"/>
                <a:ext cx="4316569" cy="400110"/>
              </a:xfrm>
              <a:prstGeom prst="rect">
                <a:avLst/>
              </a:prstGeom>
              <a:blipFill rotWithShape="0">
                <a:blip r:embed="rId8"/>
                <a:stretch>
                  <a:fillRect l="-1554" t="-12121" b="-212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70859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16924" y="443076"/>
            <a:ext cx="93157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五三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P46T3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.(2022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广东广州六校联考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下图所示为工业合成氨的流程图。有关说法错误的是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9913" y="1622413"/>
            <a:ext cx="4956175" cy="242350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871470" y="4141365"/>
            <a:ext cx="98437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A.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步骤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①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中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“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净化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”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可以防止催化剂中毒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B.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步骤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②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中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“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加压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”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既可以提高原料的平衡转化率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又可以加快反应速率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步骤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③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、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④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、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⑤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均有利于提高原料的平衡转化率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D.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产品液氨除可用来生产化肥外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还可用作制冷剂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146998" y="1160748"/>
            <a:ext cx="4250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C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528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6010" y="136945"/>
            <a:ext cx="1201598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五三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P46T4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合成氨反应在工业生产中的大量运用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满足了人口的急剧增长对粮食的需求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也为有机合成提供了足够的原料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——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氨。合成氨反应是一个可逆反应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在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298 K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时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:</a:t>
            </a:r>
            <a:endParaRPr lang="en-US" altLang="zh-CN" sz="2400" dirty="0" smtClean="0">
              <a:solidFill>
                <a:srgbClr val="0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2400" baseline="-25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(g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)+3H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(g)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2NH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(g)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　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Δ</a:t>
            </a:r>
            <a:r>
              <a:rPr lang="en-US" altLang="zh-CN" sz="2400" i="1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=-92.2 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kJ·mol</a:t>
            </a:r>
            <a:r>
              <a:rPr lang="en-US" altLang="zh-CN" sz="2400" baseline="30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-1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2400" i="1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K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=4.1×10</a:t>
            </a:r>
            <a:r>
              <a:rPr lang="en-US" altLang="zh-CN" sz="2400" baseline="30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6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。</a:t>
            </a:r>
            <a:endParaRPr lang="zh-CN" altLang="zh-CN" sz="2400" dirty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(1)</a:t>
            </a:r>
            <a:r>
              <a:rPr lang="zh-CN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从平衡常数来看</a:t>
            </a:r>
            <a:r>
              <a:rPr lang="en-US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反应的限度已经很大</a:t>
            </a:r>
            <a:r>
              <a:rPr lang="en-US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为什么还需要使用催化剂</a:t>
            </a:r>
            <a:r>
              <a:rPr lang="en-US" altLang="zh-CN" sz="2400" kern="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?</a:t>
            </a:r>
            <a:r>
              <a:rPr lang="en-US" altLang="zh-CN" sz="2400" kern="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ambria Math" panose="02040503050406030204" pitchFamily="18" charset="0"/>
                <a:cs typeface="Times New Roman" panose="02020603050405020304" pitchFamily="18" charset="0"/>
              </a:rPr>
              <a:t>_________________________</a:t>
            </a:r>
            <a:endParaRPr lang="en-US" altLang="zh-CN" sz="2400" kern="0" dirty="0" smtClean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sz="24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(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2)</a:t>
            </a:r>
            <a:r>
              <a:rPr lang="zh-CN" altLang="zh-CN" sz="2400" dirty="0">
                <a:latin typeface="Cambria Math" panose="02040503050406030204" pitchFamily="18" charset="0"/>
              </a:rPr>
              <a:t>试分析实际工业生产中合成氨选择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400~500 </a:t>
            </a:r>
            <a:r>
              <a:rPr lang="zh-CN" altLang="zh-CN" sz="2400" dirty="0">
                <a:latin typeface="Cambria Math" panose="02040503050406030204" pitchFamily="18" charset="0"/>
              </a:rPr>
              <a:t>℃的原因</a:t>
            </a:r>
            <a:r>
              <a:rPr lang="en-US" altLang="zh-CN" sz="2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:_____________________________</a:t>
            </a:r>
          </a:p>
          <a:p>
            <a:pPr>
              <a:lnSpc>
                <a:spcPct val="150000"/>
              </a:lnSpc>
            </a:pP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(3)298 K</a:t>
            </a:r>
            <a:r>
              <a:rPr lang="zh-CN" altLang="zh-CN" sz="2400" dirty="0">
                <a:latin typeface="Cambria Math" panose="02040503050406030204" pitchFamily="18" charset="0"/>
              </a:rPr>
              <a:t>、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1.01×10</a:t>
            </a:r>
            <a:r>
              <a:rPr lang="en-US" altLang="zh-CN" sz="2400" baseline="30000" dirty="0">
                <a:latin typeface="Cambria Math" panose="02040503050406030204" pitchFamily="18" charset="0"/>
                <a:ea typeface="Cambria Math" panose="02040503050406030204" pitchFamily="18" charset="0"/>
              </a:rPr>
              <a:t>5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 Pa</a:t>
            </a:r>
            <a:r>
              <a:rPr lang="zh-CN" altLang="zh-CN" sz="2400" dirty="0">
                <a:latin typeface="Cambria Math" panose="02040503050406030204" pitchFamily="18" charset="0"/>
              </a:rPr>
              <a:t>下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,</a:t>
            </a:r>
            <a:r>
              <a:rPr lang="zh-CN" altLang="zh-CN" sz="2400" dirty="0">
                <a:latin typeface="Cambria Math" panose="02040503050406030204" pitchFamily="18" charset="0"/>
              </a:rPr>
              <a:t>在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10 L</a:t>
            </a:r>
            <a:r>
              <a:rPr lang="zh-CN" altLang="zh-CN" sz="2400" dirty="0">
                <a:latin typeface="Cambria Math" panose="02040503050406030204" pitchFamily="18" charset="0"/>
              </a:rPr>
              <a:t>密闭容器中充入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10 </a:t>
            </a:r>
            <a:r>
              <a:rPr lang="en-US" altLang="zh-CN" sz="2400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mol</a:t>
            </a:r>
            <a:r>
              <a:rPr lang="zh-CN" altLang="zh-CN" sz="2400" dirty="0">
                <a:latin typeface="Cambria Math" panose="02040503050406030204" pitchFamily="18" charset="0"/>
              </a:rPr>
              <a:t>氮气、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30 </a:t>
            </a:r>
            <a:r>
              <a:rPr lang="en-US" altLang="zh-CN" sz="2400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mol</a:t>
            </a:r>
            <a:r>
              <a:rPr lang="zh-CN" altLang="zh-CN" sz="2400" dirty="0">
                <a:latin typeface="Cambria Math" panose="02040503050406030204" pitchFamily="18" charset="0"/>
              </a:rPr>
              <a:t>氢气和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20 </a:t>
            </a:r>
            <a:r>
              <a:rPr lang="en-US" altLang="zh-CN" sz="2400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mol</a:t>
            </a:r>
            <a:r>
              <a:rPr lang="zh-CN" altLang="zh-CN" sz="2400" dirty="0">
                <a:latin typeface="Cambria Math" panose="02040503050406030204" pitchFamily="18" charset="0"/>
              </a:rPr>
              <a:t>氨气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,</a:t>
            </a:r>
            <a:r>
              <a:rPr lang="zh-CN" altLang="zh-CN" sz="2400" dirty="0">
                <a:latin typeface="Cambria Math" panose="02040503050406030204" pitchFamily="18" charset="0"/>
              </a:rPr>
              <a:t>开始的瞬间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,</a:t>
            </a:r>
            <a:r>
              <a:rPr lang="zh-CN" altLang="zh-CN" sz="2400" dirty="0">
                <a:latin typeface="Cambria Math" panose="02040503050406030204" pitchFamily="18" charset="0"/>
              </a:rPr>
              <a:t>反应向</a:t>
            </a:r>
            <a:r>
              <a:rPr lang="zh-CN" altLang="zh-CN" sz="2400" u="sng" dirty="0">
                <a:latin typeface="Cambria Math" panose="02040503050406030204" pitchFamily="18" charset="0"/>
              </a:rPr>
              <a:t>　　　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(</a:t>
            </a:r>
            <a:r>
              <a:rPr lang="zh-CN" altLang="zh-CN" sz="2400" dirty="0">
                <a:latin typeface="Cambria Math" panose="02040503050406030204" pitchFamily="18" charset="0"/>
              </a:rPr>
              <a:t>填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“</a:t>
            </a:r>
            <a:r>
              <a:rPr lang="zh-CN" altLang="zh-CN" sz="2400" dirty="0">
                <a:latin typeface="Cambria Math" panose="02040503050406030204" pitchFamily="18" charset="0"/>
              </a:rPr>
              <a:t>正反应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”</a:t>
            </a:r>
            <a:r>
              <a:rPr lang="zh-CN" altLang="zh-CN" sz="2400" dirty="0">
                <a:latin typeface="Cambria Math" panose="02040503050406030204" pitchFamily="18" charset="0"/>
              </a:rPr>
              <a:t>或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“</a:t>
            </a:r>
            <a:r>
              <a:rPr lang="zh-CN" altLang="zh-CN" sz="2400" dirty="0">
                <a:latin typeface="Cambria Math" panose="02040503050406030204" pitchFamily="18" charset="0"/>
              </a:rPr>
              <a:t>逆反应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”)</a:t>
            </a:r>
            <a:r>
              <a:rPr lang="zh-CN" altLang="zh-CN" sz="2400" dirty="0">
                <a:latin typeface="Cambria Math" panose="02040503050406030204" pitchFamily="18" charset="0"/>
              </a:rPr>
              <a:t>方向进行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,</a:t>
            </a:r>
            <a:r>
              <a:rPr lang="zh-CN" altLang="zh-CN" sz="2400" dirty="0">
                <a:latin typeface="Cambria Math" panose="02040503050406030204" pitchFamily="18" charset="0"/>
              </a:rPr>
              <a:t>反应进行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5 min</a:t>
            </a:r>
            <a:r>
              <a:rPr lang="zh-CN" altLang="zh-CN" sz="2400" dirty="0">
                <a:latin typeface="Cambria Math" panose="02040503050406030204" pitchFamily="18" charset="0"/>
              </a:rPr>
              <a:t>后体系能量的变化为</a:t>
            </a:r>
            <a:r>
              <a:rPr lang="zh-CN" altLang="zh-CN" sz="2400" u="sng" dirty="0">
                <a:latin typeface="Cambria Math" panose="02040503050406030204" pitchFamily="18" charset="0"/>
              </a:rPr>
              <a:t>　　　　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(</a:t>
            </a:r>
            <a:r>
              <a:rPr lang="zh-CN" altLang="zh-CN" sz="2400" dirty="0">
                <a:latin typeface="Cambria Math" panose="02040503050406030204" pitchFamily="18" charset="0"/>
              </a:rPr>
              <a:t>填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“</a:t>
            </a:r>
            <a:r>
              <a:rPr lang="zh-CN" altLang="zh-CN" sz="2400" dirty="0">
                <a:latin typeface="Cambria Math" panose="02040503050406030204" pitchFamily="18" charset="0"/>
              </a:rPr>
              <a:t>吸收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”</a:t>
            </a:r>
            <a:r>
              <a:rPr lang="zh-CN" altLang="zh-CN" sz="2400" dirty="0">
                <a:latin typeface="Cambria Math" panose="02040503050406030204" pitchFamily="18" charset="0"/>
              </a:rPr>
              <a:t>或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“</a:t>
            </a:r>
            <a:r>
              <a:rPr lang="zh-CN" altLang="zh-CN" sz="2400" dirty="0">
                <a:latin typeface="Cambria Math" panose="02040503050406030204" pitchFamily="18" charset="0"/>
              </a:rPr>
              <a:t>放出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”)184.4 kJ,</a:t>
            </a:r>
            <a:r>
              <a:rPr lang="zh-CN" altLang="zh-CN" sz="2400" dirty="0">
                <a:latin typeface="Cambria Math" panose="02040503050406030204" pitchFamily="18" charset="0"/>
              </a:rPr>
              <a:t>容器内压强变为原来的</a:t>
            </a:r>
            <a:r>
              <a:rPr lang="zh-CN" altLang="zh-CN" sz="2400" u="sng" dirty="0">
                <a:latin typeface="Cambria Math" panose="02040503050406030204" pitchFamily="18" charset="0"/>
              </a:rPr>
              <a:t>　　　　</a:t>
            </a:r>
            <a:r>
              <a:rPr lang="zh-CN" altLang="zh-CN" sz="2400" dirty="0">
                <a:latin typeface="Cambria Math" panose="02040503050406030204" pitchFamily="18" charset="0"/>
              </a:rPr>
              <a:t>倍。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 </a:t>
            </a:r>
            <a:endParaRPr lang="en-US" altLang="zh-CN" sz="24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(4)</a:t>
            </a:r>
            <a:r>
              <a:rPr lang="zh-CN" altLang="zh-CN" sz="2400" dirty="0">
                <a:latin typeface="Cambria Math" panose="02040503050406030204" pitchFamily="18" charset="0"/>
              </a:rPr>
              <a:t>从开始至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5 min</a:t>
            </a:r>
            <a:r>
              <a:rPr lang="zh-CN" altLang="zh-CN" sz="2400" dirty="0">
                <a:latin typeface="Cambria Math" panose="02040503050406030204" pitchFamily="18" charset="0"/>
              </a:rPr>
              <a:t>时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,</a:t>
            </a:r>
            <a:r>
              <a:rPr lang="zh-CN" altLang="zh-CN" sz="2400" dirty="0">
                <a:latin typeface="Cambria Math" panose="02040503050406030204" pitchFamily="18" charset="0"/>
              </a:rPr>
              <a:t>用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N</a:t>
            </a:r>
            <a:r>
              <a:rPr lang="en-US" altLang="zh-CN" sz="2400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  <a:r>
              <a:rPr lang="zh-CN" altLang="zh-CN" sz="2400" dirty="0">
                <a:latin typeface="Cambria Math" panose="02040503050406030204" pitchFamily="18" charset="0"/>
              </a:rPr>
              <a:t>浓度变化表示该反应的平均速率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:v(N</a:t>
            </a:r>
            <a:r>
              <a:rPr lang="en-US" altLang="zh-CN" sz="2400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  <a:r>
              <a:rPr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)=</a:t>
            </a:r>
            <a:r>
              <a:rPr lang="zh-CN" altLang="zh-CN" sz="2400" u="sng" dirty="0">
                <a:latin typeface="Cambria Math" panose="02040503050406030204" pitchFamily="18" charset="0"/>
              </a:rPr>
              <a:t>　　　　　　</a:t>
            </a:r>
            <a:r>
              <a:rPr lang="zh-CN" altLang="zh-CN" sz="2400" dirty="0">
                <a:latin typeface="Cambria Math" panose="02040503050406030204" pitchFamily="18" charset="0"/>
              </a:rPr>
              <a:t>。</a:t>
            </a:r>
            <a:endParaRPr lang="zh-CN" altLang="en-US" sz="2400" dirty="0">
              <a:latin typeface="Cambria Math" panose="020405030504060302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208394" y="1468192"/>
            <a:ext cx="27947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加快反应速率、提高单位时间内的产量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875429" y="2247172"/>
            <a:ext cx="39988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低于这个温度，速率慢，高于这个温度，转化率低，这个温度下，速率较快，催化剂活性高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760370" y="4028490"/>
            <a:ext cx="11161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FF0000"/>
                </a:solidFill>
              </a:rPr>
              <a:t>正反应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43504" y="4620918"/>
            <a:ext cx="913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放出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文本框 7"/>
              <p:cNvSpPr txBox="1"/>
              <p:nvPr/>
            </p:nvSpPr>
            <p:spPr>
              <a:xfrm>
                <a:off x="9310348" y="4349594"/>
                <a:ext cx="913330" cy="6950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sz="20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0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altLang="zh-CN" sz="20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altLang="zh-CN" sz="20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altLang="zh-CN" sz="20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zh-CN" altLang="en-US" sz="2000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10348" y="4349594"/>
                <a:ext cx="913330" cy="69506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文本框 8"/>
              <p:cNvSpPr txBox="1"/>
              <p:nvPr/>
            </p:nvSpPr>
            <p:spPr>
              <a:xfrm>
                <a:off x="8925059" y="5044656"/>
                <a:ext cx="279471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dirty="0" smtClean="0">
                    <a:solidFill>
                      <a:srgbClr val="FF0000"/>
                    </a:solidFill>
                  </a:rPr>
                  <a:t>0.0400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00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mol</m:t>
                        </m:r>
                        <m:r>
                          <a:rPr lang="en-US" altLang="zh-CN" sz="2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altLang="zh-CN" sz="200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US" altLang="zh-CN" sz="200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min</m:t>
                        </m:r>
                      </m:e>
                      <m:sup>
                        <m:r>
                          <a:rPr lang="en-US" altLang="zh-CN" sz="2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000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文本框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25059" y="5044656"/>
                <a:ext cx="2794716" cy="400110"/>
              </a:xfrm>
              <a:prstGeom prst="rect">
                <a:avLst/>
              </a:prstGeom>
              <a:blipFill rotWithShape="0">
                <a:blip r:embed="rId3"/>
                <a:stretch>
                  <a:fillRect l="-2179" t="-9231" b="-2769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52416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</TotalTime>
  <Words>777</Words>
  <Application>Microsoft Office PowerPoint</Application>
  <PresentationFormat>宽屏</PresentationFormat>
  <Paragraphs>222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9" baseType="lpstr">
      <vt:lpstr>MS PGothic</vt:lpstr>
      <vt:lpstr>NEU-BZ</vt:lpstr>
      <vt:lpstr>NEU-BZ-S92</vt:lpstr>
      <vt:lpstr>方正书宋_GBK</vt:lpstr>
      <vt:lpstr>楷体</vt:lpstr>
      <vt:lpstr>宋体</vt:lpstr>
      <vt:lpstr>Arial</vt:lpstr>
      <vt:lpstr>Calibri</vt:lpstr>
      <vt:lpstr>Calibri Light</vt:lpstr>
      <vt:lpstr>Cambria Math</vt:lpstr>
      <vt:lpstr>Times New Roman</vt:lpstr>
      <vt:lpstr>Office 主题</vt:lpstr>
      <vt:lpstr>人教版  选择性必修一 化学反应原理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3化学反应的调控</vt:lpstr>
      <vt:lpstr>3化学反应的调控</vt:lpstr>
      <vt:lpstr>练习：课本P51T3</vt:lpstr>
      <vt:lpstr>PowerPoint 演示文稿</vt:lpstr>
      <vt:lpstr>PowerPoint 演示文稿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人教版  选择性必修一 化学反应原理</dc:title>
  <dc:creator>http://www.kingedu.net</dc:creator>
  <cp:lastModifiedBy>http://www.kingedu.net</cp:lastModifiedBy>
  <cp:revision>32</cp:revision>
  <dcterms:created xsi:type="dcterms:W3CDTF">2022-10-17T06:29:59Z</dcterms:created>
  <dcterms:modified xsi:type="dcterms:W3CDTF">2022-10-26T06:55:09Z</dcterms:modified>
</cp:coreProperties>
</file>