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58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2015/1/15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0"/>
            <a:ext cx="9144000" cy="7017306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zh-CN" altLang="en-US" dirty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4213" y="1557338"/>
            <a:ext cx="7772400" cy="1143000"/>
          </a:xfrm>
        </p:spPr>
        <p:txBody>
          <a:bodyPr/>
          <a:lstStyle/>
          <a:p>
            <a:r>
              <a:rPr lang="zh-CN" sz="6600" b="1" dirty="0">
                <a:solidFill>
                  <a:srgbClr val="002060"/>
                </a:solidFill>
                <a:ea typeface="文鼎中特广告体" pitchFamily="1" charset="-122"/>
              </a:rPr>
              <a:t>江南逢李龟年</a:t>
            </a:r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996952"/>
            <a:ext cx="6400800" cy="1752600"/>
          </a:xfrm>
        </p:spPr>
        <p:txBody>
          <a:bodyPr/>
          <a:lstStyle/>
          <a:p>
            <a:r>
              <a:rPr lang="zh-CN" sz="4000" b="1" dirty="0" smtClean="0"/>
              <a:t>杜甫</a:t>
            </a:r>
            <a:endParaRPr lang="zh-CN" sz="4000" b="1" dirty="0"/>
          </a:p>
        </p:txBody>
      </p:sp>
    </p:spTree>
    <p:extLst>
      <p:ext uri="{BB962C8B-B14F-4D97-AF65-F5344CB8AC3E}">
        <p14:creationId xmlns:p14="http://schemas.microsoft.com/office/powerpoint/2010/main" val="3835676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04813"/>
            <a:ext cx="6335713" cy="5772150"/>
          </a:xfrm>
        </p:spPr>
        <p:txBody>
          <a:bodyPr/>
          <a:lstStyle/>
          <a:p>
            <a:r>
              <a:rPr lang="en-US" altLang="zh-CN" b="1" dirty="0" smtClean="0">
                <a:latin typeface="方正北魏楷书简体" pitchFamily="65" charset="-122"/>
                <a:ea typeface="方正北魏楷书简体" pitchFamily="65" charset="-122"/>
              </a:rPr>
              <a:t>   </a:t>
            </a:r>
            <a:r>
              <a:rPr lang="zh-CN" b="1" dirty="0" smtClean="0">
                <a:latin typeface="方正北魏楷书简体" pitchFamily="65" charset="-122"/>
                <a:ea typeface="方正北魏楷书简体" pitchFamily="65" charset="-122"/>
              </a:rPr>
              <a:t>江南</a:t>
            </a:r>
            <a:r>
              <a:rPr lang="zh-CN" b="1" dirty="0">
                <a:latin typeface="方正北魏楷书简体" pitchFamily="65" charset="-122"/>
                <a:ea typeface="方正北魏楷书简体" pitchFamily="65" charset="-122"/>
              </a:rPr>
              <a:t>逢李龟年 </a:t>
            </a:r>
            <a:r>
              <a:rPr lang="en-US" altLang="zh-CN" b="1" dirty="0" smtClean="0">
                <a:latin typeface="方正北魏楷书简体" pitchFamily="65" charset="-122"/>
                <a:ea typeface="方正北魏楷书简体" pitchFamily="65" charset="-122"/>
              </a:rPr>
              <a:t/>
            </a:r>
            <a:br>
              <a:rPr lang="en-US" altLang="zh-CN" b="1" dirty="0" smtClean="0">
                <a:latin typeface="方正北魏楷书简体" pitchFamily="65" charset="-122"/>
                <a:ea typeface="方正北魏楷书简体" pitchFamily="65" charset="-122"/>
              </a:rPr>
            </a:br>
            <a:r>
              <a:rPr lang="zh-CN" b="1" dirty="0" smtClean="0">
                <a:latin typeface="方正北魏楷书简体" pitchFamily="65" charset="-122"/>
                <a:ea typeface="方正北魏楷书简体" pitchFamily="65" charset="-122"/>
              </a:rPr>
              <a:t>杜甫</a:t>
            </a:r>
            <a:r>
              <a:rPr lang="zh-CN" b="1" dirty="0">
                <a:latin typeface="方正北魏楷书简体" pitchFamily="65" charset="-122"/>
                <a:ea typeface="方正北魏楷书简体" pitchFamily="65" charset="-122"/>
              </a:rPr>
              <a:t>　</a:t>
            </a:r>
            <a:r>
              <a:rPr lang="zh-CN" b="1" dirty="0" smtClean="0">
                <a:latin typeface="方正北魏楷书简体" pitchFamily="65" charset="-122"/>
                <a:ea typeface="方正北魏楷书简体" pitchFamily="65" charset="-122"/>
              </a:rPr>
              <a:t>      </a:t>
            </a:r>
            <a:r>
              <a:rPr lang="zh-CN" b="1" dirty="0">
                <a:latin typeface="方正北魏楷书简体" pitchFamily="65" charset="-122"/>
                <a:ea typeface="方正北魏楷书简体" pitchFamily="65" charset="-122"/>
              </a:rPr>
              <a:t/>
            </a:r>
            <a:br>
              <a:rPr lang="zh-CN" b="1" dirty="0">
                <a:latin typeface="方正北魏楷书简体" pitchFamily="65" charset="-122"/>
                <a:ea typeface="方正北魏楷书简体" pitchFamily="65" charset="-122"/>
              </a:rPr>
            </a:br>
            <a:r>
              <a:rPr lang="zh-CN" b="1" dirty="0">
                <a:latin typeface="方正北魏楷书简体" pitchFamily="65" charset="-122"/>
                <a:ea typeface="方正北魏楷书简体" pitchFamily="65" charset="-122"/>
              </a:rPr>
              <a:t>        </a:t>
            </a:r>
            <a:r>
              <a:rPr lang="zh-CN" b="1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岐</a:t>
            </a:r>
            <a:r>
              <a:rPr lang="zh-CN" b="1" dirty="0">
                <a:latin typeface="方正北魏楷书简体" pitchFamily="65" charset="-122"/>
                <a:ea typeface="方正北魏楷书简体" pitchFamily="65" charset="-122"/>
              </a:rPr>
              <a:t>王宅里寻常见， </a:t>
            </a:r>
            <a:br>
              <a:rPr lang="zh-CN" b="1" dirty="0">
                <a:latin typeface="方正北魏楷书简体" pitchFamily="65" charset="-122"/>
                <a:ea typeface="方正北魏楷书简体" pitchFamily="65" charset="-122"/>
              </a:rPr>
            </a:br>
            <a:r>
              <a:rPr lang="zh-CN" b="1" dirty="0">
                <a:latin typeface="方正北魏楷书简体" pitchFamily="65" charset="-122"/>
                <a:ea typeface="方正北魏楷书简体" pitchFamily="65" charset="-122"/>
              </a:rPr>
              <a:t>　　崔九堂前几度闻。</a:t>
            </a:r>
            <a:br>
              <a:rPr lang="zh-CN" b="1" dirty="0">
                <a:latin typeface="方正北魏楷书简体" pitchFamily="65" charset="-122"/>
                <a:ea typeface="方正北魏楷书简体" pitchFamily="65" charset="-122"/>
              </a:rPr>
            </a:br>
            <a:r>
              <a:rPr lang="zh-CN" b="1" dirty="0">
                <a:latin typeface="方正北魏楷书简体" pitchFamily="65" charset="-122"/>
                <a:ea typeface="方正北魏楷书简体" pitchFamily="65" charset="-122"/>
              </a:rPr>
              <a:t>　　正是江南好风景，</a:t>
            </a:r>
            <a:br>
              <a:rPr lang="zh-CN" b="1" dirty="0">
                <a:latin typeface="方正北魏楷书简体" pitchFamily="65" charset="-122"/>
                <a:ea typeface="方正北魏楷书简体" pitchFamily="65" charset="-122"/>
              </a:rPr>
            </a:br>
            <a:r>
              <a:rPr lang="zh-CN" b="1" dirty="0">
                <a:latin typeface="方正北魏楷书简体" pitchFamily="65" charset="-122"/>
                <a:ea typeface="方正北魏楷书简体" pitchFamily="65" charset="-122"/>
              </a:rPr>
              <a:t>　　落花时节又逢君。</a:t>
            </a:r>
          </a:p>
        </p:txBody>
      </p:sp>
      <p:pic>
        <p:nvPicPr>
          <p:cNvPr id="5" name="Picture 2" descr="http://img.sootuu.com/Exchange/2009_11/2009113015268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683" y="4145012"/>
            <a:ext cx="3617317" cy="2712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4816681"/>
      </p:ext>
    </p:extLst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268538" y="404813"/>
            <a:ext cx="5699125" cy="1143000"/>
          </a:xfrm>
        </p:spPr>
        <p:txBody>
          <a:bodyPr/>
          <a:lstStyle/>
          <a:p>
            <a:r>
              <a:rPr lang="zh-CN" sz="6000" b="1" dirty="0">
                <a:solidFill>
                  <a:srgbClr val="C00000"/>
                </a:solidFill>
                <a:ea typeface="华文行楷" pitchFamily="2" charset="-122"/>
              </a:rPr>
              <a:t>背景简介</a:t>
            </a:r>
          </a:p>
        </p:txBody>
      </p:sp>
      <p:pic>
        <p:nvPicPr>
          <p:cNvPr id="4" name="Picture 2" descr="http://img.sootuu.com/Exchange/2009_11/2009113015268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401935">
            <a:off x="-719883" y="8622"/>
            <a:ext cx="3617317" cy="2712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557338"/>
            <a:ext cx="8075612" cy="4525962"/>
          </a:xfrm>
          <a:solidFill>
            <a:schemeClr val="bg1">
              <a:alpha val="71000"/>
            </a:schemeClr>
          </a:solidFill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zh-CN" altLang="zh-CN" sz="2800" dirty="0">
                <a:solidFill>
                  <a:srgbClr val="002060"/>
                </a:solidFill>
                <a:latin typeface="方正北魏楷书简体" pitchFamily="65" charset="-122"/>
                <a:ea typeface="方正北魏楷书简体" pitchFamily="65" charset="-122"/>
              </a:rPr>
              <a:t>      </a:t>
            </a:r>
            <a:r>
              <a:rPr lang="en-US" altLang="zh-CN" sz="2800" dirty="0" smtClean="0">
                <a:solidFill>
                  <a:srgbClr val="002060"/>
                </a:solidFill>
                <a:latin typeface="方正北魏楷书简体" pitchFamily="65" charset="-122"/>
                <a:ea typeface="方正北魏楷书简体" pitchFamily="65" charset="-122"/>
              </a:rPr>
              <a:t>     </a:t>
            </a:r>
            <a:r>
              <a:rPr lang="zh-CN" b="1" dirty="0" smtClean="0">
                <a:solidFill>
                  <a:srgbClr val="002060"/>
                </a:solidFill>
                <a:latin typeface="方正北魏楷书简体" pitchFamily="65" charset="-122"/>
                <a:ea typeface="方正北魏楷书简体" pitchFamily="65" charset="-122"/>
              </a:rPr>
              <a:t>这</a:t>
            </a:r>
            <a:r>
              <a:rPr lang="zh-CN" b="1" dirty="0">
                <a:solidFill>
                  <a:srgbClr val="002060"/>
                </a:solidFill>
                <a:latin typeface="方正北魏楷书简体" pitchFamily="65" charset="-122"/>
                <a:ea typeface="方正北魏楷书简体" pitchFamily="65" charset="-122"/>
              </a:rPr>
              <a:t>首诗是杜甫绝句中最晚的一篇，作于唐代宗大历五年（</a:t>
            </a:r>
            <a:r>
              <a:rPr lang="zh-CN" altLang="zh-CN" b="1" dirty="0">
                <a:solidFill>
                  <a:srgbClr val="002060"/>
                </a:solidFill>
                <a:latin typeface="方正北魏楷书简体" pitchFamily="65" charset="-122"/>
                <a:ea typeface="方正北魏楷书简体" pitchFamily="65" charset="-122"/>
              </a:rPr>
              <a:t>770</a:t>
            </a:r>
            <a:r>
              <a:rPr lang="zh-CN" b="1" dirty="0">
                <a:solidFill>
                  <a:srgbClr val="002060"/>
                </a:solidFill>
                <a:latin typeface="方正北魏楷书简体" pitchFamily="65" charset="-122"/>
                <a:ea typeface="方正北魏楷书简体" pitchFamily="65" charset="-122"/>
              </a:rPr>
              <a:t>年）。</a:t>
            </a:r>
            <a:r>
              <a:rPr lang="zh-CN" altLang="zh-CN" b="1" dirty="0">
                <a:solidFill>
                  <a:srgbClr val="002060"/>
                </a:solidFill>
                <a:latin typeface="方正北魏楷书简体" pitchFamily="65" charset="-122"/>
                <a:ea typeface="方正北魏楷书简体" pitchFamily="65" charset="-122"/>
              </a:rPr>
              <a:t>《</a:t>
            </a:r>
            <a:r>
              <a:rPr lang="zh-CN" b="1" dirty="0">
                <a:solidFill>
                  <a:srgbClr val="002060"/>
                </a:solidFill>
                <a:latin typeface="方正北魏楷书简体" pitchFamily="65" charset="-122"/>
                <a:ea typeface="方正北魏楷书简体" pitchFamily="65" charset="-122"/>
              </a:rPr>
              <a:t>明皇杂录</a:t>
            </a:r>
            <a:r>
              <a:rPr lang="zh-CN" altLang="zh-CN" b="1" dirty="0">
                <a:solidFill>
                  <a:srgbClr val="002060"/>
                </a:solidFill>
                <a:latin typeface="方正北魏楷书简体" pitchFamily="65" charset="-122"/>
                <a:ea typeface="方正北魏楷书简体" pitchFamily="65" charset="-122"/>
              </a:rPr>
              <a:t>》</a:t>
            </a:r>
            <a:r>
              <a:rPr lang="zh-CN" b="1" dirty="0">
                <a:solidFill>
                  <a:srgbClr val="002060"/>
                </a:solidFill>
                <a:latin typeface="方正北魏楷书简体" pitchFamily="65" charset="-122"/>
                <a:ea typeface="方正北魏楷书简体" pitchFamily="65" charset="-122"/>
              </a:rPr>
              <a:t>中记载：“开元中，乐工李龟年善歌，特承顾遇，于东都大起第宅。其后流落江南，每遇良辰胜景，为人歌数阕，座中闻之，莫不掩泣罢酒。杜甫尝赠诗（即指此诗）。</a:t>
            </a:r>
            <a:r>
              <a:rPr lang="zh-CN" b="1" dirty="0" smtClean="0">
                <a:solidFill>
                  <a:srgbClr val="002060"/>
                </a:solidFill>
                <a:latin typeface="方正北魏楷书简体" pitchFamily="65" charset="-122"/>
                <a:ea typeface="方正北魏楷书简体" pitchFamily="65" charset="-122"/>
              </a:rPr>
              <a:t>”</a:t>
            </a:r>
            <a:endParaRPr lang="en-US" altLang="zh-CN" b="1" dirty="0" smtClean="0">
              <a:solidFill>
                <a:srgbClr val="002060"/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zh-CN" b="1" dirty="0">
                <a:solidFill>
                  <a:srgbClr val="002060"/>
                </a:solidFill>
                <a:latin typeface="方正北魏楷书简体" pitchFamily="65" charset="-122"/>
                <a:ea typeface="方正北魏楷书简体" pitchFamily="65" charset="-122"/>
              </a:rPr>
              <a:t> </a:t>
            </a:r>
            <a:r>
              <a:rPr lang="en-US" altLang="zh-CN" b="1" dirty="0" smtClean="0">
                <a:solidFill>
                  <a:srgbClr val="002060"/>
                </a:solidFill>
                <a:latin typeface="方正北魏楷书简体" pitchFamily="65" charset="-122"/>
                <a:ea typeface="方正北魏楷书简体" pitchFamily="65" charset="-122"/>
              </a:rPr>
              <a:t>         </a:t>
            </a:r>
            <a:r>
              <a:rPr lang="zh-CN" b="1" dirty="0" smtClean="0">
                <a:solidFill>
                  <a:srgbClr val="002060"/>
                </a:solidFill>
                <a:latin typeface="方正北魏楷书简体" pitchFamily="65" charset="-122"/>
                <a:ea typeface="方正北魏楷书简体" pitchFamily="65" charset="-122"/>
              </a:rPr>
              <a:t>杜甫</a:t>
            </a:r>
            <a:r>
              <a:rPr lang="zh-CN" b="1" dirty="0">
                <a:solidFill>
                  <a:srgbClr val="002060"/>
                </a:solidFill>
                <a:latin typeface="方正北魏楷书简体" pitchFamily="65" charset="-122"/>
                <a:ea typeface="方正北魏楷书简体" pitchFamily="65" charset="-122"/>
              </a:rPr>
              <a:t>少年时代正是开元盛世，曾与李龟年相熟；四十年后（安史之乱后）国家已经衰败，两人穷途相遇，不胜今昔之感，就写下了这首深沉的诗。 </a:t>
            </a:r>
          </a:p>
        </p:txBody>
      </p:sp>
    </p:spTree>
    <p:extLst>
      <p:ext uri="{BB962C8B-B14F-4D97-AF65-F5344CB8AC3E}">
        <p14:creationId xmlns:p14="http://schemas.microsoft.com/office/powerpoint/2010/main" val="764031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2" descr="http://img.sootuu.com/Exchange/2009_11/2009113015268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441751">
            <a:off x="6163075" y="12636"/>
            <a:ext cx="3617317" cy="2712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700338" y="260350"/>
            <a:ext cx="3240087" cy="855663"/>
          </a:xfrm>
          <a:solidFill>
            <a:schemeClr val="bg2">
              <a:lumMod val="20000"/>
              <a:lumOff val="80000"/>
              <a:alpha val="51999"/>
            </a:schemeClr>
          </a:solidFill>
          <a:ln w="19050" cmpd="tri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zh-CN" sz="4800" b="1">
                <a:solidFill>
                  <a:srgbClr val="C00000"/>
                </a:solidFill>
                <a:latin typeface="方正北魏楷书简体" pitchFamily="65" charset="-122"/>
                <a:ea typeface="方正北魏楷书简体" pitchFamily="65" charset="-122"/>
              </a:rPr>
              <a:t>赏析诗歌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557338"/>
            <a:ext cx="4249738" cy="3095625"/>
          </a:xfrm>
          <a:solidFill>
            <a:schemeClr val="bg1">
              <a:alpha val="39999"/>
            </a:schemeClr>
          </a:solidFill>
        </p:spPr>
        <p:txBody>
          <a:bodyPr/>
          <a:lstStyle/>
          <a:p>
            <a:pPr>
              <a:buFontTx/>
              <a:buNone/>
            </a:pPr>
            <a:r>
              <a:rPr lang="zh-CN" sz="4000" b="1" dirty="0">
                <a:solidFill>
                  <a:srgbClr val="0000FF"/>
                </a:solidFill>
                <a:latin typeface="方正北魏楷书简体" pitchFamily="65" charset="-122"/>
                <a:ea typeface="方正北魏楷书简体" pitchFamily="65" charset="-122"/>
              </a:rPr>
              <a:t>岐王宅里寻常见， </a:t>
            </a:r>
          </a:p>
          <a:p>
            <a:pPr>
              <a:buFontTx/>
              <a:buNone/>
            </a:pPr>
            <a:r>
              <a:rPr lang="zh-CN" sz="4000" b="1" dirty="0">
                <a:solidFill>
                  <a:srgbClr val="0000FF"/>
                </a:solidFill>
                <a:latin typeface="方正北魏楷书简体" pitchFamily="65" charset="-122"/>
                <a:ea typeface="方正北魏楷书简体" pitchFamily="65" charset="-122"/>
              </a:rPr>
              <a:t>崔九堂前几度闻。</a:t>
            </a:r>
          </a:p>
          <a:p>
            <a:pPr>
              <a:buFontTx/>
              <a:buNone/>
            </a:pPr>
            <a:r>
              <a:rPr lang="zh-CN" sz="4000" b="1" dirty="0">
                <a:solidFill>
                  <a:srgbClr val="0000FF"/>
                </a:solidFill>
                <a:latin typeface="方正北魏楷书简体" pitchFamily="65" charset="-122"/>
                <a:ea typeface="方正北魏楷书简体" pitchFamily="65" charset="-122"/>
              </a:rPr>
              <a:t>正是江南好风景，</a:t>
            </a:r>
          </a:p>
          <a:p>
            <a:pPr>
              <a:buFontTx/>
              <a:buNone/>
            </a:pPr>
            <a:r>
              <a:rPr lang="zh-CN" sz="4000" b="1" dirty="0">
                <a:solidFill>
                  <a:srgbClr val="0000FF"/>
                </a:solidFill>
                <a:latin typeface="方正北魏楷书简体" pitchFamily="65" charset="-122"/>
                <a:ea typeface="方正北魏楷书简体" pitchFamily="65" charset="-122"/>
              </a:rPr>
              <a:t>落花时节又逢君。</a:t>
            </a:r>
            <a:r>
              <a:rPr lang="zh-CN" sz="4800" b="1" dirty="0">
                <a:solidFill>
                  <a:srgbClr val="0000FF"/>
                </a:solidFill>
                <a:latin typeface="方正北魏楷书简体" pitchFamily="65" charset="-122"/>
                <a:ea typeface="方正北魏楷书简体" pitchFamily="65" charset="-122"/>
              </a:rPr>
              <a:t> </a:t>
            </a:r>
            <a:r>
              <a:rPr lang="zh-CN" sz="4800" dirty="0">
                <a:solidFill>
                  <a:srgbClr val="0000FF"/>
                </a:solidFill>
                <a:latin typeface="方正北魏楷书简体" pitchFamily="65" charset="-122"/>
                <a:ea typeface="方正北魏楷书简体" pitchFamily="65" charset="-122"/>
              </a:rPr>
              <a:t>　　</a:t>
            </a:r>
          </a:p>
        </p:txBody>
      </p:sp>
      <p:sp>
        <p:nvSpPr>
          <p:cNvPr id="19460" name="AutoShape 4"/>
          <p:cNvSpPr>
            <a:spLocks/>
          </p:cNvSpPr>
          <p:nvPr/>
        </p:nvSpPr>
        <p:spPr bwMode="auto">
          <a:xfrm>
            <a:off x="4140200" y="1773238"/>
            <a:ext cx="144463" cy="1079500"/>
          </a:xfrm>
          <a:prstGeom prst="rightBrace">
            <a:avLst>
              <a:gd name="adj1" fmla="val 62271"/>
              <a:gd name="adj2" fmla="val 50000"/>
            </a:avLst>
          </a:prstGeom>
          <a:noFill/>
          <a:ln w="76200" cmpd="sng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zh-CN" dirty="0" smtClean="0">
                <a:solidFill>
                  <a:srgbClr val="000000"/>
                </a:solidFill>
                <a:latin typeface="方正北魏楷书简体" pitchFamily="65" charset="-122"/>
                <a:ea typeface="方正北魏楷书简体" pitchFamily="65" charset="-122"/>
              </a:rPr>
              <a:t>     </a:t>
            </a:r>
          </a:p>
        </p:txBody>
      </p:sp>
      <p:sp>
        <p:nvSpPr>
          <p:cNvPr id="19461" name="AutoShape 5"/>
          <p:cNvSpPr>
            <a:spLocks/>
          </p:cNvSpPr>
          <p:nvPr/>
        </p:nvSpPr>
        <p:spPr bwMode="auto">
          <a:xfrm>
            <a:off x="4140200" y="3213100"/>
            <a:ext cx="144463" cy="1079500"/>
          </a:xfrm>
          <a:prstGeom prst="rightBrace">
            <a:avLst>
              <a:gd name="adj1" fmla="val 62271"/>
              <a:gd name="adj2" fmla="val 50000"/>
            </a:avLst>
          </a:prstGeom>
          <a:noFill/>
          <a:ln w="76200" cmpd="sng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zh-CN" dirty="0" smtClean="0">
                <a:solidFill>
                  <a:srgbClr val="000000"/>
                </a:solidFill>
                <a:latin typeface="方正北魏楷书简体" pitchFamily="65" charset="-122"/>
                <a:ea typeface="方正北魏楷书简体" pitchFamily="65" charset="-122"/>
              </a:rPr>
              <a:t>     </a:t>
            </a:r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4356100" y="1844675"/>
            <a:ext cx="1255713" cy="946150"/>
          </a:xfrm>
          <a:prstGeom prst="rect">
            <a:avLst/>
          </a:prstGeom>
          <a:solidFill>
            <a:schemeClr val="bg1">
              <a:alpha val="51999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800" b="1" dirty="0" smtClean="0">
                <a:solidFill>
                  <a:srgbClr val="FF00FF"/>
                </a:solidFill>
                <a:latin typeface="方正北魏楷书简体" pitchFamily="65" charset="-122"/>
                <a:ea typeface="方正北魏楷书简体" pitchFamily="65" charset="-122"/>
              </a:rPr>
              <a:t>追忆昔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800" b="1" dirty="0" smtClean="0">
                <a:solidFill>
                  <a:srgbClr val="FF00FF"/>
                </a:solidFill>
                <a:latin typeface="方正北魏楷书简体" pitchFamily="65" charset="-122"/>
                <a:ea typeface="方正北魏楷书简体" pitchFamily="65" charset="-122"/>
              </a:rPr>
              <a:t>日情谊</a:t>
            </a: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4356100" y="3284538"/>
            <a:ext cx="1255713" cy="946150"/>
          </a:xfrm>
          <a:prstGeom prst="rect">
            <a:avLst/>
          </a:prstGeom>
          <a:solidFill>
            <a:schemeClr val="bg1">
              <a:alpha val="51999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800" b="1" dirty="0" smtClean="0">
                <a:solidFill>
                  <a:srgbClr val="FF00FF"/>
                </a:solidFill>
                <a:latin typeface="方正北魏楷书简体" pitchFamily="65" charset="-122"/>
                <a:ea typeface="方正北魏楷书简体" pitchFamily="65" charset="-122"/>
              </a:rPr>
              <a:t>述今相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800" b="1" dirty="0" smtClean="0">
                <a:solidFill>
                  <a:srgbClr val="FF00FF"/>
                </a:solidFill>
                <a:latin typeface="方正北魏楷书简体" pitchFamily="65" charset="-122"/>
                <a:ea typeface="方正北魏楷书简体" pitchFamily="65" charset="-122"/>
              </a:rPr>
              <a:t>逢感慨</a:t>
            </a:r>
          </a:p>
        </p:txBody>
      </p:sp>
      <p:grpSp>
        <p:nvGrpSpPr>
          <p:cNvPr id="19464" name="Group 8"/>
          <p:cNvGrpSpPr>
            <a:grpSpLocks/>
          </p:cNvGrpSpPr>
          <p:nvPr/>
        </p:nvGrpSpPr>
        <p:grpSpPr bwMode="auto">
          <a:xfrm>
            <a:off x="2555875" y="2133600"/>
            <a:ext cx="1152525" cy="142875"/>
            <a:chOff x="0" y="0"/>
            <a:chExt cx="726" cy="90"/>
          </a:xfrm>
        </p:grpSpPr>
        <p:sp>
          <p:nvSpPr>
            <p:cNvPr id="19465" name="Oval 9"/>
            <p:cNvSpPr>
              <a:spLocks noChangeArrowheads="1"/>
            </p:cNvSpPr>
            <p:nvPr/>
          </p:nvSpPr>
          <p:spPr bwMode="auto">
            <a:xfrm>
              <a:off x="0" y="0"/>
              <a:ext cx="91" cy="9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3200" smtClean="0">
                <a:solidFill>
                  <a:srgbClr val="000000"/>
                </a:solidFill>
                <a:latin typeface="方正北魏楷书简体" pitchFamily="65" charset="-122"/>
                <a:ea typeface="方正北魏楷书简体" pitchFamily="65" charset="-122"/>
              </a:endParaRPr>
            </a:p>
          </p:txBody>
        </p:sp>
        <p:sp>
          <p:nvSpPr>
            <p:cNvPr id="19466" name="Oval 10"/>
            <p:cNvSpPr>
              <a:spLocks noChangeArrowheads="1"/>
            </p:cNvSpPr>
            <p:nvPr/>
          </p:nvSpPr>
          <p:spPr bwMode="auto">
            <a:xfrm>
              <a:off x="317" y="0"/>
              <a:ext cx="91" cy="9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3200" smtClean="0">
                <a:solidFill>
                  <a:srgbClr val="000000"/>
                </a:solidFill>
                <a:latin typeface="方正北魏楷书简体" pitchFamily="65" charset="-122"/>
                <a:ea typeface="方正北魏楷书简体" pitchFamily="65" charset="-122"/>
              </a:endParaRPr>
            </a:p>
          </p:txBody>
        </p:sp>
        <p:sp>
          <p:nvSpPr>
            <p:cNvPr id="19467" name="Oval 11"/>
            <p:cNvSpPr>
              <a:spLocks noChangeArrowheads="1"/>
            </p:cNvSpPr>
            <p:nvPr/>
          </p:nvSpPr>
          <p:spPr bwMode="auto">
            <a:xfrm>
              <a:off x="635" y="0"/>
              <a:ext cx="91" cy="9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3200" smtClean="0">
                <a:solidFill>
                  <a:srgbClr val="000000"/>
                </a:solidFill>
                <a:latin typeface="方正北魏楷书简体" pitchFamily="65" charset="-122"/>
                <a:ea typeface="方正北魏楷书简体" pitchFamily="65" charset="-122"/>
              </a:endParaRPr>
            </a:p>
          </p:txBody>
        </p:sp>
      </p:grpSp>
      <p:grpSp>
        <p:nvGrpSpPr>
          <p:cNvPr id="19468" name="Group 12"/>
          <p:cNvGrpSpPr>
            <a:grpSpLocks/>
          </p:cNvGrpSpPr>
          <p:nvPr/>
        </p:nvGrpSpPr>
        <p:grpSpPr bwMode="auto">
          <a:xfrm>
            <a:off x="2555875" y="2852738"/>
            <a:ext cx="1152525" cy="142875"/>
            <a:chOff x="0" y="0"/>
            <a:chExt cx="726" cy="90"/>
          </a:xfrm>
        </p:grpSpPr>
        <p:sp>
          <p:nvSpPr>
            <p:cNvPr id="19469" name="Oval 13"/>
            <p:cNvSpPr>
              <a:spLocks noChangeArrowheads="1"/>
            </p:cNvSpPr>
            <p:nvPr/>
          </p:nvSpPr>
          <p:spPr bwMode="auto">
            <a:xfrm>
              <a:off x="0" y="0"/>
              <a:ext cx="91" cy="9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3200" smtClean="0">
                <a:solidFill>
                  <a:srgbClr val="000000"/>
                </a:solidFill>
                <a:latin typeface="方正北魏楷书简体" pitchFamily="65" charset="-122"/>
                <a:ea typeface="方正北魏楷书简体" pitchFamily="65" charset="-122"/>
              </a:endParaRPr>
            </a:p>
          </p:txBody>
        </p:sp>
        <p:sp>
          <p:nvSpPr>
            <p:cNvPr id="19470" name="Oval 14"/>
            <p:cNvSpPr>
              <a:spLocks noChangeArrowheads="1"/>
            </p:cNvSpPr>
            <p:nvPr/>
          </p:nvSpPr>
          <p:spPr bwMode="auto">
            <a:xfrm>
              <a:off x="317" y="0"/>
              <a:ext cx="91" cy="9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3200" smtClean="0">
                <a:solidFill>
                  <a:srgbClr val="000000"/>
                </a:solidFill>
                <a:latin typeface="方正北魏楷书简体" pitchFamily="65" charset="-122"/>
                <a:ea typeface="方正北魏楷书简体" pitchFamily="65" charset="-122"/>
              </a:endParaRPr>
            </a:p>
          </p:txBody>
        </p:sp>
        <p:sp>
          <p:nvSpPr>
            <p:cNvPr id="19471" name="Oval 15"/>
            <p:cNvSpPr>
              <a:spLocks noChangeArrowheads="1"/>
            </p:cNvSpPr>
            <p:nvPr/>
          </p:nvSpPr>
          <p:spPr bwMode="auto">
            <a:xfrm>
              <a:off x="635" y="0"/>
              <a:ext cx="91" cy="9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3200" smtClean="0">
                <a:solidFill>
                  <a:srgbClr val="000000"/>
                </a:solidFill>
                <a:latin typeface="方正北魏楷书简体" pitchFamily="65" charset="-122"/>
                <a:ea typeface="方正北魏楷书简体" pitchFamily="65" charset="-122"/>
              </a:endParaRPr>
            </a:p>
          </p:txBody>
        </p:sp>
      </p:grpSp>
      <p:grpSp>
        <p:nvGrpSpPr>
          <p:cNvPr id="19472" name="Group 16"/>
          <p:cNvGrpSpPr>
            <a:grpSpLocks/>
          </p:cNvGrpSpPr>
          <p:nvPr/>
        </p:nvGrpSpPr>
        <p:grpSpPr bwMode="auto">
          <a:xfrm>
            <a:off x="2555875" y="3644900"/>
            <a:ext cx="1152525" cy="144463"/>
            <a:chOff x="0" y="0"/>
            <a:chExt cx="726" cy="91"/>
          </a:xfrm>
        </p:grpSpPr>
        <p:sp>
          <p:nvSpPr>
            <p:cNvPr id="19473" name="Oval 17"/>
            <p:cNvSpPr>
              <a:spLocks noChangeArrowheads="1"/>
            </p:cNvSpPr>
            <p:nvPr/>
          </p:nvSpPr>
          <p:spPr bwMode="auto">
            <a:xfrm>
              <a:off x="0" y="0"/>
              <a:ext cx="91" cy="9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3200" smtClean="0">
                <a:solidFill>
                  <a:srgbClr val="000000"/>
                </a:solidFill>
                <a:latin typeface="方正北魏楷书简体" pitchFamily="65" charset="-122"/>
                <a:ea typeface="方正北魏楷书简体" pitchFamily="65" charset="-122"/>
              </a:endParaRPr>
            </a:p>
          </p:txBody>
        </p:sp>
        <p:sp>
          <p:nvSpPr>
            <p:cNvPr id="19474" name="Oval 18"/>
            <p:cNvSpPr>
              <a:spLocks noChangeArrowheads="1"/>
            </p:cNvSpPr>
            <p:nvPr/>
          </p:nvSpPr>
          <p:spPr bwMode="auto">
            <a:xfrm>
              <a:off x="317" y="0"/>
              <a:ext cx="91" cy="9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3200" smtClean="0">
                <a:solidFill>
                  <a:srgbClr val="000000"/>
                </a:solidFill>
                <a:latin typeface="方正北魏楷书简体" pitchFamily="65" charset="-122"/>
                <a:ea typeface="方正北魏楷书简体" pitchFamily="65" charset="-122"/>
              </a:endParaRPr>
            </a:p>
          </p:txBody>
        </p:sp>
        <p:sp>
          <p:nvSpPr>
            <p:cNvPr id="19475" name="Oval 19"/>
            <p:cNvSpPr>
              <a:spLocks noChangeArrowheads="1"/>
            </p:cNvSpPr>
            <p:nvPr/>
          </p:nvSpPr>
          <p:spPr bwMode="auto">
            <a:xfrm>
              <a:off x="635" y="1"/>
              <a:ext cx="91" cy="9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3200" smtClean="0">
                <a:solidFill>
                  <a:srgbClr val="000000"/>
                </a:solidFill>
                <a:latin typeface="方正北魏楷书简体" pitchFamily="65" charset="-122"/>
                <a:ea typeface="方正北魏楷书简体" pitchFamily="65" charset="-122"/>
              </a:endParaRPr>
            </a:p>
          </p:txBody>
        </p:sp>
      </p:grpSp>
      <p:grpSp>
        <p:nvGrpSpPr>
          <p:cNvPr id="19476" name="Group 20"/>
          <p:cNvGrpSpPr>
            <a:grpSpLocks/>
          </p:cNvGrpSpPr>
          <p:nvPr/>
        </p:nvGrpSpPr>
        <p:grpSpPr bwMode="auto">
          <a:xfrm>
            <a:off x="539750" y="4508500"/>
            <a:ext cx="1655763" cy="142875"/>
            <a:chOff x="0" y="0"/>
            <a:chExt cx="1043" cy="90"/>
          </a:xfrm>
        </p:grpSpPr>
        <p:sp>
          <p:nvSpPr>
            <p:cNvPr id="19477" name="Oval 21"/>
            <p:cNvSpPr>
              <a:spLocks noChangeArrowheads="1"/>
            </p:cNvSpPr>
            <p:nvPr/>
          </p:nvSpPr>
          <p:spPr bwMode="auto">
            <a:xfrm>
              <a:off x="0" y="0"/>
              <a:ext cx="91" cy="9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3200" smtClean="0">
                <a:solidFill>
                  <a:srgbClr val="000000"/>
                </a:solidFill>
                <a:latin typeface="方正北魏楷书简体" pitchFamily="65" charset="-122"/>
                <a:ea typeface="方正北魏楷书简体" pitchFamily="65" charset="-122"/>
              </a:endParaRPr>
            </a:p>
          </p:txBody>
        </p:sp>
        <p:sp>
          <p:nvSpPr>
            <p:cNvPr id="19478" name="Oval 22"/>
            <p:cNvSpPr>
              <a:spLocks noChangeArrowheads="1"/>
            </p:cNvSpPr>
            <p:nvPr/>
          </p:nvSpPr>
          <p:spPr bwMode="auto">
            <a:xfrm>
              <a:off x="317" y="0"/>
              <a:ext cx="91" cy="9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3200" smtClean="0">
                <a:solidFill>
                  <a:srgbClr val="000000"/>
                </a:solidFill>
                <a:latin typeface="方正北魏楷书简体" pitchFamily="65" charset="-122"/>
                <a:ea typeface="方正北魏楷书简体" pitchFamily="65" charset="-122"/>
              </a:endParaRPr>
            </a:p>
          </p:txBody>
        </p:sp>
        <p:sp>
          <p:nvSpPr>
            <p:cNvPr id="19479" name="Oval 23"/>
            <p:cNvSpPr>
              <a:spLocks noChangeArrowheads="1"/>
            </p:cNvSpPr>
            <p:nvPr/>
          </p:nvSpPr>
          <p:spPr bwMode="auto">
            <a:xfrm>
              <a:off x="635" y="0"/>
              <a:ext cx="91" cy="9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3200" smtClean="0">
                <a:solidFill>
                  <a:srgbClr val="000000"/>
                </a:solidFill>
                <a:latin typeface="方正北魏楷书简体" pitchFamily="65" charset="-122"/>
                <a:ea typeface="方正北魏楷书简体" pitchFamily="65" charset="-122"/>
              </a:endParaRPr>
            </a:p>
          </p:txBody>
        </p:sp>
        <p:sp>
          <p:nvSpPr>
            <p:cNvPr id="19480" name="Oval 24"/>
            <p:cNvSpPr>
              <a:spLocks noChangeArrowheads="1"/>
            </p:cNvSpPr>
            <p:nvPr/>
          </p:nvSpPr>
          <p:spPr bwMode="auto">
            <a:xfrm>
              <a:off x="952" y="0"/>
              <a:ext cx="91" cy="9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3200" smtClean="0">
                <a:solidFill>
                  <a:srgbClr val="000000"/>
                </a:solidFill>
                <a:latin typeface="方正北魏楷书简体" pitchFamily="65" charset="-122"/>
                <a:ea typeface="方正北魏楷书简体" pitchFamily="65" charset="-122"/>
              </a:endParaRPr>
            </a:p>
          </p:txBody>
        </p:sp>
      </p:grpSp>
      <p:sp>
        <p:nvSpPr>
          <p:cNvPr id="19481" name="AutoShape 25"/>
          <p:cNvSpPr>
            <a:spLocks/>
          </p:cNvSpPr>
          <p:nvPr/>
        </p:nvSpPr>
        <p:spPr bwMode="auto">
          <a:xfrm>
            <a:off x="5651500" y="2060575"/>
            <a:ext cx="215900" cy="2016125"/>
          </a:xfrm>
          <a:prstGeom prst="rightBrace">
            <a:avLst>
              <a:gd name="adj1" fmla="val 77819"/>
              <a:gd name="adj2" fmla="val 50000"/>
            </a:avLst>
          </a:prstGeom>
          <a:noFill/>
          <a:ln w="76200" cmpd="sng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zh-CN" dirty="0" smtClean="0">
                <a:solidFill>
                  <a:srgbClr val="000000"/>
                </a:solidFill>
                <a:latin typeface="方正北魏楷书简体" pitchFamily="65" charset="-122"/>
                <a:ea typeface="方正北魏楷书简体" pitchFamily="65" charset="-122"/>
              </a:rPr>
              <a:t>     </a:t>
            </a:r>
          </a:p>
        </p:txBody>
      </p:sp>
      <p:sp>
        <p:nvSpPr>
          <p:cNvPr id="19482" name="Rectangle 26"/>
          <p:cNvSpPr>
            <a:spLocks noChangeArrowheads="1"/>
          </p:cNvSpPr>
          <p:nvPr/>
        </p:nvSpPr>
        <p:spPr bwMode="auto">
          <a:xfrm>
            <a:off x="395288" y="4724400"/>
            <a:ext cx="8935459" cy="2062103"/>
          </a:xfrm>
          <a:prstGeom prst="rect">
            <a:avLst/>
          </a:prstGeom>
          <a:solidFill>
            <a:srgbClr val="00FFFF">
              <a:alpha val="14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zh-CN" sz="3200" b="1" dirty="0" smtClean="0">
                <a:solidFill>
                  <a:srgbClr val="00FF00"/>
                </a:solidFill>
                <a:latin typeface="方正北魏楷书简体" pitchFamily="65" charset="-122"/>
                <a:ea typeface="方正北魏楷书简体" pitchFamily="65" charset="-122"/>
              </a:rPr>
              <a:t>        </a:t>
            </a:r>
            <a:r>
              <a:rPr lang="zh-CN" altLang="zh-CN" sz="3200" b="1" dirty="0" smtClean="0">
                <a:solidFill>
                  <a:srgbClr val="EE043C"/>
                </a:solidFill>
                <a:latin typeface="方正北魏楷书简体" pitchFamily="65" charset="-122"/>
                <a:ea typeface="方正北魏楷书简体" pitchFamily="65" charset="-122"/>
              </a:rPr>
              <a:t>“</a:t>
            </a:r>
            <a:r>
              <a:rPr lang="zh-CN" altLang="en-US" sz="3200" b="1" dirty="0" smtClean="0">
                <a:solidFill>
                  <a:srgbClr val="EE043C"/>
                </a:solidFill>
                <a:latin typeface="方正北魏楷书简体" pitchFamily="65" charset="-122"/>
                <a:ea typeface="方正北魏楷书简体" pitchFamily="65" charset="-122"/>
              </a:rPr>
              <a:t>落花时节”</a:t>
            </a:r>
            <a:r>
              <a:rPr lang="zh-CN" altLang="en-US" sz="3200" b="1" dirty="0" smtClean="0">
                <a:solidFill>
                  <a:srgbClr val="6600CC"/>
                </a:solidFill>
                <a:latin typeface="方正北魏楷书简体" pitchFamily="65" charset="-122"/>
                <a:ea typeface="方正北魏楷书简体" pitchFamily="65" charset="-122"/>
              </a:rPr>
              <a:t>包含不少内容，既是</a:t>
            </a:r>
            <a:r>
              <a:rPr lang="zh-CN" altLang="en-US" sz="3200" b="1" dirty="0" smtClean="0">
                <a:solidFill>
                  <a:srgbClr val="C00000"/>
                </a:solidFill>
                <a:latin typeface="方正北魏楷书简体" pitchFamily="65" charset="-122"/>
                <a:ea typeface="方正北魏楷书简体" pitchFamily="65" charset="-122"/>
              </a:rPr>
              <a:t>明叙相逢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dirty="0" smtClean="0">
                <a:solidFill>
                  <a:srgbClr val="C00000"/>
                </a:solidFill>
                <a:latin typeface="方正北魏楷书简体" pitchFamily="65" charset="-122"/>
                <a:ea typeface="方正北魏楷书简体" pitchFamily="65" charset="-122"/>
              </a:rPr>
              <a:t>的季节</a:t>
            </a:r>
            <a:r>
              <a:rPr lang="zh-CN" altLang="en-US" sz="3200" b="1" dirty="0" smtClean="0">
                <a:solidFill>
                  <a:srgbClr val="6600CC"/>
                </a:solidFill>
                <a:latin typeface="方正北魏楷书简体" pitchFamily="65" charset="-122"/>
                <a:ea typeface="方正北魏楷书简体" pitchFamily="65" charset="-122"/>
              </a:rPr>
              <a:t>，又暗喻唐帝国</a:t>
            </a:r>
            <a:r>
              <a:rPr lang="zh-CN" altLang="en-US" sz="3200" b="1" dirty="0" smtClean="0">
                <a:solidFill>
                  <a:srgbClr val="C00000"/>
                </a:solidFill>
                <a:latin typeface="方正北魏楷书简体" pitchFamily="65" charset="-122"/>
                <a:ea typeface="方正北魏楷书简体" pitchFamily="65" charset="-122"/>
              </a:rPr>
              <a:t>由盛入衰</a:t>
            </a:r>
            <a:r>
              <a:rPr lang="zh-CN" altLang="en-US" sz="3200" b="1" dirty="0" smtClean="0">
                <a:solidFill>
                  <a:srgbClr val="6600CC"/>
                </a:solidFill>
                <a:latin typeface="方正北魏楷书简体" pitchFamily="65" charset="-122"/>
                <a:ea typeface="方正北魏楷书简体" pitchFamily="65" charset="-122"/>
              </a:rPr>
              <a:t>的局面，作为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dirty="0" smtClean="0">
                <a:solidFill>
                  <a:srgbClr val="6600CC"/>
                </a:solidFill>
                <a:latin typeface="方正北魏楷书简体" pitchFamily="65" charset="-122"/>
                <a:ea typeface="方正北魏楷书简体" pitchFamily="65" charset="-122"/>
              </a:rPr>
              <a:t>人生的岁月，两人又到了落花时节的</a:t>
            </a:r>
            <a:r>
              <a:rPr lang="zh-CN" altLang="en-US" sz="3200" b="1" dirty="0" smtClean="0">
                <a:solidFill>
                  <a:srgbClr val="C00000"/>
                </a:solidFill>
                <a:latin typeface="方正北魏楷书简体" pitchFamily="65" charset="-122"/>
                <a:ea typeface="方正北魏楷书简体" pitchFamily="65" charset="-122"/>
              </a:rPr>
              <a:t>暮年</a:t>
            </a:r>
            <a:r>
              <a:rPr lang="zh-CN" altLang="en-US" sz="3200" b="1" dirty="0" smtClean="0">
                <a:solidFill>
                  <a:srgbClr val="6600CC"/>
                </a:solidFill>
                <a:latin typeface="方正北魏楷书简体" pitchFamily="65" charset="-122"/>
                <a:ea typeface="方正北魏楷书简体" pitchFamily="65" charset="-122"/>
              </a:rPr>
              <a:t>。这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dirty="0" smtClean="0">
                <a:solidFill>
                  <a:srgbClr val="6600CC"/>
                </a:solidFill>
                <a:latin typeface="方正北魏楷书简体" pitchFamily="65" charset="-122"/>
                <a:ea typeface="方正北魏楷书简体" pitchFamily="65" charset="-122"/>
              </a:rPr>
              <a:t>四字写得十分深沉含蓄。</a:t>
            </a:r>
          </a:p>
        </p:txBody>
      </p:sp>
      <p:sp>
        <p:nvSpPr>
          <p:cNvPr id="19483" name="Rectangle 27"/>
          <p:cNvSpPr>
            <a:spLocks noChangeArrowheads="1"/>
          </p:cNvSpPr>
          <p:nvPr/>
        </p:nvSpPr>
        <p:spPr bwMode="auto">
          <a:xfrm>
            <a:off x="5940425" y="2565400"/>
            <a:ext cx="3068469" cy="1569660"/>
          </a:xfrm>
          <a:prstGeom prst="rect">
            <a:avLst/>
          </a:prstGeom>
          <a:solidFill>
            <a:srgbClr val="008000">
              <a:alpha val="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dirty="0" smtClean="0">
                <a:latin typeface="方正北魏楷书简体" pitchFamily="65" charset="-122"/>
                <a:ea typeface="方正北魏楷书简体" pitchFamily="65" charset="-122"/>
              </a:rPr>
              <a:t>抒发了</a:t>
            </a:r>
            <a:r>
              <a:rPr lang="zh-CN" altLang="en-US" sz="3200" b="1" dirty="0" smtClean="0">
                <a:solidFill>
                  <a:srgbClr val="C00000"/>
                </a:solidFill>
                <a:latin typeface="方正北魏楷书简体" pitchFamily="65" charset="-122"/>
                <a:ea typeface="方正北魏楷书简体" pitchFamily="65" charset="-122"/>
              </a:rPr>
              <a:t>时世凋敝</a:t>
            </a:r>
            <a:endParaRPr lang="en-US" altLang="zh-CN" sz="3200" b="1" dirty="0" smtClean="0">
              <a:solidFill>
                <a:srgbClr val="C00000"/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dirty="0" smtClean="0">
                <a:solidFill>
                  <a:srgbClr val="C00000"/>
                </a:solidFill>
                <a:latin typeface="方正北魏楷书简体" pitchFamily="65" charset="-122"/>
                <a:ea typeface="方正北魏楷书简体" pitchFamily="65" charset="-122"/>
              </a:rPr>
              <a:t>丧乱与人生凄凉</a:t>
            </a:r>
            <a:endParaRPr lang="en-US" altLang="zh-CN" sz="3200" b="1" dirty="0" smtClean="0">
              <a:solidFill>
                <a:srgbClr val="C00000"/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dirty="0" smtClean="0">
                <a:solidFill>
                  <a:srgbClr val="C00000"/>
                </a:solidFill>
                <a:latin typeface="方正北魏楷书简体" pitchFamily="65" charset="-122"/>
                <a:ea typeface="方正北魏楷书简体" pitchFamily="65" charset="-122"/>
              </a:rPr>
              <a:t>飘零</a:t>
            </a:r>
            <a:r>
              <a:rPr lang="zh-CN" altLang="en-US" sz="3200" b="1" dirty="0" smtClean="0">
                <a:latin typeface="方正北魏楷书简体" pitchFamily="65" charset="-122"/>
                <a:ea typeface="方正北魏楷书简体" pitchFamily="65" charset="-122"/>
              </a:rPr>
              <a:t>的感慨</a:t>
            </a:r>
          </a:p>
        </p:txBody>
      </p:sp>
      <p:sp>
        <p:nvSpPr>
          <p:cNvPr id="3" name="矩形 2"/>
          <p:cNvSpPr/>
          <p:nvPr/>
        </p:nvSpPr>
        <p:spPr>
          <a:xfrm>
            <a:off x="2267744" y="1556792"/>
            <a:ext cx="172835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kern="0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寻常见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2267744" y="2276872"/>
            <a:ext cx="172835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kern="0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几度闻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267744" y="2996952"/>
            <a:ext cx="172835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kern="0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好风景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240846" y="3876745"/>
            <a:ext cx="2242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kern="0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落花时节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441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nimBg="1"/>
      <p:bldP spid="19461" grpId="0" animBg="1"/>
      <p:bldP spid="19462" grpId="0" animBg="1"/>
      <p:bldP spid="19463" grpId="0" animBg="1"/>
      <p:bldP spid="19481" grpId="0" animBg="1"/>
      <p:bldP spid="19482" grpId="0" animBg="1"/>
      <p:bldP spid="19483" grpId="0" animBg="1"/>
      <p:bldP spid="3" grpId="0"/>
      <p:bldP spid="5" grpId="0"/>
      <p:bldP spid="7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916113"/>
            <a:ext cx="30480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483" name="Rectangle 3"/>
          <p:cNvSpPr>
            <a:spLocks noRot="1" noChangeArrowheads="1"/>
          </p:cNvSpPr>
          <p:nvPr/>
        </p:nvSpPr>
        <p:spPr bwMode="auto">
          <a:xfrm>
            <a:off x="301625" y="476250"/>
            <a:ext cx="5494338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</a:pPr>
            <a:endParaRPr lang="zh-CN" altLang="zh-CN" sz="2800" smtClean="0">
              <a:solidFill>
                <a:srgbClr val="000000"/>
              </a:solidFill>
            </a:endParaRPr>
          </a:p>
          <a:p>
            <a:pPr marL="34290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4800" b="1" smtClean="0">
                <a:solidFill>
                  <a:srgbClr val="000000"/>
                </a:solidFill>
                <a:ea typeface="文鼎贱狗体" pitchFamily="1" charset="-122"/>
              </a:rPr>
              <a:t>全诗主旨：</a:t>
            </a:r>
          </a:p>
          <a:p>
            <a:pPr marL="34290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2800" smtClean="0">
                <a:solidFill>
                  <a:srgbClr val="000000"/>
                </a:solidFill>
              </a:rPr>
              <a:t>   </a:t>
            </a:r>
          </a:p>
          <a:p>
            <a:pPr marL="342900" indent="-342900" fontAlgn="base">
              <a:lnSpc>
                <a:spcPct val="125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2800" smtClean="0">
                <a:solidFill>
                  <a:srgbClr val="000000"/>
                </a:solidFill>
              </a:rPr>
              <a:t>             </a:t>
            </a:r>
            <a:r>
              <a:rPr lang="zh-CN" altLang="en-US" sz="3600" b="1" smtClean="0">
                <a:solidFill>
                  <a:srgbClr val="000000"/>
                </a:solidFill>
              </a:rPr>
              <a:t>运用了对比手法，抒写了时代的变迁，流露了诗人对开元全盛日的无限眷恋和伤感之情。</a:t>
            </a:r>
            <a:endParaRPr lang="zh-CN" altLang="en-US" sz="280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984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2150"/>
            <a:ext cx="9144000" cy="6165850"/>
          </a:xfrm>
        </p:spPr>
        <p:txBody>
          <a:bodyPr/>
          <a:lstStyle/>
          <a:p>
            <a:r>
              <a:rPr lang="zh-CN" altLang="zh-CN" dirty="0">
                <a:latin typeface="+mn-ea"/>
              </a:rPr>
              <a:t>1</a:t>
            </a:r>
            <a:r>
              <a:rPr lang="zh-CN" dirty="0">
                <a:latin typeface="+mn-ea"/>
              </a:rPr>
              <a:t>、表达了诗人怎样的思想感情</a:t>
            </a:r>
            <a:r>
              <a:rPr lang="zh-CN" dirty="0" smtClean="0">
                <a:latin typeface="+mn-ea"/>
              </a:rPr>
              <a:t>？</a:t>
            </a:r>
            <a:endParaRPr lang="en-US" altLang="zh-CN" dirty="0" smtClean="0">
              <a:latin typeface="+mn-ea"/>
            </a:endParaRPr>
          </a:p>
          <a:p>
            <a:endParaRPr lang="en-US" altLang="zh-CN" dirty="0">
              <a:latin typeface="+mn-ea"/>
            </a:endParaRPr>
          </a:p>
          <a:p>
            <a:endParaRPr lang="en-US" altLang="zh-CN" dirty="0" smtClean="0">
              <a:latin typeface="+mn-ea"/>
            </a:endParaRPr>
          </a:p>
          <a:p>
            <a:endParaRPr lang="en-US" altLang="zh-CN" dirty="0">
              <a:latin typeface="+mn-ea"/>
            </a:endParaRPr>
          </a:p>
          <a:p>
            <a:endParaRPr lang="zh-CN" dirty="0">
              <a:latin typeface="+mn-ea"/>
            </a:endParaRPr>
          </a:p>
          <a:p>
            <a:r>
              <a:rPr lang="zh-CN" altLang="zh-CN" dirty="0">
                <a:latin typeface="+mn-ea"/>
              </a:rPr>
              <a:t>2</a:t>
            </a:r>
            <a:r>
              <a:rPr lang="zh-CN" dirty="0">
                <a:latin typeface="+mn-ea"/>
              </a:rPr>
              <a:t>、“落花时节”有什么特殊含义</a:t>
            </a:r>
            <a:r>
              <a:rPr lang="zh-CN" dirty="0" smtClean="0">
                <a:latin typeface="+mn-ea"/>
              </a:rPr>
              <a:t>？</a:t>
            </a:r>
            <a:endParaRPr lang="zh-CN" dirty="0">
              <a:latin typeface="+mn-ea"/>
            </a:endParaRPr>
          </a:p>
        </p:txBody>
      </p:sp>
      <p:pic>
        <p:nvPicPr>
          <p:cNvPr id="9" name="Picture 2" descr="http://img.sootuu.com/Exchange/2009_11/2009113015268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73" y="179680"/>
            <a:ext cx="3617317" cy="2712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395536" y="1536174"/>
            <a:ext cx="8064896" cy="206210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u="sng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对开元盛世的无限怀念</a:t>
            </a:r>
            <a:r>
              <a:rPr lang="zh-CN" altLang="en-US" sz="3200" b="1" u="sng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，</a:t>
            </a:r>
            <a:endParaRPr lang="en-US" altLang="zh-CN" sz="3200" b="1" u="sng" dirty="0" smtClean="0">
              <a:solidFill>
                <a:srgbClr val="FF0000"/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u="sng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对时世凋敝丧乱的</a:t>
            </a:r>
            <a:r>
              <a:rPr lang="zh-CN" altLang="en-US" sz="3200" b="1" u="sng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无限</a:t>
            </a:r>
            <a:r>
              <a:rPr lang="zh-CN" altLang="en-US" sz="3200" b="1" u="sng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感慨</a:t>
            </a:r>
            <a:endParaRPr lang="en-US" altLang="zh-CN" sz="3200" b="1" u="sng" dirty="0" smtClean="0">
              <a:solidFill>
                <a:srgbClr val="FF0000"/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u="sng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和身世</a:t>
            </a:r>
            <a:r>
              <a:rPr lang="zh-CN" altLang="en-US" sz="3200" b="1" u="sng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飘零的深切感伤。</a:t>
            </a:r>
          </a:p>
        </p:txBody>
      </p:sp>
      <p:sp>
        <p:nvSpPr>
          <p:cNvPr id="6" name="矩形 5"/>
          <p:cNvSpPr/>
          <p:nvPr/>
        </p:nvSpPr>
        <p:spPr>
          <a:xfrm>
            <a:off x="375672" y="4509120"/>
            <a:ext cx="8568952" cy="230832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u="sng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比喻国运衰微，人生落魄，盛时不再</a:t>
            </a:r>
            <a:r>
              <a:rPr lang="zh-CN" altLang="en-US" sz="3200" b="1" u="sng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。</a:t>
            </a:r>
            <a:endParaRPr lang="en-US" altLang="zh-CN" sz="3200" b="1" u="sng" dirty="0" smtClean="0">
              <a:solidFill>
                <a:srgbClr val="FF0000"/>
              </a:solidFill>
              <a:latin typeface="方正北魏楷书简体" pitchFamily="65" charset="-122"/>
              <a:ea typeface="方正北魏楷书简体" pitchFamily="65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u="sng" dirty="0" smtClean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（</a:t>
            </a:r>
            <a:r>
              <a:rPr lang="zh-CN" altLang="en-US" sz="3200" b="1" u="sng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不只是写景。不仅点明暮春时令，而且隐喻着彼此飘零、社会动乱、民生凋敝等家国之情。）</a:t>
            </a:r>
          </a:p>
        </p:txBody>
      </p:sp>
    </p:spTree>
    <p:extLst>
      <p:ext uri="{BB962C8B-B14F-4D97-AF65-F5344CB8AC3E}">
        <p14:creationId xmlns:p14="http://schemas.microsoft.com/office/powerpoint/2010/main" val="2089051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964612" cy="6408737"/>
          </a:xfrm>
        </p:spPr>
        <p:txBody>
          <a:bodyPr/>
          <a:lstStyle/>
          <a:p>
            <a:pPr>
              <a:buFontTx/>
              <a:buNone/>
            </a:pPr>
            <a:endParaRPr lang="zh-CN" altLang="zh-CN" b="1" dirty="0"/>
          </a:p>
          <a:p>
            <a:pPr>
              <a:buFontTx/>
              <a:buNone/>
            </a:pPr>
            <a:endParaRPr lang="zh-CN" altLang="zh-CN" b="1" dirty="0"/>
          </a:p>
          <a:p>
            <a:pPr>
              <a:buFontTx/>
              <a:buNone/>
            </a:pPr>
            <a:r>
              <a:rPr lang="zh-CN" altLang="zh-CN" dirty="0">
                <a:latin typeface="+mn-ea"/>
              </a:rPr>
              <a:t>3</a:t>
            </a:r>
            <a:r>
              <a:rPr lang="zh-CN" dirty="0">
                <a:latin typeface="+mn-ea"/>
              </a:rPr>
              <a:t>、赏析后两句诗的表现手法及思想感情</a:t>
            </a:r>
            <a:r>
              <a:rPr lang="zh-CN" dirty="0" smtClean="0">
                <a:latin typeface="+mn-ea"/>
              </a:rPr>
              <a:t>。</a:t>
            </a:r>
            <a:endParaRPr lang="zh-CN" dirty="0">
              <a:latin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74184" y="2132856"/>
            <a:ext cx="8748464" cy="230832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u="sng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表现手法：用江南美景</a:t>
            </a:r>
            <a:r>
              <a:rPr lang="zh-CN" altLang="en-US" sz="3200" b="1" u="sng" dirty="0">
                <a:solidFill>
                  <a:schemeClr val="tx2"/>
                </a:solidFill>
                <a:latin typeface="方正北魏楷书简体" pitchFamily="65" charset="-122"/>
                <a:ea typeface="方正北魏楷书简体" pitchFamily="65" charset="-122"/>
              </a:rPr>
              <a:t>反衬</a:t>
            </a:r>
            <a:r>
              <a:rPr lang="zh-CN" altLang="en-US" sz="3200" b="1" u="sng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离乱世事和沉沦身世。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u="sng" dirty="0">
                <a:solidFill>
                  <a:srgbClr val="FF0000"/>
                </a:solidFill>
                <a:latin typeface="方正北魏楷书简体" pitchFamily="65" charset="-122"/>
                <a:ea typeface="方正北魏楷书简体" pitchFamily="65" charset="-122"/>
              </a:rPr>
              <a:t>思想感情：抒发对时世之凋敝丧乱与人生凄凉飘零的感慨之情。</a:t>
            </a:r>
          </a:p>
        </p:txBody>
      </p:sp>
      <p:pic>
        <p:nvPicPr>
          <p:cNvPr id="5" name="Picture 2" descr="http://img.sootuu.com/Exchange/2009_11/2009113015268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293096"/>
            <a:ext cx="3617317" cy="2712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5096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397</Words>
  <Application>Microsoft Office PowerPoint</Application>
  <PresentationFormat>全屏显示(4:3)</PresentationFormat>
  <Paragraphs>72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Office 主题</vt:lpstr>
      <vt:lpstr>江南逢李龟年</vt:lpstr>
      <vt:lpstr>   江南逢李龟年  杜甫　               岐王宅里寻常见，  　　崔九堂前几度闻。 　　正是江南好风景， 　　落花时节又逢君。</vt:lpstr>
      <vt:lpstr>背景简介</vt:lpstr>
      <vt:lpstr>赏析诗歌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江南逢李龟年</dc:title>
  <dc:creator>Nat</dc:creator>
  <cp:lastModifiedBy>nattapol</cp:lastModifiedBy>
  <cp:revision>1</cp:revision>
  <dcterms:created xsi:type="dcterms:W3CDTF">2015-01-15T09:33:48Z</dcterms:created>
  <dcterms:modified xsi:type="dcterms:W3CDTF">2015-01-15T09:34:07Z</dcterms:modified>
</cp:coreProperties>
</file>