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60" r:id="rId5"/>
    <p:sldId id="305" r:id="rId6"/>
    <p:sldId id="307" r:id="rId7"/>
    <p:sldId id="303" r:id="rId8"/>
  </p:sldIdLst>
  <p:sldSz cx="12192000" cy="6858000"/>
  <p:notesSz cx="6858000" cy="9144000"/>
  <p:custDataLst>
    <p:tags r:id="rId9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6BFEA"/>
    <a:srgbClr val="0F54A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2" d="100"/>
          <a:sy n="92" d="100"/>
        </p:scale>
        <p:origin x="64" y="1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tags" Target="tags/tag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C0A13-A011-4B20-B325-A59F4477C576}" type="datetimeFigureOut">
              <a:rPr lang="zh-CN" altLang="en-US" smtClean="0"/>
              <a:t>2023/5/11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6DD00AE4-953E-4E49-BC4B-F8178D8F2CF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C0A13-A011-4B20-B325-A59F4477C576}" type="datetimeFigureOut">
              <a:rPr lang="zh-CN" altLang="en-US" smtClean="0"/>
              <a:t>2023/5/11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00AE4-953E-4E49-BC4B-F8178D8F2CF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C0A13-A011-4B20-B325-A59F4477C576}" type="datetimeFigureOut">
              <a:rPr lang="zh-CN" altLang="en-US" smtClean="0"/>
              <a:t>2023/5/11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6DD00AE4-953E-4E49-BC4B-F8178D8F2CF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C0A13-A011-4B20-B325-A59F4477C576}" type="datetimeFigureOut">
              <a:rPr lang="zh-CN" altLang="en-US" smtClean="0"/>
              <a:t>2023/5/11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6DD00AE4-953E-4E49-BC4B-F8178D8F2CF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C0A13-A011-4B20-B325-A59F4477C576}" type="datetimeFigureOut">
              <a:rPr lang="zh-CN" altLang="en-US" smtClean="0"/>
              <a:t>2023/5/11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6DD00AE4-953E-4E49-BC4B-F8178D8F2CF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C0A13-A011-4B20-B325-A59F4477C576}" type="datetimeFigureOut">
              <a:rPr lang="zh-CN" altLang="en-US" smtClean="0"/>
              <a:t>2023/5/11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00AE4-953E-4E49-BC4B-F8178D8F2CF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C0A13-A011-4B20-B325-A59F4477C576}" type="datetimeFigureOut">
              <a:rPr lang="zh-CN" altLang="en-US" smtClean="0"/>
              <a:t>2023/5/11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00AE4-953E-4E49-BC4B-F8178D8F2CF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C0A13-A011-4B20-B325-A59F4477C576}" type="datetimeFigureOut">
              <a:rPr lang="zh-CN" altLang="en-US" smtClean="0"/>
              <a:t>2023/5/11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00AE4-953E-4E49-BC4B-F8178D8F2CF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C0A13-A011-4B20-B325-A59F4477C576}" type="datetimeFigureOut">
              <a:rPr lang="zh-CN" altLang="en-US" smtClean="0"/>
              <a:t>2023/5/11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DD00AE4-953E-4E49-BC4B-F8178D8F2CF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描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C0A13-A011-4B20-B325-A59F4477C576}" type="datetimeFigureOut">
              <a:rPr lang="zh-CN" altLang="en-US" smtClean="0"/>
              <a:t>2023/5/11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6DD00AE4-953E-4E49-BC4B-F8178D8F2CF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带描述的引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C0A13-A011-4B20-B325-A59F4477C576}" type="datetimeFigureOut">
              <a:rPr lang="zh-CN" altLang="en-US" smtClean="0"/>
              <a:t>2023/5/11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6DD00AE4-953E-4E49-BC4B-F8178D8F2CF7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 panose="020B0604020202020204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 panose="020B0604020202020204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C0A13-A011-4B20-B325-A59F4477C576}" type="datetimeFigureOut">
              <a:rPr lang="zh-CN" altLang="en-US" smtClean="0"/>
              <a:t>2023/5/11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DD00AE4-953E-4E49-BC4B-F8178D8F2CF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言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C0A13-A011-4B20-B325-A59F4477C576}" type="datetimeFigureOut">
              <a:rPr lang="zh-CN" altLang="en-US" smtClean="0"/>
              <a:t>2023/5/11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DD00AE4-953E-4E49-BC4B-F8178D8F2CF7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 panose="020B0604020202020204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 panose="020B0604020202020204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真或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C0A13-A011-4B20-B325-A59F4477C576}" type="datetimeFigureOut">
              <a:rPr lang="zh-CN" altLang="en-US" smtClean="0"/>
              <a:t>2023/5/11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DD00AE4-953E-4E49-BC4B-F8178D8F2CF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C0A13-A011-4B20-B325-A59F4477C576}" type="datetimeFigureOut">
              <a:rPr lang="zh-CN" altLang="en-US" smtClean="0"/>
              <a:t>2023/5/11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00AE4-953E-4E49-BC4B-F8178D8F2CF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C0A13-A011-4B20-B325-A59F4477C576}" type="datetimeFigureOut">
              <a:rPr lang="zh-CN" altLang="en-US" smtClean="0"/>
              <a:t>2023/5/11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00AE4-953E-4E49-BC4B-F8178D8F2CF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标题和四项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sz="quarter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838200" y="1825625"/>
            <a:ext cx="5181600" cy="2098675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6172200" y="1825625"/>
            <a:ext cx="5181600" cy="2098675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838200" y="4076700"/>
            <a:ext cx="5181600" cy="2100263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4076700"/>
            <a:ext cx="5181600" cy="2100263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9" name="日期占位符 6"/>
          <p:cNvSpPr>
            <a:spLocks noGrp="1"/>
          </p:cNvSpPr>
          <p:nvPr>
            <p:ph type="dt" sz="half" idx="12"/>
          </p:nvPr>
        </p:nvSpPr>
        <p:spPr>
          <a:xfrm>
            <a:off x="609600" y="6243638"/>
            <a:ext cx="2844800" cy="457200"/>
          </a:xfrm>
          <a:prstGeom prst="rect">
            <a:avLst/>
          </a:prstGeom>
        </p:spPr>
        <p:txBody>
          <a:bodyPr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Garamond" panose="02020404030301010803" pitchFamily="18" charset="0"/>
              <a:ea typeface="宋体" panose="02010600030101010101" pitchFamily="2" charset="-122"/>
              <a:cs typeface="+mn-ea"/>
            </a:endParaRPr>
          </a:p>
        </p:txBody>
      </p:sp>
      <p:sp>
        <p:nvSpPr>
          <p:cNvPr id="10" name="页脚占位符 7"/>
          <p:cNvSpPr>
            <a:spLocks noGrp="1"/>
          </p:cNvSpPr>
          <p:nvPr>
            <p:ph type="ftr" sz="quarter" idx="13"/>
          </p:nvPr>
        </p:nvSpPr>
        <p:spPr>
          <a:xfrm>
            <a:off x="4165600" y="6248400"/>
            <a:ext cx="3860800" cy="457200"/>
          </a:xfrm>
          <a:prstGeom prst="rect">
            <a:avLst/>
          </a:prstGeom>
        </p:spPr>
        <p:txBody>
          <a:bodyPr anchor="b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Garamond" panose="02020404030301010803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灯片编号占位符 8"/>
          <p:cNvSpPr>
            <a:spLocks noGrp="1"/>
          </p:cNvSpPr>
          <p:nvPr>
            <p:ph type="sldNum" sz="quarter" idx="14"/>
          </p:nvPr>
        </p:nvSpPr>
        <p:spPr>
          <a:xfrm>
            <a:off x="8737600" y="6243638"/>
            <a:ext cx="2844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/>
          <a:p>
            <a:pPr algn="r">
              <a:buNone/>
            </a:pPr>
            <a:fld id="{9A0DB2DC-4C9A-4742-B13C-FB6460FD3503}" type="slidenum">
              <a:rPr lang="zh-CN" altLang="zh-CN" dirty="0">
                <a:latin typeface="Garamond" panose="02020404030301010803" pitchFamily="18" charset="0"/>
              </a:rPr>
              <a:t>‹#›</a:t>
            </a:fld>
            <a:endParaRPr lang="zh-CN" altLang="zh-CN" dirty="0">
              <a:latin typeface="Garamond" panose="02020404030301010803" pitchFamily="18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8C0A13-A011-4B20-B325-A59F4477C576}" type="datetimeFigureOut">
              <a:rPr lang="zh-CN" altLang="en-US" smtClean="0"/>
              <a:t>2023/5/11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6DD00AE4-953E-4E49-BC4B-F8178D8F2CF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panose="05040102010807070707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panose="05040102010807070707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panose="05040102010807070707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panose="05040102010807070707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panose="05040102010807070707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panose="05040102010807070707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panose="05040102010807070707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panose="05040102010807070707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panose="05040102010807070707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693716" y="949230"/>
            <a:ext cx="8915399" cy="2262781"/>
          </a:xfrm>
        </p:spPr>
        <p:txBody>
          <a:bodyPr>
            <a:normAutofit/>
          </a:bodyPr>
          <a:lstStyle/>
          <a:p>
            <a:r>
              <a:rPr lang="zh-CN" altLang="en-US" sz="7200" dirty="0">
                <a:latin typeface="华文隶书" panose="02010800040101010101" pitchFamily="2" charset="-122"/>
                <a:ea typeface="华文隶书" panose="02010800040101010101" pitchFamily="2" charset="-122"/>
              </a:rPr>
              <a:t>一材多用巧变通</a:t>
            </a:r>
          </a:p>
        </p:txBody>
      </p:sp>
      <p:sp>
        <p:nvSpPr>
          <p:cNvPr id="5" name="副标题 4">
            <a:extLst>
              <a:ext uri="{FF2B5EF4-FFF2-40B4-BE49-F238E27FC236}">
                <a16:creationId xmlns:a16="http://schemas.microsoft.com/office/drawing/2014/main" id="{A76DF8C2-437F-B9F7-C513-51C26D74B5B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>
            <a:spLocks noGrp="1"/>
          </p:cNvSpPr>
          <p:nvPr>
            <p:ph type="title"/>
          </p:nvPr>
        </p:nvSpPr>
        <p:spPr>
          <a:xfrm>
            <a:off x="171942" y="119013"/>
            <a:ext cx="8911687" cy="1280890"/>
          </a:xfrm>
        </p:spPr>
        <p:txBody>
          <a:bodyPr>
            <a:normAutofit/>
          </a:bodyPr>
          <a:lstStyle/>
          <a:p>
            <a:r>
              <a:rPr lang="zh-CN" altLang="zh-CN" sz="3600" b="1" kern="100" dirty="0">
                <a:solidFill>
                  <a:srgbClr val="FF0000"/>
                </a:solidFill>
                <a:effectLst/>
                <a:ea typeface="等线" panose="02010600030101010101" pitchFamily="2" charset="-122"/>
                <a:cs typeface="Times New Roman" panose="02020603050405020304" pitchFamily="18" charset="0"/>
              </a:rPr>
              <a:t>议一议，学方法</a:t>
            </a:r>
            <a:endParaRPr lang="zh-CN" altLang="en-US" sz="7200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334985" y="908605"/>
            <a:ext cx="10515600" cy="3710555"/>
          </a:xfrm>
        </p:spPr>
        <p:txBody>
          <a:bodyPr>
            <a:normAutofit fontScale="85000" lnSpcReduction="10000"/>
          </a:bodyPr>
          <a:lstStyle/>
          <a:p>
            <a:pPr indent="266700" algn="just"/>
            <a:r>
              <a:rPr lang="en-US" altLang="zh-CN" kern="100" dirty="0">
                <a:effectLst/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                        </a:t>
            </a:r>
            <a:r>
              <a:rPr lang="zh-CN" altLang="en-US" sz="3200" b="1" kern="100" dirty="0">
                <a:solidFill>
                  <a:schemeClr val="tx1"/>
                </a:solidFill>
                <a:effectLst/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《记忆深处的芒果树》</a:t>
            </a:r>
          </a:p>
          <a:p>
            <a:pPr indent="266700" algn="just"/>
            <a:r>
              <a:rPr lang="zh-CN" altLang="en-US" sz="3200" b="1" kern="100" dirty="0">
                <a:solidFill>
                  <a:schemeClr val="tx1"/>
                </a:solidFill>
                <a:effectLst/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奶奶家的芒果花香留在我的记忆深处。</a:t>
            </a:r>
          </a:p>
          <a:p>
            <a:pPr indent="266700" algn="just"/>
            <a:r>
              <a:rPr lang="zh-CN" altLang="en-US" sz="3200" b="1" kern="100" dirty="0">
                <a:solidFill>
                  <a:schemeClr val="tx1"/>
                </a:solidFill>
                <a:effectLst/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小时候，奶奶家种芒果树，香飘十里。</a:t>
            </a:r>
          </a:p>
          <a:p>
            <a:pPr indent="266700" algn="just"/>
            <a:r>
              <a:rPr lang="zh-CN" altLang="en-US" sz="3200" b="1" kern="100" dirty="0">
                <a:solidFill>
                  <a:schemeClr val="tx1"/>
                </a:solidFill>
                <a:effectLst/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奶奶在树下讲故事、收集花朵、织毛衣。</a:t>
            </a:r>
          </a:p>
          <a:p>
            <a:pPr indent="266700" algn="just"/>
            <a:r>
              <a:rPr lang="zh-CN" altLang="en-US" sz="3200" b="1" kern="100" dirty="0">
                <a:solidFill>
                  <a:schemeClr val="tx1"/>
                </a:solidFill>
                <a:effectLst/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芒果成熟，奶奶和我一起做芒果干、芒果布丁。</a:t>
            </a:r>
          </a:p>
          <a:p>
            <a:pPr indent="266700" algn="just"/>
            <a:r>
              <a:rPr lang="zh-CN" altLang="en-US" sz="3200" b="1" kern="100" dirty="0">
                <a:solidFill>
                  <a:schemeClr val="tx1"/>
                </a:solidFill>
                <a:effectLst/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奶奶在一个春天离开了，我看着芒果树大哭。</a:t>
            </a:r>
          </a:p>
          <a:p>
            <a:pPr indent="266700" algn="just"/>
            <a:r>
              <a:rPr lang="zh-CN" altLang="en-US" sz="3200" b="1" kern="100" dirty="0">
                <a:solidFill>
                  <a:schemeClr val="tx1"/>
                </a:solidFill>
                <a:effectLst/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我在芒果花香中怀念奶奶，明白了要活在当下、珍惜身边人。</a:t>
            </a:r>
          </a:p>
          <a:p>
            <a:pPr indent="266700" algn="just"/>
            <a:endParaRPr lang="zh-CN" altLang="zh-CN" sz="1800" kern="100" dirty="0">
              <a:effectLst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079863" y="4327194"/>
            <a:ext cx="10354491" cy="19996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0" indent="0" algn="just">
              <a:buNone/>
            </a:pPr>
            <a:r>
              <a:rPr lang="zh-CN" altLang="zh-CN" sz="2800" kern="100" dirty="0">
                <a:solidFill>
                  <a:srgbClr val="FF0000"/>
                </a:solidFill>
                <a:effectLst/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判断：</a:t>
            </a:r>
            <a:r>
              <a:rPr lang="zh-CN" altLang="en-US" sz="2800" kern="100" dirty="0">
                <a:solidFill>
                  <a:srgbClr val="FF0000"/>
                </a:solidFill>
                <a:effectLst/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上述</a:t>
            </a:r>
            <a:r>
              <a:rPr lang="zh-CN" altLang="zh-CN" sz="2800" kern="100" dirty="0">
                <a:solidFill>
                  <a:srgbClr val="FF0000"/>
                </a:solidFill>
                <a:effectLst/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材料是否适合用于以下题目？</a:t>
            </a:r>
          </a:p>
          <a:p>
            <a:pPr marL="228600" indent="266700" algn="just"/>
            <a:r>
              <a:rPr altLang="zh-CN" sz="3200" b="1" kern="100" dirty="0">
                <a:solidFill>
                  <a:srgbClr val="0000FF"/>
                </a:solidFill>
                <a:effectLst/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①我想握住你的手    </a:t>
            </a:r>
            <a:r>
              <a:rPr lang="en-US" sz="3200" b="1" kern="100" dirty="0">
                <a:solidFill>
                  <a:srgbClr val="0000FF"/>
                </a:solidFill>
                <a:effectLst/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     </a:t>
            </a:r>
            <a:r>
              <a:rPr altLang="zh-CN" sz="3200" b="1" kern="100" dirty="0">
                <a:solidFill>
                  <a:srgbClr val="0000FF"/>
                </a:solidFill>
                <a:effectLst/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  </a:t>
            </a:r>
            <a:r>
              <a:rPr lang="en-US" sz="3200" b="1" kern="100" dirty="0">
                <a:solidFill>
                  <a:srgbClr val="0000FF"/>
                </a:solidFill>
                <a:effectLst/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  </a:t>
            </a:r>
            <a:r>
              <a:rPr altLang="zh-CN" sz="3200" b="1" kern="100" dirty="0">
                <a:solidFill>
                  <a:srgbClr val="0000FF"/>
                </a:solidFill>
                <a:effectLst/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②这里也有乐趣</a:t>
            </a:r>
          </a:p>
          <a:p>
            <a:pPr marL="228600" indent="266700" algn="just"/>
            <a:r>
              <a:rPr altLang="zh-CN" sz="3200" b="1" kern="100" dirty="0">
                <a:solidFill>
                  <a:srgbClr val="0000FF"/>
                </a:solidFill>
                <a:effectLst/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③你的光照亮了我的青春</a:t>
            </a:r>
            <a:r>
              <a:rPr lang="en-US" sz="3200" b="1" kern="100" dirty="0">
                <a:solidFill>
                  <a:srgbClr val="0000FF"/>
                </a:solidFill>
                <a:effectLst/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  </a:t>
            </a:r>
            <a:r>
              <a:rPr altLang="zh-CN" sz="3200" b="1" kern="100" dirty="0">
                <a:solidFill>
                  <a:srgbClr val="0000FF"/>
                </a:solidFill>
                <a:effectLst/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④这个春天，我再一次____</a:t>
            </a:r>
          </a:p>
          <a:p>
            <a:pPr marL="228600" indent="266700" algn="just"/>
            <a:r>
              <a:rPr altLang="zh-CN" sz="3200" b="1" kern="100" dirty="0">
                <a:solidFill>
                  <a:srgbClr val="0000FF"/>
                </a:solidFill>
                <a:effectLst/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⑤奋斗让我_____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795342" y="1498064"/>
            <a:ext cx="11259050" cy="3407645"/>
          </a:xfrm>
        </p:spPr>
        <p:txBody>
          <a:bodyPr>
            <a:noAutofit/>
          </a:bodyPr>
          <a:lstStyle/>
          <a:p>
            <a:r>
              <a:rPr lang="zh-CN" altLang="en-US" sz="36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奶奶家的芒果花香留在我的记忆深处。</a:t>
            </a:r>
          </a:p>
          <a:p>
            <a:r>
              <a:rPr lang="zh-CN" altLang="en-US" sz="36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小时候，奶奶家种芒果树，香飘十里。</a:t>
            </a:r>
          </a:p>
          <a:p>
            <a:r>
              <a:rPr lang="zh-CN" altLang="en-US" sz="36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芒果成熟了，奶奶和我一起做芒果干、芒果布丁。（详写）</a:t>
            </a:r>
          </a:p>
          <a:p>
            <a:r>
              <a:rPr lang="zh-CN" altLang="en-US" sz="36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奶奶离开了，我尝试自己做芒果布丁。（略写）</a:t>
            </a:r>
            <a:endParaRPr lang="en-US" altLang="zh-CN" sz="3600" dirty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endParaRPr lang="zh-CN" altLang="en-US" sz="3600" dirty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36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我在芒果花香中怀念奶奶。</a:t>
            </a:r>
          </a:p>
          <a:p>
            <a:endParaRPr lang="zh-CN" altLang="en-US" dirty="0"/>
          </a:p>
        </p:txBody>
      </p:sp>
      <p:sp>
        <p:nvSpPr>
          <p:cNvPr id="4" name="文本框 3"/>
          <p:cNvSpPr txBox="1"/>
          <p:nvPr/>
        </p:nvSpPr>
        <p:spPr>
          <a:xfrm>
            <a:off x="2213956" y="713536"/>
            <a:ext cx="77886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4000" b="1" dirty="0"/>
              <a:t>《这个春天，我再一次</a:t>
            </a:r>
            <a:r>
              <a:rPr lang="en-US" altLang="zh-CN" sz="4000" b="1" dirty="0"/>
              <a:t>_________ </a:t>
            </a:r>
            <a:r>
              <a:rPr lang="zh-CN" altLang="en-US" sz="4000" b="1" dirty="0"/>
              <a:t>》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1580044" y="695870"/>
            <a:ext cx="8803640" cy="707886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zh-CN" altLang="zh-CN" sz="4000" b="1" dirty="0"/>
              <a:t>《</a:t>
            </a:r>
            <a:r>
              <a:rPr lang="zh-CN" altLang="zh-CN" sz="4000" b="1" dirty="0">
                <a:solidFill>
                  <a:srgbClr val="0000FF"/>
                </a:solidFill>
              </a:rPr>
              <a:t>这个春天</a:t>
            </a:r>
            <a:r>
              <a:rPr lang="zh-CN" altLang="zh-CN" sz="4000" b="1" dirty="0"/>
              <a:t>，我</a:t>
            </a:r>
            <a:r>
              <a:rPr lang="en-US" altLang="zh-CN" sz="4000" b="1" dirty="0">
                <a:solidFill>
                  <a:srgbClr val="FF0000"/>
                </a:solidFill>
              </a:rPr>
              <a:t>/</a:t>
            </a:r>
            <a:r>
              <a:rPr lang="zh-CN" altLang="zh-CN" sz="4000" b="1" dirty="0">
                <a:solidFill>
                  <a:srgbClr val="FF0000"/>
                </a:solidFill>
              </a:rPr>
              <a:t>再一次</a:t>
            </a:r>
            <a:r>
              <a:rPr lang="en-US" altLang="zh-CN" sz="4000" b="1" dirty="0">
                <a:solidFill>
                  <a:srgbClr val="FF0000"/>
                </a:solidFill>
              </a:rPr>
              <a:t>/_________&gt;&gt;</a:t>
            </a:r>
            <a:endParaRPr lang="zh-CN" altLang="en-US" sz="4000" b="1" dirty="0">
              <a:solidFill>
                <a:srgbClr val="FF0000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7395964" y="616177"/>
            <a:ext cx="305054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3600" dirty="0"/>
              <a:t>做芒果布丁</a:t>
            </a:r>
            <a:endParaRPr lang="zh-CN" altLang="en-US" sz="3600" dirty="0"/>
          </a:p>
        </p:txBody>
      </p:sp>
      <p:sp>
        <p:nvSpPr>
          <p:cNvPr id="15" name="文本框 14"/>
          <p:cNvSpPr txBox="1"/>
          <p:nvPr/>
        </p:nvSpPr>
        <p:spPr>
          <a:xfrm>
            <a:off x="1080339" y="1560197"/>
            <a:ext cx="10347935" cy="58477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indent="266700" algn="just">
              <a:tabLst>
                <a:tab pos="3279775" algn="l"/>
              </a:tabLst>
            </a:pPr>
            <a:r>
              <a:rPr lang="zh-CN" altLang="zh-CN" sz="3200" b="1" kern="100" dirty="0">
                <a:solidFill>
                  <a:srgbClr val="FF0000"/>
                </a:solidFill>
                <a:effectLst/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春天到了（环境描写），芒果花开，我想起了奶奶。</a:t>
            </a:r>
            <a:endParaRPr lang="zh-CN" altLang="zh-CN" sz="3200" b="1" kern="100" dirty="0">
              <a:effectLst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861616" y="4801806"/>
            <a:ext cx="9910355" cy="58356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indent="266700" algn="just"/>
            <a:r>
              <a:rPr lang="zh-CN" altLang="zh-CN" sz="3200" b="1" kern="100" dirty="0">
                <a:solidFill>
                  <a:srgbClr val="0000FF"/>
                </a:solidFill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做的过程错漏百出，体会奶奶的勤劳能干和耐心。</a:t>
            </a:r>
          </a:p>
        </p:txBody>
      </p:sp>
      <p:sp>
        <p:nvSpPr>
          <p:cNvPr id="19" name="等腰三角形 18"/>
          <p:cNvSpPr/>
          <p:nvPr/>
        </p:nvSpPr>
        <p:spPr>
          <a:xfrm>
            <a:off x="11713271" y="1748053"/>
            <a:ext cx="241069" cy="313894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等腰三角形 19"/>
          <p:cNvSpPr/>
          <p:nvPr/>
        </p:nvSpPr>
        <p:spPr>
          <a:xfrm>
            <a:off x="11713270" y="4998751"/>
            <a:ext cx="241069" cy="313894"/>
          </a:xfrm>
          <a:prstGeom prst="triangle">
            <a:avLst>
              <a:gd name="adj" fmla="val 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1</a:t>
            </a:r>
            <a:endParaRPr lang="zh-CN" altLang="en-US" dirty="0"/>
          </a:p>
        </p:txBody>
      </p:sp>
      <p:sp>
        <p:nvSpPr>
          <p:cNvPr id="5" name="文本框 4"/>
          <p:cNvSpPr txBox="1"/>
          <p:nvPr/>
        </p:nvSpPr>
        <p:spPr>
          <a:xfrm>
            <a:off x="-663114" y="6041997"/>
            <a:ext cx="10609832" cy="1076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765175" algn="just"/>
            <a:r>
              <a:rPr lang="zh-CN" altLang="zh-CN" sz="3600" b="1" kern="100" dirty="0">
                <a:solidFill>
                  <a:srgbClr val="40404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立意关键词</a:t>
            </a:r>
            <a:r>
              <a:rPr lang="zh-CN" altLang="zh-CN" sz="3600" b="1" kern="100" dirty="0">
                <a:latin typeface="Arial" panose="020B060402020202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：</a:t>
            </a:r>
            <a:r>
              <a:rPr lang="zh-CN" altLang="zh-CN" sz="3600" b="1" kern="100" dirty="0">
                <a:solidFill>
                  <a:srgbClr val="0000FF"/>
                </a:solidFill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做事要耐心</a:t>
            </a:r>
            <a:endParaRPr lang="zh-CN" altLang="zh-CN" sz="36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804545" algn="just"/>
            <a:r>
              <a:rPr lang="en-US" altLang="zh-CN" sz="2800" b="1" kern="100" dirty="0">
                <a:solidFill>
                  <a:srgbClr val="404040"/>
                </a:solidFill>
                <a:effectLst/>
                <a:latin typeface="宋体" panose="02010600030101010101" pitchFamily="2" charset="-122"/>
                <a:ea typeface="Arial" panose="020B0604020202020204" pitchFamily="34" charset="0"/>
                <a:cs typeface="宋体" panose="02010600030101010101" pitchFamily="2" charset="-122"/>
              </a:rPr>
              <a:t> </a:t>
            </a:r>
            <a:endParaRPr lang="zh-CN" altLang="zh-CN" sz="2000" dirty="0">
              <a:solidFill>
                <a:srgbClr val="000000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421248" y="6041997"/>
            <a:ext cx="7330476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zh-CN" sz="3600" b="1" kern="100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  <a:sym typeface="+mn-ea"/>
              </a:rPr>
              <a:t>/</a:t>
            </a:r>
            <a:r>
              <a:rPr lang="zh-CN" altLang="en-US" sz="3600" b="1" kern="100" dirty="0">
                <a:latin typeface="Arial" panose="020B060402020202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理解奶奶的爱</a:t>
            </a:r>
            <a:r>
              <a:rPr lang="zh-CN" altLang="zh-CN" sz="3600" b="1" kern="100" dirty="0">
                <a:effectLst/>
                <a:latin typeface="Arial" panose="020B060402020202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 </a:t>
            </a:r>
            <a:r>
              <a:rPr lang="en-US" altLang="zh-CN" sz="3600" b="1" kern="100" dirty="0">
                <a:effectLst/>
                <a:latin typeface="Arial" panose="020B060402020202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/ </a:t>
            </a:r>
            <a:r>
              <a:rPr lang="zh-CN" altLang="zh-CN" sz="3600" b="1" kern="100" dirty="0">
                <a:effectLst/>
                <a:latin typeface="Arial" panose="020B060402020202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做事需要窍门</a:t>
            </a:r>
            <a:r>
              <a:rPr lang="en-US" altLang="zh-CN" sz="3600" b="1" kern="100" dirty="0">
                <a:effectLst/>
                <a:latin typeface="Arial" panose="020B060402020202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……</a:t>
            </a:r>
            <a:endParaRPr lang="zh-CN" altLang="en-US" sz="36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95342" y="5457222"/>
            <a:ext cx="10414783" cy="58356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l"/>
            <a:r>
              <a:rPr lang="zh-CN" altLang="en-US" sz="3200" b="1" kern="100" dirty="0">
                <a:solidFill>
                  <a:srgbClr val="FF0000"/>
                </a:solidFill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再一次做芒果布丁，我明白奶奶的教导：做事要有耐心。</a:t>
            </a:r>
          </a:p>
        </p:txBody>
      </p:sp>
      <p:sp>
        <p:nvSpPr>
          <p:cNvPr id="10" name="等腰三角形 9"/>
          <p:cNvSpPr/>
          <p:nvPr/>
        </p:nvSpPr>
        <p:spPr>
          <a:xfrm>
            <a:off x="11210125" y="5749609"/>
            <a:ext cx="186533" cy="21061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3" grpId="0" uiExpand="1" build="p"/>
      <p:bldP spid="3" grpId="1" build="p"/>
      <p:bldP spid="8" grpId="0" bldLvl="0" animBg="1"/>
      <p:bldP spid="11" grpId="0"/>
      <p:bldP spid="15" grpId="0" bldLvl="0" animBg="1"/>
      <p:bldP spid="16" grpId="0" bldLvl="0" animBg="1"/>
      <p:bldP spid="5" grpId="0"/>
      <p:bldP spid="6" grpId="0"/>
      <p:bldP spid="7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00990" y="87630"/>
            <a:ext cx="8911590" cy="878840"/>
          </a:xfrm>
        </p:spPr>
        <p:txBody>
          <a:bodyPr>
            <a:normAutofit/>
          </a:bodyPr>
          <a:lstStyle/>
          <a:p>
            <a:r>
              <a:rPr lang="zh-CN" altLang="zh-CN" sz="3600" b="1" kern="100" dirty="0">
                <a:solidFill>
                  <a:srgbClr val="FF0000"/>
                </a:solidFill>
                <a:effectLst/>
                <a:ea typeface="等线" panose="02010600030101010101" pitchFamily="2" charset="-122"/>
                <a:cs typeface="Times New Roman" panose="02020603050405020304" pitchFamily="18" charset="0"/>
              </a:rPr>
              <a:t>练一练，懂活用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4854" y="1368425"/>
            <a:ext cx="11575473" cy="4228811"/>
          </a:xfrm>
        </p:spPr>
        <p:txBody>
          <a:bodyPr>
            <a:normAutofit lnSpcReduction="10000"/>
          </a:bodyPr>
          <a:lstStyle/>
          <a:p>
            <a:pPr indent="266700" algn="just"/>
            <a:r>
              <a:rPr lang="zh-CN" altLang="en-US" sz="3600" b="1" kern="100" dirty="0">
                <a:solidFill>
                  <a:schemeClr val="tx1"/>
                </a:solidFill>
                <a:effectLst/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奶奶家的芒果花香留在我的记忆深处。</a:t>
            </a:r>
          </a:p>
          <a:p>
            <a:pPr indent="266700" algn="just"/>
            <a:r>
              <a:rPr lang="zh-CN" altLang="en-US" sz="3600" b="1" kern="100" dirty="0">
                <a:solidFill>
                  <a:schemeClr val="tx1"/>
                </a:solidFill>
                <a:effectLst/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小时候，奶奶家种芒果树，香飘十里。</a:t>
            </a:r>
          </a:p>
          <a:p>
            <a:pPr indent="266700" algn="just"/>
            <a:r>
              <a:rPr lang="zh-CN" altLang="en-US" sz="3600" b="1" kern="100" dirty="0">
                <a:solidFill>
                  <a:schemeClr val="tx1"/>
                </a:solidFill>
                <a:effectLst/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奶奶在树下讲故事、收集花朵、织毛衣。</a:t>
            </a:r>
          </a:p>
          <a:p>
            <a:pPr indent="266700" algn="just"/>
            <a:r>
              <a:rPr lang="zh-CN" altLang="en-US" sz="3600" b="1" kern="100" dirty="0">
                <a:solidFill>
                  <a:schemeClr val="tx1"/>
                </a:solidFill>
                <a:effectLst/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芒果成熟，奶奶和我一起做芒果干、芒果布丁。</a:t>
            </a:r>
          </a:p>
          <a:p>
            <a:pPr indent="266700" algn="just"/>
            <a:r>
              <a:rPr lang="zh-CN" altLang="en-US" sz="3600" b="1" kern="100" dirty="0">
                <a:solidFill>
                  <a:schemeClr val="tx1"/>
                </a:solidFill>
                <a:effectLst/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奶奶在一个春天离开了，我看着芒果树大哭。</a:t>
            </a:r>
          </a:p>
          <a:p>
            <a:pPr indent="266700" algn="just"/>
            <a:r>
              <a:rPr lang="zh-CN" altLang="en-US" sz="3600" b="1" kern="100" dirty="0">
                <a:solidFill>
                  <a:schemeClr val="tx1"/>
                </a:solidFill>
                <a:effectLst/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我在芒果花香中怀念奶奶，明白了要活在当下、珍惜身边人。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2218467" y="5022217"/>
            <a:ext cx="10951845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0" eaLnBrk="0" fontAlgn="auto">
              <a:lnSpc>
                <a:spcPct val="150000"/>
              </a:lnSpc>
            </a:pPr>
            <a:r>
              <a:rPr altLang="zh-CN" sz="3200" b="1" kern="1700" spc="120" dirty="0">
                <a:solidFill>
                  <a:srgbClr val="0000FF"/>
                </a:solidFill>
                <a:uFillTx/>
              </a:rPr>
              <a:t>①我想握住你的手              ②这里也有乐趣</a:t>
            </a:r>
          </a:p>
          <a:p>
            <a:pPr indent="0" eaLnBrk="0" fontAlgn="auto">
              <a:lnSpc>
                <a:spcPct val="150000"/>
              </a:lnSpc>
            </a:pPr>
            <a:r>
              <a:rPr altLang="zh-CN" sz="3200" b="1" kern="1700" spc="120" dirty="0">
                <a:solidFill>
                  <a:srgbClr val="0000FF"/>
                </a:solidFill>
                <a:uFillTx/>
              </a:rPr>
              <a:t>③你的光照亮了我的青春    ④这一次，让我来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1771305" y="692930"/>
            <a:ext cx="93410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选择一个题目，先做审题分析，再改写材料，活用素材。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zh-CN" altLang="en-US" sz="4000" b="1" dirty="0">
                <a:latin typeface="Arial" panose="020B0604020202020204" pitchFamily="34" charset="0"/>
                <a:ea typeface="黑体" panose="02010609060101010101" pitchFamily="2" charset="-122"/>
                <a:sym typeface="+mn-ea"/>
              </a:rPr>
              <a:t>一材多用，关键审题。</a:t>
            </a:r>
            <a:endParaRPr lang="zh-CN" altLang="en-US" sz="4000" b="1" dirty="0">
              <a:latin typeface="Arial" panose="020B0604020202020204" pitchFamily="34" charset="0"/>
              <a:ea typeface="黑体" panose="0201060906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4000" b="1" dirty="0">
                <a:latin typeface="Arial" panose="020B0604020202020204" pitchFamily="34" charset="0"/>
                <a:ea typeface="黑体" panose="02010609060101010101" pitchFamily="2" charset="-122"/>
                <a:sym typeface="+mn-ea"/>
              </a:rPr>
              <a:t>增删细节，详略得当。</a:t>
            </a:r>
            <a:endParaRPr lang="zh-CN" altLang="en-US" sz="4000" b="1" dirty="0">
              <a:latin typeface="Arial" panose="020B0604020202020204" pitchFamily="34" charset="0"/>
              <a:ea typeface="黑体" panose="0201060906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4000" b="1" dirty="0">
                <a:latin typeface="Arial" panose="020B0604020202020204" pitchFamily="34" charset="0"/>
                <a:ea typeface="黑体" panose="02010609060101010101" pitchFamily="2" charset="-122"/>
                <a:sym typeface="+mn-ea"/>
              </a:rPr>
              <a:t>改头换尾，提升立意。</a:t>
            </a:r>
            <a:endParaRPr lang="zh-CN" altLang="en-US" sz="4000" b="1" dirty="0">
              <a:latin typeface="Arial" panose="020B0604020202020204" pitchFamily="34" charset="0"/>
            </a:endParaRPr>
          </a:p>
          <a:p>
            <a:endParaRPr lang="zh-CN" altLang="en-US" sz="40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836420" y="683895"/>
            <a:ext cx="8911590" cy="902335"/>
          </a:xfrm>
        </p:spPr>
        <p:txBody>
          <a:bodyPr/>
          <a:lstStyle/>
          <a:p>
            <a:r>
              <a:rPr lang="zh-CN" altLang="en-US" b="1"/>
              <a:t>作业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638617" y="1969770"/>
            <a:ext cx="8915400" cy="3777622"/>
          </a:xfrm>
        </p:spPr>
        <p:txBody>
          <a:bodyPr/>
          <a:lstStyle/>
          <a:p>
            <a:pPr indent="266700" algn="just" fontAlgn="auto">
              <a:lnSpc>
                <a:spcPct val="150000"/>
              </a:lnSpc>
              <a:buSzTx/>
            </a:pPr>
            <a:r>
              <a:rPr lang="en-US" altLang="zh-CN" sz="4000"/>
              <a:t>    </a:t>
            </a:r>
            <a:r>
              <a:rPr lang="zh-CN" altLang="en-US" sz="3600" b="1" kern="100" dirty="0">
                <a:solidFill>
                  <a:schemeClr val="tx1"/>
                </a:solidFill>
                <a:effectLst/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选择一个作文题目，就自己积累的素材，完成一个素材活用思维训练，并完成一篇不少于600字的作文。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354070" y="3528060"/>
            <a:ext cx="6551930" cy="1468755"/>
          </a:xfrm>
        </p:spPr>
        <p:txBody>
          <a:bodyPr>
            <a:normAutofit fontScale="90000"/>
          </a:bodyPr>
          <a:lstStyle/>
          <a:p>
            <a:pPr algn="ctr"/>
            <a:r>
              <a:rPr lang="zh-CN" altLang="en-US" sz="7200" b="1"/>
              <a:t>谢</a:t>
            </a:r>
            <a:r>
              <a:rPr lang="en-US" altLang="zh-CN" sz="7200" b="1"/>
              <a:t> </a:t>
            </a:r>
            <a:r>
              <a:rPr lang="zh-CN" altLang="en-US" sz="7200" b="1"/>
              <a:t>谢</a:t>
            </a:r>
            <a:r>
              <a:rPr lang="en-US" altLang="zh-CN" sz="7200" b="1"/>
              <a:t> </a:t>
            </a:r>
            <a:r>
              <a:rPr lang="zh-CN" altLang="en-US" sz="7200" b="1"/>
              <a:t>聆</a:t>
            </a:r>
            <a:r>
              <a:rPr lang="en-US" altLang="zh-CN" sz="7200" b="1"/>
              <a:t> </a:t>
            </a:r>
            <a:r>
              <a:rPr lang="zh-CN" altLang="en-US" sz="7200" b="1"/>
              <a:t>听</a:t>
            </a:r>
            <a:br>
              <a:rPr lang="zh-CN" altLang="en-US" sz="7200" b="1"/>
            </a:br>
            <a:r>
              <a:rPr lang="en-US" altLang="zh-CN" sz="7200"/>
              <a:t>    </a:t>
            </a:r>
            <a:endParaRPr lang="zh-CN" altLang="en-US" sz="7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PP_MARK_KEY" val="ac18c38f-1bae-4d86-991b-e80b09dae8ec"/>
  <p:tag name="COMMONDATA" val="eyJoZGlkIjoiZGQyNTVmNDM2NzI4OWZmNDI4MWUzZjZmNDQ5NWE3YmUifQ=="/>
</p:tagLst>
</file>

<file path=ppt/theme/theme1.xml><?xml version="1.0" encoding="utf-8"?>
<a:theme xmlns:a="http://schemas.openxmlformats.org/drawingml/2006/main" name="丝状">
  <a:themeElements>
    <a:clrScheme name="丝状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丝状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丝状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sz="3600" dirty="0" smtClean="0">
            <a:latin typeface="宋体" panose="02010600030101010101" pitchFamily="2" charset="-122"/>
            <a:ea typeface="宋体" panose="02010600030101010101" pitchFamily="2" charset="-122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包裹</Template>
  <TotalTime>5622</TotalTime>
  <Words>454</Words>
  <Application>Microsoft Office PowerPoint</Application>
  <PresentationFormat>宽屏</PresentationFormat>
  <Paragraphs>45</Paragraphs>
  <Slides>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6" baseType="lpstr">
      <vt:lpstr>等线</vt:lpstr>
      <vt:lpstr>华文仿宋</vt:lpstr>
      <vt:lpstr>华文隶书</vt:lpstr>
      <vt:lpstr>宋体</vt:lpstr>
      <vt:lpstr>Arial</vt:lpstr>
      <vt:lpstr>Century Gothic</vt:lpstr>
      <vt:lpstr>Garamond</vt:lpstr>
      <vt:lpstr>Wingdings 3</vt:lpstr>
      <vt:lpstr>丝状</vt:lpstr>
      <vt:lpstr>一材多用巧变通</vt:lpstr>
      <vt:lpstr>议一议，学方法</vt:lpstr>
      <vt:lpstr>PowerPoint 演示文稿</vt:lpstr>
      <vt:lpstr>练一练，懂活用</vt:lpstr>
      <vt:lpstr>PowerPoint 演示文稿</vt:lpstr>
      <vt:lpstr>作业</vt:lpstr>
      <vt:lpstr>谢 谢 聆 听   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一材多用巧变通</dc:title>
  <dc:creator>丹萍 陈</dc:creator>
  <cp:lastModifiedBy>谢 子</cp:lastModifiedBy>
  <cp:revision>54</cp:revision>
  <dcterms:created xsi:type="dcterms:W3CDTF">2023-04-20T14:34:00Z</dcterms:created>
  <dcterms:modified xsi:type="dcterms:W3CDTF">2023-05-15T00:19:02Z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324DD20A8D8E46FF93435AA2F4CD5870</vt:lpwstr>
  </property>
  <property fmtid="{D5CDD505-2E9C-101B-9397-08002B2CF9AE}" pid="3" name="KSOProductBuildVer">
    <vt:lpwstr>2052-11.1.0.14309</vt:lpwstr>
  </property>
</Properties>
</file>