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6" r:id="rId3"/>
    <p:sldId id="265" r:id="rId4"/>
    <p:sldId id="266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92A472-E868-4F6B-9E42-B14127D86996}" type="datetimeFigureOut">
              <a:rPr lang="zh-CN" altLang="en-US" smtClean="0"/>
              <a:t>2018/7/31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0DC02C-93D7-4A0B-A0C2-4C9F7671D2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08652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2018/7/31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2018/7/31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808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2018/7/31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8710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9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5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5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3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2018/7/31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2390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2018/7/31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5119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4" indent="0">
              <a:buNone/>
              <a:defRPr sz="2000" b="1"/>
            </a:lvl2pPr>
            <a:lvl3pPr marL="914329" indent="0">
              <a:buNone/>
              <a:defRPr sz="1800" b="1"/>
            </a:lvl3pPr>
            <a:lvl4pPr marL="1371493" indent="0">
              <a:buNone/>
              <a:defRPr sz="1600" b="1"/>
            </a:lvl4pPr>
            <a:lvl5pPr marL="1828657" indent="0">
              <a:buNone/>
              <a:defRPr sz="1600" b="1"/>
            </a:lvl5pPr>
            <a:lvl6pPr marL="2285822" indent="0">
              <a:buNone/>
              <a:defRPr sz="1600" b="1"/>
            </a:lvl6pPr>
            <a:lvl7pPr marL="2742986" indent="0">
              <a:buNone/>
              <a:defRPr sz="1600" b="1"/>
            </a:lvl7pPr>
            <a:lvl8pPr marL="3200150" indent="0">
              <a:buNone/>
              <a:defRPr sz="1600" b="1"/>
            </a:lvl8pPr>
            <a:lvl9pPr marL="3657315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4" indent="0">
              <a:buNone/>
              <a:defRPr sz="2000" b="1"/>
            </a:lvl2pPr>
            <a:lvl3pPr marL="914329" indent="0">
              <a:buNone/>
              <a:defRPr sz="1800" b="1"/>
            </a:lvl3pPr>
            <a:lvl4pPr marL="1371493" indent="0">
              <a:buNone/>
              <a:defRPr sz="1600" b="1"/>
            </a:lvl4pPr>
            <a:lvl5pPr marL="1828657" indent="0">
              <a:buNone/>
              <a:defRPr sz="1600" b="1"/>
            </a:lvl5pPr>
            <a:lvl6pPr marL="2285822" indent="0">
              <a:buNone/>
              <a:defRPr sz="1600" b="1"/>
            </a:lvl6pPr>
            <a:lvl7pPr marL="2742986" indent="0">
              <a:buNone/>
              <a:defRPr sz="1600" b="1"/>
            </a:lvl7pPr>
            <a:lvl8pPr marL="3200150" indent="0">
              <a:buNone/>
              <a:defRPr sz="1600" b="1"/>
            </a:lvl8pPr>
            <a:lvl9pPr marL="3657315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2018/7/31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43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2018/7/31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0618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2018/7/31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001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4" indent="0">
              <a:buNone/>
              <a:defRPr sz="1200"/>
            </a:lvl2pPr>
            <a:lvl3pPr marL="914329" indent="0">
              <a:buNone/>
              <a:defRPr sz="1000"/>
            </a:lvl3pPr>
            <a:lvl4pPr marL="1371493" indent="0">
              <a:buNone/>
              <a:defRPr sz="900"/>
            </a:lvl4pPr>
            <a:lvl5pPr marL="1828657" indent="0">
              <a:buNone/>
              <a:defRPr sz="900"/>
            </a:lvl5pPr>
            <a:lvl6pPr marL="2285822" indent="0">
              <a:buNone/>
              <a:defRPr sz="900"/>
            </a:lvl6pPr>
            <a:lvl7pPr marL="2742986" indent="0">
              <a:buNone/>
              <a:defRPr sz="900"/>
            </a:lvl7pPr>
            <a:lvl8pPr marL="3200150" indent="0">
              <a:buNone/>
              <a:defRPr sz="900"/>
            </a:lvl8pPr>
            <a:lvl9pPr marL="365731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2018/7/31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8055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4" indent="0">
              <a:buNone/>
              <a:defRPr sz="2800"/>
            </a:lvl2pPr>
            <a:lvl3pPr marL="914329" indent="0">
              <a:buNone/>
              <a:defRPr sz="2400"/>
            </a:lvl3pPr>
            <a:lvl4pPr marL="1371493" indent="0">
              <a:buNone/>
              <a:defRPr sz="2000"/>
            </a:lvl4pPr>
            <a:lvl5pPr marL="1828657" indent="0">
              <a:buNone/>
              <a:defRPr sz="2000"/>
            </a:lvl5pPr>
            <a:lvl6pPr marL="2285822" indent="0">
              <a:buNone/>
              <a:defRPr sz="2000"/>
            </a:lvl6pPr>
            <a:lvl7pPr marL="2742986" indent="0">
              <a:buNone/>
              <a:defRPr sz="2000"/>
            </a:lvl7pPr>
            <a:lvl8pPr marL="3200150" indent="0">
              <a:buNone/>
              <a:defRPr sz="2000"/>
            </a:lvl8pPr>
            <a:lvl9pPr marL="3657315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4" indent="0">
              <a:buNone/>
              <a:defRPr sz="1200"/>
            </a:lvl2pPr>
            <a:lvl3pPr marL="914329" indent="0">
              <a:buNone/>
              <a:defRPr sz="1000"/>
            </a:lvl3pPr>
            <a:lvl4pPr marL="1371493" indent="0">
              <a:buNone/>
              <a:defRPr sz="900"/>
            </a:lvl4pPr>
            <a:lvl5pPr marL="1828657" indent="0">
              <a:buNone/>
              <a:defRPr sz="900"/>
            </a:lvl5pPr>
            <a:lvl6pPr marL="2285822" indent="0">
              <a:buNone/>
              <a:defRPr sz="900"/>
            </a:lvl6pPr>
            <a:lvl7pPr marL="2742986" indent="0">
              <a:buNone/>
              <a:defRPr sz="900"/>
            </a:lvl7pPr>
            <a:lvl8pPr marL="3200150" indent="0">
              <a:buNone/>
              <a:defRPr sz="900"/>
            </a:lvl8pPr>
            <a:lvl9pPr marL="365731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2018/7/31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6251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2018/7/31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0603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2018/7/31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0458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背景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9142809" cy="6857206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11" tIns="19206" rIns="38411" bIns="19206" rtlCol="0" anchor="ctr"/>
          <a:lstStyle/>
          <a:p>
            <a:pPr algn="ctr" defTabSz="914329"/>
            <a:endParaRPr lang="zh-CN" altLang="en-US" sz="25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472995" y="341319"/>
            <a:ext cx="8240491" cy="6175362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8305" tIns="19152" rIns="38305" bIns="19152" numCol="1" rtlCol="0" anchor="t" anchorCtr="0" compatLnSpc="1"/>
          <a:lstStyle/>
          <a:p>
            <a:pPr defTabSz="382776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80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38414" y="6516531"/>
            <a:ext cx="892643" cy="201284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34D9412B-E72F-4293-9024-D00619268A69}" type="datetime1">
              <a:rPr lang="zh-CN" altLang="en-US" smtClean="0">
                <a:solidFill>
                  <a:prstClr val="black"/>
                </a:solidFill>
              </a:rPr>
              <a:pPr/>
              <a:t>2018/7/31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652563" y="6516531"/>
            <a:ext cx="2156936" cy="201284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lvl1pPr algn="l">
              <a:defRPr sz="1000" b="0">
                <a:solidFill>
                  <a:schemeClr val="tx1"/>
                </a:solidFill>
              </a:defRPr>
            </a:lvl1pPr>
          </a:lstStyle>
          <a:p>
            <a:r>
              <a:rPr lang="zh-CN" altLang="en-US">
                <a:solidFill>
                  <a:prstClr val="black"/>
                </a:solidFill>
              </a:rPr>
              <a:t>第</a:t>
            </a:r>
            <a:r>
              <a:rPr lang="en-US" altLang="zh-CN">
                <a:solidFill>
                  <a:prstClr val="black"/>
                </a:solidFill>
              </a:rPr>
              <a:t>32</a:t>
            </a:r>
            <a:r>
              <a:rPr lang="zh-CN" altLang="en-US">
                <a:solidFill>
                  <a:prstClr val="black"/>
                </a:solidFill>
              </a:rPr>
              <a:t>课  基本不等式及其应用  第（</a:t>
            </a:r>
            <a:r>
              <a:rPr lang="en-US" altLang="zh-CN">
                <a:solidFill>
                  <a:prstClr val="black"/>
                </a:solidFill>
              </a:rPr>
              <a:t>3</a:t>
            </a:r>
            <a:r>
              <a:rPr lang="zh-CN" altLang="en-US">
                <a:solidFill>
                  <a:prstClr val="black"/>
                </a:solidFill>
              </a:rPr>
              <a:t>）题            </a:t>
            </a: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826534" y="6516531"/>
            <a:ext cx="892643" cy="201284"/>
          </a:xfrm>
          <a:prstGeom prst="rect">
            <a:avLst/>
          </a:prstGeom>
        </p:spPr>
        <p:txBody>
          <a:bodyPr vert="horz" lIns="27466" tIns="13733" rIns="27466" bIns="13733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zh-CN" altLang="en-US" sz="1000">
                <a:solidFill>
                  <a:prstClr val="black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</a:rPr>
              <a:t>页码</a:t>
            </a:r>
            <a:fld id="{0C913308-F349-4B6D-A68A-DD1791B4A57B}" type="slidenum">
              <a:rPr lang="zh-CN" altLang="en-US" smtClean="0">
                <a:solidFill>
                  <a:prstClr val="black"/>
                </a:solidFill>
              </a:rPr>
              <a:pPr/>
              <a:t>‹#›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502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2018/7/31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33" tIns="45717" rIns="91433" bIns="45717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33" tIns="45717" rIns="91433" bIns="45717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33" tIns="45717" rIns="91433" bIns="45717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29"/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914329"/>
              <a:t>2018/7/31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33" tIns="45717" rIns="91433" bIns="45717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29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33" tIns="45717" rIns="91433" bIns="45717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29"/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914329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75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329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73" indent="-342873" algn="l" defTabSz="914329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92" indent="-285728" algn="l" defTabSz="914329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11" indent="-228582" algn="l" defTabSz="91432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75" indent="-228582" algn="l" defTabSz="914329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39" indent="-228582" algn="l" defTabSz="914329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04" indent="-228582" algn="l" defTabSz="91432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68" indent="-228582" algn="l" defTabSz="91432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33" indent="-228582" algn="l" defTabSz="91432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97" indent="-228582" algn="l" defTabSz="91432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4" algn="l" defTabSz="9143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9" algn="l" defTabSz="9143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3" algn="l" defTabSz="9143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57" algn="l" defTabSz="9143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2" algn="l" defTabSz="9143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86" algn="l" defTabSz="9143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50" algn="l" defTabSz="9143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15" algn="l" defTabSz="9143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="" xmlns:a16="http://schemas.microsoft.com/office/drawing/2014/main" id="{037EC38E-21B6-4B70-B7D0-7EF1E23E3893}"/>
              </a:ext>
            </a:extLst>
          </p:cNvPr>
          <p:cNvSpPr/>
          <p:nvPr/>
        </p:nvSpPr>
        <p:spPr>
          <a:xfrm>
            <a:off x="2043920" y="571500"/>
            <a:ext cx="4873752" cy="408115"/>
          </a:xfrm>
          <a:prstGeom prst="rect">
            <a:avLst/>
          </a:prstGeom>
        </p:spPr>
        <p:txBody>
          <a:bodyPr wrap="none" lIns="38408" tIns="19204" rIns="38408" bIns="19204">
            <a:spAutoFit/>
          </a:bodyPr>
          <a:lstStyle/>
          <a:p>
            <a:pPr algn="ctr" defTabSz="914258"/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  直线运动的基本概念与规律</a:t>
            </a:r>
            <a:endParaRPr lang="en-US" altLang="zh-CN" sz="24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81352" y="1371351"/>
            <a:ext cx="1462567" cy="315786"/>
          </a:xfrm>
          <a:prstGeom prst="rect">
            <a:avLst/>
          </a:prstGeom>
          <a:noFill/>
        </p:spPr>
        <p:txBody>
          <a:bodyPr wrap="none" lIns="38411" tIns="19206" rIns="38411" bIns="19206" rtlCol="0">
            <a:spAutoFit/>
          </a:bodyPr>
          <a:lstStyle/>
          <a:p>
            <a:pPr defTabSz="914258"/>
            <a:r>
              <a:rPr lang="zh-CN" altLang="en-US" dirty="0">
                <a:solidFill>
                  <a:prstClr val="black"/>
                </a:solidFill>
              </a:rPr>
              <a:t>问题与思考：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81398" y="1748593"/>
            <a:ext cx="6935219" cy="315786"/>
          </a:xfrm>
          <a:prstGeom prst="rect">
            <a:avLst/>
          </a:prstGeom>
          <a:noFill/>
        </p:spPr>
        <p:txBody>
          <a:bodyPr wrap="none" lIns="38411" tIns="19206" rIns="38411" bIns="19206" rtlCol="0">
            <a:spAutoFit/>
          </a:bodyPr>
          <a:lstStyle/>
          <a:p>
            <a:pPr defTabSz="914258"/>
            <a:r>
              <a:rPr lang="en-US" altLang="zh-CN" b="1" dirty="0">
                <a:solidFill>
                  <a:prstClr val="black"/>
                </a:solidFill>
              </a:rPr>
              <a:t>1</a:t>
            </a:r>
            <a:r>
              <a:rPr lang="zh-CN" altLang="en-US" b="1" dirty="0">
                <a:solidFill>
                  <a:prstClr val="black"/>
                </a:solidFill>
              </a:rPr>
              <a:t>、运动学基本物理量中哪些是矢量（方向如何确定），哪些是标量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81398" y="2194513"/>
            <a:ext cx="3681123" cy="315786"/>
          </a:xfrm>
          <a:prstGeom prst="rect">
            <a:avLst/>
          </a:prstGeom>
          <a:noFill/>
        </p:spPr>
        <p:txBody>
          <a:bodyPr wrap="none" lIns="38411" tIns="19206" rIns="38411" bIns="19206" rtlCol="0">
            <a:spAutoFit/>
          </a:bodyPr>
          <a:lstStyle/>
          <a:p>
            <a:pPr defTabSz="914258"/>
            <a:r>
              <a:rPr lang="en-US" altLang="zh-CN" b="1" dirty="0">
                <a:solidFill>
                  <a:prstClr val="black"/>
                </a:solidFill>
              </a:rPr>
              <a:t>2</a:t>
            </a:r>
            <a:r>
              <a:rPr lang="zh-CN" altLang="en-US" b="1" dirty="0">
                <a:solidFill>
                  <a:prstClr val="black"/>
                </a:solidFill>
              </a:rPr>
              <a:t>、与质点同类的物理概念有哪些？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74262" y="2603395"/>
            <a:ext cx="8562267" cy="315786"/>
          </a:xfrm>
          <a:prstGeom prst="rect">
            <a:avLst/>
          </a:prstGeom>
          <a:noFill/>
        </p:spPr>
        <p:txBody>
          <a:bodyPr wrap="none" lIns="38411" tIns="19206" rIns="38411" bIns="19206" rtlCol="0">
            <a:spAutoFit/>
          </a:bodyPr>
          <a:lstStyle/>
          <a:p>
            <a:pPr defTabSz="914258"/>
            <a:r>
              <a:rPr lang="en-US" altLang="zh-CN" b="1" dirty="0">
                <a:solidFill>
                  <a:prstClr val="black"/>
                </a:solidFill>
              </a:rPr>
              <a:t>3</a:t>
            </a:r>
            <a:r>
              <a:rPr lang="zh-CN" altLang="en-US" b="1" dirty="0">
                <a:solidFill>
                  <a:prstClr val="black"/>
                </a:solidFill>
              </a:rPr>
              <a:t>、区分速率、平均速率、瞬时速度、平均速度、速度变化量、速度变化率、加速度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74329" y="3116327"/>
            <a:ext cx="6237913" cy="315786"/>
          </a:xfrm>
          <a:prstGeom prst="rect">
            <a:avLst/>
          </a:prstGeom>
          <a:noFill/>
        </p:spPr>
        <p:txBody>
          <a:bodyPr wrap="none" lIns="38411" tIns="19206" rIns="38411" bIns="19206" rtlCol="0">
            <a:spAutoFit/>
          </a:bodyPr>
          <a:lstStyle/>
          <a:p>
            <a:pPr defTabSz="914258"/>
            <a:r>
              <a:rPr lang="en-US" altLang="zh-CN" b="1" dirty="0">
                <a:solidFill>
                  <a:prstClr val="black"/>
                </a:solidFill>
              </a:rPr>
              <a:t>4</a:t>
            </a:r>
            <a:r>
              <a:rPr lang="zh-CN" altLang="en-US" b="1" dirty="0">
                <a:solidFill>
                  <a:prstClr val="black"/>
                </a:solidFill>
              </a:rPr>
              <a:t>、为什么速度图像中速度曲线与横轴所围图形面积表位移？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12887" y="988891"/>
            <a:ext cx="3549677" cy="315786"/>
          </a:xfrm>
          <a:prstGeom prst="rect">
            <a:avLst/>
          </a:prstGeom>
          <a:noFill/>
        </p:spPr>
        <p:txBody>
          <a:bodyPr wrap="none" lIns="38411" tIns="19206" rIns="38411" bIns="19206" rtlCol="0">
            <a:spAutoFit/>
          </a:bodyPr>
          <a:lstStyle/>
          <a:p>
            <a:pPr defTabSz="914258"/>
            <a:r>
              <a:rPr lang="zh-CN" altLang="en-US" dirty="0" smtClean="0">
                <a:solidFill>
                  <a:prstClr val="black"/>
                </a:solidFill>
              </a:rPr>
              <a:t>结合课本及提分宝典</a:t>
            </a:r>
            <a:r>
              <a:rPr lang="en-US" altLang="zh-CN" dirty="0" smtClean="0">
                <a:solidFill>
                  <a:prstClr val="black"/>
                </a:solidFill>
              </a:rPr>
              <a:t>P1</a:t>
            </a:r>
            <a:r>
              <a:rPr lang="zh-CN" altLang="en-US" dirty="0" smtClean="0">
                <a:solidFill>
                  <a:prstClr val="black"/>
                </a:solidFill>
              </a:rPr>
              <a:t>、</a:t>
            </a:r>
            <a:r>
              <a:rPr lang="en-US" altLang="zh-CN" dirty="0" smtClean="0">
                <a:solidFill>
                  <a:prstClr val="black"/>
                </a:solidFill>
              </a:rPr>
              <a:t>P7</a:t>
            </a:r>
            <a:r>
              <a:rPr lang="zh-CN" altLang="en-US" dirty="0">
                <a:solidFill>
                  <a:prstClr val="black"/>
                </a:solidFill>
              </a:rPr>
              <a:t>复习</a:t>
            </a:r>
            <a:r>
              <a:rPr lang="zh-CN" altLang="en-US" dirty="0" smtClean="0">
                <a:solidFill>
                  <a:prstClr val="black"/>
                </a:solidFill>
              </a:rPr>
              <a:t>：</a:t>
            </a:r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10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72" b="52015"/>
          <a:stretch/>
        </p:blipFill>
        <p:spPr bwMode="auto">
          <a:xfrm>
            <a:off x="815565" y="3562770"/>
            <a:ext cx="3955927" cy="2545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53696"/>
          <a:stretch/>
        </p:blipFill>
        <p:spPr bwMode="auto">
          <a:xfrm>
            <a:off x="323528" y="332656"/>
            <a:ext cx="4075907" cy="2455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6" name="TextBox 85"/>
          <p:cNvSpPr txBox="1"/>
          <p:nvPr/>
        </p:nvSpPr>
        <p:spPr>
          <a:xfrm>
            <a:off x="3645257" y="1134640"/>
            <a:ext cx="3078394" cy="315786"/>
          </a:xfrm>
          <a:prstGeom prst="rect">
            <a:avLst/>
          </a:prstGeom>
          <a:noFill/>
        </p:spPr>
        <p:txBody>
          <a:bodyPr wrap="none" lIns="38411" tIns="19206" rIns="38411" bIns="19206" rtlCol="0">
            <a:spAutoFit/>
          </a:bodyPr>
          <a:lstStyle/>
          <a:p>
            <a:pPr defTabSz="914258"/>
            <a:r>
              <a:rPr lang="zh-CN" altLang="en-US" dirty="0" smtClean="0">
                <a:solidFill>
                  <a:prstClr val="black"/>
                </a:solidFill>
              </a:rPr>
              <a:t>甲乙同时运动，初位置不确定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3647824" y="701988"/>
            <a:ext cx="3557692" cy="315786"/>
          </a:xfrm>
          <a:prstGeom prst="rect">
            <a:avLst/>
          </a:prstGeom>
          <a:noFill/>
        </p:spPr>
        <p:txBody>
          <a:bodyPr wrap="none" lIns="38411" tIns="19206" rIns="38411" bIns="19206" rtlCol="0">
            <a:spAutoFit/>
          </a:bodyPr>
          <a:lstStyle/>
          <a:p>
            <a:pPr defTabSz="914258"/>
            <a:r>
              <a:rPr lang="zh-CN" altLang="en-US" dirty="0" smtClean="0">
                <a:solidFill>
                  <a:prstClr val="black"/>
                </a:solidFill>
              </a:rPr>
              <a:t>乙：初速度为</a:t>
            </a:r>
            <a:r>
              <a:rPr lang="en-US" altLang="zh-CN" dirty="0" smtClean="0">
                <a:solidFill>
                  <a:prstClr val="black"/>
                </a:solidFill>
              </a:rPr>
              <a:t>V0</a:t>
            </a:r>
            <a:r>
              <a:rPr lang="zh-CN" altLang="en-US" dirty="0" smtClean="0">
                <a:solidFill>
                  <a:prstClr val="black"/>
                </a:solidFill>
              </a:rPr>
              <a:t>的匀加速直线运动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3647824" y="303847"/>
            <a:ext cx="3540059" cy="315786"/>
          </a:xfrm>
          <a:prstGeom prst="rect">
            <a:avLst/>
          </a:prstGeom>
          <a:noFill/>
        </p:spPr>
        <p:txBody>
          <a:bodyPr wrap="none" lIns="38411" tIns="19206" rIns="38411" bIns="19206" rtlCol="0">
            <a:spAutoFit/>
          </a:bodyPr>
          <a:lstStyle/>
          <a:p>
            <a:pPr defTabSz="914258"/>
            <a:r>
              <a:rPr lang="zh-CN" altLang="en-US" dirty="0">
                <a:solidFill>
                  <a:prstClr val="black"/>
                </a:solidFill>
              </a:rPr>
              <a:t>甲</a:t>
            </a:r>
            <a:r>
              <a:rPr lang="zh-CN" altLang="en-US" dirty="0" smtClean="0">
                <a:solidFill>
                  <a:prstClr val="black"/>
                </a:solidFill>
              </a:rPr>
              <a:t>：初速度为零的匀加速直线运动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378030" y="33265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甲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1187624" y="113464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乙</a:t>
            </a:r>
            <a:endParaRPr lang="zh-CN" altLang="en-US" dirty="0"/>
          </a:p>
        </p:txBody>
      </p:sp>
      <p:sp>
        <p:nvSpPr>
          <p:cNvPr id="91" name="TextBox 90"/>
          <p:cNvSpPr txBox="1"/>
          <p:nvPr/>
        </p:nvSpPr>
        <p:spPr>
          <a:xfrm>
            <a:off x="2848772" y="356277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甲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1658366" y="436475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乙</a:t>
            </a:r>
            <a:endParaRPr lang="zh-CN" altLang="en-US" dirty="0"/>
          </a:p>
        </p:txBody>
      </p:sp>
      <p:sp>
        <p:nvSpPr>
          <p:cNvPr id="93" name="TextBox 92"/>
          <p:cNvSpPr txBox="1"/>
          <p:nvPr/>
        </p:nvSpPr>
        <p:spPr>
          <a:xfrm>
            <a:off x="4581460" y="4801520"/>
            <a:ext cx="3540059" cy="315786"/>
          </a:xfrm>
          <a:prstGeom prst="rect">
            <a:avLst/>
          </a:prstGeom>
          <a:noFill/>
        </p:spPr>
        <p:txBody>
          <a:bodyPr wrap="none" lIns="38411" tIns="19206" rIns="38411" bIns="19206" rtlCol="0">
            <a:spAutoFit/>
          </a:bodyPr>
          <a:lstStyle/>
          <a:p>
            <a:pPr defTabSz="914258"/>
            <a:r>
              <a:rPr lang="zh-CN" altLang="en-US" dirty="0" smtClean="0">
                <a:solidFill>
                  <a:prstClr val="black"/>
                </a:solidFill>
              </a:rPr>
              <a:t>甲乙同时运动，任意时刻位置确定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4553521" y="4216330"/>
            <a:ext cx="2616729" cy="315786"/>
          </a:xfrm>
          <a:prstGeom prst="rect">
            <a:avLst/>
          </a:prstGeom>
          <a:noFill/>
        </p:spPr>
        <p:txBody>
          <a:bodyPr wrap="none" lIns="38411" tIns="19206" rIns="38411" bIns="19206" rtlCol="0">
            <a:spAutoFit/>
          </a:bodyPr>
          <a:lstStyle/>
          <a:p>
            <a:pPr defTabSz="914258"/>
            <a:r>
              <a:rPr lang="zh-CN" altLang="en-US" dirty="0" smtClean="0">
                <a:solidFill>
                  <a:prstClr val="black"/>
                </a:solidFill>
              </a:rPr>
              <a:t>乙：正方向匀速直线运动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4571154" y="3747436"/>
            <a:ext cx="2616729" cy="315786"/>
          </a:xfrm>
          <a:prstGeom prst="rect">
            <a:avLst/>
          </a:prstGeom>
          <a:noFill/>
        </p:spPr>
        <p:txBody>
          <a:bodyPr wrap="none" lIns="38411" tIns="19206" rIns="38411" bIns="19206" rtlCol="0">
            <a:spAutoFit/>
          </a:bodyPr>
          <a:lstStyle/>
          <a:p>
            <a:pPr defTabSz="914258"/>
            <a:r>
              <a:rPr lang="zh-CN" altLang="en-US" dirty="0">
                <a:solidFill>
                  <a:prstClr val="black"/>
                </a:solidFill>
              </a:rPr>
              <a:t>甲</a:t>
            </a:r>
            <a:r>
              <a:rPr lang="zh-CN" altLang="en-US" dirty="0" smtClean="0">
                <a:solidFill>
                  <a:prstClr val="black"/>
                </a:solidFill>
              </a:rPr>
              <a:t>：正方向匀速直线运动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3876089" y="2047878"/>
            <a:ext cx="2616729" cy="315786"/>
          </a:xfrm>
          <a:prstGeom prst="rect">
            <a:avLst/>
          </a:prstGeom>
          <a:noFill/>
        </p:spPr>
        <p:txBody>
          <a:bodyPr wrap="none" lIns="38411" tIns="19206" rIns="38411" bIns="19206" rtlCol="0">
            <a:spAutoFit/>
          </a:bodyPr>
          <a:lstStyle/>
          <a:p>
            <a:pPr defTabSz="914258"/>
            <a:r>
              <a:rPr lang="zh-CN" altLang="en-US" dirty="0" smtClean="0">
                <a:solidFill>
                  <a:prstClr val="black"/>
                </a:solidFill>
              </a:rPr>
              <a:t>交点处表此时刻速度相等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4211960" y="1410013"/>
            <a:ext cx="1204484" cy="592785"/>
          </a:xfrm>
          <a:prstGeom prst="rect">
            <a:avLst/>
          </a:prstGeom>
          <a:noFill/>
        </p:spPr>
        <p:txBody>
          <a:bodyPr wrap="none" lIns="38411" tIns="19206" rIns="38411" bIns="19206" rtlCol="0">
            <a:spAutoFit/>
          </a:bodyPr>
          <a:lstStyle/>
          <a:p>
            <a:pPr defTabSz="914258"/>
            <a:r>
              <a:rPr lang="en-US" altLang="zh-CN" sz="3200" dirty="0" smtClean="0">
                <a:solidFill>
                  <a:prstClr val="black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a</a:t>
            </a:r>
            <a:r>
              <a:rPr lang="zh-CN" altLang="en-US" dirty="0" smtClean="0">
                <a:solidFill>
                  <a:prstClr val="black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甲</a:t>
            </a:r>
            <a:r>
              <a:rPr lang="en-US" altLang="zh-CN" dirty="0" smtClean="0">
                <a:solidFill>
                  <a:prstClr val="black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&gt;</a:t>
            </a:r>
            <a:r>
              <a:rPr lang="en-US" altLang="zh-CN" sz="3600" dirty="0" smtClean="0">
                <a:solidFill>
                  <a:prstClr val="black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a</a:t>
            </a:r>
            <a:r>
              <a:rPr lang="zh-CN" altLang="en-US" dirty="0" smtClean="0">
                <a:solidFill>
                  <a:prstClr val="black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乙</a:t>
            </a:r>
            <a:endParaRPr lang="zh-CN" altLang="en-US" dirty="0">
              <a:solidFill>
                <a:prstClr val="black"/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4966602" y="5117306"/>
            <a:ext cx="1097082" cy="592785"/>
          </a:xfrm>
          <a:prstGeom prst="rect">
            <a:avLst/>
          </a:prstGeom>
          <a:noFill/>
        </p:spPr>
        <p:txBody>
          <a:bodyPr wrap="none" lIns="38411" tIns="19206" rIns="38411" bIns="19206" rtlCol="0">
            <a:spAutoFit/>
          </a:bodyPr>
          <a:lstStyle/>
          <a:p>
            <a:pPr defTabSz="914258"/>
            <a:r>
              <a:rPr lang="en-US" altLang="zh-CN" dirty="0" smtClean="0">
                <a:solidFill>
                  <a:prstClr val="black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V</a:t>
            </a:r>
            <a:r>
              <a:rPr lang="zh-CN" altLang="en-US" dirty="0" smtClean="0">
                <a:solidFill>
                  <a:prstClr val="black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甲</a:t>
            </a:r>
            <a:r>
              <a:rPr lang="en-US" altLang="zh-CN" dirty="0" smtClean="0">
                <a:solidFill>
                  <a:prstClr val="black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&gt;</a:t>
            </a:r>
            <a:r>
              <a:rPr lang="en-US" altLang="zh-CN" sz="3600" dirty="0">
                <a:solidFill>
                  <a:prstClr val="black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v</a:t>
            </a:r>
            <a:r>
              <a:rPr lang="zh-CN" altLang="en-US" dirty="0" smtClean="0">
                <a:solidFill>
                  <a:prstClr val="black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乙</a:t>
            </a:r>
            <a:endParaRPr lang="zh-CN" altLang="en-US" dirty="0">
              <a:solidFill>
                <a:prstClr val="black"/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4444329" y="5863132"/>
            <a:ext cx="3540059" cy="315786"/>
          </a:xfrm>
          <a:prstGeom prst="rect">
            <a:avLst/>
          </a:prstGeom>
          <a:noFill/>
        </p:spPr>
        <p:txBody>
          <a:bodyPr wrap="none" lIns="38411" tIns="19206" rIns="38411" bIns="19206" rtlCol="0">
            <a:spAutoFit/>
          </a:bodyPr>
          <a:lstStyle/>
          <a:p>
            <a:pPr defTabSz="914258"/>
            <a:r>
              <a:rPr lang="zh-CN" altLang="en-US" dirty="0" smtClean="0">
                <a:solidFill>
                  <a:prstClr val="black"/>
                </a:solidFill>
              </a:rPr>
              <a:t>交点处表此时刻相遇，但位移不同</a:t>
            </a:r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854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88" grpId="0"/>
      <p:bldP spid="42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9" grpId="0"/>
      <p:bldP spid="10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Object 2"/>
          <p:cNvGraphicFramePr>
            <a:graphicFrameLocks noChangeAspect="1"/>
          </p:cNvGraphicFramePr>
          <p:nvPr/>
        </p:nvGraphicFramePr>
        <p:xfrm>
          <a:off x="228600" y="1196975"/>
          <a:ext cx="4572000" cy="365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位图图像" r:id="rId3" imgW="3104762" imgH="2523810" progId="Paint.Picture">
                  <p:embed/>
                </p:oleObj>
              </mc:Choice>
              <mc:Fallback>
                <p:oleObj name="位图图像" r:id="rId3" imgW="3104762" imgH="2523810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515" t="3416" r="7576" b="7143"/>
                      <a:stretch>
                        <a:fillRect/>
                      </a:stretch>
                    </p:blipFill>
                    <p:spPr bwMode="auto">
                      <a:xfrm>
                        <a:off x="228600" y="1196975"/>
                        <a:ext cx="4572000" cy="365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59" name="Rectangle 3" descr="深色上对角线"/>
          <p:cNvSpPr>
            <a:spLocks noChangeAspect="1" noChangeArrowheads="1"/>
          </p:cNvSpPr>
          <p:nvPr/>
        </p:nvSpPr>
        <p:spPr bwMode="auto">
          <a:xfrm>
            <a:off x="1466850" y="3200400"/>
            <a:ext cx="90488" cy="1341438"/>
          </a:xfrm>
          <a:prstGeom prst="rect">
            <a:avLst/>
          </a:prstGeom>
          <a:pattFill prst="dkUpDiag">
            <a:fgClr>
              <a:schemeClr val="tx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9827" y="-99392"/>
            <a:ext cx="9144000" cy="1268413"/>
          </a:xfrm>
          <a:solidFill>
            <a:srgbClr val="FF3300"/>
          </a:solidFill>
          <a:ln/>
        </p:spPr>
        <p:txBody>
          <a:bodyPr/>
          <a:lstStyle/>
          <a:p>
            <a:pPr algn="l"/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楷体_GB2312" pitchFamily="49" charset="-122"/>
              </a:rPr>
              <a:t>思考：匀变速直线运动的 </a:t>
            </a:r>
            <a:r>
              <a:rPr lang="en-US" altLang="zh-CN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楷体_GB2312" pitchFamily="49" charset="-122"/>
              </a:rPr>
              <a:t>v—t </a:t>
            </a: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楷体_GB2312" pitchFamily="49" charset="-122"/>
              </a:rPr>
              <a:t>图中怎样表示物体的位移？</a:t>
            </a:r>
            <a:endParaRPr lang="zh-CN" altLang="en-US" sz="2800" b="1">
              <a:solidFill>
                <a:schemeClr val="bg1"/>
              </a:solidFill>
            </a:endParaRPr>
          </a:p>
        </p:txBody>
      </p:sp>
      <p:sp>
        <p:nvSpPr>
          <p:cNvPr id="19462" name="Rectangle 6" descr="深色上对角线"/>
          <p:cNvSpPr>
            <a:spLocks noChangeAspect="1" noChangeArrowheads="1"/>
          </p:cNvSpPr>
          <p:nvPr/>
        </p:nvSpPr>
        <p:spPr bwMode="auto">
          <a:xfrm>
            <a:off x="576263" y="3662363"/>
            <a:ext cx="71437" cy="863600"/>
          </a:xfrm>
          <a:prstGeom prst="rect">
            <a:avLst/>
          </a:prstGeom>
          <a:pattFill prst="dkUpDiag">
            <a:fgClr>
              <a:schemeClr val="tx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63" name="Rectangle 7" descr="深色下对角线"/>
          <p:cNvSpPr>
            <a:spLocks noChangeArrowheads="1"/>
          </p:cNvSpPr>
          <p:nvPr/>
        </p:nvSpPr>
        <p:spPr bwMode="auto">
          <a:xfrm>
            <a:off x="652463" y="3613150"/>
            <a:ext cx="74612" cy="901700"/>
          </a:xfrm>
          <a:prstGeom prst="rect">
            <a:avLst/>
          </a:prstGeom>
          <a:pattFill prst="dkDnDiag">
            <a:fgClr>
              <a:srgbClr val="FF00FF"/>
            </a:fgClr>
            <a:bgClr>
              <a:srgbClr val="FFFFFF"/>
            </a:bgClr>
          </a:patt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64" name="Rectangle 8" descr="深色上对角线"/>
          <p:cNvSpPr>
            <a:spLocks noChangeAspect="1" noChangeArrowheads="1"/>
          </p:cNvSpPr>
          <p:nvPr/>
        </p:nvSpPr>
        <p:spPr bwMode="auto">
          <a:xfrm>
            <a:off x="742950" y="3570288"/>
            <a:ext cx="79375" cy="954087"/>
          </a:xfrm>
          <a:prstGeom prst="rect">
            <a:avLst/>
          </a:prstGeom>
          <a:pattFill prst="dkUpDiag">
            <a:fgClr>
              <a:schemeClr val="tx2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65" name="Rectangle 9" descr="深色下对角线"/>
          <p:cNvSpPr>
            <a:spLocks noChangeArrowheads="1"/>
          </p:cNvSpPr>
          <p:nvPr/>
        </p:nvSpPr>
        <p:spPr bwMode="auto">
          <a:xfrm>
            <a:off x="842963" y="3519488"/>
            <a:ext cx="76200" cy="1016000"/>
          </a:xfrm>
          <a:prstGeom prst="rect">
            <a:avLst/>
          </a:prstGeom>
          <a:pattFill prst="dkDnDiag">
            <a:fgClr>
              <a:srgbClr val="FF00FF"/>
            </a:fgClr>
            <a:bgClr>
              <a:srgbClr val="FFFFFF"/>
            </a:bgClr>
          </a:patt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66" name="Rectangle 10" descr="深色上对角线"/>
          <p:cNvSpPr>
            <a:spLocks noChangeAspect="1" noChangeArrowheads="1"/>
          </p:cNvSpPr>
          <p:nvPr/>
        </p:nvSpPr>
        <p:spPr bwMode="auto">
          <a:xfrm>
            <a:off x="930275" y="3476625"/>
            <a:ext cx="71438" cy="1057275"/>
          </a:xfrm>
          <a:prstGeom prst="rect">
            <a:avLst/>
          </a:prstGeom>
          <a:pattFill prst="dkUpDiag">
            <a:fgClr>
              <a:schemeClr val="tx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67" name="Rectangle 11" descr="深色上对角线"/>
          <p:cNvSpPr>
            <a:spLocks noChangeAspect="1" noChangeArrowheads="1"/>
          </p:cNvSpPr>
          <p:nvPr/>
        </p:nvSpPr>
        <p:spPr bwMode="auto">
          <a:xfrm>
            <a:off x="1095375" y="3394075"/>
            <a:ext cx="76200" cy="1130300"/>
          </a:xfrm>
          <a:prstGeom prst="rect">
            <a:avLst/>
          </a:prstGeom>
          <a:pattFill prst="dkUpDiag">
            <a:fgClr>
              <a:schemeClr val="tx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68" name="Rectangle 12" descr="深色下对角线"/>
          <p:cNvSpPr>
            <a:spLocks noChangeArrowheads="1"/>
          </p:cNvSpPr>
          <p:nvPr/>
        </p:nvSpPr>
        <p:spPr bwMode="auto">
          <a:xfrm>
            <a:off x="1009650" y="3443288"/>
            <a:ext cx="76200" cy="1065212"/>
          </a:xfrm>
          <a:prstGeom prst="rect">
            <a:avLst/>
          </a:prstGeom>
          <a:pattFill prst="dkDnDiag">
            <a:fgClr>
              <a:srgbClr val="FF00FF"/>
            </a:fgClr>
            <a:bgClr>
              <a:srgbClr val="FFFFFF"/>
            </a:bgClr>
          </a:patt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69" name="Rectangle 13" descr="深色下对角线"/>
          <p:cNvSpPr>
            <a:spLocks noChangeAspect="1" noChangeArrowheads="1"/>
          </p:cNvSpPr>
          <p:nvPr/>
        </p:nvSpPr>
        <p:spPr bwMode="auto">
          <a:xfrm>
            <a:off x="1177925" y="3362325"/>
            <a:ext cx="76200" cy="1166813"/>
          </a:xfrm>
          <a:prstGeom prst="rect">
            <a:avLst/>
          </a:prstGeom>
          <a:pattFill prst="dkDnDiag">
            <a:fgClr>
              <a:srgbClr val="FF00FF"/>
            </a:fgClr>
            <a:bgClr>
              <a:srgbClr val="FFFFFF"/>
            </a:bgClr>
          </a:patt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70" name="Rectangle 14" descr="深色下对角线"/>
          <p:cNvSpPr>
            <a:spLocks noChangeArrowheads="1"/>
          </p:cNvSpPr>
          <p:nvPr/>
        </p:nvSpPr>
        <p:spPr bwMode="auto">
          <a:xfrm>
            <a:off x="1376363" y="3257550"/>
            <a:ext cx="76200" cy="1252538"/>
          </a:xfrm>
          <a:prstGeom prst="rect">
            <a:avLst/>
          </a:prstGeom>
          <a:pattFill prst="dkDnDiag">
            <a:fgClr>
              <a:srgbClr val="FF00FF"/>
            </a:fgClr>
            <a:bgClr>
              <a:srgbClr val="FFFFFF"/>
            </a:bgClr>
          </a:patt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71" name="Rectangle 15" descr="深色上对角线"/>
          <p:cNvSpPr>
            <a:spLocks noChangeAspect="1" noChangeArrowheads="1"/>
          </p:cNvSpPr>
          <p:nvPr/>
        </p:nvSpPr>
        <p:spPr bwMode="auto">
          <a:xfrm>
            <a:off x="1262063" y="3300413"/>
            <a:ext cx="103187" cy="1243012"/>
          </a:xfrm>
          <a:prstGeom prst="rect">
            <a:avLst/>
          </a:prstGeom>
          <a:pattFill prst="dkUpDiag">
            <a:fgClr>
              <a:schemeClr val="tx2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72" name="Rectangle 16" descr="深色下对角线"/>
          <p:cNvSpPr>
            <a:spLocks noChangeArrowheads="1"/>
          </p:cNvSpPr>
          <p:nvPr/>
        </p:nvSpPr>
        <p:spPr bwMode="auto">
          <a:xfrm>
            <a:off x="1573213" y="3167063"/>
            <a:ext cx="74612" cy="1349375"/>
          </a:xfrm>
          <a:prstGeom prst="rect">
            <a:avLst/>
          </a:prstGeom>
          <a:pattFill prst="dkDnDiag">
            <a:fgClr>
              <a:srgbClr val="FF00FF"/>
            </a:fgClr>
            <a:bgClr>
              <a:srgbClr val="FFFFFF"/>
            </a:bgClr>
          </a:patt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73" name="Rectangle 17" descr="深色上对角线"/>
          <p:cNvSpPr>
            <a:spLocks noChangeAspect="1" noChangeArrowheads="1"/>
          </p:cNvSpPr>
          <p:nvPr/>
        </p:nvSpPr>
        <p:spPr bwMode="auto">
          <a:xfrm>
            <a:off x="1657350" y="3114675"/>
            <a:ext cx="95250" cy="1404938"/>
          </a:xfrm>
          <a:prstGeom prst="rect">
            <a:avLst/>
          </a:prstGeom>
          <a:pattFill prst="dkUpDiag">
            <a:fgClr>
              <a:schemeClr val="tx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74" name="Rectangle 18" descr="深色下对角线"/>
          <p:cNvSpPr>
            <a:spLocks noChangeArrowheads="1"/>
          </p:cNvSpPr>
          <p:nvPr/>
        </p:nvSpPr>
        <p:spPr bwMode="auto">
          <a:xfrm>
            <a:off x="1768475" y="3052763"/>
            <a:ext cx="74613" cy="1470025"/>
          </a:xfrm>
          <a:prstGeom prst="rect">
            <a:avLst/>
          </a:prstGeom>
          <a:pattFill prst="dkDnDiag">
            <a:fgClr>
              <a:srgbClr val="FF00FF"/>
            </a:fgClr>
            <a:bgClr>
              <a:srgbClr val="FFFFFF"/>
            </a:bgClr>
          </a:patt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75" name="Rectangle 19" descr="深色上对角线"/>
          <p:cNvSpPr>
            <a:spLocks noChangeAspect="1" noChangeArrowheads="1"/>
          </p:cNvSpPr>
          <p:nvPr/>
        </p:nvSpPr>
        <p:spPr bwMode="auto">
          <a:xfrm>
            <a:off x="2762250" y="2538413"/>
            <a:ext cx="76200" cy="2014537"/>
          </a:xfrm>
          <a:prstGeom prst="rect">
            <a:avLst/>
          </a:prstGeom>
          <a:pattFill prst="dkUpDiag">
            <a:fgClr>
              <a:schemeClr val="tx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76" name="Rectangle 20" descr="深色上对角线"/>
          <p:cNvSpPr>
            <a:spLocks noChangeAspect="1" noChangeArrowheads="1"/>
          </p:cNvSpPr>
          <p:nvPr/>
        </p:nvSpPr>
        <p:spPr bwMode="auto">
          <a:xfrm>
            <a:off x="1862138" y="3019425"/>
            <a:ext cx="100012" cy="1497013"/>
          </a:xfrm>
          <a:prstGeom prst="rect">
            <a:avLst/>
          </a:prstGeom>
          <a:pattFill prst="dkUpDiag">
            <a:fgClr>
              <a:schemeClr val="tx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77" name="Rectangle 21" descr="深色下对角线"/>
          <p:cNvSpPr>
            <a:spLocks noChangeArrowheads="1"/>
          </p:cNvSpPr>
          <p:nvPr/>
        </p:nvSpPr>
        <p:spPr bwMode="auto">
          <a:xfrm>
            <a:off x="1982788" y="2952750"/>
            <a:ext cx="74612" cy="1568450"/>
          </a:xfrm>
          <a:prstGeom prst="rect">
            <a:avLst/>
          </a:prstGeom>
          <a:pattFill prst="dkDnDiag">
            <a:fgClr>
              <a:srgbClr val="FF00FF"/>
            </a:fgClr>
            <a:bgClr>
              <a:srgbClr val="FFFFFF"/>
            </a:bgClr>
          </a:patt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78" name="Rectangle 22" descr="深色上对角线"/>
          <p:cNvSpPr>
            <a:spLocks noChangeAspect="1" noChangeArrowheads="1"/>
          </p:cNvSpPr>
          <p:nvPr/>
        </p:nvSpPr>
        <p:spPr bwMode="auto">
          <a:xfrm>
            <a:off x="2073275" y="2886075"/>
            <a:ext cx="107950" cy="1651000"/>
          </a:xfrm>
          <a:prstGeom prst="rect">
            <a:avLst/>
          </a:prstGeom>
          <a:pattFill prst="dkUpDiag">
            <a:fgClr>
              <a:schemeClr val="tx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79" name="Rectangle 23" descr="深色上对角线"/>
          <p:cNvSpPr>
            <a:spLocks noChangeAspect="1" noChangeArrowheads="1"/>
          </p:cNvSpPr>
          <p:nvPr/>
        </p:nvSpPr>
        <p:spPr bwMode="auto">
          <a:xfrm>
            <a:off x="2289175" y="2800350"/>
            <a:ext cx="115888" cy="1724025"/>
          </a:xfrm>
          <a:prstGeom prst="rect">
            <a:avLst/>
          </a:prstGeom>
          <a:pattFill prst="dkUpDiag">
            <a:fgClr>
              <a:schemeClr val="tx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80" name="Rectangle 24" descr="深色下对角线"/>
          <p:cNvSpPr>
            <a:spLocks noChangeArrowheads="1"/>
          </p:cNvSpPr>
          <p:nvPr/>
        </p:nvSpPr>
        <p:spPr bwMode="auto">
          <a:xfrm>
            <a:off x="2195513" y="2862263"/>
            <a:ext cx="80962" cy="1662112"/>
          </a:xfrm>
          <a:prstGeom prst="rect">
            <a:avLst/>
          </a:prstGeom>
          <a:pattFill prst="dkDnDiag">
            <a:fgClr>
              <a:srgbClr val="FF00FF"/>
            </a:fgClr>
            <a:bgClr>
              <a:srgbClr val="FFFFFF"/>
            </a:bgClr>
          </a:patt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81" name="Rectangle 25" descr="深色下对角线"/>
          <p:cNvSpPr>
            <a:spLocks noChangeAspect="1" noChangeArrowheads="1"/>
          </p:cNvSpPr>
          <p:nvPr/>
        </p:nvSpPr>
        <p:spPr bwMode="auto">
          <a:xfrm>
            <a:off x="2413000" y="2724150"/>
            <a:ext cx="117475" cy="1804988"/>
          </a:xfrm>
          <a:prstGeom prst="rect">
            <a:avLst/>
          </a:prstGeom>
          <a:pattFill prst="dkDnDiag">
            <a:fgClr>
              <a:srgbClr val="FF00FF"/>
            </a:fgClr>
            <a:bgClr>
              <a:srgbClr val="FFFFFF"/>
            </a:bgClr>
          </a:patt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82" name="Rectangle 26" descr="深色下对角线"/>
          <p:cNvSpPr>
            <a:spLocks noChangeArrowheads="1"/>
          </p:cNvSpPr>
          <p:nvPr/>
        </p:nvSpPr>
        <p:spPr bwMode="auto">
          <a:xfrm>
            <a:off x="2662238" y="2571750"/>
            <a:ext cx="85725" cy="1938338"/>
          </a:xfrm>
          <a:prstGeom prst="rect">
            <a:avLst/>
          </a:prstGeom>
          <a:pattFill prst="dkDnDiag">
            <a:fgClr>
              <a:srgbClr val="FF00FF"/>
            </a:fgClr>
            <a:bgClr>
              <a:srgbClr val="FFFFFF"/>
            </a:bgClr>
          </a:patt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83" name="Rectangle 27" descr="深色上对角线"/>
          <p:cNvSpPr>
            <a:spLocks noChangeAspect="1" noChangeArrowheads="1"/>
          </p:cNvSpPr>
          <p:nvPr/>
        </p:nvSpPr>
        <p:spPr bwMode="auto">
          <a:xfrm>
            <a:off x="2543175" y="2647950"/>
            <a:ext cx="103188" cy="1895475"/>
          </a:xfrm>
          <a:prstGeom prst="rect">
            <a:avLst/>
          </a:prstGeom>
          <a:pattFill prst="dkUpDiag">
            <a:fgClr>
              <a:schemeClr val="tx2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84" name="Rectangle 28" descr="深色下对角线"/>
          <p:cNvSpPr>
            <a:spLocks noChangeArrowheads="1"/>
          </p:cNvSpPr>
          <p:nvPr/>
        </p:nvSpPr>
        <p:spPr bwMode="auto">
          <a:xfrm>
            <a:off x="2859088" y="2495550"/>
            <a:ext cx="117475" cy="2020888"/>
          </a:xfrm>
          <a:prstGeom prst="rect">
            <a:avLst/>
          </a:prstGeom>
          <a:pattFill prst="dkDnDiag">
            <a:fgClr>
              <a:srgbClr val="FF00FF"/>
            </a:fgClr>
            <a:bgClr>
              <a:srgbClr val="FFFFFF"/>
            </a:bgClr>
          </a:patt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85" name="Rectangle 29" descr="深色上对角线"/>
          <p:cNvSpPr>
            <a:spLocks noChangeAspect="1" noChangeArrowheads="1"/>
          </p:cNvSpPr>
          <p:nvPr/>
        </p:nvSpPr>
        <p:spPr bwMode="auto">
          <a:xfrm>
            <a:off x="2976563" y="2443163"/>
            <a:ext cx="104775" cy="2095500"/>
          </a:xfrm>
          <a:prstGeom prst="rect">
            <a:avLst/>
          </a:prstGeom>
          <a:pattFill prst="dkUpDiag">
            <a:fgClr>
              <a:schemeClr val="tx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86" name="Rectangle 30" descr="深色下对角线"/>
          <p:cNvSpPr>
            <a:spLocks noChangeArrowheads="1"/>
          </p:cNvSpPr>
          <p:nvPr/>
        </p:nvSpPr>
        <p:spPr bwMode="auto">
          <a:xfrm flipH="1">
            <a:off x="3090863" y="2409825"/>
            <a:ext cx="77787" cy="2103438"/>
          </a:xfrm>
          <a:prstGeom prst="rect">
            <a:avLst/>
          </a:prstGeom>
          <a:pattFill prst="dkDnDiag">
            <a:fgClr>
              <a:srgbClr val="FF00FF"/>
            </a:fgClr>
            <a:bgClr>
              <a:srgbClr val="FFFFFF"/>
            </a:bgClr>
          </a:pattFill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9491" name="Rectangle 35"/>
          <p:cNvSpPr>
            <a:spLocks noChangeArrowheads="1"/>
          </p:cNvSpPr>
          <p:nvPr/>
        </p:nvSpPr>
        <p:spPr bwMode="auto">
          <a:xfrm>
            <a:off x="304800" y="4953000"/>
            <a:ext cx="395366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rPr>
              <a:t>结论：匀变速直线运动的 </a:t>
            </a:r>
            <a:r>
              <a:rPr kumimoji="1" lang="en-US" altLang="zh-CN" sz="2400" b="1" i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rPr>
              <a:t>v—t </a:t>
            </a:r>
            <a:r>
              <a:rPr kumimoji="1" lang="zh-CN" altLang="en-US" sz="24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rPr>
              <a:t>图中面积表示物体的位移。</a:t>
            </a:r>
          </a:p>
        </p:txBody>
      </p:sp>
      <p:sp>
        <p:nvSpPr>
          <p:cNvPr id="19503" name="Text Box 47"/>
          <p:cNvSpPr txBox="1">
            <a:spLocks noChangeArrowheads="1"/>
          </p:cNvSpPr>
          <p:nvPr/>
        </p:nvSpPr>
        <p:spPr bwMode="auto">
          <a:xfrm>
            <a:off x="6661150" y="2778125"/>
            <a:ext cx="7556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1">
                <a:latin typeface="Times New Roman" pitchFamily="18" charset="0"/>
                <a:ea typeface="黑体" pitchFamily="2" charset="-122"/>
              </a:rPr>
              <a:t>s</a:t>
            </a:r>
            <a:r>
              <a:rPr lang="en-US" altLang="zh-CN" sz="3200" b="1" baseline="-25000">
                <a:latin typeface="Times New Roman" pitchFamily="18" charset="0"/>
                <a:ea typeface="黑体" pitchFamily="2" charset="-122"/>
              </a:rPr>
              <a:t>2</a:t>
            </a:r>
          </a:p>
        </p:txBody>
      </p:sp>
      <p:sp>
        <p:nvSpPr>
          <p:cNvPr id="19504" name="Text Box 48"/>
          <p:cNvSpPr txBox="1">
            <a:spLocks noChangeArrowheads="1"/>
          </p:cNvSpPr>
          <p:nvPr/>
        </p:nvSpPr>
        <p:spPr bwMode="auto">
          <a:xfrm>
            <a:off x="6337300" y="3716338"/>
            <a:ext cx="7556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1">
                <a:latin typeface="Times New Roman" pitchFamily="18" charset="0"/>
                <a:ea typeface="黑体" pitchFamily="2" charset="-122"/>
              </a:rPr>
              <a:t>s</a:t>
            </a:r>
            <a:r>
              <a:rPr lang="en-US" altLang="zh-CN" sz="3200" b="1" baseline="-25000">
                <a:latin typeface="Times New Roman" pitchFamily="18" charset="0"/>
                <a:ea typeface="黑体" pitchFamily="2" charset="-122"/>
              </a:rPr>
              <a:t>1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767365" y="1190625"/>
            <a:ext cx="4495800" cy="3657600"/>
            <a:chOff x="4767365" y="1190625"/>
            <a:chExt cx="4495800" cy="3657600"/>
          </a:xfrm>
        </p:grpSpPr>
        <p:graphicFrame>
          <p:nvGraphicFramePr>
            <p:cNvPr id="19487" name="Object 3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734225455"/>
                </p:ext>
              </p:extLst>
            </p:nvPr>
          </p:nvGraphicFramePr>
          <p:xfrm>
            <a:off x="4767365" y="1190625"/>
            <a:ext cx="4495800" cy="3657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5" name="BMP 图像" r:id="rId5" imgW="3105000" imgH="2523960" progId="Paint.Picture">
                    <p:embed/>
                  </p:oleObj>
                </mc:Choice>
                <mc:Fallback>
                  <p:oleObj name="BMP 图像" r:id="rId5" imgW="3105000" imgH="2523960" progId="Paint.Pictur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rcRect l="1515" t="3416" r="9091" b="7143"/>
                        <a:stretch>
                          <a:fillRect/>
                        </a:stretch>
                      </p:blipFill>
                      <p:spPr bwMode="auto">
                        <a:xfrm>
                          <a:off x="4767365" y="1190625"/>
                          <a:ext cx="4495800" cy="36576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488" name="Rectangle 32"/>
            <p:cNvSpPr>
              <a:spLocks noChangeArrowheads="1"/>
            </p:cNvSpPr>
            <p:nvPr/>
          </p:nvSpPr>
          <p:spPr bwMode="auto">
            <a:xfrm>
              <a:off x="5087374" y="2483917"/>
              <a:ext cx="2636759" cy="198541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41" name="Rectangle 35"/>
          <p:cNvSpPr>
            <a:spLocks noChangeArrowheads="1"/>
          </p:cNvSpPr>
          <p:nvPr/>
        </p:nvSpPr>
        <p:spPr bwMode="auto">
          <a:xfrm>
            <a:off x="5439965" y="1549925"/>
            <a:ext cx="395366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rPr>
              <a:t>已知</a:t>
            </a:r>
            <a:r>
              <a:rPr kumimoji="1" lang="zh-CN" altLang="en-US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rPr>
              <a:t>：匀速直线运动</a:t>
            </a:r>
            <a:r>
              <a:rPr kumimoji="1" lang="en-US" altLang="zh-CN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rPr>
              <a:t>V-t</a:t>
            </a:r>
            <a:r>
              <a:rPr kumimoji="1" lang="zh-CN" altLang="en-US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rPr>
              <a:t>图像面积表位移</a:t>
            </a:r>
            <a:endParaRPr kumimoji="1" lang="zh-CN" altLang="en-US" sz="2400" b="1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3" name="下箭头 2"/>
          <p:cNvSpPr/>
          <p:nvPr/>
        </p:nvSpPr>
        <p:spPr>
          <a:xfrm rot="5400000">
            <a:off x="3779912" y="2571750"/>
            <a:ext cx="478557" cy="8897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3116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9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500"/>
                            </p:stCondLst>
                            <p:childTnLst>
                              <p:par>
                                <p:cTn id="8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0"/>
                            </p:stCondLst>
                            <p:childTnLst>
                              <p:par>
                                <p:cTn id="9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50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500"/>
                            </p:stCondLst>
                            <p:childTnLst>
                              <p:par>
                                <p:cTn id="10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50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000"/>
                            </p:stCondLst>
                            <p:childTnLst>
                              <p:par>
                                <p:cTn id="10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19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19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8000"/>
                            </p:stCondLst>
                            <p:childTnLst>
                              <p:par>
                                <p:cTn id="1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19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8500"/>
                            </p:stCondLst>
                            <p:childTnLst>
                              <p:par>
                                <p:cTn id="1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19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19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9" dur="500"/>
                                        <p:tgtEl>
                                          <p:spTgt spid="19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nimBg="1"/>
      <p:bldP spid="19462" grpId="0" animBg="1"/>
      <p:bldP spid="19463" grpId="0" animBg="1"/>
      <p:bldP spid="19464" grpId="0" animBg="1"/>
      <p:bldP spid="19465" grpId="0" animBg="1"/>
      <p:bldP spid="19466" grpId="0" animBg="1"/>
      <p:bldP spid="19467" grpId="0" animBg="1"/>
      <p:bldP spid="19468" grpId="0" animBg="1"/>
      <p:bldP spid="19469" grpId="0" animBg="1"/>
      <p:bldP spid="19470" grpId="0" animBg="1"/>
      <p:bldP spid="19471" grpId="0" animBg="1"/>
      <p:bldP spid="19472" grpId="0" animBg="1"/>
      <p:bldP spid="19473" grpId="0" animBg="1"/>
      <p:bldP spid="19474" grpId="0" animBg="1"/>
      <p:bldP spid="19475" grpId="0" animBg="1"/>
      <p:bldP spid="19476" grpId="0" animBg="1"/>
      <p:bldP spid="19477" grpId="0" animBg="1"/>
      <p:bldP spid="19478" grpId="0" animBg="1"/>
      <p:bldP spid="19479" grpId="0" animBg="1"/>
      <p:bldP spid="19480" grpId="0" animBg="1"/>
      <p:bldP spid="19481" grpId="0" animBg="1"/>
      <p:bldP spid="19482" grpId="0" animBg="1"/>
      <p:bldP spid="19483" grpId="0" animBg="1"/>
      <p:bldP spid="19484" grpId="0" animBg="1"/>
      <p:bldP spid="19485" grpId="0" animBg="1"/>
      <p:bldP spid="19486" grpId="0" animBg="1"/>
      <p:bldP spid="19491" grpId="0" autoUpdateAnimBg="0"/>
      <p:bldP spid="19503" grpId="0"/>
      <p:bldP spid="19504" grpId="0"/>
      <p:bldP spid="41" grpId="0" autoUpdateAnimBg="0"/>
      <p:bldP spid="3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1070</TotalTime>
  <Words>201</Words>
  <Application>Microsoft Office PowerPoint</Application>
  <PresentationFormat>全屏显示(4:3)</PresentationFormat>
  <Paragraphs>26</Paragraphs>
  <Slides>3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3</vt:i4>
      </vt:variant>
    </vt:vector>
  </HeadingPairs>
  <TitlesOfParts>
    <vt:vector size="7" baseType="lpstr">
      <vt:lpstr>Office 主题</vt:lpstr>
      <vt:lpstr>1_Office 主题</vt:lpstr>
      <vt:lpstr>位图图像</vt:lpstr>
      <vt:lpstr>画笔图片</vt:lpstr>
      <vt:lpstr>PowerPoint 演示文稿</vt:lpstr>
      <vt:lpstr>PowerPoint 演示文稿</vt:lpstr>
      <vt:lpstr>思考：匀变速直线运动的 v—t 图中怎样表示物体的位移？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辰昊</dc:creator>
  <cp:lastModifiedBy>辰昊</cp:lastModifiedBy>
  <cp:revision>6</cp:revision>
  <dcterms:created xsi:type="dcterms:W3CDTF">2018-07-31T09:00:54Z</dcterms:created>
  <dcterms:modified xsi:type="dcterms:W3CDTF">2018-08-01T03:03:33Z</dcterms:modified>
</cp:coreProperties>
</file>