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56" r:id="rId2"/>
    <p:sldId id="333" r:id="rId3"/>
    <p:sldId id="334" r:id="rId4"/>
    <p:sldId id="335" r:id="rId5"/>
    <p:sldId id="336" r:id="rId6"/>
    <p:sldId id="337" r:id="rId7"/>
    <p:sldId id="338" r:id="rId8"/>
    <p:sldId id="355" r:id="rId9"/>
    <p:sldId id="339" r:id="rId10"/>
    <p:sldId id="356" r:id="rId11"/>
    <p:sldId id="340" r:id="rId12"/>
    <p:sldId id="341" r:id="rId13"/>
    <p:sldId id="342" r:id="rId14"/>
    <p:sldId id="343" r:id="rId15"/>
    <p:sldId id="344" r:id="rId16"/>
    <p:sldId id="345" r:id="rId17"/>
    <p:sldId id="351" r:id="rId18"/>
    <p:sldId id="352" r:id="rId19"/>
    <p:sldId id="354" r:id="rId20"/>
    <p:sldId id="346" r:id="rId21"/>
    <p:sldId id="349" r:id="rId22"/>
    <p:sldId id="347" r:id="rId23"/>
    <p:sldId id="348" r:id="rId24"/>
    <p:sldId id="314" r:id="rId25"/>
    <p:sldId id="306" r:id="rId26"/>
    <p:sldId id="307" r:id="rId27"/>
    <p:sldId id="308" r:id="rId28"/>
    <p:sldId id="309" r:id="rId29"/>
    <p:sldId id="296" r:id="rId3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2621"/>
    <a:srgbClr val="FF3300"/>
    <a:srgbClr val="E60000"/>
    <a:srgbClr val="FF9933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71" d="100"/>
          <a:sy n="71" d="100"/>
        </p:scale>
        <p:origin x="-60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445BAA-5555-40C9-8F75-F2B09CD93B48}" type="datetimeFigureOut">
              <a:rPr lang="zh-CN" altLang="en-US" smtClean="0"/>
              <a:t>2017/12/2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9C1027-9E48-4938-814A-380CE23E06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3100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defTabSz="914457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29074" indent="-280413" defTabSz="914457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21651" indent="-224330" defTabSz="914457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570310" indent="-224330" defTabSz="914457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18973" indent="-224330" defTabSz="914457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467632" indent="-224330" defTabSz="91445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16293" indent="-224330" defTabSz="91445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364953" indent="-224330" defTabSz="91445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13613" indent="-224330" defTabSz="91445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defRPr/>
            </a:pPr>
            <a:fld id="{163A479F-4B77-4251-9C51-7B11572794D4}" type="slidenum">
              <a:rPr lang="en-US" altLang="zh-CN" sz="1200"/>
              <a:pPr>
                <a:defRPr/>
              </a:pPr>
              <a:t>20</a:t>
            </a:fld>
            <a:endParaRPr lang="en-US" altLang="zh-CN" sz="1200" dirty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zh-CN" smtClean="0">
              <a:ea typeface="宋体" charset="-122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zh-CN" altLang="en-US" smtClean="0"/>
              <a:t>张斌教授课程讲义   </a:t>
            </a:r>
            <a:r>
              <a:rPr lang="en-US" altLang="zh-CN" dirty="0" smtClean="0"/>
              <a:t>2016/9/19-20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defTabSz="914457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29074" indent="-280413" defTabSz="914457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21651" indent="-224330" defTabSz="914457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570310" indent="-224330" defTabSz="914457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18973" indent="-224330" defTabSz="914457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467632" indent="-224330" defTabSz="91445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16293" indent="-224330" defTabSz="91445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364953" indent="-224330" defTabSz="91445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13613" indent="-224330" defTabSz="91445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defRPr/>
            </a:pPr>
            <a:fld id="{163A479F-4B77-4251-9C51-7B11572794D4}" type="slidenum">
              <a:rPr lang="en-US" altLang="zh-CN" sz="1200"/>
              <a:pPr>
                <a:defRPr/>
              </a:pPr>
              <a:t>22</a:t>
            </a:fld>
            <a:endParaRPr lang="en-US" altLang="zh-CN" sz="1200" dirty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zh-CN" smtClean="0">
              <a:ea typeface="宋体" charset="-122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zh-CN" altLang="en-US" smtClean="0"/>
              <a:t>张斌教授课程讲义   </a:t>
            </a:r>
            <a:r>
              <a:rPr lang="en-US" altLang="zh-CN" dirty="0" smtClean="0"/>
              <a:t>2016/9/19-20</a:t>
            </a:r>
            <a:endParaRPr lang="en-US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defTabSz="914457"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29074" indent="-280413" defTabSz="914457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21651" indent="-224330" defTabSz="914457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570310" indent="-224330" defTabSz="914457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18973" indent="-224330" defTabSz="914457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467632" indent="-224330" defTabSz="91445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16293" indent="-224330" defTabSz="91445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364953" indent="-224330" defTabSz="91445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13613" indent="-224330" defTabSz="914457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pPr>
              <a:defRPr/>
            </a:pPr>
            <a:fld id="{163A479F-4B77-4251-9C51-7B11572794D4}" type="slidenum">
              <a:rPr lang="en-US" altLang="zh-CN" sz="1200"/>
              <a:pPr>
                <a:defRPr/>
              </a:pPr>
              <a:t>23</a:t>
            </a:fld>
            <a:endParaRPr lang="en-US" altLang="zh-CN" sz="1200" dirty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zh-CN" smtClean="0">
              <a:ea typeface="宋体" charset="-122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zh-CN" altLang="en-US" smtClean="0"/>
              <a:t>张斌教授课程讲义   </a:t>
            </a:r>
            <a:r>
              <a:rPr lang="en-US" altLang="zh-CN" dirty="0" smtClean="0"/>
              <a:t>2016/9/19-20</a:t>
            </a:r>
            <a:endParaRPr lang="en-US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29A6162-DD23-4566-A773-81E021F00D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93800" y="1898446"/>
            <a:ext cx="9804400" cy="1546634"/>
          </a:xfrm>
          <a:prstGeom prst="rect">
            <a:avLst/>
          </a:prstGeom>
        </p:spPr>
        <p:txBody>
          <a:bodyPr anchor="ctr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15DEE8EC-83AF-4B1C-B533-56C41DA320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44570" y="3673742"/>
            <a:ext cx="5923280" cy="1072566"/>
          </a:xfrm>
        </p:spPr>
        <p:txBody>
          <a:bodyPr anchor="ctr"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EDABECED-4088-46B2-BD29-055C8E288D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286000" cy="365125"/>
          </a:xfrm>
          <a:prstGeom prst="rect">
            <a:avLst/>
          </a:prstGeom>
        </p:spPr>
        <p:txBody>
          <a:bodyPr/>
          <a:lstStyle/>
          <a:p>
            <a:fld id="{C637E0DB-D30E-4ECA-AFD1-34813A425C43}" type="datetimeFigureOut">
              <a:rPr lang="zh-CN" altLang="en-US" smtClean="0"/>
              <a:t>2017/12/2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08B6EA4-237F-4BBD-8393-B874E33A5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56100" y="6356350"/>
            <a:ext cx="3479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DEFFC800-89A7-42FE-B16F-A2F78E3D8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4000" y="6356350"/>
            <a:ext cx="1676400" cy="365125"/>
          </a:xfrm>
        </p:spPr>
        <p:txBody>
          <a:bodyPr/>
          <a:lstStyle/>
          <a:p>
            <a:fld id="{EB4B4539-8F6C-441B-9267-1D51A8A4308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675871B8-CF37-4353-8BE1-45E1616008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53" t="25953" r="25953" b="25953"/>
          <a:stretch/>
        </p:blipFill>
        <p:spPr>
          <a:xfrm>
            <a:off x="1764005" y="3445080"/>
            <a:ext cx="1543075" cy="1543075"/>
          </a:xfrm>
          <a:prstGeom prst="rect">
            <a:avLst/>
          </a:prstGeom>
        </p:spPr>
      </p:pic>
      <p:pic>
        <p:nvPicPr>
          <p:cNvPr id="11" name="Picture 16">
            <a:extLst>
              <a:ext uri="{FF2B5EF4-FFF2-40B4-BE49-F238E27FC236}">
                <a16:creationId xmlns="" xmlns:a16="http://schemas.microsoft.com/office/drawing/2014/main" id="{3F6A4AA8-7A34-4523-8585-AEEF2D12AC7D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99"/>
          <a:stretch/>
        </p:blipFill>
        <p:spPr bwMode="auto">
          <a:xfrm>
            <a:off x="10307638" y="15875"/>
            <a:ext cx="85725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5">
            <a:extLst>
              <a:ext uri="{FF2B5EF4-FFF2-40B4-BE49-F238E27FC236}">
                <a16:creationId xmlns="" xmlns:a16="http://schemas.microsoft.com/office/drawing/2014/main" id="{E7FF096E-9485-4CC8-8A63-4CC1B40D6A0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4888" y="0"/>
            <a:ext cx="908050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07207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B149DCF-9AC1-443A-849B-FEC0ADF8A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3034" y="46748"/>
            <a:ext cx="7705932" cy="80415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8BA59943-3BAE-4EF8-A759-CD5F352C5F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CD17A57-8512-431F-8015-C7CCF0FC6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7E0DB-D30E-4ECA-AFD1-34813A425C43}" type="datetimeFigureOut">
              <a:rPr lang="zh-CN" altLang="en-US" smtClean="0"/>
              <a:t>2017/12/2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1D4C1A9C-49B2-4E70-8C8E-BB1159EF6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2312489B-19FB-405E-A72B-0C55A0880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B4539-8F6C-441B-9267-1D51A8A4308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9" name="图片 12">
            <a:extLst>
              <a:ext uri="{FF2B5EF4-FFF2-40B4-BE49-F238E27FC236}">
                <a16:creationId xmlns="" xmlns:a16="http://schemas.microsoft.com/office/drawing/2014/main" id="{0DD7E033-68C9-4079-8E57-F1029583907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54" t="25954" r="25954" b="25954"/>
          <a:stretch>
            <a:fillRect/>
          </a:stretch>
        </p:blipFill>
        <p:spPr bwMode="auto">
          <a:xfrm>
            <a:off x="10193338" y="6223000"/>
            <a:ext cx="622300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6">
            <a:extLst>
              <a:ext uri="{FF2B5EF4-FFF2-40B4-BE49-F238E27FC236}">
                <a16:creationId xmlns="" xmlns:a16="http://schemas.microsoft.com/office/drawing/2014/main" id="{C6FE1A4A-770D-45B5-B8E0-676695EF5C6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263" y="6207125"/>
            <a:ext cx="6191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2796CB8D-AE9F-4835-8F00-9F66DB47109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1438" y="6192838"/>
            <a:ext cx="669925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2279910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03ECF16-A385-412A-97D9-D71A21F16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B517E82F-B152-4E57-B379-49A3865977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9992180E-E1E4-44BD-80F9-F9CB80589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7E0DB-D30E-4ECA-AFD1-34813A425C43}" type="datetimeFigureOut">
              <a:rPr lang="zh-CN" altLang="en-US" smtClean="0"/>
              <a:t>2017/12/2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215228E-0741-42E9-A13B-E9C5586F0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AD935C2E-3FCC-4861-A654-C400C2DBF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B4539-8F6C-441B-9267-1D51A8A4308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9" name="图片 12">
            <a:extLst>
              <a:ext uri="{FF2B5EF4-FFF2-40B4-BE49-F238E27FC236}">
                <a16:creationId xmlns="" xmlns:a16="http://schemas.microsoft.com/office/drawing/2014/main" id="{0DD7E033-68C9-4079-8E57-F1029583907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54" t="25954" r="25954" b="25954"/>
          <a:stretch>
            <a:fillRect/>
          </a:stretch>
        </p:blipFill>
        <p:spPr bwMode="auto">
          <a:xfrm>
            <a:off x="10193338" y="6223000"/>
            <a:ext cx="622300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6">
            <a:extLst>
              <a:ext uri="{FF2B5EF4-FFF2-40B4-BE49-F238E27FC236}">
                <a16:creationId xmlns="" xmlns:a16="http://schemas.microsoft.com/office/drawing/2014/main" id="{C6FE1A4A-770D-45B5-B8E0-676695EF5C6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263" y="6207125"/>
            <a:ext cx="6191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2796CB8D-AE9F-4835-8F00-9F66DB47109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1438" y="6192838"/>
            <a:ext cx="669925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405654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A21FB21-7CE3-49E9-89DD-0FEE7E4E6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8900" y="87015"/>
            <a:ext cx="6934200" cy="723618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053463B0-0D9E-4194-AC9B-C8EB4293B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7E0DB-D30E-4ECA-AFD1-34813A425C43}" type="datetimeFigureOut">
              <a:rPr lang="zh-CN" altLang="en-US" smtClean="0"/>
              <a:t>2017/12/2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CECEBF9F-52AB-442D-9328-5928BF84C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7AB46788-60D0-461B-8606-763B5DFB5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B4539-8F6C-441B-9267-1D51A8A4308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8" name="图片 12">
            <a:extLst>
              <a:ext uri="{FF2B5EF4-FFF2-40B4-BE49-F238E27FC236}">
                <a16:creationId xmlns="" xmlns:a16="http://schemas.microsoft.com/office/drawing/2014/main" id="{0DD7E033-68C9-4079-8E57-F1029583907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54" t="25954" r="25954" b="25954"/>
          <a:stretch>
            <a:fillRect/>
          </a:stretch>
        </p:blipFill>
        <p:spPr bwMode="auto">
          <a:xfrm>
            <a:off x="10193338" y="6223000"/>
            <a:ext cx="622300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6">
            <a:extLst>
              <a:ext uri="{FF2B5EF4-FFF2-40B4-BE49-F238E27FC236}">
                <a16:creationId xmlns="" xmlns:a16="http://schemas.microsoft.com/office/drawing/2014/main" id="{C6FE1A4A-770D-45B5-B8E0-676695EF5C6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263" y="6207125"/>
            <a:ext cx="6191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5">
            <a:extLst>
              <a:ext uri="{FF2B5EF4-FFF2-40B4-BE49-F238E27FC236}">
                <a16:creationId xmlns="" xmlns:a16="http://schemas.microsoft.com/office/drawing/2014/main" id="{2796CB8D-AE9F-4835-8F00-9F66DB47109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1438" y="6192838"/>
            <a:ext cx="669925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4441709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5336742C-9CF4-4C18-9758-B130601D0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7E0DB-D30E-4ECA-AFD1-34813A425C43}" type="datetimeFigureOut">
              <a:rPr lang="zh-CN" altLang="en-US" smtClean="0"/>
              <a:t>2017/12/2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F6F8858F-7129-40B4-930B-61D5C60CE7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DD4A18A8-1CE5-4A6E-9CC9-8BDB8F28E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B4539-8F6C-441B-9267-1D51A8A4308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12">
            <a:extLst>
              <a:ext uri="{FF2B5EF4-FFF2-40B4-BE49-F238E27FC236}">
                <a16:creationId xmlns="" xmlns:a16="http://schemas.microsoft.com/office/drawing/2014/main" id="{0DD7E033-68C9-4079-8E57-F1029583907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54" t="25954" r="25954" b="25954"/>
          <a:stretch>
            <a:fillRect/>
          </a:stretch>
        </p:blipFill>
        <p:spPr bwMode="auto">
          <a:xfrm>
            <a:off x="10193338" y="6223000"/>
            <a:ext cx="622300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6">
            <a:extLst>
              <a:ext uri="{FF2B5EF4-FFF2-40B4-BE49-F238E27FC236}">
                <a16:creationId xmlns="" xmlns:a16="http://schemas.microsoft.com/office/drawing/2014/main" id="{C6FE1A4A-770D-45B5-B8E0-676695EF5C6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263" y="6207125"/>
            <a:ext cx="6191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5">
            <a:extLst>
              <a:ext uri="{FF2B5EF4-FFF2-40B4-BE49-F238E27FC236}">
                <a16:creationId xmlns="" xmlns:a16="http://schemas.microsoft.com/office/drawing/2014/main" id="{2796CB8D-AE9F-4835-8F00-9F66DB47109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1438" y="6192838"/>
            <a:ext cx="669925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7989365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D00AD27B-7738-47CC-991A-67F6F2C7DA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8900" y="87015"/>
            <a:ext cx="6934200" cy="723618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48799979-5C5A-4F99-A73C-3D698C5605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8BC4D90-5690-4D2C-AE8D-6C3430154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7E0DB-D30E-4ECA-AFD1-34813A425C43}" type="datetimeFigureOut">
              <a:rPr lang="zh-CN" altLang="en-US" smtClean="0"/>
              <a:t>2017/12/2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D1DEE0E-427B-46BB-85D7-79027F454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04BBB44-65DD-40FF-A7D0-8B83C78CB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4B4539-8F6C-441B-9267-1D51A8A4308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9" name="图片 12">
            <a:extLst>
              <a:ext uri="{FF2B5EF4-FFF2-40B4-BE49-F238E27FC236}">
                <a16:creationId xmlns="" xmlns:a16="http://schemas.microsoft.com/office/drawing/2014/main" id="{0DD7E033-68C9-4079-8E57-F1029583907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54" t="25954" r="25954" b="25954"/>
          <a:stretch>
            <a:fillRect/>
          </a:stretch>
        </p:blipFill>
        <p:spPr bwMode="auto">
          <a:xfrm>
            <a:off x="10193338" y="6223000"/>
            <a:ext cx="622300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6">
            <a:extLst>
              <a:ext uri="{FF2B5EF4-FFF2-40B4-BE49-F238E27FC236}">
                <a16:creationId xmlns="" xmlns:a16="http://schemas.microsoft.com/office/drawing/2014/main" id="{C6FE1A4A-770D-45B5-B8E0-676695EF5C6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3263" y="6207125"/>
            <a:ext cx="6191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5">
            <a:extLst>
              <a:ext uri="{FF2B5EF4-FFF2-40B4-BE49-F238E27FC236}">
                <a16:creationId xmlns="" xmlns:a16="http://schemas.microsoft.com/office/drawing/2014/main" id="{2796CB8D-AE9F-4835-8F00-9F66DB47109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1438" y="6192838"/>
            <a:ext cx="669925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0585467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D090913E-8923-40F4-88D2-D2A4623BF7D8}"/>
              </a:ext>
            </a:extLst>
          </p:cNvPr>
          <p:cNvGrpSpPr/>
          <p:nvPr/>
        </p:nvGrpSpPr>
        <p:grpSpPr>
          <a:xfrm>
            <a:off x="0" y="928848"/>
            <a:ext cx="12192000" cy="115339"/>
            <a:chOff x="0" y="677488"/>
            <a:chExt cx="12192000" cy="115339"/>
          </a:xfrm>
        </p:grpSpPr>
        <p:cxnSp>
          <p:nvCxnSpPr>
            <p:cNvPr id="14" name="直接连接符 13">
              <a:extLst>
                <a:ext uri="{FF2B5EF4-FFF2-40B4-BE49-F238E27FC236}">
                  <a16:creationId xmlns="" xmlns:a16="http://schemas.microsoft.com/office/drawing/2014/main" id="{D7D8BA63-4697-4C0B-8126-8A0C7FF78FA0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0" y="677488"/>
              <a:ext cx="12192000" cy="0"/>
            </a:xfrm>
            <a:prstGeom prst="line">
              <a:avLst/>
            </a:prstGeom>
            <a:ln w="98425">
              <a:solidFill>
                <a:srgbClr val="E60000"/>
              </a:solidFill>
            </a:ln>
            <a:effectLst>
              <a:outerShdw blurRad="50800" dist="38100" dir="5400000" algn="t" rotWithShape="0">
                <a:prstClr val="black">
                  <a:alpha val="30000"/>
                </a:prstClr>
              </a:outerShdw>
            </a:effectLst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6" name="直接连接符 15">
              <a:extLst>
                <a:ext uri="{FF2B5EF4-FFF2-40B4-BE49-F238E27FC236}">
                  <a16:creationId xmlns="" xmlns:a16="http://schemas.microsoft.com/office/drawing/2014/main" id="{C924AAB2-D2FE-42A5-8407-FB72E5724BC7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0" y="792827"/>
              <a:ext cx="12192000" cy="0"/>
            </a:xfrm>
            <a:prstGeom prst="line">
              <a:avLst/>
            </a:prstGeom>
            <a:ln w="47625">
              <a:solidFill>
                <a:srgbClr val="E60000"/>
              </a:solidFill>
            </a:ln>
            <a:effectLst>
              <a:outerShdw blurRad="50800" dist="38100" dir="5400000" algn="t" rotWithShape="0">
                <a:prstClr val="black">
                  <a:alpha val="30000"/>
                </a:prstClr>
              </a:outerShdw>
            </a:effectLst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9CC670A7-C23D-4F46-870A-BD2D246A5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063" y="0"/>
            <a:ext cx="8601874" cy="8976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499CD06A-D7C4-4615-A193-D0C23D1F2E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465492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6B13E4D-591A-49FF-B240-71D084682E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7E0DB-D30E-4ECA-AFD1-34813A425C43}" type="datetimeFigureOut">
              <a:rPr lang="zh-CN" altLang="en-US" smtClean="0"/>
              <a:t>2017/12/2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5034677-2B6E-4DD6-AD83-247DA4CA2C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F4439B9-2E79-4AAE-9202-DB56CBD68A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4B4539-8F6C-441B-9267-1D51A8A4308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18" name="图片 17">
            <a:extLst>
              <a:ext uri="{FF2B5EF4-FFF2-40B4-BE49-F238E27FC236}">
                <a16:creationId xmlns="" xmlns:a16="http://schemas.microsoft.com/office/drawing/2014/main" id="{45F3DB1E-39AA-463C-9FB9-83532C47243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" y="-27899"/>
            <a:ext cx="1970648" cy="895576"/>
          </a:xfrm>
          <a:prstGeom prst="rect">
            <a:avLst/>
          </a:prstGeom>
        </p:spPr>
      </p:pic>
      <p:cxnSp>
        <p:nvCxnSpPr>
          <p:cNvPr id="25" name="直接连接符 24">
            <a:extLst>
              <a:ext uri="{FF2B5EF4-FFF2-40B4-BE49-F238E27FC236}">
                <a16:creationId xmlns="" xmlns:a16="http://schemas.microsoft.com/office/drawing/2014/main" id="{2186E336-A801-41D4-BBF0-AB1E1120D37D}"/>
              </a:ext>
            </a:extLst>
          </p:cNvPr>
          <p:cNvCxnSpPr>
            <a:cxnSpLocks/>
          </p:cNvCxnSpPr>
          <p:nvPr/>
        </p:nvCxnSpPr>
        <p:spPr>
          <a:xfrm>
            <a:off x="0" y="6123834"/>
            <a:ext cx="12192000" cy="0"/>
          </a:xfrm>
          <a:prstGeom prst="line">
            <a:avLst/>
          </a:prstGeom>
          <a:ln w="57150">
            <a:solidFill>
              <a:srgbClr val="E60000"/>
            </a:solidFill>
          </a:ln>
          <a:effectLst>
            <a:outerShdw blurRad="50800" dist="254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4104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ransition spd="slow">
    <p:push dir="u"/>
  </p:transition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8C7BA5E-B2B7-481A-934B-739E66DE3F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6289" y="1423615"/>
            <a:ext cx="10236200" cy="1546634"/>
          </a:xfrm>
        </p:spPr>
        <p:txBody>
          <a:bodyPr>
            <a:normAutofit/>
          </a:bodyPr>
          <a:lstStyle/>
          <a:p>
            <a:r>
              <a:rPr lang="zh-CN" altLang="en-US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运动、阅读与思考</a:t>
            </a:r>
            <a:endParaRPr lang="zh-CN" altLang="en-US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80D5A38E-43FF-48D4-B4A2-804C01D149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77289" y="3927999"/>
            <a:ext cx="6858289" cy="1181305"/>
          </a:xfrm>
        </p:spPr>
        <p:txBody>
          <a:bodyPr>
            <a:no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张斌（文武教授）</a:t>
            </a:r>
            <a:endParaRPr lang="en-US" altLang="zh-CN" sz="3200" dirty="0">
              <a:solidFill>
                <a:schemeClr val="tx1">
                  <a:lumMod val="85000"/>
                  <a:lumOff val="15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中山大学岭南（大学）学院</a:t>
            </a:r>
            <a:endParaRPr lang="en-US" altLang="zh-CN" sz="3200" dirty="0">
              <a:solidFill>
                <a:schemeClr val="tx1">
                  <a:lumMod val="85000"/>
                  <a:lumOff val="15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副院长、博士生导师</a:t>
            </a:r>
            <a:endParaRPr lang="en-US" altLang="zh-CN" sz="3200" dirty="0">
              <a:solidFill>
                <a:schemeClr val="tx1">
                  <a:lumMod val="85000"/>
                  <a:lumOff val="15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algn="ctr"/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54805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我是如何与运动结缘？</a:t>
            </a:r>
            <a:endParaRPr lang="zh-CN" altLang="en-US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09650" y="2379892"/>
            <a:ext cx="10515600" cy="25350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zh-CN" sz="4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4</a:t>
            </a:r>
            <a:r>
              <a:rPr lang="zh-CN" altLang="en-US" sz="4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天</a:t>
            </a:r>
            <a:r>
              <a:rPr lang="en-US" altLang="zh-CN" sz="4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3</a:t>
            </a:r>
            <a:r>
              <a:rPr lang="zh-CN" altLang="en-US" sz="4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夜</a:t>
            </a:r>
            <a:r>
              <a:rPr lang="en-US" altLang="zh-CN" sz="4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112</a:t>
            </a:r>
            <a:r>
              <a:rPr lang="zh-CN" altLang="en-US" sz="4800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公里戈壁徒步，</a:t>
            </a:r>
            <a:endParaRPr lang="en-US" altLang="zh-CN" sz="48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  <a:p>
            <a:pPr marL="0" indent="0" algn="ctr">
              <a:buNone/>
            </a:pPr>
            <a:r>
              <a:rPr lang="zh-CN" altLang="en-US" sz="4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截止目前，</a:t>
            </a:r>
            <a:endParaRPr lang="en-US" altLang="zh-CN" sz="48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  <a:p>
            <a:pPr marL="0" indent="0" algn="ctr">
              <a:buNone/>
            </a:pPr>
            <a:r>
              <a:rPr lang="zh-CN" altLang="en-US" sz="4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生命中的头等大事！</a:t>
            </a:r>
            <a:endParaRPr lang="en-US" altLang="zh-CN" sz="48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559859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images-cdn.shimo.im/zG9xxrpjOdcwV3WH/%E5%BE%AE%E4%BF%A1%E5%9B%BE%E7%89%87_20170531170615.jpg%21original">
            <a:extLst>
              <a:ext uri="{FF2B5EF4-FFF2-40B4-BE49-F238E27FC236}">
                <a16:creationId xmlns="" xmlns:a16="http://schemas.microsoft.com/office/drawing/2014/main" id="{E7F63C05-9C42-4AE7-B6AB-7FC5CACFC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199" y="1162540"/>
            <a:ext cx="7287602" cy="4879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标题 1">
            <a:extLst>
              <a:ext uri="{FF2B5EF4-FFF2-40B4-BE49-F238E27FC236}">
                <a16:creationId xmlns="" xmlns:a16="http://schemas.microsoft.com/office/drawing/2014/main" id="{6FDE0563-1F8F-4235-82AF-F725B1600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3034" y="46748"/>
            <a:ext cx="7705932" cy="804152"/>
          </a:xfrm>
        </p:spPr>
        <p:txBody>
          <a:bodyPr>
            <a:normAutofit/>
          </a:bodyPr>
          <a:lstStyle/>
          <a:p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戈壁徒步</a:t>
            </a:r>
          </a:p>
        </p:txBody>
      </p:sp>
    </p:spTree>
    <p:extLst>
      <p:ext uri="{BB962C8B-B14F-4D97-AF65-F5344CB8AC3E}">
        <p14:creationId xmlns:p14="http://schemas.microsoft.com/office/powerpoint/2010/main" val="26060776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https://images-cdn.shimo.im/bGs6rMMoTlkoWVcC/image.png%21thumbnail">
            <a:extLst>
              <a:ext uri="{FF2B5EF4-FFF2-40B4-BE49-F238E27FC236}">
                <a16:creationId xmlns="" xmlns:a16="http://schemas.microsoft.com/office/drawing/2014/main" id="{BD90EE29-3B40-4EEE-8134-2CEDB356DA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292" y="1140517"/>
            <a:ext cx="7103416" cy="4894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标题 1">
            <a:extLst>
              <a:ext uri="{FF2B5EF4-FFF2-40B4-BE49-F238E27FC236}">
                <a16:creationId xmlns="" xmlns:a16="http://schemas.microsoft.com/office/drawing/2014/main" id="{01834ACF-32DF-43B0-A702-0D27141C2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3034" y="46748"/>
            <a:ext cx="7705932" cy="804152"/>
          </a:xfrm>
        </p:spPr>
        <p:txBody>
          <a:bodyPr>
            <a:normAutofit/>
          </a:bodyPr>
          <a:lstStyle/>
          <a:p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戈壁徒步</a:t>
            </a:r>
          </a:p>
        </p:txBody>
      </p:sp>
    </p:spTree>
    <p:extLst>
      <p:ext uri="{BB962C8B-B14F-4D97-AF65-F5344CB8AC3E}">
        <p14:creationId xmlns:p14="http://schemas.microsoft.com/office/powerpoint/2010/main" val="32717968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>
            <a:extLst>
              <a:ext uri="{FF2B5EF4-FFF2-40B4-BE49-F238E27FC236}">
                <a16:creationId xmlns="" xmlns:a16="http://schemas.microsoft.com/office/drawing/2014/main" id="{5CF4C1DC-2ADD-4465-9940-45BD44C255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825" y="1147536"/>
            <a:ext cx="7812349" cy="4906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标题 1">
            <a:extLst>
              <a:ext uri="{FF2B5EF4-FFF2-40B4-BE49-F238E27FC236}">
                <a16:creationId xmlns="" xmlns:a16="http://schemas.microsoft.com/office/drawing/2014/main" id="{CF665F26-C5EA-48EE-AAF7-034C552B38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3034" y="46748"/>
            <a:ext cx="7705932" cy="804152"/>
          </a:xfrm>
        </p:spPr>
        <p:txBody>
          <a:bodyPr>
            <a:normAutofit/>
          </a:bodyPr>
          <a:lstStyle/>
          <a:p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戈壁徒步</a:t>
            </a:r>
          </a:p>
        </p:txBody>
      </p:sp>
    </p:spTree>
    <p:extLst>
      <p:ext uri="{BB962C8B-B14F-4D97-AF65-F5344CB8AC3E}">
        <p14:creationId xmlns:p14="http://schemas.microsoft.com/office/powerpoint/2010/main" val="3209327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s://images-cdn.shimo.im/6sbohealLMEyoC7U/IMG_2229.JPG%21original">
            <a:extLst>
              <a:ext uri="{FF2B5EF4-FFF2-40B4-BE49-F238E27FC236}">
                <a16:creationId xmlns="" xmlns:a16="http://schemas.microsoft.com/office/drawing/2014/main" id="{FDE3433E-EE97-4F81-AA08-0502444C50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867" y="1177725"/>
            <a:ext cx="7432265" cy="487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标题 1">
            <a:extLst>
              <a:ext uri="{FF2B5EF4-FFF2-40B4-BE49-F238E27FC236}">
                <a16:creationId xmlns="" xmlns:a16="http://schemas.microsoft.com/office/drawing/2014/main" id="{E92AD0E8-4F11-497A-AF6A-2087BC2BE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3034" y="46748"/>
            <a:ext cx="7705932" cy="804152"/>
          </a:xfrm>
        </p:spPr>
        <p:txBody>
          <a:bodyPr>
            <a:normAutofit/>
          </a:bodyPr>
          <a:lstStyle/>
          <a:p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戈壁徒步</a:t>
            </a:r>
          </a:p>
        </p:txBody>
      </p:sp>
    </p:spTree>
    <p:extLst>
      <p:ext uri="{BB962C8B-B14F-4D97-AF65-F5344CB8AC3E}">
        <p14:creationId xmlns:p14="http://schemas.microsoft.com/office/powerpoint/2010/main" val="19007304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为什么是头等大事？</a:t>
            </a:r>
            <a:endParaRPr lang="zh-CN" altLang="en-US" dirty="0">
              <a:solidFill>
                <a:schemeClr val="accent1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156" y="1125753"/>
            <a:ext cx="3250545" cy="4835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右箭头 2"/>
          <p:cNvSpPr/>
          <p:nvPr/>
        </p:nvSpPr>
        <p:spPr bwMode="auto">
          <a:xfrm>
            <a:off x="4454967" y="3484730"/>
            <a:ext cx="3282067" cy="202419"/>
          </a:xfrm>
          <a:prstGeom prst="rightArrow">
            <a:avLst/>
          </a:prstGeom>
          <a:solidFill>
            <a:srgbClr val="FFE0D1">
              <a:alpha val="81000"/>
            </a:srgbClr>
          </a:solidFill>
          <a:ln w="57150" cap="flat" cmpd="thickThin" algn="ctr">
            <a:solidFill>
              <a:srgbClr val="CC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1259" tIns="11055" rIns="21259" bIns="11055" numCol="1" rtlCol="0" anchor="ctr" anchorCtr="0" compatLnSpc="1">
            <a:spAutoFit/>
          </a:bodyPr>
          <a:lstStyle/>
          <a:p>
            <a:pPr algn="ctr" defTabSz="913765" eaLnBrk="1" hangingPunct="1">
              <a:lnSpc>
                <a:spcPct val="110000"/>
              </a:lnSpc>
              <a:spcBef>
                <a:spcPct val="20000"/>
              </a:spcBef>
            </a:pPr>
            <a:endParaRPr lang="zh-CN" altLang="en-US" sz="47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84" t="13641" r="10515"/>
          <a:stretch>
            <a:fillRect/>
          </a:stretch>
        </p:blipFill>
        <p:spPr>
          <a:xfrm>
            <a:off x="8030259" y="1129118"/>
            <a:ext cx="4118019" cy="4831845"/>
          </a:xfrm>
          <a:prstGeom prst="rect">
            <a:avLst/>
          </a:prstGeom>
        </p:spPr>
      </p:pic>
      <p:sp>
        <p:nvSpPr>
          <p:cNvPr id="8" name="AutoShape 2"/>
          <p:cNvSpPr>
            <a:spLocks noChangeArrowheads="1"/>
          </p:cNvSpPr>
          <p:nvPr/>
        </p:nvSpPr>
        <p:spPr bwMode="auto">
          <a:xfrm>
            <a:off x="4548483" y="3019626"/>
            <a:ext cx="2950992" cy="432773"/>
          </a:xfrm>
          <a:prstGeom prst="flowChartAlternate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3778" tIns="10800" rIns="21599" bIns="10800" anchor="ctr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60</a:t>
            </a:r>
            <a:r>
              <a:rPr lang="zh-CN" altLang="en-US" sz="24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天瘦身</a:t>
            </a:r>
            <a:r>
              <a:rPr lang="en-US" altLang="zh-CN" sz="24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20</a:t>
            </a:r>
            <a:r>
              <a:rPr lang="zh-CN" altLang="en-US" sz="2400" b="1" dirty="0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斤</a:t>
            </a:r>
            <a:endParaRPr lang="en-US" altLang="zh-CN" sz="2400" b="1" dirty="0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82606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什么是</a:t>
            </a:r>
            <a:r>
              <a:rPr lang="zh-CN" altLang="en-US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健康</a:t>
            </a:r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？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473201" y="2131696"/>
            <a:ext cx="99695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</a:rPr>
              <a:t>健康是一种在身体上、精神上的完满状态，以及良好的适应力，而不仅仅是没有疾病和衰弱的状态。</a:t>
            </a:r>
          </a:p>
          <a:p>
            <a:pPr algn="r"/>
            <a:r>
              <a:rPr lang="en-US" altLang="zh-CN" sz="40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</a:rPr>
              <a:t>——</a:t>
            </a:r>
            <a:r>
              <a:rPr lang="zh-CN" altLang="en-US" sz="40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</a:rPr>
              <a:t>世界卫生组织</a:t>
            </a:r>
            <a:endParaRPr lang="en-US" altLang="zh-CN" sz="4000" b="1" dirty="0">
              <a:solidFill>
                <a:srgbClr val="C00000"/>
              </a:solidFill>
              <a:latin typeface="Arial Black" pitchFamily="34" charset="0"/>
              <a:ea typeface="黑体" panose="02010609060101010101" pitchFamily="49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905975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>
            <a:extLst>
              <a:ext uri="{FF2B5EF4-FFF2-40B4-BE49-F238E27FC236}">
                <a16:creationId xmlns="" xmlns:a16="http://schemas.microsoft.com/office/drawing/2014/main" id="{E92AD0E8-4F11-497A-AF6A-2087BC2BE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3034" y="46748"/>
            <a:ext cx="7705932" cy="804152"/>
          </a:xfrm>
        </p:spPr>
        <p:txBody>
          <a:bodyPr>
            <a:normAutofit/>
          </a:bodyPr>
          <a:lstStyle/>
          <a:p>
            <a:r>
              <a:rPr lang="zh-CN" altLang="en-US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公益徒步</a:t>
            </a:r>
            <a:endParaRPr lang="zh-CN" altLang="en-US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2050" name="Picture 2" descr="C:\Users\zhangb\Desktop\微信图片_201711302230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1459" y="1117582"/>
            <a:ext cx="6562165" cy="4921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20107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>
            <a:extLst>
              <a:ext uri="{FF2B5EF4-FFF2-40B4-BE49-F238E27FC236}">
                <a16:creationId xmlns="" xmlns:a16="http://schemas.microsoft.com/office/drawing/2014/main" id="{E92AD0E8-4F11-497A-AF6A-2087BC2BE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3034" y="46748"/>
            <a:ext cx="7705932" cy="804152"/>
          </a:xfrm>
        </p:spPr>
        <p:txBody>
          <a:bodyPr>
            <a:normAutofit/>
          </a:bodyPr>
          <a:lstStyle/>
          <a:p>
            <a:r>
              <a:rPr lang="zh-CN" altLang="en-US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公益徒步</a:t>
            </a:r>
            <a:endParaRPr lang="zh-CN" altLang="en-US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1026" name="Picture 2" descr="C:\Users\zhangb\Desktop\微信图片_201711302228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672" y="1031961"/>
            <a:ext cx="6844552" cy="5133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83721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>
            <a:extLst>
              <a:ext uri="{FF2B5EF4-FFF2-40B4-BE49-F238E27FC236}">
                <a16:creationId xmlns="" xmlns:a16="http://schemas.microsoft.com/office/drawing/2014/main" id="{E92AD0E8-4F11-497A-AF6A-2087BC2BE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3034" y="46748"/>
            <a:ext cx="7705932" cy="804152"/>
          </a:xfrm>
        </p:spPr>
        <p:txBody>
          <a:bodyPr>
            <a:normAutofit/>
          </a:bodyPr>
          <a:lstStyle/>
          <a:p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公益徒步</a:t>
            </a:r>
          </a:p>
        </p:txBody>
      </p:sp>
      <p:pic>
        <p:nvPicPr>
          <p:cNvPr id="3074" name="Picture 2" descr="C:\Users\zhangb\Desktop\微信图片_201711302232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698" y="1090124"/>
            <a:ext cx="7482031" cy="497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51825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>
            <a:extLst>
              <a:ext uri="{FF2B5EF4-FFF2-40B4-BE49-F238E27FC236}">
                <a16:creationId xmlns="" xmlns:a16="http://schemas.microsoft.com/office/drawing/2014/main" id="{E92AD0E8-4F11-497A-AF6A-2087BC2BE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3034" y="46748"/>
            <a:ext cx="7705932" cy="804152"/>
          </a:xfrm>
        </p:spPr>
        <p:txBody>
          <a:bodyPr>
            <a:normAutofit/>
          </a:bodyPr>
          <a:lstStyle/>
          <a:p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公益徒步</a:t>
            </a:r>
          </a:p>
        </p:txBody>
      </p:sp>
      <p:pic>
        <p:nvPicPr>
          <p:cNvPr id="1026" name="Picture 2" descr="C:\Users\zhangb\Desktop\微信图片_201711302243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8728" y="1141879"/>
            <a:ext cx="7373565" cy="4903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7357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公益徒步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0" name="Picture 2" descr="C:\Users\zhangb\Desktop\微信图片_201711302247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387" y="1033802"/>
            <a:ext cx="7546233" cy="5030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53710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B5DFFE8-B083-4A8F-824A-4E3445031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3034" y="46748"/>
            <a:ext cx="7705932" cy="804152"/>
          </a:xfrm>
        </p:spPr>
        <p:txBody>
          <a:bodyPr>
            <a:normAutofit/>
          </a:bodyPr>
          <a:lstStyle/>
          <a:p>
            <a:r>
              <a:rPr lang="zh-CN" altLang="en-US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人生领悟</a:t>
            </a:r>
            <a:endParaRPr lang="zh-CN" altLang="en-US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70C895C1-8CE0-40E2-B215-4F4E78142ECF}"/>
              </a:ext>
            </a:extLst>
          </p:cNvPr>
          <p:cNvSpPr txBox="1"/>
          <p:nvPr/>
        </p:nvSpPr>
        <p:spPr>
          <a:xfrm>
            <a:off x="7773677" y="1925618"/>
            <a:ext cx="1168402" cy="584775"/>
          </a:xfrm>
          <a:prstGeom prst="rect">
            <a:avLst/>
          </a:prstGeom>
          <a:solidFill>
            <a:srgbClr val="0070C0">
              <a:alpha val="95000"/>
            </a:srgb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254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</a:rPr>
              <a:t>放空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FE6FC0D5-64D1-4815-BF6A-615E961323AA}"/>
              </a:ext>
            </a:extLst>
          </p:cNvPr>
          <p:cNvSpPr txBox="1"/>
          <p:nvPr/>
        </p:nvSpPr>
        <p:spPr>
          <a:xfrm>
            <a:off x="7773677" y="2759279"/>
            <a:ext cx="1168404" cy="584775"/>
          </a:xfrm>
          <a:prstGeom prst="rect">
            <a:avLst/>
          </a:prstGeom>
          <a:solidFill>
            <a:srgbClr val="002060">
              <a:alpha val="95000"/>
            </a:srgb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254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</a:rPr>
              <a:t>专注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5C1F0F72-E9C0-4E0D-908A-23813D5152B1}"/>
              </a:ext>
            </a:extLst>
          </p:cNvPr>
          <p:cNvSpPr txBox="1"/>
          <p:nvPr/>
        </p:nvSpPr>
        <p:spPr>
          <a:xfrm>
            <a:off x="7773677" y="3592940"/>
            <a:ext cx="1168406" cy="584775"/>
          </a:xfrm>
          <a:prstGeom prst="rect">
            <a:avLst/>
          </a:prstGeom>
          <a:solidFill>
            <a:srgbClr val="002060">
              <a:alpha val="95000"/>
            </a:srgb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254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</a:rPr>
              <a:t>思考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0F0A48D2-0C86-472F-8695-FECCE6792E8F}"/>
              </a:ext>
            </a:extLst>
          </p:cNvPr>
          <p:cNvSpPr txBox="1"/>
          <p:nvPr/>
        </p:nvSpPr>
        <p:spPr>
          <a:xfrm>
            <a:off x="7773669" y="4426601"/>
            <a:ext cx="1168410" cy="584775"/>
          </a:xfrm>
          <a:prstGeom prst="rect">
            <a:avLst/>
          </a:prstGeom>
          <a:solidFill>
            <a:srgbClr val="DF2621">
              <a:alpha val="95000"/>
            </a:srgb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254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</a:rPr>
              <a:t>转变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0" name="内容占位符 2">
            <a:extLst>
              <a:ext uri="{FF2B5EF4-FFF2-40B4-BE49-F238E27FC236}">
                <a16:creationId xmlns="" xmlns:a16="http://schemas.microsoft.com/office/drawing/2014/main" id="{F0CFEEDD-723C-46EE-8F3C-9CB97BAB5D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4800" y="1719492"/>
            <a:ext cx="4102100" cy="35458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altLang="zh-CN" sz="3600" dirty="0"/>
          </a:p>
          <a:p>
            <a:pPr marL="0" indent="0" algn="ctr">
              <a:buNone/>
            </a:pPr>
            <a:r>
              <a:rPr lang="zh-CN" altLang="en-US" sz="3600" b="1" dirty="0">
                <a:solidFill>
                  <a:srgbClr val="DF2621"/>
                </a:solidFill>
              </a:rPr>
              <a:t>人每天有</a:t>
            </a:r>
            <a:r>
              <a:rPr lang="en-US" altLang="zh-CN" sz="3600" b="1" dirty="0">
                <a:solidFill>
                  <a:srgbClr val="DF2621"/>
                </a:solidFill>
              </a:rPr>
              <a:t>7</a:t>
            </a:r>
            <a:r>
              <a:rPr lang="zh-CN" altLang="en-US" sz="3600" b="1" dirty="0">
                <a:solidFill>
                  <a:srgbClr val="DF2621"/>
                </a:solidFill>
              </a:rPr>
              <a:t>万个想法</a:t>
            </a:r>
            <a:endParaRPr lang="en-US" altLang="zh-CN" sz="3600" b="1" dirty="0">
              <a:solidFill>
                <a:srgbClr val="DF2621"/>
              </a:solidFill>
            </a:endParaRPr>
          </a:p>
          <a:p>
            <a:pPr marL="0" indent="0" algn="ctr">
              <a:buNone/>
            </a:pPr>
            <a:endParaRPr lang="en-US" altLang="zh-CN" sz="3600" dirty="0"/>
          </a:p>
          <a:p>
            <a:pPr marL="0" indent="0" algn="ctr">
              <a:buNone/>
            </a:pPr>
            <a:r>
              <a:rPr lang="zh-CN" altLang="en-US" sz="3200" b="1" dirty="0"/>
              <a:t>什么是必要的？</a:t>
            </a:r>
            <a:endParaRPr lang="en-US" altLang="zh-CN" sz="3200" b="1" dirty="0"/>
          </a:p>
          <a:p>
            <a:pPr marL="0" indent="0" algn="ctr">
              <a:buNone/>
            </a:pPr>
            <a:r>
              <a:rPr lang="zh-CN" altLang="en-US" sz="3200" b="1" dirty="0"/>
              <a:t>什么是浪费时间？</a:t>
            </a:r>
          </a:p>
        </p:txBody>
      </p:sp>
    </p:spTree>
    <p:extLst>
      <p:ext uri="{BB962C8B-B14F-4D97-AF65-F5344CB8AC3E}">
        <p14:creationId xmlns:p14="http://schemas.microsoft.com/office/powerpoint/2010/main" val="23758546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人生领悟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09650" y="1960792"/>
            <a:ext cx="10515600" cy="2535008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zh-CN" altLang="en-US" sz="48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  <a:sym typeface="+mn-ea"/>
              </a:rPr>
              <a:t>生活不是一场疲惫的马拉松 ，</a:t>
            </a:r>
            <a:endParaRPr lang="en-US" altLang="zh-CN" sz="4800" b="1" dirty="0">
              <a:solidFill>
                <a:srgbClr val="C00000"/>
              </a:solidFill>
              <a:latin typeface="Arial Black" pitchFamily="34" charset="0"/>
              <a:ea typeface="黑体" panose="02010609060101010101" pitchFamily="49" charset="-122"/>
              <a:cs typeface="+mj-cs"/>
              <a:sym typeface="+mn-ea"/>
            </a:endParaRPr>
          </a:p>
          <a:p>
            <a:pPr algn="ctr">
              <a:lnSpc>
                <a:spcPct val="150000"/>
              </a:lnSpc>
              <a:buNone/>
            </a:pPr>
            <a:r>
              <a:rPr lang="zh-CN" altLang="en-US" sz="48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  <a:sym typeface="+mn-ea"/>
              </a:rPr>
              <a:t>而是一系列短跑。</a:t>
            </a:r>
            <a:endParaRPr lang="en-US" altLang="zh-CN" sz="4800" b="1" dirty="0">
              <a:solidFill>
                <a:srgbClr val="C00000"/>
              </a:solidFill>
              <a:latin typeface="Arial Black" pitchFamily="34" charset="0"/>
              <a:ea typeface="黑体" panose="02010609060101010101" pitchFamily="49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44371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漫步马拉松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pic>
        <p:nvPicPr>
          <p:cNvPr id="1026" name="Picture 2" descr="C:\Users\zhangb\Desktop\微信图片_201711302213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668" y="1075734"/>
            <a:ext cx="3731602" cy="4975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hangb\Desktop\微信图片_201711302215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557" y="1142998"/>
            <a:ext cx="7371395" cy="4908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24277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科学认识运动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21422" y="1381602"/>
            <a:ext cx="10515600" cy="4351338"/>
          </a:xfrm>
        </p:spPr>
        <p:txBody>
          <a:bodyPr>
            <a:norm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运动促进大脑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发育</a:t>
            </a:r>
            <a:r>
              <a:rPr lang="zh-CN" altLang="en-US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运动使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细胞的分裂和生长速度增快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，促进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脑沟与脑回的深度、面积变大，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让大脑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代谢更加健康。</a:t>
            </a:r>
          </a:p>
          <a:p>
            <a:r>
              <a:rPr lang="zh-CN" altLang="en-US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运动缓解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抑郁</a:t>
            </a:r>
            <a:r>
              <a:rPr lang="zh-CN" altLang="en-US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情绪</a:t>
            </a:r>
            <a:r>
              <a:rPr lang="zh-CN" altLang="en-US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运动促使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身体合成血清素和多巴胺，这些正是决定快乐情绪的脑内化学物质。</a:t>
            </a:r>
          </a:p>
          <a:p>
            <a:r>
              <a:rPr lang="zh-CN" altLang="en-US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运动减少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生活压力</a:t>
            </a:r>
            <a:r>
              <a:rPr lang="zh-CN" altLang="en-US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运动可以降低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皮质醇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“压力荷尔蒙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”)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含量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，让思维更加清晰和活跃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运动提升记忆智商：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运动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促进神经营养因子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NGF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）和脑源性神经营养因子（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BDNF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）的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分泌，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改善脑组织结构和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功能，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提高大脑海马体记忆和学习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水平。肌肉运动产生组织蛋白酶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B(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CTSB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，提升空间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记忆能力、协调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运动能力和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抗疲劳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能力。</a:t>
            </a:r>
            <a:endParaRPr lang="en-US" altLang="zh-CN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dirty="0" smtClean="0"/>
          </a:p>
          <a:p>
            <a:pPr marL="0" indent="0">
              <a:buNone/>
            </a:pP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999770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孩子</a:t>
            </a:r>
            <a:r>
              <a:rPr lang="zh-CN" altLang="en-US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们</a:t>
            </a:r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的</a:t>
            </a:r>
            <a:r>
              <a:rPr lang="zh-CN" altLang="en-US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运动量是否</a:t>
            </a:r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够？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根据</a:t>
            </a:r>
            <a:r>
              <a:rPr lang="en-US" altLang="zh-CN" dirty="0" smtClean="0"/>
              <a:t>《</a:t>
            </a:r>
            <a:r>
              <a:rPr lang="zh-CN" altLang="en-US" dirty="0"/>
              <a:t>国家学生体质健康标准</a:t>
            </a:r>
            <a:r>
              <a:rPr lang="en-US" altLang="zh-CN" dirty="0"/>
              <a:t>》</a:t>
            </a:r>
            <a:r>
              <a:rPr lang="zh-CN" altLang="en-US" dirty="0"/>
              <a:t>，</a:t>
            </a:r>
            <a:r>
              <a:rPr lang="zh-CN" altLang="en-US" b="1" dirty="0"/>
              <a:t>广州市中小学生的体质健康</a:t>
            </a:r>
            <a:r>
              <a:rPr lang="zh-CN" altLang="en-US" b="1" dirty="0" smtClean="0"/>
              <a:t>状况优秀</a:t>
            </a:r>
            <a:r>
              <a:rPr lang="zh-CN" altLang="en-US" b="1" dirty="0"/>
              <a:t>率仅仅只有</a:t>
            </a:r>
            <a:r>
              <a:rPr lang="en-US" altLang="zh-CN" b="1" dirty="0"/>
              <a:t>2.6%</a:t>
            </a:r>
            <a:r>
              <a:rPr lang="zh-CN" altLang="en-US" b="1" dirty="0"/>
              <a:t>，良好率为</a:t>
            </a:r>
            <a:r>
              <a:rPr lang="en-US" altLang="zh-CN" b="1" dirty="0"/>
              <a:t>17%</a:t>
            </a:r>
            <a:r>
              <a:rPr lang="zh-CN" altLang="en-US" b="1" dirty="0"/>
              <a:t>，重度近视率为</a:t>
            </a:r>
            <a:r>
              <a:rPr lang="en-US" altLang="zh-CN" b="1" dirty="0"/>
              <a:t>49.8</a:t>
            </a:r>
            <a:r>
              <a:rPr lang="en-US" altLang="zh-CN" b="1" dirty="0" smtClean="0"/>
              <a:t>%</a:t>
            </a:r>
            <a:r>
              <a:rPr lang="zh-CN" altLang="en-US" b="1" dirty="0" smtClean="0"/>
              <a:t>。</a:t>
            </a:r>
            <a:endParaRPr lang="en-US" altLang="zh-CN" b="1" dirty="0" smtClean="0"/>
          </a:p>
          <a:p>
            <a:endParaRPr lang="en-US" altLang="zh-CN" b="1" dirty="0"/>
          </a:p>
          <a:p>
            <a:r>
              <a:rPr lang="zh-CN" altLang="en-US" dirty="0"/>
              <a:t>广州市教育局</a:t>
            </a:r>
            <a:r>
              <a:rPr lang="zh-CN" altLang="en-US" dirty="0" smtClean="0"/>
              <a:t>副局长说</a:t>
            </a:r>
            <a:r>
              <a:rPr lang="zh-CN" altLang="en-US" b="1" dirty="0" smtClean="0"/>
              <a:t>：</a:t>
            </a:r>
            <a:r>
              <a:rPr lang="zh-CN" altLang="en-US" b="1" dirty="0"/>
              <a:t>“一谈到学生体质，就像国歌所唱的那样，中华民族到了最危险的</a:t>
            </a:r>
            <a:r>
              <a:rPr lang="zh-CN" altLang="en-US" b="1" dirty="0" smtClean="0"/>
              <a:t>时候。”</a:t>
            </a:r>
            <a:endParaRPr lang="en-US" altLang="zh-CN" b="1" dirty="0" smtClean="0"/>
          </a:p>
          <a:p>
            <a:endParaRPr lang="en-US" altLang="zh-CN" b="1" dirty="0"/>
          </a:p>
          <a:p>
            <a:r>
              <a:rPr lang="zh-CN" altLang="en-US" b="1" dirty="0" smtClean="0"/>
              <a:t>广州某中学初一学生</a:t>
            </a:r>
            <a:r>
              <a:rPr lang="en-US" altLang="zh-CN" b="1" dirty="0" smtClean="0"/>
              <a:t>18</a:t>
            </a:r>
            <a:r>
              <a:rPr lang="zh-CN" altLang="en-US" b="1" dirty="0" smtClean="0"/>
              <a:t>天内</a:t>
            </a:r>
            <a:r>
              <a:rPr lang="en-US" altLang="zh-CN" b="1" dirty="0" smtClean="0"/>
              <a:t>6</a:t>
            </a:r>
            <a:r>
              <a:rPr lang="zh-CN" altLang="en-US" b="1" dirty="0" smtClean="0"/>
              <a:t>位同学骨折</a:t>
            </a:r>
            <a:r>
              <a:rPr lang="zh-CN" altLang="en-US" b="1" dirty="0" smtClean="0"/>
              <a:t>。</a:t>
            </a:r>
            <a:endParaRPr lang="en-US" altLang="zh-CN" b="1" dirty="0" smtClean="0"/>
          </a:p>
          <a:p>
            <a:endParaRPr lang="en-US" altLang="zh-CN" b="1" dirty="0"/>
          </a:p>
          <a:p>
            <a:r>
              <a:rPr lang="zh-CN" altLang="en-US" b="1" dirty="0" smtClean="0"/>
              <a:t>怎么办？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67174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什么运动最好？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2460812"/>
            <a:ext cx="10515600" cy="2420470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48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</a:rPr>
              <a:t>科学研究发现：</a:t>
            </a:r>
            <a:r>
              <a:rPr lang="en-US" altLang="zh-CN" sz="48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</a:rPr>
              <a:t>1</a:t>
            </a:r>
            <a:r>
              <a:rPr lang="zh-CN" altLang="en-US" sz="48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</a:rPr>
              <a:t>小时及以上的长距离跑步运动，对大脑神经发育、扩大脑容量、脑密度及脑细胞再生效果最佳</a:t>
            </a:r>
            <a:r>
              <a:rPr lang="zh-CN" altLang="en-US" sz="54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</a:rPr>
              <a:t>。</a:t>
            </a:r>
            <a:endParaRPr lang="en-US" altLang="zh-CN" sz="4800" b="1" dirty="0">
              <a:solidFill>
                <a:srgbClr val="C00000"/>
              </a:solidFill>
              <a:latin typeface="Arial Black" pitchFamily="34" charset="0"/>
              <a:ea typeface="黑体" panose="02010609060101010101" pitchFamily="49" charset="-122"/>
              <a:cs typeface="+mj-cs"/>
            </a:endParaRPr>
          </a:p>
          <a:p>
            <a:endParaRPr lang="en-US" altLang="zh-CN" dirty="0">
              <a:solidFill>
                <a:srgbClr val="FF0000"/>
              </a:solidFill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621568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>
            <a:spLocks/>
          </p:cNvSpPr>
          <p:nvPr/>
        </p:nvSpPr>
        <p:spPr>
          <a:xfrm>
            <a:off x="1422402" y="116633"/>
            <a:ext cx="10303933" cy="500063"/>
          </a:xfrm>
          <a:prstGeom prst="rect">
            <a:avLst/>
          </a:prstGeom>
        </p:spPr>
        <p:txBody>
          <a:bodyPr lIns="89511" tIns="44756" rIns="89511" bIns="44756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6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9pPr>
          </a:lstStyle>
          <a:p>
            <a:r>
              <a:rPr lang="zh-CN" altLang="en-US" sz="4400" b="0" dirty="0">
                <a:solidFill>
                  <a:schemeClr val="tx1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您</a:t>
            </a:r>
            <a:r>
              <a:rPr lang="zh-CN" altLang="en-US" sz="4400" b="0" dirty="0" smtClean="0">
                <a:solidFill>
                  <a:schemeClr val="tx1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是否</a:t>
            </a:r>
            <a:r>
              <a:rPr lang="zh-CN" altLang="en-US" sz="4400" b="0" dirty="0">
                <a:solidFill>
                  <a:schemeClr val="tx1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没有时间跑步？</a:t>
            </a:r>
          </a:p>
        </p:txBody>
      </p:sp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911424" y="3064343"/>
            <a:ext cx="10849205" cy="917247"/>
          </a:xfrm>
          <a:prstGeom prst="flowChartAlternate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64305" tIns="44756" rIns="89511" bIns="44756" anchor="ctr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</a:rPr>
              <a:t>跑步会带</a:t>
            </a:r>
            <a:r>
              <a:rPr lang="zh-CN" altLang="en-US" sz="4800" b="1" dirty="0" smtClean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</a:rPr>
              <a:t>给您时间</a:t>
            </a:r>
            <a:r>
              <a:rPr lang="zh-CN" altLang="en-US" sz="4800" b="1" dirty="0" smtClean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</a:rPr>
              <a:t>！</a:t>
            </a:r>
            <a:endParaRPr lang="en-US" altLang="zh-CN" sz="4800" b="1" dirty="0">
              <a:solidFill>
                <a:srgbClr val="C00000"/>
              </a:solidFill>
              <a:latin typeface="Arial Black" pitchFamily="34" charset="0"/>
              <a:ea typeface="黑体" panose="02010609060101010101" pitchFamily="49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85187370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38869" y="0"/>
            <a:ext cx="7705932" cy="804152"/>
          </a:xfrm>
        </p:spPr>
        <p:txBody>
          <a:bodyPr>
            <a:normAutofit/>
          </a:bodyPr>
          <a:lstStyle/>
          <a:p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您</a:t>
            </a:r>
            <a:r>
              <a:rPr lang="zh-CN" altLang="en-US" dirty="0" smtClean="0">
                <a:latin typeface="华文新魏" panose="02010800040101010101" pitchFamily="2" charset="-122"/>
                <a:ea typeface="华文新魏" panose="02010800040101010101" pitchFamily="2" charset="-122"/>
              </a:rPr>
              <a:t>是否</a:t>
            </a:r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</a:rPr>
              <a:t>没有时间跑步？</a:t>
            </a:r>
          </a:p>
        </p:txBody>
      </p:sp>
      <p:sp>
        <p:nvSpPr>
          <p:cNvPr id="9" name="内容占位符 8"/>
          <p:cNvSpPr>
            <a:spLocks noGrp="1"/>
          </p:cNvSpPr>
          <p:nvPr>
            <p:ph idx="1"/>
          </p:nvPr>
        </p:nvSpPr>
        <p:spPr>
          <a:xfrm>
            <a:off x="3713644" y="1555432"/>
            <a:ext cx="7744460" cy="3938905"/>
          </a:xfrm>
        </p:spPr>
        <p:txBody>
          <a:bodyPr>
            <a:normAutofit fontScale="70000" lnSpcReduction="2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zh-CN" altLang="en-US" b="1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旧观念                                        新观念</a:t>
            </a:r>
            <a:endParaRPr lang="en-US" altLang="zh-CN" b="1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50000"/>
              </a:lnSpc>
              <a:buNone/>
            </a:pP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 管理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时间                                      管理精力</a:t>
            </a:r>
            <a:endParaRPr lang="en-US" altLang="zh-CN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50000"/>
              </a:lnSpc>
              <a:buNone/>
            </a:pP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 避免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压力                                      追求压力     </a:t>
            </a:r>
            <a:endParaRPr lang="en-US" altLang="zh-CN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50000"/>
              </a:lnSpc>
              <a:buNone/>
            </a:pP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        停工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期是浪费时间                       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停工期是养精蓄锐</a:t>
            </a:r>
            <a:endParaRPr lang="en-US" altLang="zh-CN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50000"/>
              </a:lnSpc>
              <a:buNone/>
            </a:pP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 用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奖励刺激表现                           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用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目标激励表现</a:t>
            </a:r>
            <a:endParaRPr lang="en-US" altLang="zh-CN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50000"/>
              </a:lnSpc>
              <a:buNone/>
            </a:pP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按部就班                                      灵活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变通</a:t>
            </a:r>
            <a:endParaRPr lang="en-US" altLang="zh-CN" dirty="0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50000"/>
              </a:lnSpc>
              <a:buNone/>
            </a:pP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    乐观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的力量                      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     全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情投入的力量 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zh-CN" altLang="en-US" dirty="0"/>
          </a:p>
        </p:txBody>
      </p:sp>
      <p:pic>
        <p:nvPicPr>
          <p:cNvPr id="14" name="图片 13" descr="微信图片_2017080914290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662" y="1738630"/>
            <a:ext cx="3204633" cy="3572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460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>
            <a:spLocks/>
          </p:cNvSpPr>
          <p:nvPr/>
        </p:nvSpPr>
        <p:spPr>
          <a:xfrm>
            <a:off x="1422402" y="116633"/>
            <a:ext cx="10303933" cy="500063"/>
          </a:xfrm>
          <a:prstGeom prst="rect">
            <a:avLst/>
          </a:prstGeom>
        </p:spPr>
        <p:txBody>
          <a:bodyPr lIns="89511" tIns="44756" rIns="89511" bIns="44756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6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9pPr>
          </a:lstStyle>
          <a:p>
            <a:r>
              <a:rPr lang="zh-CN" altLang="en-US" sz="4400" b="0" dirty="0">
                <a:solidFill>
                  <a:schemeClr val="tx1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您</a:t>
            </a:r>
            <a:r>
              <a:rPr lang="zh-CN" altLang="en-US" sz="4400" b="0" dirty="0" smtClean="0">
                <a:solidFill>
                  <a:schemeClr val="tx1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觉得</a:t>
            </a:r>
            <a:r>
              <a:rPr lang="zh-CN" altLang="en-US" sz="4400" b="0" dirty="0">
                <a:solidFill>
                  <a:schemeClr val="tx1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跑步无聊吗？</a:t>
            </a:r>
          </a:p>
        </p:txBody>
      </p:sp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1007435" y="3064343"/>
            <a:ext cx="10849205" cy="917247"/>
          </a:xfrm>
          <a:prstGeom prst="flowChartAlternate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64305" tIns="44756" rIns="89511" bIns="44756" anchor="ctr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</a:rPr>
              <a:t>跑步会带</a:t>
            </a:r>
            <a:r>
              <a:rPr lang="zh-CN" altLang="en-US" sz="4800" b="1" dirty="0" smtClean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</a:rPr>
              <a:t>给您激情</a:t>
            </a:r>
            <a:r>
              <a:rPr lang="zh-CN" altLang="en-US" sz="4800" b="1" dirty="0" smtClean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</a:rPr>
              <a:t>！</a:t>
            </a:r>
            <a:endParaRPr lang="en-US" altLang="zh-CN" sz="4800" b="1" dirty="0">
              <a:solidFill>
                <a:srgbClr val="C00000"/>
              </a:solidFill>
              <a:latin typeface="Arial Black" pitchFamily="34" charset="0"/>
              <a:ea typeface="黑体" panose="02010609060101010101" pitchFamily="49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03322240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>
            <a:spLocks/>
          </p:cNvSpPr>
          <p:nvPr/>
        </p:nvSpPr>
        <p:spPr>
          <a:xfrm>
            <a:off x="1422402" y="116633"/>
            <a:ext cx="10303933" cy="500063"/>
          </a:xfrm>
          <a:prstGeom prst="rect">
            <a:avLst/>
          </a:prstGeom>
        </p:spPr>
        <p:txBody>
          <a:bodyPr lIns="89511" tIns="44756" rIns="89511" bIns="44756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accent6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楷体_GB2312" pitchFamily="49" charset="-122"/>
              </a:defRPr>
            </a:lvl9pPr>
          </a:lstStyle>
          <a:p>
            <a:r>
              <a:rPr lang="zh-CN" altLang="en-US" sz="4400" b="0" dirty="0" smtClean="0">
                <a:solidFill>
                  <a:schemeClr val="tx1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跑步</a:t>
            </a:r>
            <a:r>
              <a:rPr lang="zh-CN" altLang="en-US" sz="4400" b="0" dirty="0">
                <a:solidFill>
                  <a:schemeClr val="tx1"/>
                </a:solidFill>
                <a:effectLst/>
                <a:latin typeface="华文新魏" panose="02010800040101010101" pitchFamily="2" charset="-122"/>
                <a:ea typeface="华文新魏" panose="02010800040101010101" pitchFamily="2" charset="-122"/>
              </a:rPr>
              <a:t>只是身体运动吗？</a:t>
            </a:r>
          </a:p>
        </p:txBody>
      </p:sp>
      <p:sp>
        <p:nvSpPr>
          <p:cNvPr id="6" name="AutoShape 2"/>
          <p:cNvSpPr>
            <a:spLocks noChangeArrowheads="1"/>
          </p:cNvSpPr>
          <p:nvPr/>
        </p:nvSpPr>
        <p:spPr bwMode="auto">
          <a:xfrm>
            <a:off x="1007435" y="3064343"/>
            <a:ext cx="10849205" cy="917247"/>
          </a:xfrm>
          <a:prstGeom prst="flowChartAlternate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64305" tIns="44756" rIns="89511" bIns="44756" anchor="ctr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</a:rPr>
              <a:t>跑步会带</a:t>
            </a:r>
            <a:r>
              <a:rPr lang="zh-CN" altLang="en-US" sz="4800" b="1" dirty="0" smtClean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</a:rPr>
              <a:t>给您效率</a:t>
            </a:r>
            <a:r>
              <a:rPr lang="zh-CN" altLang="en-US" sz="4800" b="1" dirty="0" smtClean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</a:rPr>
              <a:t>！</a:t>
            </a:r>
            <a:endParaRPr lang="en-US" altLang="zh-CN" sz="4800" b="1" dirty="0">
              <a:solidFill>
                <a:srgbClr val="C00000"/>
              </a:solidFill>
              <a:latin typeface="Arial Black" pitchFamily="34" charset="0"/>
              <a:ea typeface="黑体" panose="02010609060101010101" pitchFamily="49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183400503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99631" y="113983"/>
            <a:ext cx="7705932" cy="804152"/>
          </a:xfrm>
        </p:spPr>
        <p:txBody>
          <a:bodyPr>
            <a:normAutofit/>
          </a:bodyPr>
          <a:lstStyle/>
          <a:p>
            <a:r>
              <a:rPr lang="zh-CN" altLang="en-US" dirty="0" smtClean="0"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跑步</a:t>
            </a:r>
            <a:r>
              <a:rPr lang="zh-CN" altLang="en-US" dirty="0" smtClean="0"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之后会有什么变化？</a:t>
            </a:r>
            <a:endParaRPr lang="zh-CN" altLang="en-US" dirty="0">
              <a:latin typeface="华文新魏" panose="02010800040101010101" pitchFamily="2" charset="-122"/>
              <a:ea typeface="华文新魏" panose="02010800040101010101" pitchFamily="2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08730" y="3028093"/>
            <a:ext cx="7655338" cy="116649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zh-CN" altLang="en-US" sz="48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  <a:sym typeface="+mn-ea"/>
              </a:rPr>
              <a:t>您</a:t>
            </a:r>
            <a:r>
              <a:rPr lang="zh-CN" altLang="en-US" sz="4800" b="1" dirty="0" smtClean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  <a:sym typeface="+mn-ea"/>
              </a:rPr>
              <a:t>可能</a:t>
            </a:r>
            <a:r>
              <a:rPr lang="zh-CN" altLang="en-US" sz="4800" b="1" dirty="0" smtClean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  <a:sym typeface="+mn-ea"/>
              </a:rPr>
              <a:t>会</a:t>
            </a:r>
            <a:r>
              <a:rPr lang="zh-CN" altLang="en-US" sz="48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  <a:sym typeface="+mn-ea"/>
              </a:rPr>
              <a:t>爱上阅读！</a:t>
            </a:r>
            <a:endParaRPr lang="zh-CN" altLang="en-US" sz="4800" b="1" dirty="0">
              <a:solidFill>
                <a:srgbClr val="C00000"/>
              </a:solidFill>
              <a:latin typeface="Arial Black" pitchFamily="34" charset="0"/>
              <a:ea typeface="黑体" panose="02010609060101010101" pitchFamily="49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381239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52779" y="94129"/>
            <a:ext cx="7705932" cy="804152"/>
          </a:xfrm>
        </p:spPr>
        <p:txBody>
          <a:bodyPr>
            <a:normAutofit/>
          </a:bodyPr>
          <a:lstStyle/>
          <a:p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跑步之后会有什么变化？</a:t>
            </a:r>
            <a:endParaRPr lang="zh-CN" altLang="en-US" dirty="0">
              <a:solidFill>
                <a:schemeClr val="accent1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13847" y="2920515"/>
            <a:ext cx="6871447" cy="116649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zh-CN" altLang="en-US" sz="48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sym typeface="+mn-ea"/>
              </a:rPr>
              <a:t>您</a:t>
            </a:r>
            <a:r>
              <a:rPr lang="zh-CN" altLang="en-US" sz="4800" b="1" dirty="0" smtClean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sym typeface="+mn-ea"/>
              </a:rPr>
              <a:t>一会</a:t>
            </a:r>
            <a:r>
              <a:rPr lang="zh-CN" altLang="en-US" sz="4800" b="1" dirty="0" smtClean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sym typeface="+mn-ea"/>
              </a:rPr>
              <a:t>更爱</a:t>
            </a:r>
            <a:r>
              <a:rPr lang="zh-CN" altLang="en-US" sz="4800" b="1" dirty="0" smtClean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  <a:sym typeface="+mn-ea"/>
              </a:rPr>
              <a:t>思考</a:t>
            </a:r>
            <a:r>
              <a:rPr lang="zh-CN" altLang="en-US" sz="48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cs typeface="+mj-cs"/>
                <a:sym typeface="+mn-ea"/>
              </a:rPr>
              <a:t>！</a:t>
            </a:r>
            <a:endParaRPr lang="zh-CN" altLang="en-US" sz="4800" b="1" dirty="0">
              <a:solidFill>
                <a:srgbClr val="C00000"/>
              </a:solidFill>
              <a:latin typeface="Arial Black" pitchFamily="34" charset="0"/>
              <a:ea typeface="黑体" panose="02010609060101010101" pitchFamily="49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96146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00234" y="122948"/>
            <a:ext cx="7705932" cy="804152"/>
          </a:xfrm>
        </p:spPr>
        <p:txBody>
          <a:bodyPr>
            <a:normAutofit/>
          </a:bodyPr>
          <a:lstStyle/>
          <a:p>
            <a:r>
              <a:rPr lang="zh-CN" altLang="en-US" dirty="0" smtClean="0"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我们可能不会</a:t>
            </a:r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深度</a:t>
            </a:r>
            <a:r>
              <a:rPr lang="zh-CN" altLang="en-US" dirty="0" smtClean="0"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思考！</a:t>
            </a:r>
            <a:endParaRPr lang="zh-CN" altLang="en-US" dirty="0">
              <a:latin typeface="华文新魏" panose="02010800040101010101" pitchFamily="2" charset="-122"/>
              <a:ea typeface="华文新魏" panose="02010800040101010101" pitchFamily="2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13189" y="2088392"/>
            <a:ext cx="1187881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</a:rPr>
              <a:t>财富会集中在</a:t>
            </a:r>
            <a:r>
              <a:rPr lang="en-US" altLang="zh-CN" sz="36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</a:rPr>
              <a:t>20%</a:t>
            </a:r>
            <a:r>
              <a:rPr lang="zh-CN" altLang="en-US" sz="36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</a:rPr>
              <a:t>人手中，如何消除</a:t>
            </a:r>
            <a:r>
              <a:rPr lang="en-US" altLang="zh-CN" sz="36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</a:rPr>
              <a:t>80%</a:t>
            </a:r>
            <a:r>
              <a:rPr lang="zh-CN" altLang="en-US" sz="36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</a:rPr>
              <a:t>人口的精力和不满？塞上一个“奶嘴”。让他们安于为他们量身定制娱乐信息中，慢慢丧失热情、抗争欲望和思考的能力。</a:t>
            </a:r>
          </a:p>
          <a:p>
            <a:pPr algn="r"/>
            <a:r>
              <a:rPr lang="en-US" altLang="zh-CN" sz="36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</a:rPr>
              <a:t>——</a:t>
            </a:r>
            <a:r>
              <a:rPr lang="zh-CN" altLang="en-US" sz="36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</a:rPr>
              <a:t>美国高级智囊布热津斯基</a:t>
            </a:r>
            <a:endParaRPr lang="en-US" altLang="zh-CN" sz="3600" b="1" dirty="0">
              <a:solidFill>
                <a:srgbClr val="C00000"/>
              </a:solidFill>
              <a:latin typeface="Arial Black" pitchFamily="34" charset="0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40262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80574" y="109613"/>
            <a:ext cx="8374613" cy="804152"/>
          </a:xfrm>
        </p:spPr>
        <p:txBody>
          <a:bodyPr>
            <a:normAutofit/>
          </a:bodyPr>
          <a:lstStyle/>
          <a:p>
            <a:r>
              <a:rPr lang="zh-CN" altLang="en-US" dirty="0" smtClean="0"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听了这么多，</a:t>
            </a:r>
            <a:r>
              <a:rPr lang="zh-CN" altLang="en-US" dirty="0" smtClean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最</a:t>
            </a:r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重要的</a:t>
            </a:r>
            <a:r>
              <a:rPr lang="zh-CN" altLang="en-US" dirty="0" smtClean="0"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事是什么？</a:t>
            </a:r>
            <a:endParaRPr lang="zh-CN" altLang="en-US" dirty="0">
              <a:latin typeface="华文新魏" panose="02010800040101010101" pitchFamily="2" charset="-122"/>
              <a:ea typeface="华文新魏" panose="02010800040101010101" pitchFamily="2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431775" y="2945683"/>
            <a:ext cx="6440656" cy="106154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CN" altLang="en-US" sz="48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  <a:sym typeface="+mn-ea"/>
              </a:rPr>
              <a:t>知行合一！</a:t>
            </a:r>
            <a:endParaRPr lang="zh-CN" altLang="en-US" sz="4800" b="1" dirty="0">
              <a:solidFill>
                <a:srgbClr val="C00000"/>
              </a:solidFill>
              <a:latin typeface="Arial Black" pitchFamily="34" charset="0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0041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如何做到</a:t>
            </a:r>
            <a:r>
              <a:rPr lang="zh-CN" altLang="en-US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知行合一</a:t>
            </a:r>
            <a:r>
              <a:rPr lang="zh-CN" altLang="en-US" dirty="0"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80445" y="2622953"/>
            <a:ext cx="6440656" cy="178965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CN" altLang="en-US" sz="4800" b="1" dirty="0">
                <a:solidFill>
                  <a:srgbClr val="C00000"/>
                </a:solidFill>
                <a:latin typeface="Arial Black" pitchFamily="34" charset="0"/>
                <a:ea typeface="黑体" panose="02010609060101010101" pitchFamily="49" charset="-122"/>
              </a:rPr>
              <a:t>去跑步！</a:t>
            </a:r>
          </a:p>
        </p:txBody>
      </p:sp>
      <p:pic>
        <p:nvPicPr>
          <p:cNvPr id="7" name="内容占位符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4779" y="1070902"/>
            <a:ext cx="2827091" cy="5025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5146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内容占位符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2" t="4291" r="4749" b="3476"/>
          <a:stretch/>
        </p:blipFill>
        <p:spPr bwMode="auto">
          <a:xfrm>
            <a:off x="3704381" y="1226915"/>
            <a:ext cx="4783238" cy="4728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标题 1">
            <a:extLst>
              <a:ext uri="{FF2B5EF4-FFF2-40B4-BE49-F238E27FC236}">
                <a16:creationId xmlns="" xmlns:a16="http://schemas.microsoft.com/office/drawing/2014/main" id="{38C64E51-9801-4C07-B4E5-81D5286E775A}"/>
              </a:ext>
            </a:extLst>
          </p:cNvPr>
          <p:cNvSpPr txBox="1">
            <a:spLocks/>
          </p:cNvSpPr>
          <p:nvPr/>
        </p:nvSpPr>
        <p:spPr>
          <a:xfrm>
            <a:off x="2004086" y="46748"/>
            <a:ext cx="8577366" cy="804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dirty="0" smtClean="0"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“文武教授”</a:t>
            </a:r>
            <a:r>
              <a:rPr lang="zh-CN" altLang="en-US" sz="4000" dirty="0"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个人公众号</a:t>
            </a:r>
            <a:endParaRPr lang="zh-CN" altLang="en-US" sz="40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092432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​瘦学堂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演示文稿1" id="{03BFB333-AB2B-44D3-8D76-4B2CFD1A49B8}" vid="{CD8E39E0-CDAA-40F3-B8AA-872AD7C381AD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438</TotalTime>
  <Words>625</Words>
  <Application>Microsoft Office PowerPoint</Application>
  <PresentationFormat>自定义</PresentationFormat>
  <Paragraphs>83</Paragraphs>
  <Slides>29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0" baseType="lpstr">
      <vt:lpstr>​瘦学堂​</vt:lpstr>
      <vt:lpstr>运动、阅读与思考</vt:lpstr>
      <vt:lpstr>我是如何与运动结缘？</vt:lpstr>
      <vt:lpstr>戈壁徒步</vt:lpstr>
      <vt:lpstr>戈壁徒步</vt:lpstr>
      <vt:lpstr>戈壁徒步</vt:lpstr>
      <vt:lpstr>戈壁徒步</vt:lpstr>
      <vt:lpstr>为什么是头等大事？</vt:lpstr>
      <vt:lpstr>什么是健康？</vt:lpstr>
      <vt:lpstr>公益徒步</vt:lpstr>
      <vt:lpstr>公益徒步</vt:lpstr>
      <vt:lpstr>公益徒步</vt:lpstr>
      <vt:lpstr>公益徒步</vt:lpstr>
      <vt:lpstr>公益徒步</vt:lpstr>
      <vt:lpstr>人生领悟</vt:lpstr>
      <vt:lpstr>人生领悟</vt:lpstr>
      <vt:lpstr>漫步马拉松</vt:lpstr>
      <vt:lpstr>科学认识运动</vt:lpstr>
      <vt:lpstr>孩子们的运动量是否够？</vt:lpstr>
      <vt:lpstr>什么运动最好？</vt:lpstr>
      <vt:lpstr>PowerPoint 演示文稿</vt:lpstr>
      <vt:lpstr>您是否没有时间跑步？</vt:lpstr>
      <vt:lpstr>PowerPoint 演示文稿</vt:lpstr>
      <vt:lpstr>PowerPoint 演示文稿</vt:lpstr>
      <vt:lpstr>跑步之后会有什么变化？</vt:lpstr>
      <vt:lpstr>跑步之后会有什么变化？</vt:lpstr>
      <vt:lpstr>我们可能不会深度思考！</vt:lpstr>
      <vt:lpstr>听了这么多，最重要的事是什么？</vt:lpstr>
      <vt:lpstr>如何做到知行合一？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从戈壁看企业家通过自我突破 实现企业核心转型</dc:title>
  <dc:creator>apple</dc:creator>
  <cp:lastModifiedBy>Zhang</cp:lastModifiedBy>
  <cp:revision>77</cp:revision>
  <dcterms:created xsi:type="dcterms:W3CDTF">2017-09-27T02:54:18Z</dcterms:created>
  <dcterms:modified xsi:type="dcterms:W3CDTF">2017-12-02T03:00:39Z</dcterms:modified>
</cp:coreProperties>
</file>