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4"/>
  </p:notesMasterIdLst>
  <p:sldIdLst>
    <p:sldId id="366" r:id="rId2"/>
    <p:sldId id="469" r:id="rId3"/>
    <p:sldId id="485" r:id="rId4"/>
    <p:sldId id="475" r:id="rId5"/>
    <p:sldId id="476" r:id="rId6"/>
    <p:sldId id="477" r:id="rId7"/>
    <p:sldId id="478" r:id="rId8"/>
    <p:sldId id="484" r:id="rId9"/>
    <p:sldId id="483" r:id="rId10"/>
    <p:sldId id="479" r:id="rId11"/>
    <p:sldId id="480" r:id="rId12"/>
    <p:sldId id="481" r:id="rId13"/>
  </p:sldIdLst>
  <p:sldSz cx="9144000" cy="6858000" type="screen4x3"/>
  <p:notesSz cx="6858000" cy="9144000"/>
  <p:defaultTextStyle>
    <a:defPPr>
      <a:defRPr lang="zh-CN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521415D9-36F7-43E2-AB2F-B90AF26B5E84}">
      <p14:sectionLst xmlns="" xmlns:p14="http://schemas.microsoft.com/office/powerpoint/2010/main">
        <p14:section name="爬虫基础知识" id="{354347DB-713E-8E4C-B426-7A036AC9D821}">
          <p14:sldIdLst>
            <p14:sldId id="366"/>
            <p14:sldId id="469"/>
            <p14:sldId id="475"/>
            <p14:sldId id="476"/>
            <p14:sldId id="477"/>
            <p14:sldId id="478"/>
            <p14:sldId id="484"/>
            <p14:sldId id="483"/>
            <p14:sldId id="479"/>
            <p14:sldId id="480"/>
            <p14:sldId id="481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0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63" autoAdjust="0"/>
    <p:restoredTop sz="95708" autoAdjust="0"/>
  </p:normalViewPr>
  <p:slideViewPr>
    <p:cSldViewPr snapToGrid="0" snapToObjects="1">
      <p:cViewPr>
        <p:scale>
          <a:sx n="110" d="100"/>
          <a:sy n="110" d="100"/>
        </p:scale>
        <p:origin x="-1692" y="-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18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页眉占位符 1"/>
          <p:cNvSpPr>
            <a:spLocks noGrp="1" noChangeArrowheads="1"/>
          </p:cNvSpPr>
          <p:nvPr>
            <p:ph type="hdr" sz="quarter" idx="4294967295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2051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/>
            </a:lvl1pPr>
          </a:lstStyle>
          <a:p>
            <a:pPr>
              <a:defRPr/>
            </a:pPr>
            <a:fld id="{F3FF9A4E-E4CD-46BB-8330-AE8B871AB2F2}" type="datetime1">
              <a:rPr lang="zh-CN" altLang="en-US"/>
              <a:pPr>
                <a:defRPr/>
              </a:pPr>
              <a:t>2020/11/10</a:t>
            </a:fld>
            <a:endParaRPr lang="zh-CN" altLang="en-US" sz="1200"/>
          </a:p>
        </p:txBody>
      </p:sp>
      <p:sp>
        <p:nvSpPr>
          <p:cNvPr id="3076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2053" name="备注占位符 4"/>
          <p:cNvSpPr>
            <a:spLocks noGrp="1" noRot="1" noChangeAspect="1"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4572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9144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13716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18288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zh-CN" altLang="en-US" smtClean="0"/>
              <a:t>单击此处编辑母版文本样式</a:t>
            </a:r>
          </a:p>
          <a:p>
            <a:pPr>
              <a:defRPr/>
            </a:pPr>
            <a:r>
              <a:rPr lang="zh-CN" altLang="en-US" smtClean="0"/>
              <a:t>二级</a:t>
            </a:r>
          </a:p>
          <a:p>
            <a:pPr>
              <a:defRPr/>
            </a:pPr>
            <a:r>
              <a:rPr lang="zh-CN" altLang="en-US" smtClean="0"/>
              <a:t>三级</a:t>
            </a:r>
          </a:p>
          <a:p>
            <a:pPr>
              <a:defRPr/>
            </a:pPr>
            <a:r>
              <a:rPr lang="zh-CN" altLang="en-US" smtClean="0"/>
              <a:t>四级</a:t>
            </a:r>
          </a:p>
          <a:p>
            <a:pPr>
              <a:defRPr/>
            </a:pPr>
            <a:r>
              <a:rPr lang="zh-CN" altLang="en-US" smtClean="0"/>
              <a:t>五级</a:t>
            </a:r>
          </a:p>
        </p:txBody>
      </p:sp>
      <p:sp>
        <p:nvSpPr>
          <p:cNvPr id="2054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2055" name="幻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/>
            </a:lvl1pPr>
          </a:lstStyle>
          <a:p>
            <a:pPr>
              <a:defRPr/>
            </a:pPr>
            <a:fld id="{4DAC2781-B66C-413C-B009-A97FB973E51B}" type="slidenum">
              <a:rPr lang="zh-CN" altLang="en-US"/>
              <a:pPr>
                <a:defRPr/>
              </a:pPr>
              <a:t>‹#›</a:t>
            </a:fld>
            <a:endParaRPr lang="zh-CN" altLang="en-US" sz="1200"/>
          </a:p>
        </p:txBody>
      </p:sp>
    </p:spTree>
    <p:extLst>
      <p:ext uri="{BB962C8B-B14F-4D97-AF65-F5344CB8AC3E}">
        <p14:creationId xmlns="" xmlns:p14="http://schemas.microsoft.com/office/powerpoint/2010/main" val="2526107922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>
              <a:defRPr/>
            </a:pPr>
            <a:fld id="{F3FF9A4E-E4CD-46BB-8330-AE8B871AB2F2}" type="datetime1">
              <a:rPr lang="zh-CN" altLang="en-US"/>
              <a:pPr>
                <a:defRPr/>
              </a:pPr>
              <a:t>2020/11/10</a:t>
            </a:fld>
            <a:endParaRPr lang="zh-CN" altLang="en-US" sz="120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DAC2781-B66C-413C-B009-A97FB973E51B}" type="slidenum">
              <a:rPr lang="zh-CN" altLang="en-US"/>
              <a:pPr>
                <a:defRPr/>
              </a:pPr>
              <a:t>2</a:t>
            </a:fld>
            <a:endParaRPr lang="zh-CN" altLang="en-US" sz="120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/>
          </p:nvPr>
        </p:nvSpPr>
        <p:spPr>
          <a:xfrm>
            <a:off x="662016" y="3931500"/>
            <a:ext cx="5296132" cy="3216682"/>
          </a:xfrm>
          <a:prstGeom prst="rect">
            <a:avLst/>
          </a:prstGeom>
        </p:spPr>
        <p:txBody>
          <a:bodyPr/>
          <a:lstStyle/>
          <a:p>
            <a:r>
              <a:rPr lang="zh-CN" altLang="zh-CN"/>
              <a:t>注意缩进，强调封装、注释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>
              <a:defRPr/>
            </a:pPr>
            <a:fld id="{F3FF9A4E-E4CD-46BB-8330-AE8B871AB2F2}" type="datetime1">
              <a:rPr lang="zh-CN" altLang="en-US"/>
              <a:pPr>
                <a:defRPr/>
              </a:pPr>
              <a:t>2020/11/10</a:t>
            </a:fld>
            <a:endParaRPr lang="zh-CN" altLang="en-US" sz="120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DAC2781-B66C-413C-B009-A97FB973E51B}" type="slidenum">
              <a:rPr lang="zh-CN" altLang="en-US"/>
              <a:pPr>
                <a:defRPr/>
              </a:pPr>
              <a:t>3</a:t>
            </a:fld>
            <a:endParaRPr lang="zh-CN" altLang="en-US" sz="120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/>
          </p:nvPr>
        </p:nvSpPr>
        <p:spPr>
          <a:xfrm>
            <a:off x="662016" y="3931500"/>
            <a:ext cx="5296132" cy="3216682"/>
          </a:xfrm>
          <a:prstGeom prst="rect">
            <a:avLst/>
          </a:prstGeom>
        </p:spPr>
        <p:txBody>
          <a:bodyPr/>
          <a:lstStyle/>
          <a:p>
            <a:r>
              <a:rPr lang="zh-CN" altLang="zh-CN"/>
              <a:t>注意缩进，强调封装、注释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>
              <a:defRPr/>
            </a:pPr>
            <a:fld id="{F3FF9A4E-E4CD-46BB-8330-AE8B871AB2F2}" type="datetime1">
              <a:rPr lang="zh-CN" altLang="en-US"/>
              <a:pPr>
                <a:defRPr/>
              </a:pPr>
              <a:t>2020/11/10</a:t>
            </a:fld>
            <a:endParaRPr lang="zh-CN" altLang="en-US" sz="120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DAC2781-B66C-413C-B009-A97FB973E51B}" type="slidenum">
              <a:rPr lang="zh-CN" altLang="en-US"/>
              <a:pPr>
                <a:defRPr/>
              </a:pPr>
              <a:t>4</a:t>
            </a:fld>
            <a:endParaRPr lang="zh-CN" altLang="en-US" sz="120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/>
          </p:nvPr>
        </p:nvSpPr>
        <p:spPr>
          <a:xfrm>
            <a:off x="662016" y="3931500"/>
            <a:ext cx="5296132" cy="3216682"/>
          </a:xfrm>
          <a:prstGeom prst="rect">
            <a:avLst/>
          </a:prstGeom>
        </p:spPr>
        <p:txBody>
          <a:bodyPr/>
          <a:lstStyle/>
          <a:p>
            <a:r>
              <a:rPr lang="zh-CN" altLang="zh-CN"/>
              <a:t>注意缩进，强调封装、注释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>
              <a:defRPr/>
            </a:pPr>
            <a:fld id="{F3FF9A4E-E4CD-46BB-8330-AE8B871AB2F2}" type="datetime1">
              <a:rPr lang="zh-CN" altLang="en-US"/>
              <a:pPr>
                <a:defRPr/>
              </a:pPr>
              <a:t>2020/11/10</a:t>
            </a:fld>
            <a:endParaRPr lang="zh-CN" altLang="en-US" sz="120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DAC2781-B66C-413C-B009-A97FB973E51B}" type="slidenum">
              <a:rPr lang="zh-CN" altLang="en-US"/>
              <a:pPr>
                <a:defRPr/>
              </a:pPr>
              <a:t>5</a:t>
            </a:fld>
            <a:endParaRPr lang="zh-CN" altLang="en-US" sz="120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/>
          </p:nvPr>
        </p:nvSpPr>
        <p:spPr>
          <a:xfrm>
            <a:off x="662016" y="3931500"/>
            <a:ext cx="5296132" cy="3216682"/>
          </a:xfrm>
          <a:prstGeom prst="rect">
            <a:avLst/>
          </a:prstGeom>
        </p:spPr>
        <p:txBody>
          <a:bodyPr/>
          <a:lstStyle/>
          <a:p>
            <a:r>
              <a:rPr lang="zh-CN" altLang="zh-CN"/>
              <a:t>注意缩进，强调封装、注释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>
              <a:defRPr/>
            </a:pPr>
            <a:fld id="{F3FF9A4E-E4CD-46BB-8330-AE8B871AB2F2}" type="datetime1">
              <a:rPr lang="zh-CN" altLang="en-US"/>
              <a:pPr>
                <a:defRPr/>
              </a:pPr>
              <a:t>2020/11/10</a:t>
            </a:fld>
            <a:endParaRPr lang="zh-CN" altLang="en-US" sz="120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DAC2781-B66C-413C-B009-A97FB973E51B}" type="slidenum">
              <a:rPr lang="zh-CN" altLang="en-US"/>
              <a:pPr>
                <a:defRPr/>
              </a:pPr>
              <a:t>6</a:t>
            </a:fld>
            <a:endParaRPr lang="zh-CN" altLang="en-US" sz="120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/>
          </p:nvPr>
        </p:nvSpPr>
        <p:spPr>
          <a:xfrm>
            <a:off x="662016" y="3931500"/>
            <a:ext cx="5296132" cy="3216682"/>
          </a:xfrm>
          <a:prstGeom prst="rect">
            <a:avLst/>
          </a:prstGeom>
        </p:spPr>
        <p:txBody>
          <a:bodyPr/>
          <a:lstStyle/>
          <a:p>
            <a:r>
              <a:rPr lang="zh-CN" altLang="zh-CN"/>
              <a:t>注意缩进，强调封装、注释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>
              <a:defRPr/>
            </a:pPr>
            <a:fld id="{F3FF9A4E-E4CD-46BB-8330-AE8B871AB2F2}" type="datetime1">
              <a:rPr lang="zh-CN" altLang="en-US"/>
              <a:pPr>
                <a:defRPr/>
              </a:pPr>
              <a:t>2020/11/10</a:t>
            </a:fld>
            <a:endParaRPr lang="zh-CN" altLang="en-US" sz="120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DAC2781-B66C-413C-B009-A97FB973E51B}" type="slidenum">
              <a:rPr lang="zh-CN" altLang="en-US"/>
              <a:pPr>
                <a:defRPr/>
              </a:pPr>
              <a:t>7</a:t>
            </a:fld>
            <a:endParaRPr lang="zh-CN" altLang="en-US" sz="120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/>
          </p:nvPr>
        </p:nvSpPr>
        <p:spPr>
          <a:xfrm>
            <a:off x="662016" y="3931500"/>
            <a:ext cx="5296132" cy="3216682"/>
          </a:xfrm>
          <a:prstGeom prst="rect">
            <a:avLst/>
          </a:prstGeom>
        </p:spPr>
        <p:txBody>
          <a:bodyPr/>
          <a:lstStyle/>
          <a:p>
            <a:r>
              <a:rPr lang="zh-CN" altLang="zh-CN"/>
              <a:t>注意缩进，强调封装、注释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>
              <a:defRPr/>
            </a:pPr>
            <a:fld id="{F3FF9A4E-E4CD-46BB-8330-AE8B871AB2F2}" type="datetime1">
              <a:rPr lang="zh-CN" altLang="en-US"/>
              <a:pPr>
                <a:defRPr/>
              </a:pPr>
              <a:t>2020/11/10</a:t>
            </a:fld>
            <a:endParaRPr lang="zh-CN" altLang="en-US" sz="120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DAC2781-B66C-413C-B009-A97FB973E51B}" type="slidenum">
              <a:rPr lang="zh-CN" altLang="en-US"/>
              <a:pPr>
                <a:defRPr/>
              </a:pPr>
              <a:t>8</a:t>
            </a:fld>
            <a:endParaRPr lang="zh-CN" altLang="en-US" sz="120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/>
          </p:nvPr>
        </p:nvSpPr>
        <p:spPr>
          <a:xfrm>
            <a:off x="662016" y="3931500"/>
            <a:ext cx="5296132" cy="3216682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150000"/>
              </a:lnSpc>
            </a:pPr>
            <a:r>
              <a:rPr kumimoji="1" lang="zh-CN" altLang="en-US" sz="120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探讨：计数循环的执行过程？</a:t>
            </a:r>
            <a:endParaRPr kumimoji="1" lang="zh-CN" altLang="en-US" sz="12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>
              <a:defRPr/>
            </a:pPr>
            <a:fld id="{F3FF9A4E-E4CD-46BB-8330-AE8B871AB2F2}" type="datetime1">
              <a:rPr lang="zh-CN" altLang="en-US"/>
              <a:pPr>
                <a:defRPr/>
              </a:pPr>
              <a:t>2020/11/10</a:t>
            </a:fld>
            <a:endParaRPr lang="zh-CN" altLang="en-US" sz="120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DAC2781-B66C-413C-B009-A97FB973E51B}" type="slidenum">
              <a:rPr lang="zh-CN" altLang="en-US"/>
              <a:pPr>
                <a:defRPr/>
              </a:pPr>
              <a:t>9</a:t>
            </a:fld>
            <a:endParaRPr lang="zh-CN" altLang="en-US" sz="120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/>
          </p:nvPr>
        </p:nvSpPr>
        <p:spPr>
          <a:xfrm>
            <a:off x="662016" y="3931500"/>
            <a:ext cx="5296132" cy="3216682"/>
          </a:xfrm>
          <a:prstGeom prst="rect">
            <a:avLst/>
          </a:prstGeom>
        </p:spPr>
        <p:txBody>
          <a:bodyPr/>
          <a:lstStyle/>
          <a:p>
            <a:r>
              <a:rPr lang="zh-CN" altLang="zh-CN"/>
              <a:t>注意缩进，强调封装、注释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>
              <a:defRPr/>
            </a:pPr>
            <a:fld id="{F3FF9A4E-E4CD-46BB-8330-AE8B871AB2F2}" type="datetime1">
              <a:rPr lang="zh-CN" altLang="en-US"/>
              <a:pPr>
                <a:defRPr/>
              </a:pPr>
              <a:t>2020/11/10</a:t>
            </a:fld>
            <a:endParaRPr lang="zh-CN" altLang="en-US" sz="120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DAC2781-B66C-413C-B009-A97FB973E51B}" type="slidenum">
              <a:rPr lang="zh-CN" altLang="en-US"/>
              <a:pPr>
                <a:defRPr/>
              </a:pPr>
              <a:t>10</a:t>
            </a:fld>
            <a:endParaRPr lang="zh-CN" altLang="en-US" sz="120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/>
          </p:nvPr>
        </p:nvSpPr>
        <p:spPr>
          <a:xfrm>
            <a:off x="662016" y="3931500"/>
            <a:ext cx="5296132" cy="3216682"/>
          </a:xfrm>
          <a:prstGeom prst="rect">
            <a:avLst/>
          </a:prstGeom>
        </p:spPr>
        <p:txBody>
          <a:bodyPr/>
          <a:lstStyle/>
          <a:p>
            <a:r>
              <a:rPr lang="zh-CN" altLang="zh-CN"/>
              <a:t>注意缩进，强调封装、注释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>
              <a:defRPr/>
            </a:pPr>
            <a:fld id="{F3FF9A4E-E4CD-46BB-8330-AE8B871AB2F2}" type="datetime1">
              <a:rPr lang="zh-CN" altLang="en-US"/>
              <a:pPr>
                <a:defRPr/>
              </a:pPr>
              <a:t>2020/11/10</a:t>
            </a:fld>
            <a:endParaRPr lang="zh-CN" altLang="en-US" sz="120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DAC2781-B66C-413C-B009-A97FB973E51B}" type="slidenum">
              <a:rPr lang="zh-CN" altLang="en-US"/>
              <a:pPr>
                <a:defRPr/>
              </a:pPr>
              <a:t>11</a:t>
            </a:fld>
            <a:endParaRPr lang="zh-CN" altLang="en-US" sz="120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/>
          </p:nvPr>
        </p:nvSpPr>
        <p:spPr>
          <a:xfrm>
            <a:off x="662016" y="3931500"/>
            <a:ext cx="5296132" cy="3216682"/>
          </a:xfrm>
          <a:prstGeom prst="rect">
            <a:avLst/>
          </a:prstGeom>
        </p:spPr>
        <p:txBody>
          <a:bodyPr/>
          <a:lstStyle/>
          <a:p>
            <a:r>
              <a:rPr lang="zh-CN" altLang="zh-CN"/>
              <a:t>注意缩进，强调封装、注释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>
              <a:defRPr/>
            </a:pPr>
            <a:fld id="{F3FF9A4E-E4CD-46BB-8330-AE8B871AB2F2}" type="datetime1">
              <a:rPr lang="zh-CN" altLang="en-US"/>
              <a:pPr>
                <a:defRPr/>
              </a:pPr>
              <a:t>2020/11/10</a:t>
            </a:fld>
            <a:endParaRPr lang="zh-CN" altLang="en-US" sz="120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DAC2781-B66C-413C-B009-A97FB973E51B}" type="slidenum">
              <a:rPr lang="zh-CN" altLang="en-US"/>
              <a:pPr>
                <a:defRPr/>
              </a:pPr>
              <a:t>12</a:t>
            </a:fld>
            <a:endParaRPr lang="zh-CN" altLang="en-US" sz="120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/>
          </p:nvPr>
        </p:nvSpPr>
        <p:spPr>
          <a:xfrm>
            <a:off x="662016" y="3931500"/>
            <a:ext cx="5296132" cy="3216682"/>
          </a:xfrm>
          <a:prstGeom prst="rect">
            <a:avLst/>
          </a:prstGeom>
        </p:spPr>
        <p:txBody>
          <a:bodyPr/>
          <a:lstStyle/>
          <a:p>
            <a:r>
              <a:rPr lang="zh-CN" altLang="zh-CN"/>
              <a:t>注意缩进，强调封装、注释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E6C31-EE7A-4411-A45C-DDF7D2352E4A}" type="datetimeFigureOut">
              <a:rPr lang="zh-CN" altLang="en-US" smtClean="0"/>
              <a:pPr/>
              <a:t>2020/11/10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78030-9616-401B-859B-C9A7A46604E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E6C31-EE7A-4411-A45C-DDF7D2352E4A}" type="datetimeFigureOut">
              <a:rPr lang="zh-CN" altLang="en-US" smtClean="0"/>
              <a:pPr/>
              <a:t>2020/11/10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78030-9616-401B-859B-C9A7A46604E7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8" name="内容占位符 2"/>
          <p:cNvSpPr>
            <a:spLocks noGrp="1"/>
          </p:cNvSpPr>
          <p:nvPr>
            <p:ph idx="1"/>
          </p:nvPr>
        </p:nvSpPr>
        <p:spPr>
          <a:xfrm>
            <a:off x="498475" y="1844824"/>
            <a:ext cx="8128000" cy="4159250"/>
          </a:xfrm>
        </p:spPr>
        <p:txBody>
          <a:bodyPr/>
          <a:lstStyle>
            <a:lvl1pPr marL="342900" indent="-342900">
              <a:buFont typeface="Wingdings" panose="05000000000000000000" pitchFamily="2" charset="2"/>
              <a:buChar char="n"/>
              <a:defRPr sz="2000"/>
            </a:lvl1pPr>
            <a:lvl2pPr marL="800100" indent="-342900">
              <a:buFont typeface="Wingdings" panose="05000000000000000000" pitchFamily="2" charset="2"/>
              <a:buChar char="p"/>
              <a:defRPr sz="2000"/>
            </a:lvl2pPr>
            <a:lvl3pPr marL="1143000" indent="-228600">
              <a:buFont typeface="Wingdings" panose="05000000000000000000" pitchFamily="2" charset="2"/>
              <a:buChar char="Ø"/>
              <a:defRPr sz="2000"/>
            </a:lvl3pPr>
            <a:lvl4pPr marL="1600200" indent="-228600">
              <a:buFont typeface="Wingdings" panose="05000000000000000000" pitchFamily="2" charset="2"/>
              <a:buChar char="ü"/>
              <a:defRPr sz="2000"/>
            </a:lvl4pPr>
            <a:lvl5pPr marL="2057400" indent="-228600">
              <a:buFont typeface="Arial" panose="020B0604020202020204" pitchFamily="34" charset="0"/>
              <a:buChar char="•"/>
              <a:defRPr sz="2000"/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9" name="标题 1"/>
          <p:cNvSpPr>
            <a:spLocks noGrp="1"/>
          </p:cNvSpPr>
          <p:nvPr>
            <p:ph type="title"/>
          </p:nvPr>
        </p:nvSpPr>
        <p:spPr>
          <a:xfrm>
            <a:off x="498475" y="595318"/>
            <a:ext cx="8128000" cy="715579"/>
          </a:xfrm>
        </p:spPr>
        <p:txBody>
          <a:bodyPr anchor="b"/>
          <a:lstStyle>
            <a:lvl1pPr algn="ctr">
              <a:defRPr sz="3600">
                <a:latin typeface="Hiragino Sans GB W3" charset="-122"/>
                <a:ea typeface="Hiragino Sans GB W3" charset="-122"/>
                <a:cs typeface="Hiragino Sans GB W3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2412544"/>
            <a:ext cx="6858000" cy="2387600"/>
          </a:xfrm>
        </p:spPr>
        <p:txBody>
          <a:bodyPr/>
          <a:lstStyle>
            <a:lvl1pPr algn="ctr">
              <a:defRPr sz="4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BE6C31-EE7A-4411-A45C-DDF7D2352E4A}" type="datetimeFigureOut">
              <a:rPr lang="zh-CN" altLang="en-US" smtClean="0"/>
              <a:pPr/>
              <a:t>2020/11/10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678030-9616-401B-859B-C9A7A46604E7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643336"/>
            <a:ext cx="8128000" cy="833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dirty="0" smtClean="0">
                <a:sym typeface="Eurostile" charset="0"/>
              </a:rPr>
              <a:t>单击此处编辑母版标题样式</a:t>
            </a:r>
          </a:p>
        </p:txBody>
      </p:sp>
      <p:sp>
        <p:nvSpPr>
          <p:cNvPr id="8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73075" y="1994694"/>
            <a:ext cx="8128000" cy="415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dirty="0" smtClean="0">
                <a:sym typeface="Eurostile" charset="0"/>
              </a:rPr>
              <a:t>单击此处编辑母版文本样式</a:t>
            </a:r>
          </a:p>
          <a:p>
            <a:pPr lvl="1"/>
            <a:r>
              <a:rPr lang="zh-CN" dirty="0" smtClean="0">
                <a:sym typeface="Eurostile" charset="0"/>
              </a:rPr>
              <a:t>二级</a:t>
            </a:r>
          </a:p>
          <a:p>
            <a:pPr lvl="2"/>
            <a:r>
              <a:rPr lang="zh-CN" dirty="0" smtClean="0">
                <a:sym typeface="Eurostile" charset="0"/>
              </a:rPr>
              <a:t>三级</a:t>
            </a:r>
          </a:p>
          <a:p>
            <a:pPr lvl="3"/>
            <a:r>
              <a:rPr lang="zh-CN" dirty="0" smtClean="0">
                <a:sym typeface="Eurostile" charset="0"/>
              </a:rPr>
              <a:t>四级</a:t>
            </a:r>
          </a:p>
          <a:p>
            <a:pPr lvl="4"/>
            <a:r>
              <a:rPr lang="zh-CN" dirty="0" smtClean="0">
                <a:sym typeface="Eurostile" charset="0"/>
              </a:rPr>
              <a:t>五级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915991" y="2485845"/>
            <a:ext cx="2940100" cy="1015663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altLang="zh-CN" sz="6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python</a:t>
            </a:r>
            <a:endParaRPr lang="zh-CN" altLang="zh-CN" sz="6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168400" y="13716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kumimoji="1" lang="zh-CN" altLang="en-US"/>
          </a:p>
        </p:txBody>
      </p:sp>
      <p:sp>
        <p:nvSpPr>
          <p:cNvPr id="5" name="AutoShape 3"/>
          <p:cNvSpPr>
            <a:spLocks noChangeArrowheads="1"/>
          </p:cNvSpPr>
          <p:nvPr/>
        </p:nvSpPr>
        <p:spPr bwMode="auto">
          <a:xfrm>
            <a:off x="790712" y="1050501"/>
            <a:ext cx="4330460" cy="829454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just" defTabSz="914400" rtl="0" eaLnBrk="1" fontAlgn="base" latinLnBrk="0" hangingPunct="1">
              <a:lnSpc>
                <a:spcPct val="128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| </a:t>
            </a:r>
            <a:r>
              <a:rPr kumimoji="0" lang="zh-CN" altLang="en-US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人生苦短，我用 </a:t>
            </a:r>
            <a:r>
              <a: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Python </a:t>
            </a:r>
          </a:p>
          <a:p>
            <a:pPr marL="0" marR="0" lvl="0" indent="0" algn="just" defTabSz="914400" rtl="0" eaLnBrk="1" fontAlgn="base" latinLnBrk="0" hangingPunct="1">
              <a:lnSpc>
                <a:spcPct val="128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/>
                <a:ea typeface="微软雅黑" panose="020B0503020204020204" pitchFamily="34" charset="-122"/>
                <a:cs typeface="宋体" panose="02010600030101010101" pitchFamily="2" charset="-122"/>
              </a:rPr>
              <a:t>——</a:t>
            </a:r>
            <a:r>
              <a: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</a:t>
            </a:r>
            <a:r>
              <a:rPr kumimoji="0" lang="en-US" altLang="zh-CN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Life is short, you need Python</a:t>
            </a:r>
          </a:p>
          <a:p>
            <a:pPr marL="0" marR="0" lvl="0" indent="0" algn="just" defTabSz="914400" rtl="0" eaLnBrk="1" fontAlgn="base" latinLnBrk="0" hangingPunct="1">
              <a:lnSpc>
                <a:spcPct val="128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altLang="zh-CN" sz="9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zh-CN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"/>
          <p:cNvSpPr txBox="1"/>
          <p:nvPr/>
        </p:nvSpPr>
        <p:spPr>
          <a:xfrm>
            <a:off x="1030700" y="871268"/>
            <a:ext cx="7207526" cy="988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zh-CN" sz="4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2.3 </a:t>
            </a:r>
            <a:r>
              <a:rPr kumimoji="1" lang="zh-CN" altLang="en-US" sz="4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周而复始的循环</a:t>
            </a:r>
            <a:endParaRPr kumimoji="1" lang="en-US" altLang="zh-CN" sz="4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2"/>
          <p:cNvSpPr txBox="1"/>
          <p:nvPr/>
        </p:nvSpPr>
        <p:spPr>
          <a:xfrm>
            <a:off x="2091749" y="2329132"/>
            <a:ext cx="536147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4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计数循环 </a:t>
            </a:r>
            <a:r>
              <a:rPr kumimoji="1" lang="en-US" altLang="zh-CN" sz="4400" b="1" dirty="0" smtClean="0">
                <a:solidFill>
                  <a:schemeClr val="accent3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for in</a:t>
            </a:r>
          </a:p>
          <a:p>
            <a:pPr>
              <a:lnSpc>
                <a:spcPct val="150000"/>
              </a:lnSpc>
            </a:pPr>
            <a:r>
              <a:rPr kumimoji="1" lang="zh-CN" altLang="en-US" sz="4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条件循环 </a:t>
            </a:r>
            <a:r>
              <a:rPr kumimoji="1" lang="en-US" altLang="zh-CN" sz="4400" b="1" dirty="0" smtClean="0">
                <a:solidFill>
                  <a:schemeClr val="accent6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while</a:t>
            </a:r>
            <a:endParaRPr kumimoji="1" lang="en-US" altLang="zh-CN" sz="3200" dirty="0" smtClean="0">
              <a:solidFill>
                <a:schemeClr val="accent6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"/>
          <p:cNvSpPr txBox="1"/>
          <p:nvPr/>
        </p:nvSpPr>
        <p:spPr>
          <a:xfrm>
            <a:off x="1030700" y="871268"/>
            <a:ext cx="720752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4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计数循环 </a:t>
            </a:r>
            <a:r>
              <a:rPr kumimoji="1" lang="en-US" altLang="zh-CN" sz="4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for in</a:t>
            </a:r>
          </a:p>
        </p:txBody>
      </p:sp>
      <p:pic>
        <p:nvPicPr>
          <p:cNvPr id="6" name="图片 5" descr="未标题-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24296" y="2324917"/>
            <a:ext cx="6239294" cy="22194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"/>
          <p:cNvSpPr txBox="1"/>
          <p:nvPr/>
        </p:nvSpPr>
        <p:spPr>
          <a:xfrm>
            <a:off x="1030700" y="871268"/>
            <a:ext cx="7207526" cy="988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4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对象？循环变量？</a:t>
            </a:r>
            <a:endParaRPr kumimoji="1" lang="en-US" altLang="zh-CN" sz="4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2"/>
          <p:cNvSpPr txBox="1"/>
          <p:nvPr/>
        </p:nvSpPr>
        <p:spPr>
          <a:xfrm>
            <a:off x="1913548" y="2130725"/>
            <a:ext cx="5720827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3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obj</a:t>
            </a:r>
            <a:r>
              <a:rPr lang="en-US" altLang="zh-CN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= </a:t>
            </a:r>
            <a:r>
              <a:rPr lang="zh-CN" altLang="en-US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数字、字符串</a:t>
            </a:r>
            <a:endParaRPr lang="en-US" altLang="zh-CN" sz="36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for x in </a:t>
            </a:r>
            <a:r>
              <a:rPr lang="en-US" altLang="zh-CN" sz="3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obj</a:t>
            </a:r>
            <a:r>
              <a:rPr lang="zh-CN" altLang="zh-CN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print(x)</a:t>
            </a:r>
          </a:p>
        </p:txBody>
      </p:sp>
      <p:pic>
        <p:nvPicPr>
          <p:cNvPr id="6" name="图片 5" descr="未标题-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1837" y="4951562"/>
            <a:ext cx="4214613" cy="14991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"/>
          <p:cNvSpPr txBox="1"/>
          <p:nvPr/>
        </p:nvSpPr>
        <p:spPr>
          <a:xfrm>
            <a:off x="547621" y="560717"/>
            <a:ext cx="7207526" cy="988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4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对象？循环变量？</a:t>
            </a:r>
            <a:endParaRPr kumimoji="1" lang="en-US" altLang="zh-CN" sz="4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2"/>
          <p:cNvSpPr txBox="1"/>
          <p:nvPr/>
        </p:nvSpPr>
        <p:spPr>
          <a:xfrm>
            <a:off x="964643" y="1565570"/>
            <a:ext cx="6790504" cy="28161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32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对象</a:t>
            </a:r>
            <a:r>
              <a:rPr lang="zh-CN" alt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须是</a:t>
            </a:r>
            <a:r>
              <a:rPr lang="en-US" altLang="zh-CN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iterable</a:t>
            </a:r>
            <a:r>
              <a:rPr lang="zh-CN" altLang="en-US" sz="3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可迭代对象</a:t>
            </a:r>
            <a:r>
              <a:rPr lang="en-US" altLang="zh-CN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32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循环变量 </a:t>
            </a:r>
            <a:r>
              <a:rPr lang="en-US" altLang="zh-CN" sz="32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= </a:t>
            </a:r>
            <a:r>
              <a:rPr lang="zh-CN" alt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对象的元素值</a:t>
            </a:r>
            <a:endParaRPr lang="zh-CN" altLang="zh-CN" sz="32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该</a:t>
            </a:r>
            <a:r>
              <a:rPr lang="zh-CN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循环变量无需先声明，取名最好</a:t>
            </a:r>
            <a:r>
              <a:rPr lang="zh-CN" altLang="en-US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见</a:t>
            </a:r>
            <a:r>
              <a:rPr lang="zh-CN" altLang="en-US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</a:t>
            </a:r>
            <a:r>
              <a:rPr lang="zh-CN" altLang="en-US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知意</a:t>
            </a:r>
            <a:endParaRPr lang="en-US" altLang="zh-CN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该变量是一种</a:t>
            </a:r>
            <a:r>
              <a:rPr lang="zh-CN" altLang="en-US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局部变量</a:t>
            </a:r>
            <a:r>
              <a:rPr lang="zh-CN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，无须担心与前后变量名重复</a:t>
            </a:r>
            <a:endParaRPr lang="en-US" altLang="zh-CN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如 </a:t>
            </a:r>
            <a:r>
              <a:rPr lang="en-US" altLang="zh-CN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for word in </a:t>
            </a:r>
            <a:r>
              <a:rPr lang="zh-CN" alt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“中山大学附属中学”</a:t>
            </a:r>
            <a:r>
              <a:rPr lang="en-US" altLang="zh-CN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:</a:t>
            </a:r>
          </a:p>
        </p:txBody>
      </p:sp>
      <p:pic>
        <p:nvPicPr>
          <p:cNvPr id="6" name="图片 5" descr="未标题-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09035" y="4755522"/>
            <a:ext cx="4043259" cy="14382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"/>
          <p:cNvSpPr txBox="1"/>
          <p:nvPr/>
        </p:nvSpPr>
        <p:spPr>
          <a:xfrm>
            <a:off x="771908" y="871268"/>
            <a:ext cx="720752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4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可迭代对象？</a:t>
            </a:r>
            <a:endParaRPr kumimoji="1" lang="en-US" altLang="zh-CN" sz="4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6" name="图片 5" descr="未标题-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60793" y="692480"/>
            <a:ext cx="4043259" cy="1438245"/>
          </a:xfrm>
          <a:prstGeom prst="rect">
            <a:avLst/>
          </a:prstGeom>
        </p:spPr>
      </p:pic>
      <p:sp>
        <p:nvSpPr>
          <p:cNvPr id="7" name="文本框 2"/>
          <p:cNvSpPr txBox="1"/>
          <p:nvPr/>
        </p:nvSpPr>
        <p:spPr>
          <a:xfrm>
            <a:off x="1594372" y="2449902"/>
            <a:ext cx="679050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4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字符串 </a:t>
            </a:r>
            <a:r>
              <a:rPr lang="en-US" altLang="zh-CN" sz="4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string</a:t>
            </a: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4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列表 </a:t>
            </a:r>
            <a:r>
              <a:rPr lang="en-US" altLang="zh-CN" sz="4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list</a:t>
            </a: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4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range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"/>
          <p:cNvSpPr txBox="1"/>
          <p:nvPr/>
        </p:nvSpPr>
        <p:spPr>
          <a:xfrm>
            <a:off x="771908" y="552091"/>
            <a:ext cx="7207526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zh-CN" sz="4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range()</a:t>
            </a:r>
            <a:r>
              <a:rPr kumimoji="1" lang="zh-CN" altLang="en-US" sz="4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函数</a:t>
            </a:r>
            <a:endParaRPr kumimoji="1" lang="en-US" altLang="zh-CN" sz="4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kumimoji="1"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kumimoji="1"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返回</a:t>
            </a:r>
            <a:r>
              <a:rPr kumimoji="1"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range</a:t>
            </a:r>
            <a:r>
              <a:rPr kumimoji="1"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对象，是一个可迭代对象</a:t>
            </a:r>
            <a:endParaRPr kumimoji="1" lang="en-US" altLang="zh-CN" sz="2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kumimoji="1"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range</a:t>
            </a:r>
            <a:r>
              <a:rPr kumimoji="1"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kumimoji="1"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r>
              <a:rPr kumimoji="1"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kumimoji="1"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kumimoji="1"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   含</a:t>
            </a:r>
            <a:r>
              <a:rPr kumimoji="1"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0,1,2, …,9</a:t>
            </a:r>
          </a:p>
          <a:p>
            <a:pPr>
              <a:lnSpc>
                <a:spcPct val="150000"/>
              </a:lnSpc>
            </a:pPr>
            <a:r>
              <a:rPr kumimoji="1"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range (1, 10 )     </a:t>
            </a:r>
            <a:r>
              <a:rPr kumimoji="1"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含</a:t>
            </a:r>
            <a:r>
              <a:rPr kumimoji="1"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1,2, …,9 </a:t>
            </a:r>
          </a:p>
          <a:p>
            <a:pPr>
              <a:lnSpc>
                <a:spcPct val="150000"/>
              </a:lnSpc>
            </a:pPr>
            <a:r>
              <a:rPr kumimoji="1"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kumimoji="1"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含头不含尾</a:t>
            </a:r>
            <a:endParaRPr kumimoji="1" lang="en-US" altLang="zh-CN" sz="2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2"/>
          <p:cNvSpPr txBox="1"/>
          <p:nvPr/>
        </p:nvSpPr>
        <p:spPr>
          <a:xfrm>
            <a:off x="1930803" y="3735239"/>
            <a:ext cx="67905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for </a:t>
            </a:r>
            <a:r>
              <a:rPr lang="en-US" altLang="zh-CN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</a:t>
            </a:r>
            <a:r>
              <a:rPr lang="en-US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in range(10):</a:t>
            </a: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print(</a:t>
            </a:r>
            <a:r>
              <a:rPr lang="en-US" altLang="zh-CN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</a:t>
            </a:r>
            <a:r>
              <a:rPr lang="en-US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"/>
          <p:cNvSpPr txBox="1"/>
          <p:nvPr/>
        </p:nvSpPr>
        <p:spPr>
          <a:xfrm>
            <a:off x="771908" y="778057"/>
            <a:ext cx="720752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任务：求</a:t>
            </a:r>
            <a:r>
              <a:rPr kumimoji="1"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</a:t>
            </a:r>
            <a:r>
              <a:rPr kumimoji="1"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年固定利率的存款总额 </a:t>
            </a:r>
            <a:endParaRPr kumimoji="1" lang="en-US" altLang="zh-CN" sz="28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2"/>
          <p:cNvSpPr txBox="1"/>
          <p:nvPr/>
        </p:nvSpPr>
        <p:spPr>
          <a:xfrm>
            <a:off x="1370086" y="1604513"/>
            <a:ext cx="679050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money </a:t>
            </a:r>
            <a:r>
              <a:rPr lang="en-US" altLang="zh-CN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= 50000	</a:t>
            </a:r>
            <a:r>
              <a:rPr lang="en-US" altLang="zh-CN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# 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本金</a:t>
            </a:r>
            <a:r>
              <a:rPr lang="en-US" altLang="zh-CN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50000</a:t>
            </a:r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元</a:t>
            </a:r>
          </a:p>
          <a:p>
            <a:pPr>
              <a:lnSpc>
                <a:spcPct val="150000"/>
              </a:lnSpc>
            </a:pPr>
            <a:r>
              <a:rPr lang="en-US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rate = 0.0325</a:t>
            </a:r>
            <a:r>
              <a:rPr lang="en-US" altLang="zh-CN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altLang="zh-CN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# 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定期</a:t>
            </a:r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利率</a:t>
            </a:r>
            <a:r>
              <a:rPr lang="en-US" altLang="zh-CN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3.25%</a:t>
            </a:r>
          </a:p>
          <a:p>
            <a:pPr>
              <a:lnSpc>
                <a:spcPct val="150000"/>
              </a:lnSpc>
            </a:pPr>
            <a:r>
              <a:rPr lang="en-US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year = 5</a:t>
            </a:r>
            <a:r>
              <a:rPr lang="en-US" altLang="zh-CN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en-US" altLang="zh-CN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# 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存款</a:t>
            </a:r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期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限</a:t>
            </a:r>
            <a:endParaRPr lang="en-US" altLang="zh-CN" sz="2000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sz="2000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sz="2000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money+money</a:t>
            </a:r>
            <a:r>
              <a:rPr lang="en-US" altLang="zh-CN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*rate</a:t>
            </a:r>
          </a:p>
          <a:p>
            <a:pPr>
              <a:lnSpc>
                <a:spcPct val="150000"/>
              </a:lnSpc>
            </a:pPr>
            <a:r>
              <a:rPr lang="en-US" altLang="zh-CN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money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*（</a:t>
            </a:r>
            <a:r>
              <a:rPr lang="en-US" altLang="zh-CN" sz="20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1+rate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20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76626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"/>
          <p:cNvSpPr txBox="1"/>
          <p:nvPr/>
        </p:nvSpPr>
        <p:spPr>
          <a:xfrm>
            <a:off x="771908" y="552091"/>
            <a:ext cx="7207526" cy="988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4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列表 </a:t>
            </a:r>
            <a:endParaRPr kumimoji="1" lang="en-US" altLang="zh-CN" sz="4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380889" y="1276709"/>
            <a:ext cx="601261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dirty="0" smtClean="0"/>
              <a:t>chars=["</a:t>
            </a:r>
            <a:r>
              <a:rPr lang="en-US" altLang="zh-CN" dirty="0" err="1" smtClean="0"/>
              <a:t>a","b","c","d","e</a:t>
            </a:r>
            <a:r>
              <a:rPr lang="en-US" altLang="zh-CN" dirty="0" smtClean="0"/>
              <a:t>"]</a:t>
            </a:r>
          </a:p>
          <a:p>
            <a:pPr>
              <a:lnSpc>
                <a:spcPct val="150000"/>
              </a:lnSpc>
            </a:pPr>
            <a:r>
              <a:rPr lang="en-US" altLang="zh-CN" dirty="0" err="1" smtClean="0"/>
              <a:t>nums</a:t>
            </a:r>
            <a:r>
              <a:rPr lang="en-US" altLang="zh-CN" dirty="0" smtClean="0"/>
              <a:t>=[10,20,30]</a:t>
            </a:r>
          </a:p>
          <a:p>
            <a:pPr>
              <a:lnSpc>
                <a:spcPct val="150000"/>
              </a:lnSpc>
            </a:pPr>
            <a:r>
              <a:rPr lang="en-US" altLang="zh-CN" dirty="0" smtClean="0"/>
              <a:t>colors=["</a:t>
            </a:r>
            <a:r>
              <a:rPr lang="en-US" altLang="zh-CN" dirty="0" err="1" smtClean="0"/>
              <a:t>red","green","blue</a:t>
            </a:r>
            <a:r>
              <a:rPr lang="en-US" altLang="zh-CN" dirty="0" smtClean="0"/>
              <a:t>"]</a:t>
            </a:r>
          </a:p>
          <a:p>
            <a:pPr>
              <a:lnSpc>
                <a:spcPct val="150000"/>
              </a:lnSpc>
            </a:pPr>
            <a:r>
              <a:rPr lang="en-US" altLang="zh-CN" dirty="0" err="1" smtClean="0"/>
              <a:t>urls</a:t>
            </a:r>
            <a:r>
              <a:rPr lang="en-US" altLang="zh-CN" dirty="0" smtClean="0"/>
              <a:t>= [</a:t>
            </a:r>
          </a:p>
          <a:p>
            <a:pPr>
              <a:lnSpc>
                <a:spcPct val="150000"/>
              </a:lnSpc>
            </a:pPr>
            <a:r>
              <a:rPr lang="en-US" altLang="zh-CN" dirty="0" smtClean="0"/>
              <a:t>'https://</a:t>
            </a:r>
            <a:r>
              <a:rPr lang="en-US" altLang="zh-CN" dirty="0" err="1" smtClean="0"/>
              <a:t>img9.doubanio.com/view/photo/public/p2579.jpg</a:t>
            </a:r>
            <a:r>
              <a:rPr lang="en-US" altLang="zh-CN" dirty="0" smtClean="0"/>
              <a:t>',</a:t>
            </a:r>
          </a:p>
          <a:p>
            <a:pPr>
              <a:lnSpc>
                <a:spcPct val="150000"/>
              </a:lnSpc>
            </a:pPr>
            <a:r>
              <a:rPr lang="en-US" altLang="zh-CN" dirty="0" smtClean="0"/>
              <a:t>'https://</a:t>
            </a:r>
            <a:r>
              <a:rPr lang="en-US" altLang="zh-CN" dirty="0" err="1" smtClean="0"/>
              <a:t>img9.doubanio.com/view/photo/public/p2619.jpg</a:t>
            </a:r>
            <a:r>
              <a:rPr lang="en-US" altLang="zh-CN" dirty="0" smtClean="0"/>
              <a:t>'</a:t>
            </a:r>
          </a:p>
          <a:p>
            <a:pPr>
              <a:lnSpc>
                <a:spcPct val="150000"/>
              </a:lnSpc>
            </a:pPr>
            <a:r>
              <a:rPr lang="en-US" altLang="zh-CN" dirty="0" smtClean="0"/>
              <a:t>]</a:t>
            </a:r>
          </a:p>
          <a:p>
            <a:pPr>
              <a:lnSpc>
                <a:spcPct val="150000"/>
              </a:lnSpc>
            </a:pPr>
            <a:r>
              <a:rPr lang="en-US" altLang="zh-CN" dirty="0" smtClean="0"/>
              <a:t>a=10</a:t>
            </a:r>
          </a:p>
          <a:p>
            <a:pPr>
              <a:lnSpc>
                <a:spcPct val="150000"/>
              </a:lnSpc>
            </a:pPr>
            <a:r>
              <a:rPr lang="en-US" altLang="zh-CN" dirty="0" smtClean="0"/>
              <a:t>b=20</a:t>
            </a:r>
          </a:p>
          <a:p>
            <a:pPr>
              <a:lnSpc>
                <a:spcPct val="150000"/>
              </a:lnSpc>
            </a:pPr>
            <a:r>
              <a:rPr lang="en-US" altLang="zh-CN" dirty="0" err="1" smtClean="0"/>
              <a:t>lis</a:t>
            </a:r>
            <a:r>
              <a:rPr lang="en-US" altLang="zh-CN" dirty="0" smtClean="0"/>
              <a:t>=[</a:t>
            </a:r>
            <a:r>
              <a:rPr lang="en-US" altLang="zh-CN" dirty="0" err="1" smtClean="0"/>
              <a:t>a,b</a:t>
            </a:r>
            <a:r>
              <a:rPr lang="en-US" altLang="zh-CN" dirty="0" smtClean="0"/>
              <a:t>]</a:t>
            </a:r>
            <a:endParaRPr lang="en-US" altLang="zh-CN" dirty="0"/>
          </a:p>
        </p:txBody>
      </p:sp>
    </p:spTree>
    <p:extLst>
      <p:ext uri="{BB962C8B-B14F-4D97-AF65-F5344CB8AC3E}">
        <p14:creationId xmlns="" xmlns:p14="http://schemas.microsoft.com/office/powerpoint/2010/main" val="2926842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"/>
          <p:cNvSpPr txBox="1"/>
          <p:nvPr/>
        </p:nvSpPr>
        <p:spPr>
          <a:xfrm>
            <a:off x="771908" y="778057"/>
            <a:ext cx="7207526" cy="662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列表对象的方法和属性 </a:t>
            </a:r>
            <a:endParaRPr kumimoji="1" lang="en-US" altLang="zh-CN" sz="28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2"/>
          <p:cNvSpPr txBox="1"/>
          <p:nvPr/>
        </p:nvSpPr>
        <p:spPr>
          <a:xfrm>
            <a:off x="1370086" y="1604513"/>
            <a:ext cx="679050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nums</a:t>
            </a:r>
            <a:r>
              <a:rPr lang="en-US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=[10,20,30]</a:t>
            </a: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列表的索引，从</a:t>
            </a:r>
            <a:r>
              <a:rPr lang="en-US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r>
              <a:rPr lang="zh-CN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开始</a:t>
            </a:r>
            <a:endParaRPr lang="en-US" altLang="zh-CN" sz="20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取列表元素值，</a:t>
            </a:r>
            <a:r>
              <a:rPr lang="en-US" altLang="zh-CN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nums</a:t>
            </a:r>
            <a:r>
              <a:rPr lang="en-US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[0]</a:t>
            </a: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修改列表元素值，</a:t>
            </a:r>
            <a:r>
              <a:rPr lang="en-US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nums</a:t>
            </a:r>
            <a:r>
              <a:rPr lang="en-US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[0]=50</a:t>
            </a: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列表长度，</a:t>
            </a:r>
            <a:r>
              <a:rPr lang="en-US" altLang="zh-CN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len</a:t>
            </a:r>
            <a:r>
              <a:rPr lang="en-US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en-US" altLang="zh-CN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nums</a:t>
            </a:r>
            <a:r>
              <a:rPr lang="en-US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删除列表元素，</a:t>
            </a:r>
            <a:r>
              <a:rPr lang="en-US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del(</a:t>
            </a:r>
            <a:r>
              <a:rPr lang="en-US" altLang="zh-CN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nums</a:t>
            </a:r>
            <a:r>
              <a:rPr lang="en-US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[0])</a:t>
            </a: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尾部添加元素，</a:t>
            </a:r>
            <a:r>
              <a:rPr lang="en-US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nums.append</a:t>
            </a:r>
            <a:r>
              <a:rPr lang="en-US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(40)</a:t>
            </a: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——</a:t>
            </a:r>
            <a:r>
              <a:rPr lang="zh-CN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列表元素的方法，可 </a:t>
            </a:r>
            <a:r>
              <a:rPr lang="en-US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"/>
          <p:cNvSpPr txBox="1"/>
          <p:nvPr/>
        </p:nvSpPr>
        <p:spPr>
          <a:xfrm>
            <a:off x="771908" y="778057"/>
            <a:ext cx="720752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列表的计数循环（遍历） </a:t>
            </a:r>
            <a:endParaRPr kumimoji="1" lang="en-US" altLang="zh-CN" sz="28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2"/>
          <p:cNvSpPr txBox="1"/>
          <p:nvPr/>
        </p:nvSpPr>
        <p:spPr>
          <a:xfrm>
            <a:off x="1370086" y="1604513"/>
            <a:ext cx="679050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nums</a:t>
            </a:r>
            <a:r>
              <a:rPr lang="en-US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=[10,20,30]</a:t>
            </a:r>
          </a:p>
          <a:p>
            <a:pPr>
              <a:lnSpc>
                <a:spcPct val="150000"/>
              </a:lnSpc>
            </a:pPr>
            <a:r>
              <a:rPr lang="en-US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result=0</a:t>
            </a: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for number in </a:t>
            </a:r>
            <a:r>
              <a:rPr lang="en-US" altLang="zh-CN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nums</a:t>
            </a:r>
            <a:r>
              <a:rPr lang="en-US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:</a:t>
            </a: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result = </a:t>
            </a:r>
            <a:r>
              <a:rPr lang="en-US" altLang="zh-CN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result+number</a:t>
            </a:r>
            <a:endParaRPr lang="en-US" altLang="zh-CN" sz="20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print(result)</a:t>
            </a:r>
          </a:p>
        </p:txBody>
      </p:sp>
      <p:sp>
        <p:nvSpPr>
          <p:cNvPr id="6" name="文本框 2"/>
          <p:cNvSpPr txBox="1"/>
          <p:nvPr/>
        </p:nvSpPr>
        <p:spPr>
          <a:xfrm>
            <a:off x="1729439" y="4391907"/>
            <a:ext cx="8277201" cy="499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2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探讨：计数循环的执行过程？</a:t>
            </a:r>
            <a:endParaRPr kumimoji="1" lang="zh-CN" altLang="en-US" sz="20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"/>
          <p:cNvSpPr txBox="1"/>
          <p:nvPr/>
        </p:nvSpPr>
        <p:spPr>
          <a:xfrm>
            <a:off x="771908" y="778057"/>
            <a:ext cx="7207526" cy="662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任务：不固定利率 </a:t>
            </a:r>
            <a:endParaRPr kumimoji="1" lang="en-US" altLang="zh-CN" sz="28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2"/>
          <p:cNvSpPr txBox="1"/>
          <p:nvPr/>
        </p:nvSpPr>
        <p:spPr>
          <a:xfrm>
            <a:off x="1370086" y="1604513"/>
            <a:ext cx="679050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money = 50000  </a:t>
            </a:r>
            <a:r>
              <a:rPr lang="en-US" altLang="zh-CN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# 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本金</a:t>
            </a:r>
            <a:r>
              <a:rPr lang="en-US" altLang="zh-CN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50000</a:t>
            </a:r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元</a:t>
            </a:r>
          </a:p>
          <a:p>
            <a:pPr>
              <a:lnSpc>
                <a:spcPct val="150000"/>
              </a:lnSpc>
            </a:pPr>
            <a:r>
              <a:rPr lang="en-US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rates=[</a:t>
            </a:r>
            <a:r>
              <a:rPr lang="en-US" altLang="zh-CN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0.0325,0.03,0.03,0.02,0.0175]	</a:t>
            </a:r>
            <a:r>
              <a:rPr lang="en-US" altLang="zh-CN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# 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利率</a:t>
            </a:r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列表</a:t>
            </a:r>
          </a:p>
          <a:p>
            <a:pPr>
              <a:lnSpc>
                <a:spcPct val="150000"/>
              </a:lnSpc>
            </a:pPr>
            <a:r>
              <a:rPr lang="en-US" altLang="zh-CN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for </a:t>
            </a:r>
            <a:r>
              <a:rPr lang="en-US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rate </a:t>
            </a:r>
            <a:r>
              <a:rPr lang="en-US" altLang="zh-CN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 </a:t>
            </a:r>
            <a:r>
              <a:rPr lang="en-US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rates:</a:t>
            </a:r>
            <a:endParaRPr lang="en-US" altLang="zh-CN" sz="20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money=round(money*(</a:t>
            </a:r>
            <a:r>
              <a:rPr lang="en-US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1+rate),</a:t>
            </a:r>
            <a:r>
              <a:rPr lang="en-US" altLang="zh-CN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2) </a:t>
            </a:r>
            <a:endParaRPr lang="en-US" altLang="zh-CN" sz="20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print</a:t>
            </a:r>
            <a:r>
              <a:rPr lang="en-US" altLang="zh-CN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("5</a:t>
            </a:r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年以后存款总额：</a:t>
            </a:r>
            <a:r>
              <a:rPr lang="en-US" altLang="zh-CN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",money,"</a:t>
            </a:r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元</a:t>
            </a:r>
            <a:r>
              <a:rPr lang="en-US" altLang="zh-CN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")</a:t>
            </a:r>
            <a:endParaRPr lang="zh-CN" altLang="en-US" sz="20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220</TotalTime>
  <Words>461</Words>
  <Application>Microsoft Office PowerPoint</Application>
  <PresentationFormat>全屏显示(4:3)</PresentationFormat>
  <Paragraphs>102</Paragraphs>
  <Slides>12</Slides>
  <Notes>11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13" baseType="lpstr">
      <vt:lpstr>1_Office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YUHOME</dc:creator>
  <cp:lastModifiedBy>Administrator</cp:lastModifiedBy>
  <cp:revision>177</cp:revision>
  <dcterms:created xsi:type="dcterms:W3CDTF">2015-04-23T13:51:00Z</dcterms:created>
  <dcterms:modified xsi:type="dcterms:W3CDTF">2020-11-10T00:49:09Z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2052-11.3.0.9228</vt:lpwstr>
  </property>
</Properties>
</file>