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3.xml" ContentType="application/vnd.openxmlformats-officedocument.theme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theme/theme4.xml" ContentType="application/vnd.openxmlformats-officedocument.theme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theme/theme5.xml" ContentType="application/vnd.openxmlformats-officedocument.theme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theme/theme6.xml" ContentType="application/vnd.openxmlformats-officedocument.theme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theme/theme7.xml" ContentType="application/vnd.openxmlformats-officedocument.theme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theme/theme8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  <p:sldMasterId id="2147483685" r:id="rId4"/>
    <p:sldMasterId id="2147483698" r:id="rId5"/>
    <p:sldMasterId id="2147483710" r:id="rId6"/>
    <p:sldMasterId id="2147483723" r:id="rId7"/>
    <p:sldMasterId id="2147483736" r:id="rId8"/>
  </p:sldMasterIdLst>
  <p:sldIdLst>
    <p:sldId id="256" r:id="rId9"/>
    <p:sldId id="257" r:id="rId10"/>
    <p:sldId id="258" r:id="rId11"/>
    <p:sldId id="259" r:id="rId12"/>
    <p:sldId id="260" r:id="rId13"/>
    <p:sldId id="272" r:id="rId14"/>
    <p:sldId id="271" r:id="rId15"/>
    <p:sldId id="273" r:id="rId16"/>
    <p:sldId id="261" r:id="rId17"/>
    <p:sldId id="262" r:id="rId18"/>
    <p:sldId id="275" r:id="rId19"/>
    <p:sldId id="277" r:id="rId20"/>
    <p:sldId id="274" r:id="rId21"/>
    <p:sldId id="280" r:id="rId22"/>
    <p:sldId id="278" r:id="rId23"/>
    <p:sldId id="279" r:id="rId24"/>
    <p:sldId id="281" r:id="rId25"/>
    <p:sldId id="310" r:id="rId26"/>
    <p:sldId id="282" r:id="rId27"/>
    <p:sldId id="263" r:id="rId28"/>
    <p:sldId id="264" r:id="rId29"/>
    <p:sldId id="285" r:id="rId30"/>
    <p:sldId id="283" r:id="rId31"/>
    <p:sldId id="287" r:id="rId32"/>
    <p:sldId id="286" r:id="rId33"/>
    <p:sldId id="288" r:id="rId34"/>
    <p:sldId id="284" r:id="rId35"/>
    <p:sldId id="289" r:id="rId36"/>
    <p:sldId id="290" r:id="rId37"/>
    <p:sldId id="265" r:id="rId38"/>
    <p:sldId id="292" r:id="rId39"/>
    <p:sldId id="291" r:id="rId40"/>
    <p:sldId id="293" r:id="rId41"/>
    <p:sldId id="266" r:id="rId42"/>
    <p:sldId id="295" r:id="rId43"/>
    <p:sldId id="299" r:id="rId44"/>
    <p:sldId id="300" r:id="rId45"/>
    <p:sldId id="296" r:id="rId46"/>
    <p:sldId id="301" r:id="rId47"/>
    <p:sldId id="302" r:id="rId48"/>
    <p:sldId id="297" r:id="rId49"/>
    <p:sldId id="303" r:id="rId50"/>
    <p:sldId id="298" r:id="rId51"/>
    <p:sldId id="304" r:id="rId52"/>
    <p:sldId id="267" r:id="rId53"/>
    <p:sldId id="305" r:id="rId54"/>
    <p:sldId id="306" r:id="rId55"/>
    <p:sldId id="269" r:id="rId56"/>
    <p:sldId id="270" r:id="rId57"/>
    <p:sldId id="309" r:id="rId58"/>
    <p:sldId id="307" r:id="rId59"/>
    <p:sldId id="308" r:id="rId60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49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16" d="100"/>
        <a:sy n="11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5.xml"/><Relationship Id="rId18" Type="http://schemas.openxmlformats.org/officeDocument/2006/relationships/slide" Target="slides/slide10.xml"/><Relationship Id="rId26" Type="http://schemas.openxmlformats.org/officeDocument/2006/relationships/slide" Target="slides/slide18.xml"/><Relationship Id="rId39" Type="http://schemas.openxmlformats.org/officeDocument/2006/relationships/slide" Target="slides/slide31.xml"/><Relationship Id="rId21" Type="http://schemas.openxmlformats.org/officeDocument/2006/relationships/slide" Target="slides/slide13.xml"/><Relationship Id="rId34" Type="http://schemas.openxmlformats.org/officeDocument/2006/relationships/slide" Target="slides/slide26.xml"/><Relationship Id="rId42" Type="http://schemas.openxmlformats.org/officeDocument/2006/relationships/slide" Target="slides/slide34.xml"/><Relationship Id="rId47" Type="http://schemas.openxmlformats.org/officeDocument/2006/relationships/slide" Target="slides/slide39.xml"/><Relationship Id="rId50" Type="http://schemas.openxmlformats.org/officeDocument/2006/relationships/slide" Target="slides/slide42.xml"/><Relationship Id="rId55" Type="http://schemas.openxmlformats.org/officeDocument/2006/relationships/slide" Target="slides/slide47.xml"/><Relationship Id="rId63" Type="http://schemas.openxmlformats.org/officeDocument/2006/relationships/theme" Target="theme/theme1.xml"/><Relationship Id="rId7" Type="http://schemas.openxmlformats.org/officeDocument/2006/relationships/slideMaster" Target="slideMasters/slideMaster7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8.xml"/><Relationship Id="rId29" Type="http://schemas.openxmlformats.org/officeDocument/2006/relationships/slide" Target="slides/slide21.xml"/><Relationship Id="rId11" Type="http://schemas.openxmlformats.org/officeDocument/2006/relationships/slide" Target="slides/slide3.xml"/><Relationship Id="rId24" Type="http://schemas.openxmlformats.org/officeDocument/2006/relationships/slide" Target="slides/slide16.xml"/><Relationship Id="rId32" Type="http://schemas.openxmlformats.org/officeDocument/2006/relationships/slide" Target="slides/slide24.xml"/><Relationship Id="rId37" Type="http://schemas.openxmlformats.org/officeDocument/2006/relationships/slide" Target="slides/slide29.xml"/><Relationship Id="rId40" Type="http://schemas.openxmlformats.org/officeDocument/2006/relationships/slide" Target="slides/slide32.xml"/><Relationship Id="rId45" Type="http://schemas.openxmlformats.org/officeDocument/2006/relationships/slide" Target="slides/slide37.xml"/><Relationship Id="rId53" Type="http://schemas.openxmlformats.org/officeDocument/2006/relationships/slide" Target="slides/slide45.xml"/><Relationship Id="rId58" Type="http://schemas.openxmlformats.org/officeDocument/2006/relationships/slide" Target="slides/slide50.xml"/><Relationship Id="rId5" Type="http://schemas.openxmlformats.org/officeDocument/2006/relationships/slideMaster" Target="slideMasters/slideMaster5.xml"/><Relationship Id="rId61" Type="http://schemas.openxmlformats.org/officeDocument/2006/relationships/presProps" Target="presProps.xml"/><Relationship Id="rId19" Type="http://schemas.openxmlformats.org/officeDocument/2006/relationships/slide" Target="slides/slide11.xml"/><Relationship Id="rId14" Type="http://schemas.openxmlformats.org/officeDocument/2006/relationships/slide" Target="slides/slide6.xml"/><Relationship Id="rId22" Type="http://schemas.openxmlformats.org/officeDocument/2006/relationships/slide" Target="slides/slide14.xml"/><Relationship Id="rId27" Type="http://schemas.openxmlformats.org/officeDocument/2006/relationships/slide" Target="slides/slide19.xml"/><Relationship Id="rId30" Type="http://schemas.openxmlformats.org/officeDocument/2006/relationships/slide" Target="slides/slide22.xml"/><Relationship Id="rId35" Type="http://schemas.openxmlformats.org/officeDocument/2006/relationships/slide" Target="slides/slide27.xml"/><Relationship Id="rId43" Type="http://schemas.openxmlformats.org/officeDocument/2006/relationships/slide" Target="slides/slide35.xml"/><Relationship Id="rId48" Type="http://schemas.openxmlformats.org/officeDocument/2006/relationships/slide" Target="slides/slide40.xml"/><Relationship Id="rId56" Type="http://schemas.openxmlformats.org/officeDocument/2006/relationships/slide" Target="slides/slide48.xml"/><Relationship Id="rId64" Type="http://schemas.openxmlformats.org/officeDocument/2006/relationships/tableStyles" Target="tableStyles.xml"/><Relationship Id="rId8" Type="http://schemas.openxmlformats.org/officeDocument/2006/relationships/slideMaster" Target="slideMasters/slideMaster8.xml"/><Relationship Id="rId51" Type="http://schemas.openxmlformats.org/officeDocument/2006/relationships/slide" Target="slides/slide43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4.xml"/><Relationship Id="rId17" Type="http://schemas.openxmlformats.org/officeDocument/2006/relationships/slide" Target="slides/slide9.xml"/><Relationship Id="rId25" Type="http://schemas.openxmlformats.org/officeDocument/2006/relationships/slide" Target="slides/slide17.xml"/><Relationship Id="rId33" Type="http://schemas.openxmlformats.org/officeDocument/2006/relationships/slide" Target="slides/slide25.xml"/><Relationship Id="rId38" Type="http://schemas.openxmlformats.org/officeDocument/2006/relationships/slide" Target="slides/slide30.xml"/><Relationship Id="rId46" Type="http://schemas.openxmlformats.org/officeDocument/2006/relationships/slide" Target="slides/slide38.xml"/><Relationship Id="rId59" Type="http://schemas.openxmlformats.org/officeDocument/2006/relationships/slide" Target="slides/slide51.xml"/><Relationship Id="rId20" Type="http://schemas.openxmlformats.org/officeDocument/2006/relationships/slide" Target="slides/slide12.xml"/><Relationship Id="rId41" Type="http://schemas.openxmlformats.org/officeDocument/2006/relationships/slide" Target="slides/slide33.xml"/><Relationship Id="rId54" Type="http://schemas.openxmlformats.org/officeDocument/2006/relationships/slide" Target="slides/slide46.xml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5" Type="http://schemas.openxmlformats.org/officeDocument/2006/relationships/slide" Target="slides/slide7.xml"/><Relationship Id="rId23" Type="http://schemas.openxmlformats.org/officeDocument/2006/relationships/slide" Target="slides/slide15.xml"/><Relationship Id="rId28" Type="http://schemas.openxmlformats.org/officeDocument/2006/relationships/slide" Target="slides/slide20.xml"/><Relationship Id="rId36" Type="http://schemas.openxmlformats.org/officeDocument/2006/relationships/slide" Target="slides/slide28.xml"/><Relationship Id="rId49" Type="http://schemas.openxmlformats.org/officeDocument/2006/relationships/slide" Target="slides/slide41.xml"/><Relationship Id="rId57" Type="http://schemas.openxmlformats.org/officeDocument/2006/relationships/slide" Target="slides/slide49.xml"/><Relationship Id="rId10" Type="http://schemas.openxmlformats.org/officeDocument/2006/relationships/slide" Target="slides/slide2.xml"/><Relationship Id="rId31" Type="http://schemas.openxmlformats.org/officeDocument/2006/relationships/slide" Target="slides/slide23.xml"/><Relationship Id="rId44" Type="http://schemas.openxmlformats.org/officeDocument/2006/relationships/slide" Target="slides/slide36.xml"/><Relationship Id="rId52" Type="http://schemas.openxmlformats.org/officeDocument/2006/relationships/slide" Target="slides/slide44.xml"/><Relationship Id="rId60" Type="http://schemas.openxmlformats.org/officeDocument/2006/relationships/slide" Target="slides/slide52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2020/2/28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2020/2/28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2020/2/28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2020/2/28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2020/2/28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2020/2/28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2020/2/28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2020/2/28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2020/2/28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2020/2/28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2020/2/28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6AC9E2-3EB3-4FEB-A42E-86BA19947C69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2020/2/28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56F1AD-7D31-47BB-98C7-8627254B4F3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0174230"/>
      </p:ext>
    </p:extLst>
  </p:cSld>
  <p:clrMapOvr>
    <a:masterClrMapping/>
  </p:clrMapOvr>
  <p:transition spd="slow"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6AC9E2-3EB3-4FEB-A42E-86BA19947C69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2020/2/28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56F1AD-7D31-47BB-98C7-8627254B4F3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3511102"/>
      </p:ext>
    </p:extLst>
  </p:cSld>
  <p:clrMapOvr>
    <a:masterClrMapping/>
  </p:clrMapOvr>
  <p:transition spd="slow"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6AC9E2-3EB3-4FEB-A42E-86BA19947C69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2020/2/28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56F1AD-7D31-47BB-98C7-8627254B4F3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7441085"/>
      </p:ext>
    </p:extLst>
  </p:cSld>
  <p:clrMapOvr>
    <a:masterClrMapping/>
  </p:clrMapOvr>
  <p:transition spd="slow"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 hasCustomPrompt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6AC9E2-3EB3-4FEB-A42E-86BA19947C69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2020/2/28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56F1AD-7D31-47BB-98C7-8627254B4F3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0480886"/>
      </p:ext>
    </p:extLst>
  </p:cSld>
  <p:clrMapOvr>
    <a:masterClrMapping/>
  </p:clrMapOvr>
  <p:transition spd="slow"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6AC9E2-3EB3-4FEB-A42E-86BA19947C69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2020/2/28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56F1AD-7D31-47BB-98C7-8627254B4F3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7016764"/>
      </p:ext>
    </p:extLst>
  </p:cSld>
  <p:clrMapOvr>
    <a:masterClrMapping/>
  </p:clrMapOvr>
  <p:transition spd="slow"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6AC9E2-3EB3-4FEB-A42E-86BA19947C69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2020/2/28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56F1AD-7D31-47BB-98C7-8627254B4F3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2806947"/>
      </p:ext>
    </p:extLst>
  </p:cSld>
  <p:clrMapOvr>
    <a:masterClrMapping/>
  </p:clrMapOvr>
  <p:transition spd="slow"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6AC9E2-3EB3-4FEB-A42E-86BA19947C69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2020/2/28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56F1AD-7D31-47BB-98C7-8627254B4F3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3906581"/>
      </p:ext>
    </p:extLst>
  </p:cSld>
  <p:clrMapOvr>
    <a:masterClrMapping/>
  </p:clrMapOvr>
  <p:transition spd="slow"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6AC9E2-3EB3-4FEB-A42E-86BA19947C69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2020/2/28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56F1AD-7D31-47BB-98C7-8627254B4F3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0798491"/>
      </p:ext>
    </p:extLst>
  </p:cSld>
  <p:clrMapOvr>
    <a:masterClrMapping/>
  </p:clrMapOvr>
  <p:transition spd="slow"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6AC9E2-3EB3-4FEB-A42E-86BA19947C69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2020/2/28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56F1AD-7D31-47BB-98C7-8627254B4F3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8094639"/>
      </p:ext>
    </p:extLst>
  </p:cSld>
  <p:clrMapOvr>
    <a:masterClrMapping/>
  </p:clrMapOvr>
  <p:transition spd="slow"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6AC9E2-3EB3-4FEB-A42E-86BA19947C69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2020/2/28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56F1AD-7D31-47BB-98C7-8627254B4F3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8782164"/>
      </p:ext>
    </p:extLst>
  </p:cSld>
  <p:clrMapOvr>
    <a:masterClrMapping/>
  </p:clrMapOvr>
  <p:transition spd="slow"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6AC9E2-3EB3-4FEB-A42E-86BA19947C69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2020/2/28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56F1AD-7D31-47BB-98C7-8627254B4F3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4854064"/>
      </p:ext>
    </p:extLst>
  </p:cSld>
  <p:clrMapOvr>
    <a:masterClrMapping/>
  </p:clrMapOvr>
  <p:transition spd="slow">
    <p:fad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ADC2887-ED32-4583-A05D-2C8F3BCC2BA2}" type="slidenum">
              <a:rPr lang="zh-CN" altLang="en-US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900761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165FF89-335E-41F4-9794-275BF53A1A31}" type="slidenum">
              <a:rPr lang="zh-CN" altLang="en-US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04466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537D34C-AB06-4D62-B99D-5AA6E33CB595}" type="slidenum">
              <a:rPr lang="zh-CN" altLang="en-US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746182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16E296C-5AE6-4B58-8B74-D56A9768B28F}" type="slidenum">
              <a:rPr lang="zh-CN" altLang="en-US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145535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6D18D30-2F80-4380-A3E4-5B319C7FB8F2}" type="slidenum">
              <a:rPr lang="zh-CN" altLang="en-US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769254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B052764-B196-4775-A7A2-72700CC62DF9}" type="slidenum">
              <a:rPr lang="zh-CN" altLang="en-US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812846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189E3CC-3231-4417-8E85-57AC638CAFBE}" type="slidenum">
              <a:rPr lang="zh-CN" altLang="en-US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457910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4FE340E-8318-4661-A974-9859095FBCEE}" type="slidenum">
              <a:rPr lang="zh-CN" altLang="en-US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040732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DEAFE1B-C31F-4DAD-BC7C-A40EF063ABA3}" type="slidenum">
              <a:rPr lang="zh-CN" altLang="en-US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897520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350BD1E-D55F-4B03-8FFB-18FB065756A3}" type="slidenum">
              <a:rPr lang="zh-CN" altLang="en-US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645787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635A006-5643-4FC2-B015-76C65BCE03FF}" type="slidenum">
              <a:rPr lang="zh-CN" altLang="en-US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0586546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标题和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1AFA7542-9CF5-459B-A17E-90811B65A89A}" type="slidenum">
              <a:rPr lang="zh-CN" altLang="en-US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0533961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3A3457B-B106-43A7-892E-D16280735D74}" type="datetime1">
              <a:rPr lang="zh-CN" altLang="en-US"/>
              <a:pPr/>
              <a:t>2020/2/28</a:t>
            </a:fld>
            <a:endParaRPr lang="zh-CN" altLang="en-US" sz="180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5EE224E-FD77-4C48-9BFE-47B2FBAFBB1F}" type="slidenum">
              <a:rPr lang="zh-CN" altLang="en-US"/>
              <a:pPr/>
              <a:t>‹#›</a:t>
            </a:fld>
            <a:endParaRPr lang="zh-CN" altLang="en-US" sz="1800">
              <a:solidFill>
                <a:srgbClr val="000000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4124365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3A3457B-B106-43A7-892E-D16280735D74}" type="datetime1">
              <a:rPr lang="zh-CN" altLang="en-US"/>
              <a:pPr/>
              <a:t>2020/2/28</a:t>
            </a:fld>
            <a:endParaRPr lang="zh-CN" altLang="en-US" sz="180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34CFAA1-A021-4D27-B2C8-B86CEE8E3AD2}" type="slidenum">
              <a:rPr lang="zh-CN" altLang="en-US"/>
              <a:pPr/>
              <a:t>‹#›</a:t>
            </a:fld>
            <a:endParaRPr lang="zh-CN" altLang="en-US" sz="1800">
              <a:solidFill>
                <a:srgbClr val="000000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8333123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3A3457B-B106-43A7-892E-D16280735D74}" type="datetime1">
              <a:rPr lang="zh-CN" altLang="en-US"/>
              <a:pPr/>
              <a:t>2020/2/28</a:t>
            </a:fld>
            <a:endParaRPr lang="zh-CN" altLang="en-US" sz="180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7CC9B29-47A1-40A3-8098-0D869F0C28DE}" type="slidenum">
              <a:rPr lang="zh-CN" altLang="en-US"/>
              <a:pPr/>
              <a:t>‹#›</a:t>
            </a:fld>
            <a:endParaRPr lang="zh-CN" altLang="en-US" sz="1800">
              <a:solidFill>
                <a:srgbClr val="000000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725789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3A3457B-B106-43A7-892E-D16280735D74}" type="datetime1">
              <a:rPr lang="zh-CN" altLang="en-US"/>
              <a:pPr/>
              <a:t>2020/2/28</a:t>
            </a:fld>
            <a:endParaRPr lang="zh-CN" altLang="en-US" sz="180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FD3B97B-D710-46B6-8F05-CA7544E3D005}" type="slidenum">
              <a:rPr lang="zh-CN" altLang="en-US"/>
              <a:pPr/>
              <a:t>‹#›</a:t>
            </a:fld>
            <a:endParaRPr lang="zh-CN" altLang="en-US" sz="1800">
              <a:solidFill>
                <a:srgbClr val="000000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8266583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3A3457B-B106-43A7-892E-D16280735D74}" type="datetime1">
              <a:rPr lang="zh-CN" altLang="en-US"/>
              <a:pPr/>
              <a:t>2020/2/28</a:t>
            </a:fld>
            <a:endParaRPr lang="zh-CN" altLang="en-US" sz="180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1A716BC-3862-4131-B9C3-AC3E10F44889}" type="slidenum">
              <a:rPr lang="zh-CN" altLang="en-US"/>
              <a:pPr/>
              <a:t>‹#›</a:t>
            </a:fld>
            <a:endParaRPr lang="zh-CN" altLang="en-US" sz="1800">
              <a:solidFill>
                <a:srgbClr val="000000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404589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3A3457B-B106-43A7-892E-D16280735D74}" type="datetime1">
              <a:rPr lang="zh-CN" altLang="en-US"/>
              <a:pPr/>
              <a:t>2020/2/28</a:t>
            </a:fld>
            <a:endParaRPr lang="zh-CN" altLang="en-US" sz="180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0F09799-B33D-4F8C-A386-8A18240FC761}" type="slidenum">
              <a:rPr lang="zh-CN" altLang="en-US"/>
              <a:pPr/>
              <a:t>‹#›</a:t>
            </a:fld>
            <a:endParaRPr lang="zh-CN" altLang="en-US" sz="1800">
              <a:solidFill>
                <a:srgbClr val="000000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2373304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3A3457B-B106-43A7-892E-D16280735D74}" type="datetime1">
              <a:rPr lang="zh-CN" altLang="en-US"/>
              <a:pPr/>
              <a:t>2020/2/28</a:t>
            </a:fld>
            <a:endParaRPr lang="zh-CN" altLang="en-US" sz="180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93A38C-6DBF-4883-9BB8-C7E2207B6F66}" type="slidenum">
              <a:rPr lang="zh-CN" altLang="en-US"/>
              <a:pPr/>
              <a:t>‹#›</a:t>
            </a:fld>
            <a:endParaRPr lang="zh-CN" altLang="en-US" sz="1800">
              <a:solidFill>
                <a:srgbClr val="000000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4913801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3A3457B-B106-43A7-892E-D16280735D74}" type="datetime1">
              <a:rPr lang="zh-CN" altLang="en-US"/>
              <a:pPr/>
              <a:t>2020/2/28</a:t>
            </a:fld>
            <a:endParaRPr lang="zh-CN" altLang="en-US" sz="180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AF9713B-B655-4151-9E83-AE3D2EB43AAA}" type="slidenum">
              <a:rPr lang="zh-CN" altLang="en-US"/>
              <a:pPr/>
              <a:t>‹#›</a:t>
            </a:fld>
            <a:endParaRPr lang="zh-CN" altLang="en-US" sz="1800">
              <a:solidFill>
                <a:srgbClr val="000000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6046303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3A3457B-B106-43A7-892E-D16280735D74}" type="datetime1">
              <a:rPr lang="zh-CN" altLang="en-US"/>
              <a:pPr/>
              <a:t>2020/2/28</a:t>
            </a:fld>
            <a:endParaRPr lang="zh-CN" altLang="en-US" sz="180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644E3E6-8BD7-4D18-9B38-CD1E1C960EA2}" type="slidenum">
              <a:rPr lang="zh-CN" altLang="en-US"/>
              <a:pPr/>
              <a:t>‹#›</a:t>
            </a:fld>
            <a:endParaRPr lang="zh-CN" altLang="en-US" sz="1800">
              <a:solidFill>
                <a:srgbClr val="000000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3054553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3A3457B-B106-43A7-892E-D16280735D74}" type="datetime1">
              <a:rPr lang="zh-CN" altLang="en-US"/>
              <a:pPr/>
              <a:t>2020/2/28</a:t>
            </a:fld>
            <a:endParaRPr lang="zh-CN" altLang="en-US" sz="180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697A650-4422-486C-9915-CAA412D99F08}" type="slidenum">
              <a:rPr lang="zh-CN" altLang="en-US"/>
              <a:pPr/>
              <a:t>‹#›</a:t>
            </a:fld>
            <a:endParaRPr lang="zh-CN" altLang="en-US" sz="1800">
              <a:solidFill>
                <a:srgbClr val="000000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1207213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3A3457B-B106-43A7-892E-D16280735D74}" type="datetime1">
              <a:rPr lang="zh-CN" altLang="en-US"/>
              <a:pPr/>
              <a:t>2020/2/28</a:t>
            </a:fld>
            <a:endParaRPr lang="zh-CN" altLang="en-US" sz="180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D4573E-42F3-4787-A00A-E5BA59B5383B}" type="slidenum">
              <a:rPr lang="zh-CN" altLang="en-US"/>
              <a:pPr/>
              <a:t>‹#›</a:t>
            </a:fld>
            <a:endParaRPr lang="zh-CN" altLang="en-US" sz="1800">
              <a:solidFill>
                <a:srgbClr val="000000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0171366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fld id="{83A3457B-B106-43A7-892E-D16280735D74}" type="datetime1">
              <a:rPr lang="zh-CN" altLang="en-US"/>
              <a:pPr/>
              <a:t>2020/2/28</a:t>
            </a:fld>
            <a:endParaRPr lang="zh-CN" altLang="en-US" sz="180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</p:spPr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fld id="{632C0404-630E-4728-83B2-347A52860184}" type="slidenum">
              <a:rPr lang="zh-CN" altLang="en-US"/>
              <a:pPr/>
              <a:t>‹#›</a:t>
            </a:fld>
            <a:endParaRPr lang="zh-CN" altLang="en-US" sz="1800">
              <a:solidFill>
                <a:srgbClr val="000000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4216640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6AC9E2-3EB3-4FEB-A42E-86BA19947C69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2020/2/28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56F1AD-7D31-47BB-98C7-8627254B4F3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6089640"/>
      </p:ext>
    </p:extLst>
  </p:cSld>
  <p:clrMapOvr>
    <a:masterClrMapping/>
  </p:clrMapOvr>
  <p:transition spd="slow">
    <p:fade/>
  </p:transition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6AC9E2-3EB3-4FEB-A42E-86BA19947C69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2020/2/28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56F1AD-7D31-47BB-98C7-8627254B4F3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6523370"/>
      </p:ext>
    </p:extLst>
  </p:cSld>
  <p:clrMapOvr>
    <a:masterClrMapping/>
  </p:clrMapOvr>
  <p:transition spd="slow">
    <p:fade/>
  </p:transition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6AC9E2-3EB3-4FEB-A42E-86BA19947C69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2020/2/28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56F1AD-7D31-47BB-98C7-8627254B4F3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4267406"/>
      </p:ext>
    </p:extLst>
  </p:cSld>
  <p:clrMapOvr>
    <a:masterClrMapping/>
  </p:clrMapOvr>
  <p:transition spd="slow">
    <p:fade/>
  </p:transition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 hasCustomPrompt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6AC9E2-3EB3-4FEB-A42E-86BA19947C69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2020/2/28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56F1AD-7D31-47BB-98C7-8627254B4F3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8977088"/>
      </p:ext>
    </p:extLst>
  </p:cSld>
  <p:clrMapOvr>
    <a:masterClrMapping/>
  </p:clrMapOvr>
  <p:transition spd="slow">
    <p:fade/>
  </p:transition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6AC9E2-3EB3-4FEB-A42E-86BA19947C69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2020/2/28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56F1AD-7D31-47BB-98C7-8627254B4F3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0114207"/>
      </p:ext>
    </p:extLst>
  </p:cSld>
  <p:clrMapOvr>
    <a:masterClrMapping/>
  </p:clrMapOvr>
  <p:transition spd="slow">
    <p:fade/>
  </p:transition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6AC9E2-3EB3-4FEB-A42E-86BA19947C69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2020/2/28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56F1AD-7D31-47BB-98C7-8627254B4F3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3471512"/>
      </p:ext>
    </p:extLst>
  </p:cSld>
  <p:clrMapOvr>
    <a:masterClrMapping/>
  </p:clrMapOvr>
  <p:transition spd="slow">
    <p:fade/>
  </p:transition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6AC9E2-3EB3-4FEB-A42E-86BA19947C69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2020/2/28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56F1AD-7D31-47BB-98C7-8627254B4F3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1642297"/>
      </p:ext>
    </p:extLst>
  </p:cSld>
  <p:clrMapOvr>
    <a:masterClrMapping/>
  </p:clrMapOvr>
  <p:transition spd="slow">
    <p:fade/>
  </p:transition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6AC9E2-3EB3-4FEB-A42E-86BA19947C69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2020/2/28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56F1AD-7D31-47BB-98C7-8627254B4F3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4931553"/>
      </p:ext>
    </p:extLst>
  </p:cSld>
  <p:clrMapOvr>
    <a:masterClrMapping/>
  </p:clrMapOvr>
  <p:transition spd="slow">
    <p:fade/>
  </p:transition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6AC9E2-3EB3-4FEB-A42E-86BA19947C69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2020/2/28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56F1AD-7D31-47BB-98C7-8627254B4F3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3624939"/>
      </p:ext>
    </p:extLst>
  </p:cSld>
  <p:clrMapOvr>
    <a:masterClrMapping/>
  </p:clrMapOvr>
  <p:transition spd="slow">
    <p:fade/>
  </p:transition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6AC9E2-3EB3-4FEB-A42E-86BA19947C69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2020/2/28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56F1AD-7D31-47BB-98C7-8627254B4F3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7447172"/>
      </p:ext>
    </p:extLst>
  </p:cSld>
  <p:clrMapOvr>
    <a:masterClrMapping/>
  </p:clrMapOvr>
  <p:transition spd="slow">
    <p:fade/>
  </p:transition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6AC9E2-3EB3-4FEB-A42E-86BA19947C69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2020/2/28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56F1AD-7D31-47BB-98C7-8627254B4F3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2896978"/>
      </p:ext>
    </p:extLst>
  </p:cSld>
  <p:clrMapOvr>
    <a:masterClrMapping/>
  </p:clrMapOvr>
  <p:transition spd="slow">
    <p:fade/>
  </p:transition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3A3457B-B106-43A7-892E-D16280735D74}" type="datetime1">
              <a:rPr lang="zh-CN" altLang="en-US"/>
              <a:pPr/>
              <a:t>2020/2/28</a:t>
            </a:fld>
            <a:endParaRPr lang="zh-CN" altLang="en-US" sz="180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5EE224E-FD77-4C48-9BFE-47B2FBAFBB1F}" type="slidenum">
              <a:rPr lang="zh-CN" altLang="en-US"/>
              <a:pPr/>
              <a:t>‹#›</a:t>
            </a:fld>
            <a:endParaRPr lang="zh-CN" altLang="en-US" sz="1800">
              <a:solidFill>
                <a:srgbClr val="000000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1561408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3A3457B-B106-43A7-892E-D16280735D74}" type="datetime1">
              <a:rPr lang="zh-CN" altLang="en-US"/>
              <a:pPr/>
              <a:t>2020/2/28</a:t>
            </a:fld>
            <a:endParaRPr lang="zh-CN" altLang="en-US" sz="180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34CFAA1-A021-4D27-B2C8-B86CEE8E3AD2}" type="slidenum">
              <a:rPr lang="zh-CN" altLang="en-US"/>
              <a:pPr/>
              <a:t>‹#›</a:t>
            </a:fld>
            <a:endParaRPr lang="zh-CN" altLang="en-US" sz="1800">
              <a:solidFill>
                <a:srgbClr val="000000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4907139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3A3457B-B106-43A7-892E-D16280735D74}" type="datetime1">
              <a:rPr lang="zh-CN" altLang="en-US"/>
              <a:pPr/>
              <a:t>2020/2/28</a:t>
            </a:fld>
            <a:endParaRPr lang="zh-CN" altLang="en-US" sz="180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7CC9B29-47A1-40A3-8098-0D869F0C28DE}" type="slidenum">
              <a:rPr lang="zh-CN" altLang="en-US"/>
              <a:pPr/>
              <a:t>‹#›</a:t>
            </a:fld>
            <a:endParaRPr lang="zh-CN" altLang="en-US" sz="1800">
              <a:solidFill>
                <a:srgbClr val="000000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3102438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3A3457B-B106-43A7-892E-D16280735D74}" type="datetime1">
              <a:rPr lang="zh-CN" altLang="en-US"/>
              <a:pPr/>
              <a:t>2020/2/28</a:t>
            </a:fld>
            <a:endParaRPr lang="zh-CN" altLang="en-US" sz="180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FD3B97B-D710-46B6-8F05-CA7544E3D005}" type="slidenum">
              <a:rPr lang="zh-CN" altLang="en-US"/>
              <a:pPr/>
              <a:t>‹#›</a:t>
            </a:fld>
            <a:endParaRPr lang="zh-CN" altLang="en-US" sz="1800">
              <a:solidFill>
                <a:srgbClr val="000000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4982666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3A3457B-B106-43A7-892E-D16280735D74}" type="datetime1">
              <a:rPr lang="zh-CN" altLang="en-US"/>
              <a:pPr/>
              <a:t>2020/2/28</a:t>
            </a:fld>
            <a:endParaRPr lang="zh-CN" altLang="en-US" sz="180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1A716BC-3862-4131-B9C3-AC3E10F44889}" type="slidenum">
              <a:rPr lang="zh-CN" altLang="en-US"/>
              <a:pPr/>
              <a:t>‹#›</a:t>
            </a:fld>
            <a:endParaRPr lang="zh-CN" altLang="en-US" sz="1800">
              <a:solidFill>
                <a:srgbClr val="000000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6387175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3A3457B-B106-43A7-892E-D16280735D74}" type="datetime1">
              <a:rPr lang="zh-CN" altLang="en-US"/>
              <a:pPr/>
              <a:t>2020/2/28</a:t>
            </a:fld>
            <a:endParaRPr lang="zh-CN" altLang="en-US" sz="180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0F09799-B33D-4F8C-A386-8A18240FC761}" type="slidenum">
              <a:rPr lang="zh-CN" altLang="en-US"/>
              <a:pPr/>
              <a:t>‹#›</a:t>
            </a:fld>
            <a:endParaRPr lang="zh-CN" altLang="en-US" sz="1800">
              <a:solidFill>
                <a:srgbClr val="000000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7977918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3A3457B-B106-43A7-892E-D16280735D74}" type="datetime1">
              <a:rPr lang="zh-CN" altLang="en-US"/>
              <a:pPr/>
              <a:t>2020/2/28</a:t>
            </a:fld>
            <a:endParaRPr lang="zh-CN" altLang="en-US" sz="180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93A38C-6DBF-4883-9BB8-C7E2207B6F66}" type="slidenum">
              <a:rPr lang="zh-CN" altLang="en-US"/>
              <a:pPr/>
              <a:t>‹#›</a:t>
            </a:fld>
            <a:endParaRPr lang="zh-CN" altLang="en-US" sz="1800">
              <a:solidFill>
                <a:srgbClr val="000000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6230529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3A3457B-B106-43A7-892E-D16280735D74}" type="datetime1">
              <a:rPr lang="zh-CN" altLang="en-US"/>
              <a:pPr/>
              <a:t>2020/2/28</a:t>
            </a:fld>
            <a:endParaRPr lang="zh-CN" altLang="en-US" sz="180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AF9713B-B655-4151-9E83-AE3D2EB43AAA}" type="slidenum">
              <a:rPr lang="zh-CN" altLang="en-US"/>
              <a:pPr/>
              <a:t>‹#›</a:t>
            </a:fld>
            <a:endParaRPr lang="zh-CN" altLang="en-US" sz="1800">
              <a:solidFill>
                <a:srgbClr val="000000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3744147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3A3457B-B106-43A7-892E-D16280735D74}" type="datetime1">
              <a:rPr lang="zh-CN" altLang="en-US"/>
              <a:pPr/>
              <a:t>2020/2/28</a:t>
            </a:fld>
            <a:endParaRPr lang="zh-CN" altLang="en-US" sz="180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644E3E6-8BD7-4D18-9B38-CD1E1C960EA2}" type="slidenum">
              <a:rPr lang="zh-CN" altLang="en-US"/>
              <a:pPr/>
              <a:t>‹#›</a:t>
            </a:fld>
            <a:endParaRPr lang="zh-CN" altLang="en-US" sz="1800">
              <a:solidFill>
                <a:srgbClr val="000000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3950976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3A3457B-B106-43A7-892E-D16280735D74}" type="datetime1">
              <a:rPr lang="zh-CN" altLang="en-US"/>
              <a:pPr/>
              <a:t>2020/2/28</a:t>
            </a:fld>
            <a:endParaRPr lang="zh-CN" altLang="en-US" sz="180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697A650-4422-486C-9915-CAA412D99F08}" type="slidenum">
              <a:rPr lang="zh-CN" altLang="en-US"/>
              <a:pPr/>
              <a:t>‹#›</a:t>
            </a:fld>
            <a:endParaRPr lang="zh-CN" altLang="en-US" sz="1800">
              <a:solidFill>
                <a:srgbClr val="000000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9624808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3A3457B-B106-43A7-892E-D16280735D74}" type="datetime1">
              <a:rPr lang="zh-CN" altLang="en-US"/>
              <a:pPr/>
              <a:t>2020/2/28</a:t>
            </a:fld>
            <a:endParaRPr lang="zh-CN" altLang="en-US" sz="180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D4573E-42F3-4787-A00A-E5BA59B5383B}" type="slidenum">
              <a:rPr lang="zh-CN" altLang="en-US"/>
              <a:pPr/>
              <a:t>‹#›</a:t>
            </a:fld>
            <a:endParaRPr lang="zh-CN" altLang="en-US" sz="1800">
              <a:solidFill>
                <a:srgbClr val="000000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3096844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fld id="{83A3457B-B106-43A7-892E-D16280735D74}" type="datetime1">
              <a:rPr lang="zh-CN" altLang="en-US"/>
              <a:pPr/>
              <a:t>2020/2/28</a:t>
            </a:fld>
            <a:endParaRPr lang="zh-CN" altLang="en-US" sz="180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</p:spPr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fld id="{632C0404-630E-4728-83B2-347A52860184}" type="slidenum">
              <a:rPr lang="zh-CN" altLang="en-US"/>
              <a:pPr/>
              <a:t>‹#›</a:t>
            </a:fld>
            <a:endParaRPr lang="zh-CN" altLang="en-US" sz="1800">
              <a:solidFill>
                <a:srgbClr val="000000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5939560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3A3457B-B106-43A7-892E-D16280735D74}" type="datetime1">
              <a:rPr lang="zh-CN" altLang="en-US"/>
              <a:pPr/>
              <a:t>2020/2/28</a:t>
            </a:fld>
            <a:endParaRPr lang="zh-CN" altLang="en-US" sz="180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5EE224E-FD77-4C48-9BFE-47B2FBAFBB1F}" type="slidenum">
              <a:rPr lang="zh-CN" altLang="en-US"/>
              <a:pPr/>
              <a:t>‹#›</a:t>
            </a:fld>
            <a:endParaRPr lang="zh-CN" altLang="en-US" sz="1800">
              <a:solidFill>
                <a:srgbClr val="000000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5014222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3A3457B-B106-43A7-892E-D16280735D74}" type="datetime1">
              <a:rPr lang="zh-CN" altLang="en-US"/>
              <a:pPr/>
              <a:t>2020/2/28</a:t>
            </a:fld>
            <a:endParaRPr lang="zh-CN" altLang="en-US" sz="180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34CFAA1-A021-4D27-B2C8-B86CEE8E3AD2}" type="slidenum">
              <a:rPr lang="zh-CN" altLang="en-US"/>
              <a:pPr/>
              <a:t>‹#›</a:t>
            </a:fld>
            <a:endParaRPr lang="zh-CN" altLang="en-US" sz="1800">
              <a:solidFill>
                <a:srgbClr val="000000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3661984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3A3457B-B106-43A7-892E-D16280735D74}" type="datetime1">
              <a:rPr lang="zh-CN" altLang="en-US"/>
              <a:pPr/>
              <a:t>2020/2/28</a:t>
            </a:fld>
            <a:endParaRPr lang="zh-CN" altLang="en-US" sz="180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7CC9B29-47A1-40A3-8098-0D869F0C28DE}" type="slidenum">
              <a:rPr lang="zh-CN" altLang="en-US"/>
              <a:pPr/>
              <a:t>‹#›</a:t>
            </a:fld>
            <a:endParaRPr lang="zh-CN" altLang="en-US" sz="1800">
              <a:solidFill>
                <a:srgbClr val="000000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7096102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3A3457B-B106-43A7-892E-D16280735D74}" type="datetime1">
              <a:rPr lang="zh-CN" altLang="en-US"/>
              <a:pPr/>
              <a:t>2020/2/28</a:t>
            </a:fld>
            <a:endParaRPr lang="zh-CN" altLang="en-US" sz="180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FD3B97B-D710-46B6-8F05-CA7544E3D005}" type="slidenum">
              <a:rPr lang="zh-CN" altLang="en-US"/>
              <a:pPr/>
              <a:t>‹#›</a:t>
            </a:fld>
            <a:endParaRPr lang="zh-CN" altLang="en-US" sz="1800">
              <a:solidFill>
                <a:srgbClr val="000000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7282411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3A3457B-B106-43A7-892E-D16280735D74}" type="datetime1">
              <a:rPr lang="zh-CN" altLang="en-US"/>
              <a:pPr/>
              <a:t>2020/2/28</a:t>
            </a:fld>
            <a:endParaRPr lang="zh-CN" altLang="en-US" sz="180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1A716BC-3862-4131-B9C3-AC3E10F44889}" type="slidenum">
              <a:rPr lang="zh-CN" altLang="en-US"/>
              <a:pPr/>
              <a:t>‹#›</a:t>
            </a:fld>
            <a:endParaRPr lang="zh-CN" altLang="en-US" sz="1800">
              <a:solidFill>
                <a:srgbClr val="000000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638772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3A3457B-B106-43A7-892E-D16280735D74}" type="datetime1">
              <a:rPr lang="zh-CN" altLang="en-US"/>
              <a:pPr/>
              <a:t>2020/2/28</a:t>
            </a:fld>
            <a:endParaRPr lang="zh-CN" altLang="en-US" sz="180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0F09799-B33D-4F8C-A386-8A18240FC761}" type="slidenum">
              <a:rPr lang="zh-CN" altLang="en-US"/>
              <a:pPr/>
              <a:t>‹#›</a:t>
            </a:fld>
            <a:endParaRPr lang="zh-CN" altLang="en-US" sz="1800">
              <a:solidFill>
                <a:srgbClr val="000000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967803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3A3457B-B106-43A7-892E-D16280735D74}" type="datetime1">
              <a:rPr lang="zh-CN" altLang="en-US"/>
              <a:pPr/>
              <a:t>2020/2/28</a:t>
            </a:fld>
            <a:endParaRPr lang="zh-CN" altLang="en-US" sz="180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93A38C-6DBF-4883-9BB8-C7E2207B6F66}" type="slidenum">
              <a:rPr lang="zh-CN" altLang="en-US"/>
              <a:pPr/>
              <a:t>‹#›</a:t>
            </a:fld>
            <a:endParaRPr lang="zh-CN" altLang="en-US" sz="1800">
              <a:solidFill>
                <a:srgbClr val="000000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466262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3A3457B-B106-43A7-892E-D16280735D74}" type="datetime1">
              <a:rPr lang="zh-CN" altLang="en-US"/>
              <a:pPr/>
              <a:t>2020/2/28</a:t>
            </a:fld>
            <a:endParaRPr lang="zh-CN" altLang="en-US" sz="180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AF9713B-B655-4151-9E83-AE3D2EB43AAA}" type="slidenum">
              <a:rPr lang="zh-CN" altLang="en-US"/>
              <a:pPr/>
              <a:t>‹#›</a:t>
            </a:fld>
            <a:endParaRPr lang="zh-CN" altLang="en-US" sz="1800">
              <a:solidFill>
                <a:srgbClr val="000000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0358510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3A3457B-B106-43A7-892E-D16280735D74}" type="datetime1">
              <a:rPr lang="zh-CN" altLang="en-US"/>
              <a:pPr/>
              <a:t>2020/2/28</a:t>
            </a:fld>
            <a:endParaRPr lang="zh-CN" altLang="en-US" sz="180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644E3E6-8BD7-4D18-9B38-CD1E1C960EA2}" type="slidenum">
              <a:rPr lang="zh-CN" altLang="en-US"/>
              <a:pPr/>
              <a:t>‹#›</a:t>
            </a:fld>
            <a:endParaRPr lang="zh-CN" altLang="en-US" sz="1800">
              <a:solidFill>
                <a:srgbClr val="000000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0820719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3A3457B-B106-43A7-892E-D16280735D74}" type="datetime1">
              <a:rPr lang="zh-CN" altLang="en-US"/>
              <a:pPr/>
              <a:t>2020/2/28</a:t>
            </a:fld>
            <a:endParaRPr lang="zh-CN" altLang="en-US" sz="180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697A650-4422-486C-9915-CAA412D99F08}" type="slidenum">
              <a:rPr lang="zh-CN" altLang="en-US"/>
              <a:pPr/>
              <a:t>‹#›</a:t>
            </a:fld>
            <a:endParaRPr lang="zh-CN" altLang="en-US" sz="1800">
              <a:solidFill>
                <a:srgbClr val="000000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56074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3A3457B-B106-43A7-892E-D16280735D74}" type="datetime1">
              <a:rPr lang="zh-CN" altLang="en-US"/>
              <a:pPr/>
              <a:t>2020/2/28</a:t>
            </a:fld>
            <a:endParaRPr lang="zh-CN" altLang="en-US" sz="180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D4573E-42F3-4787-A00A-E5BA59B5383B}" type="slidenum">
              <a:rPr lang="zh-CN" altLang="en-US"/>
              <a:pPr/>
              <a:t>‹#›</a:t>
            </a:fld>
            <a:endParaRPr lang="zh-CN" altLang="en-US" sz="1800">
              <a:solidFill>
                <a:srgbClr val="000000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1890869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fld id="{83A3457B-B106-43A7-892E-D16280735D74}" type="datetime1">
              <a:rPr lang="zh-CN" altLang="en-US"/>
              <a:pPr/>
              <a:t>2020/2/28</a:t>
            </a:fld>
            <a:endParaRPr lang="zh-CN" altLang="en-US" sz="180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</p:spPr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fld id="{632C0404-630E-4728-83B2-347A52860184}" type="slidenum">
              <a:rPr lang="zh-CN" altLang="en-US"/>
              <a:pPr/>
              <a:t>‹#›</a:t>
            </a:fld>
            <a:endParaRPr lang="zh-CN" altLang="en-US" sz="1800">
              <a:solidFill>
                <a:srgbClr val="000000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6043307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3A3457B-B106-43A7-892E-D16280735D74}" type="datetime1">
              <a:rPr lang="zh-CN" altLang="en-US"/>
              <a:pPr/>
              <a:t>2020/2/28</a:t>
            </a:fld>
            <a:endParaRPr lang="zh-CN" altLang="en-US" sz="180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5EE224E-FD77-4C48-9BFE-47B2FBAFBB1F}" type="slidenum">
              <a:rPr lang="zh-CN" altLang="en-US"/>
              <a:pPr/>
              <a:t>‹#›</a:t>
            </a:fld>
            <a:endParaRPr lang="zh-CN" altLang="en-US" sz="1800">
              <a:solidFill>
                <a:srgbClr val="000000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356592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3A3457B-B106-43A7-892E-D16280735D74}" type="datetime1">
              <a:rPr lang="zh-CN" altLang="en-US"/>
              <a:pPr/>
              <a:t>2020/2/28</a:t>
            </a:fld>
            <a:endParaRPr lang="zh-CN" altLang="en-US" sz="180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34CFAA1-A021-4D27-B2C8-B86CEE8E3AD2}" type="slidenum">
              <a:rPr lang="zh-CN" altLang="en-US"/>
              <a:pPr/>
              <a:t>‹#›</a:t>
            </a:fld>
            <a:endParaRPr lang="zh-CN" altLang="en-US" sz="1800">
              <a:solidFill>
                <a:srgbClr val="000000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0358781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3A3457B-B106-43A7-892E-D16280735D74}" type="datetime1">
              <a:rPr lang="zh-CN" altLang="en-US"/>
              <a:pPr/>
              <a:t>2020/2/28</a:t>
            </a:fld>
            <a:endParaRPr lang="zh-CN" altLang="en-US" sz="180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7CC9B29-47A1-40A3-8098-0D869F0C28DE}" type="slidenum">
              <a:rPr lang="zh-CN" altLang="en-US"/>
              <a:pPr/>
              <a:t>‹#›</a:t>
            </a:fld>
            <a:endParaRPr lang="zh-CN" altLang="en-US" sz="1800">
              <a:solidFill>
                <a:srgbClr val="000000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8860949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3A3457B-B106-43A7-892E-D16280735D74}" type="datetime1">
              <a:rPr lang="zh-CN" altLang="en-US"/>
              <a:pPr/>
              <a:t>2020/2/28</a:t>
            </a:fld>
            <a:endParaRPr lang="zh-CN" altLang="en-US" sz="180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FD3B97B-D710-46B6-8F05-CA7544E3D005}" type="slidenum">
              <a:rPr lang="zh-CN" altLang="en-US"/>
              <a:pPr/>
              <a:t>‹#›</a:t>
            </a:fld>
            <a:endParaRPr lang="zh-CN" altLang="en-US" sz="1800">
              <a:solidFill>
                <a:srgbClr val="000000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928389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3A3457B-B106-43A7-892E-D16280735D74}" type="datetime1">
              <a:rPr lang="zh-CN" altLang="en-US"/>
              <a:pPr/>
              <a:t>2020/2/28</a:t>
            </a:fld>
            <a:endParaRPr lang="zh-CN" altLang="en-US" sz="180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1A716BC-3862-4131-B9C3-AC3E10F44889}" type="slidenum">
              <a:rPr lang="zh-CN" altLang="en-US"/>
              <a:pPr/>
              <a:t>‹#›</a:t>
            </a:fld>
            <a:endParaRPr lang="zh-CN" altLang="en-US" sz="1800">
              <a:solidFill>
                <a:srgbClr val="000000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0153792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3A3457B-B106-43A7-892E-D16280735D74}" type="datetime1">
              <a:rPr lang="zh-CN" altLang="en-US"/>
              <a:pPr/>
              <a:t>2020/2/28</a:t>
            </a:fld>
            <a:endParaRPr lang="zh-CN" altLang="en-US" sz="180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0F09799-B33D-4F8C-A386-8A18240FC761}" type="slidenum">
              <a:rPr lang="zh-CN" altLang="en-US"/>
              <a:pPr/>
              <a:t>‹#›</a:t>
            </a:fld>
            <a:endParaRPr lang="zh-CN" altLang="en-US" sz="1800">
              <a:solidFill>
                <a:srgbClr val="000000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7955990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3A3457B-B106-43A7-892E-D16280735D74}" type="datetime1">
              <a:rPr lang="zh-CN" altLang="en-US"/>
              <a:pPr/>
              <a:t>2020/2/28</a:t>
            </a:fld>
            <a:endParaRPr lang="zh-CN" altLang="en-US" sz="180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93A38C-6DBF-4883-9BB8-C7E2207B6F66}" type="slidenum">
              <a:rPr lang="zh-CN" altLang="en-US"/>
              <a:pPr/>
              <a:t>‹#›</a:t>
            </a:fld>
            <a:endParaRPr lang="zh-CN" altLang="en-US" sz="1800">
              <a:solidFill>
                <a:srgbClr val="000000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23362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3A3457B-B106-43A7-892E-D16280735D74}" type="datetime1">
              <a:rPr lang="zh-CN" altLang="en-US"/>
              <a:pPr/>
              <a:t>2020/2/28</a:t>
            </a:fld>
            <a:endParaRPr lang="zh-CN" altLang="en-US" sz="180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AF9713B-B655-4151-9E83-AE3D2EB43AAA}" type="slidenum">
              <a:rPr lang="zh-CN" altLang="en-US"/>
              <a:pPr/>
              <a:t>‹#›</a:t>
            </a:fld>
            <a:endParaRPr lang="zh-CN" altLang="en-US" sz="1800">
              <a:solidFill>
                <a:srgbClr val="000000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8122035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3A3457B-B106-43A7-892E-D16280735D74}" type="datetime1">
              <a:rPr lang="zh-CN" altLang="en-US"/>
              <a:pPr/>
              <a:t>2020/2/28</a:t>
            </a:fld>
            <a:endParaRPr lang="zh-CN" altLang="en-US" sz="180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644E3E6-8BD7-4D18-9B38-CD1E1C960EA2}" type="slidenum">
              <a:rPr lang="zh-CN" altLang="en-US"/>
              <a:pPr/>
              <a:t>‹#›</a:t>
            </a:fld>
            <a:endParaRPr lang="zh-CN" altLang="en-US" sz="1800">
              <a:solidFill>
                <a:srgbClr val="000000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565239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3A3457B-B106-43A7-892E-D16280735D74}" type="datetime1">
              <a:rPr lang="zh-CN" altLang="en-US"/>
              <a:pPr/>
              <a:t>2020/2/28</a:t>
            </a:fld>
            <a:endParaRPr lang="zh-CN" altLang="en-US" sz="180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697A650-4422-486C-9915-CAA412D99F08}" type="slidenum">
              <a:rPr lang="zh-CN" altLang="en-US"/>
              <a:pPr/>
              <a:t>‹#›</a:t>
            </a:fld>
            <a:endParaRPr lang="zh-CN" altLang="en-US" sz="1800">
              <a:solidFill>
                <a:srgbClr val="000000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5553596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3A3457B-B106-43A7-892E-D16280735D74}" type="datetime1">
              <a:rPr lang="zh-CN" altLang="en-US"/>
              <a:pPr/>
              <a:t>2020/2/28</a:t>
            </a:fld>
            <a:endParaRPr lang="zh-CN" altLang="en-US" sz="180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D4573E-42F3-4787-A00A-E5BA59B5383B}" type="slidenum">
              <a:rPr lang="zh-CN" altLang="en-US"/>
              <a:pPr/>
              <a:t>‹#›</a:t>
            </a:fld>
            <a:endParaRPr lang="zh-CN" altLang="en-US" sz="1800">
              <a:solidFill>
                <a:srgbClr val="000000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32792246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fld id="{83A3457B-B106-43A7-892E-D16280735D74}" type="datetime1">
              <a:rPr lang="zh-CN" altLang="en-US"/>
              <a:pPr/>
              <a:t>2020/2/28</a:t>
            </a:fld>
            <a:endParaRPr lang="zh-CN" altLang="en-US" sz="180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</p:spPr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fld id="{632C0404-630E-4728-83B2-347A52860184}" type="slidenum">
              <a:rPr lang="zh-CN" altLang="en-US"/>
              <a:pPr/>
              <a:t>‹#›</a:t>
            </a:fld>
            <a:endParaRPr lang="zh-CN" altLang="en-US" sz="1800">
              <a:solidFill>
                <a:srgbClr val="000000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24694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slideLayout" Target="../slideLayouts/slideLayout34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2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37.xml"/><Relationship Id="rId7" Type="http://schemas.openxmlformats.org/officeDocument/2006/relationships/slideLayout" Target="../slideLayouts/slideLayout41.xml"/><Relationship Id="rId12" Type="http://schemas.openxmlformats.org/officeDocument/2006/relationships/slideLayout" Target="../slideLayouts/slideLayout46.xml"/><Relationship Id="rId2" Type="http://schemas.openxmlformats.org/officeDocument/2006/relationships/slideLayout" Target="../slideLayouts/slideLayout36.xml"/><Relationship Id="rId1" Type="http://schemas.openxmlformats.org/officeDocument/2006/relationships/slideLayout" Target="../slideLayouts/slideLayout35.xml"/><Relationship Id="rId6" Type="http://schemas.openxmlformats.org/officeDocument/2006/relationships/slideLayout" Target="../slideLayouts/slideLayout40.xml"/><Relationship Id="rId11" Type="http://schemas.openxmlformats.org/officeDocument/2006/relationships/slideLayout" Target="../slideLayouts/slideLayout45.xml"/><Relationship Id="rId5" Type="http://schemas.openxmlformats.org/officeDocument/2006/relationships/slideLayout" Target="../slideLayouts/slideLayout39.xml"/><Relationship Id="rId10" Type="http://schemas.openxmlformats.org/officeDocument/2006/relationships/slideLayout" Target="../slideLayouts/slideLayout44.xml"/><Relationship Id="rId4" Type="http://schemas.openxmlformats.org/officeDocument/2006/relationships/slideLayout" Target="../slideLayouts/slideLayout38.xml"/><Relationship Id="rId9" Type="http://schemas.openxmlformats.org/officeDocument/2006/relationships/slideLayout" Target="../slideLayouts/slideLayout43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4.xml"/><Relationship Id="rId3" Type="http://schemas.openxmlformats.org/officeDocument/2006/relationships/slideLayout" Target="../slideLayouts/slideLayout49.xml"/><Relationship Id="rId7" Type="http://schemas.openxmlformats.org/officeDocument/2006/relationships/slideLayout" Target="../slideLayouts/slideLayout53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8.xml"/><Relationship Id="rId1" Type="http://schemas.openxmlformats.org/officeDocument/2006/relationships/slideLayout" Target="../slideLayouts/slideLayout47.xml"/><Relationship Id="rId6" Type="http://schemas.openxmlformats.org/officeDocument/2006/relationships/slideLayout" Target="../slideLayouts/slideLayout52.xml"/><Relationship Id="rId11" Type="http://schemas.openxmlformats.org/officeDocument/2006/relationships/slideLayout" Target="../slideLayouts/slideLayout57.xml"/><Relationship Id="rId5" Type="http://schemas.openxmlformats.org/officeDocument/2006/relationships/slideLayout" Target="../slideLayouts/slideLayout51.xml"/><Relationship Id="rId10" Type="http://schemas.openxmlformats.org/officeDocument/2006/relationships/slideLayout" Target="../slideLayouts/slideLayout56.xml"/><Relationship Id="rId4" Type="http://schemas.openxmlformats.org/officeDocument/2006/relationships/slideLayout" Target="../slideLayouts/slideLayout50.xml"/><Relationship Id="rId9" Type="http://schemas.openxmlformats.org/officeDocument/2006/relationships/slideLayout" Target="../slideLayouts/slideLayout55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5.xml"/><Relationship Id="rId13" Type="http://schemas.openxmlformats.org/officeDocument/2006/relationships/theme" Target="../theme/theme6.xml"/><Relationship Id="rId3" Type="http://schemas.openxmlformats.org/officeDocument/2006/relationships/slideLayout" Target="../slideLayouts/slideLayout60.xml"/><Relationship Id="rId7" Type="http://schemas.openxmlformats.org/officeDocument/2006/relationships/slideLayout" Target="../slideLayouts/slideLayout64.xml"/><Relationship Id="rId12" Type="http://schemas.openxmlformats.org/officeDocument/2006/relationships/slideLayout" Target="../slideLayouts/slideLayout69.xml"/><Relationship Id="rId2" Type="http://schemas.openxmlformats.org/officeDocument/2006/relationships/slideLayout" Target="../slideLayouts/slideLayout59.xml"/><Relationship Id="rId1" Type="http://schemas.openxmlformats.org/officeDocument/2006/relationships/slideLayout" Target="../slideLayouts/slideLayout58.xml"/><Relationship Id="rId6" Type="http://schemas.openxmlformats.org/officeDocument/2006/relationships/slideLayout" Target="../slideLayouts/slideLayout63.xml"/><Relationship Id="rId11" Type="http://schemas.openxmlformats.org/officeDocument/2006/relationships/slideLayout" Target="../slideLayouts/slideLayout68.xml"/><Relationship Id="rId5" Type="http://schemas.openxmlformats.org/officeDocument/2006/relationships/slideLayout" Target="../slideLayouts/slideLayout62.xml"/><Relationship Id="rId10" Type="http://schemas.openxmlformats.org/officeDocument/2006/relationships/slideLayout" Target="../slideLayouts/slideLayout67.xml"/><Relationship Id="rId4" Type="http://schemas.openxmlformats.org/officeDocument/2006/relationships/slideLayout" Target="../slideLayouts/slideLayout61.xml"/><Relationship Id="rId9" Type="http://schemas.openxmlformats.org/officeDocument/2006/relationships/slideLayout" Target="../slideLayouts/slideLayout66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7.xml"/><Relationship Id="rId13" Type="http://schemas.openxmlformats.org/officeDocument/2006/relationships/theme" Target="../theme/theme7.xml"/><Relationship Id="rId3" Type="http://schemas.openxmlformats.org/officeDocument/2006/relationships/slideLayout" Target="../slideLayouts/slideLayout72.xml"/><Relationship Id="rId7" Type="http://schemas.openxmlformats.org/officeDocument/2006/relationships/slideLayout" Target="../slideLayouts/slideLayout76.xml"/><Relationship Id="rId12" Type="http://schemas.openxmlformats.org/officeDocument/2006/relationships/slideLayout" Target="../slideLayouts/slideLayout81.xml"/><Relationship Id="rId2" Type="http://schemas.openxmlformats.org/officeDocument/2006/relationships/slideLayout" Target="../slideLayouts/slideLayout71.xml"/><Relationship Id="rId1" Type="http://schemas.openxmlformats.org/officeDocument/2006/relationships/slideLayout" Target="../slideLayouts/slideLayout70.xml"/><Relationship Id="rId6" Type="http://schemas.openxmlformats.org/officeDocument/2006/relationships/slideLayout" Target="../slideLayouts/slideLayout75.xml"/><Relationship Id="rId11" Type="http://schemas.openxmlformats.org/officeDocument/2006/relationships/slideLayout" Target="../slideLayouts/slideLayout80.xml"/><Relationship Id="rId5" Type="http://schemas.openxmlformats.org/officeDocument/2006/relationships/slideLayout" Target="../slideLayouts/slideLayout74.xml"/><Relationship Id="rId10" Type="http://schemas.openxmlformats.org/officeDocument/2006/relationships/slideLayout" Target="../slideLayouts/slideLayout79.xml"/><Relationship Id="rId4" Type="http://schemas.openxmlformats.org/officeDocument/2006/relationships/slideLayout" Target="../slideLayouts/slideLayout73.xml"/><Relationship Id="rId9" Type="http://schemas.openxmlformats.org/officeDocument/2006/relationships/slideLayout" Target="../slideLayouts/slideLayout78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9.xml"/><Relationship Id="rId13" Type="http://schemas.openxmlformats.org/officeDocument/2006/relationships/theme" Target="../theme/theme8.xml"/><Relationship Id="rId3" Type="http://schemas.openxmlformats.org/officeDocument/2006/relationships/slideLayout" Target="../slideLayouts/slideLayout84.xml"/><Relationship Id="rId7" Type="http://schemas.openxmlformats.org/officeDocument/2006/relationships/slideLayout" Target="../slideLayouts/slideLayout88.xml"/><Relationship Id="rId12" Type="http://schemas.openxmlformats.org/officeDocument/2006/relationships/slideLayout" Target="../slideLayouts/slideLayout93.xml"/><Relationship Id="rId2" Type="http://schemas.openxmlformats.org/officeDocument/2006/relationships/slideLayout" Target="../slideLayouts/slideLayout83.xml"/><Relationship Id="rId1" Type="http://schemas.openxmlformats.org/officeDocument/2006/relationships/slideLayout" Target="../slideLayouts/slideLayout82.xml"/><Relationship Id="rId6" Type="http://schemas.openxmlformats.org/officeDocument/2006/relationships/slideLayout" Target="../slideLayouts/slideLayout87.xml"/><Relationship Id="rId11" Type="http://schemas.openxmlformats.org/officeDocument/2006/relationships/slideLayout" Target="../slideLayouts/slideLayout92.xml"/><Relationship Id="rId5" Type="http://schemas.openxmlformats.org/officeDocument/2006/relationships/slideLayout" Target="../slideLayouts/slideLayout86.xml"/><Relationship Id="rId10" Type="http://schemas.openxmlformats.org/officeDocument/2006/relationships/slideLayout" Target="../slideLayouts/slideLayout91.xml"/><Relationship Id="rId4" Type="http://schemas.openxmlformats.org/officeDocument/2006/relationships/slideLayout" Target="../slideLayouts/slideLayout85.xml"/><Relationship Id="rId9" Type="http://schemas.openxmlformats.org/officeDocument/2006/relationships/slideLayout" Target="../slideLayouts/slideLayout9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2020/2/28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6AC9E2-3EB3-4FEB-A42E-86BA19947C69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2020/2/28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56F1AD-7D31-47BB-98C7-8627254B4F3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35490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fade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fld id="{7B84FF0B-40E6-4D02-B9CB-99FD7DDAF5FD}" type="slidenum">
              <a:rPr lang="zh-CN" altLang="en-US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11890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>
                <a:sym typeface="Calibri" pitchFamily="34" charset="0"/>
              </a:rPr>
              <a:t>单击此处编辑母版标题样式</a:t>
            </a:r>
          </a:p>
        </p:txBody>
      </p:sp>
      <p:sp>
        <p:nvSpPr>
          <p:cNvPr id="1027" name="文本占位符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>
                <a:sym typeface="Calibri" pitchFamily="34" charset="0"/>
              </a:rPr>
              <a:t>单击此处编辑母版文本样式</a:t>
            </a:r>
          </a:p>
          <a:p>
            <a:pPr lvl="1"/>
            <a:r>
              <a:rPr lang="zh-CN" smtClean="0">
                <a:sym typeface="Calibri" pitchFamily="34" charset="0"/>
              </a:rPr>
              <a:t>第二级</a:t>
            </a:r>
          </a:p>
          <a:p>
            <a:pPr lvl="2"/>
            <a:r>
              <a:rPr lang="zh-CN" smtClean="0">
                <a:sym typeface="Calibri" pitchFamily="34" charset="0"/>
              </a:rPr>
              <a:t>第三级</a:t>
            </a:r>
          </a:p>
          <a:p>
            <a:pPr lvl="3"/>
            <a:r>
              <a:rPr lang="zh-CN" smtClean="0">
                <a:sym typeface="Calibri" pitchFamily="34" charset="0"/>
              </a:rPr>
              <a:t>第四级</a:t>
            </a:r>
          </a:p>
          <a:p>
            <a:pPr lvl="4"/>
            <a:r>
              <a:rPr lang="zh-CN" smtClean="0">
                <a:sym typeface="Calibri" pitchFamily="34" charset="0"/>
              </a:rPr>
              <a:t>第五级</a:t>
            </a:r>
          </a:p>
        </p:txBody>
      </p:sp>
      <p:sp>
        <p:nvSpPr>
          <p:cNvPr id="1028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898989"/>
                </a:solidFill>
                <a:latin typeface="+mn-lt"/>
                <a:sym typeface="Calibri" pitchFamily="34" charset="0"/>
              </a:defRPr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fld id="{83A3457B-B106-43A7-892E-D16280735D74}" type="datetime1">
              <a:rPr lang="zh-CN" altLang="en-US"/>
              <a: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</a:pPr>
              <a:t>2020/2/28</a:t>
            </a:fld>
            <a:endParaRPr lang="zh-CN" altLang="en-US" sz="180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1029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898989"/>
                </a:solidFill>
                <a:latin typeface="+mn-lt"/>
                <a:sym typeface="Calibri" pitchFamily="34" charset="0"/>
              </a:defRPr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zh-CN"/>
          </a:p>
        </p:txBody>
      </p:sp>
      <p:sp>
        <p:nvSpPr>
          <p:cNvPr id="1030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+mn-lt"/>
                <a:sym typeface="Calibri" pitchFamily="34" charset="0"/>
              </a:defRPr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fld id="{8C37D388-0F33-4C99-B191-6095E8B794EE}" type="slidenum">
              <a:rPr lang="zh-CN" altLang="en-US"/>
              <a: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</a:pPr>
              <a:t>‹#›</a:t>
            </a:fld>
            <a:endParaRPr lang="zh-CN" altLang="en-US" sz="1800">
              <a:solidFill>
                <a:srgbClr val="000000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43719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  <p:sldLayoutId id="2147483697" r:id="rId12"/>
  </p:sldLayoutIdLst>
  <p:hf sldNum="0" hdr="0" ftr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  <a:sym typeface="Calibri" pitchFamily="34" charset="0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9pPr>
    </p:titleStyle>
    <p:bodyStyle>
      <a:lvl1pPr marL="342900" indent="-342900" algn="l" defTabSz="0" rtl="0" fontAlgn="base">
        <a:spcBef>
          <a:spcPct val="20000"/>
        </a:spcBef>
        <a:spcAft>
          <a:spcPct val="0"/>
        </a:spcAft>
        <a:buFont typeface="Arial" pitchFamily="34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  <a:sym typeface="Calibri" pitchFamily="34" charset="0"/>
        </a:defRPr>
      </a:lvl1pPr>
      <a:lvl2pPr marL="742950" indent="-285750" algn="l" defTabSz="0" rtl="0" fontAlgn="base">
        <a:spcBef>
          <a:spcPct val="20000"/>
        </a:spcBef>
        <a:spcAft>
          <a:spcPct val="0"/>
        </a:spcAft>
        <a:buFont typeface="Arial" pitchFamily="34" charset="0"/>
        <a:buChar char="–"/>
        <a:defRPr sz="2800">
          <a:solidFill>
            <a:schemeClr val="tx1"/>
          </a:solidFill>
          <a:latin typeface="+mn-lt"/>
          <a:ea typeface="+mn-ea"/>
          <a:sym typeface="Calibri" pitchFamily="34" charset="0"/>
        </a:defRPr>
      </a:lvl2pPr>
      <a:lvl3pPr marL="1143000" indent="-228600" algn="l" defTabSz="0" rtl="0" fontAlgn="base">
        <a:spcBef>
          <a:spcPct val="20000"/>
        </a:spcBef>
        <a:spcAft>
          <a:spcPct val="0"/>
        </a:spcAft>
        <a:buFont typeface="Arial" pitchFamily="34" charset="0"/>
        <a:buChar char="•"/>
        <a:defRPr sz="2400">
          <a:solidFill>
            <a:schemeClr val="tx1"/>
          </a:solidFill>
          <a:latin typeface="+mn-lt"/>
          <a:ea typeface="+mn-ea"/>
          <a:sym typeface="Calibri" pitchFamily="34" charset="0"/>
        </a:defRPr>
      </a:lvl3pPr>
      <a:lvl4pPr marL="1600200" indent="-228600" algn="l" defTabSz="0" rtl="0" fontAlgn="base">
        <a:spcBef>
          <a:spcPct val="20000"/>
        </a:spcBef>
        <a:spcAft>
          <a:spcPct val="0"/>
        </a:spcAft>
        <a:buFont typeface="Arial" pitchFamily="34" charset="0"/>
        <a:buChar char="–"/>
        <a:defRPr sz="2000">
          <a:solidFill>
            <a:schemeClr val="tx1"/>
          </a:solidFill>
          <a:latin typeface="+mn-lt"/>
          <a:ea typeface="+mn-ea"/>
          <a:sym typeface="Calibri" pitchFamily="34" charset="0"/>
        </a:defRPr>
      </a:lvl4pPr>
      <a:lvl5pPr marL="2057400" indent="-228600" algn="l" defTabSz="0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  <a:sym typeface="Calibri" pitchFamily="34" charset="0"/>
        </a:defRPr>
      </a:lvl5pPr>
      <a:lvl6pPr marL="2514600" indent="-228600" algn="l" defTabSz="0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  <a:sym typeface="Calibri" pitchFamily="34" charset="0"/>
        </a:defRPr>
      </a:lvl6pPr>
      <a:lvl7pPr marL="2971800" indent="-228600" algn="l" defTabSz="0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  <a:sym typeface="Calibri" pitchFamily="34" charset="0"/>
        </a:defRPr>
      </a:lvl7pPr>
      <a:lvl8pPr marL="3429000" indent="-228600" algn="l" defTabSz="0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  <a:sym typeface="Calibri" pitchFamily="34" charset="0"/>
        </a:defRPr>
      </a:lvl8pPr>
      <a:lvl9pPr marL="3886200" indent="-228600" algn="l" defTabSz="0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  <a:sym typeface="Calibri" pitchFamily="34" charset="0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6AC9E2-3EB3-4FEB-A42E-86BA19947C69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2020/2/28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56F1AD-7D31-47BB-98C7-8627254B4F3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20039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9" r:id="rId1"/>
    <p:sldLayoutId id="2147483700" r:id="rId2"/>
    <p:sldLayoutId id="2147483701" r:id="rId3"/>
    <p:sldLayoutId id="2147483702" r:id="rId4"/>
    <p:sldLayoutId id="2147483703" r:id="rId5"/>
    <p:sldLayoutId id="2147483704" r:id="rId6"/>
    <p:sldLayoutId id="2147483705" r:id="rId7"/>
    <p:sldLayoutId id="2147483706" r:id="rId8"/>
    <p:sldLayoutId id="2147483707" r:id="rId9"/>
    <p:sldLayoutId id="2147483708" r:id="rId10"/>
    <p:sldLayoutId id="2147483709" r:id="rId11"/>
  </p:sldLayoutIdLst>
  <p:transition spd="slow">
    <p:fade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>
                <a:sym typeface="Calibri" pitchFamily="34" charset="0"/>
              </a:rPr>
              <a:t>单击此处编辑母版标题样式</a:t>
            </a:r>
          </a:p>
        </p:txBody>
      </p:sp>
      <p:sp>
        <p:nvSpPr>
          <p:cNvPr id="1027" name="文本占位符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>
                <a:sym typeface="Calibri" pitchFamily="34" charset="0"/>
              </a:rPr>
              <a:t>单击此处编辑母版文本样式</a:t>
            </a:r>
          </a:p>
          <a:p>
            <a:pPr lvl="1"/>
            <a:r>
              <a:rPr lang="zh-CN" smtClean="0">
                <a:sym typeface="Calibri" pitchFamily="34" charset="0"/>
              </a:rPr>
              <a:t>第二级</a:t>
            </a:r>
          </a:p>
          <a:p>
            <a:pPr lvl="2"/>
            <a:r>
              <a:rPr lang="zh-CN" smtClean="0">
                <a:sym typeface="Calibri" pitchFamily="34" charset="0"/>
              </a:rPr>
              <a:t>第三级</a:t>
            </a:r>
          </a:p>
          <a:p>
            <a:pPr lvl="3"/>
            <a:r>
              <a:rPr lang="zh-CN" smtClean="0">
                <a:sym typeface="Calibri" pitchFamily="34" charset="0"/>
              </a:rPr>
              <a:t>第四级</a:t>
            </a:r>
          </a:p>
          <a:p>
            <a:pPr lvl="4"/>
            <a:r>
              <a:rPr lang="zh-CN" smtClean="0">
                <a:sym typeface="Calibri" pitchFamily="34" charset="0"/>
              </a:rPr>
              <a:t>第五级</a:t>
            </a:r>
          </a:p>
        </p:txBody>
      </p:sp>
      <p:sp>
        <p:nvSpPr>
          <p:cNvPr id="1028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898989"/>
                </a:solidFill>
                <a:latin typeface="+mn-lt"/>
                <a:sym typeface="Calibri" pitchFamily="34" charset="0"/>
              </a:defRPr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fld id="{83A3457B-B106-43A7-892E-D16280735D74}" type="datetime1">
              <a:rPr lang="zh-CN" altLang="en-US"/>
              <a: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</a:pPr>
              <a:t>2020/2/28</a:t>
            </a:fld>
            <a:endParaRPr lang="zh-CN" altLang="en-US" sz="180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1029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898989"/>
                </a:solidFill>
                <a:latin typeface="+mn-lt"/>
                <a:sym typeface="Calibri" pitchFamily="34" charset="0"/>
              </a:defRPr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zh-CN"/>
          </a:p>
        </p:txBody>
      </p:sp>
      <p:sp>
        <p:nvSpPr>
          <p:cNvPr id="1030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+mn-lt"/>
                <a:sym typeface="Calibri" pitchFamily="34" charset="0"/>
              </a:defRPr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fld id="{8C37D388-0F33-4C99-B191-6095E8B794EE}" type="slidenum">
              <a:rPr lang="zh-CN" altLang="en-US"/>
              <a: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</a:pPr>
              <a:t>‹#›</a:t>
            </a:fld>
            <a:endParaRPr lang="zh-CN" altLang="en-US" sz="1800">
              <a:solidFill>
                <a:srgbClr val="000000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63747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1" r:id="rId1"/>
    <p:sldLayoutId id="2147483712" r:id="rId2"/>
    <p:sldLayoutId id="2147483713" r:id="rId3"/>
    <p:sldLayoutId id="2147483714" r:id="rId4"/>
    <p:sldLayoutId id="2147483715" r:id="rId5"/>
    <p:sldLayoutId id="2147483716" r:id="rId6"/>
    <p:sldLayoutId id="2147483717" r:id="rId7"/>
    <p:sldLayoutId id="2147483718" r:id="rId8"/>
    <p:sldLayoutId id="2147483719" r:id="rId9"/>
    <p:sldLayoutId id="2147483720" r:id="rId10"/>
    <p:sldLayoutId id="2147483721" r:id="rId11"/>
    <p:sldLayoutId id="2147483722" r:id="rId12"/>
  </p:sldLayoutIdLst>
  <p:hf sldNum="0" hdr="0" ftr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  <a:sym typeface="Calibri" pitchFamily="34" charset="0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9pPr>
    </p:titleStyle>
    <p:bodyStyle>
      <a:lvl1pPr marL="342900" indent="-342900" algn="l" defTabSz="0" rtl="0" fontAlgn="base">
        <a:spcBef>
          <a:spcPct val="20000"/>
        </a:spcBef>
        <a:spcAft>
          <a:spcPct val="0"/>
        </a:spcAft>
        <a:buFont typeface="Arial" pitchFamily="34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  <a:sym typeface="Calibri" pitchFamily="34" charset="0"/>
        </a:defRPr>
      </a:lvl1pPr>
      <a:lvl2pPr marL="742950" indent="-285750" algn="l" defTabSz="0" rtl="0" fontAlgn="base">
        <a:spcBef>
          <a:spcPct val="20000"/>
        </a:spcBef>
        <a:spcAft>
          <a:spcPct val="0"/>
        </a:spcAft>
        <a:buFont typeface="Arial" pitchFamily="34" charset="0"/>
        <a:buChar char="–"/>
        <a:defRPr sz="2800">
          <a:solidFill>
            <a:schemeClr val="tx1"/>
          </a:solidFill>
          <a:latin typeface="+mn-lt"/>
          <a:ea typeface="+mn-ea"/>
          <a:sym typeface="Calibri" pitchFamily="34" charset="0"/>
        </a:defRPr>
      </a:lvl2pPr>
      <a:lvl3pPr marL="1143000" indent="-228600" algn="l" defTabSz="0" rtl="0" fontAlgn="base">
        <a:spcBef>
          <a:spcPct val="20000"/>
        </a:spcBef>
        <a:spcAft>
          <a:spcPct val="0"/>
        </a:spcAft>
        <a:buFont typeface="Arial" pitchFamily="34" charset="0"/>
        <a:buChar char="•"/>
        <a:defRPr sz="2400">
          <a:solidFill>
            <a:schemeClr val="tx1"/>
          </a:solidFill>
          <a:latin typeface="+mn-lt"/>
          <a:ea typeface="+mn-ea"/>
          <a:sym typeface="Calibri" pitchFamily="34" charset="0"/>
        </a:defRPr>
      </a:lvl3pPr>
      <a:lvl4pPr marL="1600200" indent="-228600" algn="l" defTabSz="0" rtl="0" fontAlgn="base">
        <a:spcBef>
          <a:spcPct val="20000"/>
        </a:spcBef>
        <a:spcAft>
          <a:spcPct val="0"/>
        </a:spcAft>
        <a:buFont typeface="Arial" pitchFamily="34" charset="0"/>
        <a:buChar char="–"/>
        <a:defRPr sz="2000">
          <a:solidFill>
            <a:schemeClr val="tx1"/>
          </a:solidFill>
          <a:latin typeface="+mn-lt"/>
          <a:ea typeface="+mn-ea"/>
          <a:sym typeface="Calibri" pitchFamily="34" charset="0"/>
        </a:defRPr>
      </a:lvl4pPr>
      <a:lvl5pPr marL="2057400" indent="-228600" algn="l" defTabSz="0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  <a:sym typeface="Calibri" pitchFamily="34" charset="0"/>
        </a:defRPr>
      </a:lvl5pPr>
      <a:lvl6pPr marL="2514600" indent="-228600" algn="l" defTabSz="0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  <a:sym typeface="Calibri" pitchFamily="34" charset="0"/>
        </a:defRPr>
      </a:lvl6pPr>
      <a:lvl7pPr marL="2971800" indent="-228600" algn="l" defTabSz="0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  <a:sym typeface="Calibri" pitchFamily="34" charset="0"/>
        </a:defRPr>
      </a:lvl7pPr>
      <a:lvl8pPr marL="3429000" indent="-228600" algn="l" defTabSz="0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  <a:sym typeface="Calibri" pitchFamily="34" charset="0"/>
        </a:defRPr>
      </a:lvl8pPr>
      <a:lvl9pPr marL="3886200" indent="-228600" algn="l" defTabSz="0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  <a:sym typeface="Calibri" pitchFamily="34" charset="0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>
                <a:sym typeface="Calibri" pitchFamily="34" charset="0"/>
              </a:rPr>
              <a:t>单击此处编辑母版标题样式</a:t>
            </a:r>
          </a:p>
        </p:txBody>
      </p:sp>
      <p:sp>
        <p:nvSpPr>
          <p:cNvPr id="1027" name="文本占位符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>
                <a:sym typeface="Calibri" pitchFamily="34" charset="0"/>
              </a:rPr>
              <a:t>单击此处编辑母版文本样式</a:t>
            </a:r>
          </a:p>
          <a:p>
            <a:pPr lvl="1"/>
            <a:r>
              <a:rPr lang="zh-CN" smtClean="0">
                <a:sym typeface="Calibri" pitchFamily="34" charset="0"/>
              </a:rPr>
              <a:t>第二级</a:t>
            </a:r>
          </a:p>
          <a:p>
            <a:pPr lvl="2"/>
            <a:r>
              <a:rPr lang="zh-CN" smtClean="0">
                <a:sym typeface="Calibri" pitchFamily="34" charset="0"/>
              </a:rPr>
              <a:t>第三级</a:t>
            </a:r>
          </a:p>
          <a:p>
            <a:pPr lvl="3"/>
            <a:r>
              <a:rPr lang="zh-CN" smtClean="0">
                <a:sym typeface="Calibri" pitchFamily="34" charset="0"/>
              </a:rPr>
              <a:t>第四级</a:t>
            </a:r>
          </a:p>
          <a:p>
            <a:pPr lvl="4"/>
            <a:r>
              <a:rPr lang="zh-CN" smtClean="0">
                <a:sym typeface="Calibri" pitchFamily="34" charset="0"/>
              </a:rPr>
              <a:t>第五级</a:t>
            </a:r>
          </a:p>
        </p:txBody>
      </p:sp>
      <p:sp>
        <p:nvSpPr>
          <p:cNvPr id="1028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898989"/>
                </a:solidFill>
                <a:latin typeface="+mn-lt"/>
                <a:sym typeface="Calibri" pitchFamily="34" charset="0"/>
              </a:defRPr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fld id="{83A3457B-B106-43A7-892E-D16280735D74}" type="datetime1">
              <a:rPr lang="zh-CN" altLang="en-US"/>
              <a: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</a:pPr>
              <a:t>2020/2/28</a:t>
            </a:fld>
            <a:endParaRPr lang="zh-CN" altLang="en-US" sz="180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1029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898989"/>
                </a:solidFill>
                <a:latin typeface="+mn-lt"/>
                <a:sym typeface="Calibri" pitchFamily="34" charset="0"/>
              </a:defRPr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zh-CN"/>
          </a:p>
        </p:txBody>
      </p:sp>
      <p:sp>
        <p:nvSpPr>
          <p:cNvPr id="1030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+mn-lt"/>
                <a:sym typeface="Calibri" pitchFamily="34" charset="0"/>
              </a:defRPr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fld id="{8C37D388-0F33-4C99-B191-6095E8B794EE}" type="slidenum">
              <a:rPr lang="zh-CN" altLang="en-US"/>
              <a: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</a:pPr>
              <a:t>‹#›</a:t>
            </a:fld>
            <a:endParaRPr lang="zh-CN" altLang="en-US" sz="1800">
              <a:solidFill>
                <a:srgbClr val="000000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40874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4" r:id="rId1"/>
    <p:sldLayoutId id="2147483725" r:id="rId2"/>
    <p:sldLayoutId id="2147483726" r:id="rId3"/>
    <p:sldLayoutId id="2147483727" r:id="rId4"/>
    <p:sldLayoutId id="2147483728" r:id="rId5"/>
    <p:sldLayoutId id="2147483729" r:id="rId6"/>
    <p:sldLayoutId id="2147483730" r:id="rId7"/>
    <p:sldLayoutId id="2147483731" r:id="rId8"/>
    <p:sldLayoutId id="2147483732" r:id="rId9"/>
    <p:sldLayoutId id="2147483733" r:id="rId10"/>
    <p:sldLayoutId id="2147483734" r:id="rId11"/>
    <p:sldLayoutId id="2147483735" r:id="rId12"/>
  </p:sldLayoutIdLst>
  <p:hf sldNum="0" hdr="0" ftr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  <a:sym typeface="Calibri" pitchFamily="34" charset="0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9pPr>
    </p:titleStyle>
    <p:bodyStyle>
      <a:lvl1pPr marL="342900" indent="-342900" algn="l" defTabSz="0" rtl="0" fontAlgn="base">
        <a:spcBef>
          <a:spcPct val="20000"/>
        </a:spcBef>
        <a:spcAft>
          <a:spcPct val="0"/>
        </a:spcAft>
        <a:buFont typeface="Arial" pitchFamily="34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  <a:sym typeface="Calibri" pitchFamily="34" charset="0"/>
        </a:defRPr>
      </a:lvl1pPr>
      <a:lvl2pPr marL="742950" indent="-285750" algn="l" defTabSz="0" rtl="0" fontAlgn="base">
        <a:spcBef>
          <a:spcPct val="20000"/>
        </a:spcBef>
        <a:spcAft>
          <a:spcPct val="0"/>
        </a:spcAft>
        <a:buFont typeface="Arial" pitchFamily="34" charset="0"/>
        <a:buChar char="–"/>
        <a:defRPr sz="2800">
          <a:solidFill>
            <a:schemeClr val="tx1"/>
          </a:solidFill>
          <a:latin typeface="+mn-lt"/>
          <a:ea typeface="+mn-ea"/>
          <a:sym typeface="Calibri" pitchFamily="34" charset="0"/>
        </a:defRPr>
      </a:lvl2pPr>
      <a:lvl3pPr marL="1143000" indent="-228600" algn="l" defTabSz="0" rtl="0" fontAlgn="base">
        <a:spcBef>
          <a:spcPct val="20000"/>
        </a:spcBef>
        <a:spcAft>
          <a:spcPct val="0"/>
        </a:spcAft>
        <a:buFont typeface="Arial" pitchFamily="34" charset="0"/>
        <a:buChar char="•"/>
        <a:defRPr sz="2400">
          <a:solidFill>
            <a:schemeClr val="tx1"/>
          </a:solidFill>
          <a:latin typeface="+mn-lt"/>
          <a:ea typeface="+mn-ea"/>
          <a:sym typeface="Calibri" pitchFamily="34" charset="0"/>
        </a:defRPr>
      </a:lvl3pPr>
      <a:lvl4pPr marL="1600200" indent="-228600" algn="l" defTabSz="0" rtl="0" fontAlgn="base">
        <a:spcBef>
          <a:spcPct val="20000"/>
        </a:spcBef>
        <a:spcAft>
          <a:spcPct val="0"/>
        </a:spcAft>
        <a:buFont typeface="Arial" pitchFamily="34" charset="0"/>
        <a:buChar char="–"/>
        <a:defRPr sz="2000">
          <a:solidFill>
            <a:schemeClr val="tx1"/>
          </a:solidFill>
          <a:latin typeface="+mn-lt"/>
          <a:ea typeface="+mn-ea"/>
          <a:sym typeface="Calibri" pitchFamily="34" charset="0"/>
        </a:defRPr>
      </a:lvl4pPr>
      <a:lvl5pPr marL="2057400" indent="-228600" algn="l" defTabSz="0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  <a:sym typeface="Calibri" pitchFamily="34" charset="0"/>
        </a:defRPr>
      </a:lvl5pPr>
      <a:lvl6pPr marL="2514600" indent="-228600" algn="l" defTabSz="0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  <a:sym typeface="Calibri" pitchFamily="34" charset="0"/>
        </a:defRPr>
      </a:lvl6pPr>
      <a:lvl7pPr marL="2971800" indent="-228600" algn="l" defTabSz="0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  <a:sym typeface="Calibri" pitchFamily="34" charset="0"/>
        </a:defRPr>
      </a:lvl7pPr>
      <a:lvl8pPr marL="3429000" indent="-228600" algn="l" defTabSz="0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  <a:sym typeface="Calibri" pitchFamily="34" charset="0"/>
        </a:defRPr>
      </a:lvl8pPr>
      <a:lvl9pPr marL="3886200" indent="-228600" algn="l" defTabSz="0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  <a:sym typeface="Calibri" pitchFamily="34" charset="0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>
                <a:sym typeface="Calibri" pitchFamily="34" charset="0"/>
              </a:rPr>
              <a:t>单击此处编辑母版标题样式</a:t>
            </a:r>
          </a:p>
        </p:txBody>
      </p:sp>
      <p:sp>
        <p:nvSpPr>
          <p:cNvPr id="1027" name="文本占位符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>
                <a:sym typeface="Calibri" pitchFamily="34" charset="0"/>
              </a:rPr>
              <a:t>单击此处编辑母版文本样式</a:t>
            </a:r>
          </a:p>
          <a:p>
            <a:pPr lvl="1"/>
            <a:r>
              <a:rPr lang="zh-CN" smtClean="0">
                <a:sym typeface="Calibri" pitchFamily="34" charset="0"/>
              </a:rPr>
              <a:t>第二级</a:t>
            </a:r>
          </a:p>
          <a:p>
            <a:pPr lvl="2"/>
            <a:r>
              <a:rPr lang="zh-CN" smtClean="0">
                <a:sym typeface="Calibri" pitchFamily="34" charset="0"/>
              </a:rPr>
              <a:t>第三级</a:t>
            </a:r>
          </a:p>
          <a:p>
            <a:pPr lvl="3"/>
            <a:r>
              <a:rPr lang="zh-CN" smtClean="0">
                <a:sym typeface="Calibri" pitchFamily="34" charset="0"/>
              </a:rPr>
              <a:t>第四级</a:t>
            </a:r>
          </a:p>
          <a:p>
            <a:pPr lvl="4"/>
            <a:r>
              <a:rPr lang="zh-CN" smtClean="0">
                <a:sym typeface="Calibri" pitchFamily="34" charset="0"/>
              </a:rPr>
              <a:t>第五级</a:t>
            </a:r>
          </a:p>
        </p:txBody>
      </p:sp>
      <p:sp>
        <p:nvSpPr>
          <p:cNvPr id="1028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898989"/>
                </a:solidFill>
                <a:latin typeface="+mn-lt"/>
                <a:sym typeface="Calibri" pitchFamily="34" charset="0"/>
              </a:defRPr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fld id="{83A3457B-B106-43A7-892E-D16280735D74}" type="datetime1">
              <a:rPr lang="zh-CN" altLang="en-US"/>
              <a: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</a:pPr>
              <a:t>2020/2/28</a:t>
            </a:fld>
            <a:endParaRPr lang="zh-CN" altLang="en-US" sz="180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1029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898989"/>
                </a:solidFill>
                <a:latin typeface="+mn-lt"/>
                <a:sym typeface="Calibri" pitchFamily="34" charset="0"/>
              </a:defRPr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zh-CN"/>
          </a:p>
        </p:txBody>
      </p:sp>
      <p:sp>
        <p:nvSpPr>
          <p:cNvPr id="1030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+mn-lt"/>
                <a:sym typeface="Calibri" pitchFamily="34" charset="0"/>
              </a:defRPr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fld id="{8C37D388-0F33-4C99-B191-6095E8B794EE}" type="slidenum">
              <a:rPr lang="zh-CN" altLang="en-US"/>
              <a: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</a:pPr>
              <a:t>‹#›</a:t>
            </a:fld>
            <a:endParaRPr lang="zh-CN" altLang="en-US" sz="1800">
              <a:solidFill>
                <a:srgbClr val="000000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44336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7" r:id="rId1"/>
    <p:sldLayoutId id="2147483738" r:id="rId2"/>
    <p:sldLayoutId id="2147483739" r:id="rId3"/>
    <p:sldLayoutId id="2147483740" r:id="rId4"/>
    <p:sldLayoutId id="2147483741" r:id="rId5"/>
    <p:sldLayoutId id="2147483742" r:id="rId6"/>
    <p:sldLayoutId id="2147483743" r:id="rId7"/>
    <p:sldLayoutId id="2147483744" r:id="rId8"/>
    <p:sldLayoutId id="2147483745" r:id="rId9"/>
    <p:sldLayoutId id="2147483746" r:id="rId10"/>
    <p:sldLayoutId id="2147483747" r:id="rId11"/>
    <p:sldLayoutId id="2147483748" r:id="rId12"/>
  </p:sldLayoutIdLst>
  <p:hf sldNum="0" hdr="0" ftr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  <a:sym typeface="Calibri" pitchFamily="34" charset="0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9pPr>
    </p:titleStyle>
    <p:bodyStyle>
      <a:lvl1pPr marL="342900" indent="-342900" algn="l" defTabSz="0" rtl="0" fontAlgn="base">
        <a:spcBef>
          <a:spcPct val="20000"/>
        </a:spcBef>
        <a:spcAft>
          <a:spcPct val="0"/>
        </a:spcAft>
        <a:buFont typeface="Arial" pitchFamily="34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  <a:sym typeface="Calibri" pitchFamily="34" charset="0"/>
        </a:defRPr>
      </a:lvl1pPr>
      <a:lvl2pPr marL="742950" indent="-285750" algn="l" defTabSz="0" rtl="0" fontAlgn="base">
        <a:spcBef>
          <a:spcPct val="20000"/>
        </a:spcBef>
        <a:spcAft>
          <a:spcPct val="0"/>
        </a:spcAft>
        <a:buFont typeface="Arial" pitchFamily="34" charset="0"/>
        <a:buChar char="–"/>
        <a:defRPr sz="2800">
          <a:solidFill>
            <a:schemeClr val="tx1"/>
          </a:solidFill>
          <a:latin typeface="+mn-lt"/>
          <a:ea typeface="+mn-ea"/>
          <a:sym typeface="Calibri" pitchFamily="34" charset="0"/>
        </a:defRPr>
      </a:lvl2pPr>
      <a:lvl3pPr marL="1143000" indent="-228600" algn="l" defTabSz="0" rtl="0" fontAlgn="base">
        <a:spcBef>
          <a:spcPct val="20000"/>
        </a:spcBef>
        <a:spcAft>
          <a:spcPct val="0"/>
        </a:spcAft>
        <a:buFont typeface="Arial" pitchFamily="34" charset="0"/>
        <a:buChar char="•"/>
        <a:defRPr sz="2400">
          <a:solidFill>
            <a:schemeClr val="tx1"/>
          </a:solidFill>
          <a:latin typeface="+mn-lt"/>
          <a:ea typeface="+mn-ea"/>
          <a:sym typeface="Calibri" pitchFamily="34" charset="0"/>
        </a:defRPr>
      </a:lvl3pPr>
      <a:lvl4pPr marL="1600200" indent="-228600" algn="l" defTabSz="0" rtl="0" fontAlgn="base">
        <a:spcBef>
          <a:spcPct val="20000"/>
        </a:spcBef>
        <a:spcAft>
          <a:spcPct val="0"/>
        </a:spcAft>
        <a:buFont typeface="Arial" pitchFamily="34" charset="0"/>
        <a:buChar char="–"/>
        <a:defRPr sz="2000">
          <a:solidFill>
            <a:schemeClr val="tx1"/>
          </a:solidFill>
          <a:latin typeface="+mn-lt"/>
          <a:ea typeface="+mn-ea"/>
          <a:sym typeface="Calibri" pitchFamily="34" charset="0"/>
        </a:defRPr>
      </a:lvl4pPr>
      <a:lvl5pPr marL="2057400" indent="-228600" algn="l" defTabSz="0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  <a:sym typeface="Calibri" pitchFamily="34" charset="0"/>
        </a:defRPr>
      </a:lvl5pPr>
      <a:lvl6pPr marL="2514600" indent="-228600" algn="l" defTabSz="0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  <a:sym typeface="Calibri" pitchFamily="34" charset="0"/>
        </a:defRPr>
      </a:lvl6pPr>
      <a:lvl7pPr marL="2971800" indent="-228600" algn="l" defTabSz="0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  <a:sym typeface="Calibri" pitchFamily="34" charset="0"/>
        </a:defRPr>
      </a:lvl7pPr>
      <a:lvl8pPr marL="3429000" indent="-228600" algn="l" defTabSz="0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  <a:sym typeface="Calibri" pitchFamily="34" charset="0"/>
        </a:defRPr>
      </a:lvl8pPr>
      <a:lvl9pPr marL="3886200" indent="-228600" algn="l" defTabSz="0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  <a:sym typeface="Calibri" pitchFamily="34" charset="0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4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4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9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9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69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69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69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69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69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audio" Target="../media/audio6.wav"/><Relationship Id="rId1" Type="http://schemas.openxmlformats.org/officeDocument/2006/relationships/slideLayout" Target="../slideLayouts/slideLayout29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9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8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81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4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8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audio" Target="../media/audio6.wav"/><Relationship Id="rId1" Type="http://schemas.openxmlformats.org/officeDocument/2006/relationships/slideLayout" Target="../slideLayouts/slideLayout8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8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46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46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audio" Target="../media/audio7.wav"/><Relationship Id="rId1" Type="http://schemas.openxmlformats.org/officeDocument/2006/relationships/slideLayout" Target="../slideLayouts/slideLayout93.xml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93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93.xml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46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93.xml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8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93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93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30" y="2283"/>
            <a:ext cx="9140670" cy="6854697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9100" y="491953"/>
            <a:ext cx="8305800" cy="5874094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20000"/>
              </a:prstClr>
            </a:outerShdw>
          </a:effectLst>
        </p:spPr>
      </p:pic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3125" b="63520"/>
          <a:stretch>
            <a:fillRect/>
          </a:stretch>
        </p:blipFill>
        <p:spPr>
          <a:xfrm>
            <a:off x="0" y="635"/>
            <a:ext cx="3176588" cy="2357120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521" t="9440" r="2776" b="46481"/>
          <a:stretch>
            <a:fillRect/>
          </a:stretch>
        </p:blipFill>
        <p:spPr>
          <a:xfrm>
            <a:off x="8534400" y="736602"/>
            <a:ext cx="612930" cy="3022601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2225" r="83229"/>
          <a:stretch>
            <a:fillRect/>
          </a:stretch>
        </p:blipFill>
        <p:spPr>
          <a:xfrm>
            <a:off x="-168851" y="4991753"/>
            <a:ext cx="1533525" cy="1904597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167" t="74262"/>
          <a:stretch>
            <a:fillRect/>
          </a:stretch>
        </p:blipFill>
        <p:spPr>
          <a:xfrm>
            <a:off x="7239000" y="5092702"/>
            <a:ext cx="1905000" cy="1764897"/>
          </a:xfrm>
          <a:prstGeom prst="rect">
            <a:avLst/>
          </a:prstGeom>
        </p:spPr>
      </p:pic>
      <p:sp>
        <p:nvSpPr>
          <p:cNvPr id="15" name="文本框 14"/>
          <p:cNvSpPr txBox="1"/>
          <p:nvPr/>
        </p:nvSpPr>
        <p:spPr>
          <a:xfrm>
            <a:off x="1364675" y="1443356"/>
            <a:ext cx="7169726" cy="1015663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zh-CN" altLang="en-US" sz="6000" b="1" dirty="0">
                <a:solidFill>
                  <a:srgbClr val="517F5A"/>
                </a:solidFill>
                <a:cs typeface="+mn-ea"/>
                <a:sym typeface="+mn-lt"/>
              </a:rPr>
              <a:t>现代汉语</a:t>
            </a:r>
            <a:r>
              <a:rPr lang="zh-CN" altLang="en-US" sz="6000" b="1" dirty="0" smtClean="0">
                <a:solidFill>
                  <a:srgbClr val="517F5A"/>
                </a:solidFill>
                <a:cs typeface="+mn-ea"/>
                <a:sym typeface="+mn-lt"/>
              </a:rPr>
              <a:t>语法（二）</a:t>
            </a:r>
            <a:endParaRPr lang="zh-CN" altLang="en-US" sz="6000" b="1" dirty="0">
              <a:solidFill>
                <a:srgbClr val="517F5A"/>
              </a:solidFill>
              <a:cs typeface="+mn-ea"/>
              <a:sym typeface="+mn-lt"/>
            </a:endParaRPr>
          </a:p>
        </p:txBody>
      </p:sp>
      <p:pic>
        <p:nvPicPr>
          <p:cNvPr id="40" name="图片 39"/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857" t="48749" r="52863" b="41384"/>
          <a:stretch>
            <a:fillRect/>
          </a:stretch>
        </p:blipFill>
        <p:spPr>
          <a:xfrm rot="13922941">
            <a:off x="3412860" y="2569881"/>
            <a:ext cx="399937" cy="507473"/>
          </a:xfrm>
          <a:prstGeom prst="rect">
            <a:avLst/>
          </a:prstGeom>
        </p:spPr>
      </p:pic>
      <p:pic>
        <p:nvPicPr>
          <p:cNvPr id="41" name="图片 40"/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857" t="48749" r="52863" b="41384"/>
          <a:stretch>
            <a:fillRect/>
          </a:stretch>
        </p:blipFill>
        <p:spPr>
          <a:xfrm rot="13922941">
            <a:off x="5461098" y="3924082"/>
            <a:ext cx="295127" cy="374481"/>
          </a:xfrm>
          <a:prstGeom prst="rect">
            <a:avLst/>
          </a:prstGeom>
        </p:spPr>
      </p:pic>
      <p:sp>
        <p:nvSpPr>
          <p:cNvPr id="10" name="文本框 9"/>
          <p:cNvSpPr txBox="1"/>
          <p:nvPr/>
        </p:nvSpPr>
        <p:spPr>
          <a:xfrm>
            <a:off x="3320415" y="3189605"/>
            <a:ext cx="362283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solidFill>
                  <a:prstClr val="black"/>
                </a:solidFill>
              </a:rPr>
              <a:t>七年级 下学期  </a:t>
            </a:r>
          </a:p>
          <a:p>
            <a:r>
              <a:rPr lang="zh-CN" altLang="en-US" sz="3600" dirty="0">
                <a:solidFill>
                  <a:prstClr val="black"/>
                </a:solidFill>
              </a:rPr>
              <a:t>主讲人</a:t>
            </a:r>
            <a:r>
              <a:rPr lang="zh-CN" altLang="en-US" sz="3600" dirty="0" smtClean="0">
                <a:solidFill>
                  <a:prstClr val="black"/>
                </a:solidFill>
              </a:rPr>
              <a:t>：</a:t>
            </a:r>
            <a:r>
              <a:rPr lang="zh-CN" altLang="en-US" sz="3600" dirty="0">
                <a:solidFill>
                  <a:prstClr val="black"/>
                </a:solidFill>
              </a:rPr>
              <a:t>蔡玲</a:t>
            </a:r>
          </a:p>
        </p:txBody>
      </p:sp>
    </p:spTree>
    <p:extLst>
      <p:ext uri="{BB962C8B-B14F-4D97-AF65-F5344CB8AC3E}">
        <p14:creationId xmlns:p14="http://schemas.microsoft.com/office/powerpoint/2010/main" val="347027900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WordArt 2"/>
          <p:cNvSpPr>
            <a:spLocks noChangeArrowheads="1" noChangeShapeType="1"/>
          </p:cNvSpPr>
          <p:nvPr/>
        </p:nvSpPr>
        <p:spPr bwMode="auto">
          <a:xfrm>
            <a:off x="2700338" y="1773238"/>
            <a:ext cx="3906837" cy="17605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4000" b="1" kern="10">
                <a:ln w="19050">
                  <a:solidFill>
                    <a:srgbClr val="339966"/>
                  </a:solidFill>
                  <a:round/>
                  <a:headEnd/>
                  <a:tailEnd/>
                </a:ln>
                <a:solidFill>
                  <a:srgbClr val="339966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楷体_GB2312"/>
              </a:rPr>
              <a:t>短语的学习</a:t>
            </a:r>
          </a:p>
        </p:txBody>
      </p:sp>
    </p:spTree>
    <p:extLst>
      <p:ext uri="{BB962C8B-B14F-4D97-AF65-F5344CB8AC3E}">
        <p14:creationId xmlns:p14="http://schemas.microsoft.com/office/powerpoint/2010/main" val="2218949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ext Box 2"/>
          <p:cNvSpPr txBox="1">
            <a:spLocks noChangeArrowheads="1"/>
          </p:cNvSpPr>
          <p:nvPr/>
        </p:nvSpPr>
        <p:spPr bwMode="auto">
          <a:xfrm>
            <a:off x="1187450" y="-25400"/>
            <a:ext cx="458788" cy="6856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40963" name="Text Box 3"/>
          <p:cNvSpPr txBox="1">
            <a:spLocks noChangeArrowheads="1"/>
          </p:cNvSpPr>
          <p:nvPr/>
        </p:nvSpPr>
        <p:spPr bwMode="auto">
          <a:xfrm>
            <a:off x="1089025" y="0"/>
            <a:ext cx="458788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40964" name="Text Box 4"/>
          <p:cNvSpPr txBox="1">
            <a:spLocks noChangeArrowheads="1"/>
          </p:cNvSpPr>
          <p:nvPr/>
        </p:nvSpPr>
        <p:spPr bwMode="auto">
          <a:xfrm>
            <a:off x="3492500" y="0"/>
            <a:ext cx="1800225" cy="823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4800" b="1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短语</a:t>
            </a:r>
          </a:p>
        </p:txBody>
      </p:sp>
      <p:sp>
        <p:nvSpPr>
          <p:cNvPr id="40965" name="Text Box 5"/>
          <p:cNvSpPr txBox="1">
            <a:spLocks noChangeArrowheads="1"/>
          </p:cNvSpPr>
          <p:nvPr/>
        </p:nvSpPr>
        <p:spPr bwMode="auto">
          <a:xfrm>
            <a:off x="539750" y="1196975"/>
            <a:ext cx="8280400" cy="1739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3600" b="1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   词</a:t>
            </a:r>
            <a:r>
              <a:rPr lang="zh-CN" altLang="en-US" sz="36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和词</a:t>
            </a:r>
            <a:r>
              <a:rPr lang="zh-CN" altLang="en-US" sz="3600" b="1" dirty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按照一定的规则可以组成短语，短语是词和词构成的</a:t>
            </a:r>
            <a:r>
              <a:rPr lang="zh-CN" altLang="en-US" sz="36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比词大、比句子小</a:t>
            </a:r>
            <a:r>
              <a:rPr lang="zh-CN" altLang="en-US" sz="3600" b="1" dirty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的语法单位。 </a:t>
            </a:r>
          </a:p>
        </p:txBody>
      </p:sp>
      <p:sp>
        <p:nvSpPr>
          <p:cNvPr id="40966" name="Text Box 6"/>
          <p:cNvSpPr txBox="1">
            <a:spLocks noChangeArrowheads="1"/>
          </p:cNvSpPr>
          <p:nvPr/>
        </p:nvSpPr>
        <p:spPr bwMode="auto">
          <a:xfrm>
            <a:off x="539750" y="3933825"/>
            <a:ext cx="8280400" cy="2289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36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短语类型：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36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并列</a:t>
            </a:r>
            <a:r>
              <a:rPr lang="zh-CN" altLang="en-US" sz="36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短语（联合短语）、</a:t>
            </a:r>
            <a:r>
              <a:rPr lang="zh-CN" altLang="en-US" sz="36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偏正</a:t>
            </a:r>
            <a:r>
              <a:rPr lang="zh-CN" altLang="en-US" sz="36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短语、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36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动宾</a:t>
            </a:r>
            <a:r>
              <a:rPr lang="zh-CN" altLang="en-US" sz="36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短语、            </a:t>
            </a:r>
            <a:r>
              <a:rPr lang="zh-CN" altLang="en-US" sz="36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后补</a:t>
            </a:r>
            <a:r>
              <a:rPr lang="zh-CN" altLang="en-US" sz="36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短语、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36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主谓</a:t>
            </a:r>
            <a:r>
              <a:rPr lang="zh-CN" altLang="en-US" sz="36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短语、            </a:t>
            </a:r>
            <a:r>
              <a:rPr lang="zh-CN" altLang="en-US" sz="36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介宾</a:t>
            </a:r>
            <a:r>
              <a:rPr lang="zh-CN" altLang="en-US" sz="36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短语。</a:t>
            </a:r>
          </a:p>
        </p:txBody>
      </p:sp>
    </p:spTree>
    <p:extLst>
      <p:ext uri="{BB962C8B-B14F-4D97-AF65-F5344CB8AC3E}">
        <p14:creationId xmlns:p14="http://schemas.microsoft.com/office/powerpoint/2010/main" val="22998943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09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09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5" grpId="0" autoUpdateAnimBg="0"/>
      <p:bldP spid="40966" grpId="0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ext Box 2"/>
          <p:cNvSpPr txBox="1">
            <a:spLocks noChangeArrowheads="1"/>
          </p:cNvSpPr>
          <p:nvPr/>
        </p:nvSpPr>
        <p:spPr bwMode="auto">
          <a:xfrm>
            <a:off x="179388" y="692150"/>
            <a:ext cx="8713787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2400" b="1">
                <a:solidFill>
                  <a:srgbClr val="0000FF"/>
                </a:solidFill>
                <a:ea typeface="黑体" pitchFamily="49" charset="-122"/>
              </a:rPr>
              <a:t>由两个或两个以上的名词、动词或形容词</a:t>
            </a:r>
            <a:r>
              <a:rPr lang="zh-CN" altLang="en-US" sz="2400" b="1">
                <a:solidFill>
                  <a:srgbClr val="EF1C17"/>
                </a:solidFill>
                <a:ea typeface="黑体" pitchFamily="49" charset="-122"/>
              </a:rPr>
              <a:t>并列</a:t>
            </a:r>
            <a:r>
              <a:rPr lang="zh-CN" altLang="en-US" sz="2400" b="1">
                <a:solidFill>
                  <a:srgbClr val="0000FF"/>
                </a:solidFill>
                <a:ea typeface="黑体" pitchFamily="49" charset="-122"/>
              </a:rPr>
              <a:t>组成，词和词之间是</a:t>
            </a:r>
            <a:r>
              <a:rPr lang="zh-CN" altLang="en-US" sz="2400" b="1">
                <a:solidFill>
                  <a:srgbClr val="EF1C17"/>
                </a:solidFill>
                <a:ea typeface="黑体" pitchFamily="49" charset="-122"/>
              </a:rPr>
              <a:t>平等</a:t>
            </a:r>
            <a:r>
              <a:rPr lang="zh-CN" altLang="en-US" sz="2400" b="1">
                <a:solidFill>
                  <a:srgbClr val="0000FF"/>
                </a:solidFill>
                <a:ea typeface="黑体" pitchFamily="49" charset="-122"/>
              </a:rPr>
              <a:t>的联合，没有轻重主次之分。</a:t>
            </a:r>
          </a:p>
        </p:txBody>
      </p:sp>
      <p:sp>
        <p:nvSpPr>
          <p:cNvPr id="41987" name="Text Box 3"/>
          <p:cNvSpPr txBox="1">
            <a:spLocks noChangeArrowheads="1"/>
          </p:cNvSpPr>
          <p:nvPr/>
        </p:nvSpPr>
        <p:spPr bwMode="auto">
          <a:xfrm>
            <a:off x="179388" y="115888"/>
            <a:ext cx="54737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4000" b="1">
                <a:solidFill>
                  <a:srgbClr val="EF1C17"/>
                </a:solidFill>
                <a:ea typeface="隶书" pitchFamily="49" charset="-122"/>
              </a:rPr>
              <a:t>并列短语</a:t>
            </a:r>
          </a:p>
        </p:txBody>
      </p:sp>
      <p:sp>
        <p:nvSpPr>
          <p:cNvPr id="41988" name="Text Box 4"/>
          <p:cNvSpPr txBox="1">
            <a:spLocks noChangeArrowheads="1"/>
          </p:cNvSpPr>
          <p:nvPr/>
        </p:nvSpPr>
        <p:spPr bwMode="auto">
          <a:xfrm>
            <a:off x="1187450" y="-25400"/>
            <a:ext cx="458788" cy="6856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41989" name="Text Box 5"/>
          <p:cNvSpPr txBox="1">
            <a:spLocks noChangeArrowheads="1"/>
          </p:cNvSpPr>
          <p:nvPr/>
        </p:nvSpPr>
        <p:spPr bwMode="auto">
          <a:xfrm>
            <a:off x="1089025" y="0"/>
            <a:ext cx="458788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41990" name="Text Box 6"/>
          <p:cNvSpPr txBox="1">
            <a:spLocks noChangeArrowheads="1"/>
          </p:cNvSpPr>
          <p:nvPr/>
        </p:nvSpPr>
        <p:spPr bwMode="auto">
          <a:xfrm>
            <a:off x="827088" y="1844675"/>
            <a:ext cx="22320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2400" b="1">
                <a:solidFill>
                  <a:srgbClr val="8A1A67"/>
                </a:solidFill>
                <a:latin typeface="黑体" pitchFamily="49" charset="-122"/>
                <a:ea typeface="黑体" pitchFamily="49" charset="-122"/>
              </a:rPr>
              <a:t>名词</a:t>
            </a:r>
            <a:r>
              <a:rPr lang="en-US" altLang="zh-CN" sz="2400" b="1">
                <a:solidFill>
                  <a:srgbClr val="8A1A67"/>
                </a:solidFill>
                <a:latin typeface="黑体" pitchFamily="49" charset="-122"/>
                <a:ea typeface="黑体" pitchFamily="49" charset="-122"/>
              </a:rPr>
              <a:t>+</a:t>
            </a:r>
            <a:r>
              <a:rPr lang="zh-CN" altLang="en-US" sz="2400" b="1">
                <a:solidFill>
                  <a:srgbClr val="8A1A67"/>
                </a:solidFill>
                <a:latin typeface="黑体" pitchFamily="49" charset="-122"/>
                <a:ea typeface="黑体" pitchFamily="49" charset="-122"/>
              </a:rPr>
              <a:t>名词</a:t>
            </a:r>
          </a:p>
        </p:txBody>
      </p:sp>
      <p:sp>
        <p:nvSpPr>
          <p:cNvPr id="41991" name="Text Box 7"/>
          <p:cNvSpPr txBox="1">
            <a:spLocks noChangeArrowheads="1"/>
          </p:cNvSpPr>
          <p:nvPr/>
        </p:nvSpPr>
        <p:spPr bwMode="auto">
          <a:xfrm>
            <a:off x="3563938" y="1916113"/>
            <a:ext cx="165576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>
                <a:solidFill>
                  <a:srgbClr val="000000"/>
                </a:solidFill>
              </a:rPr>
              <a:t> </a:t>
            </a:r>
            <a:r>
              <a:rPr lang="zh-CN" altLang="en-US" sz="2400" b="1">
                <a:solidFill>
                  <a:srgbClr val="1C1916"/>
                </a:solidFill>
                <a:ea typeface="黑体" pitchFamily="49" charset="-122"/>
              </a:rPr>
              <a:t>桃花杏花</a:t>
            </a:r>
          </a:p>
        </p:txBody>
      </p:sp>
      <p:sp>
        <p:nvSpPr>
          <p:cNvPr id="41992" name="Text Box 8"/>
          <p:cNvSpPr txBox="1">
            <a:spLocks noChangeArrowheads="1"/>
          </p:cNvSpPr>
          <p:nvPr/>
        </p:nvSpPr>
        <p:spPr bwMode="auto">
          <a:xfrm>
            <a:off x="3563938" y="2420938"/>
            <a:ext cx="208756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2400" b="1">
                <a:solidFill>
                  <a:srgbClr val="000000"/>
                </a:solidFill>
                <a:ea typeface="黑体" pitchFamily="49" charset="-122"/>
              </a:rPr>
              <a:t>老师和学生</a:t>
            </a:r>
          </a:p>
        </p:txBody>
      </p:sp>
      <p:sp>
        <p:nvSpPr>
          <p:cNvPr id="41993" name="Text Box 9"/>
          <p:cNvSpPr txBox="1">
            <a:spLocks noChangeArrowheads="1"/>
          </p:cNvSpPr>
          <p:nvPr/>
        </p:nvSpPr>
        <p:spPr bwMode="auto">
          <a:xfrm>
            <a:off x="827088" y="3141663"/>
            <a:ext cx="194468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2400" b="1">
                <a:solidFill>
                  <a:srgbClr val="8A1A67"/>
                </a:solidFill>
                <a:latin typeface="黑体" pitchFamily="49" charset="-122"/>
                <a:ea typeface="黑体" pitchFamily="49" charset="-122"/>
              </a:rPr>
              <a:t>动词</a:t>
            </a:r>
            <a:r>
              <a:rPr lang="en-US" altLang="zh-CN" sz="2400" b="1">
                <a:solidFill>
                  <a:srgbClr val="8A1A67"/>
                </a:solidFill>
                <a:latin typeface="黑体" pitchFamily="49" charset="-122"/>
                <a:ea typeface="黑体" pitchFamily="49" charset="-122"/>
              </a:rPr>
              <a:t>+</a:t>
            </a:r>
            <a:r>
              <a:rPr lang="zh-CN" altLang="en-US" sz="2400" b="1">
                <a:solidFill>
                  <a:srgbClr val="8A1A67"/>
                </a:solidFill>
                <a:latin typeface="黑体" pitchFamily="49" charset="-122"/>
                <a:ea typeface="黑体" pitchFamily="49" charset="-122"/>
              </a:rPr>
              <a:t>动词</a:t>
            </a:r>
          </a:p>
        </p:txBody>
      </p:sp>
      <p:sp>
        <p:nvSpPr>
          <p:cNvPr id="41994" name="Text Box 10"/>
          <p:cNvSpPr txBox="1">
            <a:spLocks noChangeArrowheads="1"/>
          </p:cNvSpPr>
          <p:nvPr/>
        </p:nvSpPr>
        <p:spPr bwMode="auto">
          <a:xfrm>
            <a:off x="3635375" y="3141663"/>
            <a:ext cx="23050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2400" b="1">
                <a:solidFill>
                  <a:srgbClr val="000000"/>
                </a:solidFill>
                <a:ea typeface="黑体" pitchFamily="49" charset="-122"/>
              </a:rPr>
              <a:t>调查研究</a:t>
            </a:r>
          </a:p>
        </p:txBody>
      </p:sp>
      <p:sp>
        <p:nvSpPr>
          <p:cNvPr id="41995" name="Text Box 11"/>
          <p:cNvSpPr txBox="1">
            <a:spLocks noChangeArrowheads="1"/>
          </p:cNvSpPr>
          <p:nvPr/>
        </p:nvSpPr>
        <p:spPr bwMode="auto">
          <a:xfrm>
            <a:off x="3708400" y="3860800"/>
            <a:ext cx="18716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2400" b="1">
                <a:solidFill>
                  <a:srgbClr val="000000"/>
                </a:solidFill>
                <a:ea typeface="黑体" pitchFamily="49" charset="-122"/>
              </a:rPr>
              <a:t>又说又笑</a:t>
            </a:r>
          </a:p>
        </p:txBody>
      </p:sp>
      <p:sp>
        <p:nvSpPr>
          <p:cNvPr id="41996" name="Text Box 12"/>
          <p:cNvSpPr txBox="1">
            <a:spLocks noChangeArrowheads="1"/>
          </p:cNvSpPr>
          <p:nvPr/>
        </p:nvSpPr>
        <p:spPr bwMode="auto">
          <a:xfrm>
            <a:off x="827088" y="4797425"/>
            <a:ext cx="280828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2400" b="1">
                <a:solidFill>
                  <a:srgbClr val="8A1A67"/>
                </a:solidFill>
                <a:latin typeface="黑体" pitchFamily="49" charset="-122"/>
                <a:ea typeface="黑体" pitchFamily="49" charset="-122"/>
              </a:rPr>
              <a:t>形容词</a:t>
            </a:r>
            <a:r>
              <a:rPr lang="en-US" altLang="zh-CN" sz="2400" b="1">
                <a:solidFill>
                  <a:srgbClr val="8A1A67"/>
                </a:solidFill>
                <a:latin typeface="黑体" pitchFamily="49" charset="-122"/>
                <a:ea typeface="黑体" pitchFamily="49" charset="-122"/>
              </a:rPr>
              <a:t>+</a:t>
            </a:r>
            <a:r>
              <a:rPr lang="zh-CN" altLang="en-US" sz="2400" b="1">
                <a:solidFill>
                  <a:srgbClr val="8A1A67"/>
                </a:solidFill>
                <a:latin typeface="黑体" pitchFamily="49" charset="-122"/>
                <a:ea typeface="黑体" pitchFamily="49" charset="-122"/>
              </a:rPr>
              <a:t>形容词</a:t>
            </a:r>
          </a:p>
        </p:txBody>
      </p:sp>
      <p:sp>
        <p:nvSpPr>
          <p:cNvPr id="41997" name="Text Box 13"/>
          <p:cNvSpPr txBox="1">
            <a:spLocks noChangeArrowheads="1"/>
          </p:cNvSpPr>
          <p:nvPr/>
        </p:nvSpPr>
        <p:spPr bwMode="auto">
          <a:xfrm>
            <a:off x="3779838" y="4868863"/>
            <a:ext cx="18002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2400" b="1">
                <a:solidFill>
                  <a:srgbClr val="000000"/>
                </a:solidFill>
                <a:ea typeface="黑体" pitchFamily="49" charset="-122"/>
              </a:rPr>
              <a:t>天真活泼</a:t>
            </a:r>
          </a:p>
        </p:txBody>
      </p:sp>
      <p:sp>
        <p:nvSpPr>
          <p:cNvPr id="41998" name="Text Box 14"/>
          <p:cNvSpPr txBox="1">
            <a:spLocks noChangeArrowheads="1"/>
          </p:cNvSpPr>
          <p:nvPr/>
        </p:nvSpPr>
        <p:spPr bwMode="auto">
          <a:xfrm>
            <a:off x="3779838" y="5516563"/>
            <a:ext cx="23749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2400" b="1">
                <a:solidFill>
                  <a:srgbClr val="000000"/>
                </a:solidFill>
                <a:ea typeface="黑体" pitchFamily="49" charset="-122"/>
              </a:rPr>
              <a:t>紧张而激烈</a:t>
            </a:r>
          </a:p>
        </p:txBody>
      </p:sp>
    </p:spTree>
    <p:extLst>
      <p:ext uri="{BB962C8B-B14F-4D97-AF65-F5344CB8AC3E}">
        <p14:creationId xmlns:p14="http://schemas.microsoft.com/office/powerpoint/2010/main" val="38783490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19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19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9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9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419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9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9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419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9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6" grpId="0" autoUpdateAnimBg="0"/>
      <p:bldP spid="41990" grpId="0" autoUpdateAnimBg="0"/>
      <p:bldP spid="41991" grpId="0" autoUpdateAnimBg="0"/>
      <p:bldP spid="41992" grpId="0" autoUpdateAnimBg="0"/>
      <p:bldP spid="41993" grpId="0" autoUpdateAnimBg="0"/>
      <p:bldP spid="41994" grpId="0" autoUpdateAnimBg="0"/>
      <p:bldP spid="41995" grpId="0" autoUpdateAnimBg="0"/>
      <p:bldP spid="41996" grpId="0" autoUpdateAnimBg="0"/>
      <p:bldP spid="41997" grpId="0" autoUpdateAnimBg="0"/>
      <p:bldP spid="41998" grpId="0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Text Box 2"/>
          <p:cNvSpPr txBox="1">
            <a:spLocks noChangeArrowheads="1"/>
          </p:cNvSpPr>
          <p:nvPr/>
        </p:nvSpPr>
        <p:spPr bwMode="auto">
          <a:xfrm>
            <a:off x="1143000" y="0"/>
            <a:ext cx="458788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43011" name="Text Box 3"/>
          <p:cNvSpPr txBox="1">
            <a:spLocks noChangeArrowheads="1"/>
          </p:cNvSpPr>
          <p:nvPr/>
        </p:nvSpPr>
        <p:spPr bwMode="auto">
          <a:xfrm>
            <a:off x="1089025" y="0"/>
            <a:ext cx="458788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43012" name="Text Box 4"/>
          <p:cNvSpPr txBox="1">
            <a:spLocks noChangeArrowheads="1"/>
          </p:cNvSpPr>
          <p:nvPr/>
        </p:nvSpPr>
        <p:spPr bwMode="auto">
          <a:xfrm>
            <a:off x="179388" y="260350"/>
            <a:ext cx="759618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2400" b="1">
                <a:solidFill>
                  <a:srgbClr val="E40904"/>
                </a:solidFill>
                <a:latin typeface="黑体" pitchFamily="49" charset="-122"/>
                <a:ea typeface="黑体" pitchFamily="49" charset="-122"/>
              </a:rPr>
              <a:t>练习</a:t>
            </a:r>
            <a:r>
              <a:rPr lang="en-US" altLang="zh-CN" sz="2400" b="1">
                <a:solidFill>
                  <a:srgbClr val="E40904"/>
                </a:solidFill>
                <a:latin typeface="黑体" pitchFamily="49" charset="-122"/>
                <a:ea typeface="黑体" pitchFamily="49" charset="-122"/>
              </a:rPr>
              <a:t>. </a:t>
            </a:r>
            <a:r>
              <a:rPr lang="zh-CN" altLang="en-US" sz="2400" b="1">
                <a:solidFill>
                  <a:srgbClr val="E40904"/>
                </a:solidFill>
                <a:latin typeface="黑体" pitchFamily="49" charset="-122"/>
                <a:ea typeface="黑体" pitchFamily="49" charset="-122"/>
              </a:rPr>
              <a:t>找出下列句子中的并列短语</a:t>
            </a:r>
          </a:p>
        </p:txBody>
      </p:sp>
      <p:sp>
        <p:nvSpPr>
          <p:cNvPr id="43013" name="Text Box 5"/>
          <p:cNvSpPr txBox="1">
            <a:spLocks noChangeArrowheads="1"/>
          </p:cNvSpPr>
          <p:nvPr/>
        </p:nvSpPr>
        <p:spPr bwMode="auto">
          <a:xfrm>
            <a:off x="468313" y="836613"/>
            <a:ext cx="759618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2400" b="1" dirty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1.</a:t>
            </a:r>
            <a:r>
              <a:rPr lang="zh-CN" altLang="en-US" sz="2400" b="1" dirty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在我的记忆里，她是一个温柔和美丽的人。</a:t>
            </a:r>
          </a:p>
        </p:txBody>
      </p:sp>
      <p:sp>
        <p:nvSpPr>
          <p:cNvPr id="43014" name="Line 6"/>
          <p:cNvSpPr>
            <a:spLocks noChangeShapeType="1"/>
          </p:cNvSpPr>
          <p:nvPr/>
        </p:nvSpPr>
        <p:spPr bwMode="auto">
          <a:xfrm>
            <a:off x="4356100" y="1268413"/>
            <a:ext cx="1439863" cy="0"/>
          </a:xfrm>
          <a:prstGeom prst="line">
            <a:avLst/>
          </a:prstGeom>
          <a:noFill/>
          <a:ln w="38100">
            <a:solidFill>
              <a:srgbClr val="FF0066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43015" name="Text Box 7"/>
          <p:cNvSpPr txBox="1">
            <a:spLocks noChangeArrowheads="1"/>
          </p:cNvSpPr>
          <p:nvPr/>
        </p:nvSpPr>
        <p:spPr bwMode="auto">
          <a:xfrm>
            <a:off x="468313" y="1484313"/>
            <a:ext cx="792003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24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2.</a:t>
            </a:r>
            <a:r>
              <a:rPr lang="zh-CN" altLang="en-US" sz="24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你还记得上学期学过的</a:t>
            </a:r>
            <a:r>
              <a:rPr lang="en-US" altLang="zh-CN" sz="24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《</a:t>
            </a:r>
            <a:r>
              <a:rPr lang="zh-CN" altLang="en-US" sz="24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蚊子和狮子</a:t>
            </a:r>
            <a:r>
              <a:rPr lang="en-US" altLang="zh-CN" sz="24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》</a:t>
            </a:r>
            <a:r>
              <a:rPr lang="zh-CN" altLang="en-US" sz="24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这一课吗？</a:t>
            </a:r>
          </a:p>
        </p:txBody>
      </p:sp>
      <p:sp>
        <p:nvSpPr>
          <p:cNvPr id="43016" name="Line 8"/>
          <p:cNvSpPr>
            <a:spLocks noChangeShapeType="1"/>
          </p:cNvSpPr>
          <p:nvPr/>
        </p:nvSpPr>
        <p:spPr bwMode="auto">
          <a:xfrm flipV="1">
            <a:off x="4140200" y="1916113"/>
            <a:ext cx="1871663" cy="0"/>
          </a:xfrm>
          <a:prstGeom prst="line">
            <a:avLst/>
          </a:prstGeom>
          <a:noFill/>
          <a:ln w="38100">
            <a:solidFill>
              <a:srgbClr val="FF0066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43017" name="Text Box 9"/>
          <p:cNvSpPr txBox="1">
            <a:spLocks noChangeArrowheads="1"/>
          </p:cNvSpPr>
          <p:nvPr/>
        </p:nvSpPr>
        <p:spPr bwMode="auto">
          <a:xfrm>
            <a:off x="179388" y="1916113"/>
            <a:ext cx="143986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2400" b="1">
                <a:solidFill>
                  <a:srgbClr val="FF3300"/>
                </a:solidFill>
                <a:ea typeface="黑体" pitchFamily="49" charset="-122"/>
              </a:rPr>
              <a:t>运用</a:t>
            </a:r>
          </a:p>
        </p:txBody>
      </p:sp>
      <p:sp>
        <p:nvSpPr>
          <p:cNvPr id="43018" name="Text Box 10"/>
          <p:cNvSpPr txBox="1">
            <a:spLocks noChangeArrowheads="1"/>
          </p:cNvSpPr>
          <p:nvPr/>
        </p:nvSpPr>
        <p:spPr bwMode="auto">
          <a:xfrm>
            <a:off x="323850" y="2492375"/>
            <a:ext cx="867568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2400" b="1">
                <a:solidFill>
                  <a:srgbClr val="0033CC"/>
                </a:solidFill>
                <a:ea typeface="黑体" pitchFamily="49" charset="-122"/>
              </a:rPr>
              <a:t>联合短语中几个词之间的并列一定要恰当，否则就会出现错误。</a:t>
            </a:r>
          </a:p>
        </p:txBody>
      </p:sp>
      <p:sp>
        <p:nvSpPr>
          <p:cNvPr id="43019" name="Text Box 11"/>
          <p:cNvSpPr txBox="1">
            <a:spLocks noChangeArrowheads="1"/>
          </p:cNvSpPr>
          <p:nvPr/>
        </p:nvSpPr>
        <p:spPr bwMode="auto">
          <a:xfrm>
            <a:off x="539750" y="3141663"/>
            <a:ext cx="792003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24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如</a:t>
            </a:r>
            <a:r>
              <a:rPr lang="en-US" altLang="zh-CN" sz="24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: </a:t>
            </a:r>
            <a:r>
              <a:rPr lang="zh-CN" altLang="en-US" sz="24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全校师生和班主任一起参加了这次的春游活动。</a:t>
            </a:r>
          </a:p>
        </p:txBody>
      </p:sp>
      <p:sp>
        <p:nvSpPr>
          <p:cNvPr id="43020" name="Text Box 12"/>
          <p:cNvSpPr txBox="1">
            <a:spLocks noChangeArrowheads="1"/>
          </p:cNvSpPr>
          <p:nvPr/>
        </p:nvSpPr>
        <p:spPr bwMode="auto">
          <a:xfrm>
            <a:off x="323850" y="3716338"/>
            <a:ext cx="44640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2400" b="1">
                <a:solidFill>
                  <a:srgbClr val="FF3300"/>
                </a:solidFill>
                <a:latin typeface="黑体" pitchFamily="49" charset="-122"/>
                <a:ea typeface="黑体" pitchFamily="49" charset="-122"/>
              </a:rPr>
              <a:t>练习</a:t>
            </a:r>
            <a:r>
              <a:rPr lang="en-US" altLang="zh-CN" sz="2400" b="1">
                <a:solidFill>
                  <a:srgbClr val="FF3300"/>
                </a:solidFill>
                <a:latin typeface="黑体" pitchFamily="49" charset="-122"/>
                <a:ea typeface="黑体" pitchFamily="49" charset="-122"/>
              </a:rPr>
              <a:t>.</a:t>
            </a:r>
            <a:r>
              <a:rPr lang="zh-CN" altLang="en-US" sz="2400" b="1">
                <a:solidFill>
                  <a:srgbClr val="FF3300"/>
                </a:solidFill>
                <a:latin typeface="黑体" pitchFamily="49" charset="-122"/>
                <a:ea typeface="黑体" pitchFamily="49" charset="-122"/>
              </a:rPr>
              <a:t>改正下面句子的错误</a:t>
            </a:r>
          </a:p>
        </p:txBody>
      </p:sp>
      <p:sp>
        <p:nvSpPr>
          <p:cNvPr id="43021" name="Text Box 13"/>
          <p:cNvSpPr txBox="1">
            <a:spLocks noChangeArrowheads="1"/>
          </p:cNvSpPr>
          <p:nvPr/>
        </p:nvSpPr>
        <p:spPr bwMode="auto">
          <a:xfrm>
            <a:off x="468313" y="4437063"/>
            <a:ext cx="511333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2400" b="1">
                <a:solidFill>
                  <a:srgbClr val="000000"/>
                </a:solidFill>
                <a:ea typeface="黑体" pitchFamily="49" charset="-122"/>
              </a:rPr>
              <a:t>市场上有许多雪梨和水果出售。</a:t>
            </a:r>
          </a:p>
        </p:txBody>
      </p:sp>
    </p:spTree>
    <p:extLst>
      <p:ext uri="{BB962C8B-B14F-4D97-AF65-F5344CB8AC3E}">
        <p14:creationId xmlns:p14="http://schemas.microsoft.com/office/powerpoint/2010/main" val="24400828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30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30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30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430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" dur="500"/>
                                        <p:tgtEl>
                                          <p:spTgt spid="430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30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30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430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430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430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430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3" grpId="0" autoUpdateAnimBg="0"/>
      <p:bldP spid="43014" grpId="0" animBg="1"/>
      <p:bldP spid="43015" grpId="0" autoUpdateAnimBg="0"/>
      <p:bldP spid="43016" grpId="0" animBg="1"/>
      <p:bldP spid="43017" grpId="0" autoUpdateAnimBg="0"/>
      <p:bldP spid="43018" grpId="0" autoUpdateAnimBg="0"/>
      <p:bldP spid="43019" grpId="0" autoUpdateAnimBg="0"/>
      <p:bldP spid="43020" grpId="0" autoUpdateAnimBg="0"/>
      <p:bldP spid="43021" grpId="0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6572" y="41651"/>
            <a:ext cx="9140670" cy="6854697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9100" y="491953"/>
            <a:ext cx="8305800" cy="5874094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20000"/>
              </a:prstClr>
            </a:outerShdw>
          </a:effectLst>
        </p:spPr>
      </p:pic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3125" b="63520"/>
          <a:stretch>
            <a:fillRect/>
          </a:stretch>
        </p:blipFill>
        <p:spPr>
          <a:xfrm>
            <a:off x="0" y="404"/>
            <a:ext cx="3371850" cy="2501497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521" t="9440" r="2776" b="46481"/>
          <a:stretch>
            <a:fillRect/>
          </a:stretch>
        </p:blipFill>
        <p:spPr>
          <a:xfrm>
            <a:off x="8534400" y="736600"/>
            <a:ext cx="612930" cy="3022601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2225" r="83229"/>
          <a:stretch>
            <a:fillRect/>
          </a:stretch>
        </p:blipFill>
        <p:spPr>
          <a:xfrm>
            <a:off x="-168851" y="4991751"/>
            <a:ext cx="1533525" cy="1904597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167" t="74262"/>
          <a:stretch>
            <a:fillRect/>
          </a:stretch>
        </p:blipFill>
        <p:spPr>
          <a:xfrm>
            <a:off x="7239000" y="5092700"/>
            <a:ext cx="1905000" cy="1764897"/>
          </a:xfrm>
          <a:prstGeom prst="rect">
            <a:avLst/>
          </a:prstGeom>
        </p:spPr>
      </p:pic>
      <p:pic>
        <p:nvPicPr>
          <p:cNvPr id="51" name="图片 50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422" t="2217" r="31424" b="42118"/>
          <a:stretch>
            <a:fillRect/>
          </a:stretch>
        </p:blipFill>
        <p:spPr>
          <a:xfrm>
            <a:off x="7737410" y="1455415"/>
            <a:ext cx="1007441" cy="1548774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3851920" y="327822"/>
            <a:ext cx="298030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zh-CN" altLang="en-US" sz="5400" b="1" spc="50" dirty="0" smtClean="0">
                <a:ln w="11430"/>
                <a:gradFill>
                  <a:gsLst>
                    <a:gs pos="25000">
                      <a:srgbClr val="ED7D31">
                        <a:satMod val="155000"/>
                      </a:srgbClr>
                    </a:gs>
                    <a:gs pos="100000">
                      <a:srgbClr val="ED7D31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比赛时刻</a:t>
            </a:r>
            <a:endParaRPr lang="zh-CN" altLang="en-US" sz="5400" b="1" spc="50" dirty="0">
              <a:ln w="11430"/>
              <a:gradFill>
                <a:gsLst>
                  <a:gs pos="25000">
                    <a:srgbClr val="ED7D31">
                      <a:satMod val="155000"/>
                    </a:srgbClr>
                  </a:gs>
                  <a:gs pos="100000">
                    <a:srgbClr val="ED7D31">
                      <a:shade val="45000"/>
                      <a:satMod val="16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0" name="标题 1"/>
          <p:cNvSpPr txBox="1">
            <a:spLocks noChangeArrowheads="1"/>
          </p:cNvSpPr>
          <p:nvPr/>
        </p:nvSpPr>
        <p:spPr bwMode="auto">
          <a:xfrm>
            <a:off x="251279" y="2629582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+mj-lt"/>
                <a:ea typeface="+mj-ea"/>
                <a:cs typeface="+mj-cs"/>
                <a:sym typeface="Calibri" pitchFamily="34" charset="0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4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宋体"/>
                <a:cs typeface="+mj-cs"/>
                <a:sym typeface="Calibri" pitchFamily="34" charset="0"/>
              </a:rPr>
              <a:t>抢答题</a:t>
            </a:r>
            <a:endParaRPr kumimoji="0" lang="zh-CN" altLang="en-US" sz="4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宋体"/>
              <a:cs typeface="+mj-cs"/>
              <a:sym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894189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ldLvl="0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标题 1"/>
          <p:cNvSpPr>
            <a:spLocks noGrp="1" noChangeArrowheads="1"/>
          </p:cNvSpPr>
          <p:nvPr>
            <p:ph type="title" idx="4294967295"/>
          </p:nvPr>
        </p:nvSpPr>
        <p:spPr>
          <a:xfrm>
            <a:off x="-756592" y="116632"/>
            <a:ext cx="5829300" cy="868362"/>
          </a:xfrm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zh-CN" altLang="en-US" dirty="0" smtClean="0"/>
              <a:t>抢答题</a:t>
            </a:r>
            <a:endParaRPr lang="zh-CN" dirty="0"/>
          </a:p>
        </p:txBody>
      </p:sp>
      <p:sp>
        <p:nvSpPr>
          <p:cNvPr id="9219" name="内容占位符 2"/>
          <p:cNvSpPr>
            <a:spLocks noGrp="1" noChangeArrowheads="1"/>
          </p:cNvSpPr>
          <p:nvPr>
            <p:ph idx="4294967295"/>
          </p:nvPr>
        </p:nvSpPr>
        <p:spPr bwMode="auto">
          <a:xfrm>
            <a:off x="214313" y="1196752"/>
            <a:ext cx="8929687" cy="542925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0" indent="0">
              <a:buNone/>
            </a:pPr>
            <a:r>
              <a:rPr lang="zh-CN" altLang="en-US" sz="4000" b="1" dirty="0" smtClean="0"/>
              <a:t>如下</a:t>
            </a:r>
            <a:r>
              <a:rPr lang="zh-CN" altLang="en-US" sz="4000" b="1" dirty="0"/>
              <a:t>短语有</a:t>
            </a:r>
            <a:r>
              <a:rPr lang="en-US" sz="4000" b="1" dirty="0"/>
              <a:t>2</a:t>
            </a:r>
            <a:r>
              <a:rPr lang="zh-CN" altLang="en-US" sz="4000" b="1" dirty="0"/>
              <a:t>个不是并列</a:t>
            </a:r>
            <a:r>
              <a:rPr lang="zh-CN" altLang="en-US" sz="4000" b="1" dirty="0" smtClean="0"/>
              <a:t>短语</a:t>
            </a:r>
            <a:r>
              <a:rPr lang="en-US" altLang="zh-CN" sz="4000" b="1" dirty="0" smtClean="0"/>
              <a:t>,</a:t>
            </a:r>
            <a:r>
              <a:rPr lang="zh-CN" altLang="en-US" sz="4000" b="1" dirty="0" smtClean="0"/>
              <a:t>请找一找</a:t>
            </a:r>
            <a:endParaRPr lang="en-US" altLang="zh-CN" sz="4000" b="1" dirty="0" smtClean="0"/>
          </a:p>
          <a:p>
            <a:pPr marL="0" indent="0">
              <a:buNone/>
            </a:pPr>
            <a:endParaRPr lang="en-US" sz="4000" b="1" dirty="0"/>
          </a:p>
          <a:p>
            <a:r>
              <a:rPr lang="en-US" sz="4000" b="1" dirty="0"/>
              <a:t>1</a:t>
            </a:r>
            <a:r>
              <a:rPr lang="zh-CN" altLang="en-US" sz="4000" b="1" dirty="0"/>
              <a:t>报纸杂志   </a:t>
            </a:r>
            <a:r>
              <a:rPr lang="en-US" sz="4000" b="1" dirty="0"/>
              <a:t>2</a:t>
            </a:r>
            <a:r>
              <a:rPr lang="zh-CN" altLang="en-US" sz="4000" b="1" dirty="0"/>
              <a:t>调查研究    </a:t>
            </a:r>
            <a:r>
              <a:rPr lang="en-US" sz="4000" b="1" dirty="0"/>
              <a:t>3</a:t>
            </a:r>
            <a:r>
              <a:rPr lang="zh-CN" altLang="en-US" sz="4000" b="1" dirty="0"/>
              <a:t>十分健康             </a:t>
            </a:r>
            <a:r>
              <a:rPr lang="en-US" sz="4000" b="1" dirty="0"/>
              <a:t>4</a:t>
            </a:r>
            <a:r>
              <a:rPr lang="zh-CN" altLang="en-US" sz="4000" b="1" dirty="0"/>
              <a:t>严肃认真     </a:t>
            </a:r>
            <a:r>
              <a:rPr lang="en-US" sz="4000" b="1" dirty="0"/>
              <a:t>5</a:t>
            </a:r>
            <a:r>
              <a:rPr lang="zh-CN" altLang="en-US" sz="4000" b="1" dirty="0"/>
              <a:t>读和写       </a:t>
            </a:r>
            <a:r>
              <a:rPr lang="en-US" sz="4000" b="1" dirty="0"/>
              <a:t>6</a:t>
            </a:r>
            <a:r>
              <a:rPr lang="zh-CN" altLang="en-US" sz="4000" b="1" dirty="0"/>
              <a:t>风和日丽             </a:t>
            </a:r>
            <a:r>
              <a:rPr lang="en-US" sz="4000" b="1" dirty="0"/>
              <a:t>7</a:t>
            </a:r>
            <a:r>
              <a:rPr lang="zh-CN" altLang="en-US" sz="4000" b="1" dirty="0"/>
              <a:t>悬崖峭壁    </a:t>
            </a:r>
            <a:r>
              <a:rPr lang="en-US" sz="4000" b="1" dirty="0"/>
              <a:t>8</a:t>
            </a:r>
            <a:r>
              <a:rPr lang="zh-CN" altLang="en-US" sz="4000" b="1" dirty="0"/>
              <a:t>春光秋色    </a:t>
            </a:r>
            <a:r>
              <a:rPr lang="en-US" sz="4000" b="1" dirty="0"/>
              <a:t>9</a:t>
            </a:r>
            <a:r>
              <a:rPr lang="zh-CN" altLang="en-US" sz="4000" b="1" dirty="0"/>
              <a:t>如花似锦         </a:t>
            </a:r>
            <a:r>
              <a:rPr lang="en-US" sz="4000" b="1" dirty="0"/>
              <a:t>10</a:t>
            </a:r>
            <a:r>
              <a:rPr lang="zh-CN" altLang="en-US" sz="4000" b="1" dirty="0"/>
              <a:t>妙龄青年 </a:t>
            </a:r>
            <a:r>
              <a:rPr lang="en-US" sz="4000" b="1" dirty="0"/>
              <a:t>11</a:t>
            </a:r>
            <a:r>
              <a:rPr lang="zh-CN" altLang="en-US" sz="4000" b="1" dirty="0"/>
              <a:t> 春夏秋冬 </a:t>
            </a:r>
            <a:r>
              <a:rPr lang="en-US" sz="4000" b="1" dirty="0"/>
              <a:t>12</a:t>
            </a:r>
            <a:r>
              <a:rPr lang="zh-CN" altLang="en-US" sz="4000" b="1" dirty="0"/>
              <a:t> 废寝忘食          </a:t>
            </a:r>
            <a:r>
              <a:rPr lang="en-US" sz="4000" b="1" dirty="0"/>
              <a:t>13</a:t>
            </a:r>
            <a:r>
              <a:rPr lang="zh-CN" altLang="en-US" sz="4000" b="1" dirty="0"/>
              <a:t>我们村的小伙子和你们村的大姑娘</a:t>
            </a:r>
            <a:r>
              <a:rPr lang="en-US" sz="4000" b="1" dirty="0"/>
              <a:t>14</a:t>
            </a:r>
            <a:r>
              <a:rPr lang="zh-CN" altLang="en-US" sz="4000" b="1" dirty="0"/>
              <a:t>我们每天吃什么她们每天干什么                        </a:t>
            </a:r>
          </a:p>
          <a:p>
            <a:pPr>
              <a:buFont typeface="Arial" pitchFamily="34" charset="0"/>
              <a:buNone/>
            </a:pPr>
            <a:r>
              <a:rPr lang="zh-CN" altLang="en-US" sz="1000" dirty="0"/>
              <a:t/>
            </a:r>
            <a:br>
              <a:rPr lang="zh-CN" altLang="en-US" sz="1000" dirty="0"/>
            </a:br>
            <a:endParaRPr lang="zh-CN" altLang="en-US" sz="1000" b="1" dirty="0"/>
          </a:p>
        </p:txBody>
      </p:sp>
    </p:spTree>
    <p:extLst>
      <p:ext uri="{BB962C8B-B14F-4D97-AF65-F5344CB8AC3E}">
        <p14:creationId xmlns:p14="http://schemas.microsoft.com/office/powerpoint/2010/main" val="799033577"/>
      </p:ext>
    </p:extLst>
  </p:cSld>
  <p:clrMapOvr>
    <a:masterClrMapping/>
  </p:clrMapOvr>
  <p:transition>
    <p:dissolve/>
    <p:sndAc>
      <p:stSnd>
        <p:snd r:embed="rId2" name="hamme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 bldLvl="0" autoUpdateAnimBg="0"/>
      <p:bldP spid="9219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标题 1"/>
          <p:cNvSpPr>
            <a:spLocks noGrp="1" noChangeArrowheads="1"/>
          </p:cNvSpPr>
          <p:nvPr>
            <p:ph type="title" idx="4294967295"/>
          </p:nvPr>
        </p:nvSpPr>
        <p:spPr>
          <a:xfrm>
            <a:off x="-756592" y="116632"/>
            <a:ext cx="5829300" cy="868362"/>
          </a:xfrm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zh-CN" altLang="en-US" dirty="0" smtClean="0"/>
              <a:t>抢答题</a:t>
            </a:r>
            <a:endParaRPr lang="zh-CN" dirty="0"/>
          </a:p>
        </p:txBody>
      </p:sp>
      <p:sp>
        <p:nvSpPr>
          <p:cNvPr id="9219" name="内容占位符 2"/>
          <p:cNvSpPr>
            <a:spLocks noGrp="1" noChangeArrowheads="1"/>
          </p:cNvSpPr>
          <p:nvPr>
            <p:ph idx="4294967295"/>
          </p:nvPr>
        </p:nvSpPr>
        <p:spPr bwMode="auto">
          <a:xfrm>
            <a:off x="214313" y="1196752"/>
            <a:ext cx="8929687" cy="542925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0" indent="0">
              <a:buNone/>
            </a:pPr>
            <a:r>
              <a:rPr lang="zh-CN" altLang="en-US" sz="4000" b="1" dirty="0" smtClean="0"/>
              <a:t>如下</a:t>
            </a:r>
            <a:r>
              <a:rPr lang="zh-CN" altLang="en-US" sz="4000" b="1" dirty="0"/>
              <a:t>短语有</a:t>
            </a:r>
            <a:r>
              <a:rPr lang="en-US" sz="4000" b="1" dirty="0"/>
              <a:t>2</a:t>
            </a:r>
            <a:r>
              <a:rPr lang="zh-CN" altLang="en-US" sz="4000" b="1" dirty="0"/>
              <a:t>个不是并列短语</a:t>
            </a:r>
            <a:r>
              <a:rPr lang="zh-CN" altLang="en-US" sz="4000" b="1" dirty="0" smtClean="0"/>
              <a:t>找一找</a:t>
            </a:r>
            <a:endParaRPr lang="en-US" altLang="zh-CN" sz="4000" b="1" dirty="0" smtClean="0"/>
          </a:p>
          <a:p>
            <a:pPr marL="0" indent="0">
              <a:buNone/>
            </a:pPr>
            <a:endParaRPr lang="en-US" sz="4000" b="1" dirty="0"/>
          </a:p>
          <a:p>
            <a:r>
              <a:rPr lang="en-US" sz="4000" b="1" dirty="0"/>
              <a:t>1</a:t>
            </a:r>
            <a:r>
              <a:rPr lang="zh-CN" altLang="en-US" sz="4000" b="1" dirty="0"/>
              <a:t>报纸杂志   </a:t>
            </a:r>
            <a:r>
              <a:rPr lang="en-US" sz="4000" b="1" dirty="0"/>
              <a:t>2</a:t>
            </a:r>
            <a:r>
              <a:rPr lang="zh-CN" altLang="en-US" sz="4000" b="1" dirty="0"/>
              <a:t>调查研究    </a:t>
            </a:r>
            <a:r>
              <a:rPr lang="en-US" sz="4000" b="1" dirty="0"/>
              <a:t>3</a:t>
            </a:r>
            <a:r>
              <a:rPr lang="zh-CN" altLang="en-US" sz="4000" b="1" dirty="0">
                <a:solidFill>
                  <a:srgbClr val="FF0000"/>
                </a:solidFill>
              </a:rPr>
              <a:t>十分健康             </a:t>
            </a:r>
            <a:r>
              <a:rPr lang="en-US" sz="4000" b="1" dirty="0"/>
              <a:t>4</a:t>
            </a:r>
            <a:r>
              <a:rPr lang="zh-CN" altLang="en-US" sz="4000" b="1" dirty="0"/>
              <a:t>严肃认真     </a:t>
            </a:r>
            <a:r>
              <a:rPr lang="en-US" sz="4000" b="1" dirty="0"/>
              <a:t>5</a:t>
            </a:r>
            <a:r>
              <a:rPr lang="zh-CN" altLang="en-US" sz="4000" b="1" dirty="0"/>
              <a:t>读和写       </a:t>
            </a:r>
            <a:r>
              <a:rPr lang="en-US" sz="4000" b="1" dirty="0"/>
              <a:t>6</a:t>
            </a:r>
            <a:r>
              <a:rPr lang="zh-CN" altLang="en-US" sz="4000" b="1" dirty="0"/>
              <a:t>风和日丽             </a:t>
            </a:r>
            <a:r>
              <a:rPr lang="en-US" sz="4000" b="1" dirty="0"/>
              <a:t>7</a:t>
            </a:r>
            <a:r>
              <a:rPr lang="zh-CN" altLang="en-US" sz="4000" b="1" dirty="0"/>
              <a:t>悬崖峭壁    </a:t>
            </a:r>
            <a:r>
              <a:rPr lang="en-US" sz="4000" b="1" dirty="0"/>
              <a:t>8</a:t>
            </a:r>
            <a:r>
              <a:rPr lang="zh-CN" altLang="en-US" sz="4000" b="1" dirty="0"/>
              <a:t>春光秋色    </a:t>
            </a:r>
            <a:r>
              <a:rPr lang="en-US" sz="4000" b="1" dirty="0"/>
              <a:t>9</a:t>
            </a:r>
            <a:r>
              <a:rPr lang="zh-CN" altLang="en-US" sz="4000" b="1" dirty="0"/>
              <a:t>如花似锦         </a:t>
            </a:r>
            <a:r>
              <a:rPr lang="en-US" sz="4000" b="1" dirty="0"/>
              <a:t>10</a:t>
            </a:r>
            <a:r>
              <a:rPr lang="zh-CN" altLang="en-US" sz="4000" b="1" dirty="0">
                <a:solidFill>
                  <a:srgbClr val="FF0000"/>
                </a:solidFill>
              </a:rPr>
              <a:t>妙龄青年 </a:t>
            </a:r>
            <a:r>
              <a:rPr lang="en-US" sz="4000" b="1" dirty="0"/>
              <a:t>11</a:t>
            </a:r>
            <a:r>
              <a:rPr lang="zh-CN" altLang="en-US" sz="4000" b="1" dirty="0"/>
              <a:t> 春夏秋冬 </a:t>
            </a:r>
            <a:r>
              <a:rPr lang="en-US" sz="4000" b="1" dirty="0"/>
              <a:t>12</a:t>
            </a:r>
            <a:r>
              <a:rPr lang="zh-CN" altLang="en-US" sz="4000" b="1" dirty="0"/>
              <a:t> 废寝忘食          </a:t>
            </a:r>
            <a:r>
              <a:rPr lang="en-US" sz="4000" b="1" dirty="0"/>
              <a:t>13</a:t>
            </a:r>
            <a:r>
              <a:rPr lang="zh-CN" altLang="en-US" sz="4000" b="1" dirty="0"/>
              <a:t>我们村的小伙子和你们村的大姑娘</a:t>
            </a:r>
            <a:r>
              <a:rPr lang="en-US" sz="4000" b="1" dirty="0"/>
              <a:t>14</a:t>
            </a:r>
            <a:r>
              <a:rPr lang="zh-CN" altLang="en-US" sz="4000" b="1" dirty="0"/>
              <a:t>我们每天吃什么她们每天干什么                        </a:t>
            </a:r>
          </a:p>
          <a:p>
            <a:pPr>
              <a:buFont typeface="Arial" pitchFamily="34" charset="0"/>
              <a:buNone/>
            </a:pPr>
            <a:r>
              <a:rPr lang="zh-CN" altLang="en-US" sz="1000" dirty="0"/>
              <a:t/>
            </a:r>
            <a:br>
              <a:rPr lang="zh-CN" altLang="en-US" sz="1000" dirty="0"/>
            </a:br>
            <a:endParaRPr lang="zh-CN" altLang="en-US" sz="1000" b="1" dirty="0"/>
          </a:p>
        </p:txBody>
      </p:sp>
    </p:spTree>
    <p:extLst>
      <p:ext uri="{BB962C8B-B14F-4D97-AF65-F5344CB8AC3E}">
        <p14:creationId xmlns:p14="http://schemas.microsoft.com/office/powerpoint/2010/main" val="934312755"/>
      </p:ext>
    </p:extLst>
  </p:cSld>
  <p:clrMapOvr>
    <a:masterClrMapping/>
  </p:clrMapOvr>
  <p:transition>
    <p:dissolve/>
    <p:sndAc>
      <p:stSnd>
        <p:snd r:embed="rId2" name="hammer.wav"/>
      </p:stSnd>
    </p:sndAc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Text Box 2"/>
          <p:cNvSpPr txBox="1">
            <a:spLocks noChangeArrowheads="1"/>
          </p:cNvSpPr>
          <p:nvPr/>
        </p:nvSpPr>
        <p:spPr bwMode="auto">
          <a:xfrm>
            <a:off x="1187450" y="-25400"/>
            <a:ext cx="458788" cy="6856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44035" name="Text Box 3"/>
          <p:cNvSpPr txBox="1">
            <a:spLocks noChangeArrowheads="1"/>
          </p:cNvSpPr>
          <p:nvPr/>
        </p:nvSpPr>
        <p:spPr bwMode="auto">
          <a:xfrm>
            <a:off x="1089025" y="0"/>
            <a:ext cx="458788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44036" name="Text Box 4"/>
          <p:cNvSpPr txBox="1">
            <a:spLocks noChangeArrowheads="1"/>
          </p:cNvSpPr>
          <p:nvPr/>
        </p:nvSpPr>
        <p:spPr bwMode="auto">
          <a:xfrm>
            <a:off x="179388" y="115888"/>
            <a:ext cx="302418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4000" b="1">
                <a:solidFill>
                  <a:srgbClr val="FF3300"/>
                </a:solidFill>
                <a:ea typeface="隶书" pitchFamily="49" charset="-122"/>
              </a:rPr>
              <a:t>偏正短语</a:t>
            </a:r>
          </a:p>
        </p:txBody>
      </p:sp>
      <p:sp>
        <p:nvSpPr>
          <p:cNvPr id="44037" name="Text Box 5"/>
          <p:cNvSpPr txBox="1">
            <a:spLocks noChangeArrowheads="1"/>
          </p:cNvSpPr>
          <p:nvPr/>
        </p:nvSpPr>
        <p:spPr bwMode="auto">
          <a:xfrm>
            <a:off x="3563938" y="3357563"/>
            <a:ext cx="22320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2400" b="1">
                <a:solidFill>
                  <a:srgbClr val="0033CC"/>
                </a:solidFill>
                <a:ea typeface="黑体" pitchFamily="49" charset="-122"/>
              </a:rPr>
              <a:t>小小的船</a:t>
            </a:r>
          </a:p>
        </p:txBody>
      </p:sp>
      <p:sp>
        <p:nvSpPr>
          <p:cNvPr id="44038" name="Text Box 6"/>
          <p:cNvSpPr txBox="1">
            <a:spLocks noChangeArrowheads="1"/>
          </p:cNvSpPr>
          <p:nvPr/>
        </p:nvSpPr>
        <p:spPr bwMode="auto">
          <a:xfrm>
            <a:off x="3563938" y="4005263"/>
            <a:ext cx="2089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2400" b="1">
                <a:solidFill>
                  <a:srgbClr val="0033CC"/>
                </a:solidFill>
                <a:ea typeface="黑体" pitchFamily="49" charset="-122"/>
              </a:rPr>
              <a:t>我的同学</a:t>
            </a:r>
          </a:p>
        </p:txBody>
      </p:sp>
      <p:sp>
        <p:nvSpPr>
          <p:cNvPr id="44039" name="Text Box 7"/>
          <p:cNvSpPr txBox="1">
            <a:spLocks noChangeArrowheads="1"/>
          </p:cNvSpPr>
          <p:nvPr/>
        </p:nvSpPr>
        <p:spPr bwMode="auto">
          <a:xfrm>
            <a:off x="250825" y="3357563"/>
            <a:ext cx="33829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24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修饰词</a:t>
            </a:r>
            <a:r>
              <a:rPr lang="en-US" altLang="zh-CN" sz="24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+</a:t>
            </a:r>
            <a:r>
              <a:rPr lang="zh-CN" altLang="en-US" sz="24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名词</a:t>
            </a:r>
            <a:r>
              <a:rPr lang="en-US" altLang="zh-CN" sz="24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(</a:t>
            </a:r>
            <a:r>
              <a:rPr lang="zh-CN" altLang="en-US" sz="24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中心语</a:t>
            </a:r>
            <a:r>
              <a:rPr lang="en-US" altLang="zh-CN" sz="24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)</a:t>
            </a:r>
          </a:p>
        </p:txBody>
      </p:sp>
      <p:sp>
        <p:nvSpPr>
          <p:cNvPr id="44040" name="Text Box 8"/>
          <p:cNvSpPr txBox="1">
            <a:spLocks noChangeArrowheads="1"/>
          </p:cNvSpPr>
          <p:nvPr/>
        </p:nvSpPr>
        <p:spPr bwMode="auto">
          <a:xfrm>
            <a:off x="323850" y="4581525"/>
            <a:ext cx="31686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24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修饰词</a:t>
            </a:r>
            <a:r>
              <a:rPr lang="en-US" altLang="zh-CN" sz="24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+</a:t>
            </a:r>
            <a:r>
              <a:rPr lang="zh-CN" altLang="en-US" sz="24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动词</a:t>
            </a:r>
            <a:r>
              <a:rPr lang="en-US" altLang="zh-CN" sz="24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(</a:t>
            </a:r>
            <a:r>
              <a:rPr lang="zh-CN" altLang="en-US" sz="24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中心语</a:t>
            </a:r>
            <a:r>
              <a:rPr lang="en-US" altLang="zh-CN" sz="24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)</a:t>
            </a:r>
          </a:p>
        </p:txBody>
      </p:sp>
      <p:sp>
        <p:nvSpPr>
          <p:cNvPr id="44041" name="Text Box 9"/>
          <p:cNvSpPr txBox="1">
            <a:spLocks noChangeArrowheads="1"/>
          </p:cNvSpPr>
          <p:nvPr/>
        </p:nvSpPr>
        <p:spPr bwMode="auto">
          <a:xfrm>
            <a:off x="3563938" y="4581525"/>
            <a:ext cx="22320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2400" b="1">
                <a:solidFill>
                  <a:srgbClr val="0033CC"/>
                </a:solidFill>
                <a:ea typeface="黑体" pitchFamily="49" charset="-122"/>
              </a:rPr>
              <a:t>认真学习</a:t>
            </a:r>
          </a:p>
        </p:txBody>
      </p:sp>
      <p:sp>
        <p:nvSpPr>
          <p:cNvPr id="44042" name="Text Box 10"/>
          <p:cNvSpPr txBox="1">
            <a:spLocks noChangeArrowheads="1"/>
          </p:cNvSpPr>
          <p:nvPr/>
        </p:nvSpPr>
        <p:spPr bwMode="auto">
          <a:xfrm>
            <a:off x="3563938" y="5157788"/>
            <a:ext cx="280828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2400" b="1">
                <a:solidFill>
                  <a:srgbClr val="0033CC"/>
                </a:solidFill>
                <a:ea typeface="黑体" pitchFamily="49" charset="-122"/>
              </a:rPr>
              <a:t>痛苦地挣扎</a:t>
            </a:r>
          </a:p>
        </p:txBody>
      </p:sp>
      <p:sp>
        <p:nvSpPr>
          <p:cNvPr id="44043" name="Text Box 11"/>
          <p:cNvSpPr txBox="1">
            <a:spLocks noChangeArrowheads="1"/>
          </p:cNvSpPr>
          <p:nvPr/>
        </p:nvSpPr>
        <p:spPr bwMode="auto">
          <a:xfrm>
            <a:off x="179388" y="5734050"/>
            <a:ext cx="37433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24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修饰词</a:t>
            </a:r>
            <a:r>
              <a:rPr lang="en-US" altLang="zh-CN" sz="24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+</a:t>
            </a:r>
            <a:r>
              <a:rPr lang="zh-CN" altLang="en-US" sz="24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形容词</a:t>
            </a:r>
            <a:r>
              <a:rPr lang="en-US" altLang="zh-CN" sz="24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(</a:t>
            </a:r>
            <a:r>
              <a:rPr lang="zh-CN" altLang="en-US" sz="24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中心语</a:t>
            </a:r>
            <a:r>
              <a:rPr lang="en-US" altLang="zh-CN" sz="24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)</a:t>
            </a:r>
          </a:p>
        </p:txBody>
      </p:sp>
      <p:sp>
        <p:nvSpPr>
          <p:cNvPr id="44044" name="Text Box 12"/>
          <p:cNvSpPr txBox="1">
            <a:spLocks noChangeArrowheads="1"/>
          </p:cNvSpPr>
          <p:nvPr/>
        </p:nvSpPr>
        <p:spPr bwMode="auto">
          <a:xfrm>
            <a:off x="3635375" y="5734050"/>
            <a:ext cx="20161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2400" b="1">
                <a:solidFill>
                  <a:srgbClr val="0033CC"/>
                </a:solidFill>
                <a:ea typeface="黑体" pitchFamily="49" charset="-122"/>
              </a:rPr>
              <a:t>多么美丽</a:t>
            </a:r>
          </a:p>
        </p:txBody>
      </p:sp>
      <p:sp>
        <p:nvSpPr>
          <p:cNvPr id="44045" name="Text Box 13"/>
          <p:cNvSpPr txBox="1">
            <a:spLocks noChangeArrowheads="1"/>
          </p:cNvSpPr>
          <p:nvPr/>
        </p:nvSpPr>
        <p:spPr bwMode="auto">
          <a:xfrm>
            <a:off x="3635375" y="6237288"/>
            <a:ext cx="24495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2400" b="1">
                <a:solidFill>
                  <a:srgbClr val="0033CC"/>
                </a:solidFill>
                <a:ea typeface="黑体" pitchFamily="49" charset="-122"/>
              </a:rPr>
              <a:t>十分努力</a:t>
            </a:r>
          </a:p>
        </p:txBody>
      </p:sp>
      <p:sp>
        <p:nvSpPr>
          <p:cNvPr id="44046" name="Text Box 14"/>
          <p:cNvSpPr txBox="1">
            <a:spLocks noChangeArrowheads="1"/>
          </p:cNvSpPr>
          <p:nvPr/>
        </p:nvSpPr>
        <p:spPr bwMode="auto">
          <a:xfrm>
            <a:off x="179388" y="784225"/>
            <a:ext cx="8713787" cy="1187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24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由中心词</a:t>
            </a:r>
            <a:r>
              <a:rPr lang="en-US" altLang="zh-CN" sz="24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(</a:t>
            </a:r>
            <a:r>
              <a:rPr lang="zh-CN" altLang="en-US" sz="24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正</a:t>
            </a:r>
            <a:r>
              <a:rPr lang="en-US" altLang="zh-CN" sz="24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)</a:t>
            </a:r>
            <a:r>
              <a:rPr lang="zh-CN" altLang="en-US" sz="24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和对中心词起修饰作用的词</a:t>
            </a:r>
            <a:r>
              <a:rPr lang="en-US" altLang="zh-CN" sz="24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(</a:t>
            </a:r>
            <a:r>
              <a:rPr lang="zh-CN" altLang="en-US" sz="24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偏</a:t>
            </a:r>
            <a:r>
              <a:rPr lang="en-US" altLang="zh-CN" sz="24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)</a:t>
            </a:r>
            <a:r>
              <a:rPr lang="zh-CN" altLang="en-US" sz="24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两部分组成的短语。</a:t>
            </a:r>
            <a:r>
              <a:rPr lang="zh-CN" altLang="en-US" sz="2400" b="1">
                <a:solidFill>
                  <a:srgbClr val="000000"/>
                </a:solidFill>
                <a:ea typeface="黑体" pitchFamily="49" charset="-122"/>
              </a:rPr>
              <a:t>“</a:t>
            </a:r>
            <a:r>
              <a:rPr lang="zh-CN" altLang="en-US" sz="24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偏</a:t>
            </a:r>
            <a:r>
              <a:rPr lang="zh-CN" altLang="en-US" sz="2400" b="1">
                <a:solidFill>
                  <a:srgbClr val="000000"/>
                </a:solidFill>
                <a:ea typeface="黑体" pitchFamily="49" charset="-122"/>
              </a:rPr>
              <a:t>”</a:t>
            </a:r>
            <a:r>
              <a:rPr lang="zh-CN" altLang="en-US" sz="24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在前，起修饰和限制作用；</a:t>
            </a:r>
            <a:r>
              <a:rPr lang="zh-CN" altLang="en-US" sz="2400" b="1">
                <a:solidFill>
                  <a:srgbClr val="000000"/>
                </a:solidFill>
                <a:ea typeface="黑体" pitchFamily="49" charset="-122"/>
              </a:rPr>
              <a:t>“</a:t>
            </a:r>
            <a:r>
              <a:rPr lang="zh-CN" altLang="en-US" sz="24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正</a:t>
            </a:r>
            <a:r>
              <a:rPr lang="zh-CN" altLang="en-US" sz="2400" b="1">
                <a:solidFill>
                  <a:srgbClr val="000000"/>
                </a:solidFill>
                <a:ea typeface="黑体" pitchFamily="49" charset="-122"/>
              </a:rPr>
              <a:t>”</a:t>
            </a:r>
            <a:r>
              <a:rPr lang="zh-CN" altLang="en-US" sz="24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在后，是中心语。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24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即</a:t>
            </a:r>
            <a:r>
              <a:rPr lang="zh-CN" altLang="en-US" sz="2400" b="1">
                <a:solidFill>
                  <a:srgbClr val="0033CC"/>
                </a:solidFill>
                <a:latin typeface="黑体" pitchFamily="49" charset="-122"/>
                <a:ea typeface="黑体" pitchFamily="49" charset="-122"/>
              </a:rPr>
              <a:t>修饰词</a:t>
            </a:r>
            <a:r>
              <a:rPr lang="en-US" altLang="zh-CN" sz="2400" b="1">
                <a:solidFill>
                  <a:srgbClr val="0033CC"/>
                </a:solidFill>
                <a:latin typeface="黑体" pitchFamily="49" charset="-122"/>
                <a:ea typeface="黑体" pitchFamily="49" charset="-122"/>
              </a:rPr>
              <a:t>(</a:t>
            </a:r>
            <a:r>
              <a:rPr lang="zh-CN" altLang="en-US" sz="2400" b="1">
                <a:solidFill>
                  <a:srgbClr val="0033CC"/>
                </a:solidFill>
                <a:latin typeface="黑体" pitchFamily="49" charset="-122"/>
                <a:ea typeface="黑体" pitchFamily="49" charset="-122"/>
              </a:rPr>
              <a:t>偏</a:t>
            </a:r>
            <a:r>
              <a:rPr lang="en-US" altLang="zh-CN" sz="2400" b="1">
                <a:solidFill>
                  <a:srgbClr val="0033CC"/>
                </a:solidFill>
                <a:latin typeface="黑体" pitchFamily="49" charset="-122"/>
                <a:ea typeface="黑体" pitchFamily="49" charset="-122"/>
              </a:rPr>
              <a:t>)+</a:t>
            </a:r>
            <a:r>
              <a:rPr lang="zh-CN" altLang="en-US" sz="2400" b="1">
                <a:solidFill>
                  <a:srgbClr val="0033CC"/>
                </a:solidFill>
                <a:latin typeface="黑体" pitchFamily="49" charset="-122"/>
                <a:ea typeface="黑体" pitchFamily="49" charset="-122"/>
              </a:rPr>
              <a:t>中心语</a:t>
            </a:r>
            <a:r>
              <a:rPr lang="en-US" altLang="zh-CN" sz="2400" b="1">
                <a:solidFill>
                  <a:srgbClr val="0033CC"/>
                </a:solidFill>
                <a:latin typeface="黑体" pitchFamily="49" charset="-122"/>
                <a:ea typeface="黑体" pitchFamily="49" charset="-122"/>
              </a:rPr>
              <a:t>(</a:t>
            </a:r>
            <a:r>
              <a:rPr lang="zh-CN" altLang="en-US" sz="2400" b="1">
                <a:solidFill>
                  <a:srgbClr val="0033CC"/>
                </a:solidFill>
                <a:latin typeface="黑体" pitchFamily="49" charset="-122"/>
                <a:ea typeface="黑体" pitchFamily="49" charset="-122"/>
              </a:rPr>
              <a:t>正</a:t>
            </a:r>
            <a:r>
              <a:rPr lang="en-US" altLang="zh-CN" sz="2400" b="1">
                <a:solidFill>
                  <a:srgbClr val="0033CC"/>
                </a:solidFill>
                <a:latin typeface="黑体" pitchFamily="49" charset="-122"/>
                <a:ea typeface="黑体" pitchFamily="49" charset="-122"/>
              </a:rPr>
              <a:t>)</a:t>
            </a:r>
            <a:r>
              <a:rPr lang="zh-CN" altLang="en-US" sz="2400" b="1">
                <a:solidFill>
                  <a:srgbClr val="0033CC"/>
                </a:solidFill>
                <a:latin typeface="黑体" pitchFamily="49" charset="-122"/>
                <a:ea typeface="黑体" pitchFamily="49" charset="-122"/>
              </a:rPr>
              <a:t>。</a:t>
            </a:r>
            <a:endParaRPr lang="zh-CN" altLang="en-US" b="1">
              <a:solidFill>
                <a:srgbClr val="000000"/>
              </a:solidFill>
            </a:endParaRPr>
          </a:p>
        </p:txBody>
      </p:sp>
      <p:sp>
        <p:nvSpPr>
          <p:cNvPr id="44047" name="Text Box 15"/>
          <p:cNvSpPr txBox="1">
            <a:spLocks noChangeArrowheads="1"/>
          </p:cNvSpPr>
          <p:nvPr/>
        </p:nvSpPr>
        <p:spPr bwMode="auto">
          <a:xfrm>
            <a:off x="0" y="2398713"/>
            <a:ext cx="92525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24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修饰名词的词叫定语，用（）表示</a:t>
            </a:r>
            <a:r>
              <a:rPr lang="zh-CN" altLang="en-US" sz="2400" b="1" dirty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；</a:t>
            </a:r>
            <a:r>
              <a:rPr lang="zh-CN" altLang="en-US" sz="24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修饰动词、形容词的词叫状语，用</a:t>
            </a:r>
            <a:r>
              <a:rPr lang="en-US" altLang="zh-CN" sz="24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[ ]</a:t>
            </a:r>
            <a:r>
              <a:rPr lang="zh-CN" altLang="en-US" sz="24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表示</a:t>
            </a:r>
            <a:r>
              <a:rPr lang="zh-CN" altLang="en-US" sz="2400" b="1" dirty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。这类短语主要以名词、动词、形容词为主体构成。</a:t>
            </a:r>
          </a:p>
        </p:txBody>
      </p:sp>
    </p:spTree>
    <p:extLst>
      <p:ext uri="{BB962C8B-B14F-4D97-AF65-F5344CB8AC3E}">
        <p14:creationId xmlns:p14="http://schemas.microsoft.com/office/powerpoint/2010/main" val="16394486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40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40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403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4404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0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4404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0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7" grpId="0" autoUpdateAnimBg="0"/>
      <p:bldP spid="44038" grpId="0" autoUpdateAnimBg="0"/>
      <p:bldP spid="44039" grpId="0" autoUpdateAnimBg="0"/>
      <p:bldP spid="44040" grpId="0" autoUpdateAnimBg="0"/>
      <p:bldP spid="44041" grpId="0" autoUpdateAnimBg="0"/>
      <p:bldP spid="44042" grpId="0" autoUpdateAnimBg="0"/>
      <p:bldP spid="44043" grpId="0" autoUpdateAnimBg="0"/>
      <p:bldP spid="44044" grpId="0" autoUpdateAnimBg="0"/>
      <p:bldP spid="44045" grpId="0" autoUpdateAnimBg="0"/>
      <p:bldP spid="44046" grpId="0" autoUpdateAnimBg="0"/>
      <p:bldP spid="44047" grpId="0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Text Box 2"/>
          <p:cNvSpPr txBox="1">
            <a:spLocks noChangeArrowheads="1"/>
          </p:cNvSpPr>
          <p:nvPr/>
        </p:nvSpPr>
        <p:spPr bwMode="auto">
          <a:xfrm>
            <a:off x="1187450" y="-25400"/>
            <a:ext cx="458788" cy="6856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45059" name="Text Box 3"/>
          <p:cNvSpPr txBox="1">
            <a:spLocks noChangeArrowheads="1"/>
          </p:cNvSpPr>
          <p:nvPr/>
        </p:nvSpPr>
        <p:spPr bwMode="auto">
          <a:xfrm>
            <a:off x="1089025" y="0"/>
            <a:ext cx="458788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45060" name="Text Box 4"/>
          <p:cNvSpPr txBox="1">
            <a:spLocks noChangeArrowheads="1"/>
          </p:cNvSpPr>
          <p:nvPr/>
        </p:nvSpPr>
        <p:spPr bwMode="auto">
          <a:xfrm>
            <a:off x="179388" y="260350"/>
            <a:ext cx="47529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24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练习</a:t>
            </a:r>
            <a:r>
              <a:rPr lang="en-US" altLang="zh-CN" sz="24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. </a:t>
            </a:r>
            <a:r>
              <a:rPr lang="zh-CN" altLang="en-US" sz="24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出下列句子的偏正短语</a:t>
            </a:r>
          </a:p>
        </p:txBody>
      </p:sp>
      <p:sp>
        <p:nvSpPr>
          <p:cNvPr id="45061" name="Text Box 5"/>
          <p:cNvSpPr txBox="1">
            <a:spLocks noChangeArrowheads="1"/>
          </p:cNvSpPr>
          <p:nvPr/>
        </p:nvSpPr>
        <p:spPr bwMode="auto">
          <a:xfrm>
            <a:off x="468313" y="836613"/>
            <a:ext cx="37433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24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1.</a:t>
            </a:r>
            <a:r>
              <a:rPr lang="zh-CN" altLang="en-US" sz="24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我做了个奇怪的梦。</a:t>
            </a:r>
          </a:p>
        </p:txBody>
      </p:sp>
      <p:sp>
        <p:nvSpPr>
          <p:cNvPr id="45062" name="Text Box 6"/>
          <p:cNvSpPr txBox="1">
            <a:spLocks noChangeArrowheads="1"/>
          </p:cNvSpPr>
          <p:nvPr/>
        </p:nvSpPr>
        <p:spPr bwMode="auto">
          <a:xfrm>
            <a:off x="468313" y="1557338"/>
            <a:ext cx="35290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24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2.</a:t>
            </a:r>
            <a:r>
              <a:rPr lang="zh-CN" altLang="en-US" sz="24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他大声地笑。</a:t>
            </a:r>
          </a:p>
        </p:txBody>
      </p:sp>
      <p:sp>
        <p:nvSpPr>
          <p:cNvPr id="45063" name="Line 7"/>
          <p:cNvSpPr>
            <a:spLocks noChangeShapeType="1"/>
          </p:cNvSpPr>
          <p:nvPr/>
        </p:nvSpPr>
        <p:spPr bwMode="auto">
          <a:xfrm>
            <a:off x="2195513" y="1341438"/>
            <a:ext cx="1008062" cy="0"/>
          </a:xfrm>
          <a:prstGeom prst="line">
            <a:avLst/>
          </a:prstGeom>
          <a:noFill/>
          <a:ln w="38100">
            <a:solidFill>
              <a:srgbClr val="FF6699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45064" name="Line 8"/>
          <p:cNvSpPr>
            <a:spLocks noChangeShapeType="1"/>
          </p:cNvSpPr>
          <p:nvPr/>
        </p:nvSpPr>
        <p:spPr bwMode="auto">
          <a:xfrm flipV="1">
            <a:off x="1258888" y="1989138"/>
            <a:ext cx="1152525" cy="0"/>
          </a:xfrm>
          <a:prstGeom prst="line">
            <a:avLst/>
          </a:prstGeom>
          <a:noFill/>
          <a:ln w="38100">
            <a:solidFill>
              <a:srgbClr val="FF6699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45065" name="Text Box 9"/>
          <p:cNvSpPr txBox="1">
            <a:spLocks noChangeArrowheads="1"/>
          </p:cNvSpPr>
          <p:nvPr/>
        </p:nvSpPr>
        <p:spPr bwMode="auto">
          <a:xfrm>
            <a:off x="323850" y="2708275"/>
            <a:ext cx="27352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2400" b="1">
                <a:solidFill>
                  <a:srgbClr val="FF0000"/>
                </a:solidFill>
                <a:ea typeface="黑体" pitchFamily="49" charset="-122"/>
              </a:rPr>
              <a:t>运用</a:t>
            </a:r>
          </a:p>
        </p:txBody>
      </p:sp>
      <p:sp>
        <p:nvSpPr>
          <p:cNvPr id="45066" name="Text Box 10"/>
          <p:cNvSpPr txBox="1">
            <a:spLocks noChangeArrowheads="1"/>
          </p:cNvSpPr>
          <p:nvPr/>
        </p:nvSpPr>
        <p:spPr bwMode="auto">
          <a:xfrm>
            <a:off x="179388" y="3284538"/>
            <a:ext cx="89646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2400" b="1">
                <a:solidFill>
                  <a:srgbClr val="000000"/>
                </a:solidFill>
                <a:ea typeface="黑体" pitchFamily="49" charset="-122"/>
              </a:rPr>
              <a:t>偏正短语要注意</a:t>
            </a:r>
            <a:r>
              <a:rPr lang="zh-CN" altLang="en-US" sz="2400" b="1">
                <a:solidFill>
                  <a:srgbClr val="0033CC"/>
                </a:solidFill>
                <a:ea typeface="黑体" pitchFamily="49" charset="-122"/>
              </a:rPr>
              <a:t>修饰词和中心语的合理搭配</a:t>
            </a:r>
            <a:r>
              <a:rPr lang="zh-CN" altLang="en-US" sz="2400" b="1">
                <a:solidFill>
                  <a:srgbClr val="000000"/>
                </a:solidFill>
                <a:ea typeface="黑体" pitchFamily="49" charset="-122"/>
              </a:rPr>
              <a:t>，否则就会表达错误。</a:t>
            </a:r>
          </a:p>
        </p:txBody>
      </p:sp>
      <p:sp>
        <p:nvSpPr>
          <p:cNvPr id="45067" name="Text Box 11"/>
          <p:cNvSpPr txBox="1">
            <a:spLocks noChangeArrowheads="1"/>
          </p:cNvSpPr>
          <p:nvPr/>
        </p:nvSpPr>
        <p:spPr bwMode="auto">
          <a:xfrm>
            <a:off x="395288" y="4005263"/>
            <a:ext cx="57594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2400" b="1">
                <a:solidFill>
                  <a:srgbClr val="000000"/>
                </a:solidFill>
                <a:ea typeface="黑体" pitchFamily="49" charset="-122"/>
              </a:rPr>
              <a:t>山的那边传来了一支歌声。</a:t>
            </a:r>
          </a:p>
        </p:txBody>
      </p:sp>
      <p:sp>
        <p:nvSpPr>
          <p:cNvPr id="45068" name="Text Box 12"/>
          <p:cNvSpPr txBox="1">
            <a:spLocks noChangeArrowheads="1"/>
          </p:cNvSpPr>
          <p:nvPr/>
        </p:nvSpPr>
        <p:spPr bwMode="auto">
          <a:xfrm>
            <a:off x="468313" y="2133600"/>
            <a:ext cx="367188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24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3.</a:t>
            </a:r>
            <a:r>
              <a:rPr lang="zh-CN" altLang="en-US" sz="24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李明真是非常优秀。</a:t>
            </a:r>
          </a:p>
        </p:txBody>
      </p:sp>
      <p:sp>
        <p:nvSpPr>
          <p:cNvPr id="45069" name="Line 13"/>
          <p:cNvSpPr>
            <a:spLocks noChangeShapeType="1"/>
          </p:cNvSpPr>
          <p:nvPr/>
        </p:nvSpPr>
        <p:spPr bwMode="auto">
          <a:xfrm>
            <a:off x="2195513" y="2565400"/>
            <a:ext cx="1152525" cy="0"/>
          </a:xfrm>
          <a:prstGeom prst="line">
            <a:avLst/>
          </a:prstGeom>
          <a:noFill/>
          <a:ln w="38100">
            <a:solidFill>
              <a:srgbClr val="FF6699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45070" name="Text Box 14"/>
          <p:cNvSpPr txBox="1">
            <a:spLocks noChangeArrowheads="1"/>
          </p:cNvSpPr>
          <p:nvPr/>
        </p:nvSpPr>
        <p:spPr bwMode="auto">
          <a:xfrm>
            <a:off x="323850" y="4581525"/>
            <a:ext cx="44640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24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练习</a:t>
            </a:r>
            <a:r>
              <a:rPr lang="en-US" altLang="zh-CN" sz="24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.</a:t>
            </a:r>
            <a:r>
              <a:rPr lang="zh-CN" altLang="en-US" sz="24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改正下面的句子</a:t>
            </a:r>
          </a:p>
        </p:txBody>
      </p:sp>
      <p:sp>
        <p:nvSpPr>
          <p:cNvPr id="45071" name="Text Box 15"/>
          <p:cNvSpPr txBox="1">
            <a:spLocks noChangeArrowheads="1"/>
          </p:cNvSpPr>
          <p:nvPr/>
        </p:nvSpPr>
        <p:spPr bwMode="auto">
          <a:xfrm>
            <a:off x="468313" y="5300663"/>
            <a:ext cx="496728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2400" b="1">
                <a:solidFill>
                  <a:srgbClr val="000000"/>
                </a:solidFill>
                <a:ea typeface="黑体" pitchFamily="49" charset="-122"/>
              </a:rPr>
              <a:t>早上的朝阳照在大地上。</a:t>
            </a:r>
          </a:p>
        </p:txBody>
      </p:sp>
    </p:spTree>
    <p:extLst>
      <p:ext uri="{BB962C8B-B14F-4D97-AF65-F5344CB8AC3E}">
        <p14:creationId xmlns:p14="http://schemas.microsoft.com/office/powerpoint/2010/main" val="11180651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50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500"/>
                                        <p:tgtEl>
                                          <p:spTgt spid="450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50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"/>
                                        <p:tgtEl>
                                          <p:spTgt spid="450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450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2" dur="500"/>
                                        <p:tgtEl>
                                          <p:spTgt spid="450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450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450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4507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450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61" grpId="0" autoUpdateAnimBg="0"/>
      <p:bldP spid="45062" grpId="0" autoUpdateAnimBg="0"/>
      <p:bldP spid="45063" grpId="0" animBg="1"/>
      <p:bldP spid="45064" grpId="0" animBg="1"/>
      <p:bldP spid="45065" grpId="0" autoUpdateAnimBg="0"/>
      <p:bldP spid="45066" grpId="0" autoUpdateAnimBg="0"/>
      <p:bldP spid="45067" grpId="0" autoUpdateAnimBg="0"/>
      <p:bldP spid="45068" grpId="0" autoUpdateAnimBg="0"/>
      <p:bldP spid="45069" grpId="0" animBg="1"/>
      <p:bldP spid="45070" grpId="0" autoUpdateAnimBg="0"/>
      <p:bldP spid="45071" grpId="0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6572" y="41651"/>
            <a:ext cx="9140670" cy="6854697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9100" y="491953"/>
            <a:ext cx="8305800" cy="5874094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20000"/>
              </a:prstClr>
            </a:outerShdw>
          </a:effectLst>
        </p:spPr>
      </p:pic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3125" b="63520"/>
          <a:stretch>
            <a:fillRect/>
          </a:stretch>
        </p:blipFill>
        <p:spPr>
          <a:xfrm>
            <a:off x="0" y="404"/>
            <a:ext cx="3371850" cy="2501497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521" t="9440" r="2776" b="46481"/>
          <a:stretch>
            <a:fillRect/>
          </a:stretch>
        </p:blipFill>
        <p:spPr>
          <a:xfrm>
            <a:off x="8534400" y="736600"/>
            <a:ext cx="612930" cy="3022601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2225" r="83229"/>
          <a:stretch>
            <a:fillRect/>
          </a:stretch>
        </p:blipFill>
        <p:spPr>
          <a:xfrm>
            <a:off x="-168851" y="4991751"/>
            <a:ext cx="1533525" cy="1904597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167" t="74262"/>
          <a:stretch>
            <a:fillRect/>
          </a:stretch>
        </p:blipFill>
        <p:spPr>
          <a:xfrm>
            <a:off x="7239000" y="5092700"/>
            <a:ext cx="1905000" cy="1764897"/>
          </a:xfrm>
          <a:prstGeom prst="rect">
            <a:avLst/>
          </a:prstGeom>
        </p:spPr>
      </p:pic>
      <p:pic>
        <p:nvPicPr>
          <p:cNvPr id="51" name="图片 50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422" t="2217" r="31424" b="42118"/>
          <a:stretch>
            <a:fillRect/>
          </a:stretch>
        </p:blipFill>
        <p:spPr>
          <a:xfrm>
            <a:off x="7737410" y="1455415"/>
            <a:ext cx="1007441" cy="1548774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3851920" y="327822"/>
            <a:ext cx="298030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zh-CN" altLang="en-US" sz="5400" b="1" spc="50" dirty="0" smtClean="0">
                <a:ln w="11430"/>
                <a:gradFill>
                  <a:gsLst>
                    <a:gs pos="25000">
                      <a:srgbClr val="ED7D31">
                        <a:satMod val="155000"/>
                      </a:srgbClr>
                    </a:gs>
                    <a:gs pos="100000">
                      <a:srgbClr val="ED7D31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比赛时刻</a:t>
            </a:r>
            <a:endParaRPr lang="zh-CN" altLang="en-US" sz="5400" b="1" spc="50" dirty="0">
              <a:ln w="11430"/>
              <a:gradFill>
                <a:gsLst>
                  <a:gs pos="25000">
                    <a:srgbClr val="ED7D31">
                      <a:satMod val="155000"/>
                    </a:srgbClr>
                  </a:gs>
                  <a:gs pos="100000">
                    <a:srgbClr val="ED7D31">
                      <a:shade val="45000"/>
                      <a:satMod val="16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0" name="标题 1"/>
          <p:cNvSpPr txBox="1">
            <a:spLocks noChangeArrowheads="1"/>
          </p:cNvSpPr>
          <p:nvPr/>
        </p:nvSpPr>
        <p:spPr bwMode="auto">
          <a:xfrm>
            <a:off x="304800" y="2229802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+mj-lt"/>
                <a:ea typeface="+mj-ea"/>
                <a:cs typeface="+mj-cs"/>
                <a:sym typeface="Calibri" pitchFamily="34" charset="0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4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宋体"/>
                <a:cs typeface="+mj-cs"/>
                <a:sym typeface="Calibri" pitchFamily="34" charset="0"/>
              </a:rPr>
              <a:t>抢答题</a:t>
            </a:r>
            <a:endParaRPr kumimoji="0" lang="zh-CN" altLang="en-US" sz="4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宋体"/>
              <a:cs typeface="+mj-cs"/>
              <a:sym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7133242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ldLvl="0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标题 1"/>
          <p:cNvSpPr>
            <a:spLocks noGrp="1" noChangeArrowheads="1"/>
          </p:cNvSpPr>
          <p:nvPr>
            <p:ph type="title" idx="4294967295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zh-CN" altLang="en-US" dirty="0" smtClean="0"/>
              <a:t>抢答题</a:t>
            </a:r>
            <a:endParaRPr lang="zh-CN" dirty="0"/>
          </a:p>
        </p:txBody>
      </p:sp>
      <p:sp>
        <p:nvSpPr>
          <p:cNvPr id="11267" name="内容占位符 2"/>
          <p:cNvSpPr>
            <a:spLocks noGrp="1" noChangeArrowheads="1"/>
          </p:cNvSpPr>
          <p:nvPr>
            <p:ph idx="4294967295"/>
          </p:nvPr>
        </p:nvSpPr>
        <p:spPr bwMode="auto">
          <a:xfrm>
            <a:off x="395536" y="1772816"/>
            <a:ext cx="8472488" cy="550068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zh-CN" altLang="en-US" sz="4000" b="1" dirty="0" smtClean="0">
                <a:latin typeface="华文行楷" pitchFamily="2" charset="-122"/>
                <a:ea typeface="华文行楷" pitchFamily="2" charset="-122"/>
                <a:sym typeface="华文行楷" pitchFamily="2" charset="-122"/>
              </a:rPr>
              <a:t>你</a:t>
            </a:r>
            <a:r>
              <a:rPr lang="zh-CN" altLang="en-US" sz="4000" b="1" dirty="0">
                <a:latin typeface="华文行楷" pitchFamily="2" charset="-122"/>
                <a:ea typeface="华文行楷" pitchFamily="2" charset="-122"/>
                <a:sym typeface="华文行楷" pitchFamily="2" charset="-122"/>
              </a:rPr>
              <a:t>能找出下面</a:t>
            </a:r>
            <a:r>
              <a:rPr lang="zh-CN" altLang="en-US" sz="4000" b="1" dirty="0">
                <a:solidFill>
                  <a:srgbClr val="FF0000"/>
                </a:solidFill>
                <a:latin typeface="华文行楷" pitchFamily="2" charset="-122"/>
                <a:ea typeface="华文行楷" pitchFamily="2" charset="-122"/>
                <a:sym typeface="华文行楷" pitchFamily="2" charset="-122"/>
              </a:rPr>
              <a:t>不是偏正</a:t>
            </a:r>
            <a:r>
              <a:rPr lang="zh-CN" altLang="en-US" sz="4000" b="1" dirty="0">
                <a:latin typeface="华文行楷" pitchFamily="2" charset="-122"/>
                <a:ea typeface="华文行楷" pitchFamily="2" charset="-122"/>
                <a:sym typeface="华文行楷" pitchFamily="2" charset="-122"/>
              </a:rPr>
              <a:t>的短语吗？</a:t>
            </a:r>
            <a:endParaRPr lang="en-US" sz="4000" b="1" dirty="0">
              <a:latin typeface="华文行楷" pitchFamily="2" charset="-122"/>
              <a:ea typeface="华文行楷" pitchFamily="2" charset="-122"/>
              <a:sym typeface="华文行楷" pitchFamily="2" charset="-122"/>
            </a:endParaRPr>
          </a:p>
          <a:p>
            <a:r>
              <a:rPr lang="en-US" altLang="zh-CN" sz="3600" b="1" dirty="0" smtClean="0">
                <a:latin typeface="黑体" pitchFamily="49" charset="-122"/>
                <a:ea typeface="黑体" pitchFamily="49" charset="-122"/>
                <a:sym typeface="黑体" pitchFamily="49" charset="-122"/>
              </a:rPr>
              <a:t>1.</a:t>
            </a:r>
            <a:r>
              <a:rPr lang="zh-CN" altLang="en-US" sz="3600" b="1" dirty="0" smtClean="0">
                <a:latin typeface="黑体" pitchFamily="49" charset="-122"/>
                <a:ea typeface="黑体" pitchFamily="49" charset="-122"/>
                <a:sym typeface="黑体" pitchFamily="49" charset="-122"/>
              </a:rPr>
              <a:t>我们家  </a:t>
            </a:r>
            <a:r>
              <a:rPr lang="en-US" altLang="zh-CN" sz="3600" b="1" dirty="0" smtClean="0">
                <a:latin typeface="黑体" pitchFamily="49" charset="-122"/>
                <a:ea typeface="黑体" pitchFamily="49" charset="-122"/>
                <a:sym typeface="黑体" pitchFamily="49" charset="-122"/>
              </a:rPr>
              <a:t>2.</a:t>
            </a:r>
            <a:r>
              <a:rPr lang="zh-CN" altLang="en-US" sz="3600" b="1" dirty="0" smtClean="0">
                <a:latin typeface="黑体" pitchFamily="49" charset="-122"/>
                <a:ea typeface="黑体" pitchFamily="49" charset="-122"/>
                <a:sym typeface="黑体" pitchFamily="49" charset="-122"/>
              </a:rPr>
              <a:t>世外桃源 </a:t>
            </a:r>
            <a:r>
              <a:rPr lang="en-US" altLang="zh-CN" sz="3600" b="1" dirty="0" smtClean="0">
                <a:latin typeface="黑体" pitchFamily="49" charset="-122"/>
                <a:ea typeface="黑体" pitchFamily="49" charset="-122"/>
                <a:sym typeface="黑体" pitchFamily="49" charset="-122"/>
              </a:rPr>
              <a:t>3.</a:t>
            </a:r>
            <a:r>
              <a:rPr lang="zh-CN" altLang="en-US" sz="3600" b="1" dirty="0" smtClean="0">
                <a:latin typeface="黑体" pitchFamily="49" charset="-122"/>
                <a:ea typeface="黑体" pitchFamily="49" charset="-122"/>
                <a:sym typeface="黑体" pitchFamily="49" charset="-122"/>
              </a:rPr>
              <a:t> </a:t>
            </a:r>
            <a:r>
              <a:rPr lang="zh-CN" altLang="en-US" sz="3600" b="1" dirty="0">
                <a:latin typeface="黑体" pitchFamily="49" charset="-122"/>
                <a:ea typeface="黑体" pitchFamily="49" charset="-122"/>
                <a:sym typeface="黑体" pitchFamily="49" charset="-122"/>
              </a:rPr>
              <a:t>小心观察、      </a:t>
            </a:r>
            <a:r>
              <a:rPr lang="en-US" altLang="zh-CN" sz="3600" b="1" dirty="0" smtClean="0">
                <a:latin typeface="黑体" pitchFamily="49" charset="-122"/>
                <a:ea typeface="黑体" pitchFamily="49" charset="-122"/>
                <a:sym typeface="黑体" pitchFamily="49" charset="-122"/>
              </a:rPr>
              <a:t>4.</a:t>
            </a:r>
            <a:r>
              <a:rPr lang="zh-CN" altLang="en-US" sz="3600" b="1" dirty="0" smtClean="0">
                <a:latin typeface="黑体" pitchFamily="49" charset="-122"/>
                <a:ea typeface="黑体" pitchFamily="49" charset="-122"/>
                <a:sym typeface="黑体" pitchFamily="49" charset="-122"/>
              </a:rPr>
              <a:t>更加坚决</a:t>
            </a:r>
            <a:r>
              <a:rPr lang="en-US" altLang="zh-CN" sz="3600" b="1" dirty="0" smtClean="0">
                <a:latin typeface="黑体" pitchFamily="49" charset="-122"/>
                <a:ea typeface="黑体" pitchFamily="49" charset="-122"/>
                <a:sym typeface="黑体" pitchFamily="49" charset="-122"/>
              </a:rPr>
              <a:t>5.</a:t>
            </a:r>
            <a:r>
              <a:rPr lang="zh-CN" altLang="en-US" sz="3600" b="1" dirty="0" smtClean="0">
                <a:latin typeface="黑体" pitchFamily="49" charset="-122"/>
                <a:ea typeface="黑体" pitchFamily="49" charset="-122"/>
                <a:sym typeface="黑体" pitchFamily="49" charset="-122"/>
              </a:rPr>
              <a:t>突然发现</a:t>
            </a:r>
            <a:r>
              <a:rPr lang="en-US" altLang="zh-CN" sz="3600" b="1" dirty="0" smtClean="0">
                <a:latin typeface="黑体" pitchFamily="49" charset="-122"/>
                <a:ea typeface="黑体" pitchFamily="49" charset="-122"/>
                <a:sym typeface="黑体" pitchFamily="49" charset="-122"/>
              </a:rPr>
              <a:t>6.</a:t>
            </a:r>
            <a:r>
              <a:rPr lang="zh-CN" altLang="en-US" sz="3600" b="1" dirty="0" smtClean="0">
                <a:latin typeface="黑体" pitchFamily="49" charset="-122"/>
                <a:ea typeface="黑体" pitchFamily="49" charset="-122"/>
                <a:sym typeface="黑体" pitchFamily="49" charset="-122"/>
              </a:rPr>
              <a:t>非常</a:t>
            </a:r>
            <a:r>
              <a:rPr lang="zh-CN" altLang="en-US" sz="3600" b="1" dirty="0">
                <a:latin typeface="黑体" pitchFamily="49" charset="-122"/>
                <a:ea typeface="黑体" pitchFamily="49" charset="-122"/>
                <a:sym typeface="黑体" pitchFamily="49" charset="-122"/>
              </a:rPr>
              <a:t>壮观、   </a:t>
            </a:r>
            <a:r>
              <a:rPr lang="en-US" altLang="zh-CN" sz="3600" b="1" dirty="0" smtClean="0">
                <a:latin typeface="黑体" pitchFamily="49" charset="-122"/>
                <a:ea typeface="黑体" pitchFamily="49" charset="-122"/>
                <a:sym typeface="黑体" pitchFamily="49" charset="-122"/>
              </a:rPr>
              <a:t>7.</a:t>
            </a:r>
            <a:r>
              <a:rPr lang="zh-CN" altLang="en-US" sz="3600" b="1" dirty="0" smtClean="0">
                <a:latin typeface="黑体" pitchFamily="49" charset="-122"/>
                <a:ea typeface="黑体" pitchFamily="49" charset="-122"/>
                <a:sym typeface="黑体" pitchFamily="49" charset="-122"/>
              </a:rPr>
              <a:t>党</a:t>
            </a:r>
            <a:r>
              <a:rPr lang="zh-CN" altLang="en-US" sz="3600" b="1" dirty="0">
                <a:latin typeface="黑体" pitchFamily="49" charset="-122"/>
                <a:ea typeface="黑体" pitchFamily="49" charset="-122"/>
                <a:sym typeface="黑体" pitchFamily="49" charset="-122"/>
              </a:rPr>
              <a:t>和政府的</a:t>
            </a:r>
            <a:r>
              <a:rPr lang="zh-CN" altLang="en-US" sz="3600" b="1" dirty="0" smtClean="0">
                <a:latin typeface="黑体" pitchFamily="49" charset="-122"/>
                <a:ea typeface="黑体" pitchFamily="49" charset="-122"/>
                <a:sym typeface="黑体" pitchFamily="49" charset="-122"/>
              </a:rPr>
              <a:t>关怀</a:t>
            </a:r>
            <a:r>
              <a:rPr lang="en-US" altLang="zh-CN" sz="3600" b="1" dirty="0" smtClean="0">
                <a:latin typeface="黑体" pitchFamily="49" charset="-122"/>
                <a:ea typeface="黑体" pitchFamily="49" charset="-122"/>
                <a:sym typeface="黑体" pitchFamily="49" charset="-122"/>
              </a:rPr>
              <a:t>8.</a:t>
            </a:r>
            <a:r>
              <a:rPr lang="zh-CN" altLang="en-US" sz="3600" b="1" dirty="0" smtClean="0">
                <a:latin typeface="黑体" pitchFamily="49" charset="-122"/>
                <a:ea typeface="黑体" pitchFamily="49" charset="-122"/>
                <a:sym typeface="黑体" pitchFamily="49" charset="-122"/>
              </a:rPr>
              <a:t>一</a:t>
            </a:r>
            <a:r>
              <a:rPr lang="zh-CN" altLang="en-US" sz="3600" b="1" dirty="0">
                <a:latin typeface="黑体" pitchFamily="49" charset="-122"/>
                <a:ea typeface="黑体" pitchFamily="49" charset="-122"/>
                <a:sym typeface="黑体" pitchFamily="49" charset="-122"/>
              </a:rPr>
              <a:t>本书和一支笔          </a:t>
            </a:r>
            <a:r>
              <a:rPr lang="en-US" altLang="zh-CN" sz="3600" b="1" dirty="0">
                <a:latin typeface="黑体" pitchFamily="49" charset="-122"/>
                <a:ea typeface="黑体" pitchFamily="49" charset="-122"/>
                <a:sym typeface="黑体" pitchFamily="49" charset="-122"/>
              </a:rPr>
              <a:t>9</a:t>
            </a:r>
            <a:r>
              <a:rPr lang="en-US" altLang="zh-CN" sz="3600" b="1" dirty="0" smtClean="0">
                <a:latin typeface="黑体" pitchFamily="49" charset="-122"/>
                <a:ea typeface="黑体" pitchFamily="49" charset="-122"/>
                <a:sym typeface="黑体" pitchFamily="49" charset="-122"/>
              </a:rPr>
              <a:t>.</a:t>
            </a:r>
            <a:r>
              <a:rPr lang="zh-CN" altLang="en-US" sz="3600" b="1" dirty="0" smtClean="0">
                <a:latin typeface="黑体" pitchFamily="49" charset="-122"/>
                <a:ea typeface="黑体" pitchFamily="49" charset="-122"/>
                <a:sym typeface="黑体" pitchFamily="49" charset="-122"/>
              </a:rPr>
              <a:t>打击</a:t>
            </a:r>
            <a:r>
              <a:rPr lang="zh-CN" altLang="en-US" sz="3600" b="1" dirty="0">
                <a:latin typeface="黑体" pitchFamily="49" charset="-122"/>
                <a:ea typeface="黑体" pitchFamily="49" charset="-122"/>
                <a:sym typeface="黑体" pitchFamily="49" charset="-122"/>
              </a:rPr>
              <a:t>敌人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612200128"/>
      </p:ext>
    </p:extLst>
  </p:cSld>
  <p:clrMapOvr>
    <a:masterClrMapping/>
  </p:clrMapOvr>
  <p:transition>
    <p:dissolve/>
    <p:sndAc>
      <p:stSnd>
        <p:snd r:embed="rId2" name="hamme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 bldLvl="0" autoUpdateAnimBg="0"/>
      <p:bldP spid="11267" grpId="0" build="p" bldLvl="0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标题 1"/>
          <p:cNvSpPr>
            <a:spLocks noGrp="1" noChangeArrowheads="1"/>
          </p:cNvSpPr>
          <p:nvPr>
            <p:ph type="title" idx="4294967295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zh-CN" altLang="en-US" dirty="0" smtClean="0"/>
              <a:t>抢答题</a:t>
            </a:r>
            <a:endParaRPr lang="zh-CN" dirty="0"/>
          </a:p>
        </p:txBody>
      </p:sp>
      <p:sp>
        <p:nvSpPr>
          <p:cNvPr id="11267" name="内容占位符 2"/>
          <p:cNvSpPr>
            <a:spLocks noGrp="1" noChangeArrowheads="1"/>
          </p:cNvSpPr>
          <p:nvPr>
            <p:ph idx="4294967295"/>
          </p:nvPr>
        </p:nvSpPr>
        <p:spPr bwMode="auto">
          <a:xfrm>
            <a:off x="395536" y="1772816"/>
            <a:ext cx="8472488" cy="550068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zh-CN" altLang="en-US" sz="4000" b="1" dirty="0" smtClean="0">
                <a:latin typeface="华文行楷" pitchFamily="2" charset="-122"/>
                <a:ea typeface="华文行楷" pitchFamily="2" charset="-122"/>
                <a:sym typeface="华文行楷" pitchFamily="2" charset="-122"/>
              </a:rPr>
              <a:t>你</a:t>
            </a:r>
            <a:r>
              <a:rPr lang="zh-CN" altLang="en-US" sz="4000" b="1" dirty="0">
                <a:latin typeface="华文行楷" pitchFamily="2" charset="-122"/>
                <a:ea typeface="华文行楷" pitchFamily="2" charset="-122"/>
                <a:sym typeface="华文行楷" pitchFamily="2" charset="-122"/>
              </a:rPr>
              <a:t>能找出下面</a:t>
            </a:r>
            <a:r>
              <a:rPr lang="zh-CN" altLang="en-US" sz="4000" b="1" dirty="0">
                <a:solidFill>
                  <a:srgbClr val="FF0000"/>
                </a:solidFill>
                <a:latin typeface="华文行楷" pitchFamily="2" charset="-122"/>
                <a:ea typeface="华文行楷" pitchFamily="2" charset="-122"/>
                <a:sym typeface="华文行楷" pitchFamily="2" charset="-122"/>
              </a:rPr>
              <a:t>不是偏正</a:t>
            </a:r>
            <a:r>
              <a:rPr lang="zh-CN" altLang="en-US" sz="4000" b="1" dirty="0">
                <a:latin typeface="华文行楷" pitchFamily="2" charset="-122"/>
                <a:ea typeface="华文行楷" pitchFamily="2" charset="-122"/>
                <a:sym typeface="华文行楷" pitchFamily="2" charset="-122"/>
              </a:rPr>
              <a:t>的短语吗？</a:t>
            </a:r>
            <a:endParaRPr lang="en-US" sz="4000" b="1" dirty="0">
              <a:latin typeface="华文行楷" pitchFamily="2" charset="-122"/>
              <a:ea typeface="华文行楷" pitchFamily="2" charset="-122"/>
              <a:sym typeface="华文行楷" pitchFamily="2" charset="-122"/>
            </a:endParaRPr>
          </a:p>
          <a:p>
            <a:r>
              <a:rPr lang="en-US" altLang="zh-CN" sz="3600" b="1" dirty="0" smtClean="0">
                <a:latin typeface="黑体" pitchFamily="49" charset="-122"/>
                <a:ea typeface="黑体" pitchFamily="49" charset="-122"/>
                <a:sym typeface="黑体" pitchFamily="49" charset="-122"/>
              </a:rPr>
              <a:t>1.</a:t>
            </a:r>
            <a:r>
              <a:rPr lang="zh-CN" altLang="en-US" sz="3600" b="1" dirty="0" smtClean="0">
                <a:latin typeface="黑体" pitchFamily="49" charset="-122"/>
                <a:ea typeface="黑体" pitchFamily="49" charset="-122"/>
                <a:sym typeface="黑体" pitchFamily="49" charset="-122"/>
              </a:rPr>
              <a:t>我们家  </a:t>
            </a:r>
            <a:r>
              <a:rPr lang="en-US" altLang="zh-CN" sz="3600" b="1" dirty="0" smtClean="0">
                <a:latin typeface="黑体" pitchFamily="49" charset="-122"/>
                <a:ea typeface="黑体" pitchFamily="49" charset="-122"/>
                <a:sym typeface="黑体" pitchFamily="49" charset="-122"/>
              </a:rPr>
              <a:t>2.</a:t>
            </a:r>
            <a:r>
              <a:rPr lang="zh-CN" altLang="en-US" sz="3600" b="1" dirty="0" smtClean="0">
                <a:latin typeface="黑体" pitchFamily="49" charset="-122"/>
                <a:ea typeface="黑体" pitchFamily="49" charset="-122"/>
                <a:sym typeface="黑体" pitchFamily="49" charset="-122"/>
              </a:rPr>
              <a:t>世外桃源 </a:t>
            </a:r>
            <a:r>
              <a:rPr lang="en-US" altLang="zh-CN" sz="3600" b="1" dirty="0" smtClean="0">
                <a:latin typeface="黑体" pitchFamily="49" charset="-122"/>
                <a:ea typeface="黑体" pitchFamily="49" charset="-122"/>
                <a:sym typeface="黑体" pitchFamily="49" charset="-122"/>
              </a:rPr>
              <a:t>3.</a:t>
            </a:r>
            <a:r>
              <a:rPr lang="zh-CN" altLang="en-US" sz="3600" b="1" dirty="0" smtClean="0">
                <a:latin typeface="黑体" pitchFamily="49" charset="-122"/>
                <a:ea typeface="黑体" pitchFamily="49" charset="-122"/>
                <a:sym typeface="黑体" pitchFamily="49" charset="-122"/>
              </a:rPr>
              <a:t> </a:t>
            </a:r>
            <a:r>
              <a:rPr lang="zh-CN" altLang="en-US" sz="3600" b="1" dirty="0">
                <a:latin typeface="黑体" pitchFamily="49" charset="-122"/>
                <a:ea typeface="黑体" pitchFamily="49" charset="-122"/>
                <a:sym typeface="黑体" pitchFamily="49" charset="-122"/>
              </a:rPr>
              <a:t>小心观察、      </a:t>
            </a:r>
            <a:r>
              <a:rPr lang="en-US" altLang="zh-CN" sz="3600" b="1" dirty="0" smtClean="0">
                <a:latin typeface="黑体" pitchFamily="49" charset="-122"/>
                <a:ea typeface="黑体" pitchFamily="49" charset="-122"/>
                <a:sym typeface="黑体" pitchFamily="49" charset="-122"/>
              </a:rPr>
              <a:t>4.</a:t>
            </a:r>
            <a:r>
              <a:rPr lang="zh-CN" altLang="en-US" sz="3600" b="1" dirty="0" smtClean="0">
                <a:latin typeface="黑体" pitchFamily="49" charset="-122"/>
                <a:ea typeface="黑体" pitchFamily="49" charset="-122"/>
                <a:sym typeface="黑体" pitchFamily="49" charset="-122"/>
              </a:rPr>
              <a:t>更加坚决</a:t>
            </a:r>
            <a:r>
              <a:rPr lang="en-US" altLang="zh-CN" sz="3600" b="1" dirty="0" smtClean="0">
                <a:latin typeface="黑体" pitchFamily="49" charset="-122"/>
                <a:ea typeface="黑体" pitchFamily="49" charset="-122"/>
                <a:sym typeface="黑体" pitchFamily="49" charset="-122"/>
              </a:rPr>
              <a:t>5.</a:t>
            </a:r>
            <a:r>
              <a:rPr lang="zh-CN" altLang="en-US" sz="3600" b="1" dirty="0" smtClean="0">
                <a:latin typeface="黑体" pitchFamily="49" charset="-122"/>
                <a:ea typeface="黑体" pitchFamily="49" charset="-122"/>
                <a:sym typeface="黑体" pitchFamily="49" charset="-122"/>
              </a:rPr>
              <a:t>突然发现</a:t>
            </a:r>
            <a:r>
              <a:rPr lang="en-US" altLang="zh-CN" sz="3600" b="1" dirty="0" smtClean="0">
                <a:latin typeface="黑体" pitchFamily="49" charset="-122"/>
                <a:ea typeface="黑体" pitchFamily="49" charset="-122"/>
                <a:sym typeface="黑体" pitchFamily="49" charset="-122"/>
              </a:rPr>
              <a:t>6.</a:t>
            </a:r>
            <a:r>
              <a:rPr lang="zh-CN" altLang="en-US" sz="3600" b="1" dirty="0" smtClean="0">
                <a:latin typeface="黑体" pitchFamily="49" charset="-122"/>
                <a:ea typeface="黑体" pitchFamily="49" charset="-122"/>
                <a:sym typeface="黑体" pitchFamily="49" charset="-122"/>
              </a:rPr>
              <a:t>非常</a:t>
            </a:r>
            <a:r>
              <a:rPr lang="zh-CN" altLang="en-US" sz="3600" b="1" dirty="0">
                <a:latin typeface="黑体" pitchFamily="49" charset="-122"/>
                <a:ea typeface="黑体" pitchFamily="49" charset="-122"/>
                <a:sym typeface="黑体" pitchFamily="49" charset="-122"/>
              </a:rPr>
              <a:t>壮观、   </a:t>
            </a:r>
            <a:r>
              <a:rPr lang="en-US" altLang="zh-CN" sz="3600" b="1" dirty="0" smtClean="0">
                <a:latin typeface="黑体" pitchFamily="49" charset="-122"/>
                <a:ea typeface="黑体" pitchFamily="49" charset="-122"/>
                <a:sym typeface="黑体" pitchFamily="49" charset="-122"/>
              </a:rPr>
              <a:t>7.</a:t>
            </a:r>
            <a:r>
              <a:rPr lang="zh-CN" altLang="en-US" sz="3600" b="1" dirty="0" smtClean="0">
                <a:latin typeface="黑体" pitchFamily="49" charset="-122"/>
                <a:ea typeface="黑体" pitchFamily="49" charset="-122"/>
                <a:sym typeface="黑体" pitchFamily="49" charset="-122"/>
              </a:rPr>
              <a:t>党</a:t>
            </a:r>
            <a:r>
              <a:rPr lang="zh-CN" altLang="en-US" sz="3600" b="1" dirty="0">
                <a:latin typeface="黑体" pitchFamily="49" charset="-122"/>
                <a:ea typeface="黑体" pitchFamily="49" charset="-122"/>
                <a:sym typeface="黑体" pitchFamily="49" charset="-122"/>
              </a:rPr>
              <a:t>和政府的</a:t>
            </a:r>
            <a:r>
              <a:rPr lang="zh-CN" altLang="en-US" sz="3600" b="1" dirty="0" smtClean="0">
                <a:latin typeface="黑体" pitchFamily="49" charset="-122"/>
                <a:ea typeface="黑体" pitchFamily="49" charset="-122"/>
                <a:sym typeface="黑体" pitchFamily="49" charset="-122"/>
              </a:rPr>
              <a:t>关怀</a:t>
            </a:r>
            <a:r>
              <a:rPr lang="en-US" altLang="zh-CN" sz="3600" b="1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  <a:sym typeface="黑体" pitchFamily="49" charset="-122"/>
              </a:rPr>
              <a:t>8.</a:t>
            </a:r>
            <a:r>
              <a:rPr lang="zh-CN" altLang="en-US" sz="3600" b="1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  <a:sym typeface="黑体" pitchFamily="49" charset="-122"/>
              </a:rPr>
              <a:t>一</a:t>
            </a:r>
            <a:r>
              <a:rPr lang="zh-CN" altLang="en-US" sz="36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  <a:sym typeface="黑体" pitchFamily="49" charset="-122"/>
              </a:rPr>
              <a:t>本书和一支笔          </a:t>
            </a:r>
            <a:r>
              <a:rPr lang="en-US" altLang="zh-CN" sz="36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  <a:sym typeface="黑体" pitchFamily="49" charset="-122"/>
              </a:rPr>
              <a:t>9</a:t>
            </a:r>
            <a:r>
              <a:rPr lang="en-US" altLang="zh-CN" sz="3600" b="1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  <a:sym typeface="黑体" pitchFamily="49" charset="-122"/>
              </a:rPr>
              <a:t>.</a:t>
            </a:r>
            <a:r>
              <a:rPr lang="zh-CN" altLang="en-US" sz="3600" b="1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  <a:sym typeface="黑体" pitchFamily="49" charset="-122"/>
              </a:rPr>
              <a:t>打击</a:t>
            </a:r>
            <a:r>
              <a:rPr lang="zh-CN" altLang="en-US" sz="36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  <a:sym typeface="黑体" pitchFamily="49" charset="-122"/>
              </a:rPr>
              <a:t>敌人</a:t>
            </a:r>
            <a:endParaRPr lang="zh-CN" alt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2024676"/>
      </p:ext>
    </p:extLst>
  </p:cSld>
  <p:clrMapOvr>
    <a:masterClrMapping/>
  </p:clrMapOvr>
  <p:transition>
    <p:dissolve/>
    <p:sndAc>
      <p:stSnd>
        <p:snd r:embed="rId2" name="hammer.wav"/>
      </p:stSnd>
    </p:sndAc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6572" y="41651"/>
            <a:ext cx="9140670" cy="6854697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9100" y="491953"/>
            <a:ext cx="8305800" cy="5874094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20000"/>
              </a:prstClr>
            </a:outerShdw>
          </a:effectLst>
        </p:spPr>
      </p:pic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3125" b="63520"/>
          <a:stretch>
            <a:fillRect/>
          </a:stretch>
        </p:blipFill>
        <p:spPr>
          <a:xfrm>
            <a:off x="0" y="404"/>
            <a:ext cx="3371850" cy="2501497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521" t="9440" r="2776" b="46481"/>
          <a:stretch>
            <a:fillRect/>
          </a:stretch>
        </p:blipFill>
        <p:spPr>
          <a:xfrm>
            <a:off x="8534400" y="736600"/>
            <a:ext cx="612930" cy="3022601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2225" r="83229"/>
          <a:stretch>
            <a:fillRect/>
          </a:stretch>
        </p:blipFill>
        <p:spPr>
          <a:xfrm>
            <a:off x="-168851" y="4991751"/>
            <a:ext cx="1533525" cy="1904597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167" t="74262"/>
          <a:stretch>
            <a:fillRect/>
          </a:stretch>
        </p:blipFill>
        <p:spPr>
          <a:xfrm>
            <a:off x="7239000" y="5092700"/>
            <a:ext cx="1905000" cy="1764897"/>
          </a:xfrm>
          <a:prstGeom prst="rect">
            <a:avLst/>
          </a:prstGeom>
        </p:spPr>
      </p:pic>
      <p:pic>
        <p:nvPicPr>
          <p:cNvPr id="51" name="图片 50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422" t="2217" r="31424" b="42118"/>
          <a:stretch>
            <a:fillRect/>
          </a:stretch>
        </p:blipFill>
        <p:spPr>
          <a:xfrm>
            <a:off x="7737410" y="1455415"/>
            <a:ext cx="1007441" cy="1548774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3851920" y="327822"/>
            <a:ext cx="298030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zh-CN" altLang="en-US" sz="5400" b="1" spc="50" dirty="0" smtClean="0">
                <a:ln w="11430"/>
                <a:gradFill>
                  <a:gsLst>
                    <a:gs pos="25000">
                      <a:srgbClr val="ED7D31">
                        <a:satMod val="155000"/>
                      </a:srgbClr>
                    </a:gs>
                    <a:gs pos="100000">
                      <a:srgbClr val="ED7D31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比赛时刻</a:t>
            </a:r>
            <a:endParaRPr lang="zh-CN" altLang="en-US" sz="5400" b="1" spc="50" dirty="0">
              <a:ln w="11430"/>
              <a:gradFill>
                <a:gsLst>
                  <a:gs pos="25000">
                    <a:srgbClr val="ED7D31">
                      <a:satMod val="155000"/>
                    </a:srgbClr>
                  </a:gs>
                  <a:gs pos="100000">
                    <a:srgbClr val="ED7D31">
                      <a:shade val="45000"/>
                      <a:satMod val="16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0" name="标题 1"/>
          <p:cNvSpPr txBox="1">
            <a:spLocks noChangeArrowheads="1"/>
          </p:cNvSpPr>
          <p:nvPr/>
        </p:nvSpPr>
        <p:spPr bwMode="auto">
          <a:xfrm>
            <a:off x="418963" y="2229802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+mj-lt"/>
                <a:ea typeface="+mj-ea"/>
                <a:cs typeface="+mj-cs"/>
                <a:sym typeface="Calibri" pitchFamily="34" charset="0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kern="0" dirty="0">
                <a:solidFill>
                  <a:srgbClr val="000000"/>
                </a:solidFill>
                <a:latin typeface="Calibri"/>
                <a:ea typeface="宋体"/>
              </a:rPr>
              <a:t>抽</a:t>
            </a:r>
            <a:r>
              <a:rPr kumimoji="0" lang="zh-CN" altLang="en-US" sz="4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宋体"/>
                <a:cs typeface="+mj-cs"/>
                <a:sym typeface="Calibri" pitchFamily="34" charset="0"/>
              </a:rPr>
              <a:t>答题</a:t>
            </a:r>
            <a:endParaRPr kumimoji="0" lang="zh-CN" altLang="en-US" sz="4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宋体"/>
              <a:cs typeface="+mj-cs"/>
              <a:sym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173180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ldLvl="0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标题 1"/>
          <p:cNvSpPr>
            <a:spLocks noGrp="1" noChangeArrowheads="1"/>
          </p:cNvSpPr>
          <p:nvPr>
            <p:ph type="title" idx="4294967295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zh-CN" sz="3200" b="1" dirty="0">
                <a:latin typeface="黑体" pitchFamily="49" charset="-122"/>
                <a:ea typeface="黑体" pitchFamily="49" charset="-122"/>
                <a:sym typeface="黑体" pitchFamily="49" charset="-122"/>
              </a:rPr>
              <a:t>下面偏正短语的是（                   ）</a:t>
            </a:r>
            <a:br>
              <a:rPr lang="zh-CN" sz="3200" b="1" dirty="0">
                <a:latin typeface="黑体" pitchFamily="49" charset="-122"/>
                <a:ea typeface="黑体" pitchFamily="49" charset="-122"/>
                <a:sym typeface="黑体" pitchFamily="49" charset="-122"/>
              </a:rPr>
            </a:br>
            <a:endParaRPr lang="zh-CN" sz="3200" b="1" dirty="0">
              <a:latin typeface="黑体" pitchFamily="49" charset="-122"/>
              <a:ea typeface="黑体" pitchFamily="49" charset="-122"/>
              <a:sym typeface="黑体" pitchFamily="49" charset="-122"/>
            </a:endParaRPr>
          </a:p>
        </p:txBody>
      </p:sp>
      <p:sp>
        <p:nvSpPr>
          <p:cNvPr id="12291" name="内容占位符 2"/>
          <p:cNvSpPr>
            <a:spLocks noGrp="1" noChangeArrowheads="1"/>
          </p:cNvSpPr>
          <p:nvPr>
            <p:ph idx="4294967295"/>
          </p:nvPr>
        </p:nvSpPr>
        <p:spPr bwMode="auto">
          <a:xfrm>
            <a:off x="214313" y="1500188"/>
            <a:ext cx="8715375" cy="51435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b="1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1</a:t>
            </a:r>
            <a:r>
              <a:rPr lang="zh-CN" altLang="en-US" b="1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 忧郁的眼神   </a:t>
            </a:r>
            <a:r>
              <a:rPr lang="en-US" b="1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 </a:t>
            </a:r>
            <a:r>
              <a:rPr lang="zh-CN" altLang="en-US" b="1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风和日丽    </a:t>
            </a:r>
            <a:r>
              <a:rPr lang="en-US" b="1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3 </a:t>
            </a:r>
            <a:r>
              <a:rPr lang="zh-CN" altLang="en-US" b="1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这样那样      </a:t>
            </a:r>
            <a:r>
              <a:rPr lang="en-US" b="1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4</a:t>
            </a:r>
            <a:r>
              <a:rPr lang="zh-CN" altLang="en-US" b="1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我的空间 </a:t>
            </a:r>
            <a:r>
              <a:rPr lang="en-US" b="1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5 </a:t>
            </a:r>
            <a:r>
              <a:rPr lang="zh-CN" altLang="en-US" b="1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胖师傅 </a:t>
            </a:r>
            <a:r>
              <a:rPr lang="en-US" b="1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6 </a:t>
            </a:r>
            <a:r>
              <a:rPr lang="zh-CN" altLang="en-US" b="1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坚决支持 </a:t>
            </a:r>
            <a:r>
              <a:rPr lang="en-US" b="1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7 </a:t>
            </a:r>
            <a:r>
              <a:rPr lang="zh-CN" altLang="en-US" b="1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庄严肃穆 </a:t>
            </a:r>
            <a:r>
              <a:rPr lang="en-US" b="1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8 </a:t>
            </a:r>
            <a:r>
              <a:rPr lang="zh-CN" altLang="en-US" b="1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万紫千红    </a:t>
            </a:r>
            <a:r>
              <a:rPr lang="en-US" b="1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9 </a:t>
            </a:r>
            <a:r>
              <a:rPr lang="zh-CN" altLang="en-US" b="1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公开道歉    </a:t>
            </a:r>
            <a:r>
              <a:rPr lang="en-US" b="1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10</a:t>
            </a:r>
            <a:r>
              <a:rPr lang="zh-CN" altLang="en-US" b="1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低空飞行       </a:t>
            </a:r>
            <a:r>
              <a:rPr lang="en-US" b="1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11</a:t>
            </a:r>
            <a:r>
              <a:rPr lang="zh-CN" altLang="en-US" b="1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千秋万代   </a:t>
            </a:r>
            <a:r>
              <a:rPr lang="en-US" b="1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12</a:t>
            </a:r>
            <a:r>
              <a:rPr lang="zh-CN" altLang="en-US" b="1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 继承和发展    </a:t>
            </a:r>
            <a:r>
              <a:rPr lang="en-US" b="1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13</a:t>
            </a:r>
            <a:r>
              <a:rPr lang="zh-CN" altLang="en-US" b="1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 非常出色</a:t>
            </a:r>
            <a:r>
              <a:rPr lang="en-US" b="1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14 </a:t>
            </a:r>
            <a:r>
              <a:rPr lang="zh-CN" altLang="en-US" b="1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很愉快    </a:t>
            </a:r>
            <a:r>
              <a:rPr lang="en-US" b="1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15</a:t>
            </a:r>
            <a:r>
              <a:rPr lang="zh-CN" altLang="en-US" b="1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紧张激烈     </a:t>
            </a:r>
            <a:r>
              <a:rPr lang="en-US" b="1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16</a:t>
            </a:r>
            <a:r>
              <a:rPr lang="zh-CN" altLang="en-US" b="1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健康长寿     </a:t>
            </a:r>
            <a:r>
              <a:rPr lang="en-US" b="1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17 </a:t>
            </a:r>
            <a:r>
              <a:rPr lang="zh-CN" altLang="en-US" b="1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牺牲精神  </a:t>
            </a:r>
            <a:r>
              <a:rPr lang="en-US" b="1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18</a:t>
            </a:r>
            <a:r>
              <a:rPr lang="zh-CN" altLang="en-US" b="1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绿油油的庄稼  </a:t>
            </a:r>
            <a:r>
              <a:rPr lang="en-US" b="1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19</a:t>
            </a:r>
            <a:r>
              <a:rPr lang="zh-CN" altLang="en-US" b="1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姐姐和我 </a:t>
            </a:r>
            <a:r>
              <a:rPr lang="en-US" b="1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20 </a:t>
            </a:r>
            <a:r>
              <a:rPr lang="zh-CN" altLang="en-US" b="1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勤劳、勇敢、不怕苦      </a:t>
            </a:r>
            <a:r>
              <a:rPr lang="en-US" b="1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21</a:t>
            </a:r>
            <a:r>
              <a:rPr lang="zh-CN" altLang="en-US" b="1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火红太阳      </a:t>
            </a:r>
            <a:r>
              <a:rPr lang="en-US" b="1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22</a:t>
            </a:r>
            <a:r>
              <a:rPr lang="zh-CN" altLang="en-US" b="1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一棵小树   </a:t>
            </a:r>
            <a:r>
              <a:rPr lang="en-US" b="1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23 </a:t>
            </a:r>
            <a:r>
              <a:rPr lang="zh-CN" altLang="en-US" b="1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调查研究    </a:t>
            </a:r>
            <a:r>
              <a:rPr lang="en-US" b="1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24</a:t>
            </a:r>
            <a:r>
              <a:rPr lang="zh-CN" altLang="en-US" b="1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愿意并实行 </a:t>
            </a:r>
            <a:r>
              <a:rPr lang="en-US" b="1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25</a:t>
            </a:r>
            <a:r>
              <a:rPr lang="zh-CN" altLang="en-US" b="1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光辉灿烂   </a:t>
            </a:r>
            <a:r>
              <a:rPr lang="en-US" b="1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26</a:t>
            </a:r>
            <a:r>
              <a:rPr lang="zh-CN" altLang="en-US" b="1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男女老少    </a:t>
            </a:r>
            <a:r>
              <a:rPr lang="en-US" b="1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27</a:t>
            </a:r>
            <a:r>
              <a:rPr lang="zh-CN" altLang="en-US" sz="3600" b="1">
                <a:latin typeface="黑体" pitchFamily="49" charset="-122"/>
                <a:ea typeface="黑体" pitchFamily="49" charset="-122"/>
                <a:sym typeface="黑体" pitchFamily="49" charset="-122"/>
              </a:rPr>
              <a:t>世外桃源   </a:t>
            </a:r>
            <a:r>
              <a:rPr lang="en-US" sz="3600" b="1">
                <a:latin typeface="黑体" pitchFamily="49" charset="-122"/>
                <a:ea typeface="黑体" pitchFamily="49" charset="-122"/>
                <a:sym typeface="黑体" pitchFamily="49" charset="-122"/>
              </a:rPr>
              <a:t>28 </a:t>
            </a:r>
            <a:r>
              <a:rPr lang="zh-CN" altLang="en-US" b="1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接近文学和爱好文学   </a:t>
            </a:r>
            <a:r>
              <a:rPr lang="en-US" b="1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29 </a:t>
            </a:r>
            <a:r>
              <a:rPr lang="zh-CN" altLang="en-US" b="1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热爱祖国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56337372"/>
      </p:ext>
    </p:extLst>
  </p:cSld>
  <p:clrMapOvr>
    <a:masterClrMapping/>
  </p:clrMapOvr>
  <p:transition>
    <p:dissolve/>
    <p:sndAc>
      <p:stSnd>
        <p:snd r:embed="rId2" name="click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" dur="2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0" bldLvl="0" autoUpdateAnimBg="0"/>
      <p:bldP spid="12291" grpId="0" build="p" bldLvl="0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标题 1"/>
          <p:cNvSpPr>
            <a:spLocks noGrp="1" noChangeArrowheads="1"/>
          </p:cNvSpPr>
          <p:nvPr>
            <p:ph type="title" idx="4294967295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zh-CN" altLang="en-US" sz="3200" b="1" dirty="0">
                <a:latin typeface="黑体" pitchFamily="49" charset="-122"/>
                <a:ea typeface="黑体" pitchFamily="49" charset="-122"/>
                <a:sym typeface="黑体" pitchFamily="49" charset="-122"/>
              </a:rPr>
              <a:t>下面偏正短语的是（ </a:t>
            </a:r>
            <a:r>
              <a:rPr lang="en-US" sz="32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  <a:sym typeface="黑体" pitchFamily="49" charset="-122"/>
              </a:rPr>
              <a:t>1</a:t>
            </a:r>
            <a:r>
              <a:rPr lang="zh-CN" altLang="en-US" sz="32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  <a:sym typeface="黑体" pitchFamily="49" charset="-122"/>
              </a:rPr>
              <a:t>、</a:t>
            </a:r>
            <a:r>
              <a:rPr lang="en-US" sz="32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  <a:sym typeface="黑体" pitchFamily="49" charset="-122"/>
              </a:rPr>
              <a:t>4</a:t>
            </a:r>
            <a:r>
              <a:rPr lang="zh-CN" altLang="en-US" sz="32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  <a:sym typeface="黑体" pitchFamily="49" charset="-122"/>
              </a:rPr>
              <a:t>、</a:t>
            </a:r>
            <a:r>
              <a:rPr lang="en-US" sz="32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  <a:sym typeface="黑体" pitchFamily="49" charset="-122"/>
              </a:rPr>
              <a:t>5</a:t>
            </a:r>
            <a:r>
              <a:rPr lang="zh-CN" altLang="en-US" sz="32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  <a:sym typeface="黑体" pitchFamily="49" charset="-122"/>
              </a:rPr>
              <a:t>、</a:t>
            </a:r>
            <a:r>
              <a:rPr lang="en-US" sz="32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  <a:sym typeface="黑体" pitchFamily="49" charset="-122"/>
              </a:rPr>
              <a:t>6</a:t>
            </a:r>
            <a:r>
              <a:rPr lang="zh-CN" altLang="en-US" sz="32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  <a:sym typeface="黑体" pitchFamily="49" charset="-122"/>
              </a:rPr>
              <a:t>、</a:t>
            </a:r>
            <a:r>
              <a:rPr lang="en-US" sz="32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  <a:sym typeface="黑体" pitchFamily="49" charset="-122"/>
              </a:rPr>
              <a:t>9</a:t>
            </a:r>
            <a:r>
              <a:rPr lang="zh-CN" altLang="en-US" sz="32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  <a:sym typeface="黑体" pitchFamily="49" charset="-122"/>
              </a:rPr>
              <a:t>、</a:t>
            </a:r>
            <a:r>
              <a:rPr lang="en-US" sz="32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  <a:sym typeface="黑体" pitchFamily="49" charset="-122"/>
              </a:rPr>
              <a:t>10</a:t>
            </a:r>
            <a:r>
              <a:rPr lang="zh-CN" altLang="en-US" sz="32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  <a:sym typeface="黑体" pitchFamily="49" charset="-122"/>
              </a:rPr>
              <a:t>、</a:t>
            </a:r>
            <a:r>
              <a:rPr lang="en-US" sz="32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  <a:sym typeface="黑体" pitchFamily="49" charset="-122"/>
              </a:rPr>
              <a:t>13</a:t>
            </a:r>
            <a:r>
              <a:rPr lang="zh-CN" altLang="en-US" sz="32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  <a:sym typeface="黑体" pitchFamily="49" charset="-122"/>
              </a:rPr>
              <a:t>、</a:t>
            </a:r>
            <a:r>
              <a:rPr lang="en-US" sz="32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  <a:sym typeface="黑体" pitchFamily="49" charset="-122"/>
              </a:rPr>
              <a:t>14</a:t>
            </a:r>
            <a:r>
              <a:rPr lang="zh-CN" altLang="en-US" sz="32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  <a:sym typeface="黑体" pitchFamily="49" charset="-122"/>
              </a:rPr>
              <a:t>、</a:t>
            </a:r>
            <a:r>
              <a:rPr lang="en-US" sz="32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  <a:sym typeface="黑体" pitchFamily="49" charset="-122"/>
              </a:rPr>
              <a:t>17</a:t>
            </a:r>
            <a:r>
              <a:rPr lang="zh-CN" altLang="en-US" sz="32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  <a:sym typeface="黑体" pitchFamily="49" charset="-122"/>
              </a:rPr>
              <a:t>、</a:t>
            </a:r>
            <a:r>
              <a:rPr lang="en-US" sz="32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  <a:sym typeface="黑体" pitchFamily="49" charset="-122"/>
              </a:rPr>
              <a:t>18</a:t>
            </a:r>
            <a:r>
              <a:rPr lang="zh-CN" altLang="en-US" sz="32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  <a:sym typeface="黑体" pitchFamily="49" charset="-122"/>
              </a:rPr>
              <a:t>、</a:t>
            </a:r>
            <a:r>
              <a:rPr lang="en-US" sz="32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  <a:sym typeface="黑体" pitchFamily="49" charset="-122"/>
              </a:rPr>
              <a:t>21</a:t>
            </a:r>
            <a:r>
              <a:rPr lang="zh-CN" altLang="en-US" sz="32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  <a:sym typeface="黑体" pitchFamily="49" charset="-122"/>
              </a:rPr>
              <a:t>、</a:t>
            </a:r>
            <a:r>
              <a:rPr lang="en-US" sz="32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  <a:sym typeface="黑体" pitchFamily="49" charset="-122"/>
              </a:rPr>
              <a:t>22</a:t>
            </a:r>
            <a:r>
              <a:rPr lang="zh-CN" altLang="en-US" sz="32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  <a:sym typeface="黑体" pitchFamily="49" charset="-122"/>
              </a:rPr>
              <a:t>、</a:t>
            </a:r>
            <a:r>
              <a:rPr lang="en-US" sz="32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  <a:sym typeface="黑体" pitchFamily="49" charset="-122"/>
              </a:rPr>
              <a:t>27</a:t>
            </a:r>
            <a:r>
              <a:rPr lang="zh-CN" altLang="en-US" sz="32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  <a:sym typeface="黑体" pitchFamily="49" charset="-122"/>
              </a:rPr>
              <a:t>、</a:t>
            </a:r>
            <a:r>
              <a:rPr lang="zh-CN" altLang="en-US" sz="3200" b="1" dirty="0">
                <a:latin typeface="黑体" pitchFamily="49" charset="-122"/>
                <a:ea typeface="黑体" pitchFamily="49" charset="-122"/>
                <a:sym typeface="黑体" pitchFamily="49" charset="-122"/>
              </a:rPr>
              <a:t>）</a:t>
            </a:r>
            <a:br>
              <a:rPr lang="zh-CN" altLang="en-US" sz="3200" b="1" dirty="0">
                <a:latin typeface="黑体" pitchFamily="49" charset="-122"/>
                <a:ea typeface="黑体" pitchFamily="49" charset="-122"/>
                <a:sym typeface="黑体" pitchFamily="49" charset="-122"/>
              </a:rPr>
            </a:br>
            <a:r>
              <a:rPr lang="zh-CN" altLang="en-US" sz="3200" b="1" dirty="0">
                <a:latin typeface="黑体" pitchFamily="49" charset="-122"/>
                <a:ea typeface="黑体" pitchFamily="49" charset="-122"/>
                <a:sym typeface="黑体" pitchFamily="49" charset="-122"/>
              </a:rPr>
              <a:t> </a:t>
            </a:r>
          </a:p>
        </p:txBody>
      </p:sp>
      <p:sp>
        <p:nvSpPr>
          <p:cNvPr id="13315" name="内容占位符 2"/>
          <p:cNvSpPr>
            <a:spLocks noGrp="1" noChangeArrowheads="1"/>
          </p:cNvSpPr>
          <p:nvPr>
            <p:ph idx="4294967295"/>
          </p:nvPr>
        </p:nvSpPr>
        <p:spPr bwMode="auto">
          <a:xfrm>
            <a:off x="214313" y="1500188"/>
            <a:ext cx="8715375" cy="51435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b="1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1</a:t>
            </a:r>
            <a:r>
              <a:rPr lang="zh-CN" altLang="en-US" b="1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 忧郁的眼神   </a:t>
            </a:r>
            <a:r>
              <a:rPr lang="en-US" b="1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 </a:t>
            </a:r>
            <a:r>
              <a:rPr lang="zh-CN" altLang="en-US" b="1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风和日丽    </a:t>
            </a:r>
            <a:r>
              <a:rPr lang="en-US" b="1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3 </a:t>
            </a:r>
            <a:r>
              <a:rPr lang="zh-CN" altLang="en-US" b="1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这样那样      </a:t>
            </a:r>
            <a:r>
              <a:rPr lang="en-US" b="1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4</a:t>
            </a:r>
            <a:r>
              <a:rPr lang="zh-CN" altLang="en-US" b="1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我的空间 </a:t>
            </a:r>
            <a:r>
              <a:rPr lang="en-US" b="1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5 </a:t>
            </a:r>
            <a:r>
              <a:rPr lang="zh-CN" altLang="en-US" b="1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胖师傅 </a:t>
            </a:r>
            <a:r>
              <a:rPr lang="en-US" b="1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6 </a:t>
            </a:r>
            <a:r>
              <a:rPr lang="zh-CN" altLang="en-US" b="1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坚决支持 </a:t>
            </a:r>
            <a:r>
              <a:rPr lang="en-US" b="1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7 </a:t>
            </a:r>
            <a:r>
              <a:rPr lang="zh-CN" altLang="en-US" b="1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庄严肃穆 </a:t>
            </a:r>
            <a:r>
              <a:rPr lang="en-US" b="1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8 </a:t>
            </a:r>
            <a:r>
              <a:rPr lang="zh-CN" altLang="en-US" b="1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万紫千红    </a:t>
            </a:r>
            <a:r>
              <a:rPr lang="en-US" b="1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9 </a:t>
            </a:r>
            <a:r>
              <a:rPr lang="zh-CN" altLang="en-US" b="1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公开道歉    </a:t>
            </a:r>
            <a:r>
              <a:rPr lang="en-US" b="1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10</a:t>
            </a:r>
            <a:r>
              <a:rPr lang="zh-CN" altLang="en-US" b="1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低空飞行       </a:t>
            </a:r>
            <a:r>
              <a:rPr lang="en-US" b="1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11</a:t>
            </a:r>
            <a:r>
              <a:rPr lang="zh-CN" altLang="en-US" b="1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千秋万代   </a:t>
            </a:r>
            <a:r>
              <a:rPr lang="en-US" b="1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12</a:t>
            </a:r>
            <a:r>
              <a:rPr lang="zh-CN" altLang="en-US" b="1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 继承和发展    </a:t>
            </a:r>
            <a:r>
              <a:rPr lang="en-US" b="1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13</a:t>
            </a:r>
            <a:r>
              <a:rPr lang="zh-CN" altLang="en-US" b="1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 非常出色</a:t>
            </a:r>
            <a:r>
              <a:rPr lang="en-US" b="1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14 </a:t>
            </a:r>
            <a:r>
              <a:rPr lang="zh-CN" altLang="en-US" b="1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很愉快    </a:t>
            </a:r>
            <a:r>
              <a:rPr lang="en-US" b="1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15</a:t>
            </a:r>
            <a:r>
              <a:rPr lang="zh-CN" altLang="en-US" b="1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紧张激烈     </a:t>
            </a:r>
            <a:r>
              <a:rPr lang="en-US" b="1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16</a:t>
            </a:r>
            <a:r>
              <a:rPr lang="zh-CN" altLang="en-US" b="1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健康长寿     </a:t>
            </a:r>
            <a:r>
              <a:rPr lang="en-US" b="1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17 </a:t>
            </a:r>
            <a:r>
              <a:rPr lang="zh-CN" altLang="en-US" b="1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牺牲精神  </a:t>
            </a:r>
            <a:r>
              <a:rPr lang="en-US" b="1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18</a:t>
            </a:r>
            <a:r>
              <a:rPr lang="zh-CN" altLang="en-US" b="1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绿油油的庄稼  </a:t>
            </a:r>
            <a:r>
              <a:rPr lang="en-US" b="1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19</a:t>
            </a:r>
            <a:r>
              <a:rPr lang="zh-CN" altLang="en-US" b="1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姐姐和我 </a:t>
            </a:r>
            <a:r>
              <a:rPr lang="en-US" b="1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20 </a:t>
            </a:r>
            <a:r>
              <a:rPr lang="zh-CN" altLang="en-US" b="1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勤劳、勇敢、不怕苦      </a:t>
            </a:r>
            <a:r>
              <a:rPr lang="en-US" b="1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21</a:t>
            </a:r>
            <a:r>
              <a:rPr lang="zh-CN" altLang="en-US" b="1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火红太阳      </a:t>
            </a:r>
            <a:r>
              <a:rPr lang="en-US" b="1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22</a:t>
            </a:r>
            <a:r>
              <a:rPr lang="zh-CN" altLang="en-US" b="1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一棵小树   </a:t>
            </a:r>
            <a:r>
              <a:rPr lang="en-US" b="1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23 </a:t>
            </a:r>
            <a:r>
              <a:rPr lang="zh-CN" altLang="en-US" b="1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调查研究    </a:t>
            </a:r>
            <a:r>
              <a:rPr lang="en-US" b="1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24</a:t>
            </a:r>
            <a:r>
              <a:rPr lang="zh-CN" altLang="en-US" b="1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愿意并实行 </a:t>
            </a:r>
            <a:r>
              <a:rPr lang="en-US" b="1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25</a:t>
            </a:r>
            <a:r>
              <a:rPr lang="zh-CN" altLang="en-US" b="1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光辉灿烂   </a:t>
            </a:r>
            <a:r>
              <a:rPr lang="en-US" b="1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26</a:t>
            </a:r>
            <a:r>
              <a:rPr lang="zh-CN" altLang="en-US" b="1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男女老少    </a:t>
            </a:r>
            <a:r>
              <a:rPr lang="en-US" b="1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27</a:t>
            </a:r>
            <a:r>
              <a:rPr lang="zh-CN" altLang="en-US" sz="3600" b="1">
                <a:latin typeface="黑体" pitchFamily="49" charset="-122"/>
                <a:ea typeface="黑体" pitchFamily="49" charset="-122"/>
                <a:sym typeface="黑体" pitchFamily="49" charset="-122"/>
              </a:rPr>
              <a:t>世外桃源   </a:t>
            </a:r>
            <a:r>
              <a:rPr lang="en-US" sz="3600" b="1">
                <a:latin typeface="黑体" pitchFamily="49" charset="-122"/>
                <a:ea typeface="黑体" pitchFamily="49" charset="-122"/>
                <a:sym typeface="黑体" pitchFamily="49" charset="-122"/>
              </a:rPr>
              <a:t>28 </a:t>
            </a:r>
            <a:r>
              <a:rPr lang="zh-CN" altLang="en-US" b="1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接近文学和爱好文学   </a:t>
            </a:r>
            <a:r>
              <a:rPr lang="en-US" b="1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29 </a:t>
            </a:r>
            <a:r>
              <a:rPr lang="zh-CN" altLang="en-US" b="1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热爱祖国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20890720"/>
      </p:ext>
    </p:extLst>
  </p:cSld>
  <p:clrMapOvr>
    <a:masterClrMapping/>
  </p:clrMapOvr>
  <p:transition>
    <p:dissolve/>
    <p:sndAc>
      <p:stSnd>
        <p:snd r:embed="rId2" name="suction.wav"/>
      </p:stSnd>
    </p:sndAc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标题 1"/>
          <p:cNvSpPr>
            <a:spLocks noGrp="1" noChangeArrowheads="1"/>
          </p:cNvSpPr>
          <p:nvPr>
            <p:ph type="title" idx="4294967295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zh-CN" altLang="en-US" sz="3200" b="1" dirty="0">
                <a:latin typeface="黑体" pitchFamily="49" charset="-122"/>
                <a:ea typeface="黑体" pitchFamily="49" charset="-122"/>
                <a:sym typeface="黑体" pitchFamily="49" charset="-122"/>
              </a:rPr>
              <a:t>下面偏正短语的是</a:t>
            </a:r>
            <a:r>
              <a:rPr lang="zh-CN" altLang="en-US" sz="32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  <a:sym typeface="黑体" pitchFamily="49" charset="-122"/>
              </a:rPr>
              <a:t>（ </a:t>
            </a:r>
            <a:r>
              <a:rPr lang="en-US" sz="32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  <a:sym typeface="黑体" pitchFamily="49" charset="-122"/>
              </a:rPr>
              <a:t>1</a:t>
            </a:r>
            <a:r>
              <a:rPr lang="zh-CN" altLang="en-US" sz="32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  <a:sym typeface="黑体" pitchFamily="49" charset="-122"/>
              </a:rPr>
              <a:t>、</a:t>
            </a:r>
            <a:r>
              <a:rPr lang="en-US" sz="32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  <a:sym typeface="黑体" pitchFamily="49" charset="-122"/>
              </a:rPr>
              <a:t>4</a:t>
            </a:r>
            <a:r>
              <a:rPr lang="zh-CN" altLang="en-US" sz="32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  <a:sym typeface="黑体" pitchFamily="49" charset="-122"/>
              </a:rPr>
              <a:t>、</a:t>
            </a:r>
            <a:r>
              <a:rPr lang="en-US" sz="32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  <a:sym typeface="黑体" pitchFamily="49" charset="-122"/>
              </a:rPr>
              <a:t>5</a:t>
            </a:r>
            <a:r>
              <a:rPr lang="zh-CN" altLang="en-US" sz="32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  <a:sym typeface="黑体" pitchFamily="49" charset="-122"/>
              </a:rPr>
              <a:t>、</a:t>
            </a:r>
            <a:r>
              <a:rPr lang="en-US" sz="32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  <a:sym typeface="黑体" pitchFamily="49" charset="-122"/>
              </a:rPr>
              <a:t>6</a:t>
            </a:r>
            <a:r>
              <a:rPr lang="zh-CN" altLang="en-US" sz="32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  <a:sym typeface="黑体" pitchFamily="49" charset="-122"/>
              </a:rPr>
              <a:t>、</a:t>
            </a:r>
            <a:r>
              <a:rPr lang="en-US" sz="32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  <a:sym typeface="黑体" pitchFamily="49" charset="-122"/>
              </a:rPr>
              <a:t>9</a:t>
            </a:r>
            <a:r>
              <a:rPr lang="zh-CN" altLang="en-US" sz="32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  <a:sym typeface="黑体" pitchFamily="49" charset="-122"/>
              </a:rPr>
              <a:t>、</a:t>
            </a:r>
            <a:r>
              <a:rPr lang="en-US" sz="32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  <a:sym typeface="黑体" pitchFamily="49" charset="-122"/>
              </a:rPr>
              <a:t>10</a:t>
            </a:r>
            <a:r>
              <a:rPr lang="zh-CN" altLang="en-US" sz="32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  <a:sym typeface="黑体" pitchFamily="49" charset="-122"/>
              </a:rPr>
              <a:t>、</a:t>
            </a:r>
            <a:r>
              <a:rPr lang="en-US" sz="32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  <a:sym typeface="黑体" pitchFamily="49" charset="-122"/>
              </a:rPr>
              <a:t>13</a:t>
            </a:r>
            <a:r>
              <a:rPr lang="zh-CN" altLang="en-US" sz="32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  <a:sym typeface="黑体" pitchFamily="49" charset="-122"/>
              </a:rPr>
              <a:t>、</a:t>
            </a:r>
            <a:r>
              <a:rPr lang="en-US" sz="32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  <a:sym typeface="黑体" pitchFamily="49" charset="-122"/>
              </a:rPr>
              <a:t>14</a:t>
            </a:r>
            <a:r>
              <a:rPr lang="zh-CN" altLang="en-US" sz="32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  <a:sym typeface="黑体" pitchFamily="49" charset="-122"/>
              </a:rPr>
              <a:t>、</a:t>
            </a:r>
            <a:r>
              <a:rPr lang="en-US" sz="32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  <a:sym typeface="黑体" pitchFamily="49" charset="-122"/>
              </a:rPr>
              <a:t>17</a:t>
            </a:r>
            <a:r>
              <a:rPr lang="zh-CN" altLang="en-US" sz="32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  <a:sym typeface="黑体" pitchFamily="49" charset="-122"/>
              </a:rPr>
              <a:t>、</a:t>
            </a:r>
            <a:r>
              <a:rPr lang="en-US" sz="32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  <a:sym typeface="黑体" pitchFamily="49" charset="-122"/>
              </a:rPr>
              <a:t>18</a:t>
            </a:r>
            <a:r>
              <a:rPr lang="zh-CN" altLang="en-US" sz="32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  <a:sym typeface="黑体" pitchFamily="49" charset="-122"/>
              </a:rPr>
              <a:t>、</a:t>
            </a:r>
            <a:r>
              <a:rPr lang="en-US" sz="32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  <a:sym typeface="黑体" pitchFamily="49" charset="-122"/>
              </a:rPr>
              <a:t>21</a:t>
            </a:r>
            <a:r>
              <a:rPr lang="zh-CN" altLang="en-US" sz="32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  <a:sym typeface="黑体" pitchFamily="49" charset="-122"/>
              </a:rPr>
              <a:t>、</a:t>
            </a:r>
            <a:r>
              <a:rPr lang="en-US" sz="32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  <a:sym typeface="黑体" pitchFamily="49" charset="-122"/>
              </a:rPr>
              <a:t>22</a:t>
            </a:r>
            <a:r>
              <a:rPr lang="zh-CN" altLang="en-US" sz="32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  <a:sym typeface="黑体" pitchFamily="49" charset="-122"/>
              </a:rPr>
              <a:t>、</a:t>
            </a:r>
            <a:r>
              <a:rPr lang="en-US" sz="32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  <a:sym typeface="黑体" pitchFamily="49" charset="-122"/>
              </a:rPr>
              <a:t>27</a:t>
            </a:r>
            <a:r>
              <a:rPr lang="zh-CN" altLang="en-US" sz="32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  <a:sym typeface="黑体" pitchFamily="49" charset="-122"/>
              </a:rPr>
              <a:t>、</a:t>
            </a:r>
            <a:r>
              <a:rPr lang="zh-CN" altLang="en-US" sz="3200" b="1" dirty="0">
                <a:latin typeface="黑体" pitchFamily="49" charset="-122"/>
                <a:ea typeface="黑体" pitchFamily="49" charset="-122"/>
                <a:sym typeface="黑体" pitchFamily="49" charset="-122"/>
              </a:rPr>
              <a:t>）</a:t>
            </a:r>
            <a:br>
              <a:rPr lang="zh-CN" altLang="en-US" sz="3200" b="1" dirty="0">
                <a:latin typeface="黑体" pitchFamily="49" charset="-122"/>
                <a:ea typeface="黑体" pitchFamily="49" charset="-122"/>
                <a:sym typeface="黑体" pitchFamily="49" charset="-122"/>
              </a:rPr>
            </a:br>
            <a:r>
              <a:rPr lang="zh-CN" altLang="en-US" sz="3200" b="1" dirty="0">
                <a:latin typeface="黑体" pitchFamily="49" charset="-122"/>
                <a:ea typeface="黑体" pitchFamily="49" charset="-122"/>
                <a:sym typeface="黑体" pitchFamily="49" charset="-122"/>
              </a:rPr>
              <a:t> </a:t>
            </a:r>
          </a:p>
        </p:txBody>
      </p:sp>
      <p:sp>
        <p:nvSpPr>
          <p:cNvPr id="14339" name="内容占位符 2"/>
          <p:cNvSpPr>
            <a:spLocks noGrp="1" noChangeArrowheads="1"/>
          </p:cNvSpPr>
          <p:nvPr>
            <p:ph idx="4294967295"/>
          </p:nvPr>
        </p:nvSpPr>
        <p:spPr bwMode="auto">
          <a:xfrm>
            <a:off x="214313" y="1500188"/>
            <a:ext cx="8715375" cy="51435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b="1" dirty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1</a:t>
            </a:r>
            <a:r>
              <a:rPr lang="zh-CN" altLang="en-US" b="1" dirty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 忧郁的眼神   </a:t>
            </a:r>
            <a:r>
              <a:rPr lang="en-US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 </a:t>
            </a:r>
            <a:r>
              <a:rPr lang="zh-CN" altLang="en-US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风和日丽    </a:t>
            </a:r>
            <a:r>
              <a:rPr lang="en-US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3 </a:t>
            </a:r>
            <a:r>
              <a:rPr lang="zh-CN" altLang="en-US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这样那样      </a:t>
            </a:r>
            <a:r>
              <a:rPr lang="en-US" b="1" dirty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4</a:t>
            </a:r>
            <a:r>
              <a:rPr lang="zh-CN" altLang="en-US" b="1" dirty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我的空间 </a:t>
            </a:r>
            <a:r>
              <a:rPr lang="en-US" b="1" dirty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5 </a:t>
            </a:r>
            <a:r>
              <a:rPr lang="zh-CN" altLang="en-US" b="1" dirty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胖师傅 </a:t>
            </a:r>
            <a:r>
              <a:rPr lang="en-US" b="1" dirty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6 </a:t>
            </a:r>
            <a:r>
              <a:rPr lang="zh-CN" altLang="en-US" b="1" dirty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坚决支持 </a:t>
            </a:r>
            <a:r>
              <a:rPr lang="en-US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7 </a:t>
            </a:r>
            <a:r>
              <a:rPr lang="zh-CN" altLang="en-US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庄严肃穆 </a:t>
            </a:r>
            <a:r>
              <a:rPr lang="en-US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8 </a:t>
            </a:r>
            <a:r>
              <a:rPr lang="zh-CN" altLang="en-US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万紫千红    </a:t>
            </a:r>
            <a:r>
              <a:rPr lang="en-US" b="1" dirty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9 </a:t>
            </a:r>
            <a:r>
              <a:rPr lang="zh-CN" altLang="en-US" b="1" dirty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公开道歉    </a:t>
            </a:r>
            <a:r>
              <a:rPr lang="en-US" b="1" dirty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10</a:t>
            </a:r>
            <a:r>
              <a:rPr lang="zh-CN" altLang="en-US" b="1" dirty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低空飞行       </a:t>
            </a:r>
            <a:r>
              <a:rPr lang="en-US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11</a:t>
            </a:r>
            <a:r>
              <a:rPr lang="zh-CN" altLang="en-US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千秋万代   </a:t>
            </a:r>
            <a:r>
              <a:rPr lang="en-US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12</a:t>
            </a:r>
            <a:r>
              <a:rPr lang="zh-CN" altLang="en-US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 继承和发展    </a:t>
            </a:r>
            <a:r>
              <a:rPr lang="en-US" b="1" dirty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13</a:t>
            </a:r>
            <a:r>
              <a:rPr lang="zh-CN" altLang="en-US" b="1" dirty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 非常出色</a:t>
            </a:r>
            <a:r>
              <a:rPr lang="en-US" b="1" dirty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14 </a:t>
            </a:r>
            <a:r>
              <a:rPr lang="zh-CN" altLang="en-US" b="1" dirty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很愉快    </a:t>
            </a:r>
            <a:r>
              <a:rPr lang="en-US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15</a:t>
            </a:r>
            <a:r>
              <a:rPr lang="zh-CN" altLang="en-US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紧张激烈     </a:t>
            </a:r>
            <a:r>
              <a:rPr lang="en-US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16</a:t>
            </a:r>
            <a:r>
              <a:rPr lang="zh-CN" altLang="en-US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健康长寿     </a:t>
            </a:r>
            <a:r>
              <a:rPr lang="en-US" b="1" dirty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17 </a:t>
            </a:r>
            <a:r>
              <a:rPr lang="zh-CN" altLang="en-US" b="1" dirty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牺牲精神  </a:t>
            </a:r>
            <a:r>
              <a:rPr lang="en-US" b="1" dirty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18</a:t>
            </a:r>
            <a:r>
              <a:rPr lang="zh-CN" altLang="en-US" b="1" dirty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绿油油的庄稼  </a:t>
            </a:r>
            <a:r>
              <a:rPr lang="en-US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19</a:t>
            </a:r>
            <a:r>
              <a:rPr lang="zh-CN" altLang="en-US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姐姐和我 </a:t>
            </a:r>
            <a:r>
              <a:rPr lang="en-US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20 </a:t>
            </a:r>
            <a:r>
              <a:rPr lang="zh-CN" altLang="en-US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勤劳、勇敢、不怕苦      </a:t>
            </a:r>
            <a:r>
              <a:rPr lang="en-US" b="1" dirty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21</a:t>
            </a:r>
            <a:r>
              <a:rPr lang="zh-CN" altLang="en-US" b="1" dirty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火红太阳      </a:t>
            </a:r>
            <a:r>
              <a:rPr lang="en-US" b="1" dirty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22</a:t>
            </a:r>
            <a:r>
              <a:rPr lang="zh-CN" altLang="en-US" b="1" dirty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一棵小树   </a:t>
            </a:r>
            <a:r>
              <a:rPr lang="en-US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23 </a:t>
            </a:r>
            <a:r>
              <a:rPr lang="zh-CN" altLang="en-US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调查研究    </a:t>
            </a:r>
            <a:r>
              <a:rPr lang="en-US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24</a:t>
            </a:r>
            <a:r>
              <a:rPr lang="zh-CN" altLang="en-US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愿意并实行 </a:t>
            </a:r>
            <a:r>
              <a:rPr lang="en-US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25</a:t>
            </a:r>
            <a:r>
              <a:rPr lang="zh-CN" altLang="en-US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光辉灿烂   </a:t>
            </a:r>
            <a:r>
              <a:rPr lang="en-US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26</a:t>
            </a:r>
            <a:r>
              <a:rPr lang="zh-CN" altLang="en-US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男女老少    </a:t>
            </a:r>
            <a:r>
              <a:rPr lang="en-US" b="1" dirty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27</a:t>
            </a:r>
            <a:r>
              <a:rPr lang="zh-CN" altLang="en-US" sz="3600" b="1" dirty="0">
                <a:latin typeface="黑体" pitchFamily="49" charset="-122"/>
                <a:ea typeface="黑体" pitchFamily="49" charset="-122"/>
                <a:sym typeface="黑体" pitchFamily="49" charset="-122"/>
              </a:rPr>
              <a:t>世外桃源   </a:t>
            </a:r>
            <a:r>
              <a:rPr lang="en-US" sz="3600" b="1" dirty="0">
                <a:solidFill>
                  <a:schemeClr val="bg1"/>
                </a:solidFill>
                <a:latin typeface="黑体" pitchFamily="49" charset="-122"/>
                <a:ea typeface="黑体" pitchFamily="49" charset="-122"/>
                <a:sym typeface="黑体" pitchFamily="49" charset="-122"/>
              </a:rPr>
              <a:t>28 </a:t>
            </a:r>
            <a:r>
              <a:rPr lang="zh-CN" altLang="en-US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接近文学和爱好文学   </a:t>
            </a:r>
            <a:r>
              <a:rPr lang="zh-CN" altLang="en-US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热爱</a:t>
            </a:r>
            <a:r>
              <a:rPr lang="zh-CN" altLang="en-US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祖国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970772812"/>
      </p:ext>
    </p:extLst>
  </p:cSld>
  <p:clrMapOvr>
    <a:masterClrMapping/>
  </p:clrMapOvr>
  <p:transition>
    <p:dissolve/>
    <p:sndAc>
      <p:stSnd>
        <p:snd r:embed="rId2" name="suctio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" dur="2000"/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标题 1"/>
          <p:cNvSpPr>
            <a:spLocks noGrp="1" noChangeArrowheads="1"/>
          </p:cNvSpPr>
          <p:nvPr>
            <p:ph type="title" idx="4294967295"/>
          </p:nvPr>
        </p:nvSpPr>
        <p:spPr>
          <a:xfrm>
            <a:off x="395536" y="188640"/>
            <a:ext cx="8229600" cy="1143000"/>
          </a:xfrm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zh-CN" sz="3200" b="1" dirty="0" smtClean="0">
                <a:latin typeface="黑体" pitchFamily="49" charset="-122"/>
                <a:ea typeface="黑体" pitchFamily="49" charset="-122"/>
                <a:sym typeface="黑体" pitchFamily="49" charset="-122"/>
              </a:rPr>
              <a:t>并列</a:t>
            </a:r>
            <a:r>
              <a:rPr lang="zh-CN" sz="3200" b="1" dirty="0">
                <a:latin typeface="黑体" pitchFamily="49" charset="-122"/>
                <a:ea typeface="黑体" pitchFamily="49" charset="-122"/>
                <a:sym typeface="黑体" pitchFamily="49" charset="-122"/>
              </a:rPr>
              <a:t>短语的是（                      ）</a:t>
            </a:r>
          </a:p>
        </p:txBody>
      </p:sp>
      <p:sp>
        <p:nvSpPr>
          <p:cNvPr id="12291" name="内容占位符 2"/>
          <p:cNvSpPr>
            <a:spLocks noGrp="1" noChangeArrowheads="1"/>
          </p:cNvSpPr>
          <p:nvPr>
            <p:ph idx="4294967295"/>
          </p:nvPr>
        </p:nvSpPr>
        <p:spPr bwMode="auto">
          <a:xfrm>
            <a:off x="214313" y="1500188"/>
            <a:ext cx="8715375" cy="51435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b="1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1</a:t>
            </a:r>
            <a:r>
              <a:rPr lang="zh-CN" altLang="en-US" b="1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 忧郁的眼神   </a:t>
            </a:r>
            <a:r>
              <a:rPr lang="en-US" b="1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 </a:t>
            </a:r>
            <a:r>
              <a:rPr lang="zh-CN" altLang="en-US" b="1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风和日丽    </a:t>
            </a:r>
            <a:r>
              <a:rPr lang="en-US" b="1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3 </a:t>
            </a:r>
            <a:r>
              <a:rPr lang="zh-CN" altLang="en-US" b="1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这样那样      </a:t>
            </a:r>
            <a:r>
              <a:rPr lang="en-US" b="1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4</a:t>
            </a:r>
            <a:r>
              <a:rPr lang="zh-CN" altLang="en-US" b="1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我的空间 </a:t>
            </a:r>
            <a:r>
              <a:rPr lang="en-US" b="1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5 </a:t>
            </a:r>
            <a:r>
              <a:rPr lang="zh-CN" altLang="en-US" b="1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胖师傅 </a:t>
            </a:r>
            <a:r>
              <a:rPr lang="en-US" b="1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6 </a:t>
            </a:r>
            <a:r>
              <a:rPr lang="zh-CN" altLang="en-US" b="1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坚决支持 </a:t>
            </a:r>
            <a:r>
              <a:rPr lang="en-US" b="1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7 </a:t>
            </a:r>
            <a:r>
              <a:rPr lang="zh-CN" altLang="en-US" b="1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庄严肃穆 </a:t>
            </a:r>
            <a:r>
              <a:rPr lang="en-US" b="1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8 </a:t>
            </a:r>
            <a:r>
              <a:rPr lang="zh-CN" altLang="en-US" b="1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万紫千红    </a:t>
            </a:r>
            <a:r>
              <a:rPr lang="en-US" b="1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9 </a:t>
            </a:r>
            <a:r>
              <a:rPr lang="zh-CN" altLang="en-US" b="1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公开道歉    </a:t>
            </a:r>
            <a:r>
              <a:rPr lang="en-US" b="1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10</a:t>
            </a:r>
            <a:r>
              <a:rPr lang="zh-CN" altLang="en-US" b="1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低空飞行       </a:t>
            </a:r>
            <a:r>
              <a:rPr lang="en-US" b="1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11</a:t>
            </a:r>
            <a:r>
              <a:rPr lang="zh-CN" altLang="en-US" b="1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千秋万代   </a:t>
            </a:r>
            <a:r>
              <a:rPr lang="en-US" b="1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12</a:t>
            </a:r>
            <a:r>
              <a:rPr lang="zh-CN" altLang="en-US" b="1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 继承和发展    </a:t>
            </a:r>
            <a:r>
              <a:rPr lang="en-US" b="1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13</a:t>
            </a:r>
            <a:r>
              <a:rPr lang="zh-CN" altLang="en-US" b="1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 非常出色</a:t>
            </a:r>
            <a:r>
              <a:rPr lang="en-US" b="1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14 </a:t>
            </a:r>
            <a:r>
              <a:rPr lang="zh-CN" altLang="en-US" b="1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很愉快    </a:t>
            </a:r>
            <a:r>
              <a:rPr lang="en-US" b="1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15</a:t>
            </a:r>
            <a:r>
              <a:rPr lang="zh-CN" altLang="en-US" b="1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紧张激烈     </a:t>
            </a:r>
            <a:r>
              <a:rPr lang="en-US" b="1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16</a:t>
            </a:r>
            <a:r>
              <a:rPr lang="zh-CN" altLang="en-US" b="1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健康长寿     </a:t>
            </a:r>
            <a:r>
              <a:rPr lang="en-US" b="1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17 </a:t>
            </a:r>
            <a:r>
              <a:rPr lang="zh-CN" altLang="en-US" b="1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牺牲精神  </a:t>
            </a:r>
            <a:r>
              <a:rPr lang="en-US" b="1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18</a:t>
            </a:r>
            <a:r>
              <a:rPr lang="zh-CN" altLang="en-US" b="1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绿油油的庄稼  </a:t>
            </a:r>
            <a:r>
              <a:rPr lang="en-US" b="1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19</a:t>
            </a:r>
            <a:r>
              <a:rPr lang="zh-CN" altLang="en-US" b="1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姐姐和我 </a:t>
            </a:r>
            <a:r>
              <a:rPr lang="en-US" b="1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20 </a:t>
            </a:r>
            <a:r>
              <a:rPr lang="zh-CN" altLang="en-US" b="1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勤劳、勇敢、不怕苦      </a:t>
            </a:r>
            <a:r>
              <a:rPr lang="en-US" b="1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21</a:t>
            </a:r>
            <a:r>
              <a:rPr lang="zh-CN" altLang="en-US" b="1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火红太阳      </a:t>
            </a:r>
            <a:r>
              <a:rPr lang="en-US" b="1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22</a:t>
            </a:r>
            <a:r>
              <a:rPr lang="zh-CN" altLang="en-US" b="1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一棵小树   </a:t>
            </a:r>
            <a:r>
              <a:rPr lang="en-US" b="1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23 </a:t>
            </a:r>
            <a:r>
              <a:rPr lang="zh-CN" altLang="en-US" b="1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调查研究    </a:t>
            </a:r>
            <a:r>
              <a:rPr lang="en-US" b="1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24</a:t>
            </a:r>
            <a:r>
              <a:rPr lang="zh-CN" altLang="en-US" b="1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愿意并实行 </a:t>
            </a:r>
            <a:r>
              <a:rPr lang="en-US" b="1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25</a:t>
            </a:r>
            <a:r>
              <a:rPr lang="zh-CN" altLang="en-US" b="1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光辉灿烂   </a:t>
            </a:r>
            <a:r>
              <a:rPr lang="en-US" b="1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26</a:t>
            </a:r>
            <a:r>
              <a:rPr lang="zh-CN" altLang="en-US" b="1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男女老少    </a:t>
            </a:r>
            <a:r>
              <a:rPr lang="en-US" b="1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27</a:t>
            </a:r>
            <a:r>
              <a:rPr lang="zh-CN" altLang="en-US" sz="3600" b="1">
                <a:latin typeface="黑体" pitchFamily="49" charset="-122"/>
                <a:ea typeface="黑体" pitchFamily="49" charset="-122"/>
                <a:sym typeface="黑体" pitchFamily="49" charset="-122"/>
              </a:rPr>
              <a:t>世外桃源   </a:t>
            </a:r>
            <a:r>
              <a:rPr lang="en-US" sz="3600" b="1">
                <a:latin typeface="黑体" pitchFamily="49" charset="-122"/>
                <a:ea typeface="黑体" pitchFamily="49" charset="-122"/>
                <a:sym typeface="黑体" pitchFamily="49" charset="-122"/>
              </a:rPr>
              <a:t>28 </a:t>
            </a:r>
            <a:r>
              <a:rPr lang="zh-CN" altLang="en-US" b="1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接近文学和爱好文学   </a:t>
            </a:r>
            <a:r>
              <a:rPr lang="en-US" b="1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29 </a:t>
            </a:r>
            <a:r>
              <a:rPr lang="zh-CN" altLang="en-US" b="1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热爱祖国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47943620"/>
      </p:ext>
    </p:extLst>
  </p:cSld>
  <p:clrMapOvr>
    <a:masterClrMapping/>
  </p:clrMapOvr>
  <p:transition>
    <p:dissolve/>
    <p:sndAc>
      <p:stSnd>
        <p:snd r:embed="rId2" name="click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" dur="2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0" bldLvl="0" autoUpdateAnimBg="0"/>
      <p:bldP spid="12291" grpId="0" build="p" bldLvl="0" autoUpdateAnimBg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标题 1"/>
          <p:cNvSpPr>
            <a:spLocks noGrp="1" noChangeArrowheads="1"/>
          </p:cNvSpPr>
          <p:nvPr>
            <p:ph type="title" idx="4294967295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zh-CN" altLang="en-US" sz="3200" b="1" dirty="0">
                <a:latin typeface="黑体" pitchFamily="49" charset="-122"/>
                <a:ea typeface="黑体" pitchFamily="49" charset="-122"/>
                <a:sym typeface="黑体" pitchFamily="49" charset="-122"/>
              </a:rPr>
              <a:t>下面并列短语的是（</a:t>
            </a:r>
            <a:r>
              <a:rPr lang="en-US" sz="32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  <a:sym typeface="黑体" pitchFamily="49" charset="-122"/>
              </a:rPr>
              <a:t>2</a:t>
            </a:r>
            <a:r>
              <a:rPr lang="zh-CN" altLang="en-US" sz="32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  <a:sym typeface="黑体" pitchFamily="49" charset="-122"/>
              </a:rPr>
              <a:t>、</a:t>
            </a:r>
            <a:r>
              <a:rPr lang="en-US" sz="32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  <a:sym typeface="黑体" pitchFamily="49" charset="-122"/>
              </a:rPr>
              <a:t>3</a:t>
            </a:r>
            <a:r>
              <a:rPr lang="zh-CN" altLang="en-US" sz="32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  <a:sym typeface="黑体" pitchFamily="49" charset="-122"/>
              </a:rPr>
              <a:t>、</a:t>
            </a:r>
            <a:r>
              <a:rPr lang="en-US" sz="32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  <a:sym typeface="黑体" pitchFamily="49" charset="-122"/>
              </a:rPr>
              <a:t>7</a:t>
            </a:r>
            <a:r>
              <a:rPr lang="zh-CN" altLang="en-US" sz="32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  <a:sym typeface="黑体" pitchFamily="49" charset="-122"/>
              </a:rPr>
              <a:t>、</a:t>
            </a:r>
            <a:r>
              <a:rPr lang="en-US" sz="32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  <a:sym typeface="黑体" pitchFamily="49" charset="-122"/>
              </a:rPr>
              <a:t>8</a:t>
            </a:r>
            <a:r>
              <a:rPr lang="zh-CN" altLang="en-US" sz="32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  <a:sym typeface="黑体" pitchFamily="49" charset="-122"/>
              </a:rPr>
              <a:t>、</a:t>
            </a:r>
            <a:r>
              <a:rPr lang="en-US" sz="32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  <a:sym typeface="黑体" pitchFamily="49" charset="-122"/>
              </a:rPr>
              <a:t>11</a:t>
            </a:r>
            <a:r>
              <a:rPr lang="zh-CN" altLang="en-US" sz="32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  <a:sym typeface="黑体" pitchFamily="49" charset="-122"/>
              </a:rPr>
              <a:t>、</a:t>
            </a:r>
            <a:r>
              <a:rPr lang="en-US" sz="32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  <a:sym typeface="黑体" pitchFamily="49" charset="-122"/>
              </a:rPr>
              <a:t>12</a:t>
            </a:r>
            <a:r>
              <a:rPr lang="zh-CN" altLang="en-US" sz="32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  <a:sym typeface="黑体" pitchFamily="49" charset="-122"/>
              </a:rPr>
              <a:t>、</a:t>
            </a:r>
            <a:r>
              <a:rPr lang="en-US" sz="32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  <a:sym typeface="黑体" pitchFamily="49" charset="-122"/>
              </a:rPr>
              <a:t>15</a:t>
            </a:r>
            <a:r>
              <a:rPr lang="zh-CN" altLang="en-US" sz="32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  <a:sym typeface="黑体" pitchFamily="49" charset="-122"/>
              </a:rPr>
              <a:t>、</a:t>
            </a:r>
            <a:r>
              <a:rPr lang="en-US" sz="32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  <a:sym typeface="黑体" pitchFamily="49" charset="-122"/>
              </a:rPr>
              <a:t>16</a:t>
            </a:r>
            <a:r>
              <a:rPr lang="zh-CN" altLang="en-US" sz="32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  <a:sym typeface="黑体" pitchFamily="49" charset="-122"/>
              </a:rPr>
              <a:t>、</a:t>
            </a:r>
            <a:r>
              <a:rPr lang="en-US" sz="32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  <a:sym typeface="黑体" pitchFamily="49" charset="-122"/>
              </a:rPr>
              <a:t>19</a:t>
            </a:r>
            <a:r>
              <a:rPr lang="zh-CN" altLang="en-US" sz="32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  <a:sym typeface="黑体" pitchFamily="49" charset="-122"/>
              </a:rPr>
              <a:t>、</a:t>
            </a:r>
            <a:r>
              <a:rPr lang="en-US" sz="32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  <a:sym typeface="黑体" pitchFamily="49" charset="-122"/>
              </a:rPr>
              <a:t>20</a:t>
            </a:r>
            <a:r>
              <a:rPr lang="zh-CN" altLang="en-US" sz="32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  <a:sym typeface="黑体" pitchFamily="49" charset="-122"/>
              </a:rPr>
              <a:t>、</a:t>
            </a:r>
            <a:r>
              <a:rPr lang="en-US" sz="32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  <a:sym typeface="黑体" pitchFamily="49" charset="-122"/>
              </a:rPr>
              <a:t>23</a:t>
            </a:r>
            <a:r>
              <a:rPr lang="zh-CN" altLang="en-US" sz="32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  <a:sym typeface="黑体" pitchFamily="49" charset="-122"/>
              </a:rPr>
              <a:t>、</a:t>
            </a:r>
            <a:r>
              <a:rPr lang="en-US" sz="32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  <a:sym typeface="黑体" pitchFamily="49" charset="-122"/>
              </a:rPr>
              <a:t>24</a:t>
            </a:r>
            <a:r>
              <a:rPr lang="zh-CN" altLang="en-US" sz="32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  <a:sym typeface="黑体" pitchFamily="49" charset="-122"/>
              </a:rPr>
              <a:t>、</a:t>
            </a:r>
            <a:r>
              <a:rPr lang="en-US" sz="32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  <a:sym typeface="黑体" pitchFamily="49" charset="-122"/>
              </a:rPr>
              <a:t>25</a:t>
            </a:r>
            <a:r>
              <a:rPr lang="zh-CN" altLang="en-US" sz="32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  <a:sym typeface="黑体" pitchFamily="49" charset="-122"/>
              </a:rPr>
              <a:t>、</a:t>
            </a:r>
            <a:r>
              <a:rPr lang="en-US" sz="32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  <a:sym typeface="黑体" pitchFamily="49" charset="-122"/>
              </a:rPr>
              <a:t>26</a:t>
            </a:r>
            <a:r>
              <a:rPr lang="zh-CN" altLang="en-US" sz="32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  <a:sym typeface="黑体" pitchFamily="49" charset="-122"/>
              </a:rPr>
              <a:t>、</a:t>
            </a:r>
            <a:r>
              <a:rPr lang="en-US" sz="32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  <a:sym typeface="黑体" pitchFamily="49" charset="-122"/>
              </a:rPr>
              <a:t>28</a:t>
            </a:r>
            <a:r>
              <a:rPr lang="zh-CN" altLang="en-US" sz="32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  <a:sym typeface="黑体" pitchFamily="49" charset="-122"/>
              </a:rPr>
              <a:t>）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15363" name="内容占位符 2"/>
          <p:cNvSpPr>
            <a:spLocks noGrp="1" noChangeArrowheads="1"/>
          </p:cNvSpPr>
          <p:nvPr>
            <p:ph idx="4294967295"/>
          </p:nvPr>
        </p:nvSpPr>
        <p:spPr bwMode="auto">
          <a:xfrm>
            <a:off x="214313" y="1500188"/>
            <a:ext cx="8715375" cy="51435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1</a:t>
            </a:r>
            <a:r>
              <a:rPr lang="zh-CN" altLang="en-US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 忧郁的眼神   </a:t>
            </a:r>
            <a:r>
              <a:rPr lang="en-US" b="1" dirty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 </a:t>
            </a:r>
            <a:r>
              <a:rPr lang="zh-CN" altLang="en-US" b="1" dirty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风和日丽    </a:t>
            </a:r>
            <a:r>
              <a:rPr lang="en-US" b="1" dirty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3 </a:t>
            </a:r>
            <a:r>
              <a:rPr lang="zh-CN" altLang="en-US" b="1" dirty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这样那样      </a:t>
            </a:r>
            <a:r>
              <a:rPr lang="en-US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4</a:t>
            </a:r>
            <a:r>
              <a:rPr lang="zh-CN" altLang="en-US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我的空间 </a:t>
            </a:r>
            <a:r>
              <a:rPr lang="en-US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5 </a:t>
            </a:r>
            <a:r>
              <a:rPr lang="zh-CN" altLang="en-US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胖师傅 </a:t>
            </a:r>
            <a:r>
              <a:rPr lang="en-US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6 </a:t>
            </a:r>
            <a:r>
              <a:rPr lang="zh-CN" altLang="en-US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坚决支持 </a:t>
            </a:r>
            <a:r>
              <a:rPr lang="en-US" b="1" dirty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7 </a:t>
            </a:r>
            <a:r>
              <a:rPr lang="zh-CN" altLang="en-US" b="1" dirty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庄严肃穆 </a:t>
            </a:r>
            <a:r>
              <a:rPr lang="en-US" b="1" dirty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8 </a:t>
            </a:r>
            <a:r>
              <a:rPr lang="zh-CN" altLang="en-US" b="1" dirty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万紫千红    </a:t>
            </a:r>
            <a:r>
              <a:rPr lang="en-US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9 </a:t>
            </a:r>
            <a:r>
              <a:rPr lang="zh-CN" altLang="en-US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公开道歉    </a:t>
            </a:r>
            <a:r>
              <a:rPr lang="en-US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10</a:t>
            </a:r>
            <a:r>
              <a:rPr lang="zh-CN" altLang="en-US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低空飞行       </a:t>
            </a:r>
            <a:r>
              <a:rPr lang="en-US" b="1" dirty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11</a:t>
            </a:r>
            <a:r>
              <a:rPr lang="zh-CN" altLang="en-US" b="1" dirty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千秋万代   </a:t>
            </a:r>
            <a:r>
              <a:rPr lang="en-US" b="1" dirty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12</a:t>
            </a:r>
            <a:r>
              <a:rPr lang="zh-CN" altLang="en-US" b="1" dirty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 继承和发展    </a:t>
            </a:r>
            <a:r>
              <a:rPr lang="en-US" b="1" dirty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13</a:t>
            </a:r>
            <a:r>
              <a:rPr lang="zh-CN" altLang="en-US" b="1" dirty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 </a:t>
            </a:r>
            <a:r>
              <a:rPr lang="zh-CN" altLang="en-US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非常出色</a:t>
            </a:r>
            <a:r>
              <a:rPr lang="en-US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14</a:t>
            </a:r>
            <a:r>
              <a:rPr lang="en-US" b="1" dirty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 </a:t>
            </a:r>
            <a:r>
              <a:rPr lang="zh-CN" altLang="en-US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很愉快    </a:t>
            </a:r>
            <a:r>
              <a:rPr lang="en-US" b="1" dirty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15</a:t>
            </a:r>
            <a:r>
              <a:rPr lang="zh-CN" altLang="en-US" b="1" dirty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紧张激烈     </a:t>
            </a:r>
            <a:r>
              <a:rPr lang="en-US" b="1" dirty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16</a:t>
            </a:r>
            <a:r>
              <a:rPr lang="zh-CN" altLang="en-US" b="1" dirty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健康长寿     </a:t>
            </a:r>
            <a:r>
              <a:rPr lang="en-US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17 </a:t>
            </a:r>
            <a:r>
              <a:rPr lang="zh-CN" altLang="en-US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牺牲精神  </a:t>
            </a:r>
            <a:r>
              <a:rPr lang="en-US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18</a:t>
            </a:r>
            <a:r>
              <a:rPr lang="zh-CN" altLang="en-US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绿油油的庄稼  </a:t>
            </a:r>
            <a:r>
              <a:rPr lang="en-US" b="1" dirty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19</a:t>
            </a:r>
            <a:r>
              <a:rPr lang="zh-CN" altLang="en-US" b="1" dirty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姐姐和我 </a:t>
            </a:r>
            <a:r>
              <a:rPr lang="en-US" b="1" dirty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20 </a:t>
            </a:r>
            <a:r>
              <a:rPr lang="zh-CN" altLang="en-US" b="1" dirty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勤劳、勇敢、不怕苦      </a:t>
            </a:r>
            <a:r>
              <a:rPr lang="en-US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21</a:t>
            </a:r>
            <a:r>
              <a:rPr lang="zh-CN" altLang="en-US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火红太阳      </a:t>
            </a:r>
            <a:r>
              <a:rPr lang="en-US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22</a:t>
            </a:r>
            <a:r>
              <a:rPr lang="zh-CN" altLang="en-US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一棵小树   </a:t>
            </a:r>
            <a:r>
              <a:rPr lang="en-US" b="1" dirty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23 </a:t>
            </a:r>
            <a:r>
              <a:rPr lang="zh-CN" altLang="en-US" b="1" dirty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调查研究    </a:t>
            </a:r>
            <a:r>
              <a:rPr lang="en-US" b="1" dirty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24</a:t>
            </a:r>
            <a:r>
              <a:rPr lang="zh-CN" altLang="en-US" b="1" dirty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愿意并实行 </a:t>
            </a:r>
            <a:r>
              <a:rPr lang="en-US" b="1" dirty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25</a:t>
            </a:r>
            <a:r>
              <a:rPr lang="zh-CN" altLang="en-US" b="1" dirty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光辉灿烂   </a:t>
            </a:r>
            <a:r>
              <a:rPr lang="en-US" b="1" dirty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26</a:t>
            </a:r>
            <a:r>
              <a:rPr lang="zh-CN" altLang="en-US" b="1" dirty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男女老少    </a:t>
            </a:r>
            <a:r>
              <a:rPr lang="en-US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27</a:t>
            </a:r>
            <a:r>
              <a:rPr lang="zh-CN" altLang="en-US" sz="3600" b="1" dirty="0">
                <a:solidFill>
                  <a:schemeClr val="bg1"/>
                </a:solidFill>
                <a:latin typeface="黑体" pitchFamily="49" charset="-122"/>
                <a:ea typeface="黑体" pitchFamily="49" charset="-122"/>
                <a:sym typeface="黑体" pitchFamily="49" charset="-122"/>
              </a:rPr>
              <a:t>世外桃源</a:t>
            </a:r>
            <a:r>
              <a:rPr lang="zh-CN" altLang="en-US" sz="3600" b="1" dirty="0">
                <a:latin typeface="黑体" pitchFamily="49" charset="-122"/>
                <a:ea typeface="黑体" pitchFamily="49" charset="-122"/>
                <a:sym typeface="黑体" pitchFamily="49" charset="-122"/>
              </a:rPr>
              <a:t>   </a:t>
            </a:r>
            <a:r>
              <a:rPr lang="en-US" sz="3600" b="1" dirty="0">
                <a:latin typeface="黑体" pitchFamily="49" charset="-122"/>
                <a:ea typeface="黑体" pitchFamily="49" charset="-122"/>
                <a:sym typeface="黑体" pitchFamily="49" charset="-122"/>
              </a:rPr>
              <a:t>28 </a:t>
            </a:r>
            <a:r>
              <a:rPr lang="zh-CN" altLang="en-US" b="1" dirty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接近文学和爱好文学   </a:t>
            </a:r>
            <a:r>
              <a:rPr lang="zh-CN" altLang="en-US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热爱</a:t>
            </a:r>
            <a:r>
              <a:rPr lang="zh-CN" altLang="en-US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祖国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72227022"/>
      </p:ext>
    </p:extLst>
  </p:cSld>
  <p:clrMapOvr>
    <a:masterClrMapping/>
  </p:clrMapOvr>
  <p:transition>
    <p:dissolve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Text Box 2"/>
          <p:cNvSpPr txBox="1">
            <a:spLocks noChangeArrowheads="1"/>
          </p:cNvSpPr>
          <p:nvPr/>
        </p:nvSpPr>
        <p:spPr bwMode="auto">
          <a:xfrm>
            <a:off x="1187450" y="-25400"/>
            <a:ext cx="458788" cy="6856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46083" name="Text Box 3"/>
          <p:cNvSpPr txBox="1">
            <a:spLocks noChangeArrowheads="1"/>
          </p:cNvSpPr>
          <p:nvPr/>
        </p:nvSpPr>
        <p:spPr bwMode="auto">
          <a:xfrm>
            <a:off x="1089025" y="0"/>
            <a:ext cx="458788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46084" name="Text Box 4"/>
          <p:cNvSpPr txBox="1">
            <a:spLocks noChangeArrowheads="1"/>
          </p:cNvSpPr>
          <p:nvPr/>
        </p:nvSpPr>
        <p:spPr bwMode="auto">
          <a:xfrm>
            <a:off x="250825" y="0"/>
            <a:ext cx="3024188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4000" b="1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动宾短语</a:t>
            </a:r>
          </a:p>
        </p:txBody>
      </p:sp>
      <p:sp>
        <p:nvSpPr>
          <p:cNvPr id="46085" name="Text Box 5"/>
          <p:cNvSpPr txBox="1">
            <a:spLocks noChangeArrowheads="1"/>
          </p:cNvSpPr>
          <p:nvPr/>
        </p:nvSpPr>
        <p:spPr bwMode="auto">
          <a:xfrm>
            <a:off x="3492500" y="2492375"/>
            <a:ext cx="23749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2400" b="1">
                <a:solidFill>
                  <a:srgbClr val="000000"/>
                </a:solidFill>
                <a:ea typeface="黑体" pitchFamily="49" charset="-122"/>
              </a:rPr>
              <a:t>吃雪糕</a:t>
            </a:r>
          </a:p>
        </p:txBody>
      </p:sp>
      <p:sp>
        <p:nvSpPr>
          <p:cNvPr id="46086" name="Text Box 6"/>
          <p:cNvSpPr txBox="1">
            <a:spLocks noChangeArrowheads="1"/>
          </p:cNvSpPr>
          <p:nvPr/>
        </p:nvSpPr>
        <p:spPr bwMode="auto">
          <a:xfrm>
            <a:off x="468313" y="2420938"/>
            <a:ext cx="28797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2400" b="1">
                <a:solidFill>
                  <a:srgbClr val="0033CC"/>
                </a:solidFill>
                <a:latin typeface="黑体" pitchFamily="49" charset="-122"/>
                <a:ea typeface="黑体" pitchFamily="49" charset="-122"/>
              </a:rPr>
              <a:t>动词</a:t>
            </a:r>
            <a:r>
              <a:rPr lang="en-US" altLang="zh-CN" sz="2400" b="1">
                <a:solidFill>
                  <a:srgbClr val="0033CC"/>
                </a:solidFill>
                <a:latin typeface="黑体" pitchFamily="49" charset="-122"/>
                <a:ea typeface="黑体" pitchFamily="49" charset="-122"/>
              </a:rPr>
              <a:t>+</a:t>
            </a:r>
            <a:r>
              <a:rPr lang="zh-CN" altLang="en-US" sz="2400" b="1">
                <a:solidFill>
                  <a:srgbClr val="0033CC"/>
                </a:solidFill>
                <a:latin typeface="黑体" pitchFamily="49" charset="-122"/>
                <a:ea typeface="黑体" pitchFamily="49" charset="-122"/>
              </a:rPr>
              <a:t>名词宾语</a:t>
            </a:r>
          </a:p>
        </p:txBody>
      </p:sp>
      <p:sp>
        <p:nvSpPr>
          <p:cNvPr id="46087" name="Text Box 7"/>
          <p:cNvSpPr txBox="1">
            <a:spLocks noChangeArrowheads="1"/>
          </p:cNvSpPr>
          <p:nvPr/>
        </p:nvSpPr>
        <p:spPr bwMode="auto">
          <a:xfrm>
            <a:off x="3492500" y="3068638"/>
            <a:ext cx="20161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2400" b="1">
                <a:solidFill>
                  <a:srgbClr val="000000"/>
                </a:solidFill>
                <a:ea typeface="黑体" pitchFamily="49" charset="-122"/>
              </a:rPr>
              <a:t>学习语文</a:t>
            </a:r>
          </a:p>
        </p:txBody>
      </p:sp>
      <p:sp>
        <p:nvSpPr>
          <p:cNvPr id="46088" name="Text Box 8"/>
          <p:cNvSpPr txBox="1">
            <a:spLocks noChangeArrowheads="1"/>
          </p:cNvSpPr>
          <p:nvPr/>
        </p:nvSpPr>
        <p:spPr bwMode="auto">
          <a:xfrm>
            <a:off x="468313" y="4365625"/>
            <a:ext cx="24479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2400" b="1">
                <a:solidFill>
                  <a:srgbClr val="0033CC"/>
                </a:solidFill>
                <a:latin typeface="黑体" pitchFamily="49" charset="-122"/>
                <a:ea typeface="黑体" pitchFamily="49" charset="-122"/>
              </a:rPr>
              <a:t>动词</a:t>
            </a:r>
            <a:r>
              <a:rPr lang="en-US" altLang="zh-CN" sz="2400" b="1">
                <a:solidFill>
                  <a:srgbClr val="0033CC"/>
                </a:solidFill>
                <a:latin typeface="黑体" pitchFamily="49" charset="-122"/>
                <a:ea typeface="黑体" pitchFamily="49" charset="-122"/>
              </a:rPr>
              <a:t>+</a:t>
            </a:r>
            <a:r>
              <a:rPr lang="zh-CN" altLang="en-US" sz="2400" b="1">
                <a:solidFill>
                  <a:srgbClr val="0033CC"/>
                </a:solidFill>
                <a:latin typeface="黑体" pitchFamily="49" charset="-122"/>
                <a:ea typeface="黑体" pitchFamily="49" charset="-122"/>
              </a:rPr>
              <a:t>代词宾语</a:t>
            </a:r>
          </a:p>
        </p:txBody>
      </p:sp>
      <p:sp>
        <p:nvSpPr>
          <p:cNvPr id="46089" name="Text Box 9"/>
          <p:cNvSpPr txBox="1">
            <a:spLocks noChangeArrowheads="1"/>
          </p:cNvSpPr>
          <p:nvPr/>
        </p:nvSpPr>
        <p:spPr bwMode="auto">
          <a:xfrm>
            <a:off x="3419475" y="4437063"/>
            <a:ext cx="216058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2400" b="1">
                <a:solidFill>
                  <a:srgbClr val="000000"/>
                </a:solidFill>
                <a:ea typeface="黑体" pitchFamily="49" charset="-122"/>
              </a:rPr>
              <a:t>提醒他们</a:t>
            </a:r>
          </a:p>
        </p:txBody>
      </p:sp>
      <p:sp>
        <p:nvSpPr>
          <p:cNvPr id="46090" name="Text Box 10"/>
          <p:cNvSpPr txBox="1">
            <a:spLocks noChangeArrowheads="1"/>
          </p:cNvSpPr>
          <p:nvPr/>
        </p:nvSpPr>
        <p:spPr bwMode="auto">
          <a:xfrm>
            <a:off x="3419475" y="5013325"/>
            <a:ext cx="20161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2400" b="1">
                <a:solidFill>
                  <a:srgbClr val="000000"/>
                </a:solidFill>
                <a:ea typeface="黑体" pitchFamily="49" charset="-122"/>
              </a:rPr>
              <a:t>热爱大家</a:t>
            </a:r>
          </a:p>
        </p:txBody>
      </p:sp>
      <p:sp>
        <p:nvSpPr>
          <p:cNvPr id="46091" name="Text Box 11"/>
          <p:cNvSpPr txBox="1">
            <a:spLocks noChangeArrowheads="1"/>
          </p:cNvSpPr>
          <p:nvPr/>
        </p:nvSpPr>
        <p:spPr bwMode="auto">
          <a:xfrm>
            <a:off x="179388" y="692150"/>
            <a:ext cx="8785225" cy="1187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24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由动词和它所支配的对象所构成的短语。动词是中心语，宾语是动词支配的对象，表示动作行为的对象、结果、处所等，用波浪线表示。即动词</a:t>
            </a:r>
            <a:r>
              <a:rPr lang="en-US" altLang="zh-CN" sz="24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+</a:t>
            </a:r>
            <a:r>
              <a:rPr lang="zh-CN" altLang="en-US" sz="24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宾语</a:t>
            </a:r>
            <a:r>
              <a:rPr lang="en-US" altLang="zh-CN" sz="24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(</a:t>
            </a:r>
            <a:r>
              <a:rPr lang="zh-CN" altLang="en-US" sz="24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动词的对象，由名词和代词组成</a:t>
            </a:r>
            <a:r>
              <a:rPr lang="en-US" altLang="zh-CN" sz="24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38931250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60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608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4608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5" grpId="0" autoUpdateAnimBg="0"/>
      <p:bldP spid="46086" grpId="0" autoUpdateAnimBg="0"/>
      <p:bldP spid="46087" grpId="0" autoUpdateAnimBg="0"/>
      <p:bldP spid="46088" grpId="0" autoUpdateAnimBg="0"/>
      <p:bldP spid="46089" grpId="0" autoUpdateAnimBg="0"/>
      <p:bldP spid="46090" grpId="0" autoUpdateAnimBg="0"/>
      <p:bldP spid="46091" grpId="0" autoUpdateAnimBg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Text Box 2"/>
          <p:cNvSpPr txBox="1">
            <a:spLocks noChangeArrowheads="1"/>
          </p:cNvSpPr>
          <p:nvPr/>
        </p:nvSpPr>
        <p:spPr bwMode="auto">
          <a:xfrm>
            <a:off x="1187450" y="-25400"/>
            <a:ext cx="458788" cy="6856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47107" name="Text Box 3"/>
          <p:cNvSpPr txBox="1">
            <a:spLocks noChangeArrowheads="1"/>
          </p:cNvSpPr>
          <p:nvPr/>
        </p:nvSpPr>
        <p:spPr bwMode="auto">
          <a:xfrm>
            <a:off x="1089025" y="0"/>
            <a:ext cx="458788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47108" name="Text Box 4"/>
          <p:cNvSpPr txBox="1">
            <a:spLocks noChangeArrowheads="1"/>
          </p:cNvSpPr>
          <p:nvPr/>
        </p:nvSpPr>
        <p:spPr bwMode="auto">
          <a:xfrm>
            <a:off x="250825" y="188913"/>
            <a:ext cx="5689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24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练习</a:t>
            </a:r>
            <a:r>
              <a:rPr lang="en-US" altLang="zh-CN" sz="24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.</a:t>
            </a:r>
            <a:r>
              <a:rPr lang="zh-CN" altLang="en-US" sz="24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找出下列句子中的动宾短语</a:t>
            </a:r>
            <a:r>
              <a:rPr lang="en-US" altLang="zh-CN" sz="24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.</a:t>
            </a:r>
          </a:p>
        </p:txBody>
      </p:sp>
      <p:sp>
        <p:nvSpPr>
          <p:cNvPr id="47109" name="Text Box 5"/>
          <p:cNvSpPr txBox="1">
            <a:spLocks noChangeArrowheads="1"/>
          </p:cNvSpPr>
          <p:nvPr/>
        </p:nvSpPr>
        <p:spPr bwMode="auto">
          <a:xfrm>
            <a:off x="468313" y="836613"/>
            <a:ext cx="55435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24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1.</a:t>
            </a:r>
            <a:r>
              <a:rPr lang="zh-CN" altLang="en-US" sz="24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我跟母亲非常地牵挂他。</a:t>
            </a:r>
          </a:p>
        </p:txBody>
      </p:sp>
      <p:sp>
        <p:nvSpPr>
          <p:cNvPr id="47110" name="Line 6"/>
          <p:cNvSpPr>
            <a:spLocks noChangeShapeType="1"/>
          </p:cNvSpPr>
          <p:nvPr/>
        </p:nvSpPr>
        <p:spPr bwMode="auto">
          <a:xfrm>
            <a:off x="3059113" y="1268413"/>
            <a:ext cx="936625" cy="0"/>
          </a:xfrm>
          <a:prstGeom prst="line">
            <a:avLst/>
          </a:prstGeom>
          <a:noFill/>
          <a:ln w="38100">
            <a:solidFill>
              <a:srgbClr val="FF6699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47111" name="Text Box 7"/>
          <p:cNvSpPr txBox="1">
            <a:spLocks noChangeArrowheads="1"/>
          </p:cNvSpPr>
          <p:nvPr/>
        </p:nvSpPr>
        <p:spPr bwMode="auto">
          <a:xfrm>
            <a:off x="468313" y="1484313"/>
            <a:ext cx="37433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24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2.</a:t>
            </a:r>
            <a:r>
              <a:rPr lang="zh-CN" altLang="en-US" sz="24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爸爸正在看电视。</a:t>
            </a:r>
          </a:p>
        </p:txBody>
      </p:sp>
      <p:sp>
        <p:nvSpPr>
          <p:cNvPr id="47112" name="Line 8"/>
          <p:cNvSpPr>
            <a:spLocks noChangeShapeType="1"/>
          </p:cNvSpPr>
          <p:nvPr/>
        </p:nvSpPr>
        <p:spPr bwMode="auto">
          <a:xfrm>
            <a:off x="2195513" y="1916113"/>
            <a:ext cx="863600" cy="0"/>
          </a:xfrm>
          <a:prstGeom prst="line">
            <a:avLst/>
          </a:prstGeom>
          <a:noFill/>
          <a:ln w="38100">
            <a:solidFill>
              <a:srgbClr val="FF6699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47113" name="Text Box 9"/>
          <p:cNvSpPr txBox="1">
            <a:spLocks noChangeArrowheads="1"/>
          </p:cNvSpPr>
          <p:nvPr/>
        </p:nvSpPr>
        <p:spPr bwMode="auto">
          <a:xfrm>
            <a:off x="468313" y="2133600"/>
            <a:ext cx="100806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2400" b="1">
                <a:solidFill>
                  <a:srgbClr val="FF0000"/>
                </a:solidFill>
                <a:ea typeface="黑体" pitchFamily="49" charset="-122"/>
              </a:rPr>
              <a:t>运用</a:t>
            </a:r>
          </a:p>
        </p:txBody>
      </p:sp>
      <p:sp>
        <p:nvSpPr>
          <p:cNvPr id="47114" name="Text Box 10"/>
          <p:cNvSpPr txBox="1">
            <a:spLocks noChangeArrowheads="1"/>
          </p:cNvSpPr>
          <p:nvPr/>
        </p:nvSpPr>
        <p:spPr bwMode="auto">
          <a:xfrm>
            <a:off x="468313" y="2708275"/>
            <a:ext cx="835183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2400" b="1">
                <a:solidFill>
                  <a:srgbClr val="000000"/>
                </a:solidFill>
                <a:ea typeface="黑体" pitchFamily="49" charset="-122"/>
              </a:rPr>
              <a:t>动宾短语要注意</a:t>
            </a:r>
            <a:r>
              <a:rPr lang="zh-CN" altLang="en-US" sz="2400" b="1">
                <a:solidFill>
                  <a:srgbClr val="4225F1"/>
                </a:solidFill>
                <a:ea typeface="黑体" pitchFamily="49" charset="-122"/>
              </a:rPr>
              <a:t>动词跟宾语意义上的正确搭配。</a:t>
            </a:r>
          </a:p>
        </p:txBody>
      </p:sp>
      <p:sp>
        <p:nvSpPr>
          <p:cNvPr id="47115" name="Text Box 11"/>
          <p:cNvSpPr txBox="1">
            <a:spLocks noChangeArrowheads="1"/>
          </p:cNvSpPr>
          <p:nvPr/>
        </p:nvSpPr>
        <p:spPr bwMode="auto">
          <a:xfrm>
            <a:off x="539750" y="3357563"/>
            <a:ext cx="4248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2400" b="1">
                <a:solidFill>
                  <a:srgbClr val="000000"/>
                </a:solidFill>
                <a:ea typeface="黑体" pitchFamily="49" charset="-122"/>
              </a:rPr>
              <a:t>我们一定要提高生活。</a:t>
            </a:r>
          </a:p>
        </p:txBody>
      </p:sp>
      <p:sp>
        <p:nvSpPr>
          <p:cNvPr id="47116" name="Text Box 12"/>
          <p:cNvSpPr txBox="1">
            <a:spLocks noChangeArrowheads="1"/>
          </p:cNvSpPr>
          <p:nvPr/>
        </p:nvSpPr>
        <p:spPr bwMode="auto">
          <a:xfrm>
            <a:off x="468313" y="4292600"/>
            <a:ext cx="50403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24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练习</a:t>
            </a:r>
            <a:r>
              <a:rPr lang="en-US" altLang="zh-CN" sz="24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.</a:t>
            </a:r>
            <a:r>
              <a:rPr lang="zh-CN" altLang="en-US" sz="24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改正下面句子</a:t>
            </a:r>
          </a:p>
        </p:txBody>
      </p:sp>
      <p:sp>
        <p:nvSpPr>
          <p:cNvPr id="47117" name="Text Box 13"/>
          <p:cNvSpPr txBox="1">
            <a:spLocks noChangeArrowheads="1"/>
          </p:cNvSpPr>
          <p:nvPr/>
        </p:nvSpPr>
        <p:spPr bwMode="auto">
          <a:xfrm>
            <a:off x="539750" y="5084763"/>
            <a:ext cx="640873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24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我们要发挥成绩</a:t>
            </a:r>
            <a:r>
              <a:rPr lang="en-US" altLang="zh-CN" sz="24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,</a:t>
            </a:r>
            <a:r>
              <a:rPr lang="zh-CN" altLang="en-US" sz="24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继续前进。</a:t>
            </a:r>
          </a:p>
        </p:txBody>
      </p:sp>
    </p:spTree>
    <p:extLst>
      <p:ext uri="{BB962C8B-B14F-4D97-AF65-F5344CB8AC3E}">
        <p14:creationId xmlns:p14="http://schemas.microsoft.com/office/powerpoint/2010/main" val="30641998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7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500"/>
                                        <p:tgtEl>
                                          <p:spTgt spid="47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7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"/>
                                        <p:tgtEl>
                                          <p:spTgt spid="47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47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47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4711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47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09" grpId="0" autoUpdateAnimBg="0"/>
      <p:bldP spid="47110" grpId="0" animBg="1"/>
      <p:bldP spid="47111" grpId="0" autoUpdateAnimBg="0"/>
      <p:bldP spid="47112" grpId="0" animBg="1"/>
      <p:bldP spid="47113" grpId="0" autoUpdateAnimBg="0"/>
      <p:bldP spid="47114" grpId="0" autoUpdateAnimBg="0"/>
      <p:bldP spid="47115" grpId="0" autoUpdateAnimBg="0"/>
      <p:bldP spid="47116" grpId="0" autoUpdateAnimBg="0"/>
      <p:bldP spid="47117" grpId="0" autoUpdateAnimBg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6572" y="41651"/>
            <a:ext cx="9140670" cy="6854697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9100" y="491953"/>
            <a:ext cx="8305800" cy="5874094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20000"/>
              </a:prstClr>
            </a:outerShdw>
          </a:effectLst>
        </p:spPr>
      </p:pic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3125" b="63520"/>
          <a:stretch>
            <a:fillRect/>
          </a:stretch>
        </p:blipFill>
        <p:spPr>
          <a:xfrm>
            <a:off x="0" y="404"/>
            <a:ext cx="3371850" cy="2501497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521" t="9440" r="2776" b="46481"/>
          <a:stretch>
            <a:fillRect/>
          </a:stretch>
        </p:blipFill>
        <p:spPr>
          <a:xfrm>
            <a:off x="8534400" y="736600"/>
            <a:ext cx="612930" cy="3022601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2225" r="83229"/>
          <a:stretch>
            <a:fillRect/>
          </a:stretch>
        </p:blipFill>
        <p:spPr>
          <a:xfrm>
            <a:off x="-168851" y="4991751"/>
            <a:ext cx="1533525" cy="1904597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167" t="74262"/>
          <a:stretch>
            <a:fillRect/>
          </a:stretch>
        </p:blipFill>
        <p:spPr>
          <a:xfrm>
            <a:off x="7239000" y="5092700"/>
            <a:ext cx="1905000" cy="1764897"/>
          </a:xfrm>
          <a:prstGeom prst="rect">
            <a:avLst/>
          </a:prstGeom>
        </p:spPr>
      </p:pic>
      <p:pic>
        <p:nvPicPr>
          <p:cNvPr id="51" name="图片 50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422" t="2217" r="31424" b="42118"/>
          <a:stretch>
            <a:fillRect/>
          </a:stretch>
        </p:blipFill>
        <p:spPr>
          <a:xfrm>
            <a:off x="7737410" y="1455415"/>
            <a:ext cx="1007441" cy="1548774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3851920" y="327822"/>
            <a:ext cx="298030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zh-CN" altLang="en-US" sz="5400" b="1" spc="50" dirty="0" smtClean="0">
                <a:ln w="11430"/>
                <a:gradFill>
                  <a:gsLst>
                    <a:gs pos="25000">
                      <a:srgbClr val="ED7D31">
                        <a:satMod val="155000"/>
                      </a:srgbClr>
                    </a:gs>
                    <a:gs pos="100000">
                      <a:srgbClr val="ED7D31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比赛时刻</a:t>
            </a:r>
            <a:endParaRPr lang="zh-CN" altLang="en-US" sz="5400" b="1" spc="50" dirty="0">
              <a:ln w="11430"/>
              <a:gradFill>
                <a:gsLst>
                  <a:gs pos="25000">
                    <a:srgbClr val="ED7D31">
                      <a:satMod val="155000"/>
                    </a:srgbClr>
                  </a:gs>
                  <a:gs pos="100000">
                    <a:srgbClr val="ED7D31">
                      <a:shade val="45000"/>
                      <a:satMod val="16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0" name="标题 1"/>
          <p:cNvSpPr txBox="1">
            <a:spLocks noChangeArrowheads="1"/>
          </p:cNvSpPr>
          <p:nvPr/>
        </p:nvSpPr>
        <p:spPr bwMode="auto">
          <a:xfrm>
            <a:off x="418963" y="2229802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+mj-lt"/>
                <a:ea typeface="+mj-ea"/>
                <a:cs typeface="+mj-cs"/>
                <a:sym typeface="Calibri" pitchFamily="34" charset="0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r>
              <a:rPr lang="zh-CN" altLang="en-US" kern="0" dirty="0">
                <a:solidFill>
                  <a:srgbClr val="000000"/>
                </a:solidFill>
                <a:latin typeface="Calibri"/>
                <a:ea typeface="宋体"/>
              </a:rPr>
              <a:t>抽</a:t>
            </a:r>
            <a:r>
              <a:rPr lang="zh-CN" altLang="en-US" kern="0" dirty="0" smtClean="0">
                <a:solidFill>
                  <a:srgbClr val="000000"/>
                </a:solidFill>
                <a:latin typeface="Calibri"/>
                <a:ea typeface="宋体"/>
              </a:rPr>
              <a:t>答题</a:t>
            </a:r>
            <a:endParaRPr lang="zh-CN" altLang="en-US" kern="0" dirty="0">
              <a:solidFill>
                <a:srgbClr val="000000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31382652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ldLvl="0" autoUpdateAnimBg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4" name="内容占位符 2"/>
          <p:cNvSpPr>
            <a:spLocks noGrp="1" noChangeArrowheads="1"/>
          </p:cNvSpPr>
          <p:nvPr>
            <p:ph idx="4294967295"/>
          </p:nvPr>
        </p:nvSpPr>
        <p:spPr bwMode="auto">
          <a:xfrm>
            <a:off x="539552" y="908720"/>
            <a:ext cx="8229600" cy="51435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zh-CN" altLang="en-US" sz="3600" b="1" dirty="0">
                <a:latin typeface="华文新魏" pitchFamily="2" charset="-122"/>
                <a:ea typeface="华文新魏" pitchFamily="2" charset="-122"/>
                <a:sym typeface="华文新魏" pitchFamily="2" charset="-122"/>
              </a:rPr>
              <a:t>下面有</a:t>
            </a:r>
            <a:r>
              <a:rPr lang="en-US" sz="3600" b="1" dirty="0">
                <a:latin typeface="华文新魏" pitchFamily="2" charset="-122"/>
                <a:ea typeface="华文新魏" pitchFamily="2" charset="-122"/>
                <a:sym typeface="华文新魏" pitchFamily="2" charset="-122"/>
              </a:rPr>
              <a:t>3</a:t>
            </a:r>
            <a:r>
              <a:rPr lang="zh-CN" altLang="en-US" sz="3600" b="1" dirty="0">
                <a:latin typeface="华文新魏" pitchFamily="2" charset="-122"/>
                <a:ea typeface="华文新魏" pitchFamily="2" charset="-122"/>
                <a:sym typeface="华文新魏" pitchFamily="2" charset="-122"/>
              </a:rPr>
              <a:t>个动宾短语，看谁能找出来！</a:t>
            </a:r>
            <a:endParaRPr lang="en-US" sz="3600" b="1" dirty="0">
              <a:latin typeface="华文新魏" pitchFamily="2" charset="-122"/>
              <a:ea typeface="华文新魏" pitchFamily="2" charset="-122"/>
              <a:sym typeface="华文新魏" pitchFamily="2" charset="-122"/>
            </a:endParaRPr>
          </a:p>
          <a:p>
            <a:r>
              <a:rPr lang="zh-CN" altLang="en-US" sz="4400" b="1" dirty="0"/>
              <a:t>①完全相信    ②恭敬地鞠躬    ③野生动物    ④新建的校舍    ⑤学习这种精神    ⑥尊重别人⑦ 阴云密布的傍晚                    ⑧ 收藏一份档案                         ⑨用旧了的自行车 </a:t>
            </a:r>
            <a:endParaRPr lang="en-US" sz="4400" b="1" dirty="0"/>
          </a:p>
          <a:p>
            <a:pPr>
              <a:buFont typeface="Arial" pitchFamily="34" charset="0"/>
              <a:buNone/>
            </a:pPr>
            <a:r>
              <a:rPr lang="zh-CN" altLang="en-US" sz="3600" dirty="0"/>
              <a:t> </a:t>
            </a:r>
            <a:endParaRPr lang="zh-CN" altLang="en-US" sz="3600" b="1" dirty="0">
              <a:latin typeface="黑体" pitchFamily="49" charset="-122"/>
              <a:ea typeface="黑体" pitchFamily="49" charset="-122"/>
              <a:sym typeface="黑体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614325304"/>
      </p:ext>
    </p:extLst>
  </p:cSld>
  <p:clrMapOvr>
    <a:masterClrMapping/>
  </p:clrMapOvr>
  <p:transition>
    <p:dissolve/>
    <p:sndAc>
      <p:stSnd>
        <p:snd r:embed="rId2" name="hamme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" dur="2000"/>
                                        <p:tgtEl>
                                          <p:spTgt spid="204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2" dur="2000"/>
                                        <p:tgtEl>
                                          <p:spTgt spid="204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4" grpId="0" build="p" bldLvl="0" autoUpdateAnimBg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4" name="内容占位符 2"/>
          <p:cNvSpPr>
            <a:spLocks noGrp="1" noChangeArrowheads="1"/>
          </p:cNvSpPr>
          <p:nvPr>
            <p:ph idx="4294967295"/>
          </p:nvPr>
        </p:nvSpPr>
        <p:spPr bwMode="auto">
          <a:xfrm>
            <a:off x="539552" y="908720"/>
            <a:ext cx="8229600" cy="51435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zh-CN" altLang="en-US" sz="3600" b="1" dirty="0">
                <a:latin typeface="华文新魏" pitchFamily="2" charset="-122"/>
                <a:ea typeface="华文新魏" pitchFamily="2" charset="-122"/>
                <a:sym typeface="华文新魏" pitchFamily="2" charset="-122"/>
              </a:rPr>
              <a:t>下面有</a:t>
            </a:r>
            <a:r>
              <a:rPr lang="en-US" sz="3600" b="1" dirty="0">
                <a:latin typeface="华文新魏" pitchFamily="2" charset="-122"/>
                <a:ea typeface="华文新魏" pitchFamily="2" charset="-122"/>
                <a:sym typeface="华文新魏" pitchFamily="2" charset="-122"/>
              </a:rPr>
              <a:t>3</a:t>
            </a:r>
            <a:r>
              <a:rPr lang="zh-CN" altLang="en-US" sz="3600" b="1" dirty="0">
                <a:latin typeface="华文新魏" pitchFamily="2" charset="-122"/>
                <a:ea typeface="华文新魏" pitchFamily="2" charset="-122"/>
                <a:sym typeface="华文新魏" pitchFamily="2" charset="-122"/>
              </a:rPr>
              <a:t>个动宾短语，看谁能找出来！</a:t>
            </a:r>
            <a:endParaRPr lang="en-US" sz="3600" b="1" dirty="0">
              <a:latin typeface="华文新魏" pitchFamily="2" charset="-122"/>
              <a:ea typeface="华文新魏" pitchFamily="2" charset="-122"/>
              <a:sym typeface="华文新魏" pitchFamily="2" charset="-122"/>
            </a:endParaRPr>
          </a:p>
          <a:p>
            <a:r>
              <a:rPr lang="zh-CN" altLang="en-US" sz="4400" b="1" dirty="0"/>
              <a:t>①完全相信    ②恭敬地鞠躬    ③野生动物    ④新建的校舍    </a:t>
            </a:r>
            <a:r>
              <a:rPr lang="zh-CN" altLang="en-US" sz="4400" b="1" dirty="0">
                <a:solidFill>
                  <a:srgbClr val="FF0000"/>
                </a:solidFill>
              </a:rPr>
              <a:t>⑤</a:t>
            </a:r>
            <a:r>
              <a:rPr lang="zh-CN" altLang="en-US" sz="4400" b="1" dirty="0"/>
              <a:t>学习这种精神    </a:t>
            </a:r>
            <a:r>
              <a:rPr lang="zh-CN" altLang="en-US" sz="4400" b="1" dirty="0">
                <a:solidFill>
                  <a:srgbClr val="FF0000"/>
                </a:solidFill>
              </a:rPr>
              <a:t>⑥</a:t>
            </a:r>
            <a:r>
              <a:rPr lang="zh-CN" altLang="en-US" sz="4400" b="1" dirty="0"/>
              <a:t>尊重别人⑦ 阴云密布的傍晚                    </a:t>
            </a:r>
            <a:r>
              <a:rPr lang="zh-CN" altLang="en-US" sz="4400" b="1" dirty="0">
                <a:solidFill>
                  <a:srgbClr val="FF0000"/>
                </a:solidFill>
              </a:rPr>
              <a:t>⑧</a:t>
            </a:r>
            <a:r>
              <a:rPr lang="zh-CN" altLang="en-US" sz="4400" b="1" dirty="0"/>
              <a:t> 收藏一份档案                         ⑨用旧了的自行车 </a:t>
            </a:r>
            <a:endParaRPr lang="en-US" sz="4400" b="1" dirty="0"/>
          </a:p>
          <a:p>
            <a:pPr>
              <a:buFont typeface="Arial" pitchFamily="34" charset="0"/>
              <a:buNone/>
            </a:pPr>
            <a:r>
              <a:rPr lang="zh-CN" altLang="en-US" sz="3600" dirty="0"/>
              <a:t> </a:t>
            </a:r>
            <a:endParaRPr lang="zh-CN" altLang="en-US" sz="3600" b="1" dirty="0">
              <a:latin typeface="黑体" pitchFamily="49" charset="-122"/>
              <a:ea typeface="黑体" pitchFamily="49" charset="-122"/>
              <a:sym typeface="黑体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87840696"/>
      </p:ext>
    </p:extLst>
  </p:cSld>
  <p:clrMapOvr>
    <a:masterClrMapping/>
  </p:clrMapOvr>
  <p:transition>
    <p:dissolve/>
    <p:sndAc>
      <p:stSnd>
        <p:snd r:embed="rId2" name="hammer.wav"/>
      </p:stSnd>
    </p:sndAc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6572" y="41651"/>
            <a:ext cx="9140670" cy="6854697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9100" y="491953"/>
            <a:ext cx="8305800" cy="5874094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20000"/>
              </a:prstClr>
            </a:outerShdw>
          </a:effectLst>
        </p:spPr>
      </p:pic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3125" b="63520"/>
          <a:stretch>
            <a:fillRect/>
          </a:stretch>
        </p:blipFill>
        <p:spPr>
          <a:xfrm>
            <a:off x="0" y="404"/>
            <a:ext cx="3371850" cy="2501497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521" t="9440" r="2776" b="46481"/>
          <a:stretch>
            <a:fillRect/>
          </a:stretch>
        </p:blipFill>
        <p:spPr>
          <a:xfrm>
            <a:off x="8534400" y="736600"/>
            <a:ext cx="612930" cy="3022601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2225" r="83229"/>
          <a:stretch>
            <a:fillRect/>
          </a:stretch>
        </p:blipFill>
        <p:spPr>
          <a:xfrm>
            <a:off x="-168851" y="4991751"/>
            <a:ext cx="1533525" cy="1904597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167" t="74262"/>
          <a:stretch>
            <a:fillRect/>
          </a:stretch>
        </p:blipFill>
        <p:spPr>
          <a:xfrm>
            <a:off x="7239000" y="5092700"/>
            <a:ext cx="1905000" cy="1764897"/>
          </a:xfrm>
          <a:prstGeom prst="rect">
            <a:avLst/>
          </a:prstGeom>
        </p:spPr>
      </p:pic>
      <p:pic>
        <p:nvPicPr>
          <p:cNvPr id="51" name="图片 50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422" t="2217" r="31424" b="42118"/>
          <a:stretch>
            <a:fillRect/>
          </a:stretch>
        </p:blipFill>
        <p:spPr>
          <a:xfrm>
            <a:off x="7737410" y="1455415"/>
            <a:ext cx="1007441" cy="1548774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3851920" y="327822"/>
            <a:ext cx="298030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zh-CN" altLang="en-US" sz="5400" b="1" spc="50" dirty="0" smtClean="0">
                <a:ln w="11430"/>
                <a:gradFill>
                  <a:gsLst>
                    <a:gs pos="25000">
                      <a:srgbClr val="ED7D31">
                        <a:satMod val="155000"/>
                      </a:srgbClr>
                    </a:gs>
                    <a:gs pos="100000">
                      <a:srgbClr val="ED7D31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比赛时刻</a:t>
            </a:r>
            <a:endParaRPr lang="zh-CN" altLang="en-US" sz="5400" b="1" spc="50" dirty="0">
              <a:ln w="11430"/>
              <a:gradFill>
                <a:gsLst>
                  <a:gs pos="25000">
                    <a:srgbClr val="ED7D31">
                      <a:satMod val="155000"/>
                    </a:srgbClr>
                  </a:gs>
                  <a:gs pos="100000">
                    <a:srgbClr val="ED7D31">
                      <a:shade val="45000"/>
                      <a:satMod val="16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0" name="标题 1"/>
          <p:cNvSpPr txBox="1">
            <a:spLocks noChangeArrowheads="1"/>
          </p:cNvSpPr>
          <p:nvPr/>
        </p:nvSpPr>
        <p:spPr bwMode="auto">
          <a:xfrm>
            <a:off x="418963" y="2229802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+mj-lt"/>
                <a:ea typeface="+mj-ea"/>
                <a:cs typeface="+mj-cs"/>
                <a:sym typeface="Calibri" pitchFamily="34" charset="0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r>
              <a:rPr lang="zh-CN" altLang="en-US" kern="0" dirty="0">
                <a:solidFill>
                  <a:srgbClr val="000000"/>
                </a:solidFill>
                <a:latin typeface="Calibri"/>
                <a:ea typeface="宋体"/>
              </a:rPr>
              <a:t>抽</a:t>
            </a:r>
            <a:r>
              <a:rPr lang="zh-CN" altLang="en-US" kern="0" dirty="0" smtClean="0">
                <a:solidFill>
                  <a:srgbClr val="000000"/>
                </a:solidFill>
                <a:latin typeface="Calibri"/>
                <a:ea typeface="宋体"/>
              </a:rPr>
              <a:t>答题</a:t>
            </a:r>
            <a:endParaRPr lang="zh-CN" altLang="en-US" kern="0" dirty="0">
              <a:solidFill>
                <a:srgbClr val="000000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31382652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ldLvl="0" autoUpdateAnimBg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标题 1"/>
          <p:cNvSpPr>
            <a:spLocks noGrp="1" noChangeArrowheads="1"/>
          </p:cNvSpPr>
          <p:nvPr>
            <p:ph type="title" idx="4294967295"/>
          </p:nvPr>
        </p:nvSpPr>
        <p:spPr>
          <a:xfrm>
            <a:off x="-108520" y="274638"/>
            <a:ext cx="9252520" cy="1143000"/>
          </a:xfrm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zh-CN" altLang="en-US" b="1" dirty="0">
                <a:latin typeface="黑体" pitchFamily="49" charset="-122"/>
                <a:ea typeface="黑体" pitchFamily="49" charset="-122"/>
                <a:sym typeface="黑体" pitchFamily="49" charset="-122"/>
              </a:rPr>
              <a:t>下面有</a:t>
            </a:r>
            <a:r>
              <a:rPr lang="en-US" b="1" dirty="0">
                <a:latin typeface="黑体" pitchFamily="49" charset="-122"/>
                <a:ea typeface="黑体" pitchFamily="49" charset="-122"/>
                <a:sym typeface="黑体" pitchFamily="49" charset="-122"/>
              </a:rPr>
              <a:t>5</a:t>
            </a:r>
            <a:r>
              <a:rPr lang="zh-CN" altLang="en-US" b="1" dirty="0">
                <a:latin typeface="黑体" pitchFamily="49" charset="-122"/>
                <a:ea typeface="黑体" pitchFamily="49" charset="-122"/>
                <a:sym typeface="黑体" pitchFamily="49" charset="-122"/>
              </a:rPr>
              <a:t>个短语不是动宾，仔细查找</a:t>
            </a:r>
          </a:p>
        </p:txBody>
      </p:sp>
      <p:sp>
        <p:nvSpPr>
          <p:cNvPr id="21507" name="内容占位符 2"/>
          <p:cNvSpPr>
            <a:spLocks noGrp="1" noChangeArrowheads="1"/>
          </p:cNvSpPr>
          <p:nvPr>
            <p:ph idx="4294967295"/>
          </p:nvPr>
        </p:nvSpPr>
        <p:spPr bwMode="auto">
          <a:xfrm>
            <a:off x="0" y="1600200"/>
            <a:ext cx="9144000" cy="3686175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b="1">
                <a:latin typeface="黑体" pitchFamily="49" charset="-122"/>
                <a:ea typeface="黑体" pitchFamily="49" charset="-122"/>
                <a:sym typeface="黑体" pitchFamily="49" charset="-122"/>
              </a:rPr>
              <a:t>1</a:t>
            </a:r>
            <a:r>
              <a:rPr lang="zh-CN" altLang="en-US" b="1">
                <a:latin typeface="黑体" pitchFamily="49" charset="-122"/>
                <a:ea typeface="黑体" pitchFamily="49" charset="-122"/>
                <a:sym typeface="黑体" pitchFamily="49" charset="-122"/>
              </a:rPr>
              <a:t> 喜欢打球  </a:t>
            </a:r>
            <a:r>
              <a:rPr lang="en-US" b="1">
                <a:latin typeface="黑体" pitchFamily="49" charset="-122"/>
                <a:ea typeface="黑体" pitchFamily="49" charset="-122"/>
                <a:sym typeface="黑体" pitchFamily="49" charset="-122"/>
              </a:rPr>
              <a:t>2 </a:t>
            </a:r>
            <a:r>
              <a:rPr lang="zh-CN" altLang="en-US" b="1">
                <a:latin typeface="黑体" pitchFamily="49" charset="-122"/>
                <a:ea typeface="黑体" pitchFamily="49" charset="-122"/>
                <a:sym typeface="黑体" pitchFamily="49" charset="-122"/>
              </a:rPr>
              <a:t>学习书法 </a:t>
            </a:r>
            <a:r>
              <a:rPr lang="en-US" b="1">
                <a:latin typeface="黑体" pitchFamily="49" charset="-122"/>
                <a:ea typeface="黑体" pitchFamily="49" charset="-122"/>
                <a:sym typeface="黑体" pitchFamily="49" charset="-122"/>
              </a:rPr>
              <a:t>3 </a:t>
            </a:r>
            <a:r>
              <a:rPr lang="zh-CN" altLang="en-US" b="1">
                <a:latin typeface="黑体" pitchFamily="49" charset="-122"/>
                <a:ea typeface="黑体" pitchFamily="49" charset="-122"/>
                <a:sym typeface="黑体" pitchFamily="49" charset="-122"/>
              </a:rPr>
              <a:t>面无表情的样子   </a:t>
            </a:r>
            <a:r>
              <a:rPr lang="en-US" b="1">
                <a:latin typeface="黑体" pitchFamily="49" charset="-122"/>
                <a:ea typeface="黑体" pitchFamily="49" charset="-122"/>
                <a:sym typeface="黑体" pitchFamily="49" charset="-122"/>
              </a:rPr>
              <a:t>4 </a:t>
            </a:r>
            <a:r>
              <a:rPr lang="zh-CN" altLang="en-US" b="1">
                <a:latin typeface="黑体" pitchFamily="49" charset="-122"/>
                <a:ea typeface="黑体" pitchFamily="49" charset="-122"/>
                <a:sym typeface="黑体" pitchFamily="49" charset="-122"/>
              </a:rPr>
              <a:t>害怕蟑螂    </a:t>
            </a:r>
            <a:r>
              <a:rPr lang="en-US" b="1">
                <a:latin typeface="黑体" pitchFamily="49" charset="-122"/>
                <a:ea typeface="黑体" pitchFamily="49" charset="-122"/>
                <a:sym typeface="黑体" pitchFamily="49" charset="-122"/>
              </a:rPr>
              <a:t>5 </a:t>
            </a:r>
            <a:r>
              <a:rPr lang="zh-CN" altLang="en-US" b="1">
                <a:latin typeface="黑体" pitchFamily="49" charset="-122"/>
                <a:ea typeface="黑体" pitchFamily="49" charset="-122"/>
                <a:sym typeface="黑体" pitchFamily="49" charset="-122"/>
              </a:rPr>
              <a:t>出现故障    </a:t>
            </a:r>
            <a:r>
              <a:rPr lang="en-US" b="1">
                <a:latin typeface="黑体" pitchFamily="49" charset="-122"/>
                <a:ea typeface="黑体" pitchFamily="49" charset="-122"/>
                <a:sym typeface="黑体" pitchFamily="49" charset="-122"/>
              </a:rPr>
              <a:t>6</a:t>
            </a:r>
            <a:r>
              <a:rPr lang="zh-CN" altLang="en-US" b="1">
                <a:latin typeface="黑体" pitchFamily="49" charset="-122"/>
                <a:ea typeface="黑体" pitchFamily="49" charset="-122"/>
                <a:sym typeface="黑体" pitchFamily="49" charset="-122"/>
              </a:rPr>
              <a:t>离开病房</a:t>
            </a:r>
            <a:r>
              <a:rPr lang="en-US" b="1">
                <a:latin typeface="黑体" pitchFamily="49" charset="-122"/>
                <a:ea typeface="黑体" pitchFamily="49" charset="-122"/>
                <a:sym typeface="黑体" pitchFamily="49" charset="-122"/>
              </a:rPr>
              <a:t>         7 </a:t>
            </a:r>
            <a:r>
              <a:rPr lang="zh-CN" altLang="en-US" b="1">
                <a:latin typeface="黑体" pitchFamily="49" charset="-122"/>
                <a:ea typeface="黑体" pitchFamily="49" charset="-122"/>
                <a:sym typeface="黑体" pitchFamily="49" charset="-122"/>
              </a:rPr>
              <a:t>发现问题    </a:t>
            </a:r>
            <a:r>
              <a:rPr lang="en-US" b="1">
                <a:latin typeface="黑体" pitchFamily="49" charset="-122"/>
                <a:ea typeface="黑体" pitchFamily="49" charset="-122"/>
                <a:sym typeface="黑体" pitchFamily="49" charset="-122"/>
              </a:rPr>
              <a:t>8 </a:t>
            </a:r>
            <a:r>
              <a:rPr lang="zh-CN" altLang="en-US" b="1">
                <a:latin typeface="黑体" pitchFamily="49" charset="-122"/>
                <a:ea typeface="黑体" pitchFamily="49" charset="-122"/>
                <a:sym typeface="黑体" pitchFamily="49" charset="-122"/>
              </a:rPr>
              <a:t>解决问题    </a:t>
            </a:r>
            <a:r>
              <a:rPr lang="en-US" b="1">
                <a:latin typeface="黑体" pitchFamily="49" charset="-122"/>
                <a:ea typeface="黑体" pitchFamily="49" charset="-122"/>
                <a:sym typeface="黑体" pitchFamily="49" charset="-122"/>
              </a:rPr>
              <a:t>9 </a:t>
            </a:r>
            <a:r>
              <a:rPr lang="zh-CN" altLang="en-US" b="1">
                <a:latin typeface="黑体" pitchFamily="49" charset="-122"/>
                <a:ea typeface="黑体" pitchFamily="49" charset="-122"/>
                <a:sym typeface="黑体" pitchFamily="49" charset="-122"/>
              </a:rPr>
              <a:t>保卫国家      </a:t>
            </a:r>
            <a:r>
              <a:rPr lang="en-US" b="1">
                <a:latin typeface="黑体" pitchFamily="49" charset="-122"/>
                <a:ea typeface="黑体" pitchFamily="49" charset="-122"/>
                <a:sym typeface="黑体" pitchFamily="49" charset="-122"/>
              </a:rPr>
              <a:t>10 </a:t>
            </a:r>
            <a:r>
              <a:rPr lang="zh-CN" altLang="en-US" b="1">
                <a:latin typeface="黑体" pitchFamily="49" charset="-122"/>
                <a:ea typeface="黑体" pitchFamily="49" charset="-122"/>
                <a:sym typeface="黑体" pitchFamily="49" charset="-122"/>
              </a:rPr>
              <a:t>勇往直前的决心    </a:t>
            </a:r>
            <a:r>
              <a:rPr lang="en-US" b="1">
                <a:latin typeface="黑体" pitchFamily="49" charset="-122"/>
                <a:ea typeface="黑体" pitchFamily="49" charset="-122"/>
                <a:sym typeface="黑体" pitchFamily="49" charset="-122"/>
              </a:rPr>
              <a:t>11 </a:t>
            </a:r>
            <a:r>
              <a:rPr lang="zh-CN" altLang="en-US" b="1">
                <a:latin typeface="黑体" pitchFamily="49" charset="-122"/>
                <a:ea typeface="黑体" pitchFamily="49" charset="-122"/>
                <a:sym typeface="黑体" pitchFamily="49" charset="-122"/>
              </a:rPr>
              <a:t>办事精明的老王     </a:t>
            </a:r>
            <a:r>
              <a:rPr lang="en-US" b="1">
                <a:latin typeface="黑体" pitchFamily="49" charset="-122"/>
                <a:ea typeface="黑体" pitchFamily="49" charset="-122"/>
                <a:sym typeface="黑体" pitchFamily="49" charset="-122"/>
              </a:rPr>
              <a:t>12 </a:t>
            </a:r>
            <a:r>
              <a:rPr lang="zh-CN" altLang="en-US" b="1">
                <a:latin typeface="黑体" pitchFamily="49" charset="-122"/>
                <a:ea typeface="黑体" pitchFamily="49" charset="-122"/>
                <a:sym typeface="黑体" pitchFamily="49" charset="-122"/>
              </a:rPr>
              <a:t>举办世界名画展览  </a:t>
            </a:r>
            <a:r>
              <a:rPr lang="en-US" b="1">
                <a:latin typeface="黑体" pitchFamily="49" charset="-122"/>
                <a:ea typeface="黑体" pitchFamily="49" charset="-122"/>
                <a:sym typeface="黑体" pitchFamily="49" charset="-122"/>
              </a:rPr>
              <a:t>13 </a:t>
            </a:r>
            <a:r>
              <a:rPr lang="zh-CN" altLang="en-US" b="1">
                <a:latin typeface="黑体" pitchFamily="49" charset="-122"/>
                <a:ea typeface="黑体" pitchFamily="49" charset="-122"/>
                <a:sym typeface="黑体" pitchFamily="49" charset="-122"/>
              </a:rPr>
              <a:t>慢慢地吃了碗饭     </a:t>
            </a:r>
            <a:r>
              <a:rPr lang="en-US" b="1">
                <a:latin typeface="黑体" pitchFamily="49" charset="-122"/>
                <a:ea typeface="黑体" pitchFamily="49" charset="-122"/>
                <a:sym typeface="黑体" pitchFamily="49" charset="-122"/>
              </a:rPr>
              <a:t>14  </a:t>
            </a:r>
            <a:r>
              <a:rPr lang="zh-CN" altLang="en-US" b="1">
                <a:latin typeface="黑体" pitchFamily="49" charset="-122"/>
                <a:ea typeface="黑体" pitchFamily="49" charset="-122"/>
                <a:sym typeface="黑体" pitchFamily="49" charset="-122"/>
              </a:rPr>
              <a:t>宣传法律  </a:t>
            </a:r>
            <a:r>
              <a:rPr lang="en-US" b="1">
                <a:latin typeface="黑体" pitchFamily="49" charset="-122"/>
                <a:ea typeface="黑体" pitchFamily="49" charset="-122"/>
                <a:sym typeface="黑体" pitchFamily="49" charset="-122"/>
              </a:rPr>
              <a:t>15 </a:t>
            </a:r>
            <a:r>
              <a:rPr lang="zh-CN" altLang="en-US" b="1">
                <a:latin typeface="黑体" pitchFamily="49" charset="-122"/>
                <a:ea typeface="黑体" pitchFamily="49" charset="-122"/>
                <a:sym typeface="黑体" pitchFamily="49" charset="-122"/>
              </a:rPr>
              <a:t>建立档案   </a:t>
            </a:r>
            <a:r>
              <a:rPr lang="en-US" b="1">
                <a:latin typeface="黑体" pitchFamily="49" charset="-122"/>
                <a:ea typeface="黑体" pitchFamily="49" charset="-122"/>
                <a:sym typeface="黑体" pitchFamily="49" charset="-122"/>
              </a:rPr>
              <a:t>16</a:t>
            </a:r>
            <a:r>
              <a:rPr lang="zh-CN" altLang="en-US" b="1">
                <a:latin typeface="黑体" pitchFamily="49" charset="-122"/>
                <a:ea typeface="黑体" pitchFamily="49" charset="-122"/>
                <a:sym typeface="黑体" pitchFamily="49" charset="-122"/>
              </a:rPr>
              <a:t>建筑档案     </a:t>
            </a:r>
            <a:r>
              <a:rPr lang="en-US" b="1">
                <a:latin typeface="黑体" pitchFamily="49" charset="-122"/>
                <a:ea typeface="黑体" pitchFamily="49" charset="-122"/>
                <a:sym typeface="黑体" pitchFamily="49" charset="-122"/>
              </a:rPr>
              <a:t>17  </a:t>
            </a:r>
            <a:r>
              <a:rPr lang="zh-CN" altLang="en-US" b="1">
                <a:latin typeface="黑体" pitchFamily="49" charset="-122"/>
                <a:ea typeface="黑体" pitchFamily="49" charset="-122"/>
                <a:sym typeface="黑体" pitchFamily="49" charset="-122"/>
              </a:rPr>
              <a:t>学习语文    </a:t>
            </a:r>
            <a:r>
              <a:rPr lang="en-US" b="1">
                <a:latin typeface="黑体" pitchFamily="49" charset="-122"/>
                <a:ea typeface="黑体" pitchFamily="49" charset="-122"/>
                <a:sym typeface="黑体" pitchFamily="49" charset="-122"/>
              </a:rPr>
              <a:t>18  </a:t>
            </a:r>
            <a:r>
              <a:rPr lang="zh-CN" altLang="en-US" b="1">
                <a:latin typeface="黑体" pitchFamily="49" charset="-122"/>
                <a:ea typeface="黑体" pitchFamily="49" charset="-122"/>
                <a:sym typeface="黑体" pitchFamily="49" charset="-122"/>
              </a:rPr>
              <a:t>学习时间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92009505"/>
      </p:ext>
    </p:extLst>
  </p:cSld>
  <p:clrMapOvr>
    <a:masterClrMapping/>
  </p:clrMapOvr>
  <p:transition>
    <p:dissolve/>
    <p:sndAc>
      <p:stSnd>
        <p:snd r:embed="rId2" name="click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" dur="2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6" grpId="0" bldLvl="0" autoUpdateAnimBg="0"/>
      <p:bldP spid="21507" grpId="0" build="p" bldLvl="0" autoUpdateAnimBg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标题 1"/>
          <p:cNvSpPr>
            <a:spLocks noGrp="1" noChangeArrowheads="1"/>
          </p:cNvSpPr>
          <p:nvPr>
            <p:ph type="title" idx="4294967295"/>
          </p:nvPr>
        </p:nvSpPr>
        <p:spPr>
          <a:xfrm>
            <a:off x="285750" y="274638"/>
            <a:ext cx="8966770" cy="1143000"/>
          </a:xfrm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zh-CN" altLang="en-US" b="1" dirty="0">
                <a:latin typeface="黑体" pitchFamily="49" charset="-122"/>
                <a:ea typeface="黑体" pitchFamily="49" charset="-122"/>
                <a:sym typeface="黑体" pitchFamily="49" charset="-122"/>
              </a:rPr>
              <a:t>下面有</a:t>
            </a:r>
            <a:r>
              <a:rPr lang="en-US" b="1" dirty="0">
                <a:latin typeface="黑体" pitchFamily="49" charset="-122"/>
                <a:ea typeface="黑体" pitchFamily="49" charset="-122"/>
                <a:sym typeface="黑体" pitchFamily="49" charset="-122"/>
              </a:rPr>
              <a:t>5</a:t>
            </a:r>
            <a:r>
              <a:rPr lang="zh-CN" altLang="en-US" b="1" dirty="0">
                <a:latin typeface="黑体" pitchFamily="49" charset="-122"/>
                <a:ea typeface="黑体" pitchFamily="49" charset="-122"/>
                <a:sym typeface="黑体" pitchFamily="49" charset="-122"/>
              </a:rPr>
              <a:t>个短语不是动宾，仔细查找</a:t>
            </a:r>
          </a:p>
        </p:txBody>
      </p:sp>
      <p:sp>
        <p:nvSpPr>
          <p:cNvPr id="21507" name="内容占位符 2"/>
          <p:cNvSpPr>
            <a:spLocks noGrp="1" noChangeArrowheads="1"/>
          </p:cNvSpPr>
          <p:nvPr>
            <p:ph idx="4294967295"/>
          </p:nvPr>
        </p:nvSpPr>
        <p:spPr bwMode="auto">
          <a:xfrm>
            <a:off x="0" y="1600200"/>
            <a:ext cx="9144000" cy="3686175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b="1" dirty="0">
                <a:latin typeface="黑体" pitchFamily="49" charset="-122"/>
                <a:ea typeface="黑体" pitchFamily="49" charset="-122"/>
                <a:sym typeface="黑体" pitchFamily="49" charset="-122"/>
              </a:rPr>
              <a:t>1</a:t>
            </a:r>
            <a:r>
              <a:rPr lang="zh-CN" altLang="en-US" b="1" dirty="0">
                <a:latin typeface="黑体" pitchFamily="49" charset="-122"/>
                <a:ea typeface="黑体" pitchFamily="49" charset="-122"/>
                <a:sym typeface="黑体" pitchFamily="49" charset="-122"/>
              </a:rPr>
              <a:t> 喜欢打球  </a:t>
            </a:r>
            <a:r>
              <a:rPr lang="en-US" b="1" dirty="0">
                <a:latin typeface="黑体" pitchFamily="49" charset="-122"/>
                <a:ea typeface="黑体" pitchFamily="49" charset="-122"/>
                <a:sym typeface="黑体" pitchFamily="49" charset="-122"/>
              </a:rPr>
              <a:t>2 </a:t>
            </a:r>
            <a:r>
              <a:rPr lang="zh-CN" altLang="en-US" b="1" dirty="0">
                <a:latin typeface="黑体" pitchFamily="49" charset="-122"/>
                <a:ea typeface="黑体" pitchFamily="49" charset="-122"/>
                <a:sym typeface="黑体" pitchFamily="49" charset="-122"/>
              </a:rPr>
              <a:t>学习书法 </a:t>
            </a:r>
            <a:r>
              <a:rPr lang="en-US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  <a:sym typeface="黑体" pitchFamily="49" charset="-122"/>
              </a:rPr>
              <a:t>3 </a:t>
            </a:r>
            <a:r>
              <a:rPr lang="zh-CN" altLang="en-US" b="1" dirty="0">
                <a:latin typeface="黑体" pitchFamily="49" charset="-122"/>
                <a:ea typeface="黑体" pitchFamily="49" charset="-122"/>
                <a:sym typeface="黑体" pitchFamily="49" charset="-122"/>
              </a:rPr>
              <a:t>面无表情的样子   </a:t>
            </a:r>
            <a:r>
              <a:rPr lang="en-US" b="1" dirty="0">
                <a:latin typeface="黑体" pitchFamily="49" charset="-122"/>
                <a:ea typeface="黑体" pitchFamily="49" charset="-122"/>
                <a:sym typeface="黑体" pitchFamily="49" charset="-122"/>
              </a:rPr>
              <a:t>4 </a:t>
            </a:r>
            <a:r>
              <a:rPr lang="zh-CN" altLang="en-US" b="1" dirty="0">
                <a:latin typeface="黑体" pitchFamily="49" charset="-122"/>
                <a:ea typeface="黑体" pitchFamily="49" charset="-122"/>
                <a:sym typeface="黑体" pitchFamily="49" charset="-122"/>
              </a:rPr>
              <a:t>害怕蟑螂    </a:t>
            </a:r>
            <a:r>
              <a:rPr lang="en-US" b="1" dirty="0">
                <a:latin typeface="黑体" pitchFamily="49" charset="-122"/>
                <a:ea typeface="黑体" pitchFamily="49" charset="-122"/>
                <a:sym typeface="黑体" pitchFamily="49" charset="-122"/>
              </a:rPr>
              <a:t>5 </a:t>
            </a:r>
            <a:r>
              <a:rPr lang="zh-CN" altLang="en-US" b="1" dirty="0">
                <a:latin typeface="黑体" pitchFamily="49" charset="-122"/>
                <a:ea typeface="黑体" pitchFamily="49" charset="-122"/>
                <a:sym typeface="黑体" pitchFamily="49" charset="-122"/>
              </a:rPr>
              <a:t>出现故障    </a:t>
            </a:r>
            <a:r>
              <a:rPr lang="en-US" b="1" dirty="0">
                <a:latin typeface="黑体" pitchFamily="49" charset="-122"/>
                <a:ea typeface="黑体" pitchFamily="49" charset="-122"/>
                <a:sym typeface="黑体" pitchFamily="49" charset="-122"/>
              </a:rPr>
              <a:t>6</a:t>
            </a:r>
            <a:r>
              <a:rPr lang="zh-CN" altLang="en-US" b="1" dirty="0">
                <a:latin typeface="黑体" pitchFamily="49" charset="-122"/>
                <a:ea typeface="黑体" pitchFamily="49" charset="-122"/>
                <a:sym typeface="黑体" pitchFamily="49" charset="-122"/>
              </a:rPr>
              <a:t>离开病房</a:t>
            </a:r>
            <a:r>
              <a:rPr lang="en-US" b="1" dirty="0">
                <a:latin typeface="黑体" pitchFamily="49" charset="-122"/>
                <a:ea typeface="黑体" pitchFamily="49" charset="-122"/>
                <a:sym typeface="黑体" pitchFamily="49" charset="-122"/>
              </a:rPr>
              <a:t>         7 </a:t>
            </a:r>
            <a:r>
              <a:rPr lang="zh-CN" altLang="en-US" b="1" dirty="0">
                <a:latin typeface="黑体" pitchFamily="49" charset="-122"/>
                <a:ea typeface="黑体" pitchFamily="49" charset="-122"/>
                <a:sym typeface="黑体" pitchFamily="49" charset="-122"/>
              </a:rPr>
              <a:t>发现问题    </a:t>
            </a:r>
            <a:r>
              <a:rPr lang="en-US" b="1" dirty="0">
                <a:latin typeface="黑体" pitchFamily="49" charset="-122"/>
                <a:ea typeface="黑体" pitchFamily="49" charset="-122"/>
                <a:sym typeface="黑体" pitchFamily="49" charset="-122"/>
              </a:rPr>
              <a:t>8 </a:t>
            </a:r>
            <a:r>
              <a:rPr lang="zh-CN" altLang="en-US" b="1" dirty="0">
                <a:latin typeface="黑体" pitchFamily="49" charset="-122"/>
                <a:ea typeface="黑体" pitchFamily="49" charset="-122"/>
                <a:sym typeface="黑体" pitchFamily="49" charset="-122"/>
              </a:rPr>
              <a:t>解决问题    </a:t>
            </a:r>
            <a:r>
              <a:rPr lang="en-US" b="1" dirty="0">
                <a:latin typeface="黑体" pitchFamily="49" charset="-122"/>
                <a:ea typeface="黑体" pitchFamily="49" charset="-122"/>
                <a:sym typeface="黑体" pitchFamily="49" charset="-122"/>
              </a:rPr>
              <a:t>9 </a:t>
            </a:r>
            <a:r>
              <a:rPr lang="zh-CN" altLang="en-US" b="1" dirty="0">
                <a:latin typeface="黑体" pitchFamily="49" charset="-122"/>
                <a:ea typeface="黑体" pitchFamily="49" charset="-122"/>
                <a:sym typeface="黑体" pitchFamily="49" charset="-122"/>
              </a:rPr>
              <a:t>保卫国家      </a:t>
            </a:r>
            <a:r>
              <a:rPr lang="en-US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  <a:sym typeface="黑体" pitchFamily="49" charset="-122"/>
              </a:rPr>
              <a:t>10</a:t>
            </a:r>
            <a:r>
              <a:rPr lang="en-US" b="1" dirty="0">
                <a:latin typeface="黑体" pitchFamily="49" charset="-122"/>
                <a:ea typeface="黑体" pitchFamily="49" charset="-122"/>
                <a:sym typeface="黑体" pitchFamily="49" charset="-122"/>
              </a:rPr>
              <a:t> </a:t>
            </a:r>
            <a:r>
              <a:rPr lang="zh-CN" altLang="en-US" b="1" dirty="0">
                <a:latin typeface="黑体" pitchFamily="49" charset="-122"/>
                <a:ea typeface="黑体" pitchFamily="49" charset="-122"/>
                <a:sym typeface="黑体" pitchFamily="49" charset="-122"/>
              </a:rPr>
              <a:t>勇往直前的决心    </a:t>
            </a:r>
            <a:r>
              <a:rPr lang="en-US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  <a:sym typeface="黑体" pitchFamily="49" charset="-122"/>
              </a:rPr>
              <a:t>11</a:t>
            </a:r>
            <a:r>
              <a:rPr lang="en-US" b="1" dirty="0">
                <a:latin typeface="黑体" pitchFamily="49" charset="-122"/>
                <a:ea typeface="黑体" pitchFamily="49" charset="-122"/>
                <a:sym typeface="黑体" pitchFamily="49" charset="-122"/>
              </a:rPr>
              <a:t> </a:t>
            </a:r>
            <a:r>
              <a:rPr lang="zh-CN" altLang="en-US" b="1" dirty="0">
                <a:latin typeface="黑体" pitchFamily="49" charset="-122"/>
                <a:ea typeface="黑体" pitchFamily="49" charset="-122"/>
                <a:sym typeface="黑体" pitchFamily="49" charset="-122"/>
              </a:rPr>
              <a:t>办事精明的老王     </a:t>
            </a:r>
            <a:r>
              <a:rPr lang="en-US" b="1" dirty="0">
                <a:latin typeface="黑体" pitchFamily="49" charset="-122"/>
                <a:ea typeface="黑体" pitchFamily="49" charset="-122"/>
                <a:sym typeface="黑体" pitchFamily="49" charset="-122"/>
              </a:rPr>
              <a:t>12 </a:t>
            </a:r>
            <a:r>
              <a:rPr lang="zh-CN" altLang="en-US" b="1" dirty="0">
                <a:latin typeface="黑体" pitchFamily="49" charset="-122"/>
                <a:ea typeface="黑体" pitchFamily="49" charset="-122"/>
                <a:sym typeface="黑体" pitchFamily="49" charset="-122"/>
              </a:rPr>
              <a:t>举办世界名画展览  </a:t>
            </a:r>
            <a:r>
              <a:rPr lang="en-US" b="1" dirty="0">
                <a:latin typeface="黑体" pitchFamily="49" charset="-122"/>
                <a:ea typeface="黑体" pitchFamily="49" charset="-122"/>
                <a:sym typeface="黑体" pitchFamily="49" charset="-122"/>
              </a:rPr>
              <a:t>13 </a:t>
            </a:r>
            <a:r>
              <a:rPr lang="zh-CN" altLang="en-US" b="1" dirty="0">
                <a:latin typeface="黑体" pitchFamily="49" charset="-122"/>
                <a:ea typeface="黑体" pitchFamily="49" charset="-122"/>
                <a:sym typeface="黑体" pitchFamily="49" charset="-122"/>
              </a:rPr>
              <a:t>慢慢地吃了碗饭     </a:t>
            </a:r>
            <a:r>
              <a:rPr lang="en-US" b="1" dirty="0">
                <a:latin typeface="黑体" pitchFamily="49" charset="-122"/>
                <a:ea typeface="黑体" pitchFamily="49" charset="-122"/>
                <a:sym typeface="黑体" pitchFamily="49" charset="-122"/>
              </a:rPr>
              <a:t>14  </a:t>
            </a:r>
            <a:r>
              <a:rPr lang="zh-CN" altLang="en-US" b="1" dirty="0">
                <a:latin typeface="黑体" pitchFamily="49" charset="-122"/>
                <a:ea typeface="黑体" pitchFamily="49" charset="-122"/>
                <a:sym typeface="黑体" pitchFamily="49" charset="-122"/>
              </a:rPr>
              <a:t>宣传法律  </a:t>
            </a:r>
            <a:r>
              <a:rPr lang="en-US" b="1" dirty="0">
                <a:latin typeface="黑体" pitchFamily="49" charset="-122"/>
                <a:ea typeface="黑体" pitchFamily="49" charset="-122"/>
                <a:sym typeface="黑体" pitchFamily="49" charset="-122"/>
              </a:rPr>
              <a:t>15 </a:t>
            </a:r>
            <a:r>
              <a:rPr lang="zh-CN" altLang="en-US" b="1" dirty="0">
                <a:latin typeface="黑体" pitchFamily="49" charset="-122"/>
                <a:ea typeface="黑体" pitchFamily="49" charset="-122"/>
                <a:sym typeface="黑体" pitchFamily="49" charset="-122"/>
              </a:rPr>
              <a:t>建立档案   </a:t>
            </a:r>
            <a:r>
              <a:rPr lang="en-US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  <a:sym typeface="黑体" pitchFamily="49" charset="-122"/>
              </a:rPr>
              <a:t>16</a:t>
            </a:r>
            <a:r>
              <a:rPr lang="zh-CN" altLang="en-US" b="1" dirty="0">
                <a:latin typeface="黑体" pitchFamily="49" charset="-122"/>
                <a:ea typeface="黑体" pitchFamily="49" charset="-122"/>
                <a:sym typeface="黑体" pitchFamily="49" charset="-122"/>
              </a:rPr>
              <a:t>建筑档案     </a:t>
            </a:r>
            <a:r>
              <a:rPr lang="en-US" b="1" dirty="0">
                <a:latin typeface="黑体" pitchFamily="49" charset="-122"/>
                <a:ea typeface="黑体" pitchFamily="49" charset="-122"/>
                <a:sym typeface="黑体" pitchFamily="49" charset="-122"/>
              </a:rPr>
              <a:t>17  </a:t>
            </a:r>
            <a:r>
              <a:rPr lang="zh-CN" altLang="en-US" b="1" dirty="0">
                <a:latin typeface="黑体" pitchFamily="49" charset="-122"/>
                <a:ea typeface="黑体" pitchFamily="49" charset="-122"/>
                <a:sym typeface="黑体" pitchFamily="49" charset="-122"/>
              </a:rPr>
              <a:t>学习语文    </a:t>
            </a:r>
            <a:r>
              <a:rPr lang="en-US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  <a:sym typeface="黑体" pitchFamily="49" charset="-122"/>
              </a:rPr>
              <a:t>18</a:t>
            </a:r>
            <a:r>
              <a:rPr lang="en-US" b="1" dirty="0">
                <a:latin typeface="黑体" pitchFamily="49" charset="-122"/>
                <a:ea typeface="黑体" pitchFamily="49" charset="-122"/>
                <a:sym typeface="黑体" pitchFamily="49" charset="-122"/>
              </a:rPr>
              <a:t>  </a:t>
            </a:r>
            <a:r>
              <a:rPr lang="zh-CN" altLang="en-US" b="1" dirty="0">
                <a:latin typeface="黑体" pitchFamily="49" charset="-122"/>
                <a:ea typeface="黑体" pitchFamily="49" charset="-122"/>
                <a:sym typeface="黑体" pitchFamily="49" charset="-122"/>
              </a:rPr>
              <a:t>学习时间</a:t>
            </a:r>
            <a:endParaRPr lang="zh-CN" altLang="en-US" dirty="0"/>
          </a:p>
        </p:txBody>
      </p:sp>
      <p:sp>
        <p:nvSpPr>
          <p:cNvPr id="21508" name="TextBox 3"/>
          <p:cNvSpPr>
            <a:spLocks noChangeArrowheads="1"/>
          </p:cNvSpPr>
          <p:nvPr/>
        </p:nvSpPr>
        <p:spPr bwMode="auto">
          <a:xfrm>
            <a:off x="214313" y="5500688"/>
            <a:ext cx="8643937" cy="76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4400" b="1" dirty="0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  <a:sym typeface="华文行楷" pitchFamily="2" charset="-122"/>
              </a:rPr>
              <a:t>不是动宾的有：</a:t>
            </a:r>
            <a:r>
              <a:rPr lang="en-US" sz="4400" b="1" dirty="0">
                <a:solidFill>
                  <a:srgbClr val="FF0000"/>
                </a:solidFill>
                <a:latin typeface="华文行楷" pitchFamily="2" charset="-122"/>
                <a:ea typeface="华文行楷" pitchFamily="2" charset="-122"/>
                <a:sym typeface="华文行楷" pitchFamily="2" charset="-122"/>
              </a:rPr>
              <a:t>3</a:t>
            </a:r>
            <a:r>
              <a:rPr lang="zh-CN" altLang="en-US" sz="4400" b="1" dirty="0">
                <a:solidFill>
                  <a:srgbClr val="FF0000"/>
                </a:solidFill>
                <a:latin typeface="华文行楷" pitchFamily="2" charset="-122"/>
                <a:ea typeface="华文行楷" pitchFamily="2" charset="-122"/>
                <a:sym typeface="华文行楷" pitchFamily="2" charset="-122"/>
              </a:rPr>
              <a:t>、</a:t>
            </a:r>
            <a:r>
              <a:rPr lang="en-US" sz="4400" b="1" dirty="0">
                <a:solidFill>
                  <a:srgbClr val="FF0000"/>
                </a:solidFill>
                <a:latin typeface="华文行楷" pitchFamily="2" charset="-122"/>
                <a:ea typeface="华文行楷" pitchFamily="2" charset="-122"/>
                <a:sym typeface="华文行楷" pitchFamily="2" charset="-122"/>
              </a:rPr>
              <a:t>10</a:t>
            </a:r>
            <a:r>
              <a:rPr lang="zh-CN" altLang="en-US" sz="4400" b="1" dirty="0">
                <a:solidFill>
                  <a:srgbClr val="FF0000"/>
                </a:solidFill>
                <a:latin typeface="华文行楷" pitchFamily="2" charset="-122"/>
                <a:ea typeface="华文行楷" pitchFamily="2" charset="-122"/>
                <a:sym typeface="华文行楷" pitchFamily="2" charset="-122"/>
              </a:rPr>
              <a:t>、</a:t>
            </a:r>
            <a:r>
              <a:rPr lang="en-US" sz="4400" b="1" dirty="0">
                <a:solidFill>
                  <a:srgbClr val="FF0000"/>
                </a:solidFill>
                <a:latin typeface="华文行楷" pitchFamily="2" charset="-122"/>
                <a:ea typeface="华文行楷" pitchFamily="2" charset="-122"/>
                <a:sym typeface="华文行楷" pitchFamily="2" charset="-122"/>
              </a:rPr>
              <a:t>11</a:t>
            </a:r>
            <a:r>
              <a:rPr lang="zh-CN" altLang="en-US" sz="4400" b="1" dirty="0">
                <a:solidFill>
                  <a:srgbClr val="FF0000"/>
                </a:solidFill>
                <a:latin typeface="华文行楷" pitchFamily="2" charset="-122"/>
                <a:ea typeface="华文行楷" pitchFamily="2" charset="-122"/>
                <a:sym typeface="华文行楷" pitchFamily="2" charset="-122"/>
              </a:rPr>
              <a:t>、</a:t>
            </a:r>
            <a:r>
              <a:rPr lang="en-US" sz="4400" b="1" dirty="0">
                <a:solidFill>
                  <a:srgbClr val="FF0000"/>
                </a:solidFill>
                <a:latin typeface="华文行楷" pitchFamily="2" charset="-122"/>
                <a:ea typeface="华文行楷" pitchFamily="2" charset="-122"/>
                <a:sym typeface="华文行楷" pitchFamily="2" charset="-122"/>
              </a:rPr>
              <a:t>16</a:t>
            </a:r>
            <a:r>
              <a:rPr lang="zh-CN" altLang="en-US" sz="4400" b="1" dirty="0">
                <a:solidFill>
                  <a:srgbClr val="FF0000"/>
                </a:solidFill>
                <a:latin typeface="华文行楷" pitchFamily="2" charset="-122"/>
                <a:ea typeface="华文行楷" pitchFamily="2" charset="-122"/>
                <a:sym typeface="华文行楷" pitchFamily="2" charset="-122"/>
              </a:rPr>
              <a:t>、</a:t>
            </a:r>
            <a:r>
              <a:rPr lang="en-US" sz="4400" b="1" dirty="0">
                <a:solidFill>
                  <a:srgbClr val="FF0000"/>
                </a:solidFill>
                <a:latin typeface="华文行楷" pitchFamily="2" charset="-122"/>
                <a:ea typeface="华文行楷" pitchFamily="2" charset="-122"/>
                <a:sym typeface="华文行楷" pitchFamily="2" charset="-122"/>
              </a:rPr>
              <a:t>18</a:t>
            </a:r>
            <a:endParaRPr lang="zh-CN" altLang="en-US" sz="4400" b="1" dirty="0">
              <a:solidFill>
                <a:srgbClr val="FF0000"/>
              </a:solidFill>
              <a:latin typeface="华文行楷" pitchFamily="2" charset="-122"/>
              <a:ea typeface="华文行楷" pitchFamily="2" charset="-122"/>
              <a:sym typeface="华文行楷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59841427"/>
      </p:ext>
    </p:extLst>
  </p:cSld>
  <p:clrMapOvr>
    <a:masterClrMapping/>
  </p:clrMapOvr>
  <p:transition>
    <p:dissolve/>
    <p:sndAc>
      <p:stSnd>
        <p:snd r:embed="rId2" name="click.wav"/>
      </p:stSnd>
    </p:sndAc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标题 1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74638"/>
            <a:ext cx="4686300" cy="796925"/>
          </a:xfrm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zh-CN" sz="4800" b="1"/>
              <a:t>请看两个短语</a:t>
            </a:r>
            <a:endParaRPr lang="zh-CN"/>
          </a:p>
        </p:txBody>
      </p:sp>
      <p:sp>
        <p:nvSpPr>
          <p:cNvPr id="22531" name="内容占位符 2"/>
          <p:cNvSpPr>
            <a:spLocks noGrp="1" noChangeArrowheads="1"/>
          </p:cNvSpPr>
          <p:nvPr>
            <p:ph idx="4294967295"/>
          </p:nvPr>
        </p:nvSpPr>
        <p:spPr bwMode="auto">
          <a:xfrm>
            <a:off x="0" y="1214438"/>
            <a:ext cx="9144000" cy="564356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zh-CN" altLang="en-US" sz="4000" b="1" dirty="0" smtClean="0">
                <a:latin typeface="黑体" pitchFamily="49" charset="-122"/>
                <a:ea typeface="黑体" pitchFamily="49" charset="-122"/>
                <a:sym typeface="黑体" pitchFamily="49" charset="-122"/>
              </a:rPr>
              <a:t>①打扫房间   ②打扫</a:t>
            </a:r>
            <a:r>
              <a:rPr lang="zh-CN" altLang="en-US" sz="4000" b="1" dirty="0">
                <a:latin typeface="黑体" pitchFamily="49" charset="-122"/>
                <a:ea typeface="黑体" pitchFamily="49" charset="-122"/>
                <a:sym typeface="黑体" pitchFamily="49" charset="-122"/>
              </a:rPr>
              <a:t>干净</a:t>
            </a:r>
            <a:endParaRPr lang="en-US" sz="4000" b="1" dirty="0">
              <a:latin typeface="黑体" pitchFamily="49" charset="-122"/>
              <a:ea typeface="黑体" pitchFamily="49" charset="-122"/>
              <a:sym typeface="黑体" pitchFamily="49" charset="-122"/>
            </a:endParaRPr>
          </a:p>
          <a:p>
            <a:r>
              <a:rPr lang="zh-CN" altLang="en-US" sz="4800" b="1" dirty="0" smtClean="0">
                <a:latin typeface="华文行楷" pitchFamily="2" charset="-122"/>
                <a:ea typeface="华文行楷" pitchFamily="2" charset="-122"/>
                <a:sym typeface="华文行楷" pitchFamily="2" charset="-122"/>
              </a:rPr>
              <a:t>这两个</a:t>
            </a:r>
            <a:r>
              <a:rPr lang="zh-CN" altLang="en-US" sz="4800" b="1" dirty="0">
                <a:latin typeface="华文行楷" pitchFamily="2" charset="-122"/>
                <a:ea typeface="华文行楷" pitchFamily="2" charset="-122"/>
                <a:sym typeface="华文行楷" pitchFamily="2" charset="-122"/>
              </a:rPr>
              <a:t>短语</a:t>
            </a:r>
            <a:r>
              <a:rPr lang="zh-CN" altLang="en-US" sz="4800" b="1" dirty="0">
                <a:solidFill>
                  <a:srgbClr val="FF0000"/>
                </a:solidFill>
                <a:latin typeface="华文行楷" pitchFamily="2" charset="-122"/>
                <a:ea typeface="华文行楷" pitchFamily="2" charset="-122"/>
                <a:sym typeface="华文行楷" pitchFamily="2" charset="-122"/>
              </a:rPr>
              <a:t>不是并列</a:t>
            </a:r>
            <a:r>
              <a:rPr lang="zh-CN" altLang="en-US" sz="4800" b="1" dirty="0">
                <a:latin typeface="华文行楷" pitchFamily="2" charset="-122"/>
                <a:ea typeface="华文行楷" pitchFamily="2" charset="-122"/>
                <a:sym typeface="华文行楷" pitchFamily="2" charset="-122"/>
              </a:rPr>
              <a:t>，</a:t>
            </a:r>
            <a:r>
              <a:rPr lang="zh-CN" altLang="en-US" sz="4800" b="1" dirty="0">
                <a:solidFill>
                  <a:srgbClr val="FF0000"/>
                </a:solidFill>
                <a:latin typeface="华文行楷" pitchFamily="2" charset="-122"/>
                <a:ea typeface="华文行楷" pitchFamily="2" charset="-122"/>
                <a:sym typeface="华文行楷" pitchFamily="2" charset="-122"/>
              </a:rPr>
              <a:t>不是偏正</a:t>
            </a:r>
            <a:r>
              <a:rPr lang="zh-CN" altLang="en-US" sz="4800" b="1" dirty="0">
                <a:latin typeface="华文行楷" pitchFamily="2" charset="-122"/>
                <a:ea typeface="华文行楷" pitchFamily="2" charset="-122"/>
                <a:sym typeface="华文行楷" pitchFamily="2" charset="-122"/>
              </a:rPr>
              <a:t>是不是都是</a:t>
            </a:r>
            <a:r>
              <a:rPr lang="zh-CN" altLang="en-US" sz="4800" b="1" dirty="0">
                <a:solidFill>
                  <a:srgbClr val="FF0000"/>
                </a:solidFill>
                <a:latin typeface="华文行楷" pitchFamily="2" charset="-122"/>
                <a:ea typeface="华文行楷" pitchFamily="2" charset="-122"/>
                <a:sym typeface="华文行楷" pitchFamily="2" charset="-122"/>
              </a:rPr>
              <a:t>动宾</a:t>
            </a:r>
            <a:r>
              <a:rPr lang="zh-CN" altLang="en-US" sz="4800" b="1" dirty="0">
                <a:latin typeface="华文行楷" pitchFamily="2" charset="-122"/>
                <a:ea typeface="华文行楷" pitchFamily="2" charset="-122"/>
                <a:sym typeface="华文行楷" pitchFamily="2" charset="-122"/>
              </a:rPr>
              <a:t>呢？</a:t>
            </a:r>
            <a:endParaRPr lang="en-US" sz="4800" b="1" dirty="0">
              <a:latin typeface="华文行楷" pitchFamily="2" charset="-122"/>
              <a:ea typeface="华文行楷" pitchFamily="2" charset="-122"/>
              <a:sym typeface="华文行楷" pitchFamily="2" charset="-122"/>
            </a:endParaRPr>
          </a:p>
          <a:p>
            <a:r>
              <a:rPr lang="zh-CN" altLang="en-US" sz="4800" b="1" dirty="0">
                <a:latin typeface="华文行楷" pitchFamily="2" charset="-122"/>
                <a:ea typeface="华文行楷" pitchFamily="2" charset="-122"/>
                <a:sym typeface="华文行楷" pitchFamily="2" charset="-122"/>
              </a:rPr>
              <a:t>像②的短语还有很多，如：</a:t>
            </a:r>
            <a:endParaRPr lang="en-US" sz="4800" b="1" dirty="0">
              <a:latin typeface="华文行楷" pitchFamily="2" charset="-122"/>
              <a:ea typeface="华文行楷" pitchFamily="2" charset="-122"/>
              <a:sym typeface="华文行楷" pitchFamily="2" charset="-122"/>
            </a:endParaRPr>
          </a:p>
          <a:p>
            <a:r>
              <a:rPr lang="zh-CN" altLang="en-US" sz="4000" b="1" dirty="0">
                <a:latin typeface="黑体" pitchFamily="49" charset="-122"/>
                <a:ea typeface="黑体" pitchFamily="49" charset="-122"/>
                <a:sym typeface="黑体" pitchFamily="49" charset="-122"/>
              </a:rPr>
              <a:t>①洗了一遍 ②登了三次③压抑不住            ④丢了三次⑤美丽极了⑥洗得干净</a:t>
            </a:r>
            <a:r>
              <a:rPr lang="en-US" sz="4000" b="1" dirty="0">
                <a:latin typeface="黑体" pitchFamily="49" charset="-122"/>
                <a:ea typeface="黑体" pitchFamily="49" charset="-122"/>
                <a:sym typeface="黑体" pitchFamily="49" charset="-122"/>
              </a:rPr>
              <a:t>   </a:t>
            </a:r>
            <a:r>
              <a:rPr lang="zh-CN" altLang="en-US" sz="4000" b="1" dirty="0">
                <a:latin typeface="黑体" pitchFamily="49" charset="-122"/>
                <a:ea typeface="黑体" pitchFamily="49" charset="-122"/>
                <a:sym typeface="黑体" pitchFamily="49" charset="-122"/>
              </a:rPr>
              <a:t>⑦休息一会儿 ⑧急得团团转        ⑨红得发紫 </a:t>
            </a:r>
            <a:r>
              <a:rPr lang="en-US" sz="4000" b="1" dirty="0">
                <a:latin typeface="黑体" pitchFamily="49" charset="-122"/>
                <a:ea typeface="黑体" pitchFamily="49" charset="-122"/>
                <a:sym typeface="黑体" pitchFamily="49" charset="-122"/>
              </a:rPr>
              <a:t>10</a:t>
            </a:r>
            <a:r>
              <a:rPr lang="zh-CN" altLang="en-US" sz="4000" b="1" dirty="0">
                <a:latin typeface="黑体" pitchFamily="49" charset="-122"/>
                <a:ea typeface="黑体" pitchFamily="49" charset="-122"/>
                <a:sym typeface="黑体" pitchFamily="49" charset="-122"/>
              </a:rPr>
              <a:t>）看清楚 </a:t>
            </a:r>
            <a:r>
              <a:rPr lang="en-US" sz="4000" b="1" dirty="0">
                <a:latin typeface="黑体" pitchFamily="49" charset="-122"/>
                <a:ea typeface="黑体" pitchFamily="49" charset="-122"/>
                <a:sym typeface="黑体" pitchFamily="49" charset="-122"/>
              </a:rPr>
              <a:t>11</a:t>
            </a:r>
            <a:r>
              <a:rPr lang="zh-CN" altLang="en-US" sz="4000" b="1" dirty="0">
                <a:latin typeface="黑体" pitchFamily="49" charset="-122"/>
                <a:ea typeface="黑体" pitchFamily="49" charset="-122"/>
                <a:sym typeface="黑体" pitchFamily="49" charset="-122"/>
              </a:rPr>
              <a:t>）走得急</a:t>
            </a:r>
            <a:endParaRPr lang="zh-CN" altLang="en-US" sz="3600" b="1" dirty="0">
              <a:latin typeface="黑体" pitchFamily="49" charset="-122"/>
              <a:ea typeface="黑体" pitchFamily="49" charset="-122"/>
              <a:sym typeface="黑体" pitchFamily="49" charset="-122"/>
            </a:endParaRPr>
          </a:p>
          <a:p>
            <a:endParaRPr lang="zh-CN" altLang="en-US" sz="3600" b="1" dirty="0">
              <a:latin typeface="黑体" pitchFamily="49" charset="-122"/>
              <a:ea typeface="黑体" pitchFamily="49" charset="-122"/>
              <a:sym typeface="黑体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17113459"/>
      </p:ext>
    </p:extLst>
  </p:cSld>
  <p:clrMapOvr>
    <a:masterClrMapping/>
  </p:clrMapOvr>
  <p:transition>
    <p:dissolve/>
    <p:sndAc>
      <p:stSnd>
        <p:snd r:embed="rId2" name="typ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" dur="20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225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225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0" grpId="0" bldLvl="0" autoUpdateAnimBg="0"/>
      <p:bldP spid="22531" grpId="0" build="p" bldLvl="0" autoUpdateAnimBg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标题 1"/>
          <p:cNvSpPr>
            <a:spLocks noGrp="1" noChangeArrowheads="1"/>
          </p:cNvSpPr>
          <p:nvPr>
            <p:ph type="title" idx="4294967295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zh-CN" b="1" dirty="0"/>
              <a:t>结论：前有动后有宾是</a:t>
            </a:r>
            <a:r>
              <a:rPr lang="zh-CN" b="1" dirty="0">
                <a:solidFill>
                  <a:srgbClr val="FF0000"/>
                </a:solidFill>
              </a:rPr>
              <a:t>动宾</a:t>
            </a:r>
            <a:r>
              <a:rPr lang="zh-CN" b="1" dirty="0"/>
              <a:t>；      前有动后无宾是</a:t>
            </a:r>
            <a:r>
              <a:rPr lang="zh-CN" b="1" dirty="0">
                <a:solidFill>
                  <a:srgbClr val="FF0000"/>
                </a:solidFill>
              </a:rPr>
              <a:t>后补</a:t>
            </a:r>
            <a:r>
              <a:rPr lang="zh-CN" b="1" dirty="0"/>
              <a:t>。</a:t>
            </a:r>
            <a:endParaRPr lang="zh-CN" dirty="0"/>
          </a:p>
        </p:txBody>
      </p:sp>
      <p:sp>
        <p:nvSpPr>
          <p:cNvPr id="23555" name="内容占位符 2"/>
          <p:cNvSpPr>
            <a:spLocks noGrp="1" noChangeArrowheads="1"/>
          </p:cNvSpPr>
          <p:nvPr>
            <p:ph idx="4294967295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 sz="4400" b="1" dirty="0">
              <a:latin typeface="华文行楷" pitchFamily="2" charset="-122"/>
              <a:ea typeface="华文行楷" pitchFamily="2" charset="-122"/>
              <a:sym typeface="华文行楷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879589426"/>
      </p:ext>
    </p:extLst>
  </p:cSld>
  <p:clrMapOvr>
    <a:masterClrMapping/>
  </p:clrMapOvr>
  <p:transition>
    <p:dissolve/>
    <p:sndAc>
      <p:stSnd>
        <p:snd r:embed="rId2" name="hamme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" dur="20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4" grpId="0" bldLvl="0" autoUpdateAnimBg="0"/>
      <p:bldP spid="23555" grpId="0" build="p" bldLvl="0" autoUpdateAnimBg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Text Box 2"/>
          <p:cNvSpPr txBox="1">
            <a:spLocks noChangeArrowheads="1"/>
          </p:cNvSpPr>
          <p:nvPr/>
        </p:nvSpPr>
        <p:spPr bwMode="auto">
          <a:xfrm>
            <a:off x="1187450" y="-25400"/>
            <a:ext cx="458788" cy="6856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48131" name="Text Box 3"/>
          <p:cNvSpPr txBox="1">
            <a:spLocks noChangeArrowheads="1"/>
          </p:cNvSpPr>
          <p:nvPr/>
        </p:nvSpPr>
        <p:spPr bwMode="auto">
          <a:xfrm>
            <a:off x="1089025" y="0"/>
            <a:ext cx="458788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48132" name="Text Box 4"/>
          <p:cNvSpPr txBox="1">
            <a:spLocks noChangeArrowheads="1"/>
          </p:cNvSpPr>
          <p:nvPr/>
        </p:nvSpPr>
        <p:spPr bwMode="auto">
          <a:xfrm>
            <a:off x="179388" y="115888"/>
            <a:ext cx="272415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4000" b="1">
                <a:solidFill>
                  <a:srgbClr val="FF0000"/>
                </a:solidFill>
                <a:ea typeface="隶书" pitchFamily="49" charset="-122"/>
              </a:rPr>
              <a:t>后补短语</a:t>
            </a:r>
          </a:p>
        </p:txBody>
      </p:sp>
      <p:sp>
        <p:nvSpPr>
          <p:cNvPr id="48133" name="Text Box 5"/>
          <p:cNvSpPr txBox="1">
            <a:spLocks noChangeArrowheads="1"/>
          </p:cNvSpPr>
          <p:nvPr/>
        </p:nvSpPr>
        <p:spPr bwMode="auto">
          <a:xfrm>
            <a:off x="179388" y="836613"/>
            <a:ext cx="8785225" cy="1187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24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由动词或形容词和对动词或形容词补充说明的词两部分组成的短语。</a:t>
            </a:r>
            <a:r>
              <a:rPr lang="zh-CN" altLang="en-US" sz="24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中心语在前，补语（用</a:t>
            </a:r>
            <a:r>
              <a:rPr lang="en-US" altLang="zh-CN" sz="24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&lt; &gt;</a:t>
            </a:r>
            <a:r>
              <a:rPr lang="zh-CN" altLang="en-US" sz="24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表示）在后</a:t>
            </a:r>
            <a:r>
              <a:rPr lang="zh-CN" altLang="en-US" sz="24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，两者之间有的用助词</a:t>
            </a:r>
            <a:r>
              <a:rPr lang="zh-CN" altLang="en-US" sz="2400" b="1">
                <a:solidFill>
                  <a:srgbClr val="000000"/>
                </a:solidFill>
                <a:ea typeface="黑体" pitchFamily="49" charset="-122"/>
              </a:rPr>
              <a:t>“</a:t>
            </a:r>
            <a:r>
              <a:rPr lang="zh-CN" altLang="en-US" sz="24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得</a:t>
            </a:r>
            <a:r>
              <a:rPr lang="zh-CN" altLang="en-US" sz="2400" b="1">
                <a:solidFill>
                  <a:srgbClr val="000000"/>
                </a:solidFill>
                <a:ea typeface="黑体" pitchFamily="49" charset="-122"/>
              </a:rPr>
              <a:t>”</a:t>
            </a:r>
            <a:r>
              <a:rPr lang="zh-CN" altLang="en-US" sz="24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连接，有的不用。 </a:t>
            </a:r>
          </a:p>
        </p:txBody>
      </p:sp>
      <p:sp>
        <p:nvSpPr>
          <p:cNvPr id="48134" name="Text Box 6"/>
          <p:cNvSpPr txBox="1">
            <a:spLocks noChangeArrowheads="1"/>
          </p:cNvSpPr>
          <p:nvPr/>
        </p:nvSpPr>
        <p:spPr bwMode="auto">
          <a:xfrm>
            <a:off x="323850" y="1989138"/>
            <a:ext cx="48434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24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动补短语：动词</a:t>
            </a:r>
            <a:r>
              <a:rPr lang="en-US" altLang="zh-CN" sz="24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+</a:t>
            </a:r>
            <a:r>
              <a:rPr lang="zh-CN" altLang="en-US" sz="24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补语</a:t>
            </a:r>
          </a:p>
        </p:txBody>
      </p:sp>
      <p:sp>
        <p:nvSpPr>
          <p:cNvPr id="48135" name="Text Box 7"/>
          <p:cNvSpPr txBox="1">
            <a:spLocks noChangeArrowheads="1"/>
          </p:cNvSpPr>
          <p:nvPr/>
        </p:nvSpPr>
        <p:spPr bwMode="auto">
          <a:xfrm>
            <a:off x="250825" y="2420938"/>
            <a:ext cx="8353425" cy="1552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2400" b="1">
                <a:solidFill>
                  <a:srgbClr val="0033CC"/>
                </a:solidFill>
                <a:latin typeface="黑体" pitchFamily="49" charset="-122"/>
                <a:ea typeface="黑体" pitchFamily="49" charset="-122"/>
              </a:rPr>
              <a:t>练习</a:t>
            </a:r>
            <a:r>
              <a:rPr lang="en-US" altLang="zh-CN" sz="2400" b="1">
                <a:solidFill>
                  <a:srgbClr val="0033CC"/>
                </a:solidFill>
                <a:latin typeface="黑体" pitchFamily="49" charset="-122"/>
                <a:ea typeface="黑体" pitchFamily="49" charset="-122"/>
              </a:rPr>
              <a:t>.</a:t>
            </a:r>
            <a:r>
              <a:rPr lang="zh-CN" altLang="en-US" sz="2400" b="1">
                <a:solidFill>
                  <a:srgbClr val="0033CC"/>
                </a:solidFill>
                <a:latin typeface="黑体" pitchFamily="49" charset="-122"/>
                <a:ea typeface="黑体" pitchFamily="49" charset="-122"/>
              </a:rPr>
              <a:t>找出下列句子中的动宾短语和动补短语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24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1.</a:t>
            </a:r>
            <a:r>
              <a:rPr lang="zh-CN" altLang="en-US" sz="24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年轻的妈妈在说故事。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24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2.</a:t>
            </a:r>
            <a:r>
              <a:rPr lang="zh-CN" altLang="en-US" sz="24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那个小孩子说得很快。 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24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3.</a:t>
            </a:r>
            <a:r>
              <a:rPr lang="zh-CN" altLang="en-US" sz="24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他们在打篮球，但打得很差。</a:t>
            </a:r>
          </a:p>
        </p:txBody>
      </p:sp>
      <p:sp>
        <p:nvSpPr>
          <p:cNvPr id="48136" name="Text Box 8"/>
          <p:cNvSpPr txBox="1">
            <a:spLocks noChangeArrowheads="1"/>
          </p:cNvSpPr>
          <p:nvPr/>
        </p:nvSpPr>
        <p:spPr bwMode="auto">
          <a:xfrm>
            <a:off x="250825" y="4076700"/>
            <a:ext cx="84455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2400" b="1">
                <a:solidFill>
                  <a:srgbClr val="0033CC"/>
                </a:solidFill>
                <a:latin typeface="黑体" pitchFamily="49" charset="-122"/>
                <a:ea typeface="黑体" pitchFamily="49" charset="-122"/>
              </a:rPr>
              <a:t>动宾短语</a:t>
            </a:r>
            <a:r>
              <a:rPr lang="en-US" altLang="zh-CN" sz="2400" b="1">
                <a:solidFill>
                  <a:srgbClr val="0033CC"/>
                </a:solidFill>
                <a:latin typeface="黑体" pitchFamily="49" charset="-122"/>
                <a:ea typeface="黑体" pitchFamily="49" charset="-122"/>
              </a:rPr>
              <a:t>:</a:t>
            </a:r>
            <a:r>
              <a:rPr lang="zh-CN" altLang="en-US" sz="2400" b="1">
                <a:solidFill>
                  <a:srgbClr val="0033CC"/>
                </a:solidFill>
                <a:latin typeface="黑体" pitchFamily="49" charset="-122"/>
                <a:ea typeface="黑体" pitchFamily="49" charset="-122"/>
              </a:rPr>
              <a:t>说故事</a:t>
            </a:r>
            <a:r>
              <a:rPr lang="en-US" altLang="zh-CN" sz="2400" b="1">
                <a:solidFill>
                  <a:srgbClr val="0033CC"/>
                </a:solidFill>
                <a:latin typeface="黑体" pitchFamily="49" charset="-122"/>
                <a:ea typeface="黑体" pitchFamily="49" charset="-122"/>
              </a:rPr>
              <a:t>,</a:t>
            </a:r>
            <a:r>
              <a:rPr lang="zh-CN" altLang="en-US" sz="2400" b="1">
                <a:solidFill>
                  <a:srgbClr val="0033CC"/>
                </a:solidFill>
                <a:latin typeface="黑体" pitchFamily="49" charset="-122"/>
                <a:ea typeface="黑体" pitchFamily="49" charset="-122"/>
              </a:rPr>
              <a:t>打篮球</a:t>
            </a:r>
            <a:r>
              <a:rPr lang="en-US" altLang="zh-CN" sz="2400" b="1">
                <a:solidFill>
                  <a:srgbClr val="0033CC"/>
                </a:solidFill>
                <a:latin typeface="黑体" pitchFamily="49" charset="-122"/>
                <a:ea typeface="黑体" pitchFamily="49" charset="-122"/>
              </a:rPr>
              <a:t>; </a:t>
            </a:r>
            <a:r>
              <a:rPr lang="zh-CN" altLang="en-US" sz="2400" b="1">
                <a:solidFill>
                  <a:srgbClr val="0033CC"/>
                </a:solidFill>
                <a:latin typeface="黑体" pitchFamily="49" charset="-122"/>
                <a:ea typeface="黑体" pitchFamily="49" charset="-122"/>
              </a:rPr>
              <a:t>动补短语</a:t>
            </a:r>
            <a:r>
              <a:rPr lang="en-US" altLang="zh-CN" sz="2400" b="1">
                <a:solidFill>
                  <a:srgbClr val="0033CC"/>
                </a:solidFill>
                <a:latin typeface="黑体" pitchFamily="49" charset="-122"/>
                <a:ea typeface="黑体" pitchFamily="49" charset="-122"/>
              </a:rPr>
              <a:t>:</a:t>
            </a:r>
            <a:r>
              <a:rPr lang="zh-CN" altLang="en-US" sz="2400" b="1">
                <a:solidFill>
                  <a:srgbClr val="0033CC"/>
                </a:solidFill>
                <a:latin typeface="黑体" pitchFamily="49" charset="-122"/>
                <a:ea typeface="黑体" pitchFamily="49" charset="-122"/>
              </a:rPr>
              <a:t>说得很快</a:t>
            </a:r>
            <a:r>
              <a:rPr lang="en-US" altLang="zh-CN" sz="2400" b="1">
                <a:solidFill>
                  <a:srgbClr val="0033CC"/>
                </a:solidFill>
                <a:latin typeface="黑体" pitchFamily="49" charset="-122"/>
                <a:ea typeface="黑体" pitchFamily="49" charset="-122"/>
              </a:rPr>
              <a:t>,</a:t>
            </a:r>
            <a:r>
              <a:rPr lang="zh-CN" altLang="en-US" sz="2400" b="1">
                <a:solidFill>
                  <a:srgbClr val="0033CC"/>
                </a:solidFill>
                <a:latin typeface="黑体" pitchFamily="49" charset="-122"/>
                <a:ea typeface="黑体" pitchFamily="49" charset="-122"/>
              </a:rPr>
              <a:t>打得很差</a:t>
            </a:r>
          </a:p>
        </p:txBody>
      </p:sp>
      <p:sp>
        <p:nvSpPr>
          <p:cNvPr id="48137" name="Text Box 9"/>
          <p:cNvSpPr txBox="1">
            <a:spLocks noChangeArrowheads="1"/>
          </p:cNvSpPr>
          <p:nvPr/>
        </p:nvSpPr>
        <p:spPr bwMode="auto">
          <a:xfrm>
            <a:off x="303213" y="4581525"/>
            <a:ext cx="426878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24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形补短语：形容词</a:t>
            </a:r>
            <a:r>
              <a:rPr lang="en-US" altLang="zh-CN" sz="24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+</a:t>
            </a:r>
            <a:r>
              <a:rPr lang="zh-CN" altLang="en-US" sz="24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补语 </a:t>
            </a:r>
          </a:p>
        </p:txBody>
      </p:sp>
      <p:sp>
        <p:nvSpPr>
          <p:cNvPr id="48138" name="Text Box 10"/>
          <p:cNvSpPr txBox="1">
            <a:spLocks noChangeArrowheads="1"/>
          </p:cNvSpPr>
          <p:nvPr/>
        </p:nvSpPr>
        <p:spPr bwMode="auto">
          <a:xfrm>
            <a:off x="303213" y="5084763"/>
            <a:ext cx="8589962" cy="1187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2400" b="1">
                <a:solidFill>
                  <a:srgbClr val="0033CC"/>
                </a:solidFill>
                <a:latin typeface="黑体" pitchFamily="49" charset="-122"/>
                <a:ea typeface="黑体" pitchFamily="49" charset="-122"/>
              </a:rPr>
              <a:t>练习</a:t>
            </a:r>
            <a:r>
              <a:rPr lang="en-US" altLang="zh-CN" sz="2400" b="1">
                <a:solidFill>
                  <a:srgbClr val="0033CC"/>
                </a:solidFill>
                <a:latin typeface="黑体" pitchFamily="49" charset="-122"/>
                <a:ea typeface="黑体" pitchFamily="49" charset="-122"/>
              </a:rPr>
              <a:t>.</a:t>
            </a:r>
            <a:r>
              <a:rPr lang="zh-CN" altLang="en-US" sz="2400" b="1">
                <a:solidFill>
                  <a:srgbClr val="0033CC"/>
                </a:solidFill>
                <a:latin typeface="黑体" pitchFamily="49" charset="-122"/>
                <a:ea typeface="黑体" pitchFamily="49" charset="-122"/>
              </a:rPr>
              <a:t>找出下面句子中的形补短语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24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1.</a:t>
            </a:r>
            <a:r>
              <a:rPr lang="zh-CN" altLang="en-US" sz="24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这个家伙精得很。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24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2.</a:t>
            </a:r>
            <a:r>
              <a:rPr lang="zh-CN" altLang="en-US" sz="24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今晚静得出奇。</a:t>
            </a:r>
          </a:p>
        </p:txBody>
      </p:sp>
      <p:sp>
        <p:nvSpPr>
          <p:cNvPr id="48139" name="Line 11"/>
          <p:cNvSpPr>
            <a:spLocks noChangeShapeType="1"/>
          </p:cNvSpPr>
          <p:nvPr/>
        </p:nvSpPr>
        <p:spPr bwMode="auto">
          <a:xfrm>
            <a:off x="1979613" y="5876925"/>
            <a:ext cx="863600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48140" name="Line 12"/>
          <p:cNvSpPr>
            <a:spLocks noChangeShapeType="1"/>
          </p:cNvSpPr>
          <p:nvPr/>
        </p:nvSpPr>
        <p:spPr bwMode="auto">
          <a:xfrm>
            <a:off x="1403350" y="6308725"/>
            <a:ext cx="1152525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30796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8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48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48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48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48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48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48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48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3" grpId="0" autoUpdateAnimBg="0"/>
      <p:bldP spid="48134" grpId="0" autoUpdateAnimBg="0"/>
      <p:bldP spid="48135" grpId="0" autoUpdateAnimBg="0"/>
      <p:bldP spid="48136" grpId="0" autoUpdateAnimBg="0"/>
      <p:bldP spid="48137" grpId="0" autoUpdateAnimBg="0"/>
      <p:bldP spid="48138" grpId="0" autoUpdateAnimBg="0"/>
      <p:bldP spid="48139" grpId="0" animBg="1"/>
      <p:bldP spid="48140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6572" y="41651"/>
            <a:ext cx="9140670" cy="6854697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9100" y="491953"/>
            <a:ext cx="8305800" cy="5874094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20000"/>
              </a:prstClr>
            </a:outerShdw>
          </a:effectLst>
        </p:spPr>
      </p:pic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3125" b="63520"/>
          <a:stretch>
            <a:fillRect/>
          </a:stretch>
        </p:blipFill>
        <p:spPr>
          <a:xfrm>
            <a:off x="0" y="404"/>
            <a:ext cx="3371850" cy="2501497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521" t="9440" r="2776" b="46481"/>
          <a:stretch>
            <a:fillRect/>
          </a:stretch>
        </p:blipFill>
        <p:spPr>
          <a:xfrm>
            <a:off x="8534400" y="736600"/>
            <a:ext cx="612930" cy="3022601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2225" r="83229"/>
          <a:stretch>
            <a:fillRect/>
          </a:stretch>
        </p:blipFill>
        <p:spPr>
          <a:xfrm>
            <a:off x="-168851" y="4991751"/>
            <a:ext cx="1533525" cy="1904597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167" t="74262"/>
          <a:stretch>
            <a:fillRect/>
          </a:stretch>
        </p:blipFill>
        <p:spPr>
          <a:xfrm>
            <a:off x="7239000" y="5092700"/>
            <a:ext cx="1905000" cy="1764897"/>
          </a:xfrm>
          <a:prstGeom prst="rect">
            <a:avLst/>
          </a:prstGeom>
        </p:spPr>
      </p:pic>
      <p:pic>
        <p:nvPicPr>
          <p:cNvPr id="51" name="图片 50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422" t="2217" r="31424" b="42118"/>
          <a:stretch>
            <a:fillRect/>
          </a:stretch>
        </p:blipFill>
        <p:spPr>
          <a:xfrm>
            <a:off x="7737410" y="1455415"/>
            <a:ext cx="1007441" cy="1548774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3851920" y="327822"/>
            <a:ext cx="298030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zh-CN" altLang="en-US" sz="5400" b="1" spc="50" dirty="0" smtClean="0">
                <a:ln w="11430"/>
                <a:gradFill>
                  <a:gsLst>
                    <a:gs pos="25000">
                      <a:srgbClr val="ED7D31">
                        <a:satMod val="155000"/>
                      </a:srgbClr>
                    </a:gs>
                    <a:gs pos="100000">
                      <a:srgbClr val="ED7D31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比赛时刻</a:t>
            </a:r>
            <a:endParaRPr lang="zh-CN" altLang="en-US" sz="5400" b="1" spc="50" dirty="0">
              <a:ln w="11430"/>
              <a:gradFill>
                <a:gsLst>
                  <a:gs pos="25000">
                    <a:srgbClr val="ED7D31">
                      <a:satMod val="155000"/>
                    </a:srgbClr>
                  </a:gs>
                  <a:gs pos="100000">
                    <a:srgbClr val="ED7D31">
                      <a:shade val="45000"/>
                      <a:satMod val="16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0" name="标题 1"/>
          <p:cNvSpPr txBox="1">
            <a:spLocks noChangeArrowheads="1"/>
          </p:cNvSpPr>
          <p:nvPr/>
        </p:nvSpPr>
        <p:spPr bwMode="auto">
          <a:xfrm>
            <a:off x="304800" y="2229802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+mj-lt"/>
                <a:ea typeface="+mj-ea"/>
                <a:cs typeface="+mj-cs"/>
                <a:sym typeface="Calibri" pitchFamily="34" charset="0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r>
              <a:rPr lang="zh-CN" altLang="en-US" kern="0" dirty="0" smtClean="0">
                <a:solidFill>
                  <a:srgbClr val="000000"/>
                </a:solidFill>
                <a:latin typeface="Calibri"/>
                <a:ea typeface="宋体"/>
              </a:rPr>
              <a:t>抽答题</a:t>
            </a:r>
            <a:endParaRPr lang="zh-CN" altLang="en-US" kern="0" dirty="0">
              <a:solidFill>
                <a:srgbClr val="000000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3074003442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ldLvl="0" autoUpdateAnimBg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标题 1"/>
          <p:cNvSpPr>
            <a:spLocks noGrp="1" noChangeArrowheads="1"/>
          </p:cNvSpPr>
          <p:nvPr>
            <p:ph type="title" idx="4294967295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dirty="0"/>
          </a:p>
        </p:txBody>
      </p:sp>
      <p:sp>
        <p:nvSpPr>
          <p:cNvPr id="23555" name="内容占位符 2"/>
          <p:cNvSpPr>
            <a:spLocks noGrp="1" noChangeArrowheads="1"/>
          </p:cNvSpPr>
          <p:nvPr>
            <p:ph idx="4294967295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zh-CN" altLang="en-US" sz="4000" b="1">
                <a:latin typeface="华文行楷" pitchFamily="2" charset="-122"/>
                <a:ea typeface="华文行楷" pitchFamily="2" charset="-122"/>
                <a:sym typeface="华文行楷" pitchFamily="2" charset="-122"/>
              </a:rPr>
              <a:t>下面有</a:t>
            </a:r>
            <a:r>
              <a:rPr lang="en-US" sz="4000" b="1">
                <a:latin typeface="华文行楷" pitchFamily="2" charset="-122"/>
                <a:ea typeface="华文行楷" pitchFamily="2" charset="-122"/>
                <a:sym typeface="华文行楷" pitchFamily="2" charset="-122"/>
              </a:rPr>
              <a:t>5</a:t>
            </a:r>
            <a:r>
              <a:rPr lang="zh-CN" altLang="en-US" sz="4000" b="1">
                <a:latin typeface="华文行楷" pitchFamily="2" charset="-122"/>
                <a:ea typeface="华文行楷" pitchFamily="2" charset="-122"/>
                <a:sym typeface="华文行楷" pitchFamily="2" charset="-122"/>
              </a:rPr>
              <a:t>个后补，你能找出来吗？</a:t>
            </a:r>
            <a:endParaRPr lang="en-US" sz="4000" b="1">
              <a:latin typeface="华文行楷" pitchFamily="2" charset="-122"/>
              <a:ea typeface="华文行楷" pitchFamily="2" charset="-122"/>
              <a:sym typeface="华文行楷" pitchFamily="2" charset="-122"/>
            </a:endParaRPr>
          </a:p>
          <a:p>
            <a:r>
              <a:rPr lang="zh-CN" altLang="en-US" sz="4400" b="1">
                <a:latin typeface="黑体" pitchFamily="49" charset="-122"/>
                <a:ea typeface="黑体" pitchFamily="49" charset="-122"/>
                <a:sym typeface="黑体" pitchFamily="49" charset="-122"/>
              </a:rPr>
              <a:t>①热死了②羡慕你 ③建立关系④出生在</a:t>
            </a:r>
            <a:r>
              <a:rPr lang="en-US" sz="4400" b="1">
                <a:latin typeface="黑体" pitchFamily="49" charset="-122"/>
                <a:ea typeface="黑体" pitchFamily="49" charset="-122"/>
                <a:sym typeface="黑体" pitchFamily="49" charset="-122"/>
              </a:rPr>
              <a:t>1944</a:t>
            </a:r>
            <a:r>
              <a:rPr lang="zh-CN" altLang="en-US" sz="4400" b="1">
                <a:latin typeface="黑体" pitchFamily="49" charset="-122"/>
                <a:ea typeface="黑体" pitchFamily="49" charset="-122"/>
                <a:sym typeface="黑体" pitchFamily="49" charset="-122"/>
              </a:rPr>
              <a:t>年 ⑤冻得麻木</a:t>
            </a:r>
          </a:p>
          <a:p>
            <a:pPr>
              <a:buFont typeface="Arial" pitchFamily="34" charset="0"/>
              <a:buNone/>
            </a:pPr>
            <a:r>
              <a:rPr lang="zh-CN" altLang="en-US" sz="4400" b="1">
                <a:latin typeface="黑体" pitchFamily="49" charset="-122"/>
                <a:ea typeface="黑体" pitchFamily="49" charset="-122"/>
                <a:sym typeface="黑体" pitchFamily="49" charset="-122"/>
              </a:rPr>
              <a:t>⑥离开父母怀抱⑦永远不做懦夫 ⑧笑得弯了腰 ⑨飞到长白山下</a:t>
            </a:r>
          </a:p>
          <a:p>
            <a:endParaRPr lang="zh-CN" altLang="en-US" sz="4400" b="1">
              <a:latin typeface="华文行楷" pitchFamily="2" charset="-122"/>
              <a:ea typeface="华文行楷" pitchFamily="2" charset="-122"/>
              <a:sym typeface="华文行楷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95385592"/>
      </p:ext>
    </p:extLst>
  </p:cSld>
  <p:clrMapOvr>
    <a:masterClrMapping/>
  </p:clrMapOvr>
  <p:transition>
    <p:dissolve/>
    <p:sndAc>
      <p:stSnd>
        <p:snd r:embed="rId2" name="hamme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" dur="20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3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3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4" grpId="0" bldLvl="0" autoUpdateAnimBg="0"/>
      <p:bldP spid="23555" grpId="0" build="p" bldLvl="0" autoUpdateAnimBg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标题 1"/>
          <p:cNvSpPr>
            <a:spLocks noGrp="1" noChangeArrowheads="1"/>
          </p:cNvSpPr>
          <p:nvPr>
            <p:ph type="title" idx="4294967295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dirty="0"/>
          </a:p>
        </p:txBody>
      </p:sp>
      <p:sp>
        <p:nvSpPr>
          <p:cNvPr id="23555" name="内容占位符 2"/>
          <p:cNvSpPr>
            <a:spLocks noGrp="1" noChangeArrowheads="1"/>
          </p:cNvSpPr>
          <p:nvPr>
            <p:ph idx="4294967295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zh-CN" altLang="en-US" sz="4000" b="1" dirty="0">
                <a:latin typeface="华文行楷" pitchFamily="2" charset="-122"/>
                <a:ea typeface="华文行楷" pitchFamily="2" charset="-122"/>
                <a:sym typeface="华文行楷" pitchFamily="2" charset="-122"/>
              </a:rPr>
              <a:t>下面有</a:t>
            </a:r>
            <a:r>
              <a:rPr lang="en-US" sz="4000" b="1" dirty="0">
                <a:latin typeface="华文行楷" pitchFamily="2" charset="-122"/>
                <a:ea typeface="华文行楷" pitchFamily="2" charset="-122"/>
                <a:sym typeface="华文行楷" pitchFamily="2" charset="-122"/>
              </a:rPr>
              <a:t>5</a:t>
            </a:r>
            <a:r>
              <a:rPr lang="zh-CN" altLang="en-US" sz="4000" b="1" dirty="0">
                <a:latin typeface="华文行楷" pitchFamily="2" charset="-122"/>
                <a:ea typeface="华文行楷" pitchFamily="2" charset="-122"/>
                <a:sym typeface="华文行楷" pitchFamily="2" charset="-122"/>
              </a:rPr>
              <a:t>个后补，你能找出来吗？</a:t>
            </a:r>
            <a:endParaRPr lang="en-US" sz="4000" b="1" dirty="0">
              <a:latin typeface="华文行楷" pitchFamily="2" charset="-122"/>
              <a:ea typeface="华文行楷" pitchFamily="2" charset="-122"/>
              <a:sym typeface="华文行楷" pitchFamily="2" charset="-122"/>
            </a:endParaRPr>
          </a:p>
          <a:p>
            <a:r>
              <a:rPr lang="zh-CN" altLang="en-US" sz="44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  <a:sym typeface="黑体" pitchFamily="49" charset="-122"/>
              </a:rPr>
              <a:t>①</a:t>
            </a:r>
            <a:r>
              <a:rPr lang="zh-CN" altLang="en-US" sz="4400" b="1" dirty="0">
                <a:latin typeface="黑体" pitchFamily="49" charset="-122"/>
                <a:ea typeface="黑体" pitchFamily="49" charset="-122"/>
                <a:sym typeface="黑体" pitchFamily="49" charset="-122"/>
              </a:rPr>
              <a:t>热死了②羡慕你 ③建立关系</a:t>
            </a:r>
            <a:r>
              <a:rPr lang="zh-CN" altLang="en-US" sz="44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  <a:sym typeface="黑体" pitchFamily="49" charset="-122"/>
              </a:rPr>
              <a:t>④</a:t>
            </a:r>
            <a:r>
              <a:rPr lang="zh-CN" altLang="en-US" sz="4400" b="1" dirty="0">
                <a:latin typeface="黑体" pitchFamily="49" charset="-122"/>
                <a:ea typeface="黑体" pitchFamily="49" charset="-122"/>
                <a:sym typeface="黑体" pitchFamily="49" charset="-122"/>
              </a:rPr>
              <a:t>出生在</a:t>
            </a:r>
            <a:r>
              <a:rPr lang="en-US" sz="4400" b="1" dirty="0">
                <a:latin typeface="黑体" pitchFamily="49" charset="-122"/>
                <a:ea typeface="黑体" pitchFamily="49" charset="-122"/>
                <a:sym typeface="黑体" pitchFamily="49" charset="-122"/>
              </a:rPr>
              <a:t>1944</a:t>
            </a:r>
            <a:r>
              <a:rPr lang="zh-CN" altLang="en-US" sz="4400" b="1" dirty="0">
                <a:latin typeface="黑体" pitchFamily="49" charset="-122"/>
                <a:ea typeface="黑体" pitchFamily="49" charset="-122"/>
                <a:sym typeface="黑体" pitchFamily="49" charset="-122"/>
              </a:rPr>
              <a:t>年 </a:t>
            </a:r>
            <a:r>
              <a:rPr lang="zh-CN" altLang="en-US" sz="44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  <a:sym typeface="黑体" pitchFamily="49" charset="-122"/>
              </a:rPr>
              <a:t>⑤</a:t>
            </a:r>
            <a:r>
              <a:rPr lang="zh-CN" altLang="en-US" sz="4400" b="1" dirty="0">
                <a:latin typeface="黑体" pitchFamily="49" charset="-122"/>
                <a:ea typeface="黑体" pitchFamily="49" charset="-122"/>
                <a:sym typeface="黑体" pitchFamily="49" charset="-122"/>
              </a:rPr>
              <a:t>冻得麻木</a:t>
            </a:r>
          </a:p>
          <a:p>
            <a:pPr>
              <a:buFont typeface="Arial" pitchFamily="34" charset="0"/>
              <a:buNone/>
            </a:pPr>
            <a:r>
              <a:rPr lang="zh-CN" altLang="en-US" sz="4400" b="1" dirty="0">
                <a:latin typeface="黑体" pitchFamily="49" charset="-122"/>
                <a:ea typeface="黑体" pitchFamily="49" charset="-122"/>
                <a:sym typeface="黑体" pitchFamily="49" charset="-122"/>
              </a:rPr>
              <a:t>⑥离开父母怀抱⑦永远不做懦夫 </a:t>
            </a:r>
            <a:r>
              <a:rPr lang="zh-CN" altLang="en-US" sz="44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  <a:sym typeface="黑体" pitchFamily="49" charset="-122"/>
              </a:rPr>
              <a:t>⑧</a:t>
            </a:r>
            <a:r>
              <a:rPr lang="zh-CN" altLang="en-US" sz="4400" b="1" dirty="0">
                <a:latin typeface="黑体" pitchFamily="49" charset="-122"/>
                <a:ea typeface="黑体" pitchFamily="49" charset="-122"/>
                <a:sym typeface="黑体" pitchFamily="49" charset="-122"/>
              </a:rPr>
              <a:t>笑得弯了腰 </a:t>
            </a:r>
            <a:r>
              <a:rPr lang="zh-CN" altLang="en-US" sz="44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  <a:sym typeface="黑体" pitchFamily="49" charset="-122"/>
              </a:rPr>
              <a:t>⑨</a:t>
            </a:r>
            <a:r>
              <a:rPr lang="zh-CN" altLang="en-US" sz="4400" b="1" dirty="0">
                <a:latin typeface="黑体" pitchFamily="49" charset="-122"/>
                <a:ea typeface="黑体" pitchFamily="49" charset="-122"/>
                <a:sym typeface="黑体" pitchFamily="49" charset="-122"/>
              </a:rPr>
              <a:t>飞到长白山下</a:t>
            </a:r>
          </a:p>
          <a:p>
            <a:endParaRPr lang="zh-CN" altLang="en-US" sz="4400" b="1" dirty="0">
              <a:latin typeface="华文行楷" pitchFamily="2" charset="-122"/>
              <a:ea typeface="华文行楷" pitchFamily="2" charset="-122"/>
              <a:sym typeface="华文行楷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91150181"/>
      </p:ext>
    </p:extLst>
  </p:cSld>
  <p:clrMapOvr>
    <a:masterClrMapping/>
  </p:clrMapOvr>
  <p:transition>
    <p:dissolve/>
    <p:sndAc>
      <p:stSnd>
        <p:snd r:embed="rId2" name="hamme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" dur="20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4" grpId="0" bldLvl="0" autoUpdateAnimBg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Text Box 2"/>
          <p:cNvSpPr txBox="1">
            <a:spLocks noChangeArrowheads="1"/>
          </p:cNvSpPr>
          <p:nvPr/>
        </p:nvSpPr>
        <p:spPr bwMode="auto">
          <a:xfrm>
            <a:off x="1187450" y="-25400"/>
            <a:ext cx="458788" cy="6856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49155" name="Text Box 3"/>
          <p:cNvSpPr txBox="1">
            <a:spLocks noChangeArrowheads="1"/>
          </p:cNvSpPr>
          <p:nvPr/>
        </p:nvSpPr>
        <p:spPr bwMode="auto">
          <a:xfrm>
            <a:off x="1089025" y="0"/>
            <a:ext cx="458788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49156" name="Text Box 4"/>
          <p:cNvSpPr txBox="1">
            <a:spLocks noChangeArrowheads="1"/>
          </p:cNvSpPr>
          <p:nvPr/>
        </p:nvSpPr>
        <p:spPr bwMode="auto">
          <a:xfrm>
            <a:off x="179388" y="0"/>
            <a:ext cx="363378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4000" b="1">
                <a:solidFill>
                  <a:srgbClr val="FF0000"/>
                </a:solidFill>
                <a:ea typeface="隶书" pitchFamily="49" charset="-122"/>
              </a:rPr>
              <a:t>主谓短语</a:t>
            </a:r>
          </a:p>
        </p:txBody>
      </p:sp>
      <p:sp>
        <p:nvSpPr>
          <p:cNvPr id="49157" name="Text Box 5"/>
          <p:cNvSpPr txBox="1">
            <a:spLocks noChangeArrowheads="1"/>
          </p:cNvSpPr>
          <p:nvPr/>
        </p:nvSpPr>
        <p:spPr bwMode="auto">
          <a:xfrm>
            <a:off x="468313" y="1844675"/>
            <a:ext cx="8496300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24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天气坏       精力充沛      孩子笑      春天到               荔枝成熟     大家鼓掌</a:t>
            </a:r>
          </a:p>
        </p:txBody>
      </p:sp>
      <p:sp>
        <p:nvSpPr>
          <p:cNvPr id="49158" name="Text Box 6"/>
          <p:cNvSpPr txBox="1">
            <a:spLocks noChangeArrowheads="1"/>
          </p:cNvSpPr>
          <p:nvPr/>
        </p:nvSpPr>
        <p:spPr bwMode="auto">
          <a:xfrm>
            <a:off x="179388" y="639763"/>
            <a:ext cx="8964612" cy="1187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24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由主语和谓语组成，</a:t>
            </a:r>
            <a:r>
              <a:rPr lang="zh-CN" altLang="en-US" sz="24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主语是陈述的对象，谓语是陈述的内容</a:t>
            </a:r>
            <a:r>
              <a:rPr lang="en-US" altLang="zh-CN" sz="24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(</a:t>
            </a:r>
            <a:r>
              <a:rPr lang="zh-CN" altLang="en-US" sz="24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即主语怎么了</a:t>
            </a:r>
            <a:r>
              <a:rPr lang="en-US" altLang="zh-CN" sz="24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)</a:t>
            </a:r>
            <a:r>
              <a:rPr lang="zh-CN" altLang="en-US" sz="24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。前面词和后面词是被陈述和陈述</a:t>
            </a:r>
            <a:r>
              <a:rPr lang="en-US" altLang="zh-CN" sz="24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,</a:t>
            </a:r>
            <a:r>
              <a:rPr lang="zh-CN" altLang="en-US" sz="24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被说明和说明的关系，即</a:t>
            </a:r>
            <a:r>
              <a:rPr lang="zh-CN" altLang="en-US" sz="24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主语</a:t>
            </a:r>
            <a:r>
              <a:rPr lang="en-US" altLang="zh-CN" sz="24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(</a:t>
            </a:r>
            <a:r>
              <a:rPr lang="zh-CN" altLang="en-US" sz="24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名词，代词）</a:t>
            </a:r>
            <a:r>
              <a:rPr lang="en-US" altLang="zh-CN" sz="24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+</a:t>
            </a:r>
            <a:r>
              <a:rPr lang="zh-CN" altLang="en-US" sz="24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谓语</a:t>
            </a:r>
            <a:r>
              <a:rPr lang="en-US" altLang="zh-CN" sz="24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(</a:t>
            </a:r>
            <a:r>
              <a:rPr lang="zh-CN" altLang="en-US" sz="24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动词</a:t>
            </a:r>
            <a:r>
              <a:rPr lang="en-US" altLang="zh-CN" sz="24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,</a:t>
            </a:r>
            <a:r>
              <a:rPr lang="zh-CN" altLang="en-US" sz="24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形容词</a:t>
            </a:r>
            <a:r>
              <a:rPr lang="en-US" altLang="zh-CN" sz="24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)</a:t>
            </a:r>
            <a:r>
              <a:rPr lang="zh-CN" altLang="en-US" sz="24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。</a:t>
            </a:r>
          </a:p>
        </p:txBody>
      </p:sp>
      <p:sp>
        <p:nvSpPr>
          <p:cNvPr id="49159" name="Text Box 7"/>
          <p:cNvSpPr txBox="1">
            <a:spLocks noChangeArrowheads="1"/>
          </p:cNvSpPr>
          <p:nvPr/>
        </p:nvSpPr>
        <p:spPr bwMode="auto">
          <a:xfrm>
            <a:off x="179388" y="2708275"/>
            <a:ext cx="8661400" cy="1187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24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练习</a:t>
            </a:r>
            <a:r>
              <a:rPr lang="en-US" altLang="zh-CN" sz="24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.</a:t>
            </a:r>
            <a:r>
              <a:rPr lang="zh-CN" altLang="en-US" sz="24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找出下列句子中的主谓短语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2400" b="1" dirty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①头发约莫一寸长</a:t>
            </a:r>
            <a:r>
              <a:rPr lang="en-US" altLang="zh-CN" sz="2400" b="1" dirty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,</a:t>
            </a:r>
            <a:r>
              <a:rPr lang="zh-CN" altLang="en-US" sz="2400" b="1" dirty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显然好久没剪了</a:t>
            </a:r>
            <a:r>
              <a:rPr lang="en-US" altLang="zh-CN" sz="2400" b="1" dirty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,</a:t>
            </a:r>
            <a:r>
              <a:rPr lang="zh-CN" altLang="en-US" sz="2400" b="1" dirty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却一根一根精神抖擞地直竖着。           ②老孙头神色慌张。</a:t>
            </a:r>
          </a:p>
        </p:txBody>
      </p:sp>
      <p:sp>
        <p:nvSpPr>
          <p:cNvPr id="49160" name="Line 8"/>
          <p:cNvSpPr>
            <a:spLocks noChangeShapeType="1"/>
          </p:cNvSpPr>
          <p:nvPr/>
        </p:nvSpPr>
        <p:spPr bwMode="auto">
          <a:xfrm>
            <a:off x="6804025" y="3500438"/>
            <a:ext cx="1081088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49161" name="Line 9"/>
          <p:cNvSpPr>
            <a:spLocks noChangeShapeType="1"/>
          </p:cNvSpPr>
          <p:nvPr/>
        </p:nvSpPr>
        <p:spPr bwMode="auto">
          <a:xfrm>
            <a:off x="4140200" y="3860800"/>
            <a:ext cx="1152525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49162" name="Text Box 10"/>
          <p:cNvSpPr txBox="1">
            <a:spLocks noChangeArrowheads="1"/>
          </p:cNvSpPr>
          <p:nvPr/>
        </p:nvSpPr>
        <p:spPr bwMode="auto">
          <a:xfrm>
            <a:off x="179388" y="4076700"/>
            <a:ext cx="8732837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24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4</a:t>
            </a:r>
            <a:r>
              <a:rPr lang="zh-CN" altLang="en-US" sz="24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、运用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2400" b="1" dirty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主谓短语必须注意主语和谓语之间意义上的正确搭配。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2400" b="1" dirty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                 </a:t>
            </a:r>
          </a:p>
        </p:txBody>
      </p:sp>
      <p:sp>
        <p:nvSpPr>
          <p:cNvPr id="49163" name="Text Box 11"/>
          <p:cNvSpPr txBox="1">
            <a:spLocks noChangeArrowheads="1"/>
          </p:cNvSpPr>
          <p:nvPr/>
        </p:nvSpPr>
        <p:spPr bwMode="auto">
          <a:xfrm>
            <a:off x="231775" y="5373688"/>
            <a:ext cx="8661400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24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5</a:t>
            </a:r>
            <a:r>
              <a:rPr lang="zh-CN" altLang="en-US" sz="24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、练习</a:t>
            </a:r>
            <a:r>
              <a:rPr lang="en-US" altLang="zh-CN" sz="24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.</a:t>
            </a:r>
            <a:r>
              <a:rPr lang="zh-CN" altLang="en-US" sz="24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改正下面句子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2400" b="1">
                <a:solidFill>
                  <a:srgbClr val="000000"/>
                </a:solidFill>
                <a:ea typeface="黑体" pitchFamily="49" charset="-122"/>
              </a:rPr>
              <a:t>“</a:t>
            </a:r>
            <a:r>
              <a:rPr lang="zh-CN" altLang="en-US" sz="24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电脑普遍</a:t>
            </a:r>
            <a:r>
              <a:rPr lang="zh-CN" altLang="en-US" sz="2400" b="1">
                <a:solidFill>
                  <a:srgbClr val="000000"/>
                </a:solidFill>
                <a:ea typeface="黑体" pitchFamily="49" charset="-122"/>
              </a:rPr>
              <a:t>”</a:t>
            </a:r>
            <a:r>
              <a:rPr lang="zh-CN" altLang="en-US" sz="24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成为当今社会的一个重要问题</a:t>
            </a:r>
            <a:r>
              <a:rPr lang="en-US" altLang="zh-CN" sz="24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2920528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9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49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49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49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49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49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49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7" grpId="0" autoUpdateAnimBg="0"/>
      <p:bldP spid="49158" grpId="0" autoUpdateAnimBg="0"/>
      <p:bldP spid="49159" grpId="0" autoUpdateAnimBg="0"/>
      <p:bldP spid="49160" grpId="0" animBg="1"/>
      <p:bldP spid="49161" grpId="0" animBg="1"/>
      <p:bldP spid="49162" grpId="0" autoUpdateAnimBg="0"/>
      <p:bldP spid="49163" grpId="0" autoUpdateAnimBg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标题 1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74638"/>
            <a:ext cx="3686175" cy="1011237"/>
          </a:xfrm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zh-CN" b="1">
                <a:latin typeface="黑体" pitchFamily="49" charset="-122"/>
                <a:ea typeface="黑体" pitchFamily="49" charset="-122"/>
                <a:sym typeface="黑体" pitchFamily="49" charset="-122"/>
              </a:rPr>
              <a:t>五、主谓短语</a:t>
            </a:r>
            <a:endParaRPr lang="zh-CN"/>
          </a:p>
        </p:txBody>
      </p:sp>
      <p:sp>
        <p:nvSpPr>
          <p:cNvPr id="28675" name="内容占位符 2"/>
          <p:cNvSpPr>
            <a:spLocks noGrp="1" noChangeArrowheads="1"/>
          </p:cNvSpPr>
          <p:nvPr>
            <p:ph idx="4294967295"/>
          </p:nvPr>
        </p:nvSpPr>
        <p:spPr bwMode="auto">
          <a:xfrm>
            <a:off x="0" y="1357313"/>
            <a:ext cx="9144000" cy="550068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zh-CN" altLang="en-US" b="1">
                <a:latin typeface="黑体" pitchFamily="49" charset="-122"/>
                <a:ea typeface="黑体" pitchFamily="49" charset="-122"/>
                <a:sym typeface="黑体" pitchFamily="49" charset="-122"/>
              </a:rPr>
              <a:t>在确定排除“</a:t>
            </a:r>
            <a:r>
              <a:rPr lang="zh-CN" altLang="en-US" b="1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并列、偏正、动宾、后补</a:t>
            </a:r>
            <a:r>
              <a:rPr lang="zh-CN" altLang="en-US" b="1">
                <a:latin typeface="黑体" pitchFamily="49" charset="-122"/>
                <a:ea typeface="黑体" pitchFamily="49" charset="-122"/>
                <a:sym typeface="黑体" pitchFamily="49" charset="-122"/>
              </a:rPr>
              <a:t>”之后</a:t>
            </a:r>
            <a:endParaRPr lang="en-US" b="1">
              <a:latin typeface="黑体" pitchFamily="49" charset="-122"/>
              <a:ea typeface="黑体" pitchFamily="49" charset="-122"/>
              <a:sym typeface="黑体" pitchFamily="49" charset="-122"/>
            </a:endParaRPr>
          </a:p>
          <a:p>
            <a:r>
              <a:rPr lang="zh-CN" altLang="en-US" b="1">
                <a:latin typeface="黑体" pitchFamily="49" charset="-122"/>
                <a:ea typeface="黑体" pitchFamily="49" charset="-122"/>
                <a:sym typeface="黑体" pitchFamily="49" charset="-122"/>
              </a:rPr>
              <a:t>判断主谓短语的方法是：</a:t>
            </a:r>
            <a:endParaRPr lang="en-US" b="1">
              <a:latin typeface="黑体" pitchFamily="49" charset="-122"/>
              <a:ea typeface="黑体" pitchFamily="49" charset="-122"/>
              <a:sym typeface="黑体" pitchFamily="49" charset="-122"/>
            </a:endParaRPr>
          </a:p>
          <a:p>
            <a:r>
              <a:rPr lang="zh-CN" altLang="en-US" b="1">
                <a:latin typeface="黑体" pitchFamily="49" charset="-122"/>
                <a:ea typeface="黑体" pitchFamily="49" charset="-122"/>
                <a:sym typeface="黑体" pitchFamily="49" charset="-122"/>
              </a:rPr>
              <a:t>用问答法：</a:t>
            </a:r>
            <a:endParaRPr lang="en-US" b="1">
              <a:latin typeface="黑体" pitchFamily="49" charset="-122"/>
              <a:ea typeface="黑体" pitchFamily="49" charset="-122"/>
              <a:sym typeface="黑体" pitchFamily="49" charset="-122"/>
            </a:endParaRPr>
          </a:p>
          <a:p>
            <a:r>
              <a:rPr lang="zh-CN" altLang="en-US" b="1">
                <a:latin typeface="黑体" pitchFamily="49" charset="-122"/>
                <a:ea typeface="黑体" pitchFamily="49" charset="-122"/>
                <a:sym typeface="黑体" pitchFamily="49" charset="-122"/>
              </a:rPr>
              <a:t> “谁，什么”     “干什么，怎么样”</a:t>
            </a:r>
            <a:endParaRPr lang="en-US" b="1">
              <a:latin typeface="黑体" pitchFamily="49" charset="-122"/>
              <a:ea typeface="黑体" pitchFamily="49" charset="-122"/>
              <a:sym typeface="黑体" pitchFamily="49" charset="-122"/>
            </a:endParaRPr>
          </a:p>
          <a:p>
            <a:r>
              <a:rPr lang="en-US" sz="4000" b="1">
                <a:latin typeface="黑体" pitchFamily="49" charset="-122"/>
                <a:ea typeface="黑体" pitchFamily="49" charset="-122"/>
                <a:sym typeface="黑体" pitchFamily="49" charset="-122"/>
              </a:rPr>
              <a:t>      ↘        ↙</a:t>
            </a:r>
            <a:endParaRPr lang="zh-CN" altLang="en-US" sz="4000" b="1">
              <a:latin typeface="黑体" pitchFamily="49" charset="-122"/>
              <a:ea typeface="黑体" pitchFamily="49" charset="-122"/>
              <a:sym typeface="黑体" pitchFamily="49" charset="-122"/>
            </a:endParaRPr>
          </a:p>
          <a:p>
            <a:r>
              <a:rPr lang="zh-CN" altLang="en-US" b="1">
                <a:latin typeface="黑体" pitchFamily="49" charset="-122"/>
                <a:ea typeface="黑体" pitchFamily="49" charset="-122"/>
                <a:sym typeface="黑体" pitchFamily="49" charset="-122"/>
              </a:rPr>
              <a:t>        </a:t>
            </a:r>
            <a:r>
              <a:rPr lang="zh-CN" altLang="en-US" sz="6000" b="1">
                <a:latin typeface="华文琥珀" pitchFamily="2" charset="-122"/>
                <a:ea typeface="华文琥珀" pitchFamily="2" charset="-122"/>
                <a:sym typeface="华文琥珀" pitchFamily="2" charset="-122"/>
              </a:rPr>
              <a:t>大地震动</a:t>
            </a:r>
            <a:r>
              <a:rPr lang="en-US" sz="6000" b="1">
                <a:latin typeface="华文琥珀" pitchFamily="2" charset="-122"/>
                <a:ea typeface="华文琥珀" pitchFamily="2" charset="-122"/>
                <a:sym typeface="华文琥珀" pitchFamily="2" charset="-122"/>
              </a:rPr>
              <a:t>       </a:t>
            </a:r>
            <a:endParaRPr lang="en-US" b="1">
              <a:latin typeface="华文琥珀" pitchFamily="2" charset="-122"/>
              <a:ea typeface="华文琥珀" pitchFamily="2" charset="-122"/>
              <a:sym typeface="华文琥珀" pitchFamily="2" charset="-122"/>
            </a:endParaRPr>
          </a:p>
          <a:p>
            <a:r>
              <a:rPr lang="zh-CN" altLang="en-US" b="1">
                <a:latin typeface="黑体" pitchFamily="49" charset="-122"/>
                <a:ea typeface="黑体" pitchFamily="49" charset="-122"/>
                <a:sym typeface="黑体" pitchFamily="49" charset="-122"/>
              </a:rPr>
              <a:t>前后回答得贴切，并且没改变原意</a:t>
            </a:r>
            <a:endParaRPr lang="en-US" b="1">
              <a:latin typeface="黑体" pitchFamily="49" charset="-122"/>
              <a:ea typeface="黑体" pitchFamily="49" charset="-122"/>
              <a:sym typeface="黑体" pitchFamily="49" charset="-122"/>
            </a:endParaRPr>
          </a:p>
          <a:p>
            <a:r>
              <a:rPr lang="en-US" b="1">
                <a:latin typeface="黑体" pitchFamily="49" charset="-122"/>
                <a:ea typeface="黑体" pitchFamily="49" charset="-122"/>
                <a:sym typeface="黑体" pitchFamily="49" charset="-122"/>
              </a:rPr>
              <a:t>          </a:t>
            </a:r>
            <a:r>
              <a:rPr lang="zh-CN" altLang="en-US" b="1">
                <a:latin typeface="黑体" pitchFamily="49" charset="-122"/>
                <a:ea typeface="黑体" pitchFamily="49" charset="-122"/>
                <a:sym typeface="黑体" pitchFamily="49" charset="-122"/>
              </a:rPr>
              <a:t>便认定是“主谓”</a:t>
            </a:r>
            <a:endParaRPr lang="en-US" b="1">
              <a:latin typeface="黑体" pitchFamily="49" charset="-122"/>
              <a:ea typeface="黑体" pitchFamily="49" charset="-122"/>
              <a:sym typeface="黑体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40376317"/>
      </p:ext>
    </p:extLst>
  </p:cSld>
  <p:clrMapOvr>
    <a:masterClrMapping/>
  </p:clrMapOvr>
  <p:transition>
    <p:dissolve/>
    <p:sndAc>
      <p:stSnd>
        <p:snd r:embed="rId2" name="wind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8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8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8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8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86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86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86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86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86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86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86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86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86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86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867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867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4" grpId="0" bldLvl="0" autoUpdateAnimBg="0"/>
      <p:bldP spid="28675" grpId="0" build="p" bldLvl="0" autoUpdateAnimBg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6572" y="41651"/>
            <a:ext cx="9140670" cy="6854697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9100" y="491953"/>
            <a:ext cx="8305800" cy="5874094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20000"/>
              </a:prstClr>
            </a:outerShdw>
          </a:effectLst>
        </p:spPr>
      </p:pic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3125" b="63520"/>
          <a:stretch>
            <a:fillRect/>
          </a:stretch>
        </p:blipFill>
        <p:spPr>
          <a:xfrm>
            <a:off x="0" y="404"/>
            <a:ext cx="3371850" cy="2501497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521" t="9440" r="2776" b="46481"/>
          <a:stretch>
            <a:fillRect/>
          </a:stretch>
        </p:blipFill>
        <p:spPr>
          <a:xfrm>
            <a:off x="8534400" y="736600"/>
            <a:ext cx="612930" cy="3022601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2225" r="83229"/>
          <a:stretch>
            <a:fillRect/>
          </a:stretch>
        </p:blipFill>
        <p:spPr>
          <a:xfrm>
            <a:off x="-168851" y="4991751"/>
            <a:ext cx="1533525" cy="1904597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167" t="74262"/>
          <a:stretch>
            <a:fillRect/>
          </a:stretch>
        </p:blipFill>
        <p:spPr>
          <a:xfrm>
            <a:off x="7239000" y="5092700"/>
            <a:ext cx="1905000" cy="1764897"/>
          </a:xfrm>
          <a:prstGeom prst="rect">
            <a:avLst/>
          </a:prstGeom>
        </p:spPr>
      </p:pic>
      <p:pic>
        <p:nvPicPr>
          <p:cNvPr id="51" name="图片 50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422" t="2217" r="31424" b="42118"/>
          <a:stretch>
            <a:fillRect/>
          </a:stretch>
        </p:blipFill>
        <p:spPr>
          <a:xfrm>
            <a:off x="7737410" y="1455415"/>
            <a:ext cx="1007441" cy="1548774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3851920" y="327822"/>
            <a:ext cx="298030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zh-CN" altLang="en-US" sz="5400" b="1" spc="50" dirty="0" smtClean="0">
                <a:ln w="11430"/>
                <a:gradFill>
                  <a:gsLst>
                    <a:gs pos="25000">
                      <a:srgbClr val="ED7D31">
                        <a:satMod val="155000"/>
                      </a:srgbClr>
                    </a:gs>
                    <a:gs pos="100000">
                      <a:srgbClr val="ED7D31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比赛时刻</a:t>
            </a:r>
            <a:endParaRPr lang="zh-CN" altLang="en-US" sz="5400" b="1" spc="50" dirty="0">
              <a:ln w="11430"/>
              <a:gradFill>
                <a:gsLst>
                  <a:gs pos="25000">
                    <a:srgbClr val="ED7D31">
                      <a:satMod val="155000"/>
                    </a:srgbClr>
                  </a:gs>
                  <a:gs pos="100000">
                    <a:srgbClr val="ED7D31">
                      <a:shade val="45000"/>
                      <a:satMod val="16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0" name="标题 1"/>
          <p:cNvSpPr txBox="1">
            <a:spLocks noChangeArrowheads="1"/>
          </p:cNvSpPr>
          <p:nvPr/>
        </p:nvSpPr>
        <p:spPr bwMode="auto">
          <a:xfrm>
            <a:off x="304800" y="2229802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+mj-lt"/>
                <a:ea typeface="+mj-ea"/>
                <a:cs typeface="+mj-cs"/>
                <a:sym typeface="Calibri" pitchFamily="34" charset="0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r>
              <a:rPr lang="zh-CN" altLang="en-US" kern="0" dirty="0">
                <a:solidFill>
                  <a:srgbClr val="000000"/>
                </a:solidFill>
                <a:latin typeface="Calibri"/>
                <a:ea typeface="宋体"/>
              </a:rPr>
              <a:t>抢</a:t>
            </a:r>
            <a:r>
              <a:rPr lang="zh-CN" altLang="en-US" kern="0" dirty="0" smtClean="0">
                <a:solidFill>
                  <a:srgbClr val="000000"/>
                </a:solidFill>
                <a:latin typeface="Calibri"/>
                <a:ea typeface="宋体"/>
              </a:rPr>
              <a:t>答题</a:t>
            </a:r>
            <a:endParaRPr lang="zh-CN" altLang="en-US" kern="0" dirty="0">
              <a:solidFill>
                <a:srgbClr val="000000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351887912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ldLvl="0" autoUpdateAnimBg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A7B37-EF52-44CC-B69E-C82F2BDCB3DA}" type="slidenum">
              <a:rPr lang="zh-CN" altLang="en-US"/>
              <a:pPr/>
              <a:t>37</a:t>
            </a:fld>
            <a:endParaRPr lang="zh-CN" altLang="en-US" sz="180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30722" name="标题 1"/>
          <p:cNvSpPr>
            <a:spLocks noGrp="1" noChangeArrowheads="1"/>
          </p:cNvSpPr>
          <p:nvPr>
            <p:ph type="title" idx="4294967295"/>
          </p:nvPr>
        </p:nvSpPr>
        <p:spPr>
          <a:xfrm>
            <a:off x="466725" y="260350"/>
            <a:ext cx="8677275" cy="796925"/>
          </a:xfrm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zh-CN" altLang="en-US" b="1" dirty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如下</a:t>
            </a:r>
            <a:r>
              <a:rPr lang="zh-CN" altLang="en-US" b="1" dirty="0" smtClean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有</a:t>
            </a:r>
            <a:r>
              <a:rPr lang="zh-CN" altLang="en-US" b="1" dirty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几</a:t>
            </a:r>
            <a:r>
              <a:rPr lang="zh-CN" altLang="en-US" b="1" dirty="0" smtClean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个</a:t>
            </a:r>
            <a:r>
              <a:rPr lang="zh-CN" altLang="en-US" b="1" dirty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主谓</a:t>
            </a:r>
            <a:r>
              <a:rPr lang="zh-CN" altLang="en-US" b="1" dirty="0" smtClean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短语，请找一找</a:t>
            </a:r>
            <a:r>
              <a:rPr lang="zh-CN" altLang="en-US" b="1" dirty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：</a:t>
            </a:r>
            <a:endParaRPr lang="zh-CN" altLang="en-US" dirty="0"/>
          </a:p>
        </p:txBody>
      </p:sp>
      <p:sp>
        <p:nvSpPr>
          <p:cNvPr id="30723" name="内容占位符 2"/>
          <p:cNvSpPr>
            <a:spLocks noGrp="1" noChangeArrowheads="1"/>
          </p:cNvSpPr>
          <p:nvPr>
            <p:ph idx="4294967295"/>
          </p:nvPr>
        </p:nvSpPr>
        <p:spPr bwMode="auto">
          <a:xfrm>
            <a:off x="-324544" y="1071563"/>
            <a:ext cx="9324528" cy="578643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latinLnBrk="1"/>
            <a:r>
              <a:rPr lang="en-US" altLang="zh-CN" dirty="0" smtClean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1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手忙脚乱   </a:t>
            </a:r>
            <a:r>
              <a:rPr lang="en-US" altLang="zh-CN" dirty="0" smtClean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</a:t>
            </a:r>
            <a:r>
              <a:rPr lang="en-US" dirty="0" smtClean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 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指手划脚    </a:t>
            </a:r>
            <a:r>
              <a:rPr lang="en-US" altLang="zh-CN" dirty="0" smtClean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3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风调雨顺  </a:t>
            </a:r>
            <a:r>
              <a:rPr lang="en-US" altLang="zh-CN" dirty="0" smtClean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4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如</a:t>
            </a:r>
            <a:r>
              <a:rPr lang="zh-CN" altLang="en-US" dirty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水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月色</a:t>
            </a:r>
            <a:r>
              <a:rPr lang="en-US" altLang="zh-CN" dirty="0" smtClean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5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九天仙女   </a:t>
            </a:r>
            <a:r>
              <a:rPr lang="en-US" altLang="zh-CN" dirty="0" smtClean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6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月宫仙子    </a:t>
            </a:r>
            <a:r>
              <a:rPr lang="en-US" altLang="zh-CN" dirty="0" smtClean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7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绿色食品   </a:t>
            </a:r>
            <a:r>
              <a:rPr lang="en-US" altLang="zh-CN" dirty="0" smtClean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8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国家主席</a:t>
            </a:r>
            <a:r>
              <a:rPr lang="en-US" altLang="zh-CN" dirty="0" smtClean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9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薄命</a:t>
            </a:r>
            <a:r>
              <a:rPr lang="zh-CN" altLang="en-US" dirty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红颜 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 </a:t>
            </a:r>
            <a:r>
              <a:rPr lang="en-US" altLang="zh-CN" dirty="0" smtClean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10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红颜薄命  </a:t>
            </a:r>
            <a:r>
              <a:rPr lang="en-US" altLang="zh-CN" dirty="0" smtClean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11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提高质量 </a:t>
            </a:r>
            <a:r>
              <a:rPr lang="en-US" altLang="zh-CN" dirty="0" smtClean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12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增加强度</a:t>
            </a:r>
            <a:r>
              <a:rPr lang="en-US" altLang="zh-CN" dirty="0" smtClean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13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破坏生产 </a:t>
            </a:r>
            <a:r>
              <a:rPr lang="en-US" altLang="zh-CN" dirty="0" smtClean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14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确保安全 </a:t>
            </a:r>
            <a:r>
              <a:rPr lang="en-US" altLang="zh-CN" dirty="0" smtClean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15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回答问题 </a:t>
            </a:r>
            <a:r>
              <a:rPr lang="en-US" altLang="zh-CN" dirty="0" smtClean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16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提出问题</a:t>
            </a:r>
            <a:r>
              <a:rPr lang="en-US" altLang="zh-CN" dirty="0" smtClean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17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敌人</a:t>
            </a:r>
            <a:r>
              <a:rPr lang="zh-CN" altLang="en-US" dirty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消灭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了 </a:t>
            </a:r>
            <a:r>
              <a:rPr lang="en-US" altLang="zh-CN" dirty="0" smtClean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18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难过极了  </a:t>
            </a:r>
            <a:r>
              <a:rPr lang="en-US" altLang="zh-CN" dirty="0" smtClean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19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跳</a:t>
            </a:r>
            <a:r>
              <a:rPr lang="zh-CN" altLang="en-US" dirty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得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老高</a:t>
            </a:r>
            <a:endParaRPr lang="en-US" altLang="zh-CN" dirty="0" smtClean="0"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latinLnBrk="1"/>
            <a:r>
              <a:rPr lang="en-US" altLang="zh-CN" dirty="0" smtClean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20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跑</a:t>
            </a:r>
            <a:r>
              <a:rPr lang="zh-CN" altLang="en-US" dirty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得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飞快  </a:t>
            </a:r>
            <a:r>
              <a:rPr lang="en-US" altLang="zh-CN" dirty="0" smtClean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21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提高很快  </a:t>
            </a:r>
            <a:r>
              <a:rPr lang="en-US" altLang="zh-CN" dirty="0" smtClean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22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活</a:t>
            </a:r>
            <a:r>
              <a:rPr lang="zh-CN" altLang="en-US" dirty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得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自在  </a:t>
            </a:r>
            <a:r>
              <a:rPr lang="en-US" altLang="zh-CN" dirty="0" smtClean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23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好得很</a:t>
            </a:r>
            <a:r>
              <a:rPr lang="en-US" altLang="zh-CN" dirty="0" smtClean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24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妙极了  </a:t>
            </a:r>
            <a:r>
              <a:rPr lang="en-US" altLang="zh-CN" dirty="0" smtClean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25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坏</a:t>
            </a:r>
            <a:r>
              <a:rPr lang="zh-CN" altLang="en-US" dirty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透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了  </a:t>
            </a:r>
            <a:r>
              <a:rPr lang="en-US" altLang="zh-CN" dirty="0" smtClean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26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江山如画     </a:t>
            </a:r>
            <a:r>
              <a:rPr lang="en-US" altLang="zh-CN" dirty="0" smtClean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27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白</a:t>
            </a:r>
            <a:r>
              <a:rPr lang="zh-CN" altLang="en-US" dirty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得像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雪</a:t>
            </a:r>
            <a:r>
              <a:rPr lang="en-US" altLang="zh-CN" dirty="0" smtClean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28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高兴</a:t>
            </a:r>
            <a:r>
              <a:rPr lang="zh-CN" altLang="en-US" dirty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得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很  </a:t>
            </a:r>
            <a:r>
              <a:rPr lang="en-US" altLang="zh-CN" dirty="0" smtClean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29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打</a:t>
            </a:r>
            <a:r>
              <a:rPr lang="zh-CN" altLang="en-US" dirty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得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痛快  </a:t>
            </a:r>
            <a:r>
              <a:rPr lang="en-US" altLang="zh-CN" dirty="0" smtClean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30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悲伤</a:t>
            </a:r>
            <a:r>
              <a:rPr lang="zh-CN" altLang="en-US" dirty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欲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绝</a:t>
            </a:r>
            <a:endParaRPr lang="en-US" altLang="zh-CN" dirty="0" smtClean="0"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latinLnBrk="1"/>
            <a:r>
              <a:rPr lang="en-US" altLang="zh-CN" dirty="0" smtClean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31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迷人夜色</a:t>
            </a:r>
            <a:endParaRPr lang="zh-CN" altLang="en-US" dirty="0"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marL="0" indent="0" latinLnBrk="1">
              <a:buNone/>
            </a:pPr>
            <a:r>
              <a:rPr lang="zh-CN" altLang="en-US" dirty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 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    </a:t>
            </a:r>
            <a:endParaRPr lang="en-US" sz="4100" dirty="0">
              <a:latin typeface="华文行楷" pitchFamily="2" charset="-122"/>
              <a:ea typeface="华文行楷" pitchFamily="2" charset="-122"/>
              <a:sym typeface="华文行楷" pitchFamily="2" charset="-122"/>
            </a:endParaRPr>
          </a:p>
          <a:p>
            <a:pPr latinLnBrk="1"/>
            <a:endParaRPr lang="zh-CN" altLang="en-US" dirty="0"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77578254"/>
      </p:ext>
    </p:extLst>
  </p:cSld>
  <p:clrMapOvr>
    <a:masterClrMapping/>
  </p:clrMapOvr>
  <p:transition>
    <p:dissolve/>
    <p:sndAc>
      <p:stSnd>
        <p:snd r:embed="rId2" name="hammer.wav"/>
      </p:stSnd>
    </p:sndAc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A7B37-EF52-44CC-B69E-C82F2BDCB3DA}" type="slidenum">
              <a:rPr lang="zh-CN" altLang="en-US"/>
              <a:pPr/>
              <a:t>38</a:t>
            </a:fld>
            <a:endParaRPr lang="zh-CN" altLang="en-US" sz="180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30722" name="标题 1"/>
          <p:cNvSpPr>
            <a:spLocks noGrp="1" noChangeArrowheads="1"/>
          </p:cNvSpPr>
          <p:nvPr>
            <p:ph type="title" idx="4294967295"/>
          </p:nvPr>
        </p:nvSpPr>
        <p:spPr>
          <a:xfrm>
            <a:off x="466725" y="260350"/>
            <a:ext cx="8065715" cy="796925"/>
          </a:xfrm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zh-CN" altLang="en-US" b="1" dirty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如下</a:t>
            </a:r>
            <a:r>
              <a:rPr lang="zh-CN" altLang="en-US" b="1" dirty="0" smtClean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有几个</a:t>
            </a:r>
            <a:r>
              <a:rPr lang="zh-CN" altLang="en-US" b="1" dirty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主谓</a:t>
            </a:r>
            <a:r>
              <a:rPr lang="zh-CN" altLang="en-US" b="1" dirty="0" smtClean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短语，请找一找</a:t>
            </a:r>
            <a:r>
              <a:rPr lang="zh-CN" altLang="en-US" b="1" dirty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：</a:t>
            </a:r>
            <a:endParaRPr lang="zh-CN" altLang="en-US" dirty="0"/>
          </a:p>
        </p:txBody>
      </p:sp>
      <p:sp>
        <p:nvSpPr>
          <p:cNvPr id="30723" name="内容占位符 2"/>
          <p:cNvSpPr>
            <a:spLocks noGrp="1" noChangeArrowheads="1"/>
          </p:cNvSpPr>
          <p:nvPr>
            <p:ph idx="4294967295"/>
          </p:nvPr>
        </p:nvSpPr>
        <p:spPr bwMode="auto">
          <a:xfrm>
            <a:off x="-324544" y="1071563"/>
            <a:ext cx="9577064" cy="578643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latinLnBrk="1"/>
            <a:r>
              <a:rPr lang="en-US" altLang="zh-CN" dirty="0" smtClean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1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手忙脚乱   </a:t>
            </a:r>
            <a:r>
              <a:rPr lang="en-US" altLang="zh-CN" dirty="0" smtClean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</a:t>
            </a:r>
            <a:r>
              <a:rPr lang="en-US" dirty="0" smtClean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 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指手划脚    </a:t>
            </a:r>
            <a:r>
              <a:rPr lang="en-US" altLang="zh-CN" dirty="0" smtClean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3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风调雨顺  </a:t>
            </a:r>
            <a:r>
              <a:rPr lang="en-US" altLang="zh-CN" dirty="0" smtClean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4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如</a:t>
            </a:r>
            <a:r>
              <a:rPr lang="zh-CN" altLang="en-US" dirty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水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月色</a:t>
            </a:r>
            <a:r>
              <a:rPr lang="en-US" altLang="zh-CN" dirty="0" smtClean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5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九天仙女   </a:t>
            </a:r>
            <a:r>
              <a:rPr lang="en-US" altLang="zh-CN" dirty="0" smtClean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6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月宫仙子    </a:t>
            </a:r>
            <a:r>
              <a:rPr lang="en-US" altLang="zh-CN" dirty="0" smtClean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7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绿色食品   </a:t>
            </a:r>
            <a:r>
              <a:rPr lang="en-US" altLang="zh-CN" dirty="0" smtClean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8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国家主席</a:t>
            </a:r>
            <a:endParaRPr lang="en-US" altLang="zh-CN" dirty="0" smtClean="0"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latinLnBrk="1"/>
            <a:r>
              <a:rPr lang="en-US" altLang="zh-CN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9</a:t>
            </a:r>
            <a:r>
              <a:rPr lang="zh-CN" altLang="en-US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薄命</a:t>
            </a:r>
            <a:r>
              <a:rPr lang="zh-CN" altLang="en-US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红颜 </a:t>
            </a:r>
            <a:r>
              <a:rPr lang="zh-CN" altLang="en-US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 </a:t>
            </a:r>
            <a:r>
              <a:rPr lang="en-US" altLang="zh-CN" dirty="0" smtClean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10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红颜薄命  </a:t>
            </a:r>
            <a:r>
              <a:rPr lang="en-US" altLang="zh-CN" dirty="0" smtClean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11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提高质量 </a:t>
            </a:r>
            <a:r>
              <a:rPr lang="en-US" altLang="zh-CN" dirty="0" smtClean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12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增加强度</a:t>
            </a:r>
            <a:r>
              <a:rPr lang="en-US" altLang="zh-CN" dirty="0" smtClean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13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破坏生产 </a:t>
            </a:r>
            <a:r>
              <a:rPr lang="en-US" altLang="zh-CN" dirty="0" smtClean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14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确保安全 </a:t>
            </a:r>
            <a:r>
              <a:rPr lang="en-US" altLang="zh-CN" dirty="0" smtClean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15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回答问题 </a:t>
            </a:r>
            <a:r>
              <a:rPr lang="en-US" altLang="zh-CN" dirty="0" smtClean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16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提出问题</a:t>
            </a:r>
            <a:endParaRPr lang="en-US" altLang="zh-CN" dirty="0" smtClean="0"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latinLnBrk="1"/>
            <a:r>
              <a:rPr lang="en-US" altLang="zh-CN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17</a:t>
            </a:r>
            <a:r>
              <a:rPr lang="zh-CN" altLang="en-US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敌人</a:t>
            </a:r>
            <a:r>
              <a:rPr lang="zh-CN" altLang="en-US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消灭</a:t>
            </a:r>
            <a:r>
              <a:rPr lang="zh-CN" altLang="en-US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了 </a:t>
            </a:r>
            <a:r>
              <a:rPr lang="en-US" altLang="zh-CN" dirty="0" smtClean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18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难过极了  </a:t>
            </a:r>
            <a:r>
              <a:rPr lang="en-US" altLang="zh-CN" dirty="0" smtClean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19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跳</a:t>
            </a:r>
            <a:r>
              <a:rPr lang="zh-CN" altLang="en-US" dirty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得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老高</a:t>
            </a:r>
            <a:endParaRPr lang="en-US" altLang="zh-CN" dirty="0" smtClean="0"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latinLnBrk="1"/>
            <a:r>
              <a:rPr lang="en-US" altLang="zh-CN" dirty="0" smtClean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20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跑</a:t>
            </a:r>
            <a:r>
              <a:rPr lang="zh-CN" altLang="en-US" dirty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得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飞快  </a:t>
            </a:r>
            <a:r>
              <a:rPr lang="en-US" altLang="zh-CN" dirty="0" smtClean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21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提高很快  </a:t>
            </a:r>
            <a:r>
              <a:rPr lang="en-US" altLang="zh-CN" dirty="0" smtClean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22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活</a:t>
            </a:r>
            <a:r>
              <a:rPr lang="zh-CN" altLang="en-US" dirty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得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自在  </a:t>
            </a:r>
            <a:r>
              <a:rPr lang="en-US" altLang="zh-CN" dirty="0" smtClean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23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好得很</a:t>
            </a:r>
            <a:r>
              <a:rPr lang="en-US" altLang="zh-CN" dirty="0" smtClean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24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妙极了  </a:t>
            </a:r>
            <a:r>
              <a:rPr lang="en-US" altLang="zh-CN" dirty="0" smtClean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25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坏</a:t>
            </a:r>
            <a:r>
              <a:rPr lang="zh-CN" altLang="en-US" dirty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透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了  </a:t>
            </a:r>
            <a:r>
              <a:rPr lang="en-US" altLang="zh-CN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26</a:t>
            </a:r>
            <a:r>
              <a:rPr lang="zh-CN" altLang="en-US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江山如画     </a:t>
            </a:r>
            <a:r>
              <a:rPr lang="en-US" altLang="zh-CN" dirty="0" smtClean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27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白</a:t>
            </a:r>
            <a:r>
              <a:rPr lang="zh-CN" altLang="en-US" dirty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得像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雪</a:t>
            </a:r>
            <a:r>
              <a:rPr lang="en-US" altLang="zh-CN" dirty="0" smtClean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28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高兴</a:t>
            </a:r>
            <a:r>
              <a:rPr lang="zh-CN" altLang="en-US" dirty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得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很  </a:t>
            </a:r>
            <a:r>
              <a:rPr lang="en-US" altLang="zh-CN" dirty="0" smtClean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29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打</a:t>
            </a:r>
            <a:r>
              <a:rPr lang="zh-CN" altLang="en-US" dirty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得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痛快  </a:t>
            </a:r>
            <a:r>
              <a:rPr lang="en-US" altLang="zh-CN" dirty="0" smtClean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30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悲伤</a:t>
            </a:r>
            <a:r>
              <a:rPr lang="zh-CN" altLang="en-US" dirty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欲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绝</a:t>
            </a:r>
            <a:endParaRPr lang="en-US" altLang="zh-CN" dirty="0" smtClean="0"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latinLnBrk="1"/>
            <a:r>
              <a:rPr lang="en-US" altLang="zh-CN" dirty="0" smtClean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31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迷人夜色</a:t>
            </a:r>
            <a:endParaRPr lang="zh-CN" altLang="en-US" dirty="0"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marL="0" indent="0" latinLnBrk="1">
              <a:buNone/>
            </a:pPr>
            <a:r>
              <a:rPr lang="zh-CN" altLang="en-US" dirty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 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    </a:t>
            </a:r>
            <a:r>
              <a:rPr lang="en-US" altLang="zh-CN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10</a:t>
            </a:r>
            <a:r>
              <a:rPr lang="zh-CN" altLang="en-US" sz="4100" dirty="0" smtClean="0">
                <a:solidFill>
                  <a:srgbClr val="FF0000"/>
                </a:solidFill>
                <a:latin typeface="华文行楷" pitchFamily="2" charset="-122"/>
                <a:ea typeface="华文行楷" pitchFamily="2" charset="-122"/>
                <a:sym typeface="华文行楷" pitchFamily="2" charset="-122"/>
              </a:rPr>
              <a:t>红颜薄命 </a:t>
            </a:r>
            <a:r>
              <a:rPr lang="en-US" sz="4100" dirty="0">
                <a:solidFill>
                  <a:srgbClr val="FF0000"/>
                </a:solidFill>
                <a:latin typeface="华文行楷" pitchFamily="2" charset="-122"/>
                <a:ea typeface="华文行楷" pitchFamily="2" charset="-122"/>
                <a:sym typeface="华文行楷" pitchFamily="2" charset="-122"/>
              </a:rPr>
              <a:t>\</a:t>
            </a:r>
            <a:r>
              <a:rPr lang="zh-CN" altLang="en-US" sz="4100" dirty="0">
                <a:solidFill>
                  <a:srgbClr val="FF0000"/>
                </a:solidFill>
                <a:latin typeface="华文行楷" pitchFamily="2" charset="-122"/>
                <a:ea typeface="华文行楷" pitchFamily="2" charset="-122"/>
                <a:sym typeface="华文行楷" pitchFamily="2" charset="-122"/>
              </a:rPr>
              <a:t>  </a:t>
            </a:r>
            <a:r>
              <a:rPr lang="en-US" altLang="zh-CN" sz="4100" dirty="0" smtClean="0">
                <a:solidFill>
                  <a:srgbClr val="FF0000"/>
                </a:solidFill>
                <a:latin typeface="华文行楷" pitchFamily="2" charset="-122"/>
                <a:ea typeface="华文行楷" pitchFamily="2" charset="-122"/>
                <a:sym typeface="华文行楷" pitchFamily="2" charset="-122"/>
              </a:rPr>
              <a:t>17</a:t>
            </a:r>
            <a:r>
              <a:rPr lang="zh-CN" altLang="en-US" sz="4100" dirty="0" smtClean="0">
                <a:solidFill>
                  <a:srgbClr val="FF0000"/>
                </a:solidFill>
                <a:latin typeface="华文行楷" pitchFamily="2" charset="-122"/>
                <a:ea typeface="华文行楷" pitchFamily="2" charset="-122"/>
                <a:sym typeface="华文行楷" pitchFamily="2" charset="-122"/>
              </a:rPr>
              <a:t>敌人</a:t>
            </a:r>
            <a:r>
              <a:rPr lang="zh-CN" altLang="en-US" sz="4100" dirty="0">
                <a:solidFill>
                  <a:srgbClr val="FF0000"/>
                </a:solidFill>
                <a:latin typeface="华文行楷" pitchFamily="2" charset="-122"/>
                <a:ea typeface="华文行楷" pitchFamily="2" charset="-122"/>
                <a:sym typeface="华文行楷" pitchFamily="2" charset="-122"/>
              </a:rPr>
              <a:t>消灭了  </a:t>
            </a:r>
            <a:r>
              <a:rPr lang="en-US" sz="4100" dirty="0" smtClean="0">
                <a:solidFill>
                  <a:srgbClr val="FF0000"/>
                </a:solidFill>
                <a:latin typeface="华文行楷" pitchFamily="2" charset="-122"/>
                <a:ea typeface="华文行楷" pitchFamily="2" charset="-122"/>
                <a:sym typeface="华文行楷" pitchFamily="2" charset="-122"/>
              </a:rPr>
              <a:t>\</a:t>
            </a:r>
            <a:r>
              <a:rPr lang="en-US" altLang="zh-CN" sz="4100" dirty="0" smtClean="0">
                <a:solidFill>
                  <a:srgbClr val="FF0000"/>
                </a:solidFill>
                <a:latin typeface="华文行楷" pitchFamily="2" charset="-122"/>
                <a:ea typeface="华文行楷" pitchFamily="2" charset="-122"/>
                <a:sym typeface="华文行楷" pitchFamily="2" charset="-122"/>
              </a:rPr>
              <a:t>26</a:t>
            </a:r>
            <a:r>
              <a:rPr lang="zh-CN" altLang="en-US" sz="4100" dirty="0" smtClean="0">
                <a:solidFill>
                  <a:srgbClr val="FF0000"/>
                </a:solidFill>
                <a:latin typeface="华文行楷" pitchFamily="2" charset="-122"/>
                <a:ea typeface="华文行楷" pitchFamily="2" charset="-122"/>
                <a:sym typeface="华文行楷" pitchFamily="2" charset="-122"/>
              </a:rPr>
              <a:t>江山如画</a:t>
            </a:r>
            <a:endParaRPr lang="en-US" sz="4100" dirty="0">
              <a:solidFill>
                <a:srgbClr val="FF0000"/>
              </a:solidFill>
              <a:latin typeface="华文行楷" pitchFamily="2" charset="-122"/>
              <a:ea typeface="华文行楷" pitchFamily="2" charset="-122"/>
              <a:sym typeface="华文行楷" pitchFamily="2" charset="-122"/>
            </a:endParaRPr>
          </a:p>
          <a:p>
            <a:pPr latinLnBrk="1"/>
            <a:endParaRPr lang="zh-CN" altLang="en-US" dirty="0"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49610680"/>
      </p:ext>
    </p:extLst>
  </p:cSld>
  <p:clrMapOvr>
    <a:masterClrMapping/>
  </p:clrMapOvr>
  <p:transition>
    <p:dissolve/>
    <p:sndAc>
      <p:stSnd>
        <p:snd r:embed="rId2" name="hammer.wav"/>
      </p:stSnd>
    </p:sndAc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6572" y="41651"/>
            <a:ext cx="9140670" cy="6854697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9100" y="491953"/>
            <a:ext cx="8305800" cy="5874094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20000"/>
              </a:prstClr>
            </a:outerShdw>
          </a:effectLst>
        </p:spPr>
      </p:pic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3125" b="63520"/>
          <a:stretch>
            <a:fillRect/>
          </a:stretch>
        </p:blipFill>
        <p:spPr>
          <a:xfrm>
            <a:off x="0" y="404"/>
            <a:ext cx="3371850" cy="2501497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521" t="9440" r="2776" b="46481"/>
          <a:stretch>
            <a:fillRect/>
          </a:stretch>
        </p:blipFill>
        <p:spPr>
          <a:xfrm>
            <a:off x="8534400" y="736600"/>
            <a:ext cx="612930" cy="3022601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2225" r="83229"/>
          <a:stretch>
            <a:fillRect/>
          </a:stretch>
        </p:blipFill>
        <p:spPr>
          <a:xfrm>
            <a:off x="-168851" y="4991751"/>
            <a:ext cx="1533525" cy="1904597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167" t="74262"/>
          <a:stretch>
            <a:fillRect/>
          </a:stretch>
        </p:blipFill>
        <p:spPr>
          <a:xfrm>
            <a:off x="7239000" y="5092700"/>
            <a:ext cx="1905000" cy="1764897"/>
          </a:xfrm>
          <a:prstGeom prst="rect">
            <a:avLst/>
          </a:prstGeom>
        </p:spPr>
      </p:pic>
      <p:pic>
        <p:nvPicPr>
          <p:cNvPr id="51" name="图片 50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422" t="2217" r="31424" b="42118"/>
          <a:stretch>
            <a:fillRect/>
          </a:stretch>
        </p:blipFill>
        <p:spPr>
          <a:xfrm>
            <a:off x="7737410" y="1455415"/>
            <a:ext cx="1007441" cy="1548774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3851920" y="327822"/>
            <a:ext cx="298030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zh-CN" altLang="en-US" sz="5400" b="1" spc="50" dirty="0" smtClean="0">
                <a:ln w="11430"/>
                <a:gradFill>
                  <a:gsLst>
                    <a:gs pos="25000">
                      <a:srgbClr val="ED7D31">
                        <a:satMod val="155000"/>
                      </a:srgbClr>
                    </a:gs>
                    <a:gs pos="100000">
                      <a:srgbClr val="ED7D31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比赛时刻</a:t>
            </a:r>
            <a:endParaRPr lang="zh-CN" altLang="en-US" sz="5400" b="1" spc="50" dirty="0">
              <a:ln w="11430"/>
              <a:gradFill>
                <a:gsLst>
                  <a:gs pos="25000">
                    <a:srgbClr val="ED7D31">
                      <a:satMod val="155000"/>
                    </a:srgbClr>
                  </a:gs>
                  <a:gs pos="100000">
                    <a:srgbClr val="ED7D31">
                      <a:shade val="45000"/>
                      <a:satMod val="16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0" name="标题 1"/>
          <p:cNvSpPr txBox="1">
            <a:spLocks noChangeArrowheads="1"/>
          </p:cNvSpPr>
          <p:nvPr/>
        </p:nvSpPr>
        <p:spPr bwMode="auto">
          <a:xfrm>
            <a:off x="304800" y="2229802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+mj-lt"/>
                <a:ea typeface="+mj-ea"/>
                <a:cs typeface="+mj-cs"/>
                <a:sym typeface="Calibri" pitchFamily="34" charset="0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r>
              <a:rPr lang="zh-CN" altLang="en-US" kern="0" dirty="0">
                <a:solidFill>
                  <a:srgbClr val="000000"/>
                </a:solidFill>
                <a:latin typeface="Calibri"/>
                <a:ea typeface="宋体"/>
              </a:rPr>
              <a:t>抢</a:t>
            </a:r>
            <a:r>
              <a:rPr lang="zh-CN" altLang="en-US" kern="0" dirty="0" smtClean="0">
                <a:solidFill>
                  <a:srgbClr val="000000"/>
                </a:solidFill>
                <a:latin typeface="Calibri"/>
                <a:ea typeface="宋体"/>
              </a:rPr>
              <a:t>答题</a:t>
            </a:r>
            <a:endParaRPr lang="zh-CN" altLang="en-US" kern="0" dirty="0">
              <a:solidFill>
                <a:srgbClr val="000000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298993841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ldLvl="0" autoUpdateAnimBg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标题 1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274638"/>
            <a:ext cx="9144000" cy="868362"/>
          </a:xfrm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zh-CN" altLang="en-US" b="1" u="sng" dirty="0">
                <a:latin typeface="华文行楷" pitchFamily="2" charset="-122"/>
                <a:ea typeface="华文行楷" pitchFamily="2" charset="-122"/>
                <a:sym typeface="华文行楷" pitchFamily="2" charset="-122"/>
              </a:rPr>
              <a:t>如下有</a:t>
            </a:r>
            <a:r>
              <a:rPr lang="en-US" b="1" u="sng" dirty="0">
                <a:latin typeface="华文行楷" pitchFamily="2" charset="-122"/>
                <a:ea typeface="华文行楷" pitchFamily="2" charset="-122"/>
                <a:sym typeface="华文行楷" pitchFamily="2" charset="-122"/>
              </a:rPr>
              <a:t>5</a:t>
            </a:r>
            <a:r>
              <a:rPr lang="zh-CN" altLang="en-US" b="1" u="sng" dirty="0">
                <a:latin typeface="华文行楷" pitchFamily="2" charset="-122"/>
                <a:ea typeface="华文行楷" pitchFamily="2" charset="-122"/>
                <a:sym typeface="华文行楷" pitchFamily="2" charset="-122"/>
              </a:rPr>
              <a:t>个不是主谓短语能找出来？</a:t>
            </a:r>
            <a:endParaRPr lang="zh-CN" altLang="en-US" dirty="0"/>
          </a:p>
        </p:txBody>
      </p:sp>
      <p:sp>
        <p:nvSpPr>
          <p:cNvPr id="31747" name="内容占位符 2"/>
          <p:cNvSpPr>
            <a:spLocks noGrp="1" noChangeArrowheads="1"/>
          </p:cNvSpPr>
          <p:nvPr>
            <p:ph idx="4294967295"/>
          </p:nvPr>
        </p:nvSpPr>
        <p:spPr bwMode="auto">
          <a:xfrm>
            <a:off x="0" y="1071563"/>
            <a:ext cx="9144000" cy="578643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altLang="zh-CN" sz="2800" b="1" dirty="0" smtClean="0"/>
              <a:t>1.</a:t>
            </a:r>
            <a:r>
              <a:rPr lang="zh-CN" altLang="en-US" sz="2800" b="1" dirty="0" smtClean="0"/>
              <a:t>红颜</a:t>
            </a:r>
            <a:r>
              <a:rPr lang="zh-CN" altLang="en-US" sz="2800" b="1" dirty="0"/>
              <a:t>易</a:t>
            </a:r>
            <a:r>
              <a:rPr lang="zh-CN" altLang="en-US" sz="2800" b="1" dirty="0" smtClean="0"/>
              <a:t>老</a:t>
            </a:r>
            <a:r>
              <a:rPr lang="en-US" altLang="zh-CN" sz="2800" b="1" dirty="0" smtClean="0"/>
              <a:t>2.</a:t>
            </a:r>
            <a:r>
              <a:rPr lang="zh-CN" altLang="en-US" sz="2800" b="1" dirty="0" smtClean="0"/>
              <a:t>月色</a:t>
            </a:r>
            <a:r>
              <a:rPr lang="zh-CN" altLang="en-US" sz="2800" b="1" dirty="0"/>
              <a:t>如</a:t>
            </a:r>
            <a:r>
              <a:rPr lang="zh-CN" altLang="en-US" sz="2800" b="1" dirty="0" smtClean="0"/>
              <a:t>水</a:t>
            </a:r>
            <a:r>
              <a:rPr lang="en-US" altLang="zh-CN" sz="2800" b="1" dirty="0" smtClean="0"/>
              <a:t>3.</a:t>
            </a:r>
            <a:r>
              <a:rPr lang="zh-CN" altLang="en-US" sz="2800" b="1" dirty="0" smtClean="0"/>
              <a:t>如</a:t>
            </a:r>
            <a:r>
              <a:rPr lang="zh-CN" altLang="en-US" sz="2800" b="1" dirty="0"/>
              <a:t>画</a:t>
            </a:r>
            <a:r>
              <a:rPr lang="zh-CN" altLang="en-US" sz="2800" b="1" dirty="0" smtClean="0"/>
              <a:t>美景</a:t>
            </a:r>
            <a:endParaRPr lang="en-US" altLang="zh-CN" sz="2800" b="1" dirty="0" smtClean="0"/>
          </a:p>
          <a:p>
            <a:r>
              <a:rPr lang="en-US" altLang="zh-CN" sz="2800" b="1" dirty="0" smtClean="0"/>
              <a:t>4.</a:t>
            </a:r>
            <a:r>
              <a:rPr lang="zh-CN" altLang="en-US" sz="2800" b="1" dirty="0" smtClean="0"/>
              <a:t>夜色</a:t>
            </a:r>
            <a:r>
              <a:rPr lang="zh-CN" altLang="en-US" sz="2800" b="1" dirty="0"/>
              <a:t>如歌  </a:t>
            </a:r>
            <a:r>
              <a:rPr lang="en-US" altLang="zh-CN" sz="2800" b="1" dirty="0" smtClean="0"/>
              <a:t>5</a:t>
            </a:r>
            <a:r>
              <a:rPr lang="zh-CN" altLang="en-US" sz="2800" b="1" dirty="0"/>
              <a:t>、</a:t>
            </a:r>
            <a:r>
              <a:rPr lang="zh-CN" altLang="en-US" sz="2800" b="1" dirty="0" smtClean="0"/>
              <a:t> 流水无情</a:t>
            </a:r>
            <a:r>
              <a:rPr lang="en-US" altLang="zh-CN" sz="2800" b="1" dirty="0" smtClean="0"/>
              <a:t>6</a:t>
            </a:r>
            <a:r>
              <a:rPr lang="zh-CN" altLang="en-US" sz="2800" b="1" dirty="0" smtClean="0"/>
              <a:t>、落花有意</a:t>
            </a:r>
            <a:endParaRPr lang="en-US" altLang="zh-CN" sz="2800" b="1" dirty="0" smtClean="0"/>
          </a:p>
          <a:p>
            <a:r>
              <a:rPr lang="en-US" altLang="zh-CN" sz="2800" b="1" dirty="0" smtClean="0"/>
              <a:t>7.</a:t>
            </a:r>
            <a:r>
              <a:rPr lang="zh-CN" altLang="en-US" sz="2800" b="1" dirty="0" smtClean="0"/>
              <a:t>夜色迷人   </a:t>
            </a:r>
            <a:r>
              <a:rPr lang="en-US" altLang="zh-CN" sz="2800" b="1" dirty="0" smtClean="0"/>
              <a:t>8.</a:t>
            </a:r>
            <a:r>
              <a:rPr lang="zh-CN" altLang="en-US" sz="2800" b="1" dirty="0" smtClean="0"/>
              <a:t>崛起东方    </a:t>
            </a:r>
            <a:r>
              <a:rPr lang="en-US" altLang="zh-CN" sz="2800" b="1" dirty="0" smtClean="0"/>
              <a:t>9</a:t>
            </a:r>
            <a:r>
              <a:rPr lang="zh-CN" altLang="en-US" sz="2800" b="1" dirty="0"/>
              <a:t>、</a:t>
            </a:r>
            <a:r>
              <a:rPr lang="zh-CN" altLang="en-US" sz="2800" b="1" dirty="0" smtClean="0"/>
              <a:t>青春</a:t>
            </a:r>
            <a:r>
              <a:rPr lang="zh-CN" altLang="en-US" sz="2800" b="1" dirty="0"/>
              <a:t>易</a:t>
            </a:r>
            <a:r>
              <a:rPr lang="zh-CN" altLang="en-US" sz="2800" b="1" dirty="0" smtClean="0"/>
              <a:t>老</a:t>
            </a:r>
            <a:r>
              <a:rPr lang="en-US" altLang="zh-CN" sz="2800" b="1" dirty="0" smtClean="0"/>
              <a:t>10.</a:t>
            </a:r>
            <a:r>
              <a:rPr lang="zh-CN" altLang="en-US" sz="2800" b="1" dirty="0" smtClean="0"/>
              <a:t>岁月流逝</a:t>
            </a:r>
            <a:r>
              <a:rPr lang="en-US" altLang="zh-CN" sz="2800" b="1" dirty="0" smtClean="0"/>
              <a:t>11.</a:t>
            </a:r>
            <a:r>
              <a:rPr lang="zh-CN" altLang="en-US" sz="2800" b="1" dirty="0" smtClean="0"/>
              <a:t>大家好</a:t>
            </a:r>
            <a:r>
              <a:rPr lang="en-US" altLang="zh-CN" sz="2800" b="1" dirty="0"/>
              <a:t> </a:t>
            </a:r>
            <a:r>
              <a:rPr lang="en-US" altLang="zh-CN" sz="2800" b="1" dirty="0" smtClean="0"/>
              <a:t>    12.</a:t>
            </a:r>
            <a:r>
              <a:rPr lang="zh-CN" altLang="en-US" sz="2800" b="1" dirty="0" smtClean="0"/>
              <a:t>北风</a:t>
            </a:r>
            <a:r>
              <a:rPr lang="zh-CN" altLang="en-US" sz="2800" b="1" dirty="0"/>
              <a:t>那个</a:t>
            </a:r>
            <a:r>
              <a:rPr lang="zh-CN" altLang="en-US" sz="2800" b="1" dirty="0" smtClean="0"/>
              <a:t>吹</a:t>
            </a:r>
            <a:r>
              <a:rPr lang="en-US" altLang="zh-CN" sz="2800" b="1" dirty="0" smtClean="0"/>
              <a:t>13.</a:t>
            </a:r>
            <a:r>
              <a:rPr lang="zh-CN" altLang="en-US" sz="2800" b="1" dirty="0" smtClean="0"/>
              <a:t>绿</a:t>
            </a:r>
            <a:r>
              <a:rPr lang="zh-CN" altLang="en-US" sz="2800" b="1" dirty="0"/>
              <a:t>得</a:t>
            </a:r>
            <a:r>
              <a:rPr lang="zh-CN" altLang="en-US" sz="2800" b="1" dirty="0" smtClean="0"/>
              <a:t>发亮</a:t>
            </a:r>
            <a:r>
              <a:rPr lang="en-US" altLang="zh-CN" sz="2800" b="1" dirty="0"/>
              <a:t> </a:t>
            </a:r>
            <a:r>
              <a:rPr lang="en-US" altLang="zh-CN" sz="2800" b="1" dirty="0" smtClean="0"/>
              <a:t>   14.</a:t>
            </a:r>
            <a:r>
              <a:rPr lang="zh-CN" altLang="en-US" sz="2800" b="1" dirty="0" smtClean="0"/>
              <a:t>雪花</a:t>
            </a:r>
            <a:r>
              <a:rPr lang="zh-CN" altLang="en-US" sz="2800" b="1" dirty="0"/>
              <a:t>那个</a:t>
            </a:r>
            <a:r>
              <a:rPr lang="zh-CN" altLang="en-US" sz="2800" b="1" dirty="0" smtClean="0"/>
              <a:t>飘</a:t>
            </a:r>
            <a:endParaRPr lang="en-US" altLang="zh-CN" sz="2800" b="1" dirty="0" smtClean="0"/>
          </a:p>
          <a:p>
            <a:r>
              <a:rPr lang="en-US" altLang="zh-CN" sz="2800" b="1" dirty="0" smtClean="0"/>
              <a:t>15.</a:t>
            </a:r>
            <a:r>
              <a:rPr lang="zh-CN" altLang="en-US" sz="2800" b="1" dirty="0" smtClean="0"/>
              <a:t>花儿开放   </a:t>
            </a:r>
            <a:r>
              <a:rPr lang="en-US" altLang="zh-CN" sz="2800" b="1" dirty="0" smtClean="0"/>
              <a:t>16.</a:t>
            </a:r>
            <a:r>
              <a:rPr lang="zh-CN" altLang="en-US" sz="2800" b="1" dirty="0" smtClean="0"/>
              <a:t>花好月圆   </a:t>
            </a:r>
            <a:r>
              <a:rPr lang="en-US" altLang="zh-CN" sz="2800" b="1" dirty="0" smtClean="0"/>
              <a:t>17.</a:t>
            </a:r>
            <a:r>
              <a:rPr lang="zh-CN" altLang="en-US" sz="2800" b="1" dirty="0" smtClean="0"/>
              <a:t>学生学习</a:t>
            </a:r>
            <a:r>
              <a:rPr lang="en-US" altLang="zh-CN" sz="2800" b="1" dirty="0" smtClean="0"/>
              <a:t>18.</a:t>
            </a:r>
            <a:r>
              <a:rPr lang="zh-CN" altLang="en-US" sz="2800" b="1" dirty="0" smtClean="0"/>
              <a:t>春雨贵如油 </a:t>
            </a:r>
            <a:r>
              <a:rPr lang="en-US" altLang="zh-CN" sz="2800" b="1" dirty="0" smtClean="0"/>
              <a:t>19</a:t>
            </a:r>
            <a:r>
              <a:rPr lang="zh-CN" altLang="en-US" sz="2800" b="1" dirty="0" smtClean="0"/>
              <a:t>学校</a:t>
            </a:r>
            <a:r>
              <a:rPr lang="zh-CN" altLang="en-US" sz="2800" b="1" dirty="0"/>
              <a:t>正在</a:t>
            </a:r>
            <a:r>
              <a:rPr lang="zh-CN" altLang="en-US" sz="2800" b="1" dirty="0" smtClean="0"/>
              <a:t>招生      </a:t>
            </a:r>
            <a:r>
              <a:rPr lang="en-US" altLang="zh-CN" sz="2800" b="1" dirty="0" smtClean="0"/>
              <a:t>20</a:t>
            </a:r>
            <a:r>
              <a:rPr lang="zh-CN" altLang="en-US" sz="2800" b="1" dirty="0" smtClean="0"/>
              <a:t>黎明</a:t>
            </a:r>
            <a:r>
              <a:rPr lang="zh-CN" altLang="en-US" sz="2800" b="1" dirty="0"/>
              <a:t>静悄悄         </a:t>
            </a:r>
            <a:endParaRPr lang="en-US" altLang="zh-CN" sz="2800" b="1" dirty="0"/>
          </a:p>
          <a:p>
            <a:r>
              <a:rPr lang="en-US" altLang="zh-CN" sz="2800" b="1" dirty="0" smtClean="0"/>
              <a:t>21</a:t>
            </a:r>
            <a:r>
              <a:rPr lang="zh-CN" altLang="en-US" sz="2800" b="1" dirty="0" smtClean="0"/>
              <a:t>、幸福</a:t>
            </a:r>
            <a:r>
              <a:rPr lang="zh-CN" altLang="en-US" sz="2800" b="1" dirty="0"/>
              <a:t>像花儿</a:t>
            </a:r>
            <a:r>
              <a:rPr lang="zh-CN" altLang="en-US" sz="2800" b="1" dirty="0" smtClean="0"/>
              <a:t>一样</a:t>
            </a:r>
            <a:r>
              <a:rPr lang="en-US" altLang="zh-CN" sz="2800" b="1" dirty="0"/>
              <a:t> </a:t>
            </a:r>
            <a:r>
              <a:rPr lang="en-US" altLang="zh-CN" sz="2800" b="1" dirty="0" smtClean="0"/>
              <a:t>  22</a:t>
            </a:r>
            <a:r>
              <a:rPr lang="zh-CN" altLang="en-US" sz="2800" b="1" dirty="0" smtClean="0"/>
              <a:t>、流逝岁月</a:t>
            </a:r>
            <a:r>
              <a:rPr lang="en-US" altLang="zh-CN" sz="2800" b="1" dirty="0"/>
              <a:t> </a:t>
            </a:r>
            <a:r>
              <a:rPr lang="en-US" altLang="zh-CN" sz="2800" b="1" dirty="0" smtClean="0"/>
              <a:t>   23</a:t>
            </a:r>
            <a:r>
              <a:rPr lang="zh-CN" altLang="en-US" sz="2800" b="1" dirty="0" smtClean="0"/>
              <a:t>、桃花</a:t>
            </a:r>
            <a:r>
              <a:rPr lang="zh-CN" altLang="en-US" sz="2800" b="1" dirty="0"/>
              <a:t>盛开         </a:t>
            </a:r>
            <a:r>
              <a:rPr lang="en-US" altLang="zh-CN" sz="2800" b="1" dirty="0" smtClean="0"/>
              <a:t>24</a:t>
            </a:r>
            <a:r>
              <a:rPr lang="zh-CN" altLang="en-US" sz="2800" b="1" dirty="0" smtClean="0"/>
              <a:t>、路在何方</a:t>
            </a:r>
            <a:r>
              <a:rPr lang="en-US" altLang="zh-CN" sz="2800" b="1" dirty="0"/>
              <a:t> </a:t>
            </a:r>
            <a:r>
              <a:rPr lang="en-US" altLang="zh-CN" sz="2800" b="1" dirty="0" smtClean="0"/>
              <a:t> 25</a:t>
            </a:r>
            <a:r>
              <a:rPr lang="zh-CN" altLang="en-US" sz="2800" b="1" dirty="0" smtClean="0"/>
              <a:t>、他</a:t>
            </a:r>
            <a:r>
              <a:rPr lang="zh-CN" altLang="en-US" sz="2800" b="1" dirty="0"/>
              <a:t>十分</a:t>
            </a:r>
            <a:r>
              <a:rPr lang="zh-CN" altLang="en-US" sz="2800" b="1" dirty="0" smtClean="0"/>
              <a:t>勤奋</a:t>
            </a:r>
            <a:endParaRPr lang="en-US" altLang="zh-CN" sz="2800" b="1" dirty="0" smtClean="0"/>
          </a:p>
          <a:p>
            <a:endParaRPr lang="en-US" sz="2800" b="1" dirty="0"/>
          </a:p>
          <a:p>
            <a:endParaRPr lang="zh-CN" alt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207483550"/>
      </p:ext>
    </p:extLst>
  </p:cSld>
  <p:clrMapOvr>
    <a:masterClrMapping/>
  </p:clrMapOvr>
  <p:transition>
    <p:dissolve/>
    <p:sndAc>
      <p:stSnd>
        <p:snd r:embed="rId2" name="click.wav"/>
      </p:stSnd>
    </p:sndAc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标题 1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274638"/>
            <a:ext cx="9144000" cy="868362"/>
          </a:xfrm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zh-CN" altLang="en-US" b="1" u="sng" dirty="0">
                <a:latin typeface="华文行楷" pitchFamily="2" charset="-122"/>
                <a:ea typeface="华文行楷" pitchFamily="2" charset="-122"/>
                <a:sym typeface="华文行楷" pitchFamily="2" charset="-122"/>
              </a:rPr>
              <a:t>如下有</a:t>
            </a:r>
            <a:r>
              <a:rPr lang="en-US" b="1" u="sng" dirty="0">
                <a:latin typeface="华文行楷" pitchFamily="2" charset="-122"/>
                <a:ea typeface="华文行楷" pitchFamily="2" charset="-122"/>
                <a:sym typeface="华文行楷" pitchFamily="2" charset="-122"/>
              </a:rPr>
              <a:t>5</a:t>
            </a:r>
            <a:r>
              <a:rPr lang="zh-CN" altLang="en-US" b="1" u="sng" dirty="0">
                <a:latin typeface="华文行楷" pitchFamily="2" charset="-122"/>
                <a:ea typeface="华文行楷" pitchFamily="2" charset="-122"/>
                <a:sym typeface="华文行楷" pitchFamily="2" charset="-122"/>
              </a:rPr>
              <a:t>个不是主谓短语能找出来？</a:t>
            </a:r>
            <a:endParaRPr lang="zh-CN" altLang="en-US" dirty="0"/>
          </a:p>
        </p:txBody>
      </p:sp>
      <p:sp>
        <p:nvSpPr>
          <p:cNvPr id="31747" name="内容占位符 2"/>
          <p:cNvSpPr>
            <a:spLocks noGrp="1" noChangeArrowheads="1"/>
          </p:cNvSpPr>
          <p:nvPr>
            <p:ph idx="4294967295"/>
          </p:nvPr>
        </p:nvSpPr>
        <p:spPr bwMode="auto">
          <a:xfrm>
            <a:off x="0" y="1071563"/>
            <a:ext cx="9144000" cy="578643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altLang="zh-CN" sz="2800" b="1" dirty="0" smtClean="0"/>
              <a:t>1.</a:t>
            </a:r>
            <a:r>
              <a:rPr lang="zh-CN" altLang="en-US" sz="2800" b="1" dirty="0" smtClean="0"/>
              <a:t>红颜</a:t>
            </a:r>
            <a:r>
              <a:rPr lang="zh-CN" altLang="en-US" sz="2800" b="1" dirty="0"/>
              <a:t>易</a:t>
            </a:r>
            <a:r>
              <a:rPr lang="zh-CN" altLang="en-US" sz="2800" b="1" dirty="0" smtClean="0"/>
              <a:t>老</a:t>
            </a:r>
            <a:r>
              <a:rPr lang="en-US" altLang="zh-CN" sz="2800" b="1" dirty="0" smtClean="0"/>
              <a:t>2.</a:t>
            </a:r>
            <a:r>
              <a:rPr lang="zh-CN" altLang="en-US" sz="2800" b="1" dirty="0" smtClean="0"/>
              <a:t>月色</a:t>
            </a:r>
            <a:r>
              <a:rPr lang="zh-CN" altLang="en-US" sz="2800" b="1" dirty="0"/>
              <a:t>如</a:t>
            </a:r>
            <a:r>
              <a:rPr lang="zh-CN" altLang="en-US" sz="2800" b="1" dirty="0" smtClean="0"/>
              <a:t>水</a:t>
            </a:r>
            <a:r>
              <a:rPr lang="en-US" altLang="zh-CN" sz="2800" b="1" dirty="0" smtClean="0">
                <a:solidFill>
                  <a:srgbClr val="FF0000"/>
                </a:solidFill>
              </a:rPr>
              <a:t>3.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如</a:t>
            </a:r>
            <a:r>
              <a:rPr lang="zh-CN" altLang="en-US" sz="2800" b="1" dirty="0">
                <a:solidFill>
                  <a:srgbClr val="FF0000"/>
                </a:solidFill>
              </a:rPr>
              <a:t>画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美景</a:t>
            </a:r>
            <a:endParaRPr lang="en-US" altLang="zh-CN" sz="2800" b="1" dirty="0" smtClean="0">
              <a:solidFill>
                <a:srgbClr val="FF0000"/>
              </a:solidFill>
            </a:endParaRPr>
          </a:p>
          <a:p>
            <a:r>
              <a:rPr lang="en-US" altLang="zh-CN" sz="2800" b="1" dirty="0" smtClean="0"/>
              <a:t>4.</a:t>
            </a:r>
            <a:r>
              <a:rPr lang="zh-CN" altLang="en-US" sz="2800" b="1" dirty="0" smtClean="0"/>
              <a:t>夜色</a:t>
            </a:r>
            <a:r>
              <a:rPr lang="zh-CN" altLang="en-US" sz="2800" b="1" dirty="0"/>
              <a:t>如歌  </a:t>
            </a:r>
            <a:r>
              <a:rPr lang="en-US" altLang="zh-CN" sz="2800" b="1" dirty="0" smtClean="0"/>
              <a:t>5</a:t>
            </a:r>
            <a:r>
              <a:rPr lang="zh-CN" altLang="en-US" sz="2800" b="1" dirty="0"/>
              <a:t>、</a:t>
            </a:r>
            <a:r>
              <a:rPr lang="zh-CN" altLang="en-US" sz="2800" b="1" dirty="0" smtClean="0"/>
              <a:t> 流水无情</a:t>
            </a:r>
            <a:r>
              <a:rPr lang="en-US" altLang="zh-CN" sz="2800" b="1" dirty="0" smtClean="0"/>
              <a:t>6</a:t>
            </a:r>
            <a:r>
              <a:rPr lang="zh-CN" altLang="en-US" sz="2800" b="1" dirty="0" smtClean="0"/>
              <a:t>、落花有意</a:t>
            </a:r>
            <a:endParaRPr lang="en-US" altLang="zh-CN" sz="2800" b="1" dirty="0" smtClean="0"/>
          </a:p>
          <a:p>
            <a:r>
              <a:rPr lang="en-US" altLang="zh-CN" sz="2800" b="1" dirty="0" smtClean="0"/>
              <a:t>7.</a:t>
            </a:r>
            <a:r>
              <a:rPr lang="zh-CN" altLang="en-US" sz="2800" b="1" dirty="0" smtClean="0"/>
              <a:t>夜色迷人   </a:t>
            </a:r>
            <a:r>
              <a:rPr lang="en-US" altLang="zh-CN" sz="2800" b="1" dirty="0" smtClean="0"/>
              <a:t>8.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崛起东方    </a:t>
            </a:r>
            <a:r>
              <a:rPr lang="en-US" altLang="zh-CN" sz="2800" b="1" dirty="0" smtClean="0"/>
              <a:t>9</a:t>
            </a:r>
            <a:r>
              <a:rPr lang="zh-CN" altLang="en-US" sz="2800" b="1" dirty="0"/>
              <a:t>、</a:t>
            </a:r>
            <a:r>
              <a:rPr lang="zh-CN" altLang="en-US" sz="2800" b="1" dirty="0" smtClean="0"/>
              <a:t>青春</a:t>
            </a:r>
            <a:r>
              <a:rPr lang="zh-CN" altLang="en-US" sz="2800" b="1" dirty="0"/>
              <a:t>易</a:t>
            </a:r>
            <a:r>
              <a:rPr lang="zh-CN" altLang="en-US" sz="2800" b="1" dirty="0" smtClean="0"/>
              <a:t>老</a:t>
            </a:r>
            <a:r>
              <a:rPr lang="en-US" altLang="zh-CN" sz="2800" b="1" dirty="0" smtClean="0"/>
              <a:t>10.</a:t>
            </a:r>
            <a:r>
              <a:rPr lang="zh-CN" altLang="en-US" sz="2800" b="1" dirty="0" smtClean="0"/>
              <a:t>岁月流逝</a:t>
            </a:r>
            <a:r>
              <a:rPr lang="en-US" altLang="zh-CN" sz="2800" b="1" dirty="0" smtClean="0"/>
              <a:t>11.</a:t>
            </a:r>
            <a:r>
              <a:rPr lang="zh-CN" altLang="en-US" sz="2800" b="1" dirty="0" smtClean="0"/>
              <a:t>大家好</a:t>
            </a:r>
            <a:r>
              <a:rPr lang="en-US" altLang="zh-CN" sz="2800" b="1" dirty="0"/>
              <a:t> </a:t>
            </a:r>
            <a:r>
              <a:rPr lang="en-US" altLang="zh-CN" sz="2800" b="1" dirty="0" smtClean="0"/>
              <a:t>    12.</a:t>
            </a:r>
            <a:r>
              <a:rPr lang="zh-CN" altLang="en-US" sz="2800" b="1" dirty="0" smtClean="0"/>
              <a:t>北风</a:t>
            </a:r>
            <a:r>
              <a:rPr lang="zh-CN" altLang="en-US" sz="2800" b="1" dirty="0"/>
              <a:t>那个</a:t>
            </a:r>
            <a:r>
              <a:rPr lang="zh-CN" altLang="en-US" sz="2800" b="1" dirty="0" smtClean="0"/>
              <a:t>吹</a:t>
            </a:r>
            <a:r>
              <a:rPr lang="en-US" altLang="zh-CN" sz="2800" b="1" dirty="0" smtClean="0"/>
              <a:t>13.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绿</a:t>
            </a:r>
            <a:r>
              <a:rPr lang="zh-CN" altLang="en-US" sz="2800" b="1" dirty="0">
                <a:solidFill>
                  <a:srgbClr val="FF0000"/>
                </a:solidFill>
              </a:rPr>
              <a:t>得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发亮</a:t>
            </a:r>
            <a:r>
              <a:rPr lang="en-US" altLang="zh-CN" sz="2800" b="1" dirty="0">
                <a:solidFill>
                  <a:srgbClr val="FF0000"/>
                </a:solidFill>
              </a:rPr>
              <a:t> </a:t>
            </a:r>
            <a:r>
              <a:rPr lang="en-US" altLang="zh-CN" sz="2800" b="1" dirty="0" smtClean="0">
                <a:solidFill>
                  <a:srgbClr val="FF0000"/>
                </a:solidFill>
              </a:rPr>
              <a:t>   </a:t>
            </a:r>
            <a:r>
              <a:rPr lang="en-US" altLang="zh-CN" sz="2800" b="1" dirty="0" smtClean="0"/>
              <a:t>14.</a:t>
            </a:r>
            <a:r>
              <a:rPr lang="zh-CN" altLang="en-US" sz="2800" b="1" dirty="0" smtClean="0"/>
              <a:t>雪花</a:t>
            </a:r>
            <a:r>
              <a:rPr lang="zh-CN" altLang="en-US" sz="2800" b="1" dirty="0"/>
              <a:t>那个</a:t>
            </a:r>
            <a:r>
              <a:rPr lang="zh-CN" altLang="en-US" sz="2800" b="1" dirty="0" smtClean="0"/>
              <a:t>飘</a:t>
            </a:r>
            <a:endParaRPr lang="en-US" altLang="zh-CN" sz="2800" b="1" dirty="0" smtClean="0"/>
          </a:p>
          <a:p>
            <a:r>
              <a:rPr lang="en-US" altLang="zh-CN" sz="2800" b="1" dirty="0" smtClean="0"/>
              <a:t>15.</a:t>
            </a:r>
            <a:r>
              <a:rPr lang="zh-CN" altLang="en-US" sz="2800" b="1" dirty="0" smtClean="0"/>
              <a:t>花儿开放   </a:t>
            </a:r>
            <a:r>
              <a:rPr lang="en-US" altLang="zh-CN" sz="2800" b="1" dirty="0" smtClean="0">
                <a:solidFill>
                  <a:srgbClr val="FF0000"/>
                </a:solidFill>
              </a:rPr>
              <a:t>16.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花好月圆   </a:t>
            </a:r>
            <a:r>
              <a:rPr lang="en-US" altLang="zh-CN" sz="2800" b="1" dirty="0" smtClean="0"/>
              <a:t>17.</a:t>
            </a:r>
            <a:r>
              <a:rPr lang="zh-CN" altLang="en-US" sz="2800" b="1" dirty="0" smtClean="0"/>
              <a:t>学生学习</a:t>
            </a:r>
            <a:r>
              <a:rPr lang="en-US" altLang="zh-CN" sz="2800" b="1" dirty="0" smtClean="0"/>
              <a:t>18.</a:t>
            </a:r>
            <a:r>
              <a:rPr lang="zh-CN" altLang="en-US" sz="2800" b="1" dirty="0" smtClean="0"/>
              <a:t>春雨贵如油 </a:t>
            </a:r>
            <a:r>
              <a:rPr lang="en-US" altLang="zh-CN" sz="2800" b="1" dirty="0" smtClean="0"/>
              <a:t>19</a:t>
            </a:r>
            <a:r>
              <a:rPr lang="zh-CN" altLang="en-US" sz="2800" b="1" dirty="0" smtClean="0"/>
              <a:t>学校</a:t>
            </a:r>
            <a:r>
              <a:rPr lang="zh-CN" altLang="en-US" sz="2800" b="1" dirty="0"/>
              <a:t>正在</a:t>
            </a:r>
            <a:r>
              <a:rPr lang="zh-CN" altLang="en-US" sz="2800" b="1" dirty="0" smtClean="0"/>
              <a:t>招生      </a:t>
            </a:r>
            <a:r>
              <a:rPr lang="en-US" altLang="zh-CN" sz="2800" b="1" dirty="0" smtClean="0"/>
              <a:t>20</a:t>
            </a:r>
            <a:r>
              <a:rPr lang="zh-CN" altLang="en-US" sz="2800" b="1" dirty="0" smtClean="0"/>
              <a:t>黎明</a:t>
            </a:r>
            <a:r>
              <a:rPr lang="zh-CN" altLang="en-US" sz="2800" b="1" dirty="0"/>
              <a:t>静悄悄         </a:t>
            </a:r>
            <a:endParaRPr lang="en-US" altLang="zh-CN" sz="2800" b="1" dirty="0"/>
          </a:p>
          <a:p>
            <a:r>
              <a:rPr lang="en-US" altLang="zh-CN" sz="2800" b="1" dirty="0" smtClean="0"/>
              <a:t>21</a:t>
            </a:r>
            <a:r>
              <a:rPr lang="zh-CN" altLang="en-US" sz="2800" b="1" dirty="0" smtClean="0"/>
              <a:t>、幸福</a:t>
            </a:r>
            <a:r>
              <a:rPr lang="zh-CN" altLang="en-US" sz="2800" b="1" dirty="0"/>
              <a:t>像花儿</a:t>
            </a:r>
            <a:r>
              <a:rPr lang="zh-CN" altLang="en-US" sz="2800" b="1" dirty="0" smtClean="0"/>
              <a:t>一样</a:t>
            </a:r>
            <a:r>
              <a:rPr lang="en-US" altLang="zh-CN" sz="2800" b="1" dirty="0"/>
              <a:t> </a:t>
            </a:r>
            <a:r>
              <a:rPr lang="en-US" altLang="zh-CN" sz="2800" b="1" dirty="0" smtClean="0"/>
              <a:t>  22</a:t>
            </a:r>
            <a:r>
              <a:rPr lang="zh-CN" altLang="en-US" sz="2800" b="1" dirty="0" smtClean="0"/>
              <a:t>、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流逝岁月</a:t>
            </a:r>
            <a:r>
              <a:rPr lang="en-US" altLang="zh-CN" sz="2800" b="1" dirty="0">
                <a:solidFill>
                  <a:srgbClr val="FF0000"/>
                </a:solidFill>
              </a:rPr>
              <a:t> </a:t>
            </a:r>
            <a:r>
              <a:rPr lang="en-US" altLang="zh-CN" sz="2800" b="1" dirty="0" smtClean="0">
                <a:solidFill>
                  <a:srgbClr val="FF0000"/>
                </a:solidFill>
              </a:rPr>
              <a:t>   </a:t>
            </a:r>
            <a:r>
              <a:rPr lang="en-US" altLang="zh-CN" sz="2800" b="1" dirty="0" smtClean="0"/>
              <a:t>23</a:t>
            </a:r>
            <a:r>
              <a:rPr lang="zh-CN" altLang="en-US" sz="2800" b="1" dirty="0" smtClean="0"/>
              <a:t>、桃花</a:t>
            </a:r>
            <a:r>
              <a:rPr lang="zh-CN" altLang="en-US" sz="2800" b="1" dirty="0"/>
              <a:t>盛开         </a:t>
            </a:r>
            <a:r>
              <a:rPr lang="en-US" altLang="zh-CN" sz="2800" b="1" dirty="0" smtClean="0"/>
              <a:t>24</a:t>
            </a:r>
            <a:r>
              <a:rPr lang="zh-CN" altLang="en-US" sz="2800" b="1" dirty="0" smtClean="0"/>
              <a:t>、路在何方</a:t>
            </a:r>
            <a:r>
              <a:rPr lang="en-US" altLang="zh-CN" sz="2800" b="1" dirty="0"/>
              <a:t> </a:t>
            </a:r>
            <a:r>
              <a:rPr lang="en-US" altLang="zh-CN" sz="2800" b="1" dirty="0" smtClean="0"/>
              <a:t> 25</a:t>
            </a:r>
            <a:r>
              <a:rPr lang="zh-CN" altLang="en-US" sz="2800" b="1" dirty="0" smtClean="0"/>
              <a:t>、他</a:t>
            </a:r>
            <a:r>
              <a:rPr lang="zh-CN" altLang="en-US" sz="2800" b="1" dirty="0"/>
              <a:t>十分</a:t>
            </a:r>
            <a:r>
              <a:rPr lang="zh-CN" altLang="en-US" sz="2800" b="1" dirty="0" smtClean="0"/>
              <a:t>勤奋</a:t>
            </a:r>
            <a:endParaRPr lang="en-US" altLang="zh-CN" sz="2800" b="1" dirty="0" smtClean="0"/>
          </a:p>
          <a:p>
            <a:endParaRPr lang="en-US" sz="2800" b="1" dirty="0"/>
          </a:p>
          <a:p>
            <a:r>
              <a:rPr lang="en-US" altLang="zh-CN" sz="2800" b="1" dirty="0" smtClean="0">
                <a:solidFill>
                  <a:srgbClr val="FF0000"/>
                </a:solidFill>
              </a:rPr>
              <a:t>3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、如</a:t>
            </a:r>
            <a:r>
              <a:rPr lang="zh-CN" altLang="en-US" sz="2800" b="1" dirty="0">
                <a:solidFill>
                  <a:srgbClr val="FF0000"/>
                </a:solidFill>
              </a:rPr>
              <a:t>画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美景</a:t>
            </a:r>
            <a:r>
              <a:rPr lang="en-US" altLang="zh-CN" sz="2800" b="1" dirty="0" smtClean="0">
                <a:solidFill>
                  <a:srgbClr val="FF0000"/>
                </a:solidFill>
              </a:rPr>
              <a:t>8   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崛起东方</a:t>
            </a:r>
            <a:r>
              <a:rPr lang="en-US" altLang="zh-CN" sz="2800" b="1" dirty="0" smtClean="0">
                <a:solidFill>
                  <a:srgbClr val="FF0000"/>
                </a:solidFill>
              </a:rPr>
              <a:t>13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绿</a:t>
            </a:r>
            <a:r>
              <a:rPr lang="zh-CN" altLang="en-US" sz="2800" b="1" dirty="0">
                <a:solidFill>
                  <a:srgbClr val="FF0000"/>
                </a:solidFill>
              </a:rPr>
              <a:t>得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发亮花</a:t>
            </a:r>
            <a:r>
              <a:rPr lang="en-US" altLang="zh-CN" sz="2800" b="1" dirty="0" smtClean="0">
                <a:solidFill>
                  <a:srgbClr val="FF0000"/>
                </a:solidFill>
              </a:rPr>
              <a:t>16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、花好月圆</a:t>
            </a:r>
            <a:endParaRPr lang="en-US" altLang="zh-CN" sz="2800" b="1" dirty="0" smtClean="0">
              <a:solidFill>
                <a:srgbClr val="FF0000"/>
              </a:solidFill>
            </a:endParaRPr>
          </a:p>
          <a:p>
            <a:r>
              <a:rPr lang="en-US" altLang="zh-CN" sz="2800" b="1" dirty="0" smtClean="0">
                <a:solidFill>
                  <a:srgbClr val="FF0000"/>
                </a:solidFill>
              </a:rPr>
              <a:t>22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流逝</a:t>
            </a:r>
            <a:r>
              <a:rPr lang="zh-CN" altLang="en-US" sz="2800" b="1" dirty="0">
                <a:solidFill>
                  <a:srgbClr val="FF0000"/>
                </a:solidFill>
              </a:rPr>
              <a:t>岁月</a:t>
            </a:r>
            <a:r>
              <a:rPr lang="zh-CN" altLang="en-US" sz="2800" dirty="0">
                <a:solidFill>
                  <a:srgbClr val="FF0000"/>
                </a:solidFill>
              </a:rPr>
              <a:t/>
            </a:r>
            <a:br>
              <a:rPr lang="zh-CN" altLang="en-US" sz="2800" dirty="0">
                <a:solidFill>
                  <a:srgbClr val="FF0000"/>
                </a:solidFill>
              </a:rPr>
            </a:br>
            <a:endParaRPr lang="zh-CN" altLang="en-US" sz="2800" dirty="0">
              <a:solidFill>
                <a:srgbClr val="FF0000"/>
              </a:solidFill>
            </a:endParaRPr>
          </a:p>
          <a:p>
            <a:endParaRPr lang="zh-CN" alt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3104302013"/>
      </p:ext>
    </p:extLst>
  </p:cSld>
  <p:clrMapOvr>
    <a:masterClrMapping/>
  </p:clrMapOvr>
  <p:transition>
    <p:dissolve/>
    <p:sndAc>
      <p:stSnd>
        <p:snd r:embed="rId2" name="click.wav"/>
      </p:stSnd>
    </p:sndAc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6572" y="41651"/>
            <a:ext cx="9140670" cy="6854697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9100" y="491953"/>
            <a:ext cx="8305800" cy="5874094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20000"/>
              </a:prstClr>
            </a:outerShdw>
          </a:effectLst>
        </p:spPr>
      </p:pic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3125" b="63520"/>
          <a:stretch>
            <a:fillRect/>
          </a:stretch>
        </p:blipFill>
        <p:spPr>
          <a:xfrm>
            <a:off x="0" y="404"/>
            <a:ext cx="3371850" cy="2501497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521" t="9440" r="2776" b="46481"/>
          <a:stretch>
            <a:fillRect/>
          </a:stretch>
        </p:blipFill>
        <p:spPr>
          <a:xfrm>
            <a:off x="8534400" y="736600"/>
            <a:ext cx="612930" cy="3022601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2225" r="83229"/>
          <a:stretch>
            <a:fillRect/>
          </a:stretch>
        </p:blipFill>
        <p:spPr>
          <a:xfrm>
            <a:off x="-168851" y="4991751"/>
            <a:ext cx="1533525" cy="1904597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167" t="74262"/>
          <a:stretch>
            <a:fillRect/>
          </a:stretch>
        </p:blipFill>
        <p:spPr>
          <a:xfrm>
            <a:off x="7239000" y="5092700"/>
            <a:ext cx="1905000" cy="1764897"/>
          </a:xfrm>
          <a:prstGeom prst="rect">
            <a:avLst/>
          </a:prstGeom>
        </p:spPr>
      </p:pic>
      <p:pic>
        <p:nvPicPr>
          <p:cNvPr id="51" name="图片 50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422" t="2217" r="31424" b="42118"/>
          <a:stretch>
            <a:fillRect/>
          </a:stretch>
        </p:blipFill>
        <p:spPr>
          <a:xfrm>
            <a:off x="7737410" y="1455415"/>
            <a:ext cx="1007441" cy="1548774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3851920" y="327822"/>
            <a:ext cx="298030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zh-CN" altLang="en-US" sz="5400" b="1" spc="50" dirty="0" smtClean="0">
                <a:ln w="11430"/>
                <a:gradFill>
                  <a:gsLst>
                    <a:gs pos="25000">
                      <a:srgbClr val="ED7D31">
                        <a:satMod val="155000"/>
                      </a:srgbClr>
                    </a:gs>
                    <a:gs pos="100000">
                      <a:srgbClr val="ED7D31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比赛时刻</a:t>
            </a:r>
            <a:endParaRPr lang="zh-CN" altLang="en-US" sz="5400" b="1" spc="50" dirty="0">
              <a:ln w="11430"/>
              <a:gradFill>
                <a:gsLst>
                  <a:gs pos="25000">
                    <a:srgbClr val="ED7D31">
                      <a:satMod val="155000"/>
                    </a:srgbClr>
                  </a:gs>
                  <a:gs pos="100000">
                    <a:srgbClr val="ED7D31">
                      <a:shade val="45000"/>
                      <a:satMod val="16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0" name="标题 1"/>
          <p:cNvSpPr txBox="1">
            <a:spLocks noChangeArrowheads="1"/>
          </p:cNvSpPr>
          <p:nvPr/>
        </p:nvSpPr>
        <p:spPr bwMode="auto">
          <a:xfrm>
            <a:off x="304800" y="2229802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+mj-lt"/>
                <a:ea typeface="+mj-ea"/>
                <a:cs typeface="+mj-cs"/>
                <a:sym typeface="Calibri" pitchFamily="34" charset="0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r>
              <a:rPr lang="zh-CN" altLang="en-US" kern="0" dirty="0">
                <a:solidFill>
                  <a:srgbClr val="000000"/>
                </a:solidFill>
                <a:latin typeface="Calibri"/>
                <a:ea typeface="宋体"/>
              </a:rPr>
              <a:t>抢</a:t>
            </a:r>
            <a:r>
              <a:rPr lang="zh-CN" altLang="en-US" kern="0" dirty="0" smtClean="0">
                <a:solidFill>
                  <a:srgbClr val="000000"/>
                </a:solidFill>
                <a:latin typeface="Calibri"/>
                <a:ea typeface="宋体"/>
              </a:rPr>
              <a:t>答题</a:t>
            </a:r>
            <a:endParaRPr lang="zh-CN" altLang="en-US" kern="0" dirty="0">
              <a:solidFill>
                <a:srgbClr val="000000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718375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ldLvl="0" autoUpdateAnimBg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标题 1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274638"/>
            <a:ext cx="9144000" cy="1143000"/>
          </a:xfrm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zh-CN" altLang="en-US" dirty="0">
                <a:latin typeface="华文琥珀" pitchFamily="2" charset="-122"/>
                <a:ea typeface="华文琥珀" pitchFamily="2" charset="-122"/>
                <a:sym typeface="华文琥珀" pitchFamily="2" charset="-122"/>
              </a:rPr>
              <a:t>如下短语按类分组正确的</a:t>
            </a:r>
            <a:r>
              <a:rPr lang="en-US" dirty="0">
                <a:latin typeface="华文琥珀" pitchFamily="2" charset="-122"/>
                <a:ea typeface="华文琥珀" pitchFamily="2" charset="-122"/>
                <a:sym typeface="华文琥珀" pitchFamily="2" charset="-122"/>
              </a:rPr>
              <a:t>2</a:t>
            </a:r>
            <a:r>
              <a:rPr lang="zh-CN" altLang="en-US" dirty="0">
                <a:latin typeface="华文琥珀" pitchFamily="2" charset="-122"/>
                <a:ea typeface="华文琥珀" pitchFamily="2" charset="-122"/>
                <a:sym typeface="华文琥珀" pitchFamily="2" charset="-122"/>
              </a:rPr>
              <a:t>组是（ ）</a:t>
            </a:r>
            <a:endParaRPr lang="zh-CN" altLang="en-US" dirty="0"/>
          </a:p>
        </p:txBody>
      </p:sp>
      <p:sp>
        <p:nvSpPr>
          <p:cNvPr id="32771" name="内容占位符 2"/>
          <p:cNvSpPr>
            <a:spLocks noGrp="1" noChangeArrowheads="1"/>
          </p:cNvSpPr>
          <p:nvPr>
            <p:ph idx="4294967295"/>
          </p:nvPr>
        </p:nvSpPr>
        <p:spPr bwMode="auto">
          <a:xfrm>
            <a:off x="214313" y="1357313"/>
            <a:ext cx="8715375" cy="5286375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b="1" dirty="0"/>
              <a:t>A</a:t>
            </a:r>
            <a:r>
              <a:rPr lang="zh-CN" altLang="en-US" b="1" dirty="0"/>
              <a:t>莺歌燕舞</a:t>
            </a:r>
            <a:r>
              <a:rPr lang="en-US" b="1" dirty="0"/>
              <a:t>\ </a:t>
            </a:r>
            <a:r>
              <a:rPr lang="zh-CN" altLang="en-US" b="1" dirty="0"/>
              <a:t>国泰民安</a:t>
            </a:r>
            <a:r>
              <a:rPr lang="en-US" b="1" dirty="0"/>
              <a:t>\ </a:t>
            </a:r>
            <a:r>
              <a:rPr lang="zh-CN" altLang="en-US" b="1" dirty="0"/>
              <a:t>国家富强</a:t>
            </a:r>
            <a:r>
              <a:rPr lang="en-US" b="1" dirty="0"/>
              <a:t>\</a:t>
            </a:r>
            <a:r>
              <a:rPr lang="zh-CN" altLang="en-US" b="1" dirty="0"/>
              <a:t>前呼后拥</a:t>
            </a:r>
            <a:endParaRPr lang="en-US" b="1" dirty="0"/>
          </a:p>
          <a:p>
            <a:r>
              <a:rPr lang="en-US" b="1" dirty="0"/>
              <a:t>B</a:t>
            </a:r>
            <a:r>
              <a:rPr lang="zh-CN" altLang="en-US" b="1" dirty="0"/>
              <a:t>如水月色</a:t>
            </a:r>
            <a:r>
              <a:rPr lang="en-US" b="1" dirty="0"/>
              <a:t>\</a:t>
            </a:r>
            <a:r>
              <a:rPr lang="zh-CN" altLang="en-US" b="1" dirty="0"/>
              <a:t>九天仙女</a:t>
            </a:r>
            <a:r>
              <a:rPr lang="en-US" b="1" dirty="0"/>
              <a:t>\</a:t>
            </a:r>
            <a:r>
              <a:rPr lang="zh-CN" altLang="en-US" b="1" dirty="0"/>
              <a:t>月宫清冷</a:t>
            </a:r>
            <a:r>
              <a:rPr lang="en-US" b="1" dirty="0"/>
              <a:t>\</a:t>
            </a:r>
            <a:r>
              <a:rPr lang="zh-CN" altLang="en-US" b="1" dirty="0"/>
              <a:t> 超级帅哥</a:t>
            </a:r>
            <a:endParaRPr lang="en-US" b="1" dirty="0"/>
          </a:p>
          <a:p>
            <a:r>
              <a:rPr lang="en-US" b="1" dirty="0"/>
              <a:t>C</a:t>
            </a:r>
            <a:r>
              <a:rPr lang="zh-CN" altLang="en-US" b="1" dirty="0"/>
              <a:t>一个人</a:t>
            </a:r>
            <a:r>
              <a:rPr lang="en-US" b="1" dirty="0"/>
              <a:t>\</a:t>
            </a:r>
            <a:r>
              <a:rPr lang="zh-CN" altLang="en-US" b="1" dirty="0"/>
              <a:t>打架的那帮人</a:t>
            </a:r>
            <a:r>
              <a:rPr lang="en-US" b="1" dirty="0"/>
              <a:t>\36</a:t>
            </a:r>
            <a:r>
              <a:rPr lang="zh-CN" altLang="en-US" b="1" dirty="0"/>
              <a:t>家房客</a:t>
            </a:r>
            <a:r>
              <a:rPr lang="en-US" b="1" dirty="0"/>
              <a:t>\</a:t>
            </a:r>
            <a:r>
              <a:rPr lang="zh-CN" altLang="en-US" b="1" dirty="0"/>
              <a:t> 喜欢的明星</a:t>
            </a:r>
            <a:endParaRPr lang="en-US" b="1" dirty="0"/>
          </a:p>
          <a:p>
            <a:r>
              <a:rPr lang="en-US" b="1" dirty="0"/>
              <a:t>D</a:t>
            </a:r>
            <a:r>
              <a:rPr lang="zh-CN" altLang="en-US" b="1" dirty="0"/>
              <a:t>夜深了 </a:t>
            </a:r>
            <a:r>
              <a:rPr lang="en-US" b="1" dirty="0"/>
              <a:t>\</a:t>
            </a:r>
            <a:r>
              <a:rPr lang="zh-CN" altLang="en-US" b="1" dirty="0"/>
              <a:t>岁月流逝 </a:t>
            </a:r>
            <a:r>
              <a:rPr lang="en-US" b="1" dirty="0"/>
              <a:t>\</a:t>
            </a:r>
            <a:r>
              <a:rPr lang="zh-CN" altLang="en-US" b="1" dirty="0"/>
              <a:t>大家同意了</a:t>
            </a:r>
            <a:r>
              <a:rPr lang="en-US" b="1" dirty="0"/>
              <a:t>\</a:t>
            </a:r>
            <a:r>
              <a:rPr lang="zh-CN" altLang="en-US" b="1" dirty="0"/>
              <a:t>妈妈说的话</a:t>
            </a:r>
            <a:endParaRPr lang="en-US" b="1" dirty="0"/>
          </a:p>
          <a:p>
            <a:r>
              <a:rPr lang="en-US" b="1" dirty="0"/>
              <a:t>E</a:t>
            </a:r>
            <a:r>
              <a:rPr lang="zh-CN" altLang="en-US" b="1" dirty="0"/>
              <a:t>打基础</a:t>
            </a:r>
            <a:r>
              <a:rPr lang="en-US" b="1" dirty="0"/>
              <a:t>\</a:t>
            </a:r>
            <a:r>
              <a:rPr lang="zh-CN" altLang="en-US" b="1" dirty="0"/>
              <a:t>看清楚</a:t>
            </a:r>
            <a:r>
              <a:rPr lang="en-US" b="1" dirty="0"/>
              <a:t>\</a:t>
            </a:r>
            <a:r>
              <a:rPr lang="zh-CN" altLang="en-US" b="1" dirty="0"/>
              <a:t>增加强度</a:t>
            </a:r>
            <a:r>
              <a:rPr lang="en-US" b="1" dirty="0"/>
              <a:t>\</a:t>
            </a:r>
            <a:r>
              <a:rPr lang="zh-CN" altLang="en-US" b="1" dirty="0"/>
              <a:t>确保安全 </a:t>
            </a:r>
            <a:endParaRPr lang="en-US" b="1" dirty="0"/>
          </a:p>
          <a:p>
            <a:r>
              <a:rPr lang="en-US" b="1" dirty="0"/>
              <a:t>F</a:t>
            </a:r>
            <a:r>
              <a:rPr lang="zh-CN" altLang="en-US" b="1" dirty="0"/>
              <a:t>转变神速</a:t>
            </a:r>
            <a:r>
              <a:rPr lang="en-US" b="1" dirty="0"/>
              <a:t>\</a:t>
            </a:r>
            <a:r>
              <a:rPr lang="zh-CN" altLang="en-US" b="1" dirty="0"/>
              <a:t>活得洒脱 </a:t>
            </a:r>
            <a:r>
              <a:rPr lang="en-US" b="1" dirty="0"/>
              <a:t>\</a:t>
            </a:r>
            <a:r>
              <a:rPr lang="zh-CN" altLang="en-US" b="1" dirty="0"/>
              <a:t>好得很</a:t>
            </a:r>
            <a:r>
              <a:rPr lang="en-US" b="1" dirty="0"/>
              <a:t>\</a:t>
            </a:r>
            <a:r>
              <a:rPr lang="zh-CN" altLang="en-US" b="1" dirty="0"/>
              <a:t>在那个年代生活</a:t>
            </a:r>
            <a:endParaRPr lang="en-US" b="1" dirty="0"/>
          </a:p>
          <a:p>
            <a:r>
              <a:rPr lang="en-US" b="1" dirty="0"/>
              <a:t>G</a:t>
            </a:r>
            <a:r>
              <a:rPr lang="zh-CN" altLang="en-US" b="1" dirty="0"/>
              <a:t>阳光灿烂</a:t>
            </a:r>
            <a:r>
              <a:rPr lang="en-US" b="1" dirty="0"/>
              <a:t>\</a:t>
            </a:r>
            <a:r>
              <a:rPr lang="zh-CN" altLang="en-US" b="1" dirty="0"/>
              <a:t>死海不死</a:t>
            </a:r>
            <a:r>
              <a:rPr lang="en-US" b="1" dirty="0"/>
              <a:t>\</a:t>
            </a:r>
            <a:r>
              <a:rPr lang="zh-CN" altLang="en-US" b="1" dirty="0"/>
              <a:t>悲伤欲绝</a:t>
            </a:r>
            <a:r>
              <a:rPr lang="en-US" b="1" dirty="0"/>
              <a:t>\</a:t>
            </a:r>
            <a:r>
              <a:rPr lang="zh-CN" altLang="en-US" b="1" dirty="0"/>
              <a:t>神色慌张</a:t>
            </a:r>
            <a:endParaRPr lang="en-US" b="1" dirty="0"/>
          </a:p>
          <a:p>
            <a:r>
              <a:rPr lang="en-US" b="1" dirty="0"/>
              <a:t>H</a:t>
            </a:r>
            <a:r>
              <a:rPr lang="zh-CN" altLang="en-US" b="1" dirty="0"/>
              <a:t>妙极了</a:t>
            </a:r>
            <a:r>
              <a:rPr lang="en-US" b="1" dirty="0"/>
              <a:t>\</a:t>
            </a:r>
            <a:r>
              <a:rPr lang="zh-CN" altLang="en-US" b="1" dirty="0"/>
              <a:t>白得像雪</a:t>
            </a:r>
            <a:r>
              <a:rPr lang="en-US" b="1" dirty="0"/>
              <a:t>\</a:t>
            </a:r>
            <a:r>
              <a:rPr lang="zh-CN" altLang="en-US" b="1" dirty="0"/>
              <a:t>高兴得很</a:t>
            </a:r>
            <a:r>
              <a:rPr lang="en-US" b="1" dirty="0"/>
              <a:t>\</a:t>
            </a:r>
            <a:r>
              <a:rPr lang="zh-CN" altLang="en-US" b="1" dirty="0"/>
              <a:t>难过极了</a:t>
            </a:r>
            <a:endParaRPr lang="en-US" b="1" dirty="0"/>
          </a:p>
          <a:p>
            <a:r>
              <a:rPr lang="en-US" b="1" dirty="0"/>
              <a:t>J</a:t>
            </a:r>
            <a:r>
              <a:rPr lang="zh-CN" altLang="en-US" b="1" dirty="0"/>
              <a:t>唱歌跳舞</a:t>
            </a:r>
            <a:r>
              <a:rPr lang="en-US" b="1" dirty="0"/>
              <a:t>\</a:t>
            </a:r>
            <a:r>
              <a:rPr lang="zh-CN" altLang="en-US" b="1" dirty="0"/>
              <a:t>大胆猜测</a:t>
            </a:r>
            <a:r>
              <a:rPr lang="en-US" b="1" dirty="0"/>
              <a:t>\</a:t>
            </a:r>
            <a:r>
              <a:rPr lang="zh-CN" altLang="en-US" b="1" dirty="0"/>
              <a:t>认真地写</a:t>
            </a:r>
            <a:r>
              <a:rPr lang="en-US" b="1" dirty="0"/>
              <a:t>\</a:t>
            </a:r>
            <a:r>
              <a:rPr lang="zh-CN" altLang="en-US" b="1" dirty="0"/>
              <a:t>重要内容</a:t>
            </a:r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336604293"/>
      </p:ext>
    </p:extLst>
  </p:cSld>
  <p:clrMapOvr>
    <a:masterClrMapping/>
  </p:clrMapOvr>
  <p:transition>
    <p:dissolve/>
    <p:sndAc>
      <p:stSnd>
        <p:snd r:embed="rId2" name="suction.wav"/>
      </p:stSnd>
    </p:sndAc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标题 1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274638"/>
            <a:ext cx="9144000" cy="1143000"/>
          </a:xfrm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zh-CN" altLang="en-US">
                <a:latin typeface="华文琥珀" pitchFamily="2" charset="-122"/>
                <a:ea typeface="华文琥珀" pitchFamily="2" charset="-122"/>
                <a:sym typeface="华文琥珀" pitchFamily="2" charset="-122"/>
              </a:rPr>
              <a:t>如下短语按类分组正确的</a:t>
            </a:r>
            <a:r>
              <a:rPr lang="en-US">
                <a:latin typeface="华文琥珀" pitchFamily="2" charset="-122"/>
                <a:ea typeface="华文琥珀" pitchFamily="2" charset="-122"/>
                <a:sym typeface="华文琥珀" pitchFamily="2" charset="-122"/>
              </a:rPr>
              <a:t>2</a:t>
            </a:r>
            <a:r>
              <a:rPr lang="zh-CN" altLang="en-US">
                <a:latin typeface="华文琥珀" pitchFamily="2" charset="-122"/>
                <a:ea typeface="华文琥珀" pitchFamily="2" charset="-122"/>
                <a:sym typeface="华文琥珀" pitchFamily="2" charset="-122"/>
              </a:rPr>
              <a:t>组是（ ）</a:t>
            </a:r>
            <a:endParaRPr lang="zh-CN" altLang="en-US"/>
          </a:p>
        </p:txBody>
      </p:sp>
      <p:sp>
        <p:nvSpPr>
          <p:cNvPr id="32771" name="内容占位符 2"/>
          <p:cNvSpPr>
            <a:spLocks noGrp="1" noChangeArrowheads="1"/>
          </p:cNvSpPr>
          <p:nvPr>
            <p:ph idx="4294967295"/>
          </p:nvPr>
        </p:nvSpPr>
        <p:spPr bwMode="auto">
          <a:xfrm>
            <a:off x="214313" y="1357313"/>
            <a:ext cx="8715375" cy="5286375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b="1" dirty="0"/>
              <a:t>A</a:t>
            </a:r>
            <a:r>
              <a:rPr lang="zh-CN" altLang="en-US" b="1" dirty="0"/>
              <a:t>莺歌燕舞</a:t>
            </a:r>
            <a:r>
              <a:rPr lang="en-US" b="1" dirty="0"/>
              <a:t>\ </a:t>
            </a:r>
            <a:r>
              <a:rPr lang="zh-CN" altLang="en-US" b="1" dirty="0"/>
              <a:t>国泰民安</a:t>
            </a:r>
            <a:r>
              <a:rPr lang="en-US" b="1" dirty="0"/>
              <a:t>\ </a:t>
            </a:r>
            <a:r>
              <a:rPr lang="zh-CN" altLang="en-US" b="1" dirty="0"/>
              <a:t>国家富强</a:t>
            </a:r>
            <a:r>
              <a:rPr lang="en-US" b="1" dirty="0"/>
              <a:t>\</a:t>
            </a:r>
            <a:r>
              <a:rPr lang="zh-CN" altLang="en-US" b="1" dirty="0"/>
              <a:t>前呼后拥</a:t>
            </a:r>
            <a:endParaRPr lang="en-US" b="1" dirty="0"/>
          </a:p>
          <a:p>
            <a:r>
              <a:rPr lang="en-US" b="1" dirty="0"/>
              <a:t>B</a:t>
            </a:r>
            <a:r>
              <a:rPr lang="zh-CN" altLang="en-US" b="1" dirty="0"/>
              <a:t>如水月色</a:t>
            </a:r>
            <a:r>
              <a:rPr lang="en-US" b="1" dirty="0"/>
              <a:t>\</a:t>
            </a:r>
            <a:r>
              <a:rPr lang="zh-CN" altLang="en-US" b="1" dirty="0"/>
              <a:t>九天仙女</a:t>
            </a:r>
            <a:r>
              <a:rPr lang="en-US" b="1" dirty="0"/>
              <a:t>\</a:t>
            </a:r>
            <a:r>
              <a:rPr lang="zh-CN" altLang="en-US" b="1" dirty="0"/>
              <a:t>月宫清冷</a:t>
            </a:r>
            <a:r>
              <a:rPr lang="en-US" b="1" dirty="0"/>
              <a:t>\</a:t>
            </a:r>
            <a:r>
              <a:rPr lang="zh-CN" altLang="en-US" b="1" dirty="0"/>
              <a:t> 超级帅哥</a:t>
            </a:r>
            <a:endParaRPr lang="en-US" b="1" dirty="0"/>
          </a:p>
          <a:p>
            <a:r>
              <a:rPr lang="en-US" b="1" dirty="0">
                <a:solidFill>
                  <a:srgbClr val="FF0000"/>
                </a:solidFill>
              </a:rPr>
              <a:t>C</a:t>
            </a:r>
            <a:r>
              <a:rPr lang="zh-CN" altLang="en-US" b="1" dirty="0">
                <a:solidFill>
                  <a:srgbClr val="FF0000"/>
                </a:solidFill>
              </a:rPr>
              <a:t>一个人</a:t>
            </a:r>
            <a:r>
              <a:rPr lang="en-US" b="1" dirty="0">
                <a:solidFill>
                  <a:srgbClr val="FF0000"/>
                </a:solidFill>
              </a:rPr>
              <a:t>\</a:t>
            </a:r>
            <a:r>
              <a:rPr lang="zh-CN" altLang="en-US" b="1" dirty="0">
                <a:solidFill>
                  <a:srgbClr val="FF0000"/>
                </a:solidFill>
              </a:rPr>
              <a:t>打架的那帮人</a:t>
            </a:r>
            <a:r>
              <a:rPr lang="en-US" b="1" dirty="0">
                <a:solidFill>
                  <a:srgbClr val="FF0000"/>
                </a:solidFill>
              </a:rPr>
              <a:t>\36</a:t>
            </a:r>
            <a:r>
              <a:rPr lang="zh-CN" altLang="en-US" b="1" dirty="0">
                <a:solidFill>
                  <a:srgbClr val="FF0000"/>
                </a:solidFill>
              </a:rPr>
              <a:t>家房客</a:t>
            </a:r>
            <a:r>
              <a:rPr lang="en-US" b="1" dirty="0">
                <a:solidFill>
                  <a:srgbClr val="FF0000"/>
                </a:solidFill>
              </a:rPr>
              <a:t>\</a:t>
            </a:r>
            <a:r>
              <a:rPr lang="zh-CN" altLang="en-US" b="1" dirty="0">
                <a:solidFill>
                  <a:srgbClr val="FF0000"/>
                </a:solidFill>
              </a:rPr>
              <a:t> 喜欢的明星</a:t>
            </a:r>
            <a:endParaRPr lang="en-US" b="1" dirty="0">
              <a:solidFill>
                <a:srgbClr val="FF0000"/>
              </a:solidFill>
            </a:endParaRPr>
          </a:p>
          <a:p>
            <a:r>
              <a:rPr lang="en-US" b="1" dirty="0"/>
              <a:t>D</a:t>
            </a:r>
            <a:r>
              <a:rPr lang="zh-CN" altLang="en-US" b="1" dirty="0"/>
              <a:t>夜深了 </a:t>
            </a:r>
            <a:r>
              <a:rPr lang="en-US" b="1" dirty="0"/>
              <a:t>\</a:t>
            </a:r>
            <a:r>
              <a:rPr lang="zh-CN" altLang="en-US" b="1" dirty="0"/>
              <a:t>岁月流逝 </a:t>
            </a:r>
            <a:r>
              <a:rPr lang="en-US" b="1" dirty="0"/>
              <a:t>\</a:t>
            </a:r>
            <a:r>
              <a:rPr lang="zh-CN" altLang="en-US" b="1" dirty="0"/>
              <a:t>大家同意了</a:t>
            </a:r>
            <a:r>
              <a:rPr lang="en-US" b="1" dirty="0"/>
              <a:t>\</a:t>
            </a:r>
            <a:r>
              <a:rPr lang="zh-CN" altLang="en-US" b="1" dirty="0"/>
              <a:t>妈妈说的话</a:t>
            </a:r>
            <a:endParaRPr lang="en-US" b="1" dirty="0"/>
          </a:p>
          <a:p>
            <a:r>
              <a:rPr lang="en-US" b="1" dirty="0"/>
              <a:t>E</a:t>
            </a:r>
            <a:r>
              <a:rPr lang="zh-CN" altLang="en-US" b="1" dirty="0"/>
              <a:t>打基础</a:t>
            </a:r>
            <a:r>
              <a:rPr lang="en-US" b="1" dirty="0"/>
              <a:t>\</a:t>
            </a:r>
            <a:r>
              <a:rPr lang="zh-CN" altLang="en-US" b="1" dirty="0"/>
              <a:t>看清楚</a:t>
            </a:r>
            <a:r>
              <a:rPr lang="en-US" b="1" dirty="0"/>
              <a:t>\</a:t>
            </a:r>
            <a:r>
              <a:rPr lang="zh-CN" altLang="en-US" b="1" dirty="0"/>
              <a:t>增加强度</a:t>
            </a:r>
            <a:r>
              <a:rPr lang="en-US" b="1" dirty="0"/>
              <a:t>\</a:t>
            </a:r>
            <a:r>
              <a:rPr lang="zh-CN" altLang="en-US" b="1" dirty="0"/>
              <a:t>确保安全 </a:t>
            </a:r>
            <a:endParaRPr lang="en-US" b="1" dirty="0"/>
          </a:p>
          <a:p>
            <a:r>
              <a:rPr lang="en-US" b="1" dirty="0"/>
              <a:t>F</a:t>
            </a:r>
            <a:r>
              <a:rPr lang="zh-CN" altLang="en-US" b="1" dirty="0"/>
              <a:t>转变神速</a:t>
            </a:r>
            <a:r>
              <a:rPr lang="en-US" b="1" dirty="0"/>
              <a:t>\</a:t>
            </a:r>
            <a:r>
              <a:rPr lang="zh-CN" altLang="en-US" b="1" dirty="0"/>
              <a:t>活得洒脱 </a:t>
            </a:r>
            <a:r>
              <a:rPr lang="en-US" b="1" dirty="0"/>
              <a:t>\</a:t>
            </a:r>
            <a:r>
              <a:rPr lang="zh-CN" altLang="en-US" b="1" dirty="0"/>
              <a:t>好得很</a:t>
            </a:r>
            <a:r>
              <a:rPr lang="en-US" b="1" dirty="0"/>
              <a:t>\</a:t>
            </a:r>
            <a:r>
              <a:rPr lang="zh-CN" altLang="en-US" b="1" dirty="0"/>
              <a:t>在那个年代生活</a:t>
            </a:r>
            <a:endParaRPr lang="en-US" b="1" dirty="0"/>
          </a:p>
          <a:p>
            <a:r>
              <a:rPr lang="en-US" b="1" dirty="0"/>
              <a:t>G</a:t>
            </a:r>
            <a:r>
              <a:rPr lang="zh-CN" altLang="en-US" b="1" dirty="0"/>
              <a:t>阳光灿烂</a:t>
            </a:r>
            <a:r>
              <a:rPr lang="en-US" b="1" dirty="0"/>
              <a:t>\</a:t>
            </a:r>
            <a:r>
              <a:rPr lang="zh-CN" altLang="en-US" b="1" dirty="0"/>
              <a:t>死海不死</a:t>
            </a:r>
            <a:r>
              <a:rPr lang="en-US" b="1" dirty="0"/>
              <a:t>\</a:t>
            </a:r>
            <a:r>
              <a:rPr lang="zh-CN" altLang="en-US" b="1" dirty="0"/>
              <a:t>悲伤欲绝</a:t>
            </a:r>
            <a:r>
              <a:rPr lang="en-US" b="1" dirty="0"/>
              <a:t>\</a:t>
            </a:r>
            <a:r>
              <a:rPr lang="zh-CN" altLang="en-US" b="1" dirty="0"/>
              <a:t>神色慌张</a:t>
            </a:r>
            <a:endParaRPr lang="en-US" b="1" dirty="0"/>
          </a:p>
          <a:p>
            <a:r>
              <a:rPr lang="en-US" b="1" dirty="0">
                <a:solidFill>
                  <a:srgbClr val="FF0000"/>
                </a:solidFill>
              </a:rPr>
              <a:t>H</a:t>
            </a:r>
            <a:r>
              <a:rPr lang="zh-CN" altLang="en-US" b="1" dirty="0">
                <a:solidFill>
                  <a:srgbClr val="FF0000"/>
                </a:solidFill>
              </a:rPr>
              <a:t>妙极了</a:t>
            </a:r>
            <a:r>
              <a:rPr lang="en-US" b="1" dirty="0">
                <a:solidFill>
                  <a:srgbClr val="FF0000"/>
                </a:solidFill>
              </a:rPr>
              <a:t>\</a:t>
            </a:r>
            <a:r>
              <a:rPr lang="zh-CN" altLang="en-US" b="1" dirty="0">
                <a:solidFill>
                  <a:srgbClr val="FF0000"/>
                </a:solidFill>
              </a:rPr>
              <a:t>白得像雪</a:t>
            </a:r>
            <a:r>
              <a:rPr lang="en-US" b="1" dirty="0">
                <a:solidFill>
                  <a:srgbClr val="FF0000"/>
                </a:solidFill>
              </a:rPr>
              <a:t>\</a:t>
            </a:r>
            <a:r>
              <a:rPr lang="zh-CN" altLang="en-US" b="1" dirty="0">
                <a:solidFill>
                  <a:srgbClr val="FF0000"/>
                </a:solidFill>
              </a:rPr>
              <a:t>高兴得很</a:t>
            </a:r>
            <a:r>
              <a:rPr lang="en-US" b="1" dirty="0">
                <a:solidFill>
                  <a:srgbClr val="FF0000"/>
                </a:solidFill>
              </a:rPr>
              <a:t>\</a:t>
            </a:r>
            <a:r>
              <a:rPr lang="zh-CN" altLang="en-US" b="1" dirty="0">
                <a:solidFill>
                  <a:srgbClr val="FF0000"/>
                </a:solidFill>
              </a:rPr>
              <a:t>难过极了</a:t>
            </a:r>
            <a:endParaRPr lang="en-US" b="1" dirty="0">
              <a:solidFill>
                <a:srgbClr val="FF0000"/>
              </a:solidFill>
            </a:endParaRPr>
          </a:p>
          <a:p>
            <a:r>
              <a:rPr lang="en-US" b="1" dirty="0"/>
              <a:t>J</a:t>
            </a:r>
            <a:r>
              <a:rPr lang="zh-CN" altLang="en-US" b="1" dirty="0"/>
              <a:t>唱歌跳舞</a:t>
            </a:r>
            <a:r>
              <a:rPr lang="en-US" b="1" dirty="0"/>
              <a:t>\</a:t>
            </a:r>
            <a:r>
              <a:rPr lang="zh-CN" altLang="en-US" b="1" dirty="0"/>
              <a:t>大胆猜测</a:t>
            </a:r>
            <a:r>
              <a:rPr lang="en-US" b="1" dirty="0"/>
              <a:t>\</a:t>
            </a:r>
            <a:r>
              <a:rPr lang="zh-CN" altLang="en-US" b="1" dirty="0"/>
              <a:t>认真地写</a:t>
            </a:r>
            <a:r>
              <a:rPr lang="en-US" b="1" dirty="0"/>
              <a:t>\</a:t>
            </a:r>
            <a:r>
              <a:rPr lang="zh-CN" altLang="en-US" b="1" dirty="0"/>
              <a:t>重要内容</a:t>
            </a:r>
          </a:p>
          <a:p>
            <a:endParaRPr lang="zh-CN" altLang="en-US" dirty="0"/>
          </a:p>
        </p:txBody>
      </p:sp>
      <p:sp>
        <p:nvSpPr>
          <p:cNvPr id="32772" name="圆角矩形 3"/>
          <p:cNvSpPr>
            <a:spLocks noChangeArrowheads="1"/>
          </p:cNvSpPr>
          <p:nvPr/>
        </p:nvSpPr>
        <p:spPr bwMode="auto">
          <a:xfrm>
            <a:off x="7643813" y="500063"/>
            <a:ext cx="1285875" cy="914400"/>
          </a:xfrm>
          <a:prstGeom prst="roundRect">
            <a:avLst>
              <a:gd name="adj" fmla="val 16667"/>
            </a:avLst>
          </a:prstGeom>
          <a:solidFill>
            <a:srgbClr val="FFFF00"/>
          </a:solidFill>
          <a:ln w="25400" cap="flat" cmpd="sng">
            <a:solidFill>
              <a:schemeClr val="accent1"/>
            </a:solidFill>
            <a:bevel/>
            <a:headEnd/>
            <a:tailEnd/>
          </a:ln>
        </p:spPr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en-US" sz="4800" b="1">
                <a:solidFill>
                  <a:srgbClr val="000000"/>
                </a:solidFill>
                <a:sym typeface="Calibri" pitchFamily="34" charset="0"/>
              </a:rPr>
              <a:t>C</a:t>
            </a:r>
            <a:r>
              <a:rPr lang="zh-CN" altLang="en-US" sz="4800" b="1">
                <a:solidFill>
                  <a:srgbClr val="000000"/>
                </a:solidFill>
                <a:latin typeface="宋体" pitchFamily="2" charset="-122"/>
                <a:sym typeface="宋体" pitchFamily="2" charset="-122"/>
              </a:rPr>
              <a:t>  </a:t>
            </a:r>
            <a:r>
              <a:rPr lang="en-US" sz="4800" b="1">
                <a:solidFill>
                  <a:srgbClr val="000000"/>
                </a:solidFill>
                <a:sym typeface="Calibri" pitchFamily="34" charset="0"/>
              </a:rPr>
              <a:t>H</a:t>
            </a:r>
            <a:endParaRPr lang="zh-CN" altLang="en-US" sz="4800" b="1">
              <a:solidFill>
                <a:srgbClr val="000000"/>
              </a:solidFill>
              <a:latin typeface="宋体" pitchFamily="2" charset="-122"/>
              <a:sym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66199360"/>
      </p:ext>
    </p:extLst>
  </p:cSld>
  <p:clrMapOvr>
    <a:masterClrMapping/>
  </p:clrMapOvr>
  <p:transition>
    <p:dissolve/>
    <p:sndAc>
      <p:stSnd>
        <p:snd r:embed="rId2" name="suctio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" dur="20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2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2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2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2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2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2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327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327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327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327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327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327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327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327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327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327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327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327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 nodeType="clickPar">
                      <p:stCondLst>
                        <p:cond delay="indefinite"/>
                      </p:stCondLst>
                      <p:childTnLst>
                        <p:par>
                          <p:cTn id="6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0" grpId="0" bldLvl="0" autoUpdateAnimBg="0"/>
      <p:bldP spid="32771" grpId="0" build="p" bldLvl="0" autoUpdateAnimBg="0"/>
      <p:bldP spid="32772" grpId="0" bldLvl="0" animBg="1" autoUpdateAnimBg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Text Box 2"/>
          <p:cNvSpPr txBox="1">
            <a:spLocks noChangeArrowheads="1"/>
          </p:cNvSpPr>
          <p:nvPr/>
        </p:nvSpPr>
        <p:spPr bwMode="auto">
          <a:xfrm>
            <a:off x="323850" y="1989138"/>
            <a:ext cx="8569325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2400" b="1">
                <a:solidFill>
                  <a:srgbClr val="000000"/>
                </a:solidFill>
                <a:ea typeface="黑体" pitchFamily="49" charset="-122"/>
              </a:rPr>
              <a:t>由介词和宾语组成的短语。“介”在前，“宾”在后。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2400" b="1">
                <a:solidFill>
                  <a:srgbClr val="000000"/>
                </a:solidFill>
                <a:ea typeface="黑体" pitchFamily="49" charset="-122"/>
              </a:rPr>
              <a:t>充当介词宾语的主要是名词、代词和名词短语。</a:t>
            </a:r>
          </a:p>
        </p:txBody>
      </p:sp>
      <p:sp>
        <p:nvSpPr>
          <p:cNvPr id="50179" name="Text Box 3"/>
          <p:cNvSpPr txBox="1">
            <a:spLocks noChangeArrowheads="1"/>
          </p:cNvSpPr>
          <p:nvPr/>
        </p:nvSpPr>
        <p:spPr bwMode="auto">
          <a:xfrm>
            <a:off x="539750" y="765175"/>
            <a:ext cx="424815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4000" b="1">
                <a:solidFill>
                  <a:srgbClr val="FF0000"/>
                </a:solidFill>
                <a:ea typeface="隶书" pitchFamily="49" charset="-122"/>
              </a:rPr>
              <a:t>介宾短语</a:t>
            </a:r>
          </a:p>
        </p:txBody>
      </p:sp>
      <p:sp>
        <p:nvSpPr>
          <p:cNvPr id="50180" name="Text Box 4"/>
          <p:cNvSpPr txBox="1">
            <a:spLocks noChangeArrowheads="1"/>
          </p:cNvSpPr>
          <p:nvPr/>
        </p:nvSpPr>
        <p:spPr bwMode="auto">
          <a:xfrm>
            <a:off x="1116013" y="3357563"/>
            <a:ext cx="6985000" cy="1552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2400" b="1">
                <a:solidFill>
                  <a:srgbClr val="0033CC"/>
                </a:solidFill>
                <a:ea typeface="黑体" pitchFamily="49" charset="-122"/>
              </a:rPr>
              <a:t>他在教室里看书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en-US" sz="2400" b="1">
              <a:solidFill>
                <a:srgbClr val="0033CC"/>
              </a:solidFill>
              <a:ea typeface="黑体" pitchFamily="49" charset="-122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en-US" sz="2400" b="1">
              <a:solidFill>
                <a:srgbClr val="0033CC"/>
              </a:solidFill>
              <a:ea typeface="黑体" pitchFamily="49" charset="-122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2400" b="1">
                <a:solidFill>
                  <a:srgbClr val="0033CC"/>
                </a:solidFill>
                <a:ea typeface="黑体" pitchFamily="49" charset="-122"/>
              </a:rPr>
              <a:t>我从去年就开始练习书法了</a:t>
            </a:r>
          </a:p>
        </p:txBody>
      </p:sp>
      <p:sp>
        <p:nvSpPr>
          <p:cNvPr id="50181" name="Line 5"/>
          <p:cNvSpPr>
            <a:spLocks noChangeShapeType="1"/>
          </p:cNvSpPr>
          <p:nvPr/>
        </p:nvSpPr>
        <p:spPr bwMode="auto">
          <a:xfrm>
            <a:off x="1547813" y="3860800"/>
            <a:ext cx="1152525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50182" name="Line 6"/>
          <p:cNvSpPr>
            <a:spLocks noChangeShapeType="1"/>
          </p:cNvSpPr>
          <p:nvPr/>
        </p:nvSpPr>
        <p:spPr bwMode="auto">
          <a:xfrm>
            <a:off x="1547813" y="4941888"/>
            <a:ext cx="792162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26569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01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01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01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01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01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01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01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01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78" grpId="0" autoUpdateAnimBg="0"/>
      <p:bldP spid="50180" grpId="0" autoUpdateAnimBg="0"/>
      <p:bldP spid="50181" grpId="0" animBg="1"/>
      <p:bldP spid="50182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6572" y="41651"/>
            <a:ext cx="9140670" cy="6854697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9100" y="491953"/>
            <a:ext cx="8305800" cy="5874094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20000"/>
              </a:prstClr>
            </a:outerShdw>
          </a:effectLst>
        </p:spPr>
      </p:pic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3125" b="63520"/>
          <a:stretch>
            <a:fillRect/>
          </a:stretch>
        </p:blipFill>
        <p:spPr>
          <a:xfrm>
            <a:off x="0" y="404"/>
            <a:ext cx="3371850" cy="2501497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521" t="9440" r="2776" b="46481"/>
          <a:stretch>
            <a:fillRect/>
          </a:stretch>
        </p:blipFill>
        <p:spPr>
          <a:xfrm>
            <a:off x="8534400" y="736600"/>
            <a:ext cx="612930" cy="3022601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2225" r="83229"/>
          <a:stretch>
            <a:fillRect/>
          </a:stretch>
        </p:blipFill>
        <p:spPr>
          <a:xfrm>
            <a:off x="-168851" y="4991751"/>
            <a:ext cx="1533525" cy="1904597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167" t="74262"/>
          <a:stretch>
            <a:fillRect/>
          </a:stretch>
        </p:blipFill>
        <p:spPr>
          <a:xfrm>
            <a:off x="7239000" y="5092700"/>
            <a:ext cx="1905000" cy="1764897"/>
          </a:xfrm>
          <a:prstGeom prst="rect">
            <a:avLst/>
          </a:prstGeom>
        </p:spPr>
      </p:pic>
      <p:pic>
        <p:nvPicPr>
          <p:cNvPr id="51" name="图片 50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422" t="2217" r="31424" b="42118"/>
          <a:stretch>
            <a:fillRect/>
          </a:stretch>
        </p:blipFill>
        <p:spPr>
          <a:xfrm>
            <a:off x="7737410" y="1455415"/>
            <a:ext cx="1007441" cy="1548774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3851920" y="327822"/>
            <a:ext cx="298030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zh-CN" altLang="en-US" sz="5400" b="1" spc="50" dirty="0" smtClean="0">
                <a:ln w="11430"/>
                <a:gradFill>
                  <a:gsLst>
                    <a:gs pos="25000">
                      <a:srgbClr val="ED7D31">
                        <a:satMod val="155000"/>
                      </a:srgbClr>
                    </a:gs>
                    <a:gs pos="100000">
                      <a:srgbClr val="ED7D31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比赛时刻</a:t>
            </a:r>
            <a:endParaRPr lang="zh-CN" altLang="en-US" sz="5400" b="1" spc="50" dirty="0">
              <a:ln w="11430"/>
              <a:gradFill>
                <a:gsLst>
                  <a:gs pos="25000">
                    <a:srgbClr val="ED7D31">
                      <a:satMod val="155000"/>
                    </a:srgbClr>
                  </a:gs>
                  <a:gs pos="100000">
                    <a:srgbClr val="ED7D31">
                      <a:shade val="45000"/>
                      <a:satMod val="16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0" name="标题 1"/>
          <p:cNvSpPr txBox="1">
            <a:spLocks noChangeArrowheads="1"/>
          </p:cNvSpPr>
          <p:nvPr/>
        </p:nvSpPr>
        <p:spPr bwMode="auto">
          <a:xfrm>
            <a:off x="304800" y="2229802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+mj-lt"/>
                <a:ea typeface="+mj-ea"/>
                <a:cs typeface="+mj-cs"/>
                <a:sym typeface="Calibri" pitchFamily="34" charset="0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r>
              <a:rPr lang="zh-CN" altLang="en-US" kern="0" dirty="0">
                <a:solidFill>
                  <a:srgbClr val="000000"/>
                </a:solidFill>
                <a:latin typeface="Calibri"/>
                <a:ea typeface="宋体"/>
              </a:rPr>
              <a:t>抢</a:t>
            </a:r>
            <a:r>
              <a:rPr lang="zh-CN" altLang="en-US" kern="0" dirty="0" smtClean="0">
                <a:solidFill>
                  <a:srgbClr val="000000"/>
                </a:solidFill>
                <a:latin typeface="Calibri"/>
                <a:ea typeface="宋体"/>
              </a:rPr>
              <a:t>答题</a:t>
            </a:r>
            <a:endParaRPr lang="zh-CN" altLang="en-US" kern="0" dirty="0">
              <a:solidFill>
                <a:srgbClr val="000000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1830107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ldLvl="0" autoUpdateAnimBg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dirty="0" smtClean="0"/>
              <a:t>如果不止一个短语</a:t>
            </a:r>
            <a:r>
              <a:rPr lang="en-US" altLang="zh-CN" dirty="0" smtClean="0"/>
              <a:t>,</a:t>
            </a:r>
            <a:r>
              <a:rPr lang="zh-CN" altLang="en-US" dirty="0" smtClean="0"/>
              <a:t>请按照顺序找齐</a:t>
            </a:r>
            <a:r>
              <a:rPr lang="en-US" altLang="zh-CN" dirty="0" smtClean="0"/>
              <a:t>.</a:t>
            </a:r>
            <a:endParaRPr lang="zh-CN" altLang="en-US" dirty="0"/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683568" y="488950"/>
            <a:ext cx="705643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24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找出下列句子中的短语</a:t>
            </a:r>
            <a:r>
              <a:rPr lang="en-US" altLang="zh-CN" sz="24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,</a:t>
            </a:r>
            <a:r>
              <a:rPr lang="zh-CN" altLang="en-US" sz="24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并说出短语的类型</a:t>
            </a:r>
            <a:r>
              <a:rPr lang="en-US" altLang="zh-CN" sz="24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605097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Text Box 2"/>
          <p:cNvSpPr txBox="1">
            <a:spLocks noChangeArrowheads="1"/>
          </p:cNvSpPr>
          <p:nvPr/>
        </p:nvSpPr>
        <p:spPr bwMode="auto">
          <a:xfrm>
            <a:off x="1187450" y="-25400"/>
            <a:ext cx="458788" cy="6856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52227" name="Text Box 3"/>
          <p:cNvSpPr txBox="1">
            <a:spLocks noChangeArrowheads="1"/>
          </p:cNvSpPr>
          <p:nvPr/>
        </p:nvSpPr>
        <p:spPr bwMode="auto">
          <a:xfrm>
            <a:off x="1089025" y="0"/>
            <a:ext cx="458788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52228" name="Text Box 4"/>
          <p:cNvSpPr txBox="1">
            <a:spLocks noChangeArrowheads="1"/>
          </p:cNvSpPr>
          <p:nvPr/>
        </p:nvSpPr>
        <p:spPr bwMode="auto">
          <a:xfrm>
            <a:off x="395288" y="260350"/>
            <a:ext cx="705643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24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找出下列句子中的短语</a:t>
            </a:r>
            <a:r>
              <a:rPr lang="en-US" altLang="zh-CN" sz="24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,</a:t>
            </a:r>
            <a:r>
              <a:rPr lang="zh-CN" altLang="en-US" sz="24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并说出短语的类型</a:t>
            </a:r>
            <a:r>
              <a:rPr lang="en-US" altLang="zh-CN" sz="24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.</a:t>
            </a:r>
          </a:p>
        </p:txBody>
      </p:sp>
      <p:sp>
        <p:nvSpPr>
          <p:cNvPr id="52229" name="Text Box 5"/>
          <p:cNvSpPr txBox="1">
            <a:spLocks noChangeArrowheads="1"/>
          </p:cNvSpPr>
          <p:nvPr/>
        </p:nvSpPr>
        <p:spPr bwMode="auto">
          <a:xfrm>
            <a:off x="468313" y="836613"/>
            <a:ext cx="475138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24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1.</a:t>
            </a:r>
            <a:r>
              <a:rPr lang="zh-CN" altLang="en-US" sz="24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我双手把它捧起来。</a:t>
            </a:r>
          </a:p>
        </p:txBody>
      </p:sp>
      <p:sp>
        <p:nvSpPr>
          <p:cNvPr id="52230" name="Line 6"/>
          <p:cNvSpPr>
            <a:spLocks noChangeShapeType="1"/>
          </p:cNvSpPr>
          <p:nvPr/>
        </p:nvSpPr>
        <p:spPr bwMode="auto">
          <a:xfrm>
            <a:off x="2484438" y="1268413"/>
            <a:ext cx="863600" cy="0"/>
          </a:xfrm>
          <a:prstGeom prst="line">
            <a:avLst/>
          </a:prstGeom>
          <a:noFill/>
          <a:ln w="28575">
            <a:solidFill>
              <a:srgbClr val="FF0066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52231" name="Text Box 7"/>
          <p:cNvSpPr txBox="1">
            <a:spLocks noChangeArrowheads="1"/>
          </p:cNvSpPr>
          <p:nvPr/>
        </p:nvSpPr>
        <p:spPr bwMode="auto">
          <a:xfrm>
            <a:off x="3635375" y="908050"/>
            <a:ext cx="20161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2400" b="1" dirty="0" smtClean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(</a:t>
            </a:r>
            <a:r>
              <a:rPr lang="zh-CN" altLang="en-US" sz="2400" b="1" dirty="0" smtClean="0">
                <a:solidFill>
                  <a:srgbClr val="CD45C0"/>
                </a:solidFill>
                <a:latin typeface="黑体" pitchFamily="49" charset="-122"/>
                <a:ea typeface="黑体" pitchFamily="49" charset="-122"/>
              </a:rPr>
              <a:t>后补</a:t>
            </a:r>
            <a:r>
              <a:rPr lang="zh-CN" altLang="en-US" sz="2400" b="1" dirty="0">
                <a:solidFill>
                  <a:srgbClr val="CD45C0"/>
                </a:solidFill>
                <a:latin typeface="黑体" pitchFamily="49" charset="-122"/>
                <a:ea typeface="黑体" pitchFamily="49" charset="-122"/>
              </a:rPr>
              <a:t>短语</a:t>
            </a:r>
            <a:r>
              <a:rPr lang="en-US" altLang="zh-CN" sz="2400" b="1" dirty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)</a:t>
            </a:r>
          </a:p>
        </p:txBody>
      </p:sp>
      <p:sp>
        <p:nvSpPr>
          <p:cNvPr id="52232" name="Text Box 8"/>
          <p:cNvSpPr txBox="1">
            <a:spLocks noChangeArrowheads="1"/>
          </p:cNvSpPr>
          <p:nvPr/>
        </p:nvSpPr>
        <p:spPr bwMode="auto">
          <a:xfrm>
            <a:off x="468313" y="1484313"/>
            <a:ext cx="54721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24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2.</a:t>
            </a:r>
            <a:r>
              <a:rPr lang="zh-CN" altLang="en-US" sz="24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鲁迅用他那肥厚的手掌在书上拍了拍。</a:t>
            </a:r>
          </a:p>
        </p:txBody>
      </p:sp>
      <p:sp>
        <p:nvSpPr>
          <p:cNvPr id="52233" name="Line 9"/>
          <p:cNvSpPr>
            <a:spLocks noChangeShapeType="1"/>
          </p:cNvSpPr>
          <p:nvPr/>
        </p:nvSpPr>
        <p:spPr bwMode="auto">
          <a:xfrm>
            <a:off x="2339975" y="1916113"/>
            <a:ext cx="1511300" cy="0"/>
          </a:xfrm>
          <a:prstGeom prst="line">
            <a:avLst/>
          </a:prstGeom>
          <a:noFill/>
          <a:ln w="28575">
            <a:solidFill>
              <a:srgbClr val="FF0066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52234" name="Text Box 10"/>
          <p:cNvSpPr txBox="1">
            <a:spLocks noChangeArrowheads="1"/>
          </p:cNvSpPr>
          <p:nvPr/>
        </p:nvSpPr>
        <p:spPr bwMode="auto">
          <a:xfrm>
            <a:off x="6011863" y="1484313"/>
            <a:ext cx="2233612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24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(</a:t>
            </a:r>
            <a:r>
              <a:rPr lang="zh-CN" altLang="en-US" sz="2400" b="1">
                <a:solidFill>
                  <a:srgbClr val="CD45C0"/>
                </a:solidFill>
                <a:latin typeface="黑体" pitchFamily="49" charset="-122"/>
                <a:ea typeface="黑体" pitchFamily="49" charset="-122"/>
              </a:rPr>
              <a:t>偏正短语</a:t>
            </a:r>
            <a:r>
              <a:rPr lang="en-US" altLang="zh-CN" sz="24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)</a:t>
            </a:r>
            <a:r>
              <a:rPr lang="zh-CN" altLang="en-US" sz="2400" b="1">
                <a:solidFill>
                  <a:srgbClr val="0033CC"/>
                </a:solidFill>
                <a:latin typeface="黑体" pitchFamily="49" charset="-122"/>
                <a:ea typeface="黑体" pitchFamily="49" charset="-122"/>
              </a:rPr>
              <a:t>（介宾短语）</a:t>
            </a:r>
          </a:p>
        </p:txBody>
      </p:sp>
      <p:sp>
        <p:nvSpPr>
          <p:cNvPr id="52235" name="Text Box 11"/>
          <p:cNvSpPr txBox="1">
            <a:spLocks noChangeArrowheads="1"/>
          </p:cNvSpPr>
          <p:nvPr/>
        </p:nvSpPr>
        <p:spPr bwMode="auto">
          <a:xfrm>
            <a:off x="468313" y="2349500"/>
            <a:ext cx="367188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24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3.</a:t>
            </a:r>
            <a:r>
              <a:rPr lang="zh-CN" altLang="en-US" sz="24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今天天气很热。</a:t>
            </a:r>
          </a:p>
        </p:txBody>
      </p:sp>
      <p:sp>
        <p:nvSpPr>
          <p:cNvPr id="52236" name="Text Box 12"/>
          <p:cNvSpPr txBox="1">
            <a:spLocks noChangeArrowheads="1"/>
          </p:cNvSpPr>
          <p:nvPr/>
        </p:nvSpPr>
        <p:spPr bwMode="auto">
          <a:xfrm>
            <a:off x="3132138" y="2349500"/>
            <a:ext cx="208756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24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(</a:t>
            </a:r>
            <a:r>
              <a:rPr lang="zh-CN" altLang="en-US" sz="2400" b="1">
                <a:solidFill>
                  <a:srgbClr val="CD45C0"/>
                </a:solidFill>
                <a:latin typeface="黑体" pitchFamily="49" charset="-122"/>
                <a:ea typeface="黑体" pitchFamily="49" charset="-122"/>
              </a:rPr>
              <a:t>主谓短语</a:t>
            </a:r>
            <a:r>
              <a:rPr lang="en-US" altLang="zh-CN" sz="24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)</a:t>
            </a:r>
          </a:p>
        </p:txBody>
      </p:sp>
      <p:sp>
        <p:nvSpPr>
          <p:cNvPr id="52237" name="Line 13"/>
          <p:cNvSpPr>
            <a:spLocks noChangeShapeType="1"/>
          </p:cNvSpPr>
          <p:nvPr/>
        </p:nvSpPr>
        <p:spPr bwMode="auto">
          <a:xfrm flipV="1">
            <a:off x="1547813" y="2781300"/>
            <a:ext cx="1295400" cy="7938"/>
          </a:xfrm>
          <a:prstGeom prst="line">
            <a:avLst/>
          </a:prstGeom>
          <a:noFill/>
          <a:ln w="28575">
            <a:solidFill>
              <a:srgbClr val="FF0066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52238" name="Text Box 14"/>
          <p:cNvSpPr txBox="1">
            <a:spLocks noChangeArrowheads="1"/>
          </p:cNvSpPr>
          <p:nvPr/>
        </p:nvSpPr>
        <p:spPr bwMode="auto">
          <a:xfrm>
            <a:off x="539750" y="3284538"/>
            <a:ext cx="37449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24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4.</a:t>
            </a:r>
            <a:r>
              <a:rPr lang="zh-CN" altLang="en-US" sz="24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他激动得哭了。</a:t>
            </a:r>
          </a:p>
        </p:txBody>
      </p:sp>
      <p:sp>
        <p:nvSpPr>
          <p:cNvPr id="52239" name="Line 15"/>
          <p:cNvSpPr>
            <a:spLocks noChangeShapeType="1"/>
          </p:cNvSpPr>
          <p:nvPr/>
        </p:nvSpPr>
        <p:spPr bwMode="auto">
          <a:xfrm>
            <a:off x="1331913" y="3716338"/>
            <a:ext cx="1079500" cy="0"/>
          </a:xfrm>
          <a:prstGeom prst="line">
            <a:avLst/>
          </a:prstGeom>
          <a:noFill/>
          <a:ln w="28575">
            <a:solidFill>
              <a:srgbClr val="FF0066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52240" name="Text Box 16"/>
          <p:cNvSpPr txBox="1">
            <a:spLocks noChangeArrowheads="1"/>
          </p:cNvSpPr>
          <p:nvPr/>
        </p:nvSpPr>
        <p:spPr bwMode="auto">
          <a:xfrm>
            <a:off x="3132138" y="3284538"/>
            <a:ext cx="216058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2400" b="1" dirty="0" smtClean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(</a:t>
            </a:r>
            <a:r>
              <a:rPr lang="zh-CN" altLang="en-US" sz="2400" b="1" dirty="0">
                <a:solidFill>
                  <a:srgbClr val="CD45C0"/>
                </a:solidFill>
                <a:latin typeface="黑体" pitchFamily="49" charset="-122"/>
                <a:ea typeface="黑体" pitchFamily="49" charset="-122"/>
              </a:rPr>
              <a:t>后</a:t>
            </a:r>
            <a:r>
              <a:rPr lang="zh-CN" altLang="en-US" sz="2400" b="1" dirty="0" smtClean="0">
                <a:solidFill>
                  <a:srgbClr val="CD45C0"/>
                </a:solidFill>
                <a:latin typeface="黑体" pitchFamily="49" charset="-122"/>
                <a:ea typeface="黑体" pitchFamily="49" charset="-122"/>
              </a:rPr>
              <a:t>补</a:t>
            </a:r>
            <a:r>
              <a:rPr lang="zh-CN" altLang="en-US" sz="2400" b="1" dirty="0">
                <a:solidFill>
                  <a:srgbClr val="CD45C0"/>
                </a:solidFill>
                <a:latin typeface="黑体" pitchFamily="49" charset="-122"/>
                <a:ea typeface="黑体" pitchFamily="49" charset="-122"/>
              </a:rPr>
              <a:t>短语</a:t>
            </a:r>
            <a:r>
              <a:rPr lang="en-US" altLang="zh-CN" sz="2400" b="1" dirty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)</a:t>
            </a:r>
          </a:p>
        </p:txBody>
      </p:sp>
      <p:sp>
        <p:nvSpPr>
          <p:cNvPr id="52241" name="Text Box 17"/>
          <p:cNvSpPr txBox="1">
            <a:spLocks noChangeArrowheads="1"/>
          </p:cNvSpPr>
          <p:nvPr/>
        </p:nvSpPr>
        <p:spPr bwMode="auto">
          <a:xfrm>
            <a:off x="468313" y="4149725"/>
            <a:ext cx="359886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24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5.</a:t>
            </a:r>
            <a:r>
              <a:rPr lang="zh-CN" altLang="en-US" sz="24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孩子在唱歌跳舞。</a:t>
            </a:r>
          </a:p>
        </p:txBody>
      </p:sp>
      <p:sp>
        <p:nvSpPr>
          <p:cNvPr id="52242" name="Line 18"/>
          <p:cNvSpPr>
            <a:spLocks noChangeShapeType="1"/>
          </p:cNvSpPr>
          <p:nvPr/>
        </p:nvSpPr>
        <p:spPr bwMode="auto">
          <a:xfrm>
            <a:off x="1908175" y="4652963"/>
            <a:ext cx="1079500" cy="0"/>
          </a:xfrm>
          <a:prstGeom prst="line">
            <a:avLst/>
          </a:prstGeom>
          <a:noFill/>
          <a:ln w="28575">
            <a:solidFill>
              <a:srgbClr val="FF0066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52243" name="Text Box 19"/>
          <p:cNvSpPr txBox="1">
            <a:spLocks noChangeArrowheads="1"/>
          </p:cNvSpPr>
          <p:nvPr/>
        </p:nvSpPr>
        <p:spPr bwMode="auto">
          <a:xfrm>
            <a:off x="3348038" y="4221163"/>
            <a:ext cx="27368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24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(</a:t>
            </a:r>
            <a:r>
              <a:rPr lang="zh-CN" altLang="en-US" sz="2400" b="1">
                <a:solidFill>
                  <a:srgbClr val="CD45C0"/>
                </a:solidFill>
                <a:latin typeface="黑体" pitchFamily="49" charset="-122"/>
                <a:ea typeface="黑体" pitchFamily="49" charset="-122"/>
              </a:rPr>
              <a:t>并列短语</a:t>
            </a:r>
            <a:r>
              <a:rPr lang="en-US" altLang="zh-CN" sz="24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)</a:t>
            </a:r>
          </a:p>
        </p:txBody>
      </p:sp>
      <p:sp>
        <p:nvSpPr>
          <p:cNvPr id="52244" name="Text Box 20"/>
          <p:cNvSpPr txBox="1">
            <a:spLocks noChangeArrowheads="1"/>
          </p:cNvSpPr>
          <p:nvPr/>
        </p:nvSpPr>
        <p:spPr bwMode="auto">
          <a:xfrm>
            <a:off x="468313" y="5013325"/>
            <a:ext cx="27368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24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6.</a:t>
            </a:r>
            <a:r>
              <a:rPr lang="zh-CN" altLang="en-US" sz="24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我想念他。</a:t>
            </a:r>
          </a:p>
        </p:txBody>
      </p:sp>
      <p:sp>
        <p:nvSpPr>
          <p:cNvPr id="52245" name="Line 21"/>
          <p:cNvSpPr>
            <a:spLocks noChangeShapeType="1"/>
          </p:cNvSpPr>
          <p:nvPr/>
        </p:nvSpPr>
        <p:spPr bwMode="auto">
          <a:xfrm flipV="1">
            <a:off x="1258888" y="5445125"/>
            <a:ext cx="792162" cy="0"/>
          </a:xfrm>
          <a:prstGeom prst="line">
            <a:avLst/>
          </a:prstGeom>
          <a:noFill/>
          <a:ln w="28575">
            <a:solidFill>
              <a:srgbClr val="FF0066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52246" name="Text Box 22"/>
          <p:cNvSpPr txBox="1">
            <a:spLocks noChangeArrowheads="1"/>
          </p:cNvSpPr>
          <p:nvPr/>
        </p:nvSpPr>
        <p:spPr bwMode="auto">
          <a:xfrm>
            <a:off x="2411413" y="5084763"/>
            <a:ext cx="237648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24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(</a:t>
            </a:r>
            <a:r>
              <a:rPr lang="zh-CN" altLang="en-US" sz="2400" b="1">
                <a:solidFill>
                  <a:srgbClr val="CD45C0"/>
                </a:solidFill>
                <a:latin typeface="黑体" pitchFamily="49" charset="-122"/>
                <a:ea typeface="黑体" pitchFamily="49" charset="-122"/>
              </a:rPr>
              <a:t>动宾短语</a:t>
            </a:r>
            <a:r>
              <a:rPr lang="en-US" altLang="zh-CN" sz="24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)</a:t>
            </a:r>
          </a:p>
        </p:txBody>
      </p:sp>
      <p:sp>
        <p:nvSpPr>
          <p:cNvPr id="52247" name="Line 23"/>
          <p:cNvSpPr>
            <a:spLocks noChangeShapeType="1"/>
          </p:cNvSpPr>
          <p:nvPr/>
        </p:nvSpPr>
        <p:spPr bwMode="auto">
          <a:xfrm>
            <a:off x="3995738" y="1916113"/>
            <a:ext cx="792162" cy="0"/>
          </a:xfrm>
          <a:prstGeom prst="line">
            <a:avLst/>
          </a:prstGeom>
          <a:noFill/>
          <a:ln w="38100">
            <a:solidFill>
              <a:srgbClr val="0033CC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79340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2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500"/>
                                        <p:tgtEl>
                                          <p:spTgt spid="52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52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52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500"/>
                                        <p:tgtEl>
                                          <p:spTgt spid="52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52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52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52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7" dur="500"/>
                                        <p:tgtEl>
                                          <p:spTgt spid="52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52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52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2" dur="500"/>
                                        <p:tgtEl>
                                          <p:spTgt spid="52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522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522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7" dur="500"/>
                                        <p:tgtEl>
                                          <p:spTgt spid="52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 nodeType="clickPar">
                      <p:stCondLst>
                        <p:cond delay="indefinite"/>
                      </p:stCondLst>
                      <p:childTnLst>
                        <p:par>
                          <p:cTn id="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52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 nodeType="clickPar">
                      <p:stCondLst>
                        <p:cond delay="indefinite"/>
                      </p:stCondLst>
                      <p:childTnLst>
                        <p:par>
                          <p:cTn id="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52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 nodeType="clickPar">
                      <p:stCondLst>
                        <p:cond delay="indefinite"/>
                      </p:stCondLst>
                      <p:childTnLst>
                        <p:par>
                          <p:cTn id="8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0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2" dur="500"/>
                                        <p:tgtEl>
                                          <p:spTgt spid="52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 nodeType="clickPar">
                      <p:stCondLst>
                        <p:cond delay="indefinite"/>
                      </p:stCondLst>
                      <p:childTnLst>
                        <p:par>
                          <p:cTn id="9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52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29" grpId="0" autoUpdateAnimBg="0"/>
      <p:bldP spid="52230" grpId="0" animBg="1"/>
      <p:bldP spid="52231" grpId="0" autoUpdateAnimBg="0"/>
      <p:bldP spid="52232" grpId="0" autoUpdateAnimBg="0"/>
      <p:bldP spid="52233" grpId="0" animBg="1"/>
      <p:bldP spid="52234" grpId="0" autoUpdateAnimBg="0"/>
      <p:bldP spid="52235" grpId="0" autoUpdateAnimBg="0"/>
      <p:bldP spid="52236" grpId="0" autoUpdateAnimBg="0"/>
      <p:bldP spid="52237" grpId="0" animBg="1"/>
      <p:bldP spid="52238" grpId="0" autoUpdateAnimBg="0"/>
      <p:bldP spid="52239" grpId="0" animBg="1"/>
      <p:bldP spid="52240" grpId="0" autoUpdateAnimBg="0"/>
      <p:bldP spid="52241" grpId="0" autoUpdateAnimBg="0"/>
      <p:bldP spid="52242" grpId="0" animBg="1"/>
      <p:bldP spid="52243" grpId="0" autoUpdateAnimBg="0"/>
      <p:bldP spid="52244" grpId="0" autoUpdateAnimBg="0"/>
      <p:bldP spid="52245" grpId="0" animBg="1"/>
      <p:bldP spid="52246" grpId="0" autoUpdateAnimBg="0"/>
      <p:bldP spid="52247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Text Box 2"/>
          <p:cNvSpPr txBox="1">
            <a:spLocks noChangeArrowheads="1"/>
          </p:cNvSpPr>
          <p:nvPr/>
        </p:nvSpPr>
        <p:spPr bwMode="auto">
          <a:xfrm>
            <a:off x="1187450" y="-25400"/>
            <a:ext cx="458788" cy="6856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53251" name="Text Box 3"/>
          <p:cNvSpPr txBox="1">
            <a:spLocks noChangeArrowheads="1"/>
          </p:cNvSpPr>
          <p:nvPr/>
        </p:nvSpPr>
        <p:spPr bwMode="auto">
          <a:xfrm>
            <a:off x="1089025" y="0"/>
            <a:ext cx="458788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53252" name="Text Box 4"/>
          <p:cNvSpPr txBox="1">
            <a:spLocks noChangeArrowheads="1"/>
          </p:cNvSpPr>
          <p:nvPr/>
        </p:nvSpPr>
        <p:spPr bwMode="auto">
          <a:xfrm>
            <a:off x="468313" y="260350"/>
            <a:ext cx="31877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2400" b="1">
                <a:solidFill>
                  <a:srgbClr val="FF0000"/>
                </a:solidFill>
                <a:ea typeface="黑体" pitchFamily="49" charset="-122"/>
              </a:rPr>
              <a:t>修改下列病句</a:t>
            </a:r>
          </a:p>
        </p:txBody>
      </p:sp>
      <p:sp>
        <p:nvSpPr>
          <p:cNvPr id="53253" name="Text Box 5"/>
          <p:cNvSpPr txBox="1">
            <a:spLocks noChangeArrowheads="1"/>
          </p:cNvSpPr>
          <p:nvPr/>
        </p:nvSpPr>
        <p:spPr bwMode="auto">
          <a:xfrm>
            <a:off x="468313" y="908050"/>
            <a:ext cx="74898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>
                <a:solidFill>
                  <a:srgbClr val="000000"/>
                </a:solidFill>
              </a:rPr>
              <a:t>  </a:t>
            </a:r>
            <a:r>
              <a:rPr lang="en-US" altLang="zh-CN" sz="24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1.</a:t>
            </a:r>
            <a:r>
              <a:rPr lang="zh-CN" altLang="en-US" sz="24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书包里有许多课本和语文书。</a:t>
            </a:r>
          </a:p>
        </p:txBody>
      </p:sp>
      <p:sp>
        <p:nvSpPr>
          <p:cNvPr id="53254" name="Line 6"/>
          <p:cNvSpPr>
            <a:spLocks noChangeShapeType="1"/>
          </p:cNvSpPr>
          <p:nvPr/>
        </p:nvSpPr>
        <p:spPr bwMode="auto">
          <a:xfrm>
            <a:off x="2987675" y="981075"/>
            <a:ext cx="1584325" cy="288925"/>
          </a:xfrm>
          <a:prstGeom prst="line">
            <a:avLst/>
          </a:prstGeom>
          <a:noFill/>
          <a:ln w="28575">
            <a:solidFill>
              <a:srgbClr val="DC7CD3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53255" name="Text Box 7"/>
          <p:cNvSpPr txBox="1">
            <a:spLocks noChangeArrowheads="1"/>
          </p:cNvSpPr>
          <p:nvPr/>
        </p:nvSpPr>
        <p:spPr bwMode="auto">
          <a:xfrm>
            <a:off x="539750" y="1557338"/>
            <a:ext cx="46085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24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2.</a:t>
            </a:r>
            <a:r>
              <a:rPr lang="zh-CN" altLang="en-US" sz="24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他反复地重复着那句话。</a:t>
            </a:r>
          </a:p>
        </p:txBody>
      </p:sp>
      <p:sp>
        <p:nvSpPr>
          <p:cNvPr id="53256" name="Line 8"/>
          <p:cNvSpPr>
            <a:spLocks noChangeShapeType="1"/>
          </p:cNvSpPr>
          <p:nvPr/>
        </p:nvSpPr>
        <p:spPr bwMode="auto">
          <a:xfrm>
            <a:off x="1403350" y="1700213"/>
            <a:ext cx="576263" cy="215900"/>
          </a:xfrm>
          <a:prstGeom prst="line">
            <a:avLst/>
          </a:prstGeom>
          <a:noFill/>
          <a:ln w="28575">
            <a:solidFill>
              <a:srgbClr val="DC7CD3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53257" name="Text Box 9"/>
          <p:cNvSpPr txBox="1">
            <a:spLocks noChangeArrowheads="1"/>
          </p:cNvSpPr>
          <p:nvPr/>
        </p:nvSpPr>
        <p:spPr bwMode="auto">
          <a:xfrm>
            <a:off x="468313" y="2276475"/>
            <a:ext cx="37433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24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3.</a:t>
            </a:r>
            <a:r>
              <a:rPr lang="zh-CN" altLang="en-US" sz="24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我们一定要克服任务。</a:t>
            </a:r>
          </a:p>
        </p:txBody>
      </p:sp>
      <p:sp>
        <p:nvSpPr>
          <p:cNvPr id="53258" name="Text Box 10"/>
          <p:cNvSpPr txBox="1">
            <a:spLocks noChangeArrowheads="1"/>
          </p:cNvSpPr>
          <p:nvPr/>
        </p:nvSpPr>
        <p:spPr bwMode="auto">
          <a:xfrm>
            <a:off x="468313" y="3141663"/>
            <a:ext cx="539908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24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4.</a:t>
            </a:r>
            <a:r>
              <a:rPr lang="zh-CN" altLang="en-US" sz="24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他的品质经常浮现在我的脑海中。</a:t>
            </a:r>
          </a:p>
        </p:txBody>
      </p:sp>
      <p:sp>
        <p:nvSpPr>
          <p:cNvPr id="53259" name="Text Box 11"/>
          <p:cNvSpPr txBox="1">
            <a:spLocks noChangeArrowheads="1"/>
          </p:cNvSpPr>
          <p:nvPr/>
        </p:nvSpPr>
        <p:spPr bwMode="auto">
          <a:xfrm>
            <a:off x="5003800" y="908050"/>
            <a:ext cx="367188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24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(</a:t>
            </a:r>
            <a:r>
              <a:rPr lang="zh-CN" altLang="en-US" sz="2400" b="1">
                <a:solidFill>
                  <a:srgbClr val="CD45C0"/>
                </a:solidFill>
                <a:latin typeface="黑体" pitchFamily="49" charset="-122"/>
                <a:ea typeface="黑体" pitchFamily="49" charset="-122"/>
              </a:rPr>
              <a:t>并列不当</a:t>
            </a:r>
            <a:r>
              <a:rPr lang="en-US" altLang="zh-CN" sz="24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)</a:t>
            </a:r>
          </a:p>
        </p:txBody>
      </p:sp>
      <p:sp>
        <p:nvSpPr>
          <p:cNvPr id="53260" name="Text Box 12"/>
          <p:cNvSpPr txBox="1">
            <a:spLocks noChangeArrowheads="1"/>
          </p:cNvSpPr>
          <p:nvPr/>
        </p:nvSpPr>
        <p:spPr bwMode="auto">
          <a:xfrm>
            <a:off x="4500563" y="1557338"/>
            <a:ext cx="23050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24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(</a:t>
            </a:r>
            <a:r>
              <a:rPr lang="zh-CN" altLang="en-US" sz="2400" b="1">
                <a:solidFill>
                  <a:srgbClr val="CD45C0"/>
                </a:solidFill>
                <a:latin typeface="黑体" pitchFamily="49" charset="-122"/>
                <a:ea typeface="黑体" pitchFamily="49" charset="-122"/>
              </a:rPr>
              <a:t>修饰不当</a:t>
            </a:r>
            <a:r>
              <a:rPr lang="en-US" altLang="zh-CN" sz="24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)</a:t>
            </a:r>
          </a:p>
        </p:txBody>
      </p:sp>
      <p:sp>
        <p:nvSpPr>
          <p:cNvPr id="53261" name="Text Box 13"/>
          <p:cNvSpPr txBox="1">
            <a:spLocks noChangeArrowheads="1"/>
          </p:cNvSpPr>
          <p:nvPr/>
        </p:nvSpPr>
        <p:spPr bwMode="auto">
          <a:xfrm>
            <a:off x="3851275" y="2349500"/>
            <a:ext cx="511333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24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(</a:t>
            </a:r>
            <a:r>
              <a:rPr lang="zh-CN" altLang="en-US" sz="2400" b="1">
                <a:solidFill>
                  <a:srgbClr val="CD45C0"/>
                </a:solidFill>
                <a:latin typeface="黑体" pitchFamily="49" charset="-122"/>
                <a:ea typeface="黑体" pitchFamily="49" charset="-122"/>
              </a:rPr>
              <a:t>动宾搭配不当</a:t>
            </a:r>
            <a:r>
              <a:rPr lang="en-US" altLang="zh-CN" sz="24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)</a:t>
            </a:r>
          </a:p>
        </p:txBody>
      </p:sp>
      <p:sp>
        <p:nvSpPr>
          <p:cNvPr id="53262" name="Text Box 14"/>
          <p:cNvSpPr txBox="1">
            <a:spLocks noChangeArrowheads="1"/>
          </p:cNvSpPr>
          <p:nvPr/>
        </p:nvSpPr>
        <p:spPr bwMode="auto">
          <a:xfrm>
            <a:off x="5364163" y="3213100"/>
            <a:ext cx="345598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24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(</a:t>
            </a:r>
            <a:r>
              <a:rPr lang="zh-CN" altLang="en-US" sz="2400" b="1">
                <a:solidFill>
                  <a:srgbClr val="CD45C0"/>
                </a:solidFill>
                <a:latin typeface="黑体" pitchFamily="49" charset="-122"/>
                <a:ea typeface="黑体" pitchFamily="49" charset="-122"/>
              </a:rPr>
              <a:t>主谓搭配不当</a:t>
            </a:r>
            <a:r>
              <a:rPr lang="en-US" altLang="zh-CN" sz="24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)</a:t>
            </a:r>
          </a:p>
        </p:txBody>
      </p:sp>
      <p:sp>
        <p:nvSpPr>
          <p:cNvPr id="53263" name="Line 15"/>
          <p:cNvSpPr>
            <a:spLocks noChangeShapeType="1"/>
          </p:cNvSpPr>
          <p:nvPr/>
        </p:nvSpPr>
        <p:spPr bwMode="auto">
          <a:xfrm>
            <a:off x="2411413" y="2276475"/>
            <a:ext cx="1081087" cy="431800"/>
          </a:xfrm>
          <a:prstGeom prst="line">
            <a:avLst/>
          </a:prstGeom>
          <a:noFill/>
          <a:ln w="38100">
            <a:solidFill>
              <a:srgbClr val="DC7CD3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53264" name="Line 16"/>
          <p:cNvSpPr>
            <a:spLocks noChangeShapeType="1"/>
          </p:cNvSpPr>
          <p:nvPr/>
        </p:nvSpPr>
        <p:spPr bwMode="auto">
          <a:xfrm>
            <a:off x="1619250" y="3141663"/>
            <a:ext cx="1657350" cy="431800"/>
          </a:xfrm>
          <a:prstGeom prst="line">
            <a:avLst/>
          </a:prstGeom>
          <a:noFill/>
          <a:ln w="38100">
            <a:solidFill>
              <a:srgbClr val="DC7CD3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78935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32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32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32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32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32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532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532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32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32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32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32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532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532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532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32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532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53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 nodeType="clickPar">
                      <p:stCondLst>
                        <p:cond delay="indefinite"/>
                      </p:stCondLst>
                      <p:childTnLst>
                        <p:par>
                          <p:cTn id="6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532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532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 nodeType="clickPar">
                      <p:stCondLst>
                        <p:cond delay="indefinite"/>
                      </p:stCondLst>
                      <p:childTnLst>
                        <p:par>
                          <p:cTn id="6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53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53" grpId="0" autoUpdateAnimBg="0"/>
      <p:bldP spid="53254" grpId="0" animBg="1"/>
      <p:bldP spid="53255" grpId="0" autoUpdateAnimBg="0"/>
      <p:bldP spid="53256" grpId="0" animBg="1"/>
      <p:bldP spid="53257" grpId="0" autoUpdateAnimBg="0"/>
      <p:bldP spid="53258" grpId="0" autoUpdateAnimBg="0"/>
      <p:bldP spid="53259" grpId="0" autoUpdateAnimBg="0"/>
      <p:bldP spid="53260" grpId="0" autoUpdateAnimBg="0"/>
      <p:bldP spid="53261" grpId="0" autoUpdateAnimBg="0"/>
      <p:bldP spid="53262" grpId="0" autoUpdateAnimBg="0"/>
      <p:bldP spid="53263" grpId="0" animBg="1"/>
      <p:bldP spid="53264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6572" y="41651"/>
            <a:ext cx="9140670" cy="6854697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9051" y="435755"/>
            <a:ext cx="8305800" cy="5874094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20000"/>
              </a:prstClr>
            </a:outerShdw>
          </a:effectLst>
        </p:spPr>
      </p:pic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3125" b="63520"/>
          <a:stretch>
            <a:fillRect/>
          </a:stretch>
        </p:blipFill>
        <p:spPr>
          <a:xfrm>
            <a:off x="0" y="404"/>
            <a:ext cx="3371850" cy="2501497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521" t="9440" r="2776" b="46481"/>
          <a:stretch>
            <a:fillRect/>
          </a:stretch>
        </p:blipFill>
        <p:spPr>
          <a:xfrm>
            <a:off x="8534400" y="736600"/>
            <a:ext cx="612930" cy="3022601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2225" r="83229"/>
          <a:stretch>
            <a:fillRect/>
          </a:stretch>
        </p:blipFill>
        <p:spPr>
          <a:xfrm>
            <a:off x="-168851" y="4991751"/>
            <a:ext cx="1533525" cy="1904597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167" t="74262"/>
          <a:stretch>
            <a:fillRect/>
          </a:stretch>
        </p:blipFill>
        <p:spPr>
          <a:xfrm>
            <a:off x="7239000" y="5092700"/>
            <a:ext cx="1905000" cy="1764897"/>
          </a:xfrm>
          <a:prstGeom prst="rect">
            <a:avLst/>
          </a:prstGeom>
        </p:spPr>
      </p:pic>
      <p:pic>
        <p:nvPicPr>
          <p:cNvPr id="51" name="图片 50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422" t="2217" r="31424" b="42118"/>
          <a:stretch>
            <a:fillRect/>
          </a:stretch>
        </p:blipFill>
        <p:spPr>
          <a:xfrm>
            <a:off x="7737410" y="1455415"/>
            <a:ext cx="1007441" cy="1548774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1739162" y="327822"/>
            <a:ext cx="720582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zh-CN" altLang="en-US" sz="5400" b="1" spc="50" dirty="0" smtClean="0">
                <a:ln w="11430"/>
                <a:gradFill>
                  <a:gsLst>
                    <a:gs pos="25000">
                      <a:srgbClr val="ED7D31">
                        <a:satMod val="155000"/>
                      </a:srgbClr>
                    </a:gs>
                    <a:gs pos="100000">
                      <a:srgbClr val="ED7D31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词性和短语的巩固练习</a:t>
            </a:r>
            <a:endParaRPr lang="zh-CN" altLang="en-US" sz="5400" b="1" spc="50" dirty="0">
              <a:ln w="11430"/>
              <a:gradFill>
                <a:gsLst>
                  <a:gs pos="25000">
                    <a:srgbClr val="ED7D31">
                      <a:satMod val="155000"/>
                    </a:srgbClr>
                  </a:gs>
                  <a:gs pos="100000">
                    <a:srgbClr val="ED7D31">
                      <a:shade val="45000"/>
                      <a:satMod val="16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0" name="标题 1"/>
          <p:cNvSpPr txBox="1">
            <a:spLocks noChangeArrowheads="1"/>
          </p:cNvSpPr>
          <p:nvPr/>
        </p:nvSpPr>
        <p:spPr bwMode="auto">
          <a:xfrm>
            <a:off x="304800" y="2229802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+mj-lt"/>
                <a:ea typeface="+mj-ea"/>
                <a:cs typeface="+mj-cs"/>
                <a:sym typeface="Calibri" pitchFamily="34" charset="0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endParaRPr lang="zh-CN" altLang="en-US" kern="0" dirty="0">
              <a:solidFill>
                <a:srgbClr val="000000"/>
              </a:solidFill>
              <a:latin typeface="Calibri"/>
              <a:ea typeface="宋体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5224020" y="4212867"/>
            <a:ext cx="296748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线</a:t>
            </a:r>
            <a:r>
              <a:rPr lang="zh-CN" altLang="en-US" sz="54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下完成</a:t>
            </a:r>
            <a:endParaRPr lang="zh-CN" altLang="en-US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73690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6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6"/>
                                    </p:cond>
                                  </p:end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ldLvl="0" autoUpdateAnimBg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body" idx="4294967295"/>
          </p:nvPr>
        </p:nvSpPr>
        <p:spPr>
          <a:xfrm>
            <a:off x="603250" y="1981200"/>
            <a:ext cx="8540750" cy="388620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US" altLang="zh-CN" sz="6000" dirty="0" smtClean="0">
                <a:ea typeface="华文新魏" pitchFamily="2" charset="-122"/>
              </a:rPr>
              <a:t> </a:t>
            </a:r>
          </a:p>
        </p:txBody>
      </p:sp>
      <p:sp>
        <p:nvSpPr>
          <p:cNvPr id="56323" name="Text Box 3"/>
          <p:cNvSpPr txBox="1">
            <a:spLocks noChangeArrowheads="1"/>
          </p:cNvSpPr>
          <p:nvPr/>
        </p:nvSpPr>
        <p:spPr bwMode="auto">
          <a:xfrm>
            <a:off x="228600" y="2708920"/>
            <a:ext cx="4198938" cy="42780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3200" b="1" dirty="0" smtClean="0">
                <a:solidFill>
                  <a:srgbClr val="003300"/>
                </a:solidFill>
                <a:latin typeface="+mn-ea"/>
                <a:ea typeface="+mn-ea"/>
              </a:rPr>
              <a:t>1.</a:t>
            </a:r>
            <a:r>
              <a:rPr lang="zh-CN" altLang="en-US" sz="3200" b="1" dirty="0" smtClean="0">
                <a:solidFill>
                  <a:srgbClr val="003300"/>
                </a:solidFill>
                <a:latin typeface="+mn-ea"/>
                <a:ea typeface="+mn-ea"/>
              </a:rPr>
              <a:t>家</a:t>
            </a:r>
            <a:r>
              <a:rPr lang="zh-CN" altLang="en-US" sz="3200" b="1" dirty="0">
                <a:solidFill>
                  <a:srgbClr val="003300"/>
                </a:solidFill>
                <a:latin typeface="+mn-ea"/>
                <a:ea typeface="+mn-ea"/>
              </a:rPr>
              <a:t>中世界小</a:t>
            </a:r>
            <a:endParaRPr kumimoji="1" lang="en-US" altLang="zh-CN" sz="3200" b="1" dirty="0" smtClean="0">
              <a:latin typeface="+mn-ea"/>
              <a:ea typeface="+mn-ea"/>
            </a:endParaRPr>
          </a:p>
          <a:p>
            <a:pPr eaLnBrk="1" hangingPunct="1">
              <a:spcBef>
                <a:spcPct val="50000"/>
              </a:spcBef>
            </a:pPr>
            <a:r>
              <a:rPr kumimoji="1" lang="en-US" altLang="zh-CN" sz="3200" b="1" dirty="0">
                <a:latin typeface="+mn-ea"/>
                <a:ea typeface="+mn-ea"/>
              </a:rPr>
              <a:t>2</a:t>
            </a:r>
            <a:r>
              <a:rPr kumimoji="1" lang="en-US" altLang="zh-CN" sz="3200" b="1" dirty="0" smtClean="0">
                <a:latin typeface="+mn-ea"/>
                <a:ea typeface="+mn-ea"/>
              </a:rPr>
              <a:t>.</a:t>
            </a:r>
            <a:r>
              <a:rPr kumimoji="1" lang="zh-CN" altLang="en-US" sz="3200" b="1" dirty="0" smtClean="0">
                <a:latin typeface="+mn-ea"/>
                <a:ea typeface="+mn-ea"/>
              </a:rPr>
              <a:t>春风</a:t>
            </a:r>
            <a:r>
              <a:rPr kumimoji="1" lang="zh-CN" altLang="en-US" sz="3200" b="1" dirty="0">
                <a:latin typeface="+mn-ea"/>
                <a:ea typeface="+mn-ea"/>
              </a:rPr>
              <a:t>轻拂千山</a:t>
            </a:r>
            <a:r>
              <a:rPr kumimoji="1" lang="zh-CN" altLang="en-US" sz="3200" b="1" dirty="0" smtClean="0">
                <a:latin typeface="+mn-ea"/>
                <a:ea typeface="+mn-ea"/>
              </a:rPr>
              <a:t>绿</a:t>
            </a:r>
            <a:endParaRPr kumimoji="1" lang="en-US" altLang="zh-CN" sz="3200" b="1" dirty="0" smtClean="0">
              <a:latin typeface="+mn-ea"/>
              <a:ea typeface="+mn-ea"/>
            </a:endParaRPr>
          </a:p>
          <a:p>
            <a:pPr eaLnBrk="1" hangingPunct="1">
              <a:spcBef>
                <a:spcPct val="50000"/>
              </a:spcBef>
            </a:pPr>
            <a:r>
              <a:rPr kumimoji="1" lang="en-US" altLang="zh-CN" sz="3200" b="1" dirty="0" smtClean="0">
                <a:latin typeface="+mn-ea"/>
                <a:ea typeface="+mn-ea"/>
              </a:rPr>
              <a:t>3.</a:t>
            </a:r>
            <a:r>
              <a:rPr kumimoji="1" lang="zh-CN" altLang="en-US" sz="3200" b="1" dirty="0" smtClean="0">
                <a:latin typeface="+mn-ea"/>
                <a:ea typeface="+mn-ea"/>
              </a:rPr>
              <a:t>校园</a:t>
            </a:r>
            <a:r>
              <a:rPr kumimoji="1" lang="zh-CN" altLang="en-US" sz="3200" b="1" dirty="0">
                <a:latin typeface="+mn-ea"/>
                <a:ea typeface="+mn-ea"/>
              </a:rPr>
              <a:t>美丽春来</a:t>
            </a:r>
            <a:r>
              <a:rPr kumimoji="1" lang="zh-CN" altLang="en-US" sz="3200" b="1" dirty="0" smtClean="0">
                <a:latin typeface="+mn-ea"/>
                <a:ea typeface="+mn-ea"/>
              </a:rPr>
              <a:t>早</a:t>
            </a:r>
            <a:endParaRPr kumimoji="1" lang="en-US" altLang="zh-CN" sz="3200" b="1" dirty="0" smtClean="0">
              <a:latin typeface="+mn-ea"/>
              <a:ea typeface="+mn-ea"/>
            </a:endParaRPr>
          </a:p>
          <a:p>
            <a:pPr eaLnBrk="1" hangingPunct="1">
              <a:spcBef>
                <a:spcPct val="50000"/>
              </a:spcBef>
            </a:pPr>
            <a:r>
              <a:rPr lang="zh-CN" altLang="en-US" sz="3200" dirty="0">
                <a:solidFill>
                  <a:srgbClr val="000808"/>
                </a:solidFill>
                <a:latin typeface="宋体" pitchFamily="2" charset="-122"/>
              </a:rPr>
              <a:t>　</a:t>
            </a:r>
            <a:endParaRPr kumimoji="1" lang="zh-CN" altLang="en-US" sz="3200" b="1" dirty="0">
              <a:latin typeface="Times New Roman" pitchFamily="18" charset="0"/>
              <a:ea typeface="楷体_GB2312" pitchFamily="49" charset="-122"/>
            </a:endParaRPr>
          </a:p>
          <a:p>
            <a:pPr eaLnBrk="1" hangingPunct="1">
              <a:spcBef>
                <a:spcPct val="50000"/>
              </a:spcBef>
            </a:pPr>
            <a:endParaRPr kumimoji="1" lang="zh-CN" altLang="en-US" sz="3200" b="1" dirty="0">
              <a:latin typeface="Times New Roman" pitchFamily="18" charset="0"/>
              <a:ea typeface="楷体_GB2312" pitchFamily="49" charset="-122"/>
            </a:endParaRPr>
          </a:p>
          <a:p>
            <a:pPr eaLnBrk="1" hangingPunct="1">
              <a:spcBef>
                <a:spcPct val="50000"/>
              </a:spcBef>
            </a:pPr>
            <a:r>
              <a:rPr lang="zh-CN" altLang="en-US" sz="3200" dirty="0">
                <a:solidFill>
                  <a:srgbClr val="FF0000"/>
                </a:solidFill>
                <a:ea typeface="华文新魏" pitchFamily="2" charset="-122"/>
              </a:rPr>
              <a:t> </a:t>
            </a:r>
            <a:r>
              <a:rPr lang="zh-CN" altLang="en-US" sz="1800" dirty="0"/>
              <a:t> </a:t>
            </a:r>
          </a:p>
        </p:txBody>
      </p:sp>
      <p:sp>
        <p:nvSpPr>
          <p:cNvPr id="56325" name="Rectangle 5"/>
          <p:cNvSpPr>
            <a:spLocks noChangeArrowheads="1"/>
          </p:cNvSpPr>
          <p:nvPr/>
        </p:nvSpPr>
        <p:spPr bwMode="auto">
          <a:xfrm>
            <a:off x="228600" y="548680"/>
            <a:ext cx="4815742" cy="707886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 dirty="0">
                <a:solidFill>
                  <a:schemeClr val="bg1"/>
                </a:solidFill>
              </a:rPr>
              <a:t>根据上联对出下联：</a:t>
            </a:r>
          </a:p>
        </p:txBody>
      </p:sp>
      <p:sp>
        <p:nvSpPr>
          <p:cNvPr id="6" name="矩形 5"/>
          <p:cNvSpPr/>
          <p:nvPr/>
        </p:nvSpPr>
        <p:spPr>
          <a:xfrm>
            <a:off x="5652120" y="188640"/>
            <a:ext cx="296748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线</a:t>
            </a:r>
            <a:r>
              <a:rPr lang="zh-CN" altLang="en-US" sz="54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下完成</a:t>
            </a:r>
            <a:endParaRPr lang="zh-CN" altLang="en-US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18062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body" idx="4294967295"/>
          </p:nvPr>
        </p:nvSpPr>
        <p:spPr>
          <a:xfrm>
            <a:off x="603250" y="1981200"/>
            <a:ext cx="8540750" cy="388620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US" altLang="zh-CN" sz="6000" dirty="0" smtClean="0">
                <a:ea typeface="华文新魏" pitchFamily="2" charset="-122"/>
              </a:rPr>
              <a:t> </a:t>
            </a:r>
          </a:p>
        </p:txBody>
      </p:sp>
      <p:sp>
        <p:nvSpPr>
          <p:cNvPr id="56323" name="Text Box 3"/>
          <p:cNvSpPr txBox="1">
            <a:spLocks noChangeArrowheads="1"/>
          </p:cNvSpPr>
          <p:nvPr/>
        </p:nvSpPr>
        <p:spPr bwMode="auto">
          <a:xfrm>
            <a:off x="228600" y="2708920"/>
            <a:ext cx="4198938" cy="42780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3200" b="1" dirty="0" smtClean="0">
                <a:solidFill>
                  <a:srgbClr val="003300"/>
                </a:solidFill>
                <a:latin typeface="+mn-ea"/>
                <a:ea typeface="+mn-ea"/>
              </a:rPr>
              <a:t>1.</a:t>
            </a:r>
            <a:r>
              <a:rPr lang="zh-CN" altLang="en-US" sz="3200" b="1" dirty="0" smtClean="0">
                <a:solidFill>
                  <a:srgbClr val="003300"/>
                </a:solidFill>
                <a:latin typeface="+mn-ea"/>
                <a:ea typeface="+mn-ea"/>
              </a:rPr>
              <a:t>家</a:t>
            </a:r>
            <a:r>
              <a:rPr lang="zh-CN" altLang="en-US" sz="3200" b="1" dirty="0">
                <a:solidFill>
                  <a:srgbClr val="003300"/>
                </a:solidFill>
                <a:latin typeface="+mn-ea"/>
                <a:ea typeface="+mn-ea"/>
              </a:rPr>
              <a:t>中世界小</a:t>
            </a:r>
            <a:endParaRPr kumimoji="1" lang="en-US" altLang="zh-CN" sz="3200" b="1" dirty="0" smtClean="0">
              <a:latin typeface="+mn-ea"/>
              <a:ea typeface="+mn-ea"/>
            </a:endParaRPr>
          </a:p>
          <a:p>
            <a:pPr eaLnBrk="1" hangingPunct="1">
              <a:spcBef>
                <a:spcPct val="50000"/>
              </a:spcBef>
            </a:pPr>
            <a:r>
              <a:rPr kumimoji="1" lang="en-US" altLang="zh-CN" sz="3200" b="1" dirty="0">
                <a:latin typeface="+mn-ea"/>
                <a:ea typeface="+mn-ea"/>
              </a:rPr>
              <a:t>2</a:t>
            </a:r>
            <a:r>
              <a:rPr kumimoji="1" lang="en-US" altLang="zh-CN" sz="3200" b="1" dirty="0" smtClean="0">
                <a:latin typeface="+mn-ea"/>
                <a:ea typeface="+mn-ea"/>
              </a:rPr>
              <a:t>.</a:t>
            </a:r>
            <a:r>
              <a:rPr kumimoji="1" lang="zh-CN" altLang="en-US" sz="3200" b="1" dirty="0" smtClean="0">
                <a:latin typeface="+mn-ea"/>
                <a:ea typeface="+mn-ea"/>
              </a:rPr>
              <a:t>春风</a:t>
            </a:r>
            <a:r>
              <a:rPr kumimoji="1" lang="zh-CN" altLang="en-US" sz="3200" b="1" dirty="0">
                <a:latin typeface="+mn-ea"/>
                <a:ea typeface="+mn-ea"/>
              </a:rPr>
              <a:t>轻拂千山</a:t>
            </a:r>
            <a:r>
              <a:rPr kumimoji="1" lang="zh-CN" altLang="en-US" sz="3200" b="1" dirty="0" smtClean="0">
                <a:latin typeface="+mn-ea"/>
                <a:ea typeface="+mn-ea"/>
              </a:rPr>
              <a:t>绿</a:t>
            </a:r>
            <a:endParaRPr kumimoji="1" lang="en-US" altLang="zh-CN" sz="3200" b="1" dirty="0" smtClean="0">
              <a:latin typeface="+mn-ea"/>
              <a:ea typeface="+mn-ea"/>
            </a:endParaRPr>
          </a:p>
          <a:p>
            <a:pPr eaLnBrk="1" hangingPunct="1">
              <a:spcBef>
                <a:spcPct val="50000"/>
              </a:spcBef>
            </a:pPr>
            <a:r>
              <a:rPr kumimoji="1" lang="en-US" altLang="zh-CN" sz="3200" b="1" dirty="0" smtClean="0">
                <a:latin typeface="+mn-ea"/>
                <a:ea typeface="+mn-ea"/>
              </a:rPr>
              <a:t>3.</a:t>
            </a:r>
            <a:r>
              <a:rPr kumimoji="1" lang="zh-CN" altLang="en-US" sz="3200" b="1" dirty="0" smtClean="0">
                <a:latin typeface="+mn-ea"/>
                <a:ea typeface="+mn-ea"/>
              </a:rPr>
              <a:t>校园</a:t>
            </a:r>
            <a:r>
              <a:rPr kumimoji="1" lang="zh-CN" altLang="en-US" sz="3200" b="1" dirty="0">
                <a:latin typeface="+mn-ea"/>
                <a:ea typeface="+mn-ea"/>
              </a:rPr>
              <a:t>美丽春来</a:t>
            </a:r>
            <a:r>
              <a:rPr kumimoji="1" lang="zh-CN" altLang="en-US" sz="3200" b="1" dirty="0" smtClean="0">
                <a:latin typeface="+mn-ea"/>
                <a:ea typeface="+mn-ea"/>
              </a:rPr>
              <a:t>早</a:t>
            </a:r>
            <a:endParaRPr kumimoji="1" lang="en-US" altLang="zh-CN" sz="3200" b="1" dirty="0" smtClean="0">
              <a:latin typeface="+mn-ea"/>
              <a:ea typeface="+mn-ea"/>
            </a:endParaRPr>
          </a:p>
          <a:p>
            <a:pPr eaLnBrk="1" hangingPunct="1">
              <a:spcBef>
                <a:spcPct val="50000"/>
              </a:spcBef>
            </a:pPr>
            <a:r>
              <a:rPr lang="zh-CN" altLang="en-US" sz="3200" dirty="0">
                <a:solidFill>
                  <a:srgbClr val="000808"/>
                </a:solidFill>
                <a:latin typeface="宋体" pitchFamily="2" charset="-122"/>
              </a:rPr>
              <a:t>　</a:t>
            </a:r>
            <a:endParaRPr kumimoji="1" lang="zh-CN" altLang="en-US" sz="3200" b="1" dirty="0">
              <a:latin typeface="Times New Roman" pitchFamily="18" charset="0"/>
              <a:ea typeface="楷体_GB2312" pitchFamily="49" charset="-122"/>
            </a:endParaRPr>
          </a:p>
          <a:p>
            <a:pPr eaLnBrk="1" hangingPunct="1">
              <a:spcBef>
                <a:spcPct val="50000"/>
              </a:spcBef>
            </a:pPr>
            <a:endParaRPr kumimoji="1" lang="zh-CN" altLang="en-US" sz="3200" b="1" dirty="0">
              <a:latin typeface="Times New Roman" pitchFamily="18" charset="0"/>
              <a:ea typeface="楷体_GB2312" pitchFamily="49" charset="-122"/>
            </a:endParaRPr>
          </a:p>
          <a:p>
            <a:pPr eaLnBrk="1" hangingPunct="1">
              <a:spcBef>
                <a:spcPct val="50000"/>
              </a:spcBef>
            </a:pPr>
            <a:r>
              <a:rPr lang="zh-CN" altLang="en-US" sz="3200" dirty="0">
                <a:solidFill>
                  <a:srgbClr val="FF0000"/>
                </a:solidFill>
                <a:ea typeface="华文新魏" pitchFamily="2" charset="-122"/>
              </a:rPr>
              <a:t> </a:t>
            </a:r>
            <a:r>
              <a:rPr lang="zh-CN" altLang="en-US" sz="1800" dirty="0"/>
              <a:t> </a:t>
            </a:r>
          </a:p>
        </p:txBody>
      </p:sp>
      <p:sp>
        <p:nvSpPr>
          <p:cNvPr id="56325" name="Rectangle 5"/>
          <p:cNvSpPr>
            <a:spLocks noChangeArrowheads="1"/>
          </p:cNvSpPr>
          <p:nvPr/>
        </p:nvSpPr>
        <p:spPr bwMode="auto">
          <a:xfrm>
            <a:off x="228600" y="548680"/>
            <a:ext cx="4815742" cy="707886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 dirty="0">
                <a:solidFill>
                  <a:schemeClr val="bg1"/>
                </a:solidFill>
              </a:rPr>
              <a:t>根据上联对出下联：</a:t>
            </a:r>
          </a:p>
        </p:txBody>
      </p:sp>
      <p:sp>
        <p:nvSpPr>
          <p:cNvPr id="6" name="矩形 5"/>
          <p:cNvSpPr/>
          <p:nvPr/>
        </p:nvSpPr>
        <p:spPr>
          <a:xfrm>
            <a:off x="5652120" y="188640"/>
            <a:ext cx="296748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线</a:t>
            </a:r>
            <a:r>
              <a:rPr lang="zh-CN" altLang="en-US" sz="54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下完成</a:t>
            </a:r>
            <a:endParaRPr lang="zh-CN" altLang="en-US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11" name="Text Box 5"/>
          <p:cNvSpPr txBox="1">
            <a:spLocks noChangeArrowheads="1"/>
          </p:cNvSpPr>
          <p:nvPr/>
        </p:nvSpPr>
        <p:spPr bwMode="auto">
          <a:xfrm>
            <a:off x="3490268" y="2532462"/>
            <a:ext cx="3816350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" pitchFamily="49" charset="-122"/>
                <a:ea typeface="楷体" pitchFamily="49" charset="-122"/>
              </a:rPr>
              <a:t>网上天地宽  </a:t>
            </a:r>
            <a:r>
              <a:rPr lang="zh-CN" altLang="en-US" sz="40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49" charset="-122"/>
                <a:ea typeface="黑体" pitchFamily="49" charset="-122"/>
              </a:rPr>
              <a:t> </a:t>
            </a:r>
          </a:p>
        </p:txBody>
      </p:sp>
      <p:sp>
        <p:nvSpPr>
          <p:cNvPr id="12" name="Text Box 9"/>
          <p:cNvSpPr txBox="1">
            <a:spLocks noChangeArrowheads="1"/>
          </p:cNvSpPr>
          <p:nvPr/>
        </p:nvSpPr>
        <p:spPr bwMode="auto">
          <a:xfrm>
            <a:off x="3988743" y="3501008"/>
            <a:ext cx="28194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800" b="1" dirty="0">
                <a:solidFill>
                  <a:srgbClr val="FF0000"/>
                </a:solidFill>
                <a:latin typeface="Times New Roman" pitchFamily="18" charset="0"/>
                <a:ea typeface="楷体_GB2312" pitchFamily="49" charset="-122"/>
              </a:rPr>
              <a:t>旭日东升万里红</a:t>
            </a:r>
          </a:p>
        </p:txBody>
      </p:sp>
      <p:sp>
        <p:nvSpPr>
          <p:cNvPr id="13" name="Text Box 11"/>
          <p:cNvSpPr txBox="1">
            <a:spLocks noChangeArrowheads="1"/>
          </p:cNvSpPr>
          <p:nvPr/>
        </p:nvSpPr>
        <p:spPr bwMode="auto">
          <a:xfrm>
            <a:off x="4090020" y="4338116"/>
            <a:ext cx="31242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800" b="1" dirty="0">
                <a:solidFill>
                  <a:srgbClr val="FF0000"/>
                </a:solidFill>
                <a:latin typeface="Times New Roman" pitchFamily="18" charset="0"/>
                <a:ea typeface="楷体_GB2312" pitchFamily="49" charset="-122"/>
              </a:rPr>
              <a:t>师生团结佳话多</a:t>
            </a:r>
          </a:p>
        </p:txBody>
      </p:sp>
    </p:spTree>
    <p:extLst>
      <p:ext uri="{BB962C8B-B14F-4D97-AF65-F5344CB8AC3E}">
        <p14:creationId xmlns:p14="http://schemas.microsoft.com/office/powerpoint/2010/main" val="37978766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1" grpId="1"/>
      <p:bldP spid="12" grpId="0" autoUpdateAnimBg="0"/>
      <p:bldP spid="13" grpId="0" autoUpdateAnimBg="0"/>
    </p:bld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自定义设计方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qyyg5uvx">
      <a:majorFont>
        <a:latin typeface="汉仪小隶书简"/>
        <a:ea typeface="汉仪小隶书简"/>
        <a:cs typeface=""/>
      </a:majorFont>
      <a:minorFont>
        <a:latin typeface="汉仪小隶书简"/>
        <a:ea typeface="汉仪小隶书简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1_Office 主题">
  <a:themeElements>
    <a:clrScheme name="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">
      <a:majorFont>
        <a:latin typeface="Calibri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lnDef>
  </a:objectDefaults>
  <a:extraClrSchemeLst/>
</a:theme>
</file>

<file path=ppt/theme/theme5.xml><?xml version="1.0" encoding="utf-8"?>
<a:theme xmlns:a="http://schemas.openxmlformats.org/drawingml/2006/main" name="1_自定义设计方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qyyg5uvx">
      <a:majorFont>
        <a:latin typeface="汉仪小隶书简"/>
        <a:ea typeface="汉仪小隶书简"/>
        <a:cs typeface=""/>
      </a:majorFont>
      <a:minorFont>
        <a:latin typeface="汉仪小隶书简"/>
        <a:ea typeface="汉仪小隶书简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2_Office 主题">
  <a:themeElements>
    <a:clrScheme name="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">
      <a:majorFont>
        <a:latin typeface="Calibri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lnDef>
  </a:objectDefaults>
  <a:extraClrSchemeLst/>
</a:theme>
</file>

<file path=ppt/theme/theme7.xml><?xml version="1.0" encoding="utf-8"?>
<a:theme xmlns:a="http://schemas.openxmlformats.org/drawingml/2006/main" name="3_Office 主题">
  <a:themeElements>
    <a:clrScheme name="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">
      <a:majorFont>
        <a:latin typeface="Calibri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lnDef>
  </a:objectDefaults>
  <a:extraClrSchemeLst/>
</a:theme>
</file>

<file path=ppt/theme/theme8.xml><?xml version="1.0" encoding="utf-8"?>
<a:theme xmlns:a="http://schemas.openxmlformats.org/drawingml/2006/main" name="4_Office 主题">
  <a:themeElements>
    <a:clrScheme name="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">
      <a:majorFont>
        <a:latin typeface="Calibri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617</TotalTime>
  <Words>3278</Words>
  <Application>Microsoft Office PowerPoint</Application>
  <PresentationFormat>全屏显示(4:3)</PresentationFormat>
  <Paragraphs>271</Paragraphs>
  <Slides>52</Slides>
  <Notes>0</Notes>
  <HiddenSlides>6</HiddenSlides>
  <MMClips>0</MMClips>
  <ScaleCrop>false</ScaleCrop>
  <HeadingPairs>
    <vt:vector size="4" baseType="variant">
      <vt:variant>
        <vt:lpstr>主题</vt:lpstr>
      </vt:variant>
      <vt:variant>
        <vt:i4>8</vt:i4>
      </vt:variant>
      <vt:variant>
        <vt:lpstr>幻灯片标题</vt:lpstr>
      </vt:variant>
      <vt:variant>
        <vt:i4>52</vt:i4>
      </vt:variant>
    </vt:vector>
  </HeadingPairs>
  <TitlesOfParts>
    <vt:vector size="60" baseType="lpstr">
      <vt:lpstr>Office 主题</vt:lpstr>
      <vt:lpstr>自定义设计方案</vt:lpstr>
      <vt:lpstr>默认设计模板</vt:lpstr>
      <vt:lpstr>1_Office 主题</vt:lpstr>
      <vt:lpstr>1_自定义设计方案</vt:lpstr>
      <vt:lpstr>2_Office 主题</vt:lpstr>
      <vt:lpstr>3_Office 主题</vt:lpstr>
      <vt:lpstr>4_Office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抢答题</vt:lpstr>
      <vt:lpstr>抢答题</vt:lpstr>
      <vt:lpstr>PowerPoint 演示文稿</vt:lpstr>
      <vt:lpstr>PowerPoint 演示文稿</vt:lpstr>
      <vt:lpstr>PowerPoint 演示文稿</vt:lpstr>
      <vt:lpstr>抢答题</vt:lpstr>
      <vt:lpstr>抢答题</vt:lpstr>
      <vt:lpstr>PowerPoint 演示文稿</vt:lpstr>
      <vt:lpstr>下面偏正短语的是（                   ） </vt:lpstr>
      <vt:lpstr>下面偏正短语的是（ 1、4、5、6、9、10、13、14、17、18、21、22、27、）  </vt:lpstr>
      <vt:lpstr>下面偏正短语的是（ 1、4、5、6、9、10、13、14、17、18、21、22、27、）  </vt:lpstr>
      <vt:lpstr>并列短语的是（                      ）</vt:lpstr>
      <vt:lpstr>下面并列短语的是（2、3、7、8、11、12、15、16、19、20、23、24、25、26、28）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下面有5个短语不是动宾，仔细查找</vt:lpstr>
      <vt:lpstr>下面有5个短语不是动宾，仔细查找</vt:lpstr>
      <vt:lpstr>请看两个短语</vt:lpstr>
      <vt:lpstr>结论：前有动后有宾是动宾；      前有动后无宾是后补。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五、主谓短语</vt:lpstr>
      <vt:lpstr>PowerPoint 演示文稿</vt:lpstr>
      <vt:lpstr>如下有几个主谓短语，请找一找：</vt:lpstr>
      <vt:lpstr>如下有几个主谓短语，请找一找：</vt:lpstr>
      <vt:lpstr>PowerPoint 演示文稿</vt:lpstr>
      <vt:lpstr>如下有5个不是主谓短语能找出来？</vt:lpstr>
      <vt:lpstr>如下有5个不是主谓短语能找出来？</vt:lpstr>
      <vt:lpstr>PowerPoint 演示文稿</vt:lpstr>
      <vt:lpstr>如下短语按类分组正确的2组是（ ）</vt:lpstr>
      <vt:lpstr>如下短语按类分组正确的2组是（ ）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CL-pc</dc:creator>
  <cp:lastModifiedBy>CL-pc</cp:lastModifiedBy>
  <cp:revision>14</cp:revision>
  <dcterms:created xsi:type="dcterms:W3CDTF">2020-02-23T08:57:36Z</dcterms:created>
  <dcterms:modified xsi:type="dcterms:W3CDTF">2020-02-28T06:22:21Z</dcterms:modified>
</cp:coreProperties>
</file>