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61" r:id="rId3"/>
    <p:sldId id="277" r:id="rId4"/>
    <p:sldId id="278" r:id="rId5"/>
    <p:sldId id="302" r:id="rId6"/>
    <p:sldId id="279" r:id="rId7"/>
    <p:sldId id="280" r:id="rId8"/>
    <p:sldId id="281" r:id="rId9"/>
    <p:sldId id="282" r:id="rId10"/>
    <p:sldId id="284" r:id="rId11"/>
    <p:sldId id="287" r:id="rId13"/>
    <p:sldId id="288" r:id="rId14"/>
    <p:sldId id="316" r:id="rId15"/>
    <p:sldId id="323" r:id="rId16"/>
    <p:sldId id="322" r:id="rId17"/>
    <p:sldId id="324" r:id="rId18"/>
    <p:sldId id="326" r:id="rId19"/>
    <p:sldId id="289" r:id="rId20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11.wmf"/><Relationship Id="rId1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5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4.wmf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2.wmf"/><Relationship Id="rId10" Type="http://schemas.openxmlformats.org/officeDocument/2006/relationships/notesSlide" Target="../notesSlides/notesSlide1.xml"/><Relationship Id="rId1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第一章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897889" y="1574583"/>
            <a:ext cx="5723890" cy="142113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88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运动的快慢</a:t>
            </a:r>
            <a:endParaRPr lang="zh-CN" altLang="en-US" sz="88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1475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037965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043680" y="5364480"/>
            <a:ext cx="1043305" cy="1068070"/>
          </a:xfrm>
          <a:prstGeom prst="ellipse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5925185" y="456692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99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7" name="TextBox 1"/>
          <p:cNvSpPr txBox="1"/>
          <p:nvPr/>
        </p:nvSpPr>
        <p:spPr>
          <a:xfrm>
            <a:off x="644525" y="476250"/>
            <a:ext cx="33512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一、速度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813" y="1700213"/>
            <a:ext cx="71485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．物理学中，把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路程与时间</a:t>
            </a:r>
            <a:r>
              <a:rPr lang="zh-CN" altLang="en-US" sz="2800" b="1" dirty="0">
                <a:latin typeface="宋体" panose="02010600030101010101" pitchFamily="2" charset="-122"/>
              </a:rPr>
              <a:t>之比叫做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速度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813" y="2565400"/>
            <a:ext cx="17907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．公式：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30" name="Rectangle 2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alibri" panose="020F0502020204030204" charset="0"/>
            </a:endParaRPr>
          </a:p>
        </p:txBody>
      </p:sp>
      <p:graphicFrame>
        <p:nvGraphicFramePr>
          <p:cNvPr id="9" name="Object 5"/>
          <p:cNvGraphicFramePr/>
          <p:nvPr/>
        </p:nvGraphicFramePr>
        <p:xfrm>
          <a:off x="2700338" y="2276475"/>
          <a:ext cx="10414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55600" imgH="393065" progId="Equation.3">
                  <p:embed/>
                </p:oleObj>
              </mc:Choice>
              <mc:Fallback>
                <p:oleObj name="" r:id="rId1" imgW="355600" imgH="393065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00338" y="2276475"/>
                        <a:ext cx="1041400" cy="115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273175" y="3500438"/>
            <a:ext cx="59356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v</a:t>
            </a:r>
            <a:r>
              <a:rPr lang="zh-CN" altLang="en-US" sz="2800" b="1" dirty="0">
                <a:latin typeface="宋体" panose="02010600030101010101" pitchFamily="2" charset="-122"/>
                <a:cs typeface="Times New Roman" panose="02020603050405020304" pitchFamily="18" charset="0"/>
              </a:rPr>
              <a:t>表示速度，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r>
              <a:rPr lang="zh-CN" altLang="en-US" sz="2800" b="1" dirty="0">
                <a:latin typeface="宋体" panose="02010600030101010101" pitchFamily="2" charset="-122"/>
              </a:rPr>
              <a:t>表示路程，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800" b="1" dirty="0">
                <a:latin typeface="宋体" panose="02010600030101010101" pitchFamily="2" charset="-122"/>
              </a:rPr>
              <a:t>表示时间。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35" name="圆角矩形 10"/>
          <p:cNvSpPr/>
          <p:nvPr/>
        </p:nvSpPr>
        <p:spPr>
          <a:xfrm>
            <a:off x="611188" y="4508500"/>
            <a:ext cx="8208962" cy="1800225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Times New Roman" panose="02020603050405020304" pitchFamily="18" charset="0"/>
              </a:rPr>
              <a:t>速度是表示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物体运动快慢</a:t>
            </a:r>
            <a:r>
              <a:rPr lang="zh-CN" altLang="en-US" sz="2800" b="1" dirty="0">
                <a:latin typeface="Times New Roman" panose="02020603050405020304" pitchFamily="18" charset="0"/>
              </a:rPr>
              <a:t>的物理量，在数值上等于</a:t>
            </a:r>
            <a:r>
              <a:rPr lang="zh-CN" altLang="en-US" sz="28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物体单位时间内通过的路程</a:t>
            </a:r>
            <a:r>
              <a:rPr lang="zh-CN" altLang="en-US" sz="2800" b="1" dirty="0">
                <a:latin typeface="Times New Roman" panose="02020603050405020304" pitchFamily="18" charset="0"/>
              </a:rPr>
              <a:t>，这个数值越大，表示物体运动越快。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03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TextBox 1"/>
          <p:cNvSpPr txBox="1"/>
          <p:nvPr/>
        </p:nvSpPr>
        <p:spPr>
          <a:xfrm>
            <a:off x="571500" y="620713"/>
            <a:ext cx="5368925" cy="2759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．单位：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 基本单位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</a:rPr>
              <a:t>m/s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或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m ·s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baseline="30000" dirty="0">
                <a:latin typeface="Times New Roman" panose="02020603050405020304" pitchFamily="18" charset="0"/>
              </a:rPr>
              <a:t>      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读作 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米每秒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常用单位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km/h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或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km ·h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读作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千米每小时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050" name="Object 2"/>
          <p:cNvGraphicFramePr/>
          <p:nvPr/>
        </p:nvGraphicFramePr>
        <p:xfrm>
          <a:off x="297498" y="3933825"/>
          <a:ext cx="4968875" cy="214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663065" imgH="761365" progId="Equation.DSMT4">
                  <p:embed/>
                </p:oleObj>
              </mc:Choice>
              <mc:Fallback>
                <p:oleObj name="" r:id="rId1" imgW="1663065" imgH="76136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7498" y="3933825"/>
                        <a:ext cx="4968875" cy="2144713"/>
                      </a:xfrm>
                      <a:prstGeom prst="rect">
                        <a:avLst/>
                      </a:prstGeom>
                      <a:noFill/>
                      <a:ln w="28575" cap="flat" cmpd="sng">
                        <a:solidFill>
                          <a:schemeClr val="tx2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60" name="组合 2059"/>
          <p:cNvGrpSpPr/>
          <p:nvPr/>
        </p:nvGrpSpPr>
        <p:grpSpPr>
          <a:xfrm>
            <a:off x="5724525" y="1125538"/>
            <a:ext cx="3243263" cy="5145087"/>
            <a:chOff x="3606" y="709"/>
            <a:chExt cx="2043" cy="3241"/>
          </a:xfrm>
        </p:grpSpPr>
        <p:pic>
          <p:nvPicPr>
            <p:cNvPr id="4" name="图片 3" descr="twl9s020128053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29" y="727"/>
              <a:ext cx="1969" cy="1600"/>
            </a:xfrm>
            <a:prstGeom prst="roundRect">
              <a:avLst>
                <a:gd name="adj" fmla="val 11440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55000" dir="5400000" sy="-100000" algn="bl" rotWithShape="0"/>
            </a:effectLst>
          </p:spPr>
        </p:pic>
        <p:sp>
          <p:nvSpPr>
            <p:cNvPr id="2059" name="TextBox 3"/>
            <p:cNvSpPr txBox="1"/>
            <p:nvPr/>
          </p:nvSpPr>
          <p:spPr>
            <a:xfrm>
              <a:off x="4014" y="2478"/>
              <a:ext cx="1241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latin typeface="T"/>
                </a:rPr>
                <a:t>汽车速度表</a:t>
              </a:r>
              <a:endParaRPr lang="zh-CN" altLang="en-US" sz="2800" b="1" dirty="0">
                <a:latin typeface="T"/>
              </a:endParaRPr>
            </a:p>
          </p:txBody>
        </p:sp>
      </p:grpSp>
      <p:sp>
        <p:nvSpPr>
          <p:cNvPr id="3079" name="TextBox 4"/>
          <p:cNvSpPr txBox="1"/>
          <p:nvPr/>
        </p:nvSpPr>
        <p:spPr>
          <a:xfrm>
            <a:off x="5247005" y="4758055"/>
            <a:ext cx="3740785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      5m/s=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     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km/h</a:t>
            </a:r>
            <a:endParaRPr lang="en-US" altLang="zh-CN" sz="2800" b="1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en-US" altLang="zh-CN" sz="2800" b="1">
                <a:latin typeface="Times New Roman" panose="02020603050405020304" pitchFamily="18" charset="0"/>
                <a:ea typeface="楷体_GB2312" pitchFamily="49" charset="-122"/>
              </a:rPr>
              <a:t>72km/h=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itchFamily="49" charset="-122"/>
              </a:rPr>
              <a:t>          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2800" b="1" err="1">
                <a:latin typeface="Times New Roman" panose="02020603050405020304" pitchFamily="18" charset="0"/>
                <a:ea typeface="楷体_GB2312" pitchFamily="49" charset="-122"/>
              </a:rPr>
              <a:t>m/s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46913" y="481520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18</a:t>
            </a:r>
            <a:endParaRPr lang="zh-CN" altLang="en-US" sz="2800" b="1" dirty="0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081" name="TextBox 9"/>
          <p:cNvSpPr txBox="1"/>
          <p:nvPr/>
        </p:nvSpPr>
        <p:spPr>
          <a:xfrm>
            <a:off x="7423150" y="5391468"/>
            <a:ext cx="919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20</a:t>
            </a:r>
            <a:endParaRPr lang="zh-CN" altLang="en-US" sz="2800" b="1" dirty="0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8" grpId="0"/>
      <p:bldP spid="3081" grpId="0"/>
      <p:bldP spid="30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Box 1"/>
          <p:cNvSpPr txBox="1"/>
          <p:nvPr/>
        </p:nvSpPr>
        <p:spPr>
          <a:xfrm>
            <a:off x="1290003" y="142558"/>
            <a:ext cx="51530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机械运动的分类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组合 7"/>
          <p:cNvGrpSpPr/>
          <p:nvPr/>
        </p:nvGrpSpPr>
        <p:grpSpPr>
          <a:xfrm>
            <a:off x="291148" y="1292543"/>
            <a:ext cx="4214812" cy="3376612"/>
            <a:chOff x="357158" y="1928802"/>
            <a:chExt cx="4214842" cy="3375978"/>
          </a:xfrm>
        </p:grpSpPr>
        <p:pic>
          <p:nvPicPr>
            <p:cNvPr id="14344" name="图片 2" descr="001d7d5995c70e693fc14f.jpg"/>
            <p:cNvPicPr>
              <a:picLocks noChangeAspect="1"/>
            </p:cNvPicPr>
            <p:nvPr/>
          </p:nvPicPr>
          <p:blipFill>
            <a:blip r:embed="rId1"/>
            <a:srcRect r="17677" b="20470"/>
            <a:stretch>
              <a:fillRect/>
            </a:stretch>
          </p:blipFill>
          <p:spPr>
            <a:xfrm>
              <a:off x="357158" y="1928802"/>
              <a:ext cx="4214842" cy="2714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1000100" y="4785765"/>
              <a:ext cx="2684481" cy="5190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CC"/>
                  </a:solidFill>
                  <a:latin typeface="宋体" panose="02010600030101010101" pitchFamily="2" charset="-122"/>
                </a:rPr>
                <a:t>列车沿直线运动</a:t>
              </a:r>
              <a:endPara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组合 8"/>
          <p:cNvGrpSpPr/>
          <p:nvPr/>
        </p:nvGrpSpPr>
        <p:grpSpPr>
          <a:xfrm>
            <a:off x="4775835" y="1292543"/>
            <a:ext cx="4016375" cy="3376612"/>
            <a:chOff x="4841783" y="1928802"/>
            <a:chExt cx="4016497" cy="3375978"/>
          </a:xfrm>
        </p:grpSpPr>
        <p:pic>
          <p:nvPicPr>
            <p:cNvPr id="14342" name="图片 3" descr="3575152_200213008423_2.jpg"/>
            <p:cNvPicPr>
              <a:picLocks noChangeAspect="1"/>
            </p:cNvPicPr>
            <p:nvPr/>
          </p:nvPicPr>
          <p:blipFill>
            <a:blip r:embed="rId2"/>
            <a:srcRect r="8937" b="7317"/>
            <a:stretch>
              <a:fillRect/>
            </a:stretch>
          </p:blipFill>
          <p:spPr>
            <a:xfrm>
              <a:off x="4841783" y="1928802"/>
              <a:ext cx="4016497" cy="27146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5429176" y="4785765"/>
              <a:ext cx="3041742" cy="5190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CC"/>
                  </a:solidFill>
                  <a:latin typeface="宋体" panose="02010600030101010101" pitchFamily="2" charset="-122"/>
                </a:rPr>
                <a:t>过山车沿曲线运动</a:t>
              </a:r>
              <a:endPara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34023" y="4958080"/>
            <a:ext cx="8286750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．按照运动路线，机械运动分为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直线运动</a:t>
            </a:r>
            <a:r>
              <a:rPr lang="zh-CN" altLang="en-US" sz="2800" b="1" dirty="0">
                <a:latin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曲线运动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1434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54"/>
          <p:cNvGrpSpPr/>
          <p:nvPr/>
        </p:nvGrpSpPr>
        <p:grpSpPr>
          <a:xfrm>
            <a:off x="142875" y="2117725"/>
            <a:ext cx="8786813" cy="1235075"/>
            <a:chOff x="142844" y="1488032"/>
            <a:chExt cx="8786874" cy="1235554"/>
          </a:xfrm>
        </p:grpSpPr>
        <p:sp>
          <p:nvSpPr>
            <p:cNvPr id="6" name="矩形 5"/>
            <p:cNvSpPr/>
            <p:nvPr/>
          </p:nvSpPr>
          <p:spPr>
            <a:xfrm flipV="1">
              <a:off x="142844" y="1572203"/>
              <a:ext cx="8786874" cy="570133"/>
            </a:xfrm>
            <a:prstGeom prst="rect">
              <a:avLst/>
            </a:prstGeom>
          </p:spPr>
          <p:style>
            <a:lnRef idx="1">
              <a:schemeClr val="accent3"/>
            </a:lnRef>
            <a:fillRef idx="1001">
              <a:schemeClr val="lt1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89" name="图片 1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142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矩形 6"/>
            <p:cNvSpPr/>
            <p:nvPr/>
          </p:nvSpPr>
          <p:spPr>
            <a:xfrm>
              <a:off x="142844" y="214233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91" name="图片 7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00023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2" name="图片 8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37861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3" name="图片 9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564357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4" name="图片 10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742952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3" name="直接连接符 22"/>
            <p:cNvCxnSpPr/>
            <p:nvPr/>
          </p:nvCxnSpPr>
          <p:spPr>
            <a:xfrm rot="5400000">
              <a:off x="1107217" y="2319411"/>
              <a:ext cx="214395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5400000">
              <a:off x="2893961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4679911" y="232020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5400000">
              <a:off x="6535712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rot="5400000">
              <a:off x="8323249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00" name="TextBox 32"/>
            <p:cNvSpPr txBox="1"/>
            <p:nvPr/>
          </p:nvSpPr>
          <p:spPr>
            <a:xfrm>
              <a:off x="1071538" y="1500174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1" name="TextBox 33"/>
            <p:cNvSpPr txBox="1"/>
            <p:nvPr/>
          </p:nvSpPr>
          <p:spPr>
            <a:xfrm>
              <a:off x="1071538" y="2345288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2" name="TextBox 36"/>
            <p:cNvSpPr txBox="1"/>
            <p:nvPr/>
          </p:nvSpPr>
          <p:spPr>
            <a:xfrm>
              <a:off x="2786050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3" name="TextBox 39"/>
            <p:cNvSpPr txBox="1"/>
            <p:nvPr/>
          </p:nvSpPr>
          <p:spPr>
            <a:xfrm>
              <a:off x="4572000" y="150073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20s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4" name="TextBox 41"/>
            <p:cNvSpPr txBox="1"/>
            <p:nvPr/>
          </p:nvSpPr>
          <p:spPr>
            <a:xfrm>
              <a:off x="643891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5" name="TextBox 43"/>
            <p:cNvSpPr txBox="1"/>
            <p:nvPr/>
          </p:nvSpPr>
          <p:spPr>
            <a:xfrm>
              <a:off x="822486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40s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6" name="TextBox 46"/>
            <p:cNvSpPr txBox="1"/>
            <p:nvPr/>
          </p:nvSpPr>
          <p:spPr>
            <a:xfrm>
              <a:off x="27082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7" name="TextBox 47"/>
            <p:cNvSpPr txBox="1"/>
            <p:nvPr/>
          </p:nvSpPr>
          <p:spPr>
            <a:xfrm>
              <a:off x="45005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600m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8" name="TextBox 48"/>
            <p:cNvSpPr txBox="1"/>
            <p:nvPr/>
          </p:nvSpPr>
          <p:spPr>
            <a:xfrm>
              <a:off x="6351600" y="2345614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900m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9" name="TextBox 49"/>
            <p:cNvSpPr txBox="1"/>
            <p:nvPr/>
          </p:nvSpPr>
          <p:spPr>
            <a:xfrm>
              <a:off x="8093100" y="235673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1200m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</p:grpSp>
      <p:grpSp>
        <p:nvGrpSpPr>
          <p:cNvPr id="15363" name="组合 53"/>
          <p:cNvGrpSpPr/>
          <p:nvPr/>
        </p:nvGrpSpPr>
        <p:grpSpPr>
          <a:xfrm>
            <a:off x="142875" y="3486150"/>
            <a:ext cx="8786813" cy="1235075"/>
            <a:chOff x="142844" y="2916792"/>
            <a:chExt cx="8786874" cy="1235554"/>
          </a:xfrm>
        </p:grpSpPr>
        <p:sp>
          <p:nvSpPr>
            <p:cNvPr id="13" name="矩形 12"/>
            <p:cNvSpPr/>
            <p:nvPr/>
          </p:nvSpPr>
          <p:spPr>
            <a:xfrm flipV="1">
              <a:off x="142844" y="3000962"/>
              <a:ext cx="8786874" cy="570134"/>
            </a:xfrm>
            <a:prstGeom prst="rect">
              <a:avLst/>
            </a:prstGeom>
          </p:spPr>
          <p:style>
            <a:lnRef idx="1">
              <a:schemeClr val="accent3"/>
            </a:lnRef>
            <a:fillRef idx="1001">
              <a:schemeClr val="lt1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67" name="图片 13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1428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" name="矩形 14"/>
            <p:cNvSpPr/>
            <p:nvPr/>
          </p:nvSpPr>
          <p:spPr>
            <a:xfrm>
              <a:off x="142844" y="3571096"/>
              <a:ext cx="8786874" cy="71465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69" name="图片 15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128585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70" name="图片 16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857488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71" name="图片 17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4857752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72" name="图片 18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7429520" y="328612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4" name="直接连接符 23"/>
            <p:cNvCxnSpPr/>
            <p:nvPr/>
          </p:nvCxnSpPr>
          <p:spPr>
            <a:xfrm rot="5400000">
              <a:off x="1108010" y="3748966"/>
              <a:ext cx="214396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rot="5400000">
              <a:off x="2179579" y="3748965"/>
              <a:ext cx="214396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rot="5400000">
              <a:off x="3751215" y="3748965"/>
              <a:ext cx="214396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5400000">
              <a:off x="5749892" y="3748966"/>
              <a:ext cx="214396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rot="5400000">
              <a:off x="8321660" y="3748966"/>
              <a:ext cx="214396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8" name="TextBox 34"/>
            <p:cNvSpPr txBox="1"/>
            <p:nvPr/>
          </p:nvSpPr>
          <p:spPr>
            <a:xfrm>
              <a:off x="1071538" y="2916792"/>
              <a:ext cx="30004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79" name="TextBox 35"/>
            <p:cNvSpPr txBox="1"/>
            <p:nvPr/>
          </p:nvSpPr>
          <p:spPr>
            <a:xfrm>
              <a:off x="1055663" y="3785491"/>
              <a:ext cx="30003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0" name="TextBox 38"/>
            <p:cNvSpPr txBox="1"/>
            <p:nvPr/>
          </p:nvSpPr>
          <p:spPr>
            <a:xfrm>
              <a:off x="2071670" y="291679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1" name="TextBox 40"/>
            <p:cNvSpPr txBox="1"/>
            <p:nvPr/>
          </p:nvSpPr>
          <p:spPr>
            <a:xfrm>
              <a:off x="3643306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20s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2" name="TextBox 42"/>
            <p:cNvSpPr txBox="1"/>
            <p:nvPr/>
          </p:nvSpPr>
          <p:spPr>
            <a:xfrm>
              <a:off x="5643570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3" name="TextBox 44"/>
            <p:cNvSpPr txBox="1"/>
            <p:nvPr/>
          </p:nvSpPr>
          <p:spPr>
            <a:xfrm>
              <a:off x="8215338" y="292949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40s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4" name="TextBox 45"/>
            <p:cNvSpPr txBox="1"/>
            <p:nvPr/>
          </p:nvSpPr>
          <p:spPr>
            <a:xfrm>
              <a:off x="1993882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200m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5" name="TextBox 50"/>
            <p:cNvSpPr txBox="1"/>
            <p:nvPr/>
          </p:nvSpPr>
          <p:spPr>
            <a:xfrm>
              <a:off x="8072462" y="378549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1200m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6" name="TextBox 51"/>
            <p:cNvSpPr txBox="1"/>
            <p:nvPr/>
          </p:nvSpPr>
          <p:spPr>
            <a:xfrm>
              <a:off x="3565518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450m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387" name="TextBox 52"/>
            <p:cNvSpPr txBox="1"/>
            <p:nvPr/>
          </p:nvSpPr>
          <p:spPr>
            <a:xfrm>
              <a:off x="5565782" y="378549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750m</a:t>
              </a:r>
              <a:endParaRPr lang="zh-CN" altLang="en-US" dirty="0">
                <a:latin typeface="Calibri" panose="020F0502020204030204" charset="0"/>
              </a:endParaRPr>
            </a:p>
          </p:txBody>
        </p:sp>
      </p:grpSp>
      <p:sp>
        <p:nvSpPr>
          <p:cNvPr id="15364" name="TextBox 55"/>
          <p:cNvSpPr txBox="1"/>
          <p:nvPr/>
        </p:nvSpPr>
        <p:spPr>
          <a:xfrm>
            <a:off x="285750" y="1219200"/>
            <a:ext cx="8858250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沿直线行驶的两辆小汽车运动有什么不同？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95288" y="4933950"/>
            <a:ext cx="849788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 dirty="0"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</a:rPr>
              <a:t>在直线运动中，按速度可分为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匀速直线运动</a:t>
            </a:r>
            <a:r>
              <a:rPr lang="zh-CN" altLang="en-US" sz="2800" b="1" dirty="0">
                <a:latin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变速直线运动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5412" name="TextBox 55"/>
          <p:cNvSpPr txBox="1"/>
          <p:nvPr/>
        </p:nvSpPr>
        <p:spPr>
          <a:xfrm>
            <a:off x="1533208" y="33020"/>
            <a:ext cx="4032250" cy="779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[</a:t>
            </a:r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想想议议</a:t>
            </a:r>
            <a:r>
              <a:rPr lang="en-US" altLang="zh-CN" sz="3600" b="1">
                <a:solidFill>
                  <a:srgbClr val="0066CC"/>
                </a:solidFill>
                <a:latin typeface="宋体" panose="02010600030101010101" pitchFamily="2" charset="-122"/>
              </a:rPr>
              <a:t>]</a:t>
            </a:r>
            <a:endParaRPr lang="en-US" altLang="zh-CN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Box 1"/>
          <p:cNvSpPr txBox="1"/>
          <p:nvPr/>
        </p:nvSpPr>
        <p:spPr>
          <a:xfrm>
            <a:off x="1316038" y="18827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三、匀速直线运动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6387" name="TextBox 2"/>
          <p:cNvSpPr txBox="1"/>
          <p:nvPr/>
        </p:nvSpPr>
        <p:spPr>
          <a:xfrm>
            <a:off x="395288" y="1222375"/>
            <a:ext cx="8208962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楷体_GB2312" pitchFamily="49" charset="-122"/>
              </a:rPr>
              <a:t>　　我们把物体沿着直线且速度不变的运动叫做匀速直线运动。</a:t>
            </a:r>
            <a:endParaRPr lang="zh-CN" altLang="en-US" sz="2800" b="1" dirty="0">
              <a:latin typeface="楷体_GB2312" pitchFamily="49" charset="-122"/>
            </a:endParaRPr>
          </a:p>
        </p:txBody>
      </p:sp>
      <p:sp>
        <p:nvSpPr>
          <p:cNvPr id="16388" name="圆角矩形 3"/>
          <p:cNvSpPr/>
          <p:nvPr/>
        </p:nvSpPr>
        <p:spPr>
          <a:xfrm>
            <a:off x="468313" y="2735263"/>
            <a:ext cx="8135937" cy="3097212"/>
          </a:xfrm>
          <a:prstGeom prst="roundRect">
            <a:avLst>
              <a:gd name="adj" fmla="val 6926"/>
            </a:avLst>
          </a:prstGeom>
          <a:solidFill>
            <a:srgbClr val="BBE0E3"/>
          </a:solidFill>
          <a:ln w="381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p>
            <a:pPr>
              <a:lnSpc>
                <a:spcPct val="125000"/>
              </a:lnSpc>
            </a:pPr>
            <a:r>
              <a:rPr lang="zh-CN" altLang="en-US" sz="2800" b="1" dirty="0">
                <a:latin typeface="楷体_GB2312" pitchFamily="49" charset="-122"/>
              </a:rPr>
              <a:t>　　匀速直线运动是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</a:rPr>
              <a:t>最简单的机械运动</a:t>
            </a:r>
            <a:r>
              <a:rPr lang="zh-CN" altLang="en-US" sz="2800" b="1" dirty="0">
                <a:latin typeface="楷体_GB2312" pitchFamily="49" charset="-122"/>
              </a:rPr>
              <a:t>，是研究其它复杂运动的基础。做匀速直线运动的物体在</a:t>
            </a:r>
            <a:r>
              <a:rPr lang="zh-CN" altLang="en-US" sz="2800" b="1" dirty="0">
                <a:solidFill>
                  <a:srgbClr val="CC0000"/>
                </a:solidFill>
                <a:latin typeface="楷体_GB2312" pitchFamily="49" charset="-122"/>
              </a:rPr>
              <a:t>任意</a:t>
            </a:r>
            <a:r>
              <a:rPr lang="zh-CN" altLang="en-US" sz="2800" b="1" dirty="0">
                <a:solidFill>
                  <a:srgbClr val="0066CC"/>
                </a:solidFill>
                <a:latin typeface="楷体_GB2312" pitchFamily="49" charset="-122"/>
              </a:rPr>
              <a:t>相同时间内通过的路程都相等</a:t>
            </a:r>
            <a:r>
              <a:rPr lang="zh-CN" altLang="en-US" sz="2800" b="1" dirty="0">
                <a:latin typeface="楷体_GB2312" pitchFamily="49" charset="-122"/>
              </a:rPr>
              <a:t>，即路程与时间成正比；速度大小不随路程和时间变化。</a:t>
            </a:r>
            <a:endParaRPr lang="zh-CN" altLang="en-US" sz="2800" b="1" dirty="0">
              <a:latin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0" name="TextBox 1"/>
          <p:cNvSpPr txBox="1"/>
          <p:nvPr/>
        </p:nvSpPr>
        <p:spPr>
          <a:xfrm>
            <a:off x="1259523" y="206058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66CC"/>
                </a:solidFill>
                <a:latin typeface="宋体" panose="02010600030101010101" pitchFamily="2" charset="-122"/>
              </a:rPr>
              <a:t>四、变速直线运动</a:t>
            </a:r>
            <a:endParaRPr lang="zh-CN" altLang="en-US" sz="36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4101" name="TextBox 2"/>
          <p:cNvSpPr txBox="1"/>
          <p:nvPr/>
        </p:nvSpPr>
        <p:spPr>
          <a:xfrm>
            <a:off x="643255" y="847408"/>
            <a:ext cx="7888288" cy="1706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物体做直线运动，速度大小改变（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在相等时间内通过的路程不相等</a:t>
            </a:r>
            <a:r>
              <a:rPr lang="zh-CN" altLang="en-US" sz="2800" b="1" dirty="0">
                <a:latin typeface="宋体" panose="02010600030101010101" pitchFamily="2" charset="-122"/>
              </a:rPr>
              <a:t>）这种运动叫做变速直线运动。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106" name="圆角矩形 3"/>
          <p:cNvSpPr/>
          <p:nvPr/>
        </p:nvSpPr>
        <p:spPr>
          <a:xfrm>
            <a:off x="437515" y="3395980"/>
            <a:ext cx="8136255" cy="1656715"/>
          </a:xfrm>
          <a:prstGeom prst="roundRect">
            <a:avLst>
              <a:gd name="adj" fmla="val 6926"/>
            </a:avLst>
          </a:prstGeom>
          <a:solidFill>
            <a:srgbClr val="BBE0E3"/>
          </a:solidFill>
          <a:ln w="317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p>
            <a:pPr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　　对变速运动做粗略研究时，可以根据公式来描述物体运动快慢，表示物体在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某一段路程中或某一段时间内的平均快慢程度。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TextBox 6"/>
          <p:cNvSpPr txBox="1"/>
          <p:nvPr/>
        </p:nvSpPr>
        <p:spPr>
          <a:xfrm>
            <a:off x="2429828" y="2543175"/>
            <a:ext cx="268446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平均速度计算式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3" name="Object 3"/>
          <p:cNvGraphicFramePr/>
          <p:nvPr/>
        </p:nvGraphicFramePr>
        <p:xfrm>
          <a:off x="5222240" y="2182813"/>
          <a:ext cx="109537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" imgW="355600" imgH="393065" progId="Equation.3">
                  <p:embed/>
                </p:oleObj>
              </mc:Choice>
              <mc:Fallback>
                <p:oleObj name="" r:id="rId1" imgW="355600" imgH="393065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222240" y="2182813"/>
                        <a:ext cx="1095375" cy="1212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圆角矩形 5"/>
          <p:cNvSpPr/>
          <p:nvPr/>
        </p:nvSpPr>
        <p:spPr>
          <a:xfrm>
            <a:off x="437515" y="5226685"/>
            <a:ext cx="8136255" cy="1141730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3175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　</a:t>
            </a:r>
            <a:r>
              <a:rPr lang="zh-CN" altLang="en-US" sz="2400" b="1" dirty="0">
                <a:latin typeface="Times New Roman" panose="02020603050405020304" pitchFamily="18" charset="0"/>
              </a:rPr>
              <a:t>　求变速运动物体的平均速度一定要明确路程和时间的对应关系。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bldLvl="0" animBg="1"/>
      <p:bldP spid="717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Box 12"/>
          <p:cNvSpPr txBox="1"/>
          <p:nvPr/>
        </p:nvSpPr>
        <p:spPr>
          <a:xfrm>
            <a:off x="971550" y="5516563"/>
            <a:ext cx="52689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答：刘翔的平均速度是</a:t>
            </a:r>
            <a:r>
              <a:rPr lang="en-US" altLang="zh-CN" sz="2800" b="1">
                <a:latin typeface="Times New Roman" panose="02020603050405020304" pitchFamily="18" charset="0"/>
              </a:rPr>
              <a:t>8.52m/s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124" name="TextBox 4"/>
          <p:cNvSpPr txBox="1"/>
          <p:nvPr/>
        </p:nvSpPr>
        <p:spPr>
          <a:xfrm>
            <a:off x="539750" y="692150"/>
            <a:ext cx="8143875" cy="170688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　　例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：我国优秀运动员刘翔在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2004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雅典奥运会上勇夺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110m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跨栏金牌并打破奥运会纪录，成绩</a:t>
            </a:r>
            <a:r>
              <a:rPr lang="en-US" altLang="zh-CN" sz="2800" b="1">
                <a:solidFill>
                  <a:srgbClr val="0066CC"/>
                </a:solidFill>
                <a:latin typeface="宋体" panose="02010600030101010101" pitchFamily="2" charset="-122"/>
              </a:rPr>
              <a:t>12.91s</a:t>
            </a: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。他的平均速度是多少？</a:t>
            </a:r>
            <a:endParaRPr lang="zh-CN" altLang="en-US" sz="28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5125" name="TextBox 5"/>
          <p:cNvSpPr txBox="1"/>
          <p:nvPr/>
        </p:nvSpPr>
        <p:spPr>
          <a:xfrm>
            <a:off x="394653" y="2852738"/>
            <a:ext cx="8353425" cy="11684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　　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刘翔通过的路程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=110m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，所用时间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=12.91s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，由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v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sz="28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800" b="1" i="1" err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 err="1">
                <a:solidFill>
                  <a:srgbClr val="000000"/>
                </a:solidFill>
                <a:latin typeface="Times New Roman" panose="02020603050405020304" pitchFamily="18" charset="0"/>
              </a:rPr>
              <a:t>得他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的平均速度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：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5126" name="TextBox 7"/>
          <p:cNvSpPr txBox="1"/>
          <p:nvPr/>
        </p:nvSpPr>
        <p:spPr>
          <a:xfrm>
            <a:off x="395288" y="2909888"/>
            <a:ext cx="16129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Calibri" panose="020F0502020204030204" charset="0"/>
                <a:ea typeface="楷体_GB2312" pitchFamily="49" charset="-122"/>
              </a:rPr>
              <a:t>　　</a:t>
            </a:r>
            <a:r>
              <a:rPr lang="zh-CN" altLang="en-US" sz="2800" b="1" dirty="0">
                <a:latin typeface="Calibri" panose="020F0502020204030204" charset="0"/>
              </a:rPr>
              <a:t>解：</a:t>
            </a:r>
            <a:endParaRPr lang="zh-CN" altLang="en-US" sz="2800" b="1" dirty="0">
              <a:latin typeface="Calibri" panose="020F0502020204030204" charset="0"/>
            </a:endParaRPr>
          </a:p>
        </p:txBody>
      </p:sp>
      <p:graphicFrame>
        <p:nvGraphicFramePr>
          <p:cNvPr id="5122" name="Object 3"/>
          <p:cNvGraphicFramePr/>
          <p:nvPr/>
        </p:nvGraphicFramePr>
        <p:xfrm>
          <a:off x="2506663" y="4133850"/>
          <a:ext cx="4297362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586230" imgH="405765" progId="Equation.DSMT4">
                  <p:embed/>
                </p:oleObj>
              </mc:Choice>
              <mc:Fallback>
                <p:oleObj name="" r:id="rId1" imgW="1586230" imgH="405765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6663" y="4133850"/>
                        <a:ext cx="4297362" cy="1033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7" name="圆角矩形标注 9"/>
          <p:cNvSpPr/>
          <p:nvPr/>
        </p:nvSpPr>
        <p:spPr>
          <a:xfrm>
            <a:off x="6804025" y="2060575"/>
            <a:ext cx="2074863" cy="928688"/>
          </a:xfrm>
          <a:prstGeom prst="wedgeRoundRectCallout">
            <a:avLst>
              <a:gd name="adj1" fmla="val -64843"/>
              <a:gd name="adj2" fmla="val 65384"/>
              <a:gd name="adj3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必要的说明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8" name="圆角矩形标注 10"/>
          <p:cNvSpPr/>
          <p:nvPr/>
        </p:nvSpPr>
        <p:spPr>
          <a:xfrm>
            <a:off x="166053" y="4602798"/>
            <a:ext cx="2071687" cy="785812"/>
          </a:xfrm>
          <a:prstGeom prst="wedgeRoundRectCallout">
            <a:avLst>
              <a:gd name="adj1" fmla="val 30079"/>
              <a:gd name="adj2" fmla="val -134444"/>
              <a:gd name="adj3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所用公式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9" name="圆角矩形标注 11"/>
          <p:cNvSpPr/>
          <p:nvPr/>
        </p:nvSpPr>
        <p:spPr>
          <a:xfrm>
            <a:off x="4795520" y="5167313"/>
            <a:ext cx="3887788" cy="1309687"/>
          </a:xfrm>
          <a:prstGeom prst="wedgeRoundRectCallout">
            <a:avLst>
              <a:gd name="adj1" fmla="val -42079"/>
              <a:gd name="adj2" fmla="val -77759"/>
              <a:gd name="adj3" fmla="val 16667"/>
            </a:avLst>
          </a:prstGeom>
          <a:solidFill>
            <a:srgbClr val="BBE0E3"/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0" tIns="0" rIns="0" bIns="0" anchor="ctr"/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代入数据，求出结果。数字后面要有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单位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31" name="圆角矩形 5130"/>
          <p:cNvSpPr/>
          <p:nvPr/>
        </p:nvSpPr>
        <p:spPr>
          <a:xfrm>
            <a:off x="395288" y="2852738"/>
            <a:ext cx="8353425" cy="136842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CC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513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25" grpId="0"/>
      <p:bldP spid="5127" grpId="0" bldLvl="0" animBg="1"/>
      <p:bldP spid="5128" grpId="0" bldLvl="0" animBg="1"/>
      <p:bldP spid="512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3" name="文本框 12292"/>
          <p:cNvSpPr txBox="1"/>
          <p:nvPr/>
        </p:nvSpPr>
        <p:spPr>
          <a:xfrm>
            <a:off x="384175" y="3066415"/>
            <a:ext cx="76676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②.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平均速度不是速度的平均值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不能用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3963988" y="2572068"/>
            <a:ext cx="12239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1800" b="0" dirty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graphicFrame>
        <p:nvGraphicFramePr>
          <p:cNvPr id="12296" name="对象 12295"/>
          <p:cNvGraphicFramePr/>
          <p:nvPr/>
        </p:nvGraphicFramePr>
        <p:xfrm>
          <a:off x="4483100" y="2649855"/>
          <a:ext cx="114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14300" imgH="418465" progId="Equation.3">
                  <p:embed/>
                </p:oleObj>
              </mc:Choice>
              <mc:Fallback>
                <p:oleObj name="" r:id="rId1" imgW="114300" imgH="41846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83100" y="2649855"/>
                        <a:ext cx="1143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8" name="对象 12297"/>
          <p:cNvGraphicFramePr/>
          <p:nvPr/>
        </p:nvGraphicFramePr>
        <p:xfrm>
          <a:off x="4483100" y="2751455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114300" imgH="215265" progId="Equation.3">
                  <p:embed/>
                </p:oleObj>
              </mc:Choice>
              <mc:Fallback>
                <p:oleObj name="" r:id="rId3" imgW="114300" imgH="21526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83100" y="2751455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1" name="文本框 12300"/>
          <p:cNvSpPr txBox="1"/>
          <p:nvPr/>
        </p:nvSpPr>
        <p:spPr>
          <a:xfrm>
            <a:off x="4879975" y="2394268"/>
            <a:ext cx="184150" cy="41275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endParaRPr lang="el-GR" altLang="zh-CN" b="0" baseline="-20000" dirty="0">
              <a:latin typeface="Arial" panose="020B0604020202020204" pitchFamily="34" charset="0"/>
              <a:ea typeface="MS UI Gothic" panose="020B0600070205080204" pitchFamily="34" charset="-128"/>
            </a:endParaRPr>
          </a:p>
        </p:txBody>
      </p:sp>
      <p:sp>
        <p:nvSpPr>
          <p:cNvPr id="12303" name="文本框 12302"/>
          <p:cNvSpPr txBox="1"/>
          <p:nvPr/>
        </p:nvSpPr>
        <p:spPr>
          <a:xfrm>
            <a:off x="5908675" y="2787968"/>
            <a:ext cx="703263" cy="579437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b="0" dirty="0"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12305" name="文本框 12304"/>
          <p:cNvSpPr txBox="1"/>
          <p:nvPr/>
        </p:nvSpPr>
        <p:spPr>
          <a:xfrm>
            <a:off x="4379913" y="4082098"/>
            <a:ext cx="1584325" cy="519112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来计算</a:t>
            </a:r>
            <a:endParaRPr lang="zh-CN" altLang="en-US" sz="2800" dirty="0">
              <a:solidFill>
                <a:schemeClr val="tx1"/>
              </a:solidFill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12306" name="文本框 12305"/>
          <p:cNvSpPr txBox="1"/>
          <p:nvPr/>
        </p:nvSpPr>
        <p:spPr>
          <a:xfrm>
            <a:off x="384175" y="4791075"/>
            <a:ext cx="8261985" cy="13836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p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③.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如果把变速运动分成几段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各段的平均速度都不一定相等，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有时比平均速度值大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有时比平均速度值小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 sz="280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graphicFrame>
        <p:nvGraphicFramePr>
          <p:cNvPr id="12308" name="对象 12307"/>
          <p:cNvGraphicFramePr/>
          <p:nvPr/>
        </p:nvGraphicFramePr>
        <p:xfrm>
          <a:off x="4483100" y="2751455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114300" imgH="215265" progId="Equation.3">
                  <p:embed/>
                </p:oleObj>
              </mc:Choice>
              <mc:Fallback>
                <p:oleObj name="" r:id="rId5" imgW="114300" imgH="2152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83100" y="2751455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9" name="文本框 12308"/>
          <p:cNvSpPr txBox="1"/>
          <p:nvPr/>
        </p:nvSpPr>
        <p:spPr>
          <a:xfrm>
            <a:off x="323850" y="4437063"/>
            <a:ext cx="184150" cy="366712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endParaRPr sz="1800" b="0" dirty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2311" name="文本框 12310"/>
          <p:cNvSpPr txBox="1"/>
          <p:nvPr/>
        </p:nvSpPr>
        <p:spPr>
          <a:xfrm>
            <a:off x="323850" y="897255"/>
            <a:ext cx="8664575" cy="107632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某物体在前一半路程的平均速度是</a:t>
            </a:r>
            <a:r>
              <a:rPr lang="en-US" altLang="zh-CN" sz="3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v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后一半路程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的平均速度是</a:t>
            </a:r>
            <a:r>
              <a:rPr lang="en-US" altLang="zh-CN"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v</a:t>
            </a:r>
            <a:r>
              <a:rPr lang="en-US" altLang="zh-CN"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则全程的平均速度是多大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lang="en-US" altLang="zh-CN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12313" name="对象 12312"/>
          <p:cNvGraphicFramePr/>
          <p:nvPr/>
        </p:nvGraphicFramePr>
        <p:xfrm>
          <a:off x="959168" y="3585845"/>
          <a:ext cx="3097212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6" imgW="1078865" imgH="393700" progId="Equation.3">
                  <p:embed/>
                </p:oleObj>
              </mc:Choice>
              <mc:Fallback>
                <p:oleObj name="" r:id="rId6" imgW="1078865" imgH="3937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59168" y="3585845"/>
                        <a:ext cx="3097212" cy="1054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305" grpId="0"/>
      <p:bldP spid="12306" grpId="0"/>
      <p:bldP spid="123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482" name="组合 20481"/>
          <p:cNvGrpSpPr/>
          <p:nvPr/>
        </p:nvGrpSpPr>
        <p:grpSpPr>
          <a:xfrm>
            <a:off x="250825" y="620713"/>
            <a:ext cx="3671888" cy="2122487"/>
            <a:chOff x="204" y="300"/>
            <a:chExt cx="2313" cy="1337"/>
          </a:xfrm>
        </p:grpSpPr>
        <p:sp>
          <p:nvSpPr>
            <p:cNvPr id="20483" name="直接连接符 20482"/>
            <p:cNvSpPr/>
            <p:nvPr/>
          </p:nvSpPr>
          <p:spPr>
            <a:xfrm>
              <a:off x="295" y="300"/>
              <a:ext cx="2086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484" name="直接连接符 20483"/>
            <p:cNvSpPr/>
            <p:nvPr/>
          </p:nvSpPr>
          <p:spPr>
            <a:xfrm>
              <a:off x="703" y="300"/>
              <a:ext cx="0" cy="363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485" name="直接连接符 20484"/>
            <p:cNvSpPr/>
            <p:nvPr/>
          </p:nvSpPr>
          <p:spPr>
            <a:xfrm>
              <a:off x="1973" y="300"/>
              <a:ext cx="0" cy="363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486" name="椭圆 20485"/>
            <p:cNvSpPr/>
            <p:nvPr/>
          </p:nvSpPr>
          <p:spPr>
            <a:xfrm>
              <a:off x="204" y="639"/>
              <a:ext cx="998" cy="998"/>
            </a:xfrm>
            <a:prstGeom prst="ellipse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7" name="矩形 20486"/>
            <p:cNvSpPr/>
            <p:nvPr/>
          </p:nvSpPr>
          <p:spPr>
            <a:xfrm>
              <a:off x="1565" y="663"/>
              <a:ext cx="862" cy="862"/>
            </a:xfrm>
            <a:prstGeom prst="rect">
              <a:avLst/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8" name="文本框 20487"/>
            <p:cNvSpPr txBox="1"/>
            <p:nvPr/>
          </p:nvSpPr>
          <p:spPr>
            <a:xfrm>
              <a:off x="431" y="890"/>
              <a:ext cx="59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>
                  <a:latin typeface="Arial" panose="020B0604020202020204" pitchFamily="34" charset="0"/>
                  <a:ea typeface="宋体" panose="02010600030101010101" pitchFamily="2" charset="-122"/>
                </a:rPr>
                <a:t>40</a:t>
              </a:r>
              <a:endParaRPr lang="en-US" altLang="zh-CN" sz="40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89" name="文本框 20488"/>
            <p:cNvSpPr txBox="1"/>
            <p:nvPr/>
          </p:nvSpPr>
          <p:spPr>
            <a:xfrm>
              <a:off x="1519" y="890"/>
              <a:ext cx="998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>
                  <a:latin typeface="Arial" panose="020B0604020202020204" pitchFamily="34" charset="0"/>
                  <a:ea typeface="宋体" panose="02010600030101010101" pitchFamily="2" charset="-122"/>
                </a:rPr>
                <a:t>16</a:t>
              </a:r>
              <a:r>
                <a:rPr lang="en-US" altLang="zh-CN" sz="4000" i="1">
                  <a:latin typeface="Times New Roman" panose="02020603050405020304" pitchFamily="18" charset="0"/>
                  <a:ea typeface="宋体" panose="02010600030101010101" pitchFamily="2" charset="-122"/>
                </a:rPr>
                <a:t>km</a:t>
              </a:r>
              <a:endParaRPr lang="en-US" altLang="zh-CN" sz="4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490" name="矩形 20489"/>
          <p:cNvSpPr/>
          <p:nvPr/>
        </p:nvSpPr>
        <p:spPr>
          <a:xfrm>
            <a:off x="4181158" y="497523"/>
            <a:ext cx="4535805" cy="22453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6.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如图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小名和爸爸开车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到广州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在某地看到的标志牌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如图所示</a:t>
            </a:r>
            <a:r>
              <a:rPr lang="en-US" altLang="zh-CN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则按照图上的要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求从该地到广州至少需要几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分钟？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6992620" y="2830513"/>
            <a:ext cx="1835150" cy="52197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24min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20" name="文本框 13319"/>
          <p:cNvSpPr txBox="1"/>
          <p:nvPr/>
        </p:nvSpPr>
        <p:spPr>
          <a:xfrm>
            <a:off x="342900" y="953135"/>
            <a:ext cx="8107045" cy="138366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7.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南京长江大桥全长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6700</a:t>
            </a:r>
            <a:r>
              <a:rPr lang="en-US" altLang="zh-CN" sz="2800" i="1">
                <a:latin typeface="微软雅黑" panose="020B0503020204020204" charset="-122"/>
                <a:ea typeface="微软雅黑" panose="020B0503020204020204" charset="-122"/>
              </a:rPr>
              <a:t>m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一列火车全长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200</a:t>
            </a:r>
            <a:r>
              <a:rPr lang="en-US" altLang="zh-CN" sz="2800" i="1">
                <a:latin typeface="微软雅黑" panose="020B0503020204020204" charset="-122"/>
                <a:ea typeface="微软雅黑" panose="020B0503020204020204" charset="-122"/>
              </a:rPr>
              <a:t>m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,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若该车匀速通过大桥时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在前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40</a:t>
            </a:r>
            <a:r>
              <a:rPr lang="en-US" altLang="zh-CN" sz="2800" i="1">
                <a:latin typeface="微软雅黑" panose="020B0503020204020204" charset="-122"/>
                <a:ea typeface="微软雅黑" panose="020B0503020204020204" charset="-122"/>
              </a:rPr>
              <a:t>s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内走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600</a:t>
            </a:r>
            <a:r>
              <a:rPr lang="en-US" altLang="zh-CN" sz="2800" i="1">
                <a:latin typeface="微软雅黑" panose="020B0503020204020204" charset="-122"/>
                <a:ea typeface="微软雅黑" panose="020B0503020204020204" charset="-122"/>
              </a:rPr>
              <a:t>m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路程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求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: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这列火车全部通过大桥需要多少时间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lang="en-US" altLang="zh-CN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6992620" y="2830513"/>
            <a:ext cx="1835150" cy="52197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460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  <p:bldP spid="133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矩形 21505"/>
          <p:cNvSpPr/>
          <p:nvPr/>
        </p:nvSpPr>
        <p:spPr>
          <a:xfrm>
            <a:off x="683895" y="970915"/>
            <a:ext cx="8163560" cy="1555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已知：甲、乙两车通过的路程之比为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︰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；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运动的时间之比为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︰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，求甲、乙两车的速度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之比？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7440613" y="5302250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40780" y="2004695"/>
            <a:ext cx="22904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</a:rPr>
              <a:t>4:3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520065" y="3293745"/>
            <a:ext cx="8169910" cy="13836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例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5.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做匀速直线运动的甲、乙两物体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他们的运动时间之比为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2:3,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运动速度之比为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</a:rPr>
              <a:t>3:1,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则甲乙两物体运动的路程之比为（    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606425" y="4677410"/>
            <a:ext cx="7761288" cy="52197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A.1:2     B.2:1     C.9:2      D.2:9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22" name="文本框 13321"/>
          <p:cNvSpPr txBox="1"/>
          <p:nvPr/>
        </p:nvSpPr>
        <p:spPr>
          <a:xfrm>
            <a:off x="3070225" y="4137978"/>
            <a:ext cx="503238" cy="645160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en-US" altLang="zh-CN" sz="360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13318" grpId="0"/>
      <p:bldP spid="13322" grpId="0"/>
      <p:bldP spid="2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54"/>
          <p:cNvGrpSpPr/>
          <p:nvPr/>
        </p:nvGrpSpPr>
        <p:grpSpPr>
          <a:xfrm>
            <a:off x="178435" y="959485"/>
            <a:ext cx="8786813" cy="1235075"/>
            <a:chOff x="142844" y="1488032"/>
            <a:chExt cx="8786874" cy="1235554"/>
          </a:xfrm>
        </p:grpSpPr>
        <p:sp>
          <p:nvSpPr>
            <p:cNvPr id="22" name="矩形 21"/>
            <p:cNvSpPr/>
            <p:nvPr/>
          </p:nvSpPr>
          <p:spPr>
            <a:xfrm flipV="1">
              <a:off x="142844" y="1572203"/>
              <a:ext cx="8786874" cy="570133"/>
            </a:xfrm>
            <a:prstGeom prst="rect">
              <a:avLst/>
            </a:prstGeom>
          </p:spPr>
          <p:style>
            <a:lnRef idx="1">
              <a:schemeClr val="accent3"/>
            </a:lnRef>
            <a:fillRef idx="1001">
              <a:schemeClr val="lt1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89" name="图片 1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142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" name="矩形 22"/>
            <p:cNvSpPr/>
            <p:nvPr/>
          </p:nvSpPr>
          <p:spPr>
            <a:xfrm>
              <a:off x="142844" y="214233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91" name="图片 7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00023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2" name="图片 8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37861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3" name="图片 9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564357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4" name="图片 10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742952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4" name="直接连接符 23"/>
            <p:cNvCxnSpPr/>
            <p:nvPr/>
          </p:nvCxnSpPr>
          <p:spPr>
            <a:xfrm rot="5400000">
              <a:off x="1107217" y="2319411"/>
              <a:ext cx="214395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5400000">
              <a:off x="2893961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4679911" y="232020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5400000">
              <a:off x="6535712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rot="5400000">
              <a:off x="8323249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00" name="TextBox 32"/>
            <p:cNvSpPr txBox="1"/>
            <p:nvPr/>
          </p:nvSpPr>
          <p:spPr>
            <a:xfrm>
              <a:off x="1071538" y="1500174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1" name="TextBox 33"/>
            <p:cNvSpPr txBox="1"/>
            <p:nvPr/>
          </p:nvSpPr>
          <p:spPr>
            <a:xfrm>
              <a:off x="1071538" y="2345288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2" name="TextBox 36"/>
            <p:cNvSpPr txBox="1"/>
            <p:nvPr/>
          </p:nvSpPr>
          <p:spPr>
            <a:xfrm>
              <a:off x="2786050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3" name="TextBox 39"/>
            <p:cNvSpPr txBox="1"/>
            <p:nvPr/>
          </p:nvSpPr>
          <p:spPr>
            <a:xfrm>
              <a:off x="4572000" y="150073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20s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4" name="TextBox 41"/>
            <p:cNvSpPr txBox="1"/>
            <p:nvPr/>
          </p:nvSpPr>
          <p:spPr>
            <a:xfrm>
              <a:off x="643891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5" name="TextBox 43"/>
            <p:cNvSpPr txBox="1"/>
            <p:nvPr/>
          </p:nvSpPr>
          <p:spPr>
            <a:xfrm>
              <a:off x="822486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40s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6" name="TextBox 46"/>
            <p:cNvSpPr txBox="1"/>
            <p:nvPr/>
          </p:nvSpPr>
          <p:spPr>
            <a:xfrm>
              <a:off x="27082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7" name="TextBox 47"/>
            <p:cNvSpPr txBox="1"/>
            <p:nvPr/>
          </p:nvSpPr>
          <p:spPr>
            <a:xfrm>
              <a:off x="45005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600m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8" name="TextBox 48"/>
            <p:cNvSpPr txBox="1"/>
            <p:nvPr/>
          </p:nvSpPr>
          <p:spPr>
            <a:xfrm>
              <a:off x="6351600" y="2345614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900m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9" name="TextBox 49"/>
            <p:cNvSpPr txBox="1"/>
            <p:nvPr/>
          </p:nvSpPr>
          <p:spPr>
            <a:xfrm>
              <a:off x="8093100" y="235673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1200m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</p:grpSp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685" y="2425065"/>
            <a:ext cx="4463415" cy="3270250"/>
          </a:xfrm>
          <a:prstGeom prst="rect">
            <a:avLst/>
          </a:prstGeom>
        </p:spPr>
      </p:pic>
      <p:sp>
        <p:nvSpPr>
          <p:cNvPr id="7171" name="文本框 7170"/>
          <p:cNvSpPr txBox="1"/>
          <p:nvPr/>
        </p:nvSpPr>
        <p:spPr>
          <a:xfrm>
            <a:off x="-59055" y="5583555"/>
            <a:ext cx="9262110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匀速直线运动的</a:t>
            </a: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s-t </a:t>
            </a: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图像是一条过原点的倾斜直线</a:t>
            </a: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Clr>
                <a:schemeClr val="bg1"/>
              </a:buClr>
            </a:pP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    表示作匀速直线运动的物体，通过的路程与所用的时间成正比。</a:t>
            </a:r>
            <a:endParaRPr lang="zh-CN" altLang="en-US" sz="24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860040" y="2158365"/>
            <a:ext cx="855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A</a:t>
            </a:r>
            <a:endParaRPr lang="en-US" altLang="zh-CN"/>
          </a:p>
        </p:txBody>
      </p:sp>
      <p:sp>
        <p:nvSpPr>
          <p:cNvPr id="31" name="文本框 30"/>
          <p:cNvSpPr txBox="1"/>
          <p:nvPr/>
        </p:nvSpPr>
        <p:spPr>
          <a:xfrm>
            <a:off x="6485890" y="2158365"/>
            <a:ext cx="855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C</a:t>
            </a:r>
            <a:endParaRPr lang="en-US" altLang="zh-CN"/>
          </a:p>
        </p:txBody>
      </p:sp>
      <p:sp>
        <p:nvSpPr>
          <p:cNvPr id="32" name="文本框 31"/>
          <p:cNvSpPr txBox="1"/>
          <p:nvPr/>
        </p:nvSpPr>
        <p:spPr>
          <a:xfrm>
            <a:off x="8298815" y="2158365"/>
            <a:ext cx="855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D</a:t>
            </a:r>
            <a:endParaRPr lang="en-US" altLang="zh-CN"/>
          </a:p>
        </p:txBody>
      </p:sp>
      <p:sp>
        <p:nvSpPr>
          <p:cNvPr id="34" name="文本框 33"/>
          <p:cNvSpPr txBox="1"/>
          <p:nvPr/>
        </p:nvSpPr>
        <p:spPr>
          <a:xfrm>
            <a:off x="2860040" y="2158365"/>
            <a:ext cx="855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A</a:t>
            </a:r>
            <a:endParaRPr lang="en-US" altLang="zh-CN"/>
          </a:p>
        </p:txBody>
      </p:sp>
      <p:sp>
        <p:nvSpPr>
          <p:cNvPr id="35" name="文本框 34"/>
          <p:cNvSpPr txBox="1"/>
          <p:nvPr/>
        </p:nvSpPr>
        <p:spPr>
          <a:xfrm>
            <a:off x="4672965" y="2158365"/>
            <a:ext cx="855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B</a:t>
            </a:r>
            <a:endParaRPr lang="en-US" altLang="zh-CN"/>
          </a:p>
        </p:txBody>
      </p:sp>
      <p:sp>
        <p:nvSpPr>
          <p:cNvPr id="36" name="文本框 35"/>
          <p:cNvSpPr txBox="1"/>
          <p:nvPr/>
        </p:nvSpPr>
        <p:spPr>
          <a:xfrm>
            <a:off x="1069340" y="2145665"/>
            <a:ext cx="855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O</a:t>
            </a:r>
            <a:endParaRPr lang="en-US" altLang="zh-CN"/>
          </a:p>
        </p:txBody>
      </p:sp>
      <p:cxnSp>
        <p:nvCxnSpPr>
          <p:cNvPr id="37" name="直接连接符 36"/>
          <p:cNvCxnSpPr/>
          <p:nvPr/>
        </p:nvCxnSpPr>
        <p:spPr>
          <a:xfrm flipH="1">
            <a:off x="1261110" y="1355090"/>
            <a:ext cx="4445" cy="24511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304290" y="287338"/>
            <a:ext cx="6877050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路程与时间图象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7" name="直接连接符 18436"/>
          <p:cNvSpPr/>
          <p:nvPr/>
        </p:nvSpPr>
        <p:spPr>
          <a:xfrm>
            <a:off x="898843" y="4700905"/>
            <a:ext cx="2735262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38" name="直接连接符 18437"/>
          <p:cNvSpPr/>
          <p:nvPr/>
        </p:nvSpPr>
        <p:spPr>
          <a:xfrm flipV="1">
            <a:off x="898525" y="2568575"/>
            <a:ext cx="1270" cy="213233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39" name="文本框 18438"/>
          <p:cNvSpPr txBox="1"/>
          <p:nvPr/>
        </p:nvSpPr>
        <p:spPr>
          <a:xfrm>
            <a:off x="590868" y="4556443"/>
            <a:ext cx="336550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43" name="文本框 18442"/>
          <p:cNvSpPr txBox="1"/>
          <p:nvPr/>
        </p:nvSpPr>
        <p:spPr>
          <a:xfrm>
            <a:off x="3470593" y="4661218"/>
            <a:ext cx="284162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t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44" name="文本框 18443"/>
          <p:cNvSpPr txBox="1"/>
          <p:nvPr/>
        </p:nvSpPr>
        <p:spPr>
          <a:xfrm>
            <a:off x="549910" y="2451100"/>
            <a:ext cx="312738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s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45" name="直接连接符 18444"/>
          <p:cNvSpPr/>
          <p:nvPr/>
        </p:nvSpPr>
        <p:spPr>
          <a:xfrm>
            <a:off x="898843" y="3549968"/>
            <a:ext cx="2232025" cy="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6" name="直接连接符 18445"/>
          <p:cNvSpPr/>
          <p:nvPr/>
        </p:nvSpPr>
        <p:spPr>
          <a:xfrm>
            <a:off x="4931093" y="4773930"/>
            <a:ext cx="280828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47" name="直接连接符 18446"/>
          <p:cNvSpPr/>
          <p:nvPr/>
        </p:nvSpPr>
        <p:spPr>
          <a:xfrm flipV="1">
            <a:off x="4931410" y="2568575"/>
            <a:ext cx="635" cy="220535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48" name="文本框 18447"/>
          <p:cNvSpPr txBox="1"/>
          <p:nvPr/>
        </p:nvSpPr>
        <p:spPr>
          <a:xfrm>
            <a:off x="4642168" y="4558030"/>
            <a:ext cx="576262" cy="4572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o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49" name="文本框 18448"/>
          <p:cNvSpPr txBox="1"/>
          <p:nvPr/>
        </p:nvSpPr>
        <p:spPr>
          <a:xfrm>
            <a:off x="7574280" y="4732655"/>
            <a:ext cx="284163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t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50" name="文本框 18449"/>
          <p:cNvSpPr txBox="1"/>
          <p:nvPr/>
        </p:nvSpPr>
        <p:spPr>
          <a:xfrm>
            <a:off x="4586605" y="2476500"/>
            <a:ext cx="687388" cy="4572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s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51" name="直接连接符 18450"/>
          <p:cNvSpPr/>
          <p:nvPr/>
        </p:nvSpPr>
        <p:spPr>
          <a:xfrm flipV="1">
            <a:off x="4931093" y="3045143"/>
            <a:ext cx="1511300" cy="1728787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52" name="文本框 18451"/>
          <p:cNvSpPr txBox="1"/>
          <p:nvPr/>
        </p:nvSpPr>
        <p:spPr>
          <a:xfrm>
            <a:off x="1824990" y="4773930"/>
            <a:ext cx="642620" cy="3683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latin typeface="Book Antiqua" panose="02040602050305030304" pitchFamily="18" charset="0"/>
                <a:ea typeface="黑体" panose="02010609060101010101" pitchFamily="2" charset="-122"/>
              </a:rPr>
              <a:t>静止</a:t>
            </a:r>
            <a:endParaRPr lang="zh-CN" altLang="en-US" b="1" dirty="0"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18453" name="文本框 18452"/>
          <p:cNvSpPr txBox="1"/>
          <p:nvPr/>
        </p:nvSpPr>
        <p:spPr>
          <a:xfrm>
            <a:off x="5507355" y="4796155"/>
            <a:ext cx="1554480" cy="3683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匀速直线运动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6635" y="7164705"/>
            <a:ext cx="637222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  <a:sym typeface="+mn-ea"/>
              </a:rPr>
              <a:t>匀速直线运动中，</a:t>
            </a: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  <a:sym typeface="+mn-ea"/>
              </a:rPr>
              <a:t>s-t </a:t>
            </a: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  <a:sym typeface="+mn-ea"/>
              </a:rPr>
              <a:t>图像越倾斜，速度越大。</a:t>
            </a:r>
            <a:endParaRPr lang="zh-CN" altLang="en-US" sz="2400" b="1" dirty="0">
              <a:solidFill>
                <a:srgbClr val="0066CC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04290" y="287338"/>
            <a:ext cx="6877050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路程与时间图象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59055" y="5583555"/>
            <a:ext cx="9262110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buClr>
                <a:schemeClr val="bg1"/>
              </a:buClr>
            </a:pP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匀速直线运动的</a:t>
            </a: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s-t </a:t>
            </a: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图像是一条过原点的倾斜直线</a:t>
            </a: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Clr>
                <a:schemeClr val="bg1"/>
              </a:buClr>
            </a:pP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</a:rPr>
              <a:t>    表示作匀速直线运动的物体，通过的路程与所用的时间成正比。</a:t>
            </a:r>
            <a:endParaRPr lang="zh-CN" altLang="en-US" sz="2400" b="1" dirty="0">
              <a:solidFill>
                <a:srgbClr val="0066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5362" name="组合 54"/>
          <p:cNvGrpSpPr/>
          <p:nvPr/>
        </p:nvGrpSpPr>
        <p:grpSpPr>
          <a:xfrm>
            <a:off x="178435" y="959485"/>
            <a:ext cx="8786813" cy="1235075"/>
            <a:chOff x="142844" y="1488032"/>
            <a:chExt cx="8786874" cy="1235554"/>
          </a:xfrm>
        </p:grpSpPr>
        <p:sp>
          <p:nvSpPr>
            <p:cNvPr id="22" name="矩形 21"/>
            <p:cNvSpPr/>
            <p:nvPr/>
          </p:nvSpPr>
          <p:spPr>
            <a:xfrm flipV="1">
              <a:off x="142844" y="1572203"/>
              <a:ext cx="8786874" cy="570133"/>
            </a:xfrm>
            <a:prstGeom prst="rect">
              <a:avLst/>
            </a:prstGeom>
          </p:spPr>
          <p:style>
            <a:lnRef idx="1">
              <a:schemeClr val="accent3"/>
            </a:lnRef>
            <a:fillRef idx="1001">
              <a:schemeClr val="lt1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89" name="图片 1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142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" name="矩形 22"/>
            <p:cNvSpPr/>
            <p:nvPr/>
          </p:nvSpPr>
          <p:spPr>
            <a:xfrm>
              <a:off x="142844" y="2142336"/>
              <a:ext cx="8786874" cy="71466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5391" name="图片 7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200023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2" name="图片 8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3786182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3" name="图片 9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564357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94" name="图片 10" descr="image020.jpg"/>
            <p:cNvPicPr>
              <a:picLocks noChangeAspect="1"/>
            </p:cNvPicPr>
            <p:nvPr/>
          </p:nvPicPr>
          <p:blipFill>
            <a:blip r:embed="rId1"/>
            <a:srcRect l="3867" r="3349" b="17969"/>
            <a:stretch>
              <a:fillRect/>
            </a:stretch>
          </p:blipFill>
          <p:spPr>
            <a:xfrm flipH="1">
              <a:off x="7429520" y="1857364"/>
              <a:ext cx="1071570" cy="29170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4" name="直接连接符 23"/>
            <p:cNvCxnSpPr/>
            <p:nvPr/>
          </p:nvCxnSpPr>
          <p:spPr>
            <a:xfrm rot="5400000">
              <a:off x="1107217" y="2319411"/>
              <a:ext cx="214395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rot="5400000">
              <a:off x="2893961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rot="5400000">
              <a:off x="4679911" y="2320205"/>
              <a:ext cx="214395" cy="158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5400000">
              <a:off x="6535712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rot="5400000">
              <a:off x="8323249" y="2320205"/>
              <a:ext cx="214395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00" name="TextBox 32"/>
            <p:cNvSpPr txBox="1"/>
            <p:nvPr/>
          </p:nvSpPr>
          <p:spPr>
            <a:xfrm>
              <a:off x="1071538" y="1500174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1" name="TextBox 33"/>
            <p:cNvSpPr txBox="1"/>
            <p:nvPr/>
          </p:nvSpPr>
          <p:spPr>
            <a:xfrm>
              <a:off x="1071538" y="2345288"/>
              <a:ext cx="30168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0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2" name="TextBox 36"/>
            <p:cNvSpPr txBox="1"/>
            <p:nvPr/>
          </p:nvSpPr>
          <p:spPr>
            <a:xfrm>
              <a:off x="2786050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3" name="TextBox 39"/>
            <p:cNvSpPr txBox="1"/>
            <p:nvPr/>
          </p:nvSpPr>
          <p:spPr>
            <a:xfrm>
              <a:off x="4572000" y="1500737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20s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4" name="TextBox 41"/>
            <p:cNvSpPr txBox="1"/>
            <p:nvPr/>
          </p:nvSpPr>
          <p:spPr>
            <a:xfrm>
              <a:off x="643891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5" name="TextBox 43"/>
            <p:cNvSpPr txBox="1"/>
            <p:nvPr/>
          </p:nvSpPr>
          <p:spPr>
            <a:xfrm>
              <a:off x="8224863" y="1488032"/>
              <a:ext cx="504829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40s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6" name="TextBox 46"/>
            <p:cNvSpPr txBox="1"/>
            <p:nvPr/>
          </p:nvSpPr>
          <p:spPr>
            <a:xfrm>
              <a:off x="27082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300m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7" name="TextBox 47"/>
            <p:cNvSpPr txBox="1"/>
            <p:nvPr/>
          </p:nvSpPr>
          <p:spPr>
            <a:xfrm>
              <a:off x="4500562" y="2356731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600m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8" name="TextBox 48"/>
            <p:cNvSpPr txBox="1"/>
            <p:nvPr/>
          </p:nvSpPr>
          <p:spPr>
            <a:xfrm>
              <a:off x="6351600" y="2345614"/>
              <a:ext cx="714380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900m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  <p:sp>
          <p:nvSpPr>
            <p:cNvPr id="15409" name="TextBox 49"/>
            <p:cNvSpPr txBox="1"/>
            <p:nvPr/>
          </p:nvSpPr>
          <p:spPr>
            <a:xfrm>
              <a:off x="8093100" y="2356731"/>
              <a:ext cx="830268" cy="3668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Calibri" panose="020F0502020204030204" charset="0"/>
                </a:rPr>
                <a:t>1200m</a:t>
              </a:r>
              <a:endParaRPr lang="zh-CN" altLang="en-US" dirty="0">
                <a:latin typeface="Calibri" panose="020F050202020403020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18443" grpId="0"/>
      <p:bldP spid="18444" grpId="0"/>
      <p:bldP spid="18448" grpId="0"/>
      <p:bldP spid="18449" grpId="0"/>
      <p:bldP spid="18450" grpId="0"/>
      <p:bldP spid="18452" grpId="0"/>
      <p:bldP spid="18453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3" name="组合 10242"/>
          <p:cNvGrpSpPr/>
          <p:nvPr/>
        </p:nvGrpSpPr>
        <p:grpSpPr>
          <a:xfrm>
            <a:off x="623570" y="1653540"/>
            <a:ext cx="3943350" cy="3200400"/>
            <a:chOff x="1488" y="786"/>
            <a:chExt cx="2484" cy="2016"/>
          </a:xfrm>
        </p:grpSpPr>
        <p:sp>
          <p:nvSpPr>
            <p:cNvPr id="10244" name="直接连接符 10243"/>
            <p:cNvSpPr/>
            <p:nvPr/>
          </p:nvSpPr>
          <p:spPr>
            <a:xfrm flipV="1">
              <a:off x="1797" y="1025"/>
              <a:ext cx="0" cy="154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0245" name="直接连接符 10244"/>
            <p:cNvSpPr/>
            <p:nvPr/>
          </p:nvSpPr>
          <p:spPr>
            <a:xfrm>
              <a:off x="1797" y="2567"/>
              <a:ext cx="175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0246" name="直接连接符 10245"/>
            <p:cNvSpPr/>
            <p:nvPr/>
          </p:nvSpPr>
          <p:spPr>
            <a:xfrm flipV="1">
              <a:off x="1797" y="1184"/>
              <a:ext cx="665" cy="1383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7" name="直接连接符 10246"/>
            <p:cNvSpPr/>
            <p:nvPr/>
          </p:nvSpPr>
          <p:spPr>
            <a:xfrm flipV="1">
              <a:off x="1797" y="1248"/>
              <a:ext cx="1803" cy="1319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48" name="直接连接符 10247"/>
            <p:cNvSpPr/>
            <p:nvPr/>
          </p:nvSpPr>
          <p:spPr>
            <a:xfrm>
              <a:off x="2310" y="1487"/>
              <a:ext cx="0" cy="108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10249" name="直接连接符 10248"/>
            <p:cNvSpPr/>
            <p:nvPr/>
          </p:nvSpPr>
          <p:spPr>
            <a:xfrm flipH="1" flipV="1">
              <a:off x="1797" y="1487"/>
              <a:ext cx="1467" cy="1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10250" name="文本框 10249"/>
            <p:cNvSpPr txBox="1"/>
            <p:nvPr/>
          </p:nvSpPr>
          <p:spPr>
            <a:xfrm>
              <a:off x="1593" y="786"/>
              <a:ext cx="41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000" b="1" dirty="0">
                  <a:latin typeface="Times New Roman" panose="02020603050405020304" pitchFamily="18" charset="0"/>
                </a:rPr>
                <a:t>S/</a:t>
              </a:r>
              <a:r>
                <a:rPr lang="zh-CN" altLang="en-US" sz="2000" b="1" dirty="0">
                  <a:latin typeface="Times New Roman" panose="02020603050405020304" pitchFamily="18" charset="0"/>
                </a:rPr>
                <a:t>米</a:t>
              </a:r>
              <a:endParaRPr lang="zh-CN" altLang="en-US" sz="20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51" name="文本框 10250"/>
            <p:cNvSpPr txBox="1"/>
            <p:nvPr/>
          </p:nvSpPr>
          <p:spPr>
            <a:xfrm>
              <a:off x="3547" y="2514"/>
              <a:ext cx="42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 b="1" dirty="0">
                  <a:latin typeface="Times New Roman" panose="02020603050405020304" pitchFamily="18" charset="0"/>
                </a:rPr>
                <a:t>t/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秒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52" name="文本框 10251"/>
            <p:cNvSpPr txBox="1"/>
            <p:nvPr/>
          </p:nvSpPr>
          <p:spPr>
            <a:xfrm>
              <a:off x="1637" y="2460"/>
              <a:ext cx="212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400" b="1">
                  <a:latin typeface="Times New Roman" panose="02020603050405020304" pitchFamily="18" charset="0"/>
                </a:rPr>
                <a:t>o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10253" name="文本框 10252"/>
            <p:cNvSpPr txBox="1"/>
            <p:nvPr/>
          </p:nvSpPr>
          <p:spPr>
            <a:xfrm>
              <a:off x="2201" y="2514"/>
              <a:ext cx="30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000" b="1">
                  <a:latin typeface="宋体" panose="02010600030101010101" pitchFamily="2" charset="-122"/>
                </a:rPr>
                <a:t>2</a:t>
              </a:r>
              <a:endParaRPr lang="en-US" altLang="zh-CN" sz="2000" b="1" baseline="-25000">
                <a:latin typeface="宋体" panose="02010600030101010101" pitchFamily="2" charset="-122"/>
              </a:endParaRPr>
            </a:p>
          </p:txBody>
        </p:sp>
        <p:sp>
          <p:nvSpPr>
            <p:cNvPr id="10254" name="直接连接符 10253"/>
            <p:cNvSpPr/>
            <p:nvPr/>
          </p:nvSpPr>
          <p:spPr>
            <a:xfrm flipH="1">
              <a:off x="1811" y="2194"/>
              <a:ext cx="512" cy="0"/>
            </a:xfrm>
            <a:prstGeom prst="line">
              <a:avLst/>
            </a:prstGeom>
            <a:ln w="19050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10255" name="文本框 10254"/>
            <p:cNvSpPr txBox="1"/>
            <p:nvPr/>
          </p:nvSpPr>
          <p:spPr>
            <a:xfrm>
              <a:off x="1593" y="2035"/>
              <a:ext cx="34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000" b="1">
                  <a:latin typeface="宋体" panose="02010600030101010101" pitchFamily="2" charset="-122"/>
                </a:rPr>
                <a:t>4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  <p:sp>
          <p:nvSpPr>
            <p:cNvPr id="10256" name="文本框 10255"/>
            <p:cNvSpPr txBox="1"/>
            <p:nvPr/>
          </p:nvSpPr>
          <p:spPr>
            <a:xfrm>
              <a:off x="1488" y="1258"/>
              <a:ext cx="421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Clr>
                  <a:schemeClr val="bg1"/>
                </a:buClr>
              </a:pPr>
              <a:r>
                <a:rPr lang="en-US" altLang="zh-CN" sz="2000" b="1">
                  <a:latin typeface="宋体" panose="02010600030101010101" pitchFamily="2" charset="-122"/>
                </a:rPr>
                <a:t>10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  <p:sp>
          <p:nvSpPr>
            <p:cNvPr id="10257" name="文本框 10256"/>
            <p:cNvSpPr txBox="1"/>
            <p:nvPr/>
          </p:nvSpPr>
          <p:spPr>
            <a:xfrm>
              <a:off x="2400" y="981"/>
              <a:ext cx="261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000" b="1">
                  <a:latin typeface="Times New Roman" panose="02020603050405020304" pitchFamily="18" charset="0"/>
                </a:rPr>
                <a:t>甲</a:t>
              </a:r>
              <a:endParaRPr lang="zh-CN" altLang="en-US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10258" name="文本框 10257"/>
            <p:cNvSpPr txBox="1"/>
            <p:nvPr/>
          </p:nvSpPr>
          <p:spPr>
            <a:xfrm>
              <a:off x="3360" y="1018"/>
              <a:ext cx="259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000" b="1">
                  <a:latin typeface="Times New Roman" panose="02020603050405020304" pitchFamily="18" charset="0"/>
                </a:rPr>
                <a:t>乙</a:t>
              </a:r>
              <a:endParaRPr lang="zh-CN" altLang="en-US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10259" name="直接连接符 10258"/>
            <p:cNvSpPr/>
            <p:nvPr/>
          </p:nvSpPr>
          <p:spPr>
            <a:xfrm>
              <a:off x="3264" y="1488"/>
              <a:ext cx="0" cy="1104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10260" name="文本框 10259"/>
            <p:cNvSpPr txBox="1"/>
            <p:nvPr/>
          </p:nvSpPr>
          <p:spPr>
            <a:xfrm>
              <a:off x="3168" y="2544"/>
              <a:ext cx="19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000" b="1">
                  <a:latin typeface="宋体" panose="02010600030101010101" pitchFamily="2" charset="-122"/>
                </a:rPr>
                <a:t>5</a:t>
              </a:r>
              <a:endParaRPr lang="en-US" altLang="zh-CN" sz="2000" b="1">
                <a:latin typeface="宋体" panose="02010600030101010101" pitchFamily="2" charset="-122"/>
              </a:endParaRPr>
            </a:p>
          </p:txBody>
        </p:sp>
      </p:grpSp>
      <p:sp>
        <p:nvSpPr>
          <p:cNvPr id="12310" name="文本框 12309"/>
          <p:cNvSpPr txBox="1"/>
          <p:nvPr/>
        </p:nvSpPr>
        <p:spPr>
          <a:xfrm>
            <a:off x="1304290" y="287338"/>
            <a:ext cx="6877050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路程与时间图象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grpSp>
        <p:nvGrpSpPr>
          <p:cNvPr id="12307" name="组合 12306"/>
          <p:cNvGrpSpPr/>
          <p:nvPr/>
        </p:nvGrpSpPr>
        <p:grpSpPr>
          <a:xfrm>
            <a:off x="4715510" y="1859915"/>
            <a:ext cx="4017645" cy="2968154"/>
            <a:chOff x="3120" y="1824"/>
            <a:chExt cx="2448" cy="1480"/>
          </a:xfrm>
        </p:grpSpPr>
        <p:grpSp>
          <p:nvGrpSpPr>
            <p:cNvPr id="12308" name="组合 12307"/>
            <p:cNvGrpSpPr/>
            <p:nvPr/>
          </p:nvGrpSpPr>
          <p:grpSpPr>
            <a:xfrm>
              <a:off x="3168" y="1824"/>
              <a:ext cx="2400" cy="1480"/>
              <a:chOff x="3024" y="2112"/>
              <a:chExt cx="2400" cy="1480"/>
            </a:xfrm>
          </p:grpSpPr>
          <p:sp>
            <p:nvSpPr>
              <p:cNvPr id="12309" name="直接连接符 12308"/>
              <p:cNvSpPr/>
              <p:nvPr/>
            </p:nvSpPr>
            <p:spPr>
              <a:xfrm flipV="1">
                <a:off x="4416" y="2736"/>
                <a:ext cx="0" cy="6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ysDot"/>
                <a:headEnd type="none" w="med" len="med"/>
                <a:tailEnd type="none" w="med" len="med"/>
              </a:ln>
            </p:spPr>
          </p:sp>
          <p:grpSp>
            <p:nvGrpSpPr>
              <p:cNvPr id="2" name="组合 1"/>
              <p:cNvGrpSpPr/>
              <p:nvPr/>
            </p:nvGrpSpPr>
            <p:grpSpPr>
              <a:xfrm>
                <a:off x="3024" y="2112"/>
                <a:ext cx="2400" cy="1480"/>
                <a:chOff x="3024" y="2112"/>
                <a:chExt cx="2400" cy="1480"/>
              </a:xfrm>
            </p:grpSpPr>
            <p:sp>
              <p:nvSpPr>
                <p:cNvPr id="12311" name="直接连接符 12310"/>
                <p:cNvSpPr/>
                <p:nvPr/>
              </p:nvSpPr>
              <p:spPr>
                <a:xfrm flipV="1">
                  <a:off x="3216" y="2304"/>
                  <a:ext cx="0" cy="110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12312" name="直接连接符 12311"/>
                <p:cNvSpPr/>
                <p:nvPr/>
              </p:nvSpPr>
              <p:spPr>
                <a:xfrm>
                  <a:off x="3216" y="3408"/>
                  <a:ext cx="1728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12313" name="直接连接符 12312"/>
                <p:cNvSpPr/>
                <p:nvPr/>
              </p:nvSpPr>
              <p:spPr>
                <a:xfrm>
                  <a:off x="3216" y="2736"/>
                  <a:ext cx="1584" cy="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2314" name="直接连接符 12313"/>
                <p:cNvSpPr/>
                <p:nvPr/>
              </p:nvSpPr>
              <p:spPr>
                <a:xfrm flipV="1">
                  <a:off x="3216" y="2448"/>
                  <a:ext cx="1680" cy="96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12315" name="组合 12314"/>
                <p:cNvGrpSpPr/>
                <p:nvPr/>
              </p:nvGrpSpPr>
              <p:grpSpPr>
                <a:xfrm>
                  <a:off x="3216" y="3360"/>
                  <a:ext cx="240" cy="48"/>
                  <a:chOff x="1776" y="3456"/>
                  <a:chExt cx="240" cy="48"/>
                </a:xfrm>
              </p:grpSpPr>
              <p:sp>
                <p:nvSpPr>
                  <p:cNvPr id="12316" name="直接连接符 12315"/>
                  <p:cNvSpPr/>
                  <p:nvPr/>
                </p:nvSpPr>
                <p:spPr>
                  <a:xfrm>
                    <a:off x="2016" y="3456"/>
                    <a:ext cx="0" cy="4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17" name="直接连接符 12316"/>
                  <p:cNvSpPr/>
                  <p:nvPr/>
                </p:nvSpPr>
                <p:spPr>
                  <a:xfrm>
                    <a:off x="1776" y="3504"/>
                    <a:ext cx="240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2318" name="组合 12317"/>
                <p:cNvGrpSpPr/>
                <p:nvPr/>
              </p:nvGrpSpPr>
              <p:grpSpPr>
                <a:xfrm>
                  <a:off x="3456" y="3360"/>
                  <a:ext cx="240" cy="48"/>
                  <a:chOff x="1776" y="3456"/>
                  <a:chExt cx="240" cy="48"/>
                </a:xfrm>
              </p:grpSpPr>
              <p:sp>
                <p:nvSpPr>
                  <p:cNvPr id="12319" name="直接连接符 12318"/>
                  <p:cNvSpPr/>
                  <p:nvPr/>
                </p:nvSpPr>
                <p:spPr>
                  <a:xfrm>
                    <a:off x="2016" y="3456"/>
                    <a:ext cx="0" cy="4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20" name="直接连接符 12319"/>
                  <p:cNvSpPr/>
                  <p:nvPr/>
                </p:nvSpPr>
                <p:spPr>
                  <a:xfrm>
                    <a:off x="1776" y="3504"/>
                    <a:ext cx="240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2321" name="组合 12320"/>
                <p:cNvGrpSpPr/>
                <p:nvPr/>
              </p:nvGrpSpPr>
              <p:grpSpPr>
                <a:xfrm>
                  <a:off x="3696" y="3360"/>
                  <a:ext cx="240" cy="48"/>
                  <a:chOff x="1776" y="3456"/>
                  <a:chExt cx="240" cy="48"/>
                </a:xfrm>
              </p:grpSpPr>
              <p:sp>
                <p:nvSpPr>
                  <p:cNvPr id="12322" name="直接连接符 12321"/>
                  <p:cNvSpPr/>
                  <p:nvPr/>
                </p:nvSpPr>
                <p:spPr>
                  <a:xfrm>
                    <a:off x="2016" y="3456"/>
                    <a:ext cx="0" cy="4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23" name="直接连接符 12322"/>
                  <p:cNvSpPr/>
                  <p:nvPr/>
                </p:nvSpPr>
                <p:spPr>
                  <a:xfrm>
                    <a:off x="1776" y="3504"/>
                    <a:ext cx="240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2324" name="组合 12323"/>
                <p:cNvGrpSpPr/>
                <p:nvPr/>
              </p:nvGrpSpPr>
              <p:grpSpPr>
                <a:xfrm>
                  <a:off x="3936" y="3360"/>
                  <a:ext cx="240" cy="48"/>
                  <a:chOff x="1776" y="3456"/>
                  <a:chExt cx="240" cy="48"/>
                </a:xfrm>
              </p:grpSpPr>
              <p:sp>
                <p:nvSpPr>
                  <p:cNvPr id="12325" name="直接连接符 12324"/>
                  <p:cNvSpPr/>
                  <p:nvPr/>
                </p:nvSpPr>
                <p:spPr>
                  <a:xfrm>
                    <a:off x="2016" y="3456"/>
                    <a:ext cx="0" cy="4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26" name="直接连接符 12325"/>
                  <p:cNvSpPr/>
                  <p:nvPr/>
                </p:nvSpPr>
                <p:spPr>
                  <a:xfrm>
                    <a:off x="1776" y="3504"/>
                    <a:ext cx="240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2327" name="组合 12326"/>
                <p:cNvGrpSpPr/>
                <p:nvPr/>
              </p:nvGrpSpPr>
              <p:grpSpPr>
                <a:xfrm>
                  <a:off x="4176" y="3360"/>
                  <a:ext cx="240" cy="48"/>
                  <a:chOff x="1776" y="3456"/>
                  <a:chExt cx="240" cy="48"/>
                </a:xfrm>
              </p:grpSpPr>
              <p:sp>
                <p:nvSpPr>
                  <p:cNvPr id="12328" name="直接连接符 12327"/>
                  <p:cNvSpPr/>
                  <p:nvPr/>
                </p:nvSpPr>
                <p:spPr>
                  <a:xfrm>
                    <a:off x="2016" y="3456"/>
                    <a:ext cx="0" cy="48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2329" name="直接连接符 12328"/>
                  <p:cNvSpPr/>
                  <p:nvPr/>
                </p:nvSpPr>
                <p:spPr>
                  <a:xfrm>
                    <a:off x="1776" y="3504"/>
                    <a:ext cx="240" cy="0"/>
                  </a:xfrm>
                  <a:prstGeom prst="line">
                    <a:avLst/>
                  </a:prstGeom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2330" name="文本框 12329"/>
                <p:cNvSpPr txBox="1"/>
                <p:nvPr/>
              </p:nvSpPr>
              <p:spPr>
                <a:xfrm>
                  <a:off x="3024" y="2112"/>
                  <a:ext cx="528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 dirty="0">
                      <a:latin typeface="Times New Roman" panose="02020603050405020304" pitchFamily="18" charset="0"/>
                    </a:rPr>
                    <a:t>S/</a:t>
                  </a:r>
                  <a:r>
                    <a:rPr lang="zh-CN" altLang="en-US" b="1" dirty="0">
                      <a:latin typeface="Times New Roman" panose="02020603050405020304" pitchFamily="18" charset="0"/>
                    </a:rPr>
                    <a:t>米</a:t>
                  </a:r>
                  <a:endParaRPr lang="zh-CN" altLang="en-US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1" name="文本框 12330"/>
                <p:cNvSpPr txBox="1"/>
                <p:nvPr/>
              </p:nvSpPr>
              <p:spPr>
                <a:xfrm>
                  <a:off x="4944" y="3408"/>
                  <a:ext cx="480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 dirty="0">
                      <a:latin typeface="Times New Roman" panose="02020603050405020304" pitchFamily="18" charset="0"/>
                    </a:rPr>
                    <a:t>t/</a:t>
                  </a:r>
                  <a:r>
                    <a:rPr lang="zh-CN" altLang="en-US" b="1" dirty="0">
                      <a:latin typeface="Times New Roman" panose="02020603050405020304" pitchFamily="18" charset="0"/>
                    </a:rPr>
                    <a:t>秒</a:t>
                  </a:r>
                  <a:endParaRPr lang="zh-CN" altLang="en-US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2" name="文本框 12331"/>
                <p:cNvSpPr txBox="1"/>
                <p:nvPr/>
              </p:nvSpPr>
              <p:spPr>
                <a:xfrm>
                  <a:off x="3024" y="3275"/>
                  <a:ext cx="336" cy="18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latin typeface="Times New Roman" panose="02020603050405020304" pitchFamily="18" charset="0"/>
                    </a:rPr>
                    <a:t>O</a:t>
                  </a:r>
                  <a:endParaRPr lang="en-US" altLang="zh-CN" b="1">
                    <a:latin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2333" name="组合 12332"/>
              <p:cNvGrpSpPr/>
              <p:nvPr/>
            </p:nvGrpSpPr>
            <p:grpSpPr>
              <a:xfrm>
                <a:off x="3360" y="2208"/>
                <a:ext cx="1872" cy="1384"/>
                <a:chOff x="3360" y="2208"/>
                <a:chExt cx="1872" cy="1384"/>
              </a:xfrm>
            </p:grpSpPr>
            <p:sp>
              <p:nvSpPr>
                <p:cNvPr id="12334" name="文本框 12333"/>
                <p:cNvSpPr txBox="1"/>
                <p:nvPr/>
              </p:nvSpPr>
              <p:spPr>
                <a:xfrm>
                  <a:off x="3360" y="3408"/>
                  <a:ext cx="240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latin typeface="Times New Roman" panose="02020603050405020304" pitchFamily="18" charset="0"/>
                    </a:rPr>
                    <a:t>1</a:t>
                  </a:r>
                  <a:endParaRPr lang="en-US" altLang="zh-CN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5" name="文本框 12334"/>
                <p:cNvSpPr txBox="1"/>
                <p:nvPr/>
              </p:nvSpPr>
              <p:spPr>
                <a:xfrm>
                  <a:off x="3600" y="3408"/>
                  <a:ext cx="240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latin typeface="Times New Roman" panose="02020603050405020304" pitchFamily="18" charset="0"/>
                    </a:rPr>
                    <a:t>2</a:t>
                  </a:r>
                  <a:endParaRPr lang="en-US" altLang="zh-CN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6" name="文本框 12335"/>
                <p:cNvSpPr txBox="1"/>
                <p:nvPr/>
              </p:nvSpPr>
              <p:spPr>
                <a:xfrm>
                  <a:off x="3840" y="3408"/>
                  <a:ext cx="240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latin typeface="Times New Roman" panose="02020603050405020304" pitchFamily="18" charset="0"/>
                    </a:rPr>
                    <a:t>3</a:t>
                  </a:r>
                  <a:endParaRPr lang="en-US" altLang="zh-CN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7" name="文本框 12336"/>
                <p:cNvSpPr txBox="1"/>
                <p:nvPr/>
              </p:nvSpPr>
              <p:spPr>
                <a:xfrm>
                  <a:off x="4080" y="3408"/>
                  <a:ext cx="240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latin typeface="Times New Roman" panose="02020603050405020304" pitchFamily="18" charset="0"/>
                    </a:rPr>
                    <a:t>4</a:t>
                  </a:r>
                  <a:endParaRPr lang="en-US" altLang="zh-CN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8" name="文本框 12337"/>
                <p:cNvSpPr txBox="1"/>
                <p:nvPr/>
              </p:nvSpPr>
              <p:spPr>
                <a:xfrm>
                  <a:off x="4320" y="3408"/>
                  <a:ext cx="240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latin typeface="Times New Roman" panose="02020603050405020304" pitchFamily="18" charset="0"/>
                    </a:rPr>
                    <a:t>5</a:t>
                  </a:r>
                  <a:endParaRPr lang="en-US" altLang="zh-CN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39" name="文本框 12338"/>
                <p:cNvSpPr txBox="1"/>
                <p:nvPr/>
              </p:nvSpPr>
              <p:spPr>
                <a:xfrm>
                  <a:off x="4272" y="2496"/>
                  <a:ext cx="336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en-US" altLang="zh-CN" b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b="1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40" name="文本框 12339"/>
                <p:cNvSpPr txBox="1"/>
                <p:nvPr/>
              </p:nvSpPr>
              <p:spPr>
                <a:xfrm>
                  <a:off x="4800" y="2208"/>
                  <a:ext cx="432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zh-CN" altLang="en-US" b="1" dirty="0">
                      <a:latin typeface="Times New Roman" panose="02020603050405020304" pitchFamily="18" charset="0"/>
                    </a:rPr>
                    <a:t>甲</a:t>
                  </a:r>
                  <a:endParaRPr lang="zh-CN" altLang="en-US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12341" name="文本框 12340"/>
                <p:cNvSpPr txBox="1"/>
                <p:nvPr/>
              </p:nvSpPr>
              <p:spPr>
                <a:xfrm>
                  <a:off x="4848" y="2592"/>
                  <a:ext cx="384" cy="1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  <a:buClr>
                      <a:schemeClr val="bg1"/>
                    </a:buClr>
                  </a:pPr>
                  <a:r>
                    <a:rPr lang="zh-CN" altLang="en-US" b="1">
                      <a:latin typeface="Times New Roman" panose="02020603050405020304" pitchFamily="18" charset="0"/>
                    </a:rPr>
                    <a:t>乙</a:t>
                  </a:r>
                  <a:endParaRPr lang="zh-CN" altLang="en-US" b="1"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12342" name="文本框 12341"/>
            <p:cNvSpPr txBox="1"/>
            <p:nvPr/>
          </p:nvSpPr>
          <p:spPr>
            <a:xfrm>
              <a:off x="3120" y="2304"/>
              <a:ext cx="288" cy="1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b="1">
                  <a:latin typeface="Times New Roman" panose="02020603050405020304" pitchFamily="18" charset="0"/>
                </a:rPr>
                <a:t>10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114425" y="5427345"/>
            <a:ext cx="637222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  <a:sym typeface="+mn-ea"/>
              </a:rPr>
              <a:t>匀速直线运动中，</a:t>
            </a:r>
            <a:r>
              <a:rPr lang="en-US" altLang="zh-CN" sz="2400" b="1" dirty="0">
                <a:solidFill>
                  <a:srgbClr val="0066CC"/>
                </a:solidFill>
                <a:latin typeface="Times New Roman" panose="02020603050405020304" pitchFamily="18" charset="0"/>
                <a:sym typeface="+mn-ea"/>
              </a:rPr>
              <a:t>s-t </a:t>
            </a:r>
            <a:r>
              <a:rPr lang="zh-CN" altLang="en-US" sz="2400" b="1" dirty="0">
                <a:solidFill>
                  <a:srgbClr val="0066CC"/>
                </a:solidFill>
                <a:latin typeface="Times New Roman" panose="02020603050405020304" pitchFamily="18" charset="0"/>
                <a:sym typeface="+mn-ea"/>
              </a:rPr>
              <a:t>图像越倾斜，速度越大。</a:t>
            </a:r>
            <a:endParaRPr lang="zh-CN" altLang="en-US" sz="2400" b="1" dirty="0">
              <a:solidFill>
                <a:srgbClr val="0066CC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0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468630" y="3556000"/>
            <a:ext cx="7832725" cy="2834005"/>
            <a:chOff x="738" y="5600"/>
            <a:chExt cx="12335" cy="4463"/>
          </a:xfrm>
        </p:grpSpPr>
        <p:sp>
          <p:nvSpPr>
            <p:cNvPr id="18455" name="直接连接符 18454"/>
            <p:cNvSpPr/>
            <p:nvPr/>
          </p:nvSpPr>
          <p:spPr>
            <a:xfrm>
              <a:off x="1530" y="9343"/>
              <a:ext cx="4308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456" name="直接连接符 18455"/>
            <p:cNvSpPr/>
            <p:nvPr/>
          </p:nvSpPr>
          <p:spPr>
            <a:xfrm flipV="1">
              <a:off x="1530" y="5828"/>
              <a:ext cx="0" cy="3515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457" name="文本框 18456"/>
            <p:cNvSpPr txBox="1"/>
            <p:nvPr/>
          </p:nvSpPr>
          <p:spPr>
            <a:xfrm>
              <a:off x="1078" y="9115"/>
              <a:ext cx="552" cy="72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18458" name="文本框 18457"/>
            <p:cNvSpPr txBox="1"/>
            <p:nvPr/>
          </p:nvSpPr>
          <p:spPr>
            <a:xfrm>
              <a:off x="5500" y="9343"/>
              <a:ext cx="448" cy="72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18459" name="文本框 18458"/>
            <p:cNvSpPr txBox="1"/>
            <p:nvPr/>
          </p:nvSpPr>
          <p:spPr>
            <a:xfrm>
              <a:off x="738" y="5713"/>
              <a:ext cx="680" cy="72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 i="1">
                  <a:latin typeface="Times New Roman" panose="02020603050405020304" pitchFamily="18" charset="0"/>
                  <a:ea typeface="MS UI Gothic" panose="020B0600070205080204" pitchFamily="34" charset="-128"/>
                </a:rPr>
                <a:t>v</a:t>
              </a:r>
              <a:endParaRPr lang="en-US" altLang="zh-CN" sz="2400" b="0" i="1">
                <a:latin typeface="Times New Roman" panose="0202060305040502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18460" name="直接连接符 18459"/>
            <p:cNvSpPr/>
            <p:nvPr/>
          </p:nvSpPr>
          <p:spPr>
            <a:xfrm>
              <a:off x="1530" y="7640"/>
              <a:ext cx="3403" cy="0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1" name="直接连接符 18460"/>
            <p:cNvSpPr/>
            <p:nvPr/>
          </p:nvSpPr>
          <p:spPr>
            <a:xfrm>
              <a:off x="7995" y="9343"/>
              <a:ext cx="442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462" name="直接连接符 18461"/>
            <p:cNvSpPr/>
            <p:nvPr/>
          </p:nvSpPr>
          <p:spPr>
            <a:xfrm flipV="1">
              <a:off x="7995" y="5940"/>
              <a:ext cx="0" cy="3403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463" name="文本框 18462"/>
            <p:cNvSpPr txBox="1"/>
            <p:nvPr/>
          </p:nvSpPr>
          <p:spPr>
            <a:xfrm>
              <a:off x="7540" y="9115"/>
              <a:ext cx="770" cy="72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Book Antiqua" panose="02040602050305030304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18464" name="文本框 18463"/>
            <p:cNvSpPr txBox="1"/>
            <p:nvPr/>
          </p:nvSpPr>
          <p:spPr>
            <a:xfrm>
              <a:off x="12303" y="9230"/>
              <a:ext cx="770" cy="72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0">
                  <a:latin typeface="Book Antiqua" panose="02040602050305030304" pitchFamily="18" charset="0"/>
                  <a:ea typeface="MS UI Gothic" panose="020B0600070205080204" pitchFamily="34" charset="-128"/>
                </a:rPr>
                <a:t>t</a:t>
              </a:r>
              <a:endPara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18465" name="文本框 18464"/>
            <p:cNvSpPr txBox="1"/>
            <p:nvPr/>
          </p:nvSpPr>
          <p:spPr>
            <a:xfrm>
              <a:off x="7313" y="5600"/>
              <a:ext cx="502" cy="72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0" i="1">
                  <a:latin typeface="Times New Roman" panose="02020603050405020304" pitchFamily="18" charset="0"/>
                  <a:ea typeface="MS UI Gothic" panose="020B0600070205080204" pitchFamily="34" charset="-128"/>
                </a:rPr>
                <a:t>v</a:t>
              </a:r>
              <a:endParaRPr lang="en-US" altLang="zh-CN" sz="2400" b="0" i="1">
                <a:latin typeface="Times New Roman" panose="02020603050405020304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18466" name="直接连接符 18465"/>
            <p:cNvSpPr/>
            <p:nvPr/>
          </p:nvSpPr>
          <p:spPr>
            <a:xfrm flipV="1">
              <a:off x="7995" y="6735"/>
              <a:ext cx="2608" cy="2608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67" name="文本框 18466"/>
            <p:cNvSpPr txBox="1"/>
            <p:nvPr/>
          </p:nvSpPr>
          <p:spPr>
            <a:xfrm>
              <a:off x="2198" y="9370"/>
              <a:ext cx="2448" cy="58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zh-CN" altLang="en-US" b="1" dirty="0">
                  <a:latin typeface="微软雅黑" panose="020B0503020204020204" charset="-122"/>
                  <a:ea typeface="微软雅黑" panose="020B0503020204020204" charset="-122"/>
                </a:rPr>
                <a:t>匀速直线运动</a:t>
              </a:r>
              <a:endParaRPr lang="zh-CN" altLang="en-US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468" name="文本框 18467"/>
            <p:cNvSpPr txBox="1"/>
            <p:nvPr/>
          </p:nvSpPr>
          <p:spPr>
            <a:xfrm>
              <a:off x="8793" y="9383"/>
              <a:ext cx="2628" cy="58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p>
              <a:r>
                <a:rPr lang="en-US" altLang="zh-CN" dirty="0">
                  <a:latin typeface="Book Antiqua" panose="02040602050305030304" pitchFamily="18" charset="0"/>
                  <a:ea typeface="黑体" panose="02010609060101010101" pitchFamily="2" charset="-122"/>
                </a:rPr>
                <a:t>  </a:t>
              </a:r>
              <a:r>
                <a:rPr lang="zh-CN" altLang="en-US" b="1" dirty="0">
                  <a:latin typeface="微软雅黑" panose="020B0503020204020204" charset="-122"/>
                  <a:ea typeface="微软雅黑" panose="020B0503020204020204" charset="-122"/>
                </a:rPr>
                <a:t>加速直线运动</a:t>
              </a:r>
              <a:endParaRPr lang="zh-CN" altLang="en-US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8437" name="直接连接符 18436"/>
          <p:cNvSpPr/>
          <p:nvPr/>
        </p:nvSpPr>
        <p:spPr>
          <a:xfrm>
            <a:off x="925513" y="2936875"/>
            <a:ext cx="2735262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38" name="直接连接符 18437"/>
          <p:cNvSpPr/>
          <p:nvPr/>
        </p:nvSpPr>
        <p:spPr>
          <a:xfrm flipV="1">
            <a:off x="925195" y="804545"/>
            <a:ext cx="1270" cy="213233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39" name="文本框 18438"/>
          <p:cNvSpPr txBox="1"/>
          <p:nvPr/>
        </p:nvSpPr>
        <p:spPr>
          <a:xfrm>
            <a:off x="617538" y="2792413"/>
            <a:ext cx="336550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43" name="文本框 18442"/>
          <p:cNvSpPr txBox="1"/>
          <p:nvPr/>
        </p:nvSpPr>
        <p:spPr>
          <a:xfrm>
            <a:off x="3497263" y="2897188"/>
            <a:ext cx="284162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t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44" name="文本框 18443"/>
          <p:cNvSpPr txBox="1"/>
          <p:nvPr/>
        </p:nvSpPr>
        <p:spPr>
          <a:xfrm>
            <a:off x="576580" y="687070"/>
            <a:ext cx="312738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s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45" name="直接连接符 18444"/>
          <p:cNvSpPr/>
          <p:nvPr/>
        </p:nvSpPr>
        <p:spPr>
          <a:xfrm>
            <a:off x="925513" y="1785938"/>
            <a:ext cx="2232025" cy="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46" name="直接连接符 18445"/>
          <p:cNvSpPr/>
          <p:nvPr/>
        </p:nvSpPr>
        <p:spPr>
          <a:xfrm>
            <a:off x="4957763" y="3009900"/>
            <a:ext cx="280828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47" name="直接连接符 18446"/>
          <p:cNvSpPr/>
          <p:nvPr/>
        </p:nvSpPr>
        <p:spPr>
          <a:xfrm flipV="1">
            <a:off x="4958080" y="804545"/>
            <a:ext cx="635" cy="220535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48" name="文本框 18447"/>
          <p:cNvSpPr txBox="1"/>
          <p:nvPr/>
        </p:nvSpPr>
        <p:spPr>
          <a:xfrm>
            <a:off x="4668838" y="2794000"/>
            <a:ext cx="576262" cy="4572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o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49" name="文本框 18448"/>
          <p:cNvSpPr txBox="1"/>
          <p:nvPr/>
        </p:nvSpPr>
        <p:spPr>
          <a:xfrm>
            <a:off x="7600950" y="2968625"/>
            <a:ext cx="284163" cy="4572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t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50" name="文本框 18449"/>
          <p:cNvSpPr txBox="1"/>
          <p:nvPr/>
        </p:nvSpPr>
        <p:spPr>
          <a:xfrm>
            <a:off x="4613275" y="712470"/>
            <a:ext cx="687388" cy="45720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0">
                <a:latin typeface="Book Antiqua" panose="02040602050305030304" pitchFamily="18" charset="0"/>
                <a:ea typeface="MS UI Gothic" panose="020B0600070205080204" pitchFamily="34" charset="-128"/>
              </a:rPr>
              <a:t>s</a:t>
            </a:r>
            <a:endParaRPr lang="en-US" altLang="zh-CN" sz="2400" b="0">
              <a:latin typeface="Book Antiqua" panose="02040602050305030304" pitchFamily="18" charset="0"/>
              <a:ea typeface="MS UI Gothic" panose="020B0600070205080204" pitchFamily="34" charset="-128"/>
            </a:endParaRPr>
          </a:p>
        </p:txBody>
      </p:sp>
      <p:sp>
        <p:nvSpPr>
          <p:cNvPr id="18451" name="直接连接符 18450"/>
          <p:cNvSpPr/>
          <p:nvPr/>
        </p:nvSpPr>
        <p:spPr>
          <a:xfrm flipV="1">
            <a:off x="4957763" y="1281113"/>
            <a:ext cx="1511300" cy="1728787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52" name="文本框 18451"/>
          <p:cNvSpPr txBox="1"/>
          <p:nvPr/>
        </p:nvSpPr>
        <p:spPr>
          <a:xfrm>
            <a:off x="1851660" y="3009900"/>
            <a:ext cx="642620" cy="3683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latin typeface="Book Antiqua" panose="02040602050305030304" pitchFamily="18" charset="0"/>
                <a:ea typeface="黑体" panose="02010609060101010101" pitchFamily="2" charset="-122"/>
              </a:rPr>
              <a:t>静止</a:t>
            </a:r>
            <a:endParaRPr lang="zh-CN" altLang="en-US" b="1" dirty="0"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18453" name="文本框 18452"/>
          <p:cNvSpPr txBox="1"/>
          <p:nvPr/>
        </p:nvSpPr>
        <p:spPr>
          <a:xfrm>
            <a:off x="5534025" y="3032125"/>
            <a:ext cx="1554480" cy="368300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匀速直线运动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10" name="文本框 12309"/>
          <p:cNvSpPr txBox="1"/>
          <p:nvPr/>
        </p:nvSpPr>
        <p:spPr>
          <a:xfrm>
            <a:off x="1264920" y="207963"/>
            <a:ext cx="6877050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路程与时间、速度与时间的图象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0" grpId="0"/>
      <p:bldP spid="18439" grpId="0"/>
      <p:bldP spid="18443" grpId="0"/>
      <p:bldP spid="18444" grpId="0"/>
      <p:bldP spid="18448" grpId="0"/>
      <p:bldP spid="18449" grpId="0"/>
      <p:bldP spid="18450" grpId="0"/>
      <p:bldP spid="18452" grpId="0"/>
      <p:bldP spid="1845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2" name="文本框 32771"/>
          <p:cNvSpPr txBox="1"/>
          <p:nvPr/>
        </p:nvSpPr>
        <p:spPr>
          <a:xfrm>
            <a:off x="180975" y="749300"/>
            <a:ext cx="8893175" cy="137318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思考１：甲、乙两位同学多次进行百米赛跑，甲总是比乙提前</a:t>
            </a:r>
            <a:r>
              <a:rPr lang="en-US" altLang="zh-CN" sz="2800" b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2800" b="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2800" b="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ｍ到达终点，现在如果让</a:t>
            </a:r>
            <a:r>
              <a:rPr lang="zh-CN" altLang="en-US" sz="2800" b="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甲后退</a:t>
            </a:r>
            <a:r>
              <a:rPr lang="en-US" altLang="zh-CN" sz="2800" b="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10</a:t>
            </a:r>
            <a:r>
              <a:rPr lang="zh-CN" altLang="en-US" sz="2800" b="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ｍ，乙仍然在起点起跑，则：</a:t>
            </a:r>
            <a:endParaRPr lang="zh-CN" altLang="en-US" sz="2800" b="0" dirty="0">
              <a:solidFill>
                <a:srgbClr val="0000FF"/>
              </a:solidFill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32773" name="文本框 32772"/>
          <p:cNvSpPr txBox="1"/>
          <p:nvPr/>
        </p:nvSpPr>
        <p:spPr>
          <a:xfrm>
            <a:off x="649288" y="2259013"/>
            <a:ext cx="4681537" cy="579437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Ａ　</a:t>
            </a:r>
            <a:r>
              <a:rPr lang="zh-CN" altLang="en-US" dirty="0">
                <a:latin typeface="Book Antiqua" panose="02040602050305030304" pitchFamily="18" charset="0"/>
                <a:ea typeface="黑体" panose="02010609060101010101" pitchFamily="2" charset="-122"/>
              </a:rPr>
              <a:t>甲、乙同时到达终点</a:t>
            </a: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　</a:t>
            </a:r>
            <a:endParaRPr lang="zh-CN" altLang="en-US" sz="2800" dirty="0"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32774" name="文本框 32773"/>
          <p:cNvSpPr txBox="1"/>
          <p:nvPr/>
        </p:nvSpPr>
        <p:spPr>
          <a:xfrm>
            <a:off x="649288" y="2908300"/>
            <a:ext cx="3600450" cy="57943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Ｂ　</a:t>
            </a:r>
            <a:r>
              <a:rPr lang="zh-CN" altLang="en-US" dirty="0">
                <a:latin typeface="Book Antiqua" panose="02040602050305030304" pitchFamily="18" charset="0"/>
                <a:ea typeface="黑体" panose="02010609060101010101" pitchFamily="2" charset="-122"/>
              </a:rPr>
              <a:t>甲先到达终点</a:t>
            </a: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　</a:t>
            </a:r>
            <a:endParaRPr lang="zh-CN" altLang="en-US" sz="2800" dirty="0"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32776" name="文本框 32775"/>
          <p:cNvSpPr txBox="1"/>
          <p:nvPr/>
        </p:nvSpPr>
        <p:spPr>
          <a:xfrm>
            <a:off x="4610100" y="2908300"/>
            <a:ext cx="3673475" cy="57943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Ｃ　</a:t>
            </a:r>
            <a:r>
              <a:rPr lang="zh-CN" altLang="en-US" dirty="0">
                <a:latin typeface="Book Antiqua" panose="02040602050305030304" pitchFamily="18" charset="0"/>
                <a:ea typeface="黑体" panose="02010609060101010101" pitchFamily="2" charset="-122"/>
              </a:rPr>
              <a:t>乙先到达终点</a:t>
            </a: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　</a:t>
            </a:r>
            <a:endParaRPr lang="zh-CN" altLang="en-US" sz="2800" dirty="0"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32777" name="文本框 32776"/>
          <p:cNvSpPr txBox="1"/>
          <p:nvPr/>
        </p:nvSpPr>
        <p:spPr>
          <a:xfrm>
            <a:off x="109538" y="3627438"/>
            <a:ext cx="8893175" cy="180022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思考２：甲、乙同时从Ａ地出发到Ｂ地．甲在前一半路程的速度是</a:t>
            </a:r>
            <a:r>
              <a:rPr lang="en-US" altLang="zh-CN" sz="28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V</a:t>
            </a:r>
            <a:r>
              <a:rPr lang="zh-CN" altLang="en-US" sz="2800" baseline="-250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１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后一半路程的速度为</a:t>
            </a:r>
            <a:r>
              <a:rPr lang="en-US" altLang="zh-CN" sz="280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V</a:t>
            </a:r>
            <a:r>
              <a:rPr lang="zh-CN" altLang="en-US" sz="2800" baseline="-250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２</a:t>
            </a:r>
            <a:r>
              <a:rPr lang="zh-CN" altLang="en-US" sz="28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；乙前一半时间的速度为</a:t>
            </a:r>
            <a:r>
              <a:rPr lang="en-US" altLang="zh-CN" sz="280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V</a:t>
            </a:r>
            <a:r>
              <a:rPr lang="zh-CN" altLang="en-US" sz="2800" baseline="-250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１</a:t>
            </a:r>
            <a:r>
              <a:rPr lang="zh-CN" altLang="en-US" sz="28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，后一半时间的速度为</a:t>
            </a:r>
            <a:r>
              <a:rPr lang="en-US" altLang="zh-CN" sz="280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V</a:t>
            </a:r>
            <a:r>
              <a:rPr lang="zh-CN" altLang="en-US" sz="2800" baseline="-250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２</a:t>
            </a:r>
            <a:r>
              <a:rPr lang="zh-CN" altLang="en-US" sz="2800" dirty="0">
                <a:solidFill>
                  <a:srgbClr val="0000FF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．则甲乙两人谁先到达Ｂ地？</a:t>
            </a:r>
            <a:endParaRPr lang="zh-CN" altLang="en-US" sz="2800" dirty="0">
              <a:solidFill>
                <a:srgbClr val="0000FF"/>
              </a:solidFill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  <p:sp>
        <p:nvSpPr>
          <p:cNvPr id="32778" name="文本框 32777"/>
          <p:cNvSpPr txBox="1"/>
          <p:nvPr/>
        </p:nvSpPr>
        <p:spPr>
          <a:xfrm>
            <a:off x="2738438" y="5211763"/>
            <a:ext cx="3673475" cy="579437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　</a:t>
            </a:r>
            <a:r>
              <a:rPr lang="zh-CN" altLang="en-US" dirty="0">
                <a:solidFill>
                  <a:srgbClr val="FF3300"/>
                </a:solidFill>
                <a:latin typeface="Book Antiqua" panose="02040602050305030304" pitchFamily="18" charset="0"/>
                <a:ea typeface="黑体" panose="02010609060101010101" pitchFamily="2" charset="-122"/>
              </a:rPr>
              <a:t>乙先到达终点</a:t>
            </a:r>
            <a:r>
              <a:rPr lang="zh-CN" altLang="en-US" sz="2800" dirty="0">
                <a:latin typeface="Book Antiqua" panose="02040602050305030304" pitchFamily="18" charset="0"/>
                <a:ea typeface="黑体" panose="02010609060101010101" pitchFamily="2" charset="-122"/>
              </a:rPr>
              <a:t>　</a:t>
            </a:r>
            <a:endParaRPr lang="zh-CN" altLang="en-US" sz="2800" dirty="0">
              <a:latin typeface="Book Antiqua" panose="0204060205030503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4" grpId="0"/>
      <p:bldP spid="32776" grpId="0"/>
      <p:bldP spid="32777" grpId="0"/>
      <p:bldP spid="32778" grpId="0"/>
    </p:bld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1823</Words>
  <Application>WPS 演示</Application>
  <PresentationFormat>宽屏</PresentationFormat>
  <Paragraphs>325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17</vt:i4>
      </vt:variant>
    </vt:vector>
  </HeadingPairs>
  <TitlesOfParts>
    <vt:vector size="45" baseType="lpstr">
      <vt:lpstr>Arial</vt:lpstr>
      <vt:lpstr>宋体</vt:lpstr>
      <vt:lpstr>Wingdings</vt:lpstr>
      <vt:lpstr>微软雅黑</vt:lpstr>
      <vt:lpstr>Calibri</vt:lpstr>
      <vt:lpstr>Times New Roman</vt:lpstr>
      <vt:lpstr>楷体_GB2312</vt:lpstr>
      <vt:lpstr>T</vt:lpstr>
      <vt:lpstr>Book Antiqua</vt:lpstr>
      <vt:lpstr>MS UI Gothic</vt:lpstr>
      <vt:lpstr>黑体</vt:lpstr>
      <vt:lpstr>Century Gothic</vt:lpstr>
      <vt:lpstr>Arial Unicode MS</vt:lpstr>
      <vt:lpstr>新宋体</vt:lpstr>
      <vt:lpstr>Segoe Print</vt:lpstr>
      <vt:lpstr>Gungsuh</vt:lpstr>
      <vt:lpstr>隶书</vt:lpstr>
      <vt:lpstr>华文中宋</vt:lpstr>
      <vt:lpstr>叶根友毛笔行书2.0版</vt:lpstr>
      <vt:lpstr>1_Office 主题</vt:lpstr>
      <vt:lpstr>Equation.3</vt:lpstr>
      <vt:lpstr>Equation.DSMT4</vt:lpstr>
      <vt:lpstr>Equation.3</vt:lpstr>
      <vt:lpstr>Equation.DSMT4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80</cp:revision>
  <dcterms:created xsi:type="dcterms:W3CDTF">2017-09-05T20:20:00Z</dcterms:created>
  <dcterms:modified xsi:type="dcterms:W3CDTF">2017-09-12T05:55:16Z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