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820" r:id="rId3"/>
  </p:sldMasterIdLst>
  <p:notesMasterIdLst>
    <p:notesMasterId r:id="rId18"/>
  </p:notesMasterIdLst>
  <p:sldIdLst>
    <p:sldId id="257" r:id="rId4"/>
    <p:sldId id="258" r:id="rId5"/>
    <p:sldId id="259" r:id="rId6"/>
    <p:sldId id="261" r:id="rId7"/>
    <p:sldId id="262" r:id="rId8"/>
    <p:sldId id="263" r:id="rId9"/>
    <p:sldId id="267" r:id="rId10"/>
    <p:sldId id="266" r:id="rId11"/>
    <p:sldId id="264" r:id="rId12"/>
    <p:sldId id="265" r:id="rId13"/>
    <p:sldId id="268" r:id="rId14"/>
    <p:sldId id="269" r:id="rId15"/>
    <p:sldId id="272" r:id="rId16"/>
    <p:sldId id="273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570599-90E4-4881-BE9D-C8A7577231E6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79225D-7F0D-4120-A7AB-A4E554978A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4566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9F6CFE-C7E3-403E-A37A-CEF19BE48A0D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16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ln/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www.czsx.com.cn</a:t>
            </a:r>
          </a:p>
        </p:txBody>
      </p:sp>
    </p:spTree>
    <p:extLst>
      <p:ext uri="{BB962C8B-B14F-4D97-AF65-F5344CB8AC3E}">
        <p14:creationId xmlns:p14="http://schemas.microsoft.com/office/powerpoint/2010/main" val="1051044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23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648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450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699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199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414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239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003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312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244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650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877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44480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012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915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8326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634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9372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5454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0940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4099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0608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0046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7899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8252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5593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4433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0553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7029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8697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1411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2829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67018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02865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02427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1599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5728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0828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51375" y="1981200"/>
            <a:ext cx="4194175" cy="1866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51375" y="4000500"/>
            <a:ext cx="4194175" cy="18669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301625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0198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0198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CFA3139D-5AA1-4B7B-BB42-B6E5214DE84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84326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74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571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FDF64-15AE-4FD7-92FE-C8526C7482C3}" type="datetimeFigureOut">
              <a:rPr lang="zh-CN" altLang="en-US" smtClean="0"/>
              <a:t>2015/4/12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EB8B992-ADA6-42C8-88B3-5B721E6B3E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002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  <p:sldLayoutId id="2147483833" r:id="rId13"/>
    <p:sldLayoutId id="2147483834" r:id="rId14"/>
    <p:sldLayoutId id="2147483835" r:id="rId15"/>
    <p:sldLayoutId id="2147483836" r:id="rId16"/>
    <p:sldLayoutId id="21474838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595086" y="2656760"/>
            <a:ext cx="7340471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600" dirty="0">
                <a:latin typeface="T"/>
              </a:rPr>
              <a:t>下面小船位置的变化叫做</a:t>
            </a:r>
            <a:r>
              <a:rPr lang="en-US" altLang="zh-CN" sz="3600" dirty="0">
                <a:latin typeface="T"/>
              </a:rPr>
              <a:t>_______</a:t>
            </a:r>
            <a:r>
              <a:rPr lang="zh-CN" altLang="en-US" sz="3600" dirty="0">
                <a:latin typeface="T"/>
              </a:rPr>
              <a:t>．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089424" y="2504256"/>
            <a:ext cx="170474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hlink"/>
                </a:solidFill>
                <a:latin typeface="Verdana" panose="020B0604030504040204" pitchFamily="34" charset="0"/>
              </a:rPr>
              <a:t>平移</a:t>
            </a:r>
          </a:p>
        </p:txBody>
      </p:sp>
      <p:pic>
        <p:nvPicPr>
          <p:cNvPr id="8205" name="Picture 13" descr="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416" y="3872046"/>
            <a:ext cx="2134281" cy="146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9" name="filecab3"/>
          <p:cNvSpPr>
            <a:spLocks noEditPoints="1" noChangeArrowheads="1"/>
          </p:cNvSpPr>
          <p:nvPr/>
        </p:nvSpPr>
        <p:spPr bwMode="auto">
          <a:xfrm rot="10800000">
            <a:off x="3196735" y="1180458"/>
            <a:ext cx="2137172" cy="628650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8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 extrusionOk="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gradFill rotWithShape="1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anchor="ctr"/>
          <a:lstStyle/>
          <a:p>
            <a:pPr algn="ctr"/>
            <a:r>
              <a:rPr lang="zh-CN" altLang="en-US" sz="33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新课导入</a:t>
            </a:r>
          </a:p>
        </p:txBody>
      </p:sp>
    </p:spTree>
    <p:extLst>
      <p:ext uri="{BB962C8B-B14F-4D97-AF65-F5344CB8AC3E}">
        <p14:creationId xmlns:p14="http://schemas.microsoft.com/office/powerpoint/2010/main" val="242324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23 -0.00186 L -0.60156 -0.001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6" grpId="0"/>
      <p:bldP spid="820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801915" y="618889"/>
            <a:ext cx="566896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en-US" altLang="zh-CN" sz="3200" b="1" dirty="0">
                <a:solidFill>
                  <a:srgbClr val="000000"/>
                </a:solidFill>
                <a:ea typeface="楷体_GB2312" pitchFamily="49" charset="-122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</a:rPr>
              <a:t>什么叫做平移</a:t>
            </a:r>
            <a:r>
              <a:rPr lang="en-US" altLang="zh-CN" sz="3200" b="1" dirty="0">
                <a:solidFill>
                  <a:srgbClr val="000000"/>
                </a:solidFill>
                <a:ea typeface="楷体_GB2312" pitchFamily="49" charset="-122"/>
              </a:rPr>
              <a:t>?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en-US" altLang="zh-CN" sz="3200" b="1" dirty="0">
                <a:solidFill>
                  <a:srgbClr val="000000"/>
                </a:solidFill>
                <a:ea typeface="楷体_GB2312" pitchFamily="49" charset="-122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ea typeface="楷体_GB2312" pitchFamily="49" charset="-122"/>
              </a:rPr>
              <a:t>平移有什么性质？</a:t>
            </a: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582839" y="3794125"/>
            <a:ext cx="715327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ct val="6000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200" dirty="0">
                <a:solidFill>
                  <a:srgbClr val="000000"/>
                </a:solidFill>
                <a:ea typeface="楷体_GB2312" pitchFamily="49" charset="-122"/>
              </a:rPr>
              <a:t>平移的性质</a:t>
            </a:r>
            <a:r>
              <a:rPr lang="en-US" altLang="zh-CN" sz="3200" dirty="0">
                <a:solidFill>
                  <a:srgbClr val="000000"/>
                </a:solidFill>
                <a:ea typeface="楷体_GB2312" pitchFamily="49" charset="-122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</a:rPr>
              <a:t>   1</a:t>
            </a:r>
            <a:r>
              <a:rPr lang="zh-CN" altLang="en-US" sz="3200" dirty="0">
                <a:solidFill>
                  <a:srgbClr val="FF0000"/>
                </a:solidFill>
              </a:rPr>
              <a:t>．平移不改变图形的形状和大小</a:t>
            </a:r>
            <a:r>
              <a:rPr lang="en-US" altLang="zh-CN" sz="3200" dirty="0">
                <a:solidFill>
                  <a:srgbClr val="FF0000"/>
                </a:solidFill>
              </a:rPr>
              <a:t>;</a:t>
            </a:r>
          </a:p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</a:rPr>
              <a:t>   2</a:t>
            </a:r>
            <a:r>
              <a:rPr lang="zh-CN" altLang="en-US" sz="3200" dirty="0">
                <a:solidFill>
                  <a:srgbClr val="FF0000"/>
                </a:solidFill>
              </a:rPr>
              <a:t>．连接对应点的线段平行且相等．</a:t>
            </a:r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582839" y="2034152"/>
            <a:ext cx="6751638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dirty="0">
                <a:solidFill>
                  <a:srgbClr val="FF0000"/>
                </a:solidFill>
              </a:rPr>
              <a:t>       </a:t>
            </a:r>
            <a:r>
              <a:rPr lang="zh-CN" altLang="en-US" sz="3600" dirty="0">
                <a:solidFill>
                  <a:srgbClr val="FF0000"/>
                </a:solidFill>
              </a:rPr>
              <a:t>把图形上所有的点都按同一方向移动相同的距离叫做平移．</a:t>
            </a:r>
          </a:p>
        </p:txBody>
      </p:sp>
    </p:spTree>
    <p:extLst>
      <p:ext uri="{BB962C8B-B14F-4D97-AF65-F5344CB8AC3E}">
        <p14:creationId xmlns:p14="http://schemas.microsoft.com/office/powerpoint/2010/main" val="1788457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48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48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  <p:bldP spid="348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931862" y="257629"/>
            <a:ext cx="764063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0033CC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400">
                <a:solidFill>
                  <a:srgbClr val="000000"/>
                </a:solidFill>
              </a:rPr>
              <a:t>将点</a:t>
            </a:r>
            <a:r>
              <a:rPr lang="en-US" altLang="zh-CN" sz="2400">
                <a:solidFill>
                  <a:srgbClr val="000000"/>
                </a:solidFill>
              </a:rPr>
              <a:t>A</a:t>
            </a:r>
            <a:r>
              <a:rPr lang="zh-CN" altLang="en-US" sz="2400">
                <a:solidFill>
                  <a:srgbClr val="000000"/>
                </a:solidFill>
              </a:rPr>
              <a:t>（－</a:t>
            </a:r>
            <a:r>
              <a:rPr lang="en-US" altLang="zh-CN" sz="2400">
                <a:solidFill>
                  <a:srgbClr val="000000"/>
                </a:solidFill>
              </a:rPr>
              <a:t>3</a:t>
            </a:r>
            <a:r>
              <a:rPr lang="zh-CN" altLang="en-US" sz="2400">
                <a:solidFill>
                  <a:srgbClr val="000000"/>
                </a:solidFill>
              </a:rPr>
              <a:t>， －</a:t>
            </a:r>
            <a:r>
              <a:rPr lang="en-US" altLang="zh-CN" sz="2400">
                <a:solidFill>
                  <a:srgbClr val="000000"/>
                </a:solidFill>
              </a:rPr>
              <a:t>2</a:t>
            </a:r>
            <a:r>
              <a:rPr lang="zh-CN" altLang="en-US" sz="2400">
                <a:solidFill>
                  <a:srgbClr val="000000"/>
                </a:solidFill>
              </a:rPr>
              <a:t>）向右平移</a:t>
            </a:r>
            <a:r>
              <a:rPr lang="en-US" altLang="zh-CN" sz="2400">
                <a:solidFill>
                  <a:srgbClr val="000000"/>
                </a:solidFill>
              </a:rPr>
              <a:t>6</a:t>
            </a:r>
            <a:r>
              <a:rPr lang="zh-CN" altLang="en-US" sz="2400">
                <a:solidFill>
                  <a:srgbClr val="000000"/>
                </a:solidFill>
              </a:rPr>
              <a:t>个单位，得到点</a:t>
            </a:r>
            <a:r>
              <a:rPr lang="en-US" altLang="zh-CN" sz="2400">
                <a:solidFill>
                  <a:srgbClr val="000000"/>
                </a:solidFill>
              </a:rPr>
              <a:t>A</a:t>
            </a:r>
            <a:r>
              <a:rPr lang="en-US" altLang="zh-CN" sz="2400" baseline="-25000">
                <a:solidFill>
                  <a:srgbClr val="000000"/>
                </a:solidFill>
              </a:rPr>
              <a:t>1</a:t>
            </a:r>
            <a:r>
              <a:rPr lang="zh-CN" altLang="en-US" sz="2400">
                <a:solidFill>
                  <a:srgbClr val="000000"/>
                </a:solidFill>
              </a:rPr>
              <a:t>，在图上标出这个点，并写出它的坐标，把点</a:t>
            </a:r>
            <a:r>
              <a:rPr lang="en-US" altLang="zh-CN" sz="2400">
                <a:solidFill>
                  <a:srgbClr val="000000"/>
                </a:solidFill>
              </a:rPr>
              <a:t>A</a:t>
            </a:r>
            <a:r>
              <a:rPr lang="zh-CN" altLang="en-US" sz="2400">
                <a:solidFill>
                  <a:srgbClr val="000000"/>
                </a:solidFill>
              </a:rPr>
              <a:t>向上平移</a:t>
            </a:r>
            <a:r>
              <a:rPr lang="en-US" altLang="zh-CN" sz="2400">
                <a:solidFill>
                  <a:srgbClr val="000000"/>
                </a:solidFill>
              </a:rPr>
              <a:t>4</a:t>
            </a:r>
            <a:r>
              <a:rPr lang="zh-CN" altLang="en-US" sz="2400">
                <a:solidFill>
                  <a:srgbClr val="000000"/>
                </a:solidFill>
              </a:rPr>
              <a:t>个单位呢</a:t>
            </a:r>
            <a:r>
              <a:rPr lang="en-US" altLang="zh-CN" sz="2400">
                <a:solidFill>
                  <a:srgbClr val="000000"/>
                </a:solidFill>
              </a:rPr>
              <a:t>?</a:t>
            </a:r>
          </a:p>
        </p:txBody>
      </p: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2597150" y="3673933"/>
            <a:ext cx="5975350" cy="534988"/>
            <a:chOff x="1701" y="2432"/>
            <a:chExt cx="3764" cy="337"/>
          </a:xfrm>
        </p:grpSpPr>
        <p:sp>
          <p:nvSpPr>
            <p:cNvPr id="4" name="Text Box 6"/>
            <p:cNvSpPr txBox="1">
              <a:spLocks noChangeArrowheads="1"/>
            </p:cNvSpPr>
            <p:nvPr/>
          </p:nvSpPr>
          <p:spPr bwMode="auto">
            <a:xfrm>
              <a:off x="5033" y="2478"/>
              <a:ext cx="43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/>
                <a:t>x</a:t>
              </a:r>
            </a:p>
          </p:txBody>
        </p:sp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2835" y="2478"/>
              <a:ext cx="40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0"/>
                <a:t>-1</a:t>
              </a:r>
            </a:p>
          </p:txBody>
        </p:sp>
        <p:grpSp>
          <p:nvGrpSpPr>
            <p:cNvPr id="6" name="Group 8"/>
            <p:cNvGrpSpPr>
              <a:grpSpLocks/>
            </p:cNvGrpSpPr>
            <p:nvPr/>
          </p:nvGrpSpPr>
          <p:grpSpPr bwMode="auto">
            <a:xfrm>
              <a:off x="1701" y="2432"/>
              <a:ext cx="3538" cy="336"/>
              <a:chOff x="567" y="2659"/>
              <a:chExt cx="3538" cy="336"/>
            </a:xfrm>
          </p:grpSpPr>
          <p:sp>
            <p:nvSpPr>
              <p:cNvPr id="7" name="Line 9"/>
              <p:cNvSpPr>
                <a:spLocks noChangeShapeType="1"/>
              </p:cNvSpPr>
              <p:nvPr/>
            </p:nvSpPr>
            <p:spPr bwMode="auto">
              <a:xfrm>
                <a:off x="567" y="2750"/>
                <a:ext cx="340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8" name="Text Box 10"/>
              <p:cNvSpPr txBox="1">
                <a:spLocks noChangeArrowheads="1"/>
              </p:cNvSpPr>
              <p:nvPr/>
            </p:nvSpPr>
            <p:spPr bwMode="auto">
              <a:xfrm>
                <a:off x="1837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o</a:t>
                </a:r>
              </a:p>
            </p:txBody>
          </p:sp>
          <p:sp>
            <p:nvSpPr>
              <p:cNvPr id="9" name="Line 11"/>
              <p:cNvSpPr>
                <a:spLocks noChangeShapeType="1"/>
              </p:cNvSpPr>
              <p:nvPr/>
            </p:nvSpPr>
            <p:spPr bwMode="auto">
              <a:xfrm>
                <a:off x="2245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0" name="Line 12"/>
              <p:cNvSpPr>
                <a:spLocks noChangeShapeType="1"/>
              </p:cNvSpPr>
              <p:nvPr/>
            </p:nvSpPr>
            <p:spPr bwMode="auto">
              <a:xfrm>
                <a:off x="3379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1" name="Line 13"/>
              <p:cNvSpPr>
                <a:spLocks noChangeShapeType="1"/>
              </p:cNvSpPr>
              <p:nvPr/>
            </p:nvSpPr>
            <p:spPr bwMode="auto">
              <a:xfrm>
                <a:off x="2472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2" name="Line 14"/>
              <p:cNvSpPr>
                <a:spLocks noChangeShapeType="1"/>
              </p:cNvSpPr>
              <p:nvPr/>
            </p:nvSpPr>
            <p:spPr bwMode="auto">
              <a:xfrm>
                <a:off x="3833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3" name="Line 15"/>
              <p:cNvSpPr>
                <a:spLocks noChangeShapeType="1"/>
              </p:cNvSpPr>
              <p:nvPr/>
            </p:nvSpPr>
            <p:spPr bwMode="auto">
              <a:xfrm>
                <a:off x="3606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4" name="Line 16"/>
              <p:cNvSpPr>
                <a:spLocks noChangeShapeType="1"/>
              </p:cNvSpPr>
              <p:nvPr/>
            </p:nvSpPr>
            <p:spPr bwMode="auto">
              <a:xfrm>
                <a:off x="2699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5" name="Line 17"/>
              <p:cNvSpPr>
                <a:spLocks noChangeShapeType="1"/>
              </p:cNvSpPr>
              <p:nvPr/>
            </p:nvSpPr>
            <p:spPr bwMode="auto">
              <a:xfrm>
                <a:off x="2925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6" name="Line 18"/>
              <p:cNvSpPr>
                <a:spLocks noChangeShapeType="1"/>
              </p:cNvSpPr>
              <p:nvPr/>
            </p:nvSpPr>
            <p:spPr bwMode="auto">
              <a:xfrm>
                <a:off x="3152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7" name="Line 19"/>
              <p:cNvSpPr>
                <a:spLocks noChangeShapeType="1"/>
              </p:cNvSpPr>
              <p:nvPr/>
            </p:nvSpPr>
            <p:spPr bwMode="auto">
              <a:xfrm>
                <a:off x="884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8" name="Line 20"/>
              <p:cNvSpPr>
                <a:spLocks noChangeShapeType="1"/>
              </p:cNvSpPr>
              <p:nvPr/>
            </p:nvSpPr>
            <p:spPr bwMode="auto">
              <a:xfrm>
                <a:off x="657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9" name="Line 21"/>
              <p:cNvSpPr>
                <a:spLocks noChangeShapeType="1"/>
              </p:cNvSpPr>
              <p:nvPr/>
            </p:nvSpPr>
            <p:spPr bwMode="auto">
              <a:xfrm>
                <a:off x="1565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0" name="Line 22"/>
              <p:cNvSpPr>
                <a:spLocks noChangeShapeType="1"/>
              </p:cNvSpPr>
              <p:nvPr/>
            </p:nvSpPr>
            <p:spPr bwMode="auto">
              <a:xfrm>
                <a:off x="1338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1" name="Line 23"/>
              <p:cNvSpPr>
                <a:spLocks noChangeShapeType="1"/>
              </p:cNvSpPr>
              <p:nvPr/>
            </p:nvSpPr>
            <p:spPr bwMode="auto">
              <a:xfrm>
                <a:off x="1111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2" name="Text Box 24"/>
              <p:cNvSpPr txBox="1">
                <a:spLocks noChangeArrowheads="1"/>
              </p:cNvSpPr>
              <p:nvPr/>
            </p:nvSpPr>
            <p:spPr bwMode="auto">
              <a:xfrm>
                <a:off x="2109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1</a:t>
                </a:r>
              </a:p>
            </p:txBody>
          </p:sp>
          <p:sp>
            <p:nvSpPr>
              <p:cNvPr id="23" name="Text Box 25"/>
              <p:cNvSpPr txBox="1">
                <a:spLocks noChangeArrowheads="1"/>
              </p:cNvSpPr>
              <p:nvPr/>
            </p:nvSpPr>
            <p:spPr bwMode="auto">
              <a:xfrm>
                <a:off x="1474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-2</a:t>
                </a:r>
              </a:p>
            </p:txBody>
          </p:sp>
          <p:sp>
            <p:nvSpPr>
              <p:cNvPr id="24" name="Text Box 26"/>
              <p:cNvSpPr txBox="1">
                <a:spLocks noChangeArrowheads="1"/>
              </p:cNvSpPr>
              <p:nvPr/>
            </p:nvSpPr>
            <p:spPr bwMode="auto">
              <a:xfrm>
                <a:off x="2563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3</a:t>
                </a:r>
              </a:p>
            </p:txBody>
          </p:sp>
          <p:sp>
            <p:nvSpPr>
              <p:cNvPr id="25" name="Text Box 27"/>
              <p:cNvSpPr txBox="1">
                <a:spLocks noChangeArrowheads="1"/>
              </p:cNvSpPr>
              <p:nvPr/>
            </p:nvSpPr>
            <p:spPr bwMode="auto">
              <a:xfrm>
                <a:off x="2790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4</a:t>
                </a:r>
              </a:p>
            </p:txBody>
          </p:sp>
          <p:sp>
            <p:nvSpPr>
              <p:cNvPr id="26" name="Text Box 28"/>
              <p:cNvSpPr txBox="1">
                <a:spLocks noChangeArrowheads="1"/>
              </p:cNvSpPr>
              <p:nvPr/>
            </p:nvSpPr>
            <p:spPr bwMode="auto">
              <a:xfrm>
                <a:off x="3016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5</a:t>
                </a:r>
              </a:p>
            </p:txBody>
          </p:sp>
          <p:sp>
            <p:nvSpPr>
              <p:cNvPr id="27" name="Text Box 29"/>
              <p:cNvSpPr txBox="1">
                <a:spLocks noChangeArrowheads="1"/>
              </p:cNvSpPr>
              <p:nvPr/>
            </p:nvSpPr>
            <p:spPr bwMode="auto">
              <a:xfrm>
                <a:off x="3243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6</a:t>
                </a:r>
              </a:p>
            </p:txBody>
          </p:sp>
          <p:sp>
            <p:nvSpPr>
              <p:cNvPr id="28" name="Text Box 30"/>
              <p:cNvSpPr txBox="1">
                <a:spLocks noChangeArrowheads="1"/>
              </p:cNvSpPr>
              <p:nvPr/>
            </p:nvSpPr>
            <p:spPr bwMode="auto">
              <a:xfrm>
                <a:off x="3470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7</a:t>
                </a:r>
              </a:p>
            </p:txBody>
          </p:sp>
          <p:sp>
            <p:nvSpPr>
              <p:cNvPr id="29" name="Text Box 31"/>
              <p:cNvSpPr txBox="1">
                <a:spLocks noChangeArrowheads="1"/>
              </p:cNvSpPr>
              <p:nvPr/>
            </p:nvSpPr>
            <p:spPr bwMode="auto">
              <a:xfrm>
                <a:off x="3697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8</a:t>
                </a:r>
              </a:p>
            </p:txBody>
          </p:sp>
          <p:sp>
            <p:nvSpPr>
              <p:cNvPr id="30" name="Text Box 32"/>
              <p:cNvSpPr txBox="1">
                <a:spLocks noChangeArrowheads="1"/>
              </p:cNvSpPr>
              <p:nvPr/>
            </p:nvSpPr>
            <p:spPr bwMode="auto">
              <a:xfrm>
                <a:off x="2336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2</a:t>
                </a:r>
              </a:p>
            </p:txBody>
          </p:sp>
          <p:sp>
            <p:nvSpPr>
              <p:cNvPr id="31" name="Text Box 33"/>
              <p:cNvSpPr txBox="1">
                <a:spLocks noChangeArrowheads="1"/>
              </p:cNvSpPr>
              <p:nvPr/>
            </p:nvSpPr>
            <p:spPr bwMode="auto">
              <a:xfrm>
                <a:off x="1247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-3</a:t>
                </a:r>
              </a:p>
            </p:txBody>
          </p:sp>
          <p:sp>
            <p:nvSpPr>
              <p:cNvPr id="32" name="Text Box 34"/>
              <p:cNvSpPr txBox="1">
                <a:spLocks noChangeArrowheads="1"/>
              </p:cNvSpPr>
              <p:nvPr/>
            </p:nvSpPr>
            <p:spPr bwMode="auto">
              <a:xfrm>
                <a:off x="1020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-4</a:t>
                </a:r>
              </a:p>
            </p:txBody>
          </p:sp>
          <p:sp>
            <p:nvSpPr>
              <p:cNvPr id="33" name="Text Box 35"/>
              <p:cNvSpPr txBox="1">
                <a:spLocks noChangeArrowheads="1"/>
              </p:cNvSpPr>
              <p:nvPr/>
            </p:nvSpPr>
            <p:spPr bwMode="auto">
              <a:xfrm>
                <a:off x="794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-5</a:t>
                </a:r>
              </a:p>
            </p:txBody>
          </p:sp>
          <p:sp>
            <p:nvSpPr>
              <p:cNvPr id="34" name="Text Box 36"/>
              <p:cNvSpPr txBox="1">
                <a:spLocks noChangeArrowheads="1"/>
              </p:cNvSpPr>
              <p:nvPr/>
            </p:nvSpPr>
            <p:spPr bwMode="auto">
              <a:xfrm>
                <a:off x="567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-6</a:t>
                </a:r>
              </a:p>
            </p:txBody>
          </p:sp>
          <p:sp>
            <p:nvSpPr>
              <p:cNvPr id="35" name="Line 37"/>
              <p:cNvSpPr>
                <a:spLocks noChangeShapeType="1"/>
              </p:cNvSpPr>
              <p:nvPr/>
            </p:nvSpPr>
            <p:spPr bwMode="auto">
              <a:xfrm>
                <a:off x="1837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36" name="Group 38"/>
          <p:cNvGrpSpPr>
            <a:grpSpLocks/>
          </p:cNvGrpSpPr>
          <p:nvPr/>
        </p:nvGrpSpPr>
        <p:grpSpPr bwMode="auto">
          <a:xfrm>
            <a:off x="4829175" y="1513342"/>
            <a:ext cx="863600" cy="4797425"/>
            <a:chOff x="567" y="1315"/>
            <a:chExt cx="544" cy="3022"/>
          </a:xfrm>
        </p:grpSpPr>
        <p:sp>
          <p:nvSpPr>
            <p:cNvPr id="37" name="Text Box 39"/>
            <p:cNvSpPr txBox="1">
              <a:spLocks noChangeArrowheads="1"/>
            </p:cNvSpPr>
            <p:nvPr/>
          </p:nvSpPr>
          <p:spPr bwMode="auto">
            <a:xfrm>
              <a:off x="567" y="3562"/>
              <a:ext cx="49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/>
                <a:t>-5</a:t>
              </a:r>
            </a:p>
          </p:txBody>
        </p:sp>
        <p:grpSp>
          <p:nvGrpSpPr>
            <p:cNvPr id="38" name="Group 40"/>
            <p:cNvGrpSpPr>
              <a:grpSpLocks/>
            </p:cNvGrpSpPr>
            <p:nvPr/>
          </p:nvGrpSpPr>
          <p:grpSpPr bwMode="auto">
            <a:xfrm>
              <a:off x="567" y="1315"/>
              <a:ext cx="544" cy="3022"/>
              <a:chOff x="567" y="1315"/>
              <a:chExt cx="544" cy="3022"/>
            </a:xfrm>
          </p:grpSpPr>
          <p:sp>
            <p:nvSpPr>
              <p:cNvPr id="39" name="Text Box 41"/>
              <p:cNvSpPr txBox="1">
                <a:spLocks noChangeArrowheads="1"/>
              </p:cNvSpPr>
              <p:nvPr/>
            </p:nvSpPr>
            <p:spPr bwMode="auto">
              <a:xfrm>
                <a:off x="567" y="3760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-6</a:t>
                </a:r>
              </a:p>
            </p:txBody>
          </p:sp>
          <p:sp>
            <p:nvSpPr>
              <p:cNvPr id="40" name="Line 42"/>
              <p:cNvSpPr>
                <a:spLocks noChangeShapeType="1"/>
              </p:cNvSpPr>
              <p:nvPr/>
            </p:nvSpPr>
            <p:spPr bwMode="auto">
              <a:xfrm rot="16200000">
                <a:off x="-876" y="2849"/>
                <a:ext cx="297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" name="Line 43"/>
              <p:cNvSpPr>
                <a:spLocks noChangeShapeType="1"/>
              </p:cNvSpPr>
              <p:nvPr/>
            </p:nvSpPr>
            <p:spPr bwMode="auto">
              <a:xfrm>
                <a:off x="567" y="2948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2" name="Line 44"/>
              <p:cNvSpPr>
                <a:spLocks noChangeShapeType="1"/>
              </p:cNvSpPr>
              <p:nvPr/>
            </p:nvSpPr>
            <p:spPr bwMode="auto">
              <a:xfrm>
                <a:off x="567" y="3130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3" name="Line 45"/>
              <p:cNvSpPr>
                <a:spLocks noChangeShapeType="1"/>
              </p:cNvSpPr>
              <p:nvPr/>
            </p:nvSpPr>
            <p:spPr bwMode="auto">
              <a:xfrm>
                <a:off x="567" y="3311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4" name="Line 46"/>
              <p:cNvSpPr>
                <a:spLocks noChangeShapeType="1"/>
              </p:cNvSpPr>
              <p:nvPr/>
            </p:nvSpPr>
            <p:spPr bwMode="auto">
              <a:xfrm>
                <a:off x="567" y="3492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5" name="Line 47"/>
              <p:cNvSpPr>
                <a:spLocks noChangeShapeType="1"/>
              </p:cNvSpPr>
              <p:nvPr/>
            </p:nvSpPr>
            <p:spPr bwMode="auto">
              <a:xfrm>
                <a:off x="567" y="3674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6" name="Line 48"/>
              <p:cNvSpPr>
                <a:spLocks noChangeShapeType="1"/>
              </p:cNvSpPr>
              <p:nvPr/>
            </p:nvSpPr>
            <p:spPr bwMode="auto">
              <a:xfrm>
                <a:off x="567" y="3855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7" name="Line 49"/>
              <p:cNvSpPr>
                <a:spLocks noChangeShapeType="1"/>
              </p:cNvSpPr>
              <p:nvPr/>
            </p:nvSpPr>
            <p:spPr bwMode="auto">
              <a:xfrm>
                <a:off x="567" y="2585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8" name="Line 50"/>
              <p:cNvSpPr>
                <a:spLocks noChangeShapeType="1"/>
              </p:cNvSpPr>
              <p:nvPr/>
            </p:nvSpPr>
            <p:spPr bwMode="auto">
              <a:xfrm>
                <a:off x="567" y="2404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9" name="Line 51"/>
              <p:cNvSpPr>
                <a:spLocks noChangeShapeType="1"/>
              </p:cNvSpPr>
              <p:nvPr/>
            </p:nvSpPr>
            <p:spPr bwMode="auto">
              <a:xfrm>
                <a:off x="567" y="2222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0" name="Line 52"/>
              <p:cNvSpPr>
                <a:spLocks noChangeShapeType="1"/>
              </p:cNvSpPr>
              <p:nvPr/>
            </p:nvSpPr>
            <p:spPr bwMode="auto">
              <a:xfrm>
                <a:off x="567" y="2041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1" name="Line 53"/>
              <p:cNvSpPr>
                <a:spLocks noChangeShapeType="1"/>
              </p:cNvSpPr>
              <p:nvPr/>
            </p:nvSpPr>
            <p:spPr bwMode="auto">
              <a:xfrm>
                <a:off x="567" y="1859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2" name="Line 54"/>
              <p:cNvSpPr>
                <a:spLocks noChangeShapeType="1"/>
              </p:cNvSpPr>
              <p:nvPr/>
            </p:nvSpPr>
            <p:spPr bwMode="auto">
              <a:xfrm>
                <a:off x="567" y="1678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3" name="Text Box 55"/>
              <p:cNvSpPr txBox="1">
                <a:spLocks noChangeArrowheads="1"/>
              </p:cNvSpPr>
              <p:nvPr/>
            </p:nvSpPr>
            <p:spPr bwMode="auto">
              <a:xfrm>
                <a:off x="567" y="2495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1</a:t>
                </a:r>
              </a:p>
            </p:txBody>
          </p:sp>
          <p:sp>
            <p:nvSpPr>
              <p:cNvPr id="54" name="Text Box 56"/>
              <p:cNvSpPr txBox="1">
                <a:spLocks noChangeArrowheads="1"/>
              </p:cNvSpPr>
              <p:nvPr/>
            </p:nvSpPr>
            <p:spPr bwMode="auto">
              <a:xfrm>
                <a:off x="567" y="1587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6</a:t>
                </a:r>
              </a:p>
            </p:txBody>
          </p:sp>
          <p:sp>
            <p:nvSpPr>
              <p:cNvPr id="55" name="Text Box 57"/>
              <p:cNvSpPr txBox="1">
                <a:spLocks noChangeArrowheads="1"/>
              </p:cNvSpPr>
              <p:nvPr/>
            </p:nvSpPr>
            <p:spPr bwMode="auto">
              <a:xfrm>
                <a:off x="567" y="1765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5</a:t>
                </a:r>
              </a:p>
            </p:txBody>
          </p:sp>
          <p:sp>
            <p:nvSpPr>
              <p:cNvPr id="56" name="Text Box 58"/>
              <p:cNvSpPr txBox="1">
                <a:spLocks noChangeArrowheads="1"/>
              </p:cNvSpPr>
              <p:nvPr/>
            </p:nvSpPr>
            <p:spPr bwMode="auto">
              <a:xfrm>
                <a:off x="567" y="1946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4</a:t>
                </a:r>
              </a:p>
            </p:txBody>
          </p:sp>
          <p:sp>
            <p:nvSpPr>
              <p:cNvPr id="57" name="Text Box 59"/>
              <p:cNvSpPr txBox="1">
                <a:spLocks noChangeArrowheads="1"/>
              </p:cNvSpPr>
              <p:nvPr/>
            </p:nvSpPr>
            <p:spPr bwMode="auto">
              <a:xfrm>
                <a:off x="567" y="2292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2</a:t>
                </a:r>
              </a:p>
            </p:txBody>
          </p:sp>
          <p:sp>
            <p:nvSpPr>
              <p:cNvPr id="58" name="Text Box 60"/>
              <p:cNvSpPr txBox="1">
                <a:spLocks noChangeArrowheads="1"/>
              </p:cNvSpPr>
              <p:nvPr/>
            </p:nvSpPr>
            <p:spPr bwMode="auto">
              <a:xfrm>
                <a:off x="567" y="2853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-1</a:t>
                </a:r>
              </a:p>
            </p:txBody>
          </p:sp>
          <p:sp>
            <p:nvSpPr>
              <p:cNvPr id="59" name="Text Box 61"/>
              <p:cNvSpPr txBox="1">
                <a:spLocks noChangeArrowheads="1"/>
              </p:cNvSpPr>
              <p:nvPr/>
            </p:nvSpPr>
            <p:spPr bwMode="auto">
              <a:xfrm>
                <a:off x="567" y="3035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-2</a:t>
                </a:r>
              </a:p>
            </p:txBody>
          </p:sp>
          <p:sp>
            <p:nvSpPr>
              <p:cNvPr id="60" name="Text Box 62"/>
              <p:cNvSpPr txBox="1">
                <a:spLocks noChangeArrowheads="1"/>
              </p:cNvSpPr>
              <p:nvPr/>
            </p:nvSpPr>
            <p:spPr bwMode="auto">
              <a:xfrm>
                <a:off x="567" y="3216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-3</a:t>
                </a:r>
              </a:p>
            </p:txBody>
          </p:sp>
          <p:sp>
            <p:nvSpPr>
              <p:cNvPr id="61" name="Text Box 63"/>
              <p:cNvSpPr txBox="1">
                <a:spLocks noChangeArrowheads="1"/>
              </p:cNvSpPr>
              <p:nvPr/>
            </p:nvSpPr>
            <p:spPr bwMode="auto">
              <a:xfrm>
                <a:off x="567" y="3402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-4</a:t>
                </a:r>
              </a:p>
            </p:txBody>
          </p:sp>
          <p:sp>
            <p:nvSpPr>
              <p:cNvPr id="62" name="Text Box 64"/>
              <p:cNvSpPr txBox="1">
                <a:spLocks noChangeArrowheads="1"/>
              </p:cNvSpPr>
              <p:nvPr/>
            </p:nvSpPr>
            <p:spPr bwMode="auto">
              <a:xfrm>
                <a:off x="567" y="2127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3</a:t>
                </a:r>
              </a:p>
            </p:txBody>
          </p:sp>
          <p:sp>
            <p:nvSpPr>
              <p:cNvPr id="63" name="Text Box 65"/>
              <p:cNvSpPr txBox="1">
                <a:spLocks noChangeArrowheads="1"/>
              </p:cNvSpPr>
              <p:nvPr/>
            </p:nvSpPr>
            <p:spPr bwMode="auto">
              <a:xfrm>
                <a:off x="612" y="1315"/>
                <a:ext cx="499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y</a:t>
                </a:r>
              </a:p>
            </p:txBody>
          </p:sp>
        </p:grpSp>
      </p:grpSp>
      <p:sp>
        <p:nvSpPr>
          <p:cNvPr id="64" name="Text Box 66"/>
          <p:cNvSpPr txBox="1">
            <a:spLocks noChangeArrowheads="1"/>
          </p:cNvSpPr>
          <p:nvPr/>
        </p:nvSpPr>
        <p:spPr bwMode="auto">
          <a:xfrm>
            <a:off x="2060575" y="4358142"/>
            <a:ext cx="26241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2400">
                <a:solidFill>
                  <a:srgbClr val="FF0000"/>
                </a:solidFill>
              </a:rPr>
              <a:t>A</a:t>
            </a:r>
          </a:p>
          <a:p>
            <a:pPr algn="ctr"/>
            <a:r>
              <a:rPr lang="zh-CN" altLang="en-US" sz="2400">
                <a:solidFill>
                  <a:srgbClr val="FF0000"/>
                </a:solidFill>
              </a:rPr>
              <a:t>（－</a:t>
            </a:r>
            <a:r>
              <a:rPr lang="en-US" altLang="zh-CN" sz="2400">
                <a:solidFill>
                  <a:srgbClr val="FF0000"/>
                </a:solidFill>
              </a:rPr>
              <a:t>3</a:t>
            </a:r>
            <a:r>
              <a:rPr lang="zh-CN" altLang="en-US" sz="2400">
                <a:solidFill>
                  <a:srgbClr val="FF0000"/>
                </a:solidFill>
              </a:rPr>
              <a:t>， －</a:t>
            </a:r>
            <a:r>
              <a:rPr lang="en-US" altLang="zh-CN" sz="2400">
                <a:solidFill>
                  <a:srgbClr val="FF0000"/>
                </a:solidFill>
              </a:rPr>
              <a:t>2</a:t>
            </a:r>
            <a:r>
              <a:rPr lang="zh-CN" altLang="en-US" sz="24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5" name="Text Box 68"/>
          <p:cNvSpPr txBox="1">
            <a:spLocks noChangeArrowheads="1"/>
          </p:cNvSpPr>
          <p:nvPr/>
        </p:nvSpPr>
        <p:spPr bwMode="auto">
          <a:xfrm>
            <a:off x="6016625" y="4429579"/>
            <a:ext cx="21971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3</a:t>
            </a:r>
            <a:r>
              <a:rPr lang="zh-CN" altLang="en-US" sz="2400">
                <a:solidFill>
                  <a:srgbClr val="FF0000"/>
                </a:solidFill>
              </a:rPr>
              <a:t>，</a:t>
            </a:r>
            <a:r>
              <a:rPr lang="en-US" altLang="en-US" sz="2400">
                <a:solidFill>
                  <a:srgbClr val="FF0000"/>
                </a:solidFill>
              </a:rPr>
              <a:t>－</a:t>
            </a:r>
            <a:r>
              <a:rPr lang="en-US" altLang="zh-CN" sz="2400">
                <a:solidFill>
                  <a:srgbClr val="FF0000"/>
                </a:solidFill>
              </a:rPr>
              <a:t>2</a:t>
            </a:r>
            <a:r>
              <a:rPr lang="zh-CN" altLang="en-US" sz="24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6" name="Line 70"/>
          <p:cNvSpPr>
            <a:spLocks noChangeShapeType="1"/>
          </p:cNvSpPr>
          <p:nvPr/>
        </p:nvSpPr>
        <p:spPr bwMode="auto">
          <a:xfrm>
            <a:off x="3838575" y="4381954"/>
            <a:ext cx="1062037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67" name="Line 72"/>
          <p:cNvSpPr>
            <a:spLocks noChangeShapeType="1"/>
          </p:cNvSpPr>
          <p:nvPr/>
        </p:nvSpPr>
        <p:spPr bwMode="auto">
          <a:xfrm>
            <a:off x="5981700" y="3818392"/>
            <a:ext cx="0" cy="56356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68" name="Line 73"/>
          <p:cNvSpPr>
            <a:spLocks noChangeShapeType="1"/>
          </p:cNvSpPr>
          <p:nvPr/>
        </p:nvSpPr>
        <p:spPr bwMode="auto">
          <a:xfrm>
            <a:off x="4829175" y="4374017"/>
            <a:ext cx="1152525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69" name="Line 78"/>
          <p:cNvSpPr>
            <a:spLocks noChangeShapeType="1"/>
          </p:cNvSpPr>
          <p:nvPr/>
        </p:nvSpPr>
        <p:spPr bwMode="auto">
          <a:xfrm flipV="1">
            <a:off x="3838575" y="3818392"/>
            <a:ext cx="0" cy="56356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70" name="Line 79"/>
          <p:cNvSpPr>
            <a:spLocks noChangeShapeType="1"/>
          </p:cNvSpPr>
          <p:nvPr/>
        </p:nvSpPr>
        <p:spPr bwMode="auto">
          <a:xfrm>
            <a:off x="3821112" y="3242129"/>
            <a:ext cx="10795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71" name="Text Box 81"/>
          <p:cNvSpPr txBox="1">
            <a:spLocks noChangeArrowheads="1"/>
          </p:cNvSpPr>
          <p:nvPr/>
        </p:nvSpPr>
        <p:spPr bwMode="auto">
          <a:xfrm>
            <a:off x="1995599" y="2824500"/>
            <a:ext cx="20891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</a:rPr>
              <a:t>（</a:t>
            </a:r>
            <a:r>
              <a:rPr lang="en-US" altLang="en-US" sz="2400" dirty="0">
                <a:solidFill>
                  <a:srgbClr val="FF0000"/>
                </a:solidFill>
              </a:rPr>
              <a:t>－</a:t>
            </a:r>
            <a:r>
              <a:rPr lang="en-US" altLang="zh-CN" sz="2400" dirty="0">
                <a:solidFill>
                  <a:srgbClr val="FF0000"/>
                </a:solidFill>
              </a:rPr>
              <a:t>3</a:t>
            </a:r>
            <a:r>
              <a:rPr lang="zh-CN" altLang="en-US" sz="2400" dirty="0">
                <a:solidFill>
                  <a:srgbClr val="FF0000"/>
                </a:solidFill>
              </a:rPr>
              <a:t>，</a:t>
            </a:r>
            <a:r>
              <a:rPr lang="en-US" altLang="zh-CN" sz="2400" dirty="0">
                <a:solidFill>
                  <a:srgbClr val="FF0000"/>
                </a:solidFill>
              </a:rPr>
              <a:t>2</a:t>
            </a:r>
            <a:r>
              <a:rPr lang="zh-CN" altLang="en-US" sz="2400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72" name="Rectangle 85"/>
          <p:cNvSpPr>
            <a:spLocks noChangeArrowheads="1"/>
          </p:cNvSpPr>
          <p:nvPr/>
        </p:nvSpPr>
        <p:spPr bwMode="auto">
          <a:xfrm>
            <a:off x="3620673" y="3039378"/>
            <a:ext cx="4924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●</a:t>
            </a:r>
          </a:p>
        </p:txBody>
      </p:sp>
      <p:sp>
        <p:nvSpPr>
          <p:cNvPr id="73" name="Rectangle 86"/>
          <p:cNvSpPr>
            <a:spLocks noChangeArrowheads="1"/>
          </p:cNvSpPr>
          <p:nvPr/>
        </p:nvSpPr>
        <p:spPr bwMode="auto">
          <a:xfrm>
            <a:off x="5832475" y="4223204"/>
            <a:ext cx="4924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●</a:t>
            </a:r>
          </a:p>
        </p:txBody>
      </p:sp>
      <p:sp>
        <p:nvSpPr>
          <p:cNvPr id="74" name="Rectangle 87"/>
          <p:cNvSpPr>
            <a:spLocks noChangeArrowheads="1"/>
          </p:cNvSpPr>
          <p:nvPr/>
        </p:nvSpPr>
        <p:spPr bwMode="auto">
          <a:xfrm>
            <a:off x="3690937" y="4243842"/>
            <a:ext cx="4924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●</a:t>
            </a:r>
          </a:p>
        </p:txBody>
      </p:sp>
      <p:sp>
        <p:nvSpPr>
          <p:cNvPr id="75" name="Text Box 88"/>
          <p:cNvSpPr txBox="1">
            <a:spLocks noChangeArrowheads="1"/>
          </p:cNvSpPr>
          <p:nvPr/>
        </p:nvSpPr>
        <p:spPr bwMode="auto">
          <a:xfrm>
            <a:off x="3460750" y="2692854"/>
            <a:ext cx="4732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/>
              <a:t>A</a:t>
            </a:r>
            <a:r>
              <a:rPr lang="en-US" altLang="zh-CN" sz="2400" baseline="-25000"/>
              <a:t>2</a:t>
            </a:r>
          </a:p>
        </p:txBody>
      </p:sp>
      <p:sp>
        <p:nvSpPr>
          <p:cNvPr id="76" name="Text Box 89"/>
          <p:cNvSpPr txBox="1">
            <a:spLocks noChangeArrowheads="1"/>
          </p:cNvSpPr>
          <p:nvPr/>
        </p:nvSpPr>
        <p:spPr bwMode="auto">
          <a:xfrm>
            <a:off x="5619070" y="4346121"/>
            <a:ext cx="4732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/>
              <a:t>A</a:t>
            </a:r>
            <a:r>
              <a:rPr lang="en-US" altLang="zh-CN" sz="2400" baseline="-25000"/>
              <a:t>1</a:t>
            </a:r>
          </a:p>
        </p:txBody>
      </p:sp>
      <p:sp>
        <p:nvSpPr>
          <p:cNvPr id="77" name="AutoShape 90"/>
          <p:cNvSpPr>
            <a:spLocks noChangeArrowheads="1"/>
          </p:cNvSpPr>
          <p:nvPr/>
        </p:nvSpPr>
        <p:spPr bwMode="auto">
          <a:xfrm>
            <a:off x="4640262" y="5258254"/>
            <a:ext cx="3932238" cy="1484313"/>
          </a:xfrm>
          <a:prstGeom prst="wedgeRoundRectCallout">
            <a:avLst>
              <a:gd name="adj1" fmla="val 5593"/>
              <a:gd name="adj2" fmla="val -73315"/>
              <a:gd name="adj3" fmla="val 16667"/>
            </a:avLst>
          </a:prstGeom>
          <a:solidFill>
            <a:srgbClr val="CCFF66"/>
          </a:solidFill>
          <a:ln w="952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/>
              <a:t>向右平移</a:t>
            </a:r>
            <a:r>
              <a:rPr lang="en-US" altLang="zh-CN" sz="2400"/>
              <a:t>6</a:t>
            </a:r>
            <a:r>
              <a:rPr lang="zh-CN" altLang="en-US" sz="2400"/>
              <a:t>个单位后得到点的坐标为（３，－</a:t>
            </a:r>
            <a:r>
              <a:rPr lang="en-US" altLang="zh-CN" sz="2400"/>
              <a:t>2</a:t>
            </a:r>
            <a:r>
              <a:rPr lang="zh-CN" altLang="en-US" sz="2400"/>
              <a:t>）</a:t>
            </a:r>
          </a:p>
        </p:txBody>
      </p:sp>
      <p:sp>
        <p:nvSpPr>
          <p:cNvPr id="78" name="AutoShape 91"/>
          <p:cNvSpPr>
            <a:spLocks noChangeArrowheads="1"/>
          </p:cNvSpPr>
          <p:nvPr/>
        </p:nvSpPr>
        <p:spPr bwMode="auto">
          <a:xfrm>
            <a:off x="923765" y="1583225"/>
            <a:ext cx="3723073" cy="996947"/>
          </a:xfrm>
          <a:prstGeom prst="wedgeRoundRectCallout">
            <a:avLst>
              <a:gd name="adj1" fmla="val 1307"/>
              <a:gd name="adj2" fmla="val 82075"/>
              <a:gd name="adj3" fmla="val 16667"/>
            </a:avLst>
          </a:prstGeom>
          <a:solidFill>
            <a:srgbClr val="CCFF66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400" dirty="0"/>
              <a:t>向上平移</a:t>
            </a:r>
            <a:r>
              <a:rPr lang="en-US" altLang="zh-CN" sz="2400" dirty="0"/>
              <a:t>4</a:t>
            </a:r>
            <a:r>
              <a:rPr lang="zh-CN" altLang="en-US" sz="2400" dirty="0"/>
              <a:t>个单位后得到点的坐标为（－</a:t>
            </a:r>
            <a:r>
              <a:rPr lang="en-US" altLang="zh-CN" sz="2400" dirty="0"/>
              <a:t>3</a:t>
            </a:r>
            <a:r>
              <a:rPr lang="zh-CN" altLang="en-US" sz="2400" dirty="0"/>
              <a:t>，２）</a:t>
            </a:r>
          </a:p>
        </p:txBody>
      </p:sp>
      <p:sp>
        <p:nvSpPr>
          <p:cNvPr id="79" name="Line 92"/>
          <p:cNvSpPr>
            <a:spLocks noChangeShapeType="1"/>
          </p:cNvSpPr>
          <p:nvPr/>
        </p:nvSpPr>
        <p:spPr bwMode="auto">
          <a:xfrm>
            <a:off x="3824645" y="3245305"/>
            <a:ext cx="0" cy="561975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2421215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7" grpId="0" animBg="1"/>
      <p:bldP spid="78" grpId="0" animBg="1"/>
      <p:bldP spid="7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51745" y="1235529"/>
            <a:ext cx="34559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+mn-ea"/>
              </a:rPr>
              <a:t>(1)</a:t>
            </a:r>
            <a:r>
              <a:rPr lang="zh-CN" altLang="en-US" sz="3200">
                <a:solidFill>
                  <a:srgbClr val="0000FF"/>
                </a:solidFill>
                <a:latin typeface="+mn-ea"/>
              </a:rPr>
              <a:t>左右平移：</a:t>
            </a:r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3591832" y="1741942"/>
            <a:ext cx="3097213" cy="579437"/>
            <a:chOff x="2245" y="1073"/>
            <a:chExt cx="1833" cy="365"/>
          </a:xfrm>
        </p:grpSpPr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2245" y="1073"/>
              <a:ext cx="183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向右平移</a:t>
              </a:r>
              <a:r>
                <a:rPr lang="en-US" altLang="zh-CN" sz="32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a</a:t>
              </a:r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个单位</a:t>
              </a:r>
            </a:p>
          </p:txBody>
        </p:sp>
        <p:sp>
          <p:nvSpPr>
            <p:cNvPr id="5" name="Line 5"/>
            <p:cNvSpPr>
              <a:spLocks noChangeShapeType="1"/>
            </p:cNvSpPr>
            <p:nvPr/>
          </p:nvSpPr>
          <p:spPr bwMode="auto">
            <a:xfrm>
              <a:off x="2290" y="1434"/>
              <a:ext cx="1678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</p:grp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80307" y="3183392"/>
            <a:ext cx="39719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FF"/>
                </a:solidFill>
                <a:latin typeface="+mn-ea"/>
              </a:rPr>
              <a:t>(2)</a:t>
            </a:r>
            <a:r>
              <a:rPr lang="zh-CN" altLang="en-US" sz="3200">
                <a:solidFill>
                  <a:srgbClr val="0000FF"/>
                </a:solidFill>
                <a:latin typeface="+mn-ea"/>
              </a:rPr>
              <a:t>上下平移：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648732" y="1741942"/>
            <a:ext cx="23749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点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(x,y)</a:t>
            </a:r>
            <a:r>
              <a:rPr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 </a:t>
            </a: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，　　　　　　　　　　</a:t>
            </a:r>
            <a:endParaRPr lang="zh-CN" altLang="en-US" sz="360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</p:txBody>
      </p: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3591832" y="2607129"/>
            <a:ext cx="3097213" cy="579438"/>
            <a:chOff x="2245" y="1073"/>
            <a:chExt cx="1833" cy="365"/>
          </a:xfrm>
        </p:grpSpPr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245" y="1073"/>
              <a:ext cx="183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向左平移</a:t>
              </a:r>
              <a:r>
                <a:rPr lang="en-US" altLang="zh-CN" sz="32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a</a:t>
              </a:r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个单位</a:t>
              </a:r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2290" y="1434"/>
              <a:ext cx="1678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</p:grp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648732" y="2534104"/>
            <a:ext cx="22320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点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(x,y)</a:t>
            </a:r>
            <a:r>
              <a:rPr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 </a:t>
            </a: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，　　　　　　　　　　</a:t>
            </a:r>
            <a:endParaRPr lang="zh-CN" altLang="en-US" sz="360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6400120" y="1670504"/>
            <a:ext cx="16610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+mn-ea"/>
              </a:rPr>
              <a:t>(x+a,y)</a:t>
            </a: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6400120" y="2607129"/>
            <a:ext cx="149271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+mn-ea"/>
              </a:rPr>
              <a:t>(x-a,y)</a:t>
            </a:r>
          </a:p>
        </p:txBody>
      </p: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3591832" y="3831092"/>
            <a:ext cx="3313113" cy="525462"/>
            <a:chOff x="2245" y="1103"/>
            <a:chExt cx="1824" cy="331"/>
          </a:xfrm>
        </p:grpSpPr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2245" y="1103"/>
              <a:ext cx="18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向上平移</a:t>
              </a:r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b</a:t>
              </a:r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个单位</a:t>
              </a:r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>
              <a:off x="2290" y="1434"/>
              <a:ext cx="1678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</p:grp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1648732" y="3831092"/>
            <a:ext cx="2159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点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(x,y)</a:t>
            </a:r>
            <a:r>
              <a:rPr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 </a:t>
            </a: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，　　　　　　　　　　</a:t>
            </a:r>
            <a:endParaRPr lang="zh-CN" altLang="en-US" sz="360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</p:txBody>
      </p:sp>
      <p:grpSp>
        <p:nvGrpSpPr>
          <p:cNvPr id="18" name="Group 18"/>
          <p:cNvGrpSpPr>
            <a:grpSpLocks/>
          </p:cNvGrpSpPr>
          <p:nvPr/>
        </p:nvGrpSpPr>
        <p:grpSpPr bwMode="auto">
          <a:xfrm>
            <a:off x="3591832" y="4623254"/>
            <a:ext cx="3241675" cy="525463"/>
            <a:chOff x="2245" y="1103"/>
            <a:chExt cx="1824" cy="331"/>
          </a:xfrm>
        </p:grpSpPr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2245" y="1103"/>
              <a:ext cx="18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向下平移</a:t>
              </a:r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b</a:t>
              </a:r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个单位</a:t>
              </a:r>
            </a:p>
          </p:txBody>
        </p:sp>
        <p:sp>
          <p:nvSpPr>
            <p:cNvPr id="20" name="Line 20"/>
            <p:cNvSpPr>
              <a:spLocks noChangeShapeType="1"/>
            </p:cNvSpPr>
            <p:nvPr/>
          </p:nvSpPr>
          <p:spPr bwMode="auto">
            <a:xfrm>
              <a:off x="2290" y="1434"/>
              <a:ext cx="1678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</p:grpSp>
      <p:sp>
        <p:nvSpPr>
          <p:cNvPr id="21" name="Text Box 21"/>
          <p:cNvSpPr txBox="1">
            <a:spLocks noChangeArrowheads="1"/>
          </p:cNvSpPr>
          <p:nvPr/>
        </p:nvSpPr>
        <p:spPr bwMode="auto">
          <a:xfrm>
            <a:off x="1648732" y="4623254"/>
            <a:ext cx="2374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点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(x,y)</a:t>
            </a:r>
            <a:r>
              <a:rPr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 </a:t>
            </a: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，　　　　　　　　　　</a:t>
            </a:r>
            <a:endParaRPr lang="zh-CN" altLang="en-US" sz="360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6400120" y="3686629"/>
            <a:ext cx="168828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+mn-ea"/>
              </a:rPr>
              <a:t>(x,y+b)</a:t>
            </a: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6473145" y="4478792"/>
            <a:ext cx="151996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+mn-ea"/>
              </a:rPr>
              <a:t>(x,y-b)</a:t>
            </a: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567645" y="179842"/>
            <a:ext cx="3455987" cy="7016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3600" dirty="0">
                <a:solidFill>
                  <a:srgbClr val="FF3300"/>
                </a:solidFill>
                <a:latin typeface="+mn-ea"/>
                <a:ea typeface="+mn-ea"/>
              </a:rPr>
              <a:t>归纳</a:t>
            </a:r>
            <a:r>
              <a:rPr lang="en-US" altLang="zh-CN" sz="3600" dirty="0">
                <a:solidFill>
                  <a:srgbClr val="0000FF"/>
                </a:solidFill>
                <a:latin typeface="+mn-ea"/>
                <a:ea typeface="+mn-ea"/>
              </a:rPr>
              <a:t>:</a:t>
            </a:r>
            <a:r>
              <a:rPr lang="zh-CN" altLang="en-US" sz="4000" dirty="0">
                <a:solidFill>
                  <a:srgbClr val="0000FF"/>
                </a:solidFill>
                <a:latin typeface="+mn-ea"/>
                <a:ea typeface="+mn-ea"/>
              </a:rPr>
              <a:t>点的平移</a:t>
            </a: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567645" y="5342392"/>
            <a:ext cx="2736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点</a:t>
            </a:r>
            <a:r>
              <a:rPr lang="en-US" alt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(x,y)</a:t>
            </a:r>
            <a:r>
              <a:rPr lang="en-US" altLang="zh-CN" sz="36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 </a:t>
            </a: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，</a:t>
            </a:r>
          </a:p>
        </p:txBody>
      </p:sp>
      <p:grpSp>
        <p:nvGrpSpPr>
          <p:cNvPr id="26" name="Group 26"/>
          <p:cNvGrpSpPr>
            <a:grpSpLocks/>
          </p:cNvGrpSpPr>
          <p:nvPr/>
        </p:nvGrpSpPr>
        <p:grpSpPr bwMode="auto">
          <a:xfrm>
            <a:off x="2440895" y="5270954"/>
            <a:ext cx="3527425" cy="946150"/>
            <a:chOff x="2245" y="1103"/>
            <a:chExt cx="1824" cy="596"/>
          </a:xfrm>
        </p:grpSpPr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2245" y="1103"/>
              <a:ext cx="1824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向右平移</a:t>
              </a:r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a</a:t>
              </a:r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个单位</a:t>
              </a:r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, </a:t>
              </a:r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向下平移</a:t>
              </a:r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b</a:t>
              </a:r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+mn-ea"/>
                </a:rPr>
                <a:t>个单位</a:t>
              </a:r>
            </a:p>
          </p:txBody>
        </p:sp>
        <p:sp>
          <p:nvSpPr>
            <p:cNvPr id="28" name="Line 28"/>
            <p:cNvSpPr>
              <a:spLocks noChangeShapeType="1"/>
            </p:cNvSpPr>
            <p:nvPr/>
          </p:nvSpPr>
          <p:spPr bwMode="auto">
            <a:xfrm>
              <a:off x="2290" y="1434"/>
              <a:ext cx="1678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</a:endParaRPr>
            </a:p>
          </p:txBody>
        </p:sp>
      </p:grp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5752420" y="5486854"/>
            <a:ext cx="2289175" cy="701675"/>
          </a:xfrm>
          <a:prstGeom prst="rect">
            <a:avLst/>
          </a:prstGeom>
          <a:solidFill>
            <a:srgbClr val="66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>
                <a:solidFill>
                  <a:srgbClr val="FF0000"/>
                </a:solidFill>
                <a:latin typeface="+mn-ea"/>
              </a:rPr>
              <a:t>(x+a,y-b)</a:t>
            </a:r>
          </a:p>
        </p:txBody>
      </p:sp>
    </p:spTree>
    <p:extLst>
      <p:ext uri="{BB962C8B-B14F-4D97-AF65-F5344CB8AC3E}">
        <p14:creationId xmlns:p14="http://schemas.microsoft.com/office/powerpoint/2010/main" val="115765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"/>
                            </p:stCondLst>
                            <p:childTnLst>
                              <p:par>
                                <p:cTn id="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2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2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3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1" grpId="0"/>
      <p:bldP spid="12" grpId="0"/>
      <p:bldP spid="13" grpId="0"/>
      <p:bldP spid="17" grpId="0"/>
      <p:bldP spid="21" grpId="0"/>
      <p:bldP spid="22" grpId="0"/>
      <p:bldP spid="23" grpId="0"/>
      <p:bldP spid="25" grpId="0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419475" y="431800"/>
            <a:ext cx="5724525" cy="5805488"/>
            <a:chOff x="2154" y="0"/>
            <a:chExt cx="3606" cy="3657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2154" y="1979"/>
              <a:ext cx="3606" cy="483"/>
              <a:chOff x="576" y="2160"/>
              <a:chExt cx="4320" cy="483"/>
            </a:xfrm>
          </p:grpSpPr>
          <p:sp>
            <p:nvSpPr>
              <p:cNvPr id="32" name="Text Box 4"/>
              <p:cNvSpPr txBox="1">
                <a:spLocks noChangeArrowheads="1"/>
              </p:cNvSpPr>
              <p:nvPr/>
            </p:nvSpPr>
            <p:spPr bwMode="auto">
              <a:xfrm>
                <a:off x="2256" y="2256"/>
                <a:ext cx="262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>
                    <a:solidFill>
                      <a:srgbClr val="FF3300"/>
                    </a:solidFill>
                  </a:rPr>
                  <a:t>0</a:t>
                </a:r>
              </a:p>
            </p:txBody>
          </p:sp>
          <p:grpSp>
            <p:nvGrpSpPr>
              <p:cNvPr id="33" name="Group 5"/>
              <p:cNvGrpSpPr>
                <a:grpSpLocks/>
              </p:cNvGrpSpPr>
              <p:nvPr/>
            </p:nvGrpSpPr>
            <p:grpSpPr bwMode="auto">
              <a:xfrm>
                <a:off x="576" y="2160"/>
                <a:ext cx="4320" cy="483"/>
                <a:chOff x="576" y="2160"/>
                <a:chExt cx="4320" cy="483"/>
              </a:xfrm>
            </p:grpSpPr>
            <p:sp>
              <p:nvSpPr>
                <p:cNvPr id="34" name="Line 6"/>
                <p:cNvSpPr>
                  <a:spLocks noChangeShapeType="1"/>
                </p:cNvSpPr>
                <p:nvPr/>
              </p:nvSpPr>
              <p:spPr bwMode="auto">
                <a:xfrm>
                  <a:off x="576" y="2304"/>
                  <a:ext cx="4320" cy="0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grpSp>
              <p:nvGrpSpPr>
                <p:cNvPr id="35" name="Group 7"/>
                <p:cNvGrpSpPr>
                  <a:grpSpLocks/>
                </p:cNvGrpSpPr>
                <p:nvPr/>
              </p:nvGrpSpPr>
              <p:grpSpPr bwMode="auto">
                <a:xfrm>
                  <a:off x="2448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57" name="Line 8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58" name="Line 9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36" name="Group 10"/>
                <p:cNvGrpSpPr>
                  <a:grpSpLocks/>
                </p:cNvGrpSpPr>
                <p:nvPr/>
              </p:nvGrpSpPr>
              <p:grpSpPr bwMode="auto">
                <a:xfrm>
                  <a:off x="3216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55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56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37" name="Group 13"/>
                <p:cNvGrpSpPr>
                  <a:grpSpLocks/>
                </p:cNvGrpSpPr>
                <p:nvPr/>
              </p:nvGrpSpPr>
              <p:grpSpPr bwMode="auto">
                <a:xfrm>
                  <a:off x="3984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53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54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sp>
              <p:nvSpPr>
                <p:cNvPr id="38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2736" y="2352"/>
                  <a:ext cx="262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1</a:t>
                  </a:r>
                </a:p>
              </p:txBody>
            </p:sp>
            <p:sp>
              <p:nvSpPr>
                <p:cNvPr id="39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3121" y="2352"/>
                  <a:ext cx="262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2</a:t>
                  </a:r>
                </a:p>
              </p:txBody>
            </p:sp>
            <p:sp>
              <p:nvSpPr>
                <p:cNvPr id="4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504" y="2352"/>
                  <a:ext cx="262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3</a:t>
                  </a:r>
                </a:p>
              </p:txBody>
            </p:sp>
            <p:sp>
              <p:nvSpPr>
                <p:cNvPr id="41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3888" y="2352"/>
                  <a:ext cx="262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4</a:t>
                  </a:r>
                </a:p>
              </p:txBody>
            </p:sp>
            <p:sp>
              <p:nvSpPr>
                <p:cNvPr id="4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4272" y="2352"/>
                  <a:ext cx="262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5</a:t>
                  </a:r>
                </a:p>
              </p:txBody>
            </p:sp>
            <p:grpSp>
              <p:nvGrpSpPr>
                <p:cNvPr id="43" name="Group 21"/>
                <p:cNvGrpSpPr>
                  <a:grpSpLocks/>
                </p:cNvGrpSpPr>
                <p:nvPr/>
              </p:nvGrpSpPr>
              <p:grpSpPr bwMode="auto">
                <a:xfrm>
                  <a:off x="864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51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52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grpSp>
              <p:nvGrpSpPr>
                <p:cNvPr id="44" name="Group 24"/>
                <p:cNvGrpSpPr>
                  <a:grpSpLocks/>
                </p:cNvGrpSpPr>
                <p:nvPr/>
              </p:nvGrpSpPr>
              <p:grpSpPr bwMode="auto">
                <a:xfrm>
                  <a:off x="1632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49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  <p:sp>
                <p:nvSpPr>
                  <p:cNvPr id="50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2400"/>
                  </a:p>
                </p:txBody>
              </p:sp>
            </p:grpSp>
            <p:sp>
              <p:nvSpPr>
                <p:cNvPr id="45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672" y="2352"/>
                  <a:ext cx="347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-4</a:t>
                  </a:r>
                </a:p>
              </p:txBody>
            </p:sp>
            <p:sp>
              <p:nvSpPr>
                <p:cNvPr id="46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056" y="2352"/>
                  <a:ext cx="347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-3</a:t>
                  </a:r>
                </a:p>
              </p:txBody>
            </p:sp>
            <p:sp>
              <p:nvSpPr>
                <p:cNvPr id="47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1440" y="2352"/>
                  <a:ext cx="347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-2</a:t>
                  </a:r>
                </a:p>
              </p:txBody>
            </p:sp>
            <p:sp>
              <p:nvSpPr>
                <p:cNvPr id="48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1824" y="2352"/>
                  <a:ext cx="347" cy="29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/>
                    <a:t>-1</a:t>
                  </a:r>
                </a:p>
              </p:txBody>
            </p:sp>
          </p:grpSp>
        </p:grp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3424" y="105"/>
              <a:ext cx="432" cy="3552"/>
              <a:chOff x="2160" y="288"/>
              <a:chExt cx="432" cy="3552"/>
            </a:xfrm>
          </p:grpSpPr>
          <p:sp>
            <p:nvSpPr>
              <p:cNvPr id="7" name="Line 32"/>
              <p:cNvSpPr>
                <a:spLocks noChangeShapeType="1"/>
              </p:cNvSpPr>
              <p:nvPr/>
            </p:nvSpPr>
            <p:spPr bwMode="auto">
              <a:xfrm flipV="1">
                <a:off x="2448" y="288"/>
                <a:ext cx="0" cy="355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8" name="Text Box 33"/>
              <p:cNvSpPr txBox="1">
                <a:spLocks noChangeArrowheads="1"/>
              </p:cNvSpPr>
              <p:nvPr/>
            </p:nvSpPr>
            <p:spPr bwMode="auto">
              <a:xfrm>
                <a:off x="2208" y="1200"/>
                <a:ext cx="21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3</a:t>
                </a:r>
              </a:p>
            </p:txBody>
          </p:sp>
          <p:sp>
            <p:nvSpPr>
              <p:cNvPr id="9" name="Text Box 34"/>
              <p:cNvSpPr txBox="1">
                <a:spLocks noChangeArrowheads="1"/>
              </p:cNvSpPr>
              <p:nvPr/>
            </p:nvSpPr>
            <p:spPr bwMode="auto">
              <a:xfrm>
                <a:off x="2208" y="1872"/>
                <a:ext cx="21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1</a:t>
                </a:r>
              </a:p>
            </p:txBody>
          </p:sp>
          <p:sp>
            <p:nvSpPr>
              <p:cNvPr id="10" name="Text Box 35"/>
              <p:cNvSpPr txBox="1">
                <a:spLocks noChangeArrowheads="1"/>
              </p:cNvSpPr>
              <p:nvPr/>
            </p:nvSpPr>
            <p:spPr bwMode="auto">
              <a:xfrm>
                <a:off x="2208" y="864"/>
                <a:ext cx="21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4</a:t>
                </a:r>
              </a:p>
            </p:txBody>
          </p:sp>
          <p:sp>
            <p:nvSpPr>
              <p:cNvPr id="11" name="Text Box 36"/>
              <p:cNvSpPr txBox="1">
                <a:spLocks noChangeArrowheads="1"/>
              </p:cNvSpPr>
              <p:nvPr/>
            </p:nvSpPr>
            <p:spPr bwMode="auto">
              <a:xfrm>
                <a:off x="2208" y="1488"/>
                <a:ext cx="21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2</a:t>
                </a:r>
              </a:p>
            </p:txBody>
          </p:sp>
          <p:sp>
            <p:nvSpPr>
              <p:cNvPr id="12" name="Text Box 37"/>
              <p:cNvSpPr txBox="1">
                <a:spLocks noChangeArrowheads="1"/>
              </p:cNvSpPr>
              <p:nvPr/>
            </p:nvSpPr>
            <p:spPr bwMode="auto">
              <a:xfrm>
                <a:off x="2208" y="528"/>
                <a:ext cx="21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5</a:t>
                </a:r>
              </a:p>
            </p:txBody>
          </p:sp>
          <p:grpSp>
            <p:nvGrpSpPr>
              <p:cNvPr id="13" name="Group 38"/>
              <p:cNvGrpSpPr>
                <a:grpSpLocks/>
              </p:cNvGrpSpPr>
              <p:nvPr/>
            </p:nvGrpSpPr>
            <p:grpSpPr bwMode="auto">
              <a:xfrm rot="-5362763">
                <a:off x="2352" y="744"/>
                <a:ext cx="312" cy="168"/>
                <a:chOff x="2160" y="3888"/>
                <a:chExt cx="192" cy="96"/>
              </a:xfrm>
            </p:grpSpPr>
            <p:sp>
              <p:nvSpPr>
                <p:cNvPr id="30" name="Line 39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31" name="Line 40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  <p:grpSp>
            <p:nvGrpSpPr>
              <p:cNvPr id="14" name="Group 41"/>
              <p:cNvGrpSpPr>
                <a:grpSpLocks/>
              </p:cNvGrpSpPr>
              <p:nvPr/>
            </p:nvGrpSpPr>
            <p:grpSpPr bwMode="auto">
              <a:xfrm rot="-5362763">
                <a:off x="2352" y="1416"/>
                <a:ext cx="312" cy="168"/>
                <a:chOff x="2160" y="3888"/>
                <a:chExt cx="192" cy="96"/>
              </a:xfrm>
            </p:grpSpPr>
            <p:sp>
              <p:nvSpPr>
                <p:cNvPr id="28" name="Line 42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29" name="Line 43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  <p:grpSp>
            <p:nvGrpSpPr>
              <p:cNvPr id="15" name="Group 44"/>
              <p:cNvGrpSpPr>
                <a:grpSpLocks/>
              </p:cNvGrpSpPr>
              <p:nvPr/>
            </p:nvGrpSpPr>
            <p:grpSpPr bwMode="auto">
              <a:xfrm rot="-5362763">
                <a:off x="2352" y="2064"/>
                <a:ext cx="312" cy="168"/>
                <a:chOff x="2160" y="3888"/>
                <a:chExt cx="192" cy="96"/>
              </a:xfrm>
            </p:grpSpPr>
            <p:sp>
              <p:nvSpPr>
                <p:cNvPr id="26" name="Line 45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27" name="Line 46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  <p:sp>
            <p:nvSpPr>
              <p:cNvPr id="16" name="Text Box 47"/>
              <p:cNvSpPr txBox="1">
                <a:spLocks noChangeArrowheads="1"/>
              </p:cNvSpPr>
              <p:nvPr/>
            </p:nvSpPr>
            <p:spPr bwMode="auto">
              <a:xfrm>
                <a:off x="2160" y="2832"/>
                <a:ext cx="290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-2</a:t>
                </a:r>
              </a:p>
            </p:txBody>
          </p:sp>
          <p:sp>
            <p:nvSpPr>
              <p:cNvPr id="17" name="Text Box 48"/>
              <p:cNvSpPr txBox="1">
                <a:spLocks noChangeArrowheads="1"/>
              </p:cNvSpPr>
              <p:nvPr/>
            </p:nvSpPr>
            <p:spPr bwMode="auto">
              <a:xfrm>
                <a:off x="2160" y="3504"/>
                <a:ext cx="290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-4</a:t>
                </a:r>
              </a:p>
            </p:txBody>
          </p:sp>
          <p:sp>
            <p:nvSpPr>
              <p:cNvPr id="18" name="Text Box 49"/>
              <p:cNvSpPr txBox="1">
                <a:spLocks noChangeArrowheads="1"/>
              </p:cNvSpPr>
              <p:nvPr/>
            </p:nvSpPr>
            <p:spPr bwMode="auto">
              <a:xfrm>
                <a:off x="2160" y="2496"/>
                <a:ext cx="290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-1</a:t>
                </a:r>
              </a:p>
            </p:txBody>
          </p:sp>
          <p:sp>
            <p:nvSpPr>
              <p:cNvPr id="19" name="Text Box 50"/>
              <p:cNvSpPr txBox="1">
                <a:spLocks noChangeArrowheads="1"/>
              </p:cNvSpPr>
              <p:nvPr/>
            </p:nvSpPr>
            <p:spPr bwMode="auto">
              <a:xfrm>
                <a:off x="2160" y="3120"/>
                <a:ext cx="290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/>
                  <a:t>-3</a:t>
                </a:r>
              </a:p>
            </p:txBody>
          </p:sp>
          <p:grpSp>
            <p:nvGrpSpPr>
              <p:cNvPr id="20" name="Group 51"/>
              <p:cNvGrpSpPr>
                <a:grpSpLocks/>
              </p:cNvGrpSpPr>
              <p:nvPr/>
            </p:nvGrpSpPr>
            <p:grpSpPr bwMode="auto">
              <a:xfrm rot="-5362763">
                <a:off x="2352" y="2712"/>
                <a:ext cx="312" cy="168"/>
                <a:chOff x="2160" y="3888"/>
                <a:chExt cx="192" cy="96"/>
              </a:xfrm>
            </p:grpSpPr>
            <p:sp>
              <p:nvSpPr>
                <p:cNvPr id="24" name="Line 52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25" name="Line 53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  <p:grpSp>
            <p:nvGrpSpPr>
              <p:cNvPr id="21" name="Group 54"/>
              <p:cNvGrpSpPr>
                <a:grpSpLocks/>
              </p:cNvGrpSpPr>
              <p:nvPr/>
            </p:nvGrpSpPr>
            <p:grpSpPr bwMode="auto">
              <a:xfrm rot="-5362763">
                <a:off x="2352" y="3384"/>
                <a:ext cx="312" cy="168"/>
                <a:chOff x="2160" y="3888"/>
                <a:chExt cx="192" cy="96"/>
              </a:xfrm>
            </p:grpSpPr>
            <p:sp>
              <p:nvSpPr>
                <p:cNvPr id="22" name="Line 55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  <p:sp>
              <p:nvSpPr>
                <p:cNvPr id="23" name="Line 56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2400"/>
                </a:p>
              </p:txBody>
            </p:sp>
          </p:grpSp>
        </p:grpSp>
        <p:sp>
          <p:nvSpPr>
            <p:cNvPr id="5" name="Text Box 57"/>
            <p:cNvSpPr txBox="1">
              <a:spLocks noChangeArrowheads="1"/>
            </p:cNvSpPr>
            <p:nvPr/>
          </p:nvSpPr>
          <p:spPr bwMode="auto">
            <a:xfrm>
              <a:off x="5442" y="2024"/>
              <a:ext cx="31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0" i="1">
                  <a:solidFill>
                    <a:srgbClr val="FF0066"/>
                  </a:solidFill>
                </a:rPr>
                <a:t>x</a:t>
              </a:r>
            </a:p>
          </p:txBody>
        </p:sp>
        <p:sp>
          <p:nvSpPr>
            <p:cNvPr id="6" name="Text Box 58"/>
            <p:cNvSpPr txBox="1">
              <a:spLocks noChangeArrowheads="1"/>
            </p:cNvSpPr>
            <p:nvPr/>
          </p:nvSpPr>
          <p:spPr bwMode="auto">
            <a:xfrm>
              <a:off x="3787" y="0"/>
              <a:ext cx="31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0" i="1">
                  <a:solidFill>
                    <a:srgbClr val="FF0066"/>
                  </a:solidFill>
                </a:rPr>
                <a:t>y</a:t>
              </a:r>
            </a:p>
          </p:txBody>
        </p:sp>
      </p:grpSp>
      <p:sp>
        <p:nvSpPr>
          <p:cNvPr id="59" name="Text Box 60"/>
          <p:cNvSpPr txBox="1">
            <a:spLocks noChangeArrowheads="1"/>
          </p:cNvSpPr>
          <p:nvPr/>
        </p:nvSpPr>
        <p:spPr bwMode="auto">
          <a:xfrm>
            <a:off x="201689" y="572641"/>
            <a:ext cx="4108268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</a:rPr>
              <a:t>      </a:t>
            </a:r>
            <a:r>
              <a:rPr lang="zh-CN" altLang="en-US" sz="3200" dirty="0">
                <a:solidFill>
                  <a:srgbClr val="00B050"/>
                </a:solidFill>
              </a:rPr>
              <a:t>如右图，正方形</a:t>
            </a:r>
            <a:r>
              <a:rPr lang="en-US" altLang="zh-CN" sz="3200" dirty="0">
                <a:solidFill>
                  <a:srgbClr val="00B050"/>
                </a:solidFill>
              </a:rPr>
              <a:t>ABCD</a:t>
            </a:r>
            <a:r>
              <a:rPr lang="zh-CN" altLang="en-US" sz="3200" dirty="0">
                <a:solidFill>
                  <a:srgbClr val="00B050"/>
                </a:solidFill>
              </a:rPr>
              <a:t>的顶点坐标分别为</a:t>
            </a:r>
            <a:r>
              <a:rPr lang="en-US" altLang="zh-CN" sz="3200" dirty="0">
                <a:solidFill>
                  <a:srgbClr val="00B050"/>
                </a:solidFill>
              </a:rPr>
              <a:t>A</a:t>
            </a:r>
            <a:r>
              <a:rPr lang="zh-CN" altLang="en-US" sz="3200" dirty="0">
                <a:solidFill>
                  <a:srgbClr val="00B050"/>
                </a:solidFill>
              </a:rPr>
              <a:t>（</a:t>
            </a:r>
            <a:r>
              <a:rPr lang="en-US" altLang="zh-CN" sz="3200" dirty="0">
                <a:solidFill>
                  <a:srgbClr val="00B050"/>
                </a:solidFill>
              </a:rPr>
              <a:t>1</a:t>
            </a:r>
            <a:r>
              <a:rPr lang="zh-CN" altLang="en-US" sz="3200" dirty="0">
                <a:solidFill>
                  <a:srgbClr val="00B050"/>
                </a:solidFill>
              </a:rPr>
              <a:t>，</a:t>
            </a:r>
            <a:r>
              <a:rPr lang="en-US" altLang="zh-CN" sz="3200" dirty="0">
                <a:solidFill>
                  <a:srgbClr val="00B050"/>
                </a:solidFill>
              </a:rPr>
              <a:t>1</a:t>
            </a:r>
            <a:r>
              <a:rPr lang="zh-CN" altLang="en-US" sz="3200" dirty="0">
                <a:solidFill>
                  <a:srgbClr val="00B050"/>
                </a:solidFill>
              </a:rPr>
              <a:t>）、</a:t>
            </a:r>
            <a:r>
              <a:rPr lang="en-US" altLang="zh-CN" sz="3200" dirty="0">
                <a:solidFill>
                  <a:srgbClr val="00B050"/>
                </a:solidFill>
              </a:rPr>
              <a:t>B</a:t>
            </a:r>
            <a:r>
              <a:rPr lang="zh-CN" altLang="en-US" sz="3200" dirty="0">
                <a:solidFill>
                  <a:srgbClr val="00B050"/>
                </a:solidFill>
              </a:rPr>
              <a:t>（</a:t>
            </a:r>
            <a:r>
              <a:rPr lang="en-US" altLang="zh-CN" sz="3200" dirty="0">
                <a:solidFill>
                  <a:srgbClr val="00B050"/>
                </a:solidFill>
              </a:rPr>
              <a:t>4</a:t>
            </a:r>
            <a:r>
              <a:rPr lang="zh-CN" altLang="en-US" sz="3200" dirty="0">
                <a:solidFill>
                  <a:srgbClr val="00B050"/>
                </a:solidFill>
              </a:rPr>
              <a:t>，</a:t>
            </a:r>
            <a:r>
              <a:rPr lang="en-US" altLang="zh-CN" sz="3200" dirty="0">
                <a:solidFill>
                  <a:srgbClr val="00B050"/>
                </a:solidFill>
              </a:rPr>
              <a:t>1</a:t>
            </a:r>
            <a:r>
              <a:rPr lang="zh-CN" altLang="en-US" sz="3200" dirty="0">
                <a:solidFill>
                  <a:srgbClr val="00B050"/>
                </a:solidFill>
              </a:rPr>
              <a:t>）、</a:t>
            </a:r>
            <a:r>
              <a:rPr lang="en-US" altLang="zh-CN" sz="3200" dirty="0">
                <a:solidFill>
                  <a:srgbClr val="00B050"/>
                </a:solidFill>
              </a:rPr>
              <a:t>C</a:t>
            </a:r>
            <a:r>
              <a:rPr lang="zh-CN" altLang="en-US" sz="3200" dirty="0">
                <a:solidFill>
                  <a:srgbClr val="00B050"/>
                </a:solidFill>
              </a:rPr>
              <a:t>（</a:t>
            </a:r>
            <a:r>
              <a:rPr lang="en-US" altLang="zh-CN" sz="3200" dirty="0">
                <a:solidFill>
                  <a:srgbClr val="00B050"/>
                </a:solidFill>
              </a:rPr>
              <a:t>4</a:t>
            </a:r>
            <a:r>
              <a:rPr lang="zh-CN" altLang="en-US" sz="3200" dirty="0">
                <a:solidFill>
                  <a:srgbClr val="00B050"/>
                </a:solidFill>
              </a:rPr>
              <a:t>，</a:t>
            </a:r>
            <a:r>
              <a:rPr lang="en-US" altLang="zh-CN" sz="3200" dirty="0">
                <a:solidFill>
                  <a:srgbClr val="00B050"/>
                </a:solidFill>
              </a:rPr>
              <a:t>4</a:t>
            </a:r>
            <a:r>
              <a:rPr lang="zh-CN" altLang="en-US" sz="3200" dirty="0">
                <a:solidFill>
                  <a:srgbClr val="00B050"/>
                </a:solidFill>
              </a:rPr>
              <a:t>）、</a:t>
            </a:r>
            <a:r>
              <a:rPr lang="en-US" altLang="zh-CN" sz="3200" dirty="0">
                <a:solidFill>
                  <a:srgbClr val="00B050"/>
                </a:solidFill>
              </a:rPr>
              <a:t>D</a:t>
            </a:r>
            <a:r>
              <a:rPr lang="zh-CN" altLang="en-US" sz="3200" dirty="0">
                <a:solidFill>
                  <a:srgbClr val="00B050"/>
                </a:solidFill>
              </a:rPr>
              <a:t>（</a:t>
            </a:r>
            <a:r>
              <a:rPr lang="en-US" altLang="zh-CN" sz="3200" dirty="0" smtClean="0">
                <a:solidFill>
                  <a:srgbClr val="00B050"/>
                </a:solidFill>
              </a:rPr>
              <a:t>1</a:t>
            </a:r>
            <a:r>
              <a:rPr lang="zh-CN" altLang="en-US" sz="3200" dirty="0" smtClean="0">
                <a:solidFill>
                  <a:srgbClr val="00B050"/>
                </a:solidFill>
              </a:rPr>
              <a:t>，</a:t>
            </a:r>
            <a:r>
              <a:rPr lang="en-US" altLang="zh-CN" sz="3200" dirty="0" smtClean="0">
                <a:solidFill>
                  <a:srgbClr val="00B050"/>
                </a:solidFill>
              </a:rPr>
              <a:t>4</a:t>
            </a:r>
            <a:r>
              <a:rPr lang="zh-CN" altLang="en-US" sz="3200" dirty="0" smtClean="0">
                <a:solidFill>
                  <a:srgbClr val="00B050"/>
                </a:solidFill>
              </a:rPr>
              <a:t>）．</a:t>
            </a:r>
            <a:endParaRPr lang="en-US" altLang="zh-CN" sz="3200" dirty="0" smtClean="0">
              <a:solidFill>
                <a:srgbClr val="00B050"/>
              </a:solidFill>
            </a:endParaRPr>
          </a:p>
          <a:p>
            <a:pPr>
              <a:spcBef>
                <a:spcPct val="50000"/>
              </a:spcBef>
            </a:pPr>
            <a:endParaRPr lang="zh-CN" altLang="en-US" sz="3200" dirty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</a:rPr>
              <a:t>   </a:t>
            </a:r>
            <a:r>
              <a:rPr lang="zh-CN" altLang="en-US" sz="3200" dirty="0" smtClean="0">
                <a:solidFill>
                  <a:srgbClr val="000000"/>
                </a:solidFill>
              </a:rPr>
              <a:t>在</a:t>
            </a:r>
            <a:r>
              <a:rPr lang="zh-CN" altLang="en-US" sz="3200" dirty="0">
                <a:solidFill>
                  <a:srgbClr val="000000"/>
                </a:solidFill>
              </a:rPr>
              <a:t>同一坐标系中，将正方形向左平移</a:t>
            </a:r>
            <a:r>
              <a:rPr lang="en-US" altLang="zh-CN" sz="3200" dirty="0">
                <a:solidFill>
                  <a:srgbClr val="000000"/>
                </a:solidFill>
              </a:rPr>
              <a:t>3</a:t>
            </a:r>
            <a:r>
              <a:rPr lang="zh-CN" altLang="en-US" sz="3200" dirty="0">
                <a:solidFill>
                  <a:srgbClr val="000000"/>
                </a:solidFill>
              </a:rPr>
              <a:t>个单位，画出相应的图形，并写出各点的坐标．</a:t>
            </a:r>
          </a:p>
        </p:txBody>
      </p:sp>
      <p:sp>
        <p:nvSpPr>
          <p:cNvPr id="60" name="Rectangle 61"/>
          <p:cNvSpPr>
            <a:spLocks noChangeArrowheads="1"/>
          </p:cNvSpPr>
          <p:nvPr/>
        </p:nvSpPr>
        <p:spPr bwMode="auto">
          <a:xfrm>
            <a:off x="6386513" y="1703388"/>
            <a:ext cx="1492250" cy="15811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  <p:sp>
        <p:nvSpPr>
          <p:cNvPr id="61" name="Text Box 62"/>
          <p:cNvSpPr txBox="1">
            <a:spLocks noChangeArrowheads="1"/>
          </p:cNvSpPr>
          <p:nvPr/>
        </p:nvSpPr>
        <p:spPr bwMode="auto">
          <a:xfrm>
            <a:off x="6011863" y="3284538"/>
            <a:ext cx="14144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</a:rPr>
              <a:t>A</a:t>
            </a:r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1</a:t>
            </a:r>
            <a:r>
              <a:rPr lang="zh-CN" altLang="en-US" sz="2400">
                <a:solidFill>
                  <a:srgbClr val="FF0000"/>
                </a:solidFill>
              </a:rPr>
              <a:t>，</a:t>
            </a:r>
            <a:r>
              <a:rPr lang="en-US" altLang="zh-CN" sz="2400">
                <a:solidFill>
                  <a:srgbClr val="FF0000"/>
                </a:solidFill>
              </a:rPr>
              <a:t>1</a:t>
            </a:r>
            <a:r>
              <a:rPr lang="zh-CN" altLang="en-US" sz="24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2" name="Text Box 63"/>
          <p:cNvSpPr txBox="1">
            <a:spLocks noChangeArrowheads="1"/>
          </p:cNvSpPr>
          <p:nvPr/>
        </p:nvSpPr>
        <p:spPr bwMode="auto">
          <a:xfrm>
            <a:off x="7524750" y="3284538"/>
            <a:ext cx="15843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</a:rPr>
              <a:t>B</a:t>
            </a:r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4</a:t>
            </a:r>
            <a:r>
              <a:rPr lang="zh-CN" altLang="en-US" sz="2400">
                <a:solidFill>
                  <a:srgbClr val="FF0000"/>
                </a:solidFill>
              </a:rPr>
              <a:t>，</a:t>
            </a:r>
            <a:r>
              <a:rPr lang="en-US" altLang="zh-CN" sz="2400">
                <a:solidFill>
                  <a:srgbClr val="FF0000"/>
                </a:solidFill>
              </a:rPr>
              <a:t>1</a:t>
            </a:r>
            <a:r>
              <a:rPr lang="zh-CN" altLang="en-US" sz="24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3" name="Text Box 64"/>
          <p:cNvSpPr txBox="1">
            <a:spLocks noChangeArrowheads="1"/>
          </p:cNvSpPr>
          <p:nvPr/>
        </p:nvSpPr>
        <p:spPr bwMode="auto">
          <a:xfrm>
            <a:off x="7635875" y="1255713"/>
            <a:ext cx="13684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</a:rPr>
              <a:t>C</a:t>
            </a:r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4</a:t>
            </a:r>
            <a:r>
              <a:rPr lang="zh-CN" altLang="en-US" sz="2400">
                <a:solidFill>
                  <a:srgbClr val="FF0000"/>
                </a:solidFill>
              </a:rPr>
              <a:t>，</a:t>
            </a:r>
            <a:r>
              <a:rPr lang="en-US" altLang="zh-CN" sz="2400">
                <a:solidFill>
                  <a:srgbClr val="FF0000"/>
                </a:solidFill>
              </a:rPr>
              <a:t>4</a:t>
            </a:r>
            <a:r>
              <a:rPr lang="zh-CN" altLang="en-US" sz="24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4" name="Text Box 65"/>
          <p:cNvSpPr txBox="1">
            <a:spLocks noChangeArrowheads="1"/>
          </p:cNvSpPr>
          <p:nvPr/>
        </p:nvSpPr>
        <p:spPr bwMode="auto">
          <a:xfrm>
            <a:off x="6122988" y="1255713"/>
            <a:ext cx="15843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</a:rPr>
              <a:t>D</a:t>
            </a:r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1</a:t>
            </a:r>
            <a:r>
              <a:rPr lang="zh-CN" altLang="en-US" sz="2400">
                <a:solidFill>
                  <a:srgbClr val="FF0000"/>
                </a:solidFill>
              </a:rPr>
              <a:t>，</a:t>
            </a:r>
            <a:r>
              <a:rPr lang="en-US" altLang="zh-CN" sz="2400">
                <a:solidFill>
                  <a:srgbClr val="FF0000"/>
                </a:solidFill>
              </a:rPr>
              <a:t>4</a:t>
            </a:r>
            <a:r>
              <a:rPr lang="zh-CN" altLang="en-US" sz="24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5" name="Rectangle 66"/>
          <p:cNvSpPr>
            <a:spLocks noChangeArrowheads="1"/>
          </p:cNvSpPr>
          <p:nvPr/>
        </p:nvSpPr>
        <p:spPr bwMode="auto">
          <a:xfrm>
            <a:off x="6386513" y="1703388"/>
            <a:ext cx="1492250" cy="15811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325808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.00023 L -0.11007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35818" y="330200"/>
            <a:ext cx="5724525" cy="5856288"/>
            <a:chOff x="2154" y="0"/>
            <a:chExt cx="3606" cy="3689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2154" y="1979"/>
              <a:ext cx="3606" cy="560"/>
              <a:chOff x="576" y="2160"/>
              <a:chExt cx="4320" cy="560"/>
            </a:xfrm>
          </p:grpSpPr>
          <p:sp>
            <p:nvSpPr>
              <p:cNvPr id="32" name="Text Box 4"/>
              <p:cNvSpPr txBox="1">
                <a:spLocks noChangeArrowheads="1"/>
              </p:cNvSpPr>
              <p:nvPr/>
            </p:nvSpPr>
            <p:spPr bwMode="auto">
              <a:xfrm>
                <a:off x="2256" y="2256"/>
                <a:ext cx="301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>
                    <a:solidFill>
                      <a:srgbClr val="FF3300"/>
                    </a:solidFill>
                  </a:rPr>
                  <a:t>0</a:t>
                </a:r>
              </a:p>
            </p:txBody>
          </p:sp>
          <p:grpSp>
            <p:nvGrpSpPr>
              <p:cNvPr id="33" name="Group 5"/>
              <p:cNvGrpSpPr>
                <a:grpSpLocks/>
              </p:cNvGrpSpPr>
              <p:nvPr/>
            </p:nvGrpSpPr>
            <p:grpSpPr bwMode="auto">
              <a:xfrm>
                <a:off x="576" y="2160"/>
                <a:ext cx="4320" cy="560"/>
                <a:chOff x="576" y="2160"/>
                <a:chExt cx="4320" cy="560"/>
              </a:xfrm>
            </p:grpSpPr>
            <p:sp>
              <p:nvSpPr>
                <p:cNvPr id="34" name="Line 6"/>
                <p:cNvSpPr>
                  <a:spLocks noChangeShapeType="1"/>
                </p:cNvSpPr>
                <p:nvPr/>
              </p:nvSpPr>
              <p:spPr bwMode="auto">
                <a:xfrm>
                  <a:off x="576" y="2304"/>
                  <a:ext cx="4320" cy="0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grpSp>
              <p:nvGrpSpPr>
                <p:cNvPr id="35" name="Group 7"/>
                <p:cNvGrpSpPr>
                  <a:grpSpLocks/>
                </p:cNvGrpSpPr>
                <p:nvPr/>
              </p:nvGrpSpPr>
              <p:grpSpPr bwMode="auto">
                <a:xfrm>
                  <a:off x="2448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57" name="Line 8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  <p:sp>
                <p:nvSpPr>
                  <p:cNvPr id="58" name="Line 9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</p:grpSp>
            <p:grpSp>
              <p:nvGrpSpPr>
                <p:cNvPr id="36" name="Group 10"/>
                <p:cNvGrpSpPr>
                  <a:grpSpLocks/>
                </p:cNvGrpSpPr>
                <p:nvPr/>
              </p:nvGrpSpPr>
              <p:grpSpPr bwMode="auto">
                <a:xfrm>
                  <a:off x="3216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55" name="Line 11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  <p:sp>
                <p:nvSpPr>
                  <p:cNvPr id="56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</p:grpSp>
            <p:grpSp>
              <p:nvGrpSpPr>
                <p:cNvPr id="37" name="Group 13"/>
                <p:cNvGrpSpPr>
                  <a:grpSpLocks/>
                </p:cNvGrpSpPr>
                <p:nvPr/>
              </p:nvGrpSpPr>
              <p:grpSpPr bwMode="auto">
                <a:xfrm>
                  <a:off x="3984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53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  <p:sp>
                <p:nvSpPr>
                  <p:cNvPr id="54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</p:grpSp>
            <p:sp>
              <p:nvSpPr>
                <p:cNvPr id="38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2736" y="2352"/>
                  <a:ext cx="301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1</a:t>
                  </a:r>
                </a:p>
              </p:txBody>
            </p:sp>
            <p:sp>
              <p:nvSpPr>
                <p:cNvPr id="39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3121" y="2352"/>
                  <a:ext cx="301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2</a:t>
                  </a:r>
                </a:p>
              </p:txBody>
            </p:sp>
            <p:sp>
              <p:nvSpPr>
                <p:cNvPr id="4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504" y="2352"/>
                  <a:ext cx="301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3</a:t>
                  </a:r>
                </a:p>
              </p:txBody>
            </p:sp>
            <p:sp>
              <p:nvSpPr>
                <p:cNvPr id="41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3888" y="2352"/>
                  <a:ext cx="301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4</a:t>
                  </a:r>
                </a:p>
              </p:txBody>
            </p:sp>
            <p:sp>
              <p:nvSpPr>
                <p:cNvPr id="4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4272" y="2352"/>
                  <a:ext cx="301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5</a:t>
                  </a:r>
                </a:p>
              </p:txBody>
            </p:sp>
            <p:grpSp>
              <p:nvGrpSpPr>
                <p:cNvPr id="43" name="Group 21"/>
                <p:cNvGrpSpPr>
                  <a:grpSpLocks/>
                </p:cNvGrpSpPr>
                <p:nvPr/>
              </p:nvGrpSpPr>
              <p:grpSpPr bwMode="auto">
                <a:xfrm>
                  <a:off x="864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51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  <p:sp>
                <p:nvSpPr>
                  <p:cNvPr id="52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</p:grpSp>
            <p:grpSp>
              <p:nvGrpSpPr>
                <p:cNvPr id="44" name="Group 24"/>
                <p:cNvGrpSpPr>
                  <a:grpSpLocks/>
                </p:cNvGrpSpPr>
                <p:nvPr/>
              </p:nvGrpSpPr>
              <p:grpSpPr bwMode="auto">
                <a:xfrm>
                  <a:off x="1632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49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2160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  <p:sp>
                <p:nvSpPr>
                  <p:cNvPr id="50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2352" y="388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 sz="3200"/>
                  </a:p>
                </p:txBody>
              </p:sp>
            </p:grpSp>
            <p:sp>
              <p:nvSpPr>
                <p:cNvPr id="45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672" y="2352"/>
                  <a:ext cx="415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-4</a:t>
                  </a:r>
                </a:p>
              </p:txBody>
            </p:sp>
            <p:sp>
              <p:nvSpPr>
                <p:cNvPr id="46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1056" y="2352"/>
                  <a:ext cx="415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-3</a:t>
                  </a:r>
                </a:p>
              </p:txBody>
            </p:sp>
            <p:sp>
              <p:nvSpPr>
                <p:cNvPr id="47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1440" y="2352"/>
                  <a:ext cx="415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-2</a:t>
                  </a:r>
                </a:p>
              </p:txBody>
            </p:sp>
            <p:sp>
              <p:nvSpPr>
                <p:cNvPr id="48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1824" y="2352"/>
                  <a:ext cx="415" cy="3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3200"/>
                    <a:t>-1</a:t>
                  </a:r>
                </a:p>
              </p:txBody>
            </p:sp>
          </p:grpSp>
        </p:grp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3424" y="105"/>
              <a:ext cx="432" cy="3584"/>
              <a:chOff x="2160" y="288"/>
              <a:chExt cx="432" cy="3584"/>
            </a:xfrm>
          </p:grpSpPr>
          <p:sp>
            <p:nvSpPr>
              <p:cNvPr id="7" name="Line 32"/>
              <p:cNvSpPr>
                <a:spLocks noChangeShapeType="1"/>
              </p:cNvSpPr>
              <p:nvPr/>
            </p:nvSpPr>
            <p:spPr bwMode="auto">
              <a:xfrm flipV="1">
                <a:off x="2448" y="288"/>
                <a:ext cx="0" cy="355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8" name="Text Box 33"/>
              <p:cNvSpPr txBox="1">
                <a:spLocks noChangeArrowheads="1"/>
              </p:cNvSpPr>
              <p:nvPr/>
            </p:nvSpPr>
            <p:spPr bwMode="auto">
              <a:xfrm>
                <a:off x="2208" y="1200"/>
                <a:ext cx="252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3</a:t>
                </a:r>
              </a:p>
            </p:txBody>
          </p:sp>
          <p:sp>
            <p:nvSpPr>
              <p:cNvPr id="9" name="Text Box 34"/>
              <p:cNvSpPr txBox="1">
                <a:spLocks noChangeArrowheads="1"/>
              </p:cNvSpPr>
              <p:nvPr/>
            </p:nvSpPr>
            <p:spPr bwMode="auto">
              <a:xfrm>
                <a:off x="2208" y="1872"/>
                <a:ext cx="252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1</a:t>
                </a:r>
              </a:p>
            </p:txBody>
          </p:sp>
          <p:sp>
            <p:nvSpPr>
              <p:cNvPr id="10" name="Text Box 35"/>
              <p:cNvSpPr txBox="1">
                <a:spLocks noChangeArrowheads="1"/>
              </p:cNvSpPr>
              <p:nvPr/>
            </p:nvSpPr>
            <p:spPr bwMode="auto">
              <a:xfrm>
                <a:off x="2208" y="864"/>
                <a:ext cx="252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4</a:t>
                </a:r>
              </a:p>
            </p:txBody>
          </p:sp>
          <p:sp>
            <p:nvSpPr>
              <p:cNvPr id="11" name="Text Box 36"/>
              <p:cNvSpPr txBox="1">
                <a:spLocks noChangeArrowheads="1"/>
              </p:cNvSpPr>
              <p:nvPr/>
            </p:nvSpPr>
            <p:spPr bwMode="auto">
              <a:xfrm>
                <a:off x="2208" y="1488"/>
                <a:ext cx="252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2</a:t>
                </a:r>
              </a:p>
            </p:txBody>
          </p:sp>
          <p:sp>
            <p:nvSpPr>
              <p:cNvPr id="12" name="Text Box 37"/>
              <p:cNvSpPr txBox="1">
                <a:spLocks noChangeArrowheads="1"/>
              </p:cNvSpPr>
              <p:nvPr/>
            </p:nvSpPr>
            <p:spPr bwMode="auto">
              <a:xfrm>
                <a:off x="2208" y="528"/>
                <a:ext cx="252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5</a:t>
                </a:r>
              </a:p>
            </p:txBody>
          </p:sp>
          <p:grpSp>
            <p:nvGrpSpPr>
              <p:cNvPr id="13" name="Group 38"/>
              <p:cNvGrpSpPr>
                <a:grpSpLocks/>
              </p:cNvGrpSpPr>
              <p:nvPr/>
            </p:nvGrpSpPr>
            <p:grpSpPr bwMode="auto">
              <a:xfrm rot="-5362763">
                <a:off x="2352" y="744"/>
                <a:ext cx="312" cy="168"/>
                <a:chOff x="2160" y="3888"/>
                <a:chExt cx="192" cy="96"/>
              </a:xfrm>
            </p:grpSpPr>
            <p:sp>
              <p:nvSpPr>
                <p:cNvPr id="30" name="Line 39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31" name="Line 40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  <p:grpSp>
            <p:nvGrpSpPr>
              <p:cNvPr id="14" name="Group 41"/>
              <p:cNvGrpSpPr>
                <a:grpSpLocks/>
              </p:cNvGrpSpPr>
              <p:nvPr/>
            </p:nvGrpSpPr>
            <p:grpSpPr bwMode="auto">
              <a:xfrm rot="-5362763">
                <a:off x="2352" y="1416"/>
                <a:ext cx="312" cy="168"/>
                <a:chOff x="2160" y="3888"/>
                <a:chExt cx="192" cy="96"/>
              </a:xfrm>
            </p:grpSpPr>
            <p:sp>
              <p:nvSpPr>
                <p:cNvPr id="28" name="Line 42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29" name="Line 43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  <p:grpSp>
            <p:nvGrpSpPr>
              <p:cNvPr id="15" name="Group 44"/>
              <p:cNvGrpSpPr>
                <a:grpSpLocks/>
              </p:cNvGrpSpPr>
              <p:nvPr/>
            </p:nvGrpSpPr>
            <p:grpSpPr bwMode="auto">
              <a:xfrm rot="-5362763">
                <a:off x="2352" y="2064"/>
                <a:ext cx="312" cy="168"/>
                <a:chOff x="2160" y="3888"/>
                <a:chExt cx="192" cy="96"/>
              </a:xfrm>
            </p:grpSpPr>
            <p:sp>
              <p:nvSpPr>
                <p:cNvPr id="26" name="Line 45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27" name="Line 46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  <p:sp>
            <p:nvSpPr>
              <p:cNvPr id="16" name="Text Box 47"/>
              <p:cNvSpPr txBox="1">
                <a:spLocks noChangeArrowheads="1"/>
              </p:cNvSpPr>
              <p:nvPr/>
            </p:nvSpPr>
            <p:spPr bwMode="auto">
              <a:xfrm>
                <a:off x="2160" y="2832"/>
                <a:ext cx="347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-2</a:t>
                </a:r>
              </a:p>
            </p:txBody>
          </p:sp>
          <p:sp>
            <p:nvSpPr>
              <p:cNvPr id="17" name="Text Box 48"/>
              <p:cNvSpPr txBox="1">
                <a:spLocks noChangeArrowheads="1"/>
              </p:cNvSpPr>
              <p:nvPr/>
            </p:nvSpPr>
            <p:spPr bwMode="auto">
              <a:xfrm>
                <a:off x="2160" y="3504"/>
                <a:ext cx="347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-4</a:t>
                </a:r>
              </a:p>
            </p:txBody>
          </p:sp>
          <p:sp>
            <p:nvSpPr>
              <p:cNvPr id="18" name="Text Box 49"/>
              <p:cNvSpPr txBox="1">
                <a:spLocks noChangeArrowheads="1"/>
              </p:cNvSpPr>
              <p:nvPr/>
            </p:nvSpPr>
            <p:spPr bwMode="auto">
              <a:xfrm>
                <a:off x="2160" y="2496"/>
                <a:ext cx="347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-1</a:t>
                </a:r>
              </a:p>
            </p:txBody>
          </p:sp>
          <p:sp>
            <p:nvSpPr>
              <p:cNvPr id="19" name="Text Box 50"/>
              <p:cNvSpPr txBox="1">
                <a:spLocks noChangeArrowheads="1"/>
              </p:cNvSpPr>
              <p:nvPr/>
            </p:nvSpPr>
            <p:spPr bwMode="auto">
              <a:xfrm>
                <a:off x="2160" y="3120"/>
                <a:ext cx="347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200"/>
                  <a:t>-3</a:t>
                </a:r>
              </a:p>
            </p:txBody>
          </p:sp>
          <p:grpSp>
            <p:nvGrpSpPr>
              <p:cNvPr id="20" name="Group 51"/>
              <p:cNvGrpSpPr>
                <a:grpSpLocks/>
              </p:cNvGrpSpPr>
              <p:nvPr/>
            </p:nvGrpSpPr>
            <p:grpSpPr bwMode="auto">
              <a:xfrm rot="-5362763">
                <a:off x="2352" y="2712"/>
                <a:ext cx="312" cy="168"/>
                <a:chOff x="2160" y="3888"/>
                <a:chExt cx="192" cy="96"/>
              </a:xfrm>
            </p:grpSpPr>
            <p:sp>
              <p:nvSpPr>
                <p:cNvPr id="24" name="Line 52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25" name="Line 53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  <p:grpSp>
            <p:nvGrpSpPr>
              <p:cNvPr id="21" name="Group 54"/>
              <p:cNvGrpSpPr>
                <a:grpSpLocks/>
              </p:cNvGrpSpPr>
              <p:nvPr/>
            </p:nvGrpSpPr>
            <p:grpSpPr bwMode="auto">
              <a:xfrm rot="-5362763">
                <a:off x="2352" y="3384"/>
                <a:ext cx="312" cy="168"/>
                <a:chOff x="2160" y="3888"/>
                <a:chExt cx="192" cy="96"/>
              </a:xfrm>
            </p:grpSpPr>
            <p:sp>
              <p:nvSpPr>
                <p:cNvPr id="22" name="Line 55"/>
                <p:cNvSpPr>
                  <a:spLocks noChangeShapeType="1"/>
                </p:cNvSpPr>
                <p:nvPr/>
              </p:nvSpPr>
              <p:spPr bwMode="auto">
                <a:xfrm>
                  <a:off x="2160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23" name="Line 56"/>
                <p:cNvSpPr>
                  <a:spLocks noChangeShapeType="1"/>
                </p:cNvSpPr>
                <p:nvPr/>
              </p:nvSpPr>
              <p:spPr bwMode="auto">
                <a:xfrm>
                  <a:off x="2352" y="388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</p:grpSp>
        <p:sp>
          <p:nvSpPr>
            <p:cNvPr id="5" name="Text Box 57"/>
            <p:cNvSpPr txBox="1">
              <a:spLocks noChangeArrowheads="1"/>
            </p:cNvSpPr>
            <p:nvPr/>
          </p:nvSpPr>
          <p:spPr bwMode="auto">
            <a:xfrm>
              <a:off x="5442" y="2024"/>
              <a:ext cx="318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0" i="1">
                  <a:solidFill>
                    <a:srgbClr val="FF0066"/>
                  </a:solidFill>
                </a:rPr>
                <a:t>x</a:t>
              </a:r>
            </a:p>
          </p:txBody>
        </p:sp>
        <p:sp>
          <p:nvSpPr>
            <p:cNvPr id="6" name="Text Box 58"/>
            <p:cNvSpPr txBox="1">
              <a:spLocks noChangeArrowheads="1"/>
            </p:cNvSpPr>
            <p:nvPr/>
          </p:nvSpPr>
          <p:spPr bwMode="auto">
            <a:xfrm>
              <a:off x="3787" y="0"/>
              <a:ext cx="31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0" i="1">
                  <a:solidFill>
                    <a:srgbClr val="FF0066"/>
                  </a:solidFill>
                </a:rPr>
                <a:t>y</a:t>
              </a:r>
            </a:p>
          </p:txBody>
        </p:sp>
      </p:grpSp>
      <p:sp>
        <p:nvSpPr>
          <p:cNvPr id="59" name="Rectangle 61"/>
          <p:cNvSpPr>
            <a:spLocks noChangeArrowheads="1"/>
          </p:cNvSpPr>
          <p:nvPr/>
        </p:nvSpPr>
        <p:spPr bwMode="auto">
          <a:xfrm>
            <a:off x="3134406" y="1601788"/>
            <a:ext cx="1554162" cy="15811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3200"/>
          </a:p>
        </p:txBody>
      </p:sp>
      <p:sp>
        <p:nvSpPr>
          <p:cNvPr id="60" name="Text Box 62"/>
          <p:cNvSpPr txBox="1">
            <a:spLocks noChangeArrowheads="1"/>
          </p:cNvSpPr>
          <p:nvPr/>
        </p:nvSpPr>
        <p:spPr bwMode="auto">
          <a:xfrm>
            <a:off x="464185" y="2808288"/>
            <a:ext cx="18700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</a:rPr>
              <a:t>（－</a:t>
            </a:r>
            <a:r>
              <a:rPr lang="en-US" altLang="zh-CN" sz="3200" dirty="0">
                <a:solidFill>
                  <a:srgbClr val="FF0000"/>
                </a:solidFill>
              </a:rPr>
              <a:t>2</a:t>
            </a:r>
            <a:r>
              <a:rPr lang="zh-CN" altLang="en-US" sz="3200" dirty="0">
                <a:solidFill>
                  <a:srgbClr val="FF0000"/>
                </a:solidFill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</a:rPr>
              <a:t>1</a:t>
            </a:r>
            <a:r>
              <a:rPr lang="zh-CN" altLang="en-US" sz="3200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1" name="Text Box 63"/>
          <p:cNvSpPr txBox="1">
            <a:spLocks noChangeArrowheads="1"/>
          </p:cNvSpPr>
          <p:nvPr/>
        </p:nvSpPr>
        <p:spPr bwMode="auto">
          <a:xfrm>
            <a:off x="4725081" y="2751138"/>
            <a:ext cx="23209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</a:rPr>
              <a:t>B′</a:t>
            </a:r>
            <a:r>
              <a:rPr lang="zh-CN" altLang="en-US" sz="3200">
                <a:solidFill>
                  <a:srgbClr val="FF0000"/>
                </a:solidFill>
              </a:rPr>
              <a:t>（</a:t>
            </a:r>
            <a:r>
              <a:rPr lang="en-US" altLang="zh-CN" sz="3200">
                <a:solidFill>
                  <a:srgbClr val="FF0000"/>
                </a:solidFill>
              </a:rPr>
              <a:t>1</a:t>
            </a:r>
            <a:r>
              <a:rPr lang="zh-CN" altLang="en-US" sz="3200">
                <a:solidFill>
                  <a:srgbClr val="FF0000"/>
                </a:solidFill>
              </a:rPr>
              <a:t>，</a:t>
            </a:r>
            <a:r>
              <a:rPr lang="en-US" altLang="zh-CN" sz="3200">
                <a:solidFill>
                  <a:srgbClr val="FF0000"/>
                </a:solidFill>
              </a:rPr>
              <a:t>1</a:t>
            </a:r>
            <a:r>
              <a:rPr lang="zh-CN" altLang="en-US" sz="32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2" name="Rectangle 69"/>
          <p:cNvSpPr>
            <a:spLocks noChangeArrowheads="1"/>
          </p:cNvSpPr>
          <p:nvPr/>
        </p:nvSpPr>
        <p:spPr bwMode="auto">
          <a:xfrm>
            <a:off x="2489881" y="2808288"/>
            <a:ext cx="79851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/>
              <a:t>A′</a:t>
            </a:r>
          </a:p>
        </p:txBody>
      </p:sp>
      <p:sp>
        <p:nvSpPr>
          <p:cNvPr id="63" name="Text Box 70"/>
          <p:cNvSpPr txBox="1">
            <a:spLocks noChangeArrowheads="1"/>
          </p:cNvSpPr>
          <p:nvPr/>
        </p:nvSpPr>
        <p:spPr bwMode="auto">
          <a:xfrm>
            <a:off x="4875893" y="1476375"/>
            <a:ext cx="184537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（</a:t>
            </a:r>
            <a:r>
              <a:rPr lang="en-US" altLang="zh-CN" sz="3200">
                <a:solidFill>
                  <a:srgbClr val="FF0000"/>
                </a:solidFill>
              </a:rPr>
              <a:t>1</a:t>
            </a:r>
            <a:r>
              <a:rPr lang="zh-CN" altLang="en-US" sz="3200">
                <a:solidFill>
                  <a:srgbClr val="FF0000"/>
                </a:solidFill>
              </a:rPr>
              <a:t>，</a:t>
            </a:r>
            <a:r>
              <a:rPr lang="en-US" altLang="zh-CN" sz="3200">
                <a:solidFill>
                  <a:srgbClr val="FF0000"/>
                </a:solidFill>
              </a:rPr>
              <a:t>4</a:t>
            </a:r>
            <a:r>
              <a:rPr lang="zh-CN" altLang="en-US" sz="32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4" name="Text Box 71"/>
          <p:cNvSpPr txBox="1">
            <a:spLocks noChangeArrowheads="1"/>
          </p:cNvSpPr>
          <p:nvPr/>
        </p:nvSpPr>
        <p:spPr bwMode="auto">
          <a:xfrm>
            <a:off x="1642156" y="957263"/>
            <a:ext cx="225574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（－</a:t>
            </a:r>
            <a:r>
              <a:rPr lang="en-US" altLang="zh-CN" sz="3200">
                <a:solidFill>
                  <a:srgbClr val="FF0000"/>
                </a:solidFill>
              </a:rPr>
              <a:t>2</a:t>
            </a:r>
            <a:r>
              <a:rPr lang="zh-CN" altLang="en-US" sz="3200">
                <a:solidFill>
                  <a:srgbClr val="FF0000"/>
                </a:solidFill>
              </a:rPr>
              <a:t>，</a:t>
            </a:r>
            <a:r>
              <a:rPr lang="en-US" altLang="zh-CN" sz="3200">
                <a:solidFill>
                  <a:srgbClr val="FF0000"/>
                </a:solidFill>
              </a:rPr>
              <a:t>4</a:t>
            </a:r>
            <a:r>
              <a:rPr lang="zh-CN" altLang="en-US" sz="320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5" name="Text Box 72"/>
          <p:cNvSpPr txBox="1">
            <a:spLocks noChangeArrowheads="1"/>
          </p:cNvSpPr>
          <p:nvPr/>
        </p:nvSpPr>
        <p:spPr bwMode="auto">
          <a:xfrm>
            <a:off x="4598081" y="1165225"/>
            <a:ext cx="4956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/>
              <a:t>C′</a:t>
            </a:r>
          </a:p>
        </p:txBody>
      </p:sp>
      <p:sp>
        <p:nvSpPr>
          <p:cNvPr id="66" name="Text Box 73"/>
          <p:cNvSpPr txBox="1">
            <a:spLocks noChangeArrowheads="1"/>
          </p:cNvSpPr>
          <p:nvPr/>
        </p:nvSpPr>
        <p:spPr bwMode="auto">
          <a:xfrm>
            <a:off x="2489881" y="1411288"/>
            <a:ext cx="50206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/>
              <a:t>D′</a:t>
            </a:r>
          </a:p>
        </p:txBody>
      </p:sp>
    </p:spTree>
    <p:extLst>
      <p:ext uri="{BB962C8B-B14F-4D97-AF65-F5344CB8AC3E}">
        <p14:creationId xmlns:p14="http://schemas.microsoft.com/office/powerpoint/2010/main" val="152355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741816" y="3336018"/>
            <a:ext cx="7361237" cy="224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5000"/>
              </a:spcBef>
              <a:buFontTx/>
              <a:buBlip>
                <a:blip r:embed="rId2"/>
              </a:buBlip>
            </a:pPr>
            <a:r>
              <a:rPr lang="en-US" altLang="zh-CN" sz="2800">
                <a:solidFill>
                  <a:srgbClr val="000000"/>
                </a:solidFill>
              </a:rPr>
              <a:t>  </a:t>
            </a:r>
            <a:r>
              <a:rPr lang="zh-CN" altLang="en-US" sz="2800">
                <a:solidFill>
                  <a:srgbClr val="000000"/>
                </a:solidFill>
              </a:rPr>
              <a:t>原图形上的点（</a:t>
            </a:r>
            <a:r>
              <a:rPr lang="en-US" altLang="zh-CN" sz="2800">
                <a:solidFill>
                  <a:srgbClr val="000000"/>
                </a:solidFill>
              </a:rPr>
              <a:t>x</a:t>
            </a:r>
            <a:r>
              <a:rPr lang="zh-CN" altLang="en-US" sz="2800">
                <a:solidFill>
                  <a:srgbClr val="000000"/>
                </a:solidFill>
              </a:rPr>
              <a:t>，</a:t>
            </a:r>
            <a:r>
              <a:rPr lang="en-US" altLang="zh-CN" sz="2800">
                <a:solidFill>
                  <a:srgbClr val="000000"/>
                </a:solidFill>
              </a:rPr>
              <a:t>y</a:t>
            </a:r>
            <a:r>
              <a:rPr lang="zh-CN" altLang="en-US" sz="2800">
                <a:solidFill>
                  <a:srgbClr val="000000"/>
                </a:solidFill>
              </a:rPr>
              <a:t>） ，向右平移</a:t>
            </a:r>
            <a:r>
              <a:rPr lang="en-US" altLang="zh-CN" sz="2800">
                <a:solidFill>
                  <a:srgbClr val="000000"/>
                </a:solidFill>
              </a:rPr>
              <a:t>a</a:t>
            </a:r>
            <a:r>
              <a:rPr lang="zh-CN" altLang="en-US" sz="2800">
                <a:solidFill>
                  <a:srgbClr val="000000"/>
                </a:solidFill>
              </a:rPr>
              <a:t>个单      </a:t>
            </a:r>
          </a:p>
          <a:p>
            <a:pPr>
              <a:spcBef>
                <a:spcPct val="35000"/>
              </a:spcBef>
            </a:pPr>
            <a:r>
              <a:rPr lang="zh-CN" altLang="en-US" sz="2800">
                <a:solidFill>
                  <a:srgbClr val="000000"/>
                </a:solidFill>
              </a:rPr>
              <a:t>     位，向上平移</a:t>
            </a:r>
            <a:r>
              <a:rPr lang="en-US" altLang="zh-CN" sz="2800">
                <a:solidFill>
                  <a:srgbClr val="000000"/>
                </a:solidFill>
              </a:rPr>
              <a:t>b</a:t>
            </a:r>
            <a:r>
              <a:rPr lang="zh-CN" altLang="en-US" sz="2800">
                <a:solidFill>
                  <a:srgbClr val="000000"/>
                </a:solidFill>
              </a:rPr>
              <a:t>个单位</a:t>
            </a:r>
            <a:r>
              <a:rPr lang="zh-CN" altLang="en-US" sz="2800"/>
              <a:t>→</a:t>
            </a:r>
            <a:r>
              <a:rPr lang="zh-CN" altLang="en-US" sz="2800">
                <a:solidFill>
                  <a:srgbClr val="000000"/>
                </a:solidFill>
              </a:rPr>
              <a:t>（ </a:t>
            </a:r>
            <a:r>
              <a:rPr lang="en-US" altLang="zh-CN" sz="2800">
                <a:solidFill>
                  <a:srgbClr val="000000"/>
                </a:solidFill>
              </a:rPr>
              <a:t>x+a</a:t>
            </a:r>
            <a:r>
              <a:rPr lang="zh-CN" altLang="en-US" sz="2800">
                <a:solidFill>
                  <a:srgbClr val="000000"/>
                </a:solidFill>
              </a:rPr>
              <a:t>， </a:t>
            </a:r>
            <a:r>
              <a:rPr lang="en-US" altLang="zh-CN" sz="2800">
                <a:solidFill>
                  <a:srgbClr val="000000"/>
                </a:solidFill>
              </a:rPr>
              <a:t>y+b </a:t>
            </a:r>
            <a:r>
              <a:rPr lang="zh-CN" altLang="en-US" sz="2800">
                <a:solidFill>
                  <a:srgbClr val="000000"/>
                </a:solidFill>
              </a:rPr>
              <a:t>）</a:t>
            </a:r>
          </a:p>
          <a:p>
            <a:pPr>
              <a:spcBef>
                <a:spcPct val="35000"/>
              </a:spcBef>
              <a:buFontTx/>
              <a:buBlip>
                <a:blip r:embed="rId2"/>
              </a:buBlip>
            </a:pPr>
            <a:r>
              <a:rPr lang="zh-CN" altLang="en-US" sz="2800">
                <a:solidFill>
                  <a:srgbClr val="000000"/>
                </a:solidFill>
              </a:rPr>
              <a:t> 原图形上的点（</a:t>
            </a:r>
            <a:r>
              <a:rPr lang="en-US" altLang="zh-CN" sz="2800">
                <a:solidFill>
                  <a:srgbClr val="000000"/>
                </a:solidFill>
              </a:rPr>
              <a:t>x</a:t>
            </a:r>
            <a:r>
              <a:rPr lang="zh-CN" altLang="en-US" sz="2800">
                <a:solidFill>
                  <a:srgbClr val="000000"/>
                </a:solidFill>
              </a:rPr>
              <a:t>，</a:t>
            </a:r>
            <a:r>
              <a:rPr lang="en-US" altLang="zh-CN" sz="2800">
                <a:solidFill>
                  <a:srgbClr val="000000"/>
                </a:solidFill>
              </a:rPr>
              <a:t>y</a:t>
            </a:r>
            <a:r>
              <a:rPr lang="zh-CN" altLang="en-US" sz="2800">
                <a:solidFill>
                  <a:srgbClr val="000000"/>
                </a:solidFill>
              </a:rPr>
              <a:t>） ，向左平移</a:t>
            </a:r>
            <a:r>
              <a:rPr lang="en-US" altLang="zh-CN" sz="2800">
                <a:solidFill>
                  <a:srgbClr val="000000"/>
                </a:solidFill>
              </a:rPr>
              <a:t>a</a:t>
            </a:r>
            <a:r>
              <a:rPr lang="zh-CN" altLang="en-US" sz="2800">
                <a:solidFill>
                  <a:srgbClr val="000000"/>
                </a:solidFill>
              </a:rPr>
              <a:t>个单</a:t>
            </a:r>
          </a:p>
          <a:p>
            <a:pPr>
              <a:spcBef>
                <a:spcPct val="35000"/>
              </a:spcBef>
            </a:pPr>
            <a:r>
              <a:rPr lang="zh-CN" altLang="en-US" sz="2800">
                <a:solidFill>
                  <a:srgbClr val="000000"/>
                </a:solidFill>
              </a:rPr>
              <a:t>    位，向上平移</a:t>
            </a:r>
            <a:r>
              <a:rPr lang="en-US" altLang="zh-CN" sz="2800">
                <a:solidFill>
                  <a:srgbClr val="000000"/>
                </a:solidFill>
              </a:rPr>
              <a:t>b</a:t>
            </a:r>
            <a:r>
              <a:rPr lang="zh-CN" altLang="en-US" sz="2800">
                <a:solidFill>
                  <a:srgbClr val="000000"/>
                </a:solidFill>
              </a:rPr>
              <a:t>个单位</a:t>
            </a:r>
            <a:r>
              <a:rPr lang="zh-CN" altLang="en-US" sz="2800"/>
              <a:t>→ </a:t>
            </a:r>
            <a:r>
              <a:rPr lang="zh-CN" altLang="en-US" sz="2800">
                <a:solidFill>
                  <a:srgbClr val="000000"/>
                </a:solidFill>
              </a:rPr>
              <a:t>（</a:t>
            </a:r>
            <a:r>
              <a:rPr lang="en-US" altLang="zh-CN" sz="2800">
                <a:solidFill>
                  <a:srgbClr val="000000"/>
                </a:solidFill>
              </a:rPr>
              <a:t>x-a</a:t>
            </a:r>
            <a:r>
              <a:rPr lang="zh-CN" altLang="en-US" sz="2800">
                <a:solidFill>
                  <a:srgbClr val="000000"/>
                </a:solidFill>
              </a:rPr>
              <a:t>， </a:t>
            </a:r>
            <a:r>
              <a:rPr lang="en-US" altLang="zh-CN" sz="2800">
                <a:solidFill>
                  <a:srgbClr val="000000"/>
                </a:solidFill>
              </a:rPr>
              <a:t>y</a:t>
            </a:r>
            <a:r>
              <a:rPr lang="zh-CN" altLang="en-US" sz="2800">
                <a:solidFill>
                  <a:srgbClr val="000000"/>
                </a:solidFill>
              </a:rPr>
              <a:t>＋</a:t>
            </a:r>
            <a:r>
              <a:rPr lang="en-US" altLang="zh-CN" sz="2800">
                <a:solidFill>
                  <a:srgbClr val="000000"/>
                </a:solidFill>
              </a:rPr>
              <a:t>b</a:t>
            </a:r>
            <a:r>
              <a:rPr lang="zh-CN" altLang="en-US" sz="2800">
                <a:solidFill>
                  <a:srgbClr val="000000"/>
                </a:solidFill>
              </a:rPr>
              <a:t>）　　　　　</a:t>
            </a:r>
          </a:p>
        </p:txBody>
      </p:sp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557666" y="2205718"/>
            <a:ext cx="70215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en-US" altLang="zh-CN" sz="28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  <a:ea typeface="华文行楷" panose="02010800040101010101" pitchFamily="2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Comic Sans MS" panose="030F0702030302020204" pitchFamily="66" charset="0"/>
                <a:ea typeface="楷体_GB2312" pitchFamily="49" charset="-122"/>
              </a:rPr>
              <a:t>图形平移与点的坐标变化间的关系：</a:t>
            </a:r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318328" y="829356"/>
            <a:ext cx="2770188" cy="947737"/>
            <a:chOff x="1519" y="473"/>
            <a:chExt cx="1745" cy="597"/>
          </a:xfrm>
        </p:grpSpPr>
        <p:sp>
          <p:nvSpPr>
            <p:cNvPr id="5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1519" y="614"/>
              <a:ext cx="908" cy="38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2800" kern="10">
                  <a:ln w="12700">
                    <a:solidFill>
                      <a:srgbClr val="3333CC"/>
                    </a:solidFill>
                    <a:round/>
                    <a:headEnd/>
                    <a:tailEnd/>
                  </a:ln>
                  <a:solidFill>
                    <a:srgbClr val="B2B2B2">
                      <a:alpha val="50000"/>
                    </a:srgbClr>
                  </a:solidFill>
                  <a:effectLst>
                    <a:outerShdw dist="45791" dir="2021404" algn="ctr" rotWithShape="0">
                      <a:srgbClr val="9999FF"/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归纳</a:t>
              </a:r>
            </a:p>
          </p:txBody>
        </p:sp>
        <p:pic>
          <p:nvPicPr>
            <p:cNvPr id="6" name="Picture 20" descr="54321 (7)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3" y="473"/>
              <a:ext cx="571" cy="5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9765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319088" y="757238"/>
            <a:ext cx="8610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000000"/>
                </a:solidFill>
              </a:rPr>
              <a:t>在平面直角坐标系中，有一点</a:t>
            </a:r>
            <a:r>
              <a:rPr kumimoji="1" lang="en-US" altLang="zh-CN" sz="2800">
                <a:solidFill>
                  <a:srgbClr val="000000"/>
                </a:solidFill>
              </a:rPr>
              <a:t>P</a:t>
            </a:r>
            <a:r>
              <a:rPr kumimoji="1" lang="zh-CN" altLang="en-US" sz="2800">
                <a:solidFill>
                  <a:srgbClr val="000000"/>
                </a:solidFill>
              </a:rPr>
              <a:t>（</a:t>
            </a:r>
            <a:r>
              <a:rPr kumimoji="1" lang="en-US" altLang="en-US" sz="2800">
                <a:solidFill>
                  <a:srgbClr val="000000"/>
                </a:solidFill>
              </a:rPr>
              <a:t>－</a:t>
            </a:r>
            <a:r>
              <a:rPr kumimoji="1" lang="en-US" altLang="zh-CN" sz="2800">
                <a:solidFill>
                  <a:srgbClr val="000000"/>
                </a:solidFill>
              </a:rPr>
              <a:t>3</a:t>
            </a:r>
            <a:r>
              <a:rPr kumimoji="1" lang="zh-CN" altLang="en-US" sz="2800">
                <a:solidFill>
                  <a:srgbClr val="000000"/>
                </a:solidFill>
              </a:rPr>
              <a:t>，</a:t>
            </a:r>
            <a:r>
              <a:rPr kumimoji="1" lang="en-US" altLang="zh-CN" sz="2800">
                <a:solidFill>
                  <a:srgbClr val="000000"/>
                </a:solidFill>
              </a:rPr>
              <a:t>1</a:t>
            </a:r>
            <a:r>
              <a:rPr kumimoji="1" lang="zh-CN" altLang="en-US" sz="2800">
                <a:solidFill>
                  <a:srgbClr val="000000"/>
                </a:solidFill>
              </a:rPr>
              <a:t>），若将</a:t>
            </a:r>
            <a:r>
              <a:rPr kumimoji="1" lang="en-US" altLang="zh-CN" sz="2800">
                <a:solidFill>
                  <a:srgbClr val="000000"/>
                </a:solidFill>
              </a:rPr>
              <a:t>P</a:t>
            </a:r>
            <a:r>
              <a:rPr kumimoji="1" lang="zh-CN" altLang="en-US" sz="2800">
                <a:solidFill>
                  <a:srgbClr val="000000"/>
                </a:solidFill>
              </a:rPr>
              <a:t>：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0" y="1443038"/>
            <a:ext cx="8924925" cy="491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）向左平移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个单位长度，所得点的坐标为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__________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；</a:t>
            </a:r>
          </a:p>
          <a:p>
            <a:pPr eaLnBrk="0" hangingPunct="0">
              <a:lnSpc>
                <a:spcPct val="140000"/>
              </a:lnSpc>
            </a:pP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）向右平移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个单位长度，所得点的坐标为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__________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；</a:t>
            </a:r>
          </a:p>
          <a:p>
            <a:pPr eaLnBrk="0" hangingPunct="0">
              <a:lnSpc>
                <a:spcPct val="140000"/>
              </a:lnSpc>
            </a:pP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）向下平移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个单位长度，所得点的坐标为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__________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；</a:t>
            </a:r>
          </a:p>
          <a:p>
            <a:pPr eaLnBrk="0" hangingPunct="0">
              <a:lnSpc>
                <a:spcPct val="140000"/>
              </a:lnSpc>
            </a:pP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）先向右平移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个单位长度，再向上平移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个单位长度</a:t>
            </a:r>
            <a:r>
              <a:rPr kumimoji="1" lang="zh-CN" alt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，所得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坐标为</a:t>
            </a:r>
            <a:r>
              <a:rPr kumimoji="1"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____________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68313" y="2079487"/>
            <a:ext cx="2362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</a:rPr>
              <a:t>（</a:t>
            </a:r>
            <a:r>
              <a:rPr kumimoji="1" lang="en-US" altLang="en-US" sz="2800" dirty="0">
                <a:solidFill>
                  <a:srgbClr val="FF0000"/>
                </a:solidFill>
              </a:rPr>
              <a:t>－</a:t>
            </a:r>
            <a:r>
              <a:rPr kumimoji="1" lang="en-US" altLang="zh-CN" sz="2800" dirty="0">
                <a:solidFill>
                  <a:srgbClr val="FF0000"/>
                </a:solidFill>
              </a:rPr>
              <a:t>6</a:t>
            </a:r>
            <a:r>
              <a:rPr kumimoji="1" lang="zh-CN" altLang="en-US" sz="2800" dirty="0">
                <a:solidFill>
                  <a:srgbClr val="FF0000"/>
                </a:solidFill>
              </a:rPr>
              <a:t>，</a:t>
            </a:r>
            <a:r>
              <a:rPr kumimoji="1" lang="en-US" altLang="zh-CN" sz="2800" dirty="0">
                <a:solidFill>
                  <a:srgbClr val="FF0000"/>
                </a:solidFill>
              </a:rPr>
              <a:t>1</a:t>
            </a:r>
            <a:r>
              <a:rPr kumimoji="1" lang="zh-CN" altLang="en-US" sz="2800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68313" y="3239155"/>
            <a:ext cx="2362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</a:rPr>
              <a:t>（</a:t>
            </a:r>
            <a:r>
              <a:rPr kumimoji="1" lang="en-US" altLang="en-US" sz="2800" dirty="0">
                <a:solidFill>
                  <a:srgbClr val="FF0000"/>
                </a:solidFill>
              </a:rPr>
              <a:t>－</a:t>
            </a:r>
            <a:r>
              <a:rPr kumimoji="1" lang="en-US" altLang="zh-CN" sz="2800" dirty="0">
                <a:solidFill>
                  <a:srgbClr val="FF0000"/>
                </a:solidFill>
              </a:rPr>
              <a:t>1</a:t>
            </a:r>
            <a:r>
              <a:rPr kumimoji="1" lang="zh-CN" altLang="en-US" sz="2800" dirty="0">
                <a:solidFill>
                  <a:srgbClr val="FF0000"/>
                </a:solidFill>
              </a:rPr>
              <a:t>，</a:t>
            </a:r>
            <a:r>
              <a:rPr kumimoji="1" lang="en-US" altLang="zh-CN" sz="2800" dirty="0">
                <a:solidFill>
                  <a:srgbClr val="FF0000"/>
                </a:solidFill>
              </a:rPr>
              <a:t>1</a:t>
            </a:r>
            <a:r>
              <a:rPr kumimoji="1" lang="zh-CN" altLang="en-US" sz="2800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85738" y="4448175"/>
            <a:ext cx="2362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</a:rPr>
              <a:t>（</a:t>
            </a:r>
            <a:r>
              <a:rPr kumimoji="1" lang="en-US" altLang="en-US" sz="2800" dirty="0">
                <a:solidFill>
                  <a:srgbClr val="FF0000"/>
                </a:solidFill>
              </a:rPr>
              <a:t>－</a:t>
            </a:r>
            <a:r>
              <a:rPr kumimoji="1" lang="en-US" altLang="zh-CN" sz="2800" dirty="0">
                <a:solidFill>
                  <a:srgbClr val="FF0000"/>
                </a:solidFill>
              </a:rPr>
              <a:t>3</a:t>
            </a:r>
            <a:r>
              <a:rPr kumimoji="1" lang="zh-CN" altLang="en-US" sz="2800" dirty="0">
                <a:solidFill>
                  <a:srgbClr val="FF0000"/>
                </a:solidFill>
              </a:rPr>
              <a:t>，</a:t>
            </a:r>
            <a:r>
              <a:rPr kumimoji="1" lang="en-US" altLang="en-US" sz="2800" dirty="0">
                <a:solidFill>
                  <a:srgbClr val="FF0000"/>
                </a:solidFill>
              </a:rPr>
              <a:t>－</a:t>
            </a:r>
            <a:r>
              <a:rPr kumimoji="1" lang="en-US" altLang="zh-CN" sz="2800" dirty="0">
                <a:solidFill>
                  <a:srgbClr val="FF0000"/>
                </a:solidFill>
              </a:rPr>
              <a:t>3</a:t>
            </a:r>
            <a:r>
              <a:rPr kumimoji="1" lang="zh-CN" altLang="en-US" sz="2800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2830513" y="5620203"/>
            <a:ext cx="2362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3300"/>
                </a:solidFill>
              </a:rPr>
              <a:t>（</a:t>
            </a:r>
            <a:r>
              <a:rPr kumimoji="1" lang="en-US" altLang="zh-CN" sz="2800" dirty="0">
                <a:solidFill>
                  <a:srgbClr val="FF3300"/>
                </a:solidFill>
              </a:rPr>
              <a:t>0</a:t>
            </a:r>
            <a:r>
              <a:rPr kumimoji="1" lang="zh-CN" altLang="en-US" sz="2800" dirty="0">
                <a:solidFill>
                  <a:srgbClr val="FF3300"/>
                </a:solidFill>
              </a:rPr>
              <a:t>，</a:t>
            </a:r>
            <a:r>
              <a:rPr kumimoji="1" lang="en-US" altLang="zh-CN" sz="2800" dirty="0">
                <a:solidFill>
                  <a:srgbClr val="FF3300"/>
                </a:solidFill>
              </a:rPr>
              <a:t>3</a:t>
            </a:r>
            <a:r>
              <a:rPr kumimoji="1" lang="zh-CN" altLang="en-US" sz="2800" dirty="0">
                <a:solidFill>
                  <a:srgbClr val="FF3300"/>
                </a:solidFill>
              </a:rPr>
              <a:t>）</a:t>
            </a:r>
          </a:p>
        </p:txBody>
      </p: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0" y="0"/>
            <a:ext cx="2620963" cy="852487"/>
            <a:chOff x="826" y="217"/>
            <a:chExt cx="1651" cy="537"/>
          </a:xfrm>
        </p:grpSpPr>
        <p:sp>
          <p:nvSpPr>
            <p:cNvPr id="9" name="AutoShape 11"/>
            <p:cNvSpPr>
              <a:spLocks noChangeArrowheads="1"/>
            </p:cNvSpPr>
            <p:nvPr/>
          </p:nvSpPr>
          <p:spPr bwMode="auto">
            <a:xfrm>
              <a:off x="1121" y="254"/>
              <a:ext cx="1356" cy="500"/>
            </a:xfrm>
            <a:prstGeom prst="flowChartDocument">
              <a:avLst/>
            </a:prstGeom>
            <a:solidFill>
              <a:srgbClr val="0000FF"/>
            </a:solidFill>
            <a:ln w="254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ea typeface="华文行楷" panose="02010800040101010101" pitchFamily="2" charset="-122"/>
                </a:rPr>
                <a:t>练一练</a:t>
              </a:r>
            </a:p>
          </p:txBody>
        </p:sp>
        <p:pic>
          <p:nvPicPr>
            <p:cNvPr id="10" name="Picture 12" descr="ni_png_044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" y="217"/>
              <a:ext cx="489" cy="4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73735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utoUpdateAnimBg="0"/>
      <p:bldP spid="5" grpId="0" autoUpdateAnimBg="0"/>
      <p:bldP spid="6" grpId="0" autoUpdateAnimBg="0"/>
      <p:bldP spid="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39562" y="145587"/>
            <a:ext cx="8452152" cy="164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</a:pPr>
            <a:r>
              <a:rPr kumimoji="1" lang="en-US" altLang="zh-CN" sz="3200" dirty="0">
                <a:solidFill>
                  <a:schemeClr val="accent2"/>
                </a:solidFill>
              </a:rPr>
              <a:t>        </a:t>
            </a:r>
            <a:r>
              <a:rPr lang="zh-CN" altLang="en-US" sz="3200" dirty="0">
                <a:solidFill>
                  <a:srgbClr val="000000"/>
                </a:solidFill>
              </a:rPr>
              <a:t>在平面直角坐标系中，有一点（</a:t>
            </a:r>
            <a:r>
              <a:rPr lang="en-US" altLang="zh-CN" sz="3200" dirty="0">
                <a:solidFill>
                  <a:srgbClr val="000000"/>
                </a:solidFill>
              </a:rPr>
              <a:t>2</a:t>
            </a:r>
            <a:r>
              <a:rPr lang="zh-CN" altLang="en-US" sz="3200" dirty="0">
                <a:solidFill>
                  <a:srgbClr val="000000"/>
                </a:solidFill>
              </a:rPr>
              <a:t>，</a:t>
            </a:r>
            <a:r>
              <a:rPr lang="en-US" altLang="zh-CN" sz="3200" dirty="0">
                <a:solidFill>
                  <a:srgbClr val="000000"/>
                </a:solidFill>
              </a:rPr>
              <a:t>4</a:t>
            </a:r>
            <a:r>
              <a:rPr lang="zh-CN" altLang="en-US" sz="3200" dirty="0">
                <a:solidFill>
                  <a:srgbClr val="000000"/>
                </a:solidFill>
              </a:rPr>
              <a:t>），要使它平移到点（</a:t>
            </a:r>
            <a:r>
              <a:rPr lang="en-US" altLang="en-US" sz="3200" dirty="0">
                <a:solidFill>
                  <a:srgbClr val="000000"/>
                </a:solidFill>
              </a:rPr>
              <a:t>－</a:t>
            </a:r>
            <a:r>
              <a:rPr lang="en-US" altLang="zh-CN" sz="3200" dirty="0">
                <a:solidFill>
                  <a:srgbClr val="000000"/>
                </a:solidFill>
              </a:rPr>
              <a:t>3</a:t>
            </a:r>
            <a:r>
              <a:rPr lang="zh-CN" altLang="en-US" sz="3200" dirty="0">
                <a:solidFill>
                  <a:srgbClr val="000000"/>
                </a:solidFill>
              </a:rPr>
              <a:t>，</a:t>
            </a:r>
            <a:r>
              <a:rPr lang="en-US" altLang="en-US" sz="3200" dirty="0">
                <a:solidFill>
                  <a:srgbClr val="000000"/>
                </a:solidFill>
              </a:rPr>
              <a:t>－</a:t>
            </a:r>
            <a:r>
              <a:rPr lang="en-US" altLang="zh-CN" sz="3200" dirty="0">
                <a:solidFill>
                  <a:srgbClr val="000000"/>
                </a:solidFill>
              </a:rPr>
              <a:t>2</a:t>
            </a:r>
            <a:r>
              <a:rPr lang="zh-CN" altLang="en-US" sz="3200" dirty="0">
                <a:solidFill>
                  <a:srgbClr val="000000"/>
                </a:solidFill>
              </a:rPr>
              <a:t>），应怎样平移？说出平移的路线．</a:t>
            </a:r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3232150" y="2101850"/>
            <a:ext cx="4443413" cy="4210050"/>
            <a:chOff x="864" y="249"/>
            <a:chExt cx="4080" cy="3778"/>
          </a:xfrm>
        </p:grpSpPr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4689" y="379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4434" y="379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4179" y="379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3924" y="379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3648" y="3790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3414" y="3790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3159" y="379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2880" y="3790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649" y="3790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2394" y="379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2139" y="379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1884" y="379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1632" y="3790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1374" y="3790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1152" y="3790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864" y="3790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4689" y="3545"/>
              <a:ext cx="255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4434" y="3545"/>
              <a:ext cx="255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4179" y="3545"/>
              <a:ext cx="255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3924" y="3545"/>
              <a:ext cx="255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>
              <a:off x="3648" y="3545"/>
              <a:ext cx="276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" name="Rectangle 25"/>
            <p:cNvSpPr>
              <a:spLocks noChangeArrowheads="1"/>
            </p:cNvSpPr>
            <p:nvPr/>
          </p:nvSpPr>
          <p:spPr bwMode="auto">
            <a:xfrm>
              <a:off x="3414" y="3545"/>
              <a:ext cx="234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3159" y="3545"/>
              <a:ext cx="255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2880" y="3545"/>
              <a:ext cx="279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2649" y="3545"/>
              <a:ext cx="231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9" name="Rectangle 29"/>
            <p:cNvSpPr>
              <a:spLocks noChangeArrowheads="1"/>
            </p:cNvSpPr>
            <p:nvPr/>
          </p:nvSpPr>
          <p:spPr bwMode="auto">
            <a:xfrm>
              <a:off x="2394" y="3545"/>
              <a:ext cx="255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2139" y="3545"/>
              <a:ext cx="255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1884" y="3545"/>
              <a:ext cx="255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2" name="Rectangle 32"/>
            <p:cNvSpPr>
              <a:spLocks noChangeArrowheads="1"/>
            </p:cNvSpPr>
            <p:nvPr/>
          </p:nvSpPr>
          <p:spPr bwMode="auto">
            <a:xfrm>
              <a:off x="1632" y="3545"/>
              <a:ext cx="252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3" name="Rectangle 33"/>
            <p:cNvSpPr>
              <a:spLocks noChangeArrowheads="1"/>
            </p:cNvSpPr>
            <p:nvPr/>
          </p:nvSpPr>
          <p:spPr bwMode="auto">
            <a:xfrm>
              <a:off x="1374" y="3545"/>
              <a:ext cx="25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4" name="Rectangle 34"/>
            <p:cNvSpPr>
              <a:spLocks noChangeArrowheads="1"/>
            </p:cNvSpPr>
            <p:nvPr/>
          </p:nvSpPr>
          <p:spPr bwMode="auto">
            <a:xfrm>
              <a:off x="1152" y="3545"/>
              <a:ext cx="222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5" name="Rectangle 35"/>
            <p:cNvSpPr>
              <a:spLocks noChangeArrowheads="1"/>
            </p:cNvSpPr>
            <p:nvPr/>
          </p:nvSpPr>
          <p:spPr bwMode="auto">
            <a:xfrm>
              <a:off x="864" y="3545"/>
              <a:ext cx="28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6" name="Rectangle 36"/>
            <p:cNvSpPr>
              <a:spLocks noChangeArrowheads="1"/>
            </p:cNvSpPr>
            <p:nvPr/>
          </p:nvSpPr>
          <p:spPr bwMode="auto">
            <a:xfrm>
              <a:off x="4689" y="3303"/>
              <a:ext cx="255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7" name="Rectangle 37"/>
            <p:cNvSpPr>
              <a:spLocks noChangeArrowheads="1"/>
            </p:cNvSpPr>
            <p:nvPr/>
          </p:nvSpPr>
          <p:spPr bwMode="auto">
            <a:xfrm>
              <a:off x="4434" y="3303"/>
              <a:ext cx="255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8" name="Rectangle 38"/>
            <p:cNvSpPr>
              <a:spLocks noChangeArrowheads="1"/>
            </p:cNvSpPr>
            <p:nvPr/>
          </p:nvSpPr>
          <p:spPr bwMode="auto">
            <a:xfrm>
              <a:off x="4179" y="3303"/>
              <a:ext cx="255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39" name="Rectangle 39"/>
            <p:cNvSpPr>
              <a:spLocks noChangeArrowheads="1"/>
            </p:cNvSpPr>
            <p:nvPr/>
          </p:nvSpPr>
          <p:spPr bwMode="auto">
            <a:xfrm>
              <a:off x="3924" y="3303"/>
              <a:ext cx="255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0" name="Rectangle 40"/>
            <p:cNvSpPr>
              <a:spLocks noChangeArrowheads="1"/>
            </p:cNvSpPr>
            <p:nvPr/>
          </p:nvSpPr>
          <p:spPr bwMode="auto">
            <a:xfrm>
              <a:off x="3648" y="3303"/>
              <a:ext cx="276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1" name="Rectangle 41"/>
            <p:cNvSpPr>
              <a:spLocks noChangeArrowheads="1"/>
            </p:cNvSpPr>
            <p:nvPr/>
          </p:nvSpPr>
          <p:spPr bwMode="auto">
            <a:xfrm>
              <a:off x="3414" y="3303"/>
              <a:ext cx="234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2" name="Rectangle 42"/>
            <p:cNvSpPr>
              <a:spLocks noChangeArrowheads="1"/>
            </p:cNvSpPr>
            <p:nvPr/>
          </p:nvSpPr>
          <p:spPr bwMode="auto">
            <a:xfrm>
              <a:off x="3159" y="3303"/>
              <a:ext cx="255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3" name="Rectangle 43"/>
            <p:cNvSpPr>
              <a:spLocks noChangeArrowheads="1"/>
            </p:cNvSpPr>
            <p:nvPr/>
          </p:nvSpPr>
          <p:spPr bwMode="auto">
            <a:xfrm>
              <a:off x="2880" y="3303"/>
              <a:ext cx="279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4" name="Rectangle 44"/>
            <p:cNvSpPr>
              <a:spLocks noChangeArrowheads="1"/>
            </p:cNvSpPr>
            <p:nvPr/>
          </p:nvSpPr>
          <p:spPr bwMode="auto">
            <a:xfrm>
              <a:off x="2649" y="3303"/>
              <a:ext cx="231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5" name="Rectangle 45"/>
            <p:cNvSpPr>
              <a:spLocks noChangeArrowheads="1"/>
            </p:cNvSpPr>
            <p:nvPr/>
          </p:nvSpPr>
          <p:spPr bwMode="auto">
            <a:xfrm>
              <a:off x="2394" y="3303"/>
              <a:ext cx="255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6" name="Rectangle 46"/>
            <p:cNvSpPr>
              <a:spLocks noChangeArrowheads="1"/>
            </p:cNvSpPr>
            <p:nvPr/>
          </p:nvSpPr>
          <p:spPr bwMode="auto">
            <a:xfrm>
              <a:off x="2139" y="3303"/>
              <a:ext cx="255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7" name="Rectangle 47"/>
            <p:cNvSpPr>
              <a:spLocks noChangeArrowheads="1"/>
            </p:cNvSpPr>
            <p:nvPr/>
          </p:nvSpPr>
          <p:spPr bwMode="auto">
            <a:xfrm>
              <a:off x="1884" y="3303"/>
              <a:ext cx="255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8" name="Rectangle 48"/>
            <p:cNvSpPr>
              <a:spLocks noChangeArrowheads="1"/>
            </p:cNvSpPr>
            <p:nvPr/>
          </p:nvSpPr>
          <p:spPr bwMode="auto">
            <a:xfrm>
              <a:off x="1632" y="3303"/>
              <a:ext cx="252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49" name="Rectangle 49"/>
            <p:cNvSpPr>
              <a:spLocks noChangeArrowheads="1"/>
            </p:cNvSpPr>
            <p:nvPr/>
          </p:nvSpPr>
          <p:spPr bwMode="auto">
            <a:xfrm>
              <a:off x="1374" y="3303"/>
              <a:ext cx="258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0" name="Rectangle 50"/>
            <p:cNvSpPr>
              <a:spLocks noChangeArrowheads="1"/>
            </p:cNvSpPr>
            <p:nvPr/>
          </p:nvSpPr>
          <p:spPr bwMode="auto">
            <a:xfrm>
              <a:off x="1152" y="3303"/>
              <a:ext cx="222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1" name="Rectangle 51"/>
            <p:cNvSpPr>
              <a:spLocks noChangeArrowheads="1"/>
            </p:cNvSpPr>
            <p:nvPr/>
          </p:nvSpPr>
          <p:spPr bwMode="auto">
            <a:xfrm>
              <a:off x="864" y="3303"/>
              <a:ext cx="288" cy="2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2" name="Rectangle 52"/>
            <p:cNvSpPr>
              <a:spLocks noChangeArrowheads="1"/>
            </p:cNvSpPr>
            <p:nvPr/>
          </p:nvSpPr>
          <p:spPr bwMode="auto">
            <a:xfrm>
              <a:off x="4689" y="3066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3" name="Rectangle 53"/>
            <p:cNvSpPr>
              <a:spLocks noChangeArrowheads="1"/>
            </p:cNvSpPr>
            <p:nvPr/>
          </p:nvSpPr>
          <p:spPr bwMode="auto">
            <a:xfrm>
              <a:off x="4434" y="3066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4" name="Rectangle 54"/>
            <p:cNvSpPr>
              <a:spLocks noChangeArrowheads="1"/>
            </p:cNvSpPr>
            <p:nvPr/>
          </p:nvSpPr>
          <p:spPr bwMode="auto">
            <a:xfrm>
              <a:off x="4179" y="3066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5" name="Rectangle 55"/>
            <p:cNvSpPr>
              <a:spLocks noChangeArrowheads="1"/>
            </p:cNvSpPr>
            <p:nvPr/>
          </p:nvSpPr>
          <p:spPr bwMode="auto">
            <a:xfrm>
              <a:off x="3924" y="3066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6" name="Rectangle 56"/>
            <p:cNvSpPr>
              <a:spLocks noChangeArrowheads="1"/>
            </p:cNvSpPr>
            <p:nvPr/>
          </p:nvSpPr>
          <p:spPr bwMode="auto">
            <a:xfrm>
              <a:off x="3648" y="3066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7" name="Rectangle 57"/>
            <p:cNvSpPr>
              <a:spLocks noChangeArrowheads="1"/>
            </p:cNvSpPr>
            <p:nvPr/>
          </p:nvSpPr>
          <p:spPr bwMode="auto">
            <a:xfrm>
              <a:off x="3414" y="3066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8" name="Rectangle 58"/>
            <p:cNvSpPr>
              <a:spLocks noChangeArrowheads="1"/>
            </p:cNvSpPr>
            <p:nvPr/>
          </p:nvSpPr>
          <p:spPr bwMode="auto">
            <a:xfrm>
              <a:off x="3159" y="3066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59" name="Rectangle 59"/>
            <p:cNvSpPr>
              <a:spLocks noChangeArrowheads="1"/>
            </p:cNvSpPr>
            <p:nvPr/>
          </p:nvSpPr>
          <p:spPr bwMode="auto">
            <a:xfrm>
              <a:off x="2880" y="3066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0" name="Rectangle 60"/>
            <p:cNvSpPr>
              <a:spLocks noChangeArrowheads="1"/>
            </p:cNvSpPr>
            <p:nvPr/>
          </p:nvSpPr>
          <p:spPr bwMode="auto">
            <a:xfrm>
              <a:off x="2649" y="3066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1" name="Rectangle 61"/>
            <p:cNvSpPr>
              <a:spLocks noChangeArrowheads="1"/>
            </p:cNvSpPr>
            <p:nvPr/>
          </p:nvSpPr>
          <p:spPr bwMode="auto">
            <a:xfrm>
              <a:off x="2394" y="3066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2" name="Rectangle 62"/>
            <p:cNvSpPr>
              <a:spLocks noChangeArrowheads="1"/>
            </p:cNvSpPr>
            <p:nvPr/>
          </p:nvSpPr>
          <p:spPr bwMode="auto">
            <a:xfrm>
              <a:off x="2139" y="3066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3" name="Rectangle 63"/>
            <p:cNvSpPr>
              <a:spLocks noChangeArrowheads="1"/>
            </p:cNvSpPr>
            <p:nvPr/>
          </p:nvSpPr>
          <p:spPr bwMode="auto">
            <a:xfrm>
              <a:off x="1884" y="3066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4" name="Rectangle 64"/>
            <p:cNvSpPr>
              <a:spLocks noChangeArrowheads="1"/>
            </p:cNvSpPr>
            <p:nvPr/>
          </p:nvSpPr>
          <p:spPr bwMode="auto">
            <a:xfrm>
              <a:off x="1632" y="3066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5" name="Rectangle 65"/>
            <p:cNvSpPr>
              <a:spLocks noChangeArrowheads="1"/>
            </p:cNvSpPr>
            <p:nvPr/>
          </p:nvSpPr>
          <p:spPr bwMode="auto">
            <a:xfrm>
              <a:off x="1374" y="3066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6" name="Rectangle 66"/>
            <p:cNvSpPr>
              <a:spLocks noChangeArrowheads="1"/>
            </p:cNvSpPr>
            <p:nvPr/>
          </p:nvSpPr>
          <p:spPr bwMode="auto">
            <a:xfrm>
              <a:off x="1152" y="3066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7" name="Rectangle 67"/>
            <p:cNvSpPr>
              <a:spLocks noChangeArrowheads="1"/>
            </p:cNvSpPr>
            <p:nvPr/>
          </p:nvSpPr>
          <p:spPr bwMode="auto">
            <a:xfrm>
              <a:off x="864" y="3066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8" name="Rectangle 68"/>
            <p:cNvSpPr>
              <a:spLocks noChangeArrowheads="1"/>
            </p:cNvSpPr>
            <p:nvPr/>
          </p:nvSpPr>
          <p:spPr bwMode="auto">
            <a:xfrm>
              <a:off x="4689" y="282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69" name="Rectangle 69"/>
            <p:cNvSpPr>
              <a:spLocks noChangeArrowheads="1"/>
            </p:cNvSpPr>
            <p:nvPr/>
          </p:nvSpPr>
          <p:spPr bwMode="auto">
            <a:xfrm>
              <a:off x="4434" y="282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0" name="Rectangle 70"/>
            <p:cNvSpPr>
              <a:spLocks noChangeArrowheads="1"/>
            </p:cNvSpPr>
            <p:nvPr/>
          </p:nvSpPr>
          <p:spPr bwMode="auto">
            <a:xfrm>
              <a:off x="4179" y="282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1" name="Rectangle 71"/>
            <p:cNvSpPr>
              <a:spLocks noChangeArrowheads="1"/>
            </p:cNvSpPr>
            <p:nvPr/>
          </p:nvSpPr>
          <p:spPr bwMode="auto">
            <a:xfrm>
              <a:off x="3924" y="282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2" name="Rectangle 72"/>
            <p:cNvSpPr>
              <a:spLocks noChangeArrowheads="1"/>
            </p:cNvSpPr>
            <p:nvPr/>
          </p:nvSpPr>
          <p:spPr bwMode="auto">
            <a:xfrm>
              <a:off x="3648" y="2829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3" name="Rectangle 73"/>
            <p:cNvSpPr>
              <a:spLocks noChangeArrowheads="1"/>
            </p:cNvSpPr>
            <p:nvPr/>
          </p:nvSpPr>
          <p:spPr bwMode="auto">
            <a:xfrm>
              <a:off x="3414" y="2829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4" name="Rectangle 74"/>
            <p:cNvSpPr>
              <a:spLocks noChangeArrowheads="1"/>
            </p:cNvSpPr>
            <p:nvPr/>
          </p:nvSpPr>
          <p:spPr bwMode="auto">
            <a:xfrm>
              <a:off x="3159" y="282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5" name="Rectangle 75"/>
            <p:cNvSpPr>
              <a:spLocks noChangeArrowheads="1"/>
            </p:cNvSpPr>
            <p:nvPr/>
          </p:nvSpPr>
          <p:spPr bwMode="auto">
            <a:xfrm>
              <a:off x="2880" y="2829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6" name="Rectangle 76"/>
            <p:cNvSpPr>
              <a:spLocks noChangeArrowheads="1"/>
            </p:cNvSpPr>
            <p:nvPr/>
          </p:nvSpPr>
          <p:spPr bwMode="auto">
            <a:xfrm>
              <a:off x="2649" y="2829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7" name="Rectangle 77"/>
            <p:cNvSpPr>
              <a:spLocks noChangeArrowheads="1"/>
            </p:cNvSpPr>
            <p:nvPr/>
          </p:nvSpPr>
          <p:spPr bwMode="auto">
            <a:xfrm>
              <a:off x="2394" y="282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8" name="Rectangle 78"/>
            <p:cNvSpPr>
              <a:spLocks noChangeArrowheads="1"/>
            </p:cNvSpPr>
            <p:nvPr/>
          </p:nvSpPr>
          <p:spPr bwMode="auto">
            <a:xfrm>
              <a:off x="2139" y="282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79" name="Rectangle 79"/>
            <p:cNvSpPr>
              <a:spLocks noChangeArrowheads="1"/>
            </p:cNvSpPr>
            <p:nvPr/>
          </p:nvSpPr>
          <p:spPr bwMode="auto">
            <a:xfrm>
              <a:off x="1884" y="282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0" name="Rectangle 80"/>
            <p:cNvSpPr>
              <a:spLocks noChangeArrowheads="1"/>
            </p:cNvSpPr>
            <p:nvPr/>
          </p:nvSpPr>
          <p:spPr bwMode="auto">
            <a:xfrm>
              <a:off x="1632" y="2829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1" name="Rectangle 81"/>
            <p:cNvSpPr>
              <a:spLocks noChangeArrowheads="1"/>
            </p:cNvSpPr>
            <p:nvPr/>
          </p:nvSpPr>
          <p:spPr bwMode="auto">
            <a:xfrm>
              <a:off x="1374" y="2829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2" name="Rectangle 82"/>
            <p:cNvSpPr>
              <a:spLocks noChangeArrowheads="1"/>
            </p:cNvSpPr>
            <p:nvPr/>
          </p:nvSpPr>
          <p:spPr bwMode="auto">
            <a:xfrm>
              <a:off x="1152" y="2829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3" name="Rectangle 83"/>
            <p:cNvSpPr>
              <a:spLocks noChangeArrowheads="1"/>
            </p:cNvSpPr>
            <p:nvPr/>
          </p:nvSpPr>
          <p:spPr bwMode="auto">
            <a:xfrm>
              <a:off x="864" y="2829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4" name="Rectangle 84"/>
            <p:cNvSpPr>
              <a:spLocks noChangeArrowheads="1"/>
            </p:cNvSpPr>
            <p:nvPr/>
          </p:nvSpPr>
          <p:spPr bwMode="auto">
            <a:xfrm>
              <a:off x="4689" y="2592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5" name="Rectangle 85"/>
            <p:cNvSpPr>
              <a:spLocks noChangeArrowheads="1"/>
            </p:cNvSpPr>
            <p:nvPr/>
          </p:nvSpPr>
          <p:spPr bwMode="auto">
            <a:xfrm>
              <a:off x="4434" y="2592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6" name="Rectangle 86"/>
            <p:cNvSpPr>
              <a:spLocks noChangeArrowheads="1"/>
            </p:cNvSpPr>
            <p:nvPr/>
          </p:nvSpPr>
          <p:spPr bwMode="auto">
            <a:xfrm>
              <a:off x="4179" y="2592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7" name="Rectangle 87"/>
            <p:cNvSpPr>
              <a:spLocks noChangeArrowheads="1"/>
            </p:cNvSpPr>
            <p:nvPr/>
          </p:nvSpPr>
          <p:spPr bwMode="auto">
            <a:xfrm>
              <a:off x="3924" y="2592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8" name="Rectangle 88"/>
            <p:cNvSpPr>
              <a:spLocks noChangeArrowheads="1"/>
            </p:cNvSpPr>
            <p:nvPr/>
          </p:nvSpPr>
          <p:spPr bwMode="auto">
            <a:xfrm>
              <a:off x="3648" y="2592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89" name="Rectangle 89"/>
            <p:cNvSpPr>
              <a:spLocks noChangeArrowheads="1"/>
            </p:cNvSpPr>
            <p:nvPr/>
          </p:nvSpPr>
          <p:spPr bwMode="auto">
            <a:xfrm>
              <a:off x="3414" y="2592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0" name="Rectangle 90"/>
            <p:cNvSpPr>
              <a:spLocks noChangeArrowheads="1"/>
            </p:cNvSpPr>
            <p:nvPr/>
          </p:nvSpPr>
          <p:spPr bwMode="auto">
            <a:xfrm>
              <a:off x="3159" y="2592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1" name="Rectangle 91"/>
            <p:cNvSpPr>
              <a:spLocks noChangeArrowheads="1"/>
            </p:cNvSpPr>
            <p:nvPr/>
          </p:nvSpPr>
          <p:spPr bwMode="auto">
            <a:xfrm>
              <a:off x="2880" y="2592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2" name="Rectangle 92"/>
            <p:cNvSpPr>
              <a:spLocks noChangeArrowheads="1"/>
            </p:cNvSpPr>
            <p:nvPr/>
          </p:nvSpPr>
          <p:spPr bwMode="auto">
            <a:xfrm>
              <a:off x="2649" y="2592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3" name="Rectangle 93"/>
            <p:cNvSpPr>
              <a:spLocks noChangeArrowheads="1"/>
            </p:cNvSpPr>
            <p:nvPr/>
          </p:nvSpPr>
          <p:spPr bwMode="auto">
            <a:xfrm>
              <a:off x="2394" y="2592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4" name="Rectangle 94"/>
            <p:cNvSpPr>
              <a:spLocks noChangeArrowheads="1"/>
            </p:cNvSpPr>
            <p:nvPr/>
          </p:nvSpPr>
          <p:spPr bwMode="auto">
            <a:xfrm>
              <a:off x="2139" y="2592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5" name="Rectangle 95"/>
            <p:cNvSpPr>
              <a:spLocks noChangeArrowheads="1"/>
            </p:cNvSpPr>
            <p:nvPr/>
          </p:nvSpPr>
          <p:spPr bwMode="auto">
            <a:xfrm>
              <a:off x="1884" y="2592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6" name="Rectangle 96"/>
            <p:cNvSpPr>
              <a:spLocks noChangeArrowheads="1"/>
            </p:cNvSpPr>
            <p:nvPr/>
          </p:nvSpPr>
          <p:spPr bwMode="auto">
            <a:xfrm>
              <a:off x="1632" y="2592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7" name="Rectangle 97"/>
            <p:cNvSpPr>
              <a:spLocks noChangeArrowheads="1"/>
            </p:cNvSpPr>
            <p:nvPr/>
          </p:nvSpPr>
          <p:spPr bwMode="auto">
            <a:xfrm>
              <a:off x="1374" y="2592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8" name="Rectangle 98"/>
            <p:cNvSpPr>
              <a:spLocks noChangeArrowheads="1"/>
            </p:cNvSpPr>
            <p:nvPr/>
          </p:nvSpPr>
          <p:spPr bwMode="auto">
            <a:xfrm>
              <a:off x="1152" y="2592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99" name="Rectangle 99"/>
            <p:cNvSpPr>
              <a:spLocks noChangeArrowheads="1"/>
            </p:cNvSpPr>
            <p:nvPr/>
          </p:nvSpPr>
          <p:spPr bwMode="auto">
            <a:xfrm>
              <a:off x="864" y="2592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0" name="Rectangle 100"/>
            <p:cNvSpPr>
              <a:spLocks noChangeArrowheads="1"/>
            </p:cNvSpPr>
            <p:nvPr/>
          </p:nvSpPr>
          <p:spPr bwMode="auto">
            <a:xfrm>
              <a:off x="4689" y="2362"/>
              <a:ext cx="255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1" name="Rectangle 101"/>
            <p:cNvSpPr>
              <a:spLocks noChangeArrowheads="1"/>
            </p:cNvSpPr>
            <p:nvPr/>
          </p:nvSpPr>
          <p:spPr bwMode="auto">
            <a:xfrm>
              <a:off x="4434" y="2362"/>
              <a:ext cx="255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2" name="Rectangle 102"/>
            <p:cNvSpPr>
              <a:spLocks noChangeArrowheads="1"/>
            </p:cNvSpPr>
            <p:nvPr/>
          </p:nvSpPr>
          <p:spPr bwMode="auto">
            <a:xfrm>
              <a:off x="4179" y="2362"/>
              <a:ext cx="255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3" name="Rectangle 103"/>
            <p:cNvSpPr>
              <a:spLocks noChangeArrowheads="1"/>
            </p:cNvSpPr>
            <p:nvPr/>
          </p:nvSpPr>
          <p:spPr bwMode="auto">
            <a:xfrm>
              <a:off x="3924" y="2362"/>
              <a:ext cx="255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4" name="Rectangle 104"/>
            <p:cNvSpPr>
              <a:spLocks noChangeArrowheads="1"/>
            </p:cNvSpPr>
            <p:nvPr/>
          </p:nvSpPr>
          <p:spPr bwMode="auto">
            <a:xfrm>
              <a:off x="3648" y="2362"/>
              <a:ext cx="276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5" name="Rectangle 105"/>
            <p:cNvSpPr>
              <a:spLocks noChangeArrowheads="1"/>
            </p:cNvSpPr>
            <p:nvPr/>
          </p:nvSpPr>
          <p:spPr bwMode="auto">
            <a:xfrm>
              <a:off x="3414" y="2362"/>
              <a:ext cx="234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6" name="Rectangle 106"/>
            <p:cNvSpPr>
              <a:spLocks noChangeArrowheads="1"/>
            </p:cNvSpPr>
            <p:nvPr/>
          </p:nvSpPr>
          <p:spPr bwMode="auto">
            <a:xfrm>
              <a:off x="3159" y="2362"/>
              <a:ext cx="255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7" name="Rectangle 107"/>
            <p:cNvSpPr>
              <a:spLocks noChangeArrowheads="1"/>
            </p:cNvSpPr>
            <p:nvPr/>
          </p:nvSpPr>
          <p:spPr bwMode="auto">
            <a:xfrm>
              <a:off x="2880" y="2362"/>
              <a:ext cx="279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8" name="Rectangle 108"/>
            <p:cNvSpPr>
              <a:spLocks noChangeArrowheads="1"/>
            </p:cNvSpPr>
            <p:nvPr/>
          </p:nvSpPr>
          <p:spPr bwMode="auto">
            <a:xfrm>
              <a:off x="2649" y="2362"/>
              <a:ext cx="231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09" name="Rectangle 109"/>
            <p:cNvSpPr>
              <a:spLocks noChangeArrowheads="1"/>
            </p:cNvSpPr>
            <p:nvPr/>
          </p:nvSpPr>
          <p:spPr bwMode="auto">
            <a:xfrm>
              <a:off x="2394" y="2362"/>
              <a:ext cx="255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0" name="Rectangle 110"/>
            <p:cNvSpPr>
              <a:spLocks noChangeArrowheads="1"/>
            </p:cNvSpPr>
            <p:nvPr/>
          </p:nvSpPr>
          <p:spPr bwMode="auto">
            <a:xfrm>
              <a:off x="2139" y="2362"/>
              <a:ext cx="255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1" name="Rectangle 111"/>
            <p:cNvSpPr>
              <a:spLocks noChangeArrowheads="1"/>
            </p:cNvSpPr>
            <p:nvPr/>
          </p:nvSpPr>
          <p:spPr bwMode="auto">
            <a:xfrm>
              <a:off x="1884" y="2362"/>
              <a:ext cx="255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2" name="Rectangle 112"/>
            <p:cNvSpPr>
              <a:spLocks noChangeArrowheads="1"/>
            </p:cNvSpPr>
            <p:nvPr/>
          </p:nvSpPr>
          <p:spPr bwMode="auto">
            <a:xfrm>
              <a:off x="1632" y="2362"/>
              <a:ext cx="252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3" name="Rectangle 113"/>
            <p:cNvSpPr>
              <a:spLocks noChangeArrowheads="1"/>
            </p:cNvSpPr>
            <p:nvPr/>
          </p:nvSpPr>
          <p:spPr bwMode="auto">
            <a:xfrm>
              <a:off x="1374" y="2362"/>
              <a:ext cx="258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4" name="Rectangle 114"/>
            <p:cNvSpPr>
              <a:spLocks noChangeArrowheads="1"/>
            </p:cNvSpPr>
            <p:nvPr/>
          </p:nvSpPr>
          <p:spPr bwMode="auto">
            <a:xfrm>
              <a:off x="1152" y="2362"/>
              <a:ext cx="222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5" name="Rectangle 115"/>
            <p:cNvSpPr>
              <a:spLocks noChangeArrowheads="1"/>
            </p:cNvSpPr>
            <p:nvPr/>
          </p:nvSpPr>
          <p:spPr bwMode="auto">
            <a:xfrm>
              <a:off x="864" y="2362"/>
              <a:ext cx="288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6" name="Rectangle 116"/>
            <p:cNvSpPr>
              <a:spLocks noChangeArrowheads="1"/>
            </p:cNvSpPr>
            <p:nvPr/>
          </p:nvSpPr>
          <p:spPr bwMode="auto">
            <a:xfrm>
              <a:off x="4689" y="2151"/>
              <a:ext cx="255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7" name="Rectangle 117"/>
            <p:cNvSpPr>
              <a:spLocks noChangeArrowheads="1"/>
            </p:cNvSpPr>
            <p:nvPr/>
          </p:nvSpPr>
          <p:spPr bwMode="auto">
            <a:xfrm>
              <a:off x="4434" y="2151"/>
              <a:ext cx="255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8" name="Rectangle 118"/>
            <p:cNvSpPr>
              <a:spLocks noChangeArrowheads="1"/>
            </p:cNvSpPr>
            <p:nvPr/>
          </p:nvSpPr>
          <p:spPr bwMode="auto">
            <a:xfrm>
              <a:off x="4179" y="2151"/>
              <a:ext cx="255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19" name="Rectangle 119"/>
            <p:cNvSpPr>
              <a:spLocks noChangeArrowheads="1"/>
            </p:cNvSpPr>
            <p:nvPr/>
          </p:nvSpPr>
          <p:spPr bwMode="auto">
            <a:xfrm>
              <a:off x="3924" y="2151"/>
              <a:ext cx="255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0" name="Rectangle 120"/>
            <p:cNvSpPr>
              <a:spLocks noChangeArrowheads="1"/>
            </p:cNvSpPr>
            <p:nvPr/>
          </p:nvSpPr>
          <p:spPr bwMode="auto">
            <a:xfrm>
              <a:off x="3648" y="2151"/>
              <a:ext cx="276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1" name="Rectangle 121"/>
            <p:cNvSpPr>
              <a:spLocks noChangeArrowheads="1"/>
            </p:cNvSpPr>
            <p:nvPr/>
          </p:nvSpPr>
          <p:spPr bwMode="auto">
            <a:xfrm>
              <a:off x="3414" y="2151"/>
              <a:ext cx="234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2" name="Rectangle 122"/>
            <p:cNvSpPr>
              <a:spLocks noChangeArrowheads="1"/>
            </p:cNvSpPr>
            <p:nvPr/>
          </p:nvSpPr>
          <p:spPr bwMode="auto">
            <a:xfrm>
              <a:off x="3159" y="2151"/>
              <a:ext cx="255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3" name="Rectangle 123"/>
            <p:cNvSpPr>
              <a:spLocks noChangeArrowheads="1"/>
            </p:cNvSpPr>
            <p:nvPr/>
          </p:nvSpPr>
          <p:spPr bwMode="auto">
            <a:xfrm>
              <a:off x="2880" y="2151"/>
              <a:ext cx="279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4" name="Rectangle 124"/>
            <p:cNvSpPr>
              <a:spLocks noChangeArrowheads="1"/>
            </p:cNvSpPr>
            <p:nvPr/>
          </p:nvSpPr>
          <p:spPr bwMode="auto">
            <a:xfrm>
              <a:off x="2649" y="2151"/>
              <a:ext cx="231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5" name="Rectangle 125"/>
            <p:cNvSpPr>
              <a:spLocks noChangeArrowheads="1"/>
            </p:cNvSpPr>
            <p:nvPr/>
          </p:nvSpPr>
          <p:spPr bwMode="auto">
            <a:xfrm>
              <a:off x="2394" y="2151"/>
              <a:ext cx="255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6" name="Rectangle 126"/>
            <p:cNvSpPr>
              <a:spLocks noChangeArrowheads="1"/>
            </p:cNvSpPr>
            <p:nvPr/>
          </p:nvSpPr>
          <p:spPr bwMode="auto">
            <a:xfrm>
              <a:off x="2139" y="2151"/>
              <a:ext cx="255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7" name="Rectangle 127"/>
            <p:cNvSpPr>
              <a:spLocks noChangeArrowheads="1"/>
            </p:cNvSpPr>
            <p:nvPr/>
          </p:nvSpPr>
          <p:spPr bwMode="auto">
            <a:xfrm>
              <a:off x="1884" y="2151"/>
              <a:ext cx="255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8" name="Rectangle 128"/>
            <p:cNvSpPr>
              <a:spLocks noChangeArrowheads="1"/>
            </p:cNvSpPr>
            <p:nvPr/>
          </p:nvSpPr>
          <p:spPr bwMode="auto">
            <a:xfrm>
              <a:off x="1632" y="2151"/>
              <a:ext cx="252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29" name="Rectangle 129"/>
            <p:cNvSpPr>
              <a:spLocks noChangeArrowheads="1"/>
            </p:cNvSpPr>
            <p:nvPr/>
          </p:nvSpPr>
          <p:spPr bwMode="auto">
            <a:xfrm>
              <a:off x="1374" y="2151"/>
              <a:ext cx="258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0" name="Rectangle 130"/>
            <p:cNvSpPr>
              <a:spLocks noChangeArrowheads="1"/>
            </p:cNvSpPr>
            <p:nvPr/>
          </p:nvSpPr>
          <p:spPr bwMode="auto">
            <a:xfrm>
              <a:off x="1152" y="2151"/>
              <a:ext cx="222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1" name="Rectangle 131"/>
            <p:cNvSpPr>
              <a:spLocks noChangeArrowheads="1"/>
            </p:cNvSpPr>
            <p:nvPr/>
          </p:nvSpPr>
          <p:spPr bwMode="auto">
            <a:xfrm>
              <a:off x="864" y="2151"/>
              <a:ext cx="288" cy="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2" name="Rectangle 132"/>
            <p:cNvSpPr>
              <a:spLocks noChangeArrowheads="1"/>
            </p:cNvSpPr>
            <p:nvPr/>
          </p:nvSpPr>
          <p:spPr bwMode="auto">
            <a:xfrm>
              <a:off x="4689" y="1914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3" name="Rectangle 133"/>
            <p:cNvSpPr>
              <a:spLocks noChangeArrowheads="1"/>
            </p:cNvSpPr>
            <p:nvPr/>
          </p:nvSpPr>
          <p:spPr bwMode="auto">
            <a:xfrm>
              <a:off x="4434" y="1914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4" name="Rectangle 134"/>
            <p:cNvSpPr>
              <a:spLocks noChangeArrowheads="1"/>
            </p:cNvSpPr>
            <p:nvPr/>
          </p:nvSpPr>
          <p:spPr bwMode="auto">
            <a:xfrm>
              <a:off x="4179" y="1914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5" name="Rectangle 135"/>
            <p:cNvSpPr>
              <a:spLocks noChangeArrowheads="1"/>
            </p:cNvSpPr>
            <p:nvPr/>
          </p:nvSpPr>
          <p:spPr bwMode="auto">
            <a:xfrm>
              <a:off x="3924" y="1914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6" name="Rectangle 136"/>
            <p:cNvSpPr>
              <a:spLocks noChangeArrowheads="1"/>
            </p:cNvSpPr>
            <p:nvPr/>
          </p:nvSpPr>
          <p:spPr bwMode="auto">
            <a:xfrm>
              <a:off x="3648" y="1914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7" name="Rectangle 137"/>
            <p:cNvSpPr>
              <a:spLocks noChangeArrowheads="1"/>
            </p:cNvSpPr>
            <p:nvPr/>
          </p:nvSpPr>
          <p:spPr bwMode="auto">
            <a:xfrm>
              <a:off x="3414" y="1914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8" name="Rectangle 138"/>
            <p:cNvSpPr>
              <a:spLocks noChangeArrowheads="1"/>
            </p:cNvSpPr>
            <p:nvPr/>
          </p:nvSpPr>
          <p:spPr bwMode="auto">
            <a:xfrm>
              <a:off x="3159" y="1914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39" name="Rectangle 139"/>
            <p:cNvSpPr>
              <a:spLocks noChangeArrowheads="1"/>
            </p:cNvSpPr>
            <p:nvPr/>
          </p:nvSpPr>
          <p:spPr bwMode="auto">
            <a:xfrm>
              <a:off x="2880" y="1914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0" name="Rectangle 140"/>
            <p:cNvSpPr>
              <a:spLocks noChangeArrowheads="1"/>
            </p:cNvSpPr>
            <p:nvPr/>
          </p:nvSpPr>
          <p:spPr bwMode="auto">
            <a:xfrm>
              <a:off x="2649" y="1914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1" name="Rectangle 141"/>
            <p:cNvSpPr>
              <a:spLocks noChangeArrowheads="1"/>
            </p:cNvSpPr>
            <p:nvPr/>
          </p:nvSpPr>
          <p:spPr bwMode="auto">
            <a:xfrm>
              <a:off x="2394" y="1914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2" name="Rectangle 142"/>
            <p:cNvSpPr>
              <a:spLocks noChangeArrowheads="1"/>
            </p:cNvSpPr>
            <p:nvPr/>
          </p:nvSpPr>
          <p:spPr bwMode="auto">
            <a:xfrm>
              <a:off x="2139" y="1914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3" name="Rectangle 143"/>
            <p:cNvSpPr>
              <a:spLocks noChangeArrowheads="1"/>
            </p:cNvSpPr>
            <p:nvPr/>
          </p:nvSpPr>
          <p:spPr bwMode="auto">
            <a:xfrm>
              <a:off x="1884" y="1914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4" name="Rectangle 144"/>
            <p:cNvSpPr>
              <a:spLocks noChangeArrowheads="1"/>
            </p:cNvSpPr>
            <p:nvPr/>
          </p:nvSpPr>
          <p:spPr bwMode="auto">
            <a:xfrm>
              <a:off x="1632" y="1914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5" name="Rectangle 145"/>
            <p:cNvSpPr>
              <a:spLocks noChangeArrowheads="1"/>
            </p:cNvSpPr>
            <p:nvPr/>
          </p:nvSpPr>
          <p:spPr bwMode="auto">
            <a:xfrm>
              <a:off x="1374" y="1914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6" name="Rectangle 146"/>
            <p:cNvSpPr>
              <a:spLocks noChangeArrowheads="1"/>
            </p:cNvSpPr>
            <p:nvPr/>
          </p:nvSpPr>
          <p:spPr bwMode="auto">
            <a:xfrm>
              <a:off x="1152" y="1914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7" name="Rectangle 147"/>
            <p:cNvSpPr>
              <a:spLocks noChangeArrowheads="1"/>
            </p:cNvSpPr>
            <p:nvPr/>
          </p:nvSpPr>
          <p:spPr bwMode="auto">
            <a:xfrm>
              <a:off x="864" y="1914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8" name="Rectangle 148"/>
            <p:cNvSpPr>
              <a:spLocks noChangeArrowheads="1"/>
            </p:cNvSpPr>
            <p:nvPr/>
          </p:nvSpPr>
          <p:spPr bwMode="auto">
            <a:xfrm>
              <a:off x="4689" y="1677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49" name="Rectangle 149"/>
            <p:cNvSpPr>
              <a:spLocks noChangeArrowheads="1"/>
            </p:cNvSpPr>
            <p:nvPr/>
          </p:nvSpPr>
          <p:spPr bwMode="auto">
            <a:xfrm>
              <a:off x="4434" y="1677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0" name="Rectangle 150"/>
            <p:cNvSpPr>
              <a:spLocks noChangeArrowheads="1"/>
            </p:cNvSpPr>
            <p:nvPr/>
          </p:nvSpPr>
          <p:spPr bwMode="auto">
            <a:xfrm>
              <a:off x="4179" y="1677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1" name="Rectangle 151"/>
            <p:cNvSpPr>
              <a:spLocks noChangeArrowheads="1"/>
            </p:cNvSpPr>
            <p:nvPr/>
          </p:nvSpPr>
          <p:spPr bwMode="auto">
            <a:xfrm>
              <a:off x="3924" y="1677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2" name="Rectangle 152"/>
            <p:cNvSpPr>
              <a:spLocks noChangeArrowheads="1"/>
            </p:cNvSpPr>
            <p:nvPr/>
          </p:nvSpPr>
          <p:spPr bwMode="auto">
            <a:xfrm>
              <a:off x="3648" y="1677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3" name="Rectangle 153"/>
            <p:cNvSpPr>
              <a:spLocks noChangeArrowheads="1"/>
            </p:cNvSpPr>
            <p:nvPr/>
          </p:nvSpPr>
          <p:spPr bwMode="auto">
            <a:xfrm>
              <a:off x="3414" y="1677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4" name="Rectangle 154"/>
            <p:cNvSpPr>
              <a:spLocks noChangeArrowheads="1"/>
            </p:cNvSpPr>
            <p:nvPr/>
          </p:nvSpPr>
          <p:spPr bwMode="auto">
            <a:xfrm>
              <a:off x="3159" y="1677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5" name="Rectangle 155"/>
            <p:cNvSpPr>
              <a:spLocks noChangeArrowheads="1"/>
            </p:cNvSpPr>
            <p:nvPr/>
          </p:nvSpPr>
          <p:spPr bwMode="auto">
            <a:xfrm>
              <a:off x="2880" y="1677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6" name="Rectangle 156"/>
            <p:cNvSpPr>
              <a:spLocks noChangeArrowheads="1"/>
            </p:cNvSpPr>
            <p:nvPr/>
          </p:nvSpPr>
          <p:spPr bwMode="auto">
            <a:xfrm>
              <a:off x="2649" y="1677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7" name="Rectangle 157"/>
            <p:cNvSpPr>
              <a:spLocks noChangeArrowheads="1"/>
            </p:cNvSpPr>
            <p:nvPr/>
          </p:nvSpPr>
          <p:spPr bwMode="auto">
            <a:xfrm>
              <a:off x="2394" y="1677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8" name="Rectangle 158"/>
            <p:cNvSpPr>
              <a:spLocks noChangeArrowheads="1"/>
            </p:cNvSpPr>
            <p:nvPr/>
          </p:nvSpPr>
          <p:spPr bwMode="auto">
            <a:xfrm>
              <a:off x="2139" y="1677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59" name="Rectangle 159"/>
            <p:cNvSpPr>
              <a:spLocks noChangeArrowheads="1"/>
            </p:cNvSpPr>
            <p:nvPr/>
          </p:nvSpPr>
          <p:spPr bwMode="auto">
            <a:xfrm>
              <a:off x="1884" y="1677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0" name="Rectangle 160"/>
            <p:cNvSpPr>
              <a:spLocks noChangeArrowheads="1"/>
            </p:cNvSpPr>
            <p:nvPr/>
          </p:nvSpPr>
          <p:spPr bwMode="auto">
            <a:xfrm>
              <a:off x="1632" y="1677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1" name="Rectangle 161"/>
            <p:cNvSpPr>
              <a:spLocks noChangeArrowheads="1"/>
            </p:cNvSpPr>
            <p:nvPr/>
          </p:nvSpPr>
          <p:spPr bwMode="auto">
            <a:xfrm>
              <a:off x="1374" y="1677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2" name="Rectangle 162"/>
            <p:cNvSpPr>
              <a:spLocks noChangeArrowheads="1"/>
            </p:cNvSpPr>
            <p:nvPr/>
          </p:nvSpPr>
          <p:spPr bwMode="auto">
            <a:xfrm>
              <a:off x="1152" y="1677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3" name="Rectangle 163"/>
            <p:cNvSpPr>
              <a:spLocks noChangeArrowheads="1"/>
            </p:cNvSpPr>
            <p:nvPr/>
          </p:nvSpPr>
          <p:spPr bwMode="auto">
            <a:xfrm>
              <a:off x="864" y="1677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4" name="Rectangle 164"/>
            <p:cNvSpPr>
              <a:spLocks noChangeArrowheads="1"/>
            </p:cNvSpPr>
            <p:nvPr/>
          </p:nvSpPr>
          <p:spPr bwMode="auto">
            <a:xfrm>
              <a:off x="4689" y="144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5" name="Rectangle 165"/>
            <p:cNvSpPr>
              <a:spLocks noChangeArrowheads="1"/>
            </p:cNvSpPr>
            <p:nvPr/>
          </p:nvSpPr>
          <p:spPr bwMode="auto">
            <a:xfrm>
              <a:off x="4434" y="144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6" name="Rectangle 166"/>
            <p:cNvSpPr>
              <a:spLocks noChangeArrowheads="1"/>
            </p:cNvSpPr>
            <p:nvPr/>
          </p:nvSpPr>
          <p:spPr bwMode="auto">
            <a:xfrm>
              <a:off x="4179" y="144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7" name="Rectangle 167"/>
            <p:cNvSpPr>
              <a:spLocks noChangeArrowheads="1"/>
            </p:cNvSpPr>
            <p:nvPr/>
          </p:nvSpPr>
          <p:spPr bwMode="auto">
            <a:xfrm>
              <a:off x="3924" y="144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8" name="Rectangle 168"/>
            <p:cNvSpPr>
              <a:spLocks noChangeArrowheads="1"/>
            </p:cNvSpPr>
            <p:nvPr/>
          </p:nvSpPr>
          <p:spPr bwMode="auto">
            <a:xfrm>
              <a:off x="3648" y="1440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69" name="Rectangle 169"/>
            <p:cNvSpPr>
              <a:spLocks noChangeArrowheads="1"/>
            </p:cNvSpPr>
            <p:nvPr/>
          </p:nvSpPr>
          <p:spPr bwMode="auto">
            <a:xfrm>
              <a:off x="3414" y="1440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0" name="Rectangle 170"/>
            <p:cNvSpPr>
              <a:spLocks noChangeArrowheads="1"/>
            </p:cNvSpPr>
            <p:nvPr/>
          </p:nvSpPr>
          <p:spPr bwMode="auto">
            <a:xfrm>
              <a:off x="3159" y="144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1" name="Rectangle 171"/>
            <p:cNvSpPr>
              <a:spLocks noChangeArrowheads="1"/>
            </p:cNvSpPr>
            <p:nvPr/>
          </p:nvSpPr>
          <p:spPr bwMode="auto">
            <a:xfrm>
              <a:off x="2880" y="1440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2" name="Rectangle 172"/>
            <p:cNvSpPr>
              <a:spLocks noChangeArrowheads="1"/>
            </p:cNvSpPr>
            <p:nvPr/>
          </p:nvSpPr>
          <p:spPr bwMode="auto">
            <a:xfrm>
              <a:off x="2649" y="1440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3" name="Rectangle 173"/>
            <p:cNvSpPr>
              <a:spLocks noChangeArrowheads="1"/>
            </p:cNvSpPr>
            <p:nvPr/>
          </p:nvSpPr>
          <p:spPr bwMode="auto">
            <a:xfrm>
              <a:off x="2394" y="144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4" name="Rectangle 174"/>
            <p:cNvSpPr>
              <a:spLocks noChangeArrowheads="1"/>
            </p:cNvSpPr>
            <p:nvPr/>
          </p:nvSpPr>
          <p:spPr bwMode="auto">
            <a:xfrm>
              <a:off x="2139" y="144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5" name="Rectangle 175"/>
            <p:cNvSpPr>
              <a:spLocks noChangeArrowheads="1"/>
            </p:cNvSpPr>
            <p:nvPr/>
          </p:nvSpPr>
          <p:spPr bwMode="auto">
            <a:xfrm>
              <a:off x="1884" y="1440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6" name="Rectangle 176"/>
            <p:cNvSpPr>
              <a:spLocks noChangeArrowheads="1"/>
            </p:cNvSpPr>
            <p:nvPr/>
          </p:nvSpPr>
          <p:spPr bwMode="auto">
            <a:xfrm>
              <a:off x="1632" y="1440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7" name="Rectangle 177"/>
            <p:cNvSpPr>
              <a:spLocks noChangeArrowheads="1"/>
            </p:cNvSpPr>
            <p:nvPr/>
          </p:nvSpPr>
          <p:spPr bwMode="auto">
            <a:xfrm>
              <a:off x="1374" y="1440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8" name="Rectangle 178"/>
            <p:cNvSpPr>
              <a:spLocks noChangeArrowheads="1"/>
            </p:cNvSpPr>
            <p:nvPr/>
          </p:nvSpPr>
          <p:spPr bwMode="auto">
            <a:xfrm>
              <a:off x="1152" y="1440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79" name="Rectangle 179"/>
            <p:cNvSpPr>
              <a:spLocks noChangeArrowheads="1"/>
            </p:cNvSpPr>
            <p:nvPr/>
          </p:nvSpPr>
          <p:spPr bwMode="auto">
            <a:xfrm>
              <a:off x="864" y="1440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0" name="Rectangle 180"/>
            <p:cNvSpPr>
              <a:spLocks noChangeArrowheads="1"/>
            </p:cNvSpPr>
            <p:nvPr/>
          </p:nvSpPr>
          <p:spPr bwMode="auto">
            <a:xfrm>
              <a:off x="4689" y="1203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1" name="Rectangle 181"/>
            <p:cNvSpPr>
              <a:spLocks noChangeArrowheads="1"/>
            </p:cNvSpPr>
            <p:nvPr/>
          </p:nvSpPr>
          <p:spPr bwMode="auto">
            <a:xfrm>
              <a:off x="4434" y="1203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2" name="Rectangle 182"/>
            <p:cNvSpPr>
              <a:spLocks noChangeArrowheads="1"/>
            </p:cNvSpPr>
            <p:nvPr/>
          </p:nvSpPr>
          <p:spPr bwMode="auto">
            <a:xfrm>
              <a:off x="4179" y="1203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3" name="Rectangle 183"/>
            <p:cNvSpPr>
              <a:spLocks noChangeArrowheads="1"/>
            </p:cNvSpPr>
            <p:nvPr/>
          </p:nvSpPr>
          <p:spPr bwMode="auto">
            <a:xfrm>
              <a:off x="3924" y="1203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4" name="Rectangle 184"/>
            <p:cNvSpPr>
              <a:spLocks noChangeArrowheads="1"/>
            </p:cNvSpPr>
            <p:nvPr/>
          </p:nvSpPr>
          <p:spPr bwMode="auto">
            <a:xfrm>
              <a:off x="3648" y="1203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5" name="Rectangle 185"/>
            <p:cNvSpPr>
              <a:spLocks noChangeArrowheads="1"/>
            </p:cNvSpPr>
            <p:nvPr/>
          </p:nvSpPr>
          <p:spPr bwMode="auto">
            <a:xfrm>
              <a:off x="3414" y="1203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6" name="Rectangle 186"/>
            <p:cNvSpPr>
              <a:spLocks noChangeArrowheads="1"/>
            </p:cNvSpPr>
            <p:nvPr/>
          </p:nvSpPr>
          <p:spPr bwMode="auto">
            <a:xfrm>
              <a:off x="3159" y="1203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7" name="Rectangle 187"/>
            <p:cNvSpPr>
              <a:spLocks noChangeArrowheads="1"/>
            </p:cNvSpPr>
            <p:nvPr/>
          </p:nvSpPr>
          <p:spPr bwMode="auto">
            <a:xfrm>
              <a:off x="2880" y="1203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8" name="Rectangle 188"/>
            <p:cNvSpPr>
              <a:spLocks noChangeArrowheads="1"/>
            </p:cNvSpPr>
            <p:nvPr/>
          </p:nvSpPr>
          <p:spPr bwMode="auto">
            <a:xfrm>
              <a:off x="2649" y="1203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89" name="Rectangle 189"/>
            <p:cNvSpPr>
              <a:spLocks noChangeArrowheads="1"/>
            </p:cNvSpPr>
            <p:nvPr/>
          </p:nvSpPr>
          <p:spPr bwMode="auto">
            <a:xfrm>
              <a:off x="2394" y="1203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0" name="Rectangle 190"/>
            <p:cNvSpPr>
              <a:spLocks noChangeArrowheads="1"/>
            </p:cNvSpPr>
            <p:nvPr/>
          </p:nvSpPr>
          <p:spPr bwMode="auto">
            <a:xfrm>
              <a:off x="2139" y="1203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1" name="Rectangle 191"/>
            <p:cNvSpPr>
              <a:spLocks noChangeArrowheads="1"/>
            </p:cNvSpPr>
            <p:nvPr/>
          </p:nvSpPr>
          <p:spPr bwMode="auto">
            <a:xfrm>
              <a:off x="1884" y="1203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2" name="Rectangle 192"/>
            <p:cNvSpPr>
              <a:spLocks noChangeArrowheads="1"/>
            </p:cNvSpPr>
            <p:nvPr/>
          </p:nvSpPr>
          <p:spPr bwMode="auto">
            <a:xfrm>
              <a:off x="1632" y="1203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3" name="Rectangle 193"/>
            <p:cNvSpPr>
              <a:spLocks noChangeArrowheads="1"/>
            </p:cNvSpPr>
            <p:nvPr/>
          </p:nvSpPr>
          <p:spPr bwMode="auto">
            <a:xfrm>
              <a:off x="1374" y="1203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4" name="Rectangle 194"/>
            <p:cNvSpPr>
              <a:spLocks noChangeArrowheads="1"/>
            </p:cNvSpPr>
            <p:nvPr/>
          </p:nvSpPr>
          <p:spPr bwMode="auto">
            <a:xfrm>
              <a:off x="1152" y="1203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5" name="Rectangle 195"/>
            <p:cNvSpPr>
              <a:spLocks noChangeArrowheads="1"/>
            </p:cNvSpPr>
            <p:nvPr/>
          </p:nvSpPr>
          <p:spPr bwMode="auto">
            <a:xfrm>
              <a:off x="864" y="1203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6" name="Rectangle 196"/>
            <p:cNvSpPr>
              <a:spLocks noChangeArrowheads="1"/>
            </p:cNvSpPr>
            <p:nvPr/>
          </p:nvSpPr>
          <p:spPr bwMode="auto">
            <a:xfrm>
              <a:off x="4689" y="960"/>
              <a:ext cx="255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7" name="Rectangle 197"/>
            <p:cNvSpPr>
              <a:spLocks noChangeArrowheads="1"/>
            </p:cNvSpPr>
            <p:nvPr/>
          </p:nvSpPr>
          <p:spPr bwMode="auto">
            <a:xfrm>
              <a:off x="4434" y="960"/>
              <a:ext cx="255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8" name="Rectangle 198"/>
            <p:cNvSpPr>
              <a:spLocks noChangeArrowheads="1"/>
            </p:cNvSpPr>
            <p:nvPr/>
          </p:nvSpPr>
          <p:spPr bwMode="auto">
            <a:xfrm>
              <a:off x="4179" y="960"/>
              <a:ext cx="255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199" name="Rectangle 199"/>
            <p:cNvSpPr>
              <a:spLocks noChangeArrowheads="1"/>
            </p:cNvSpPr>
            <p:nvPr/>
          </p:nvSpPr>
          <p:spPr bwMode="auto">
            <a:xfrm>
              <a:off x="3924" y="960"/>
              <a:ext cx="255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0" name="Rectangle 200"/>
            <p:cNvSpPr>
              <a:spLocks noChangeArrowheads="1"/>
            </p:cNvSpPr>
            <p:nvPr/>
          </p:nvSpPr>
          <p:spPr bwMode="auto">
            <a:xfrm>
              <a:off x="3648" y="960"/>
              <a:ext cx="276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1" name="Rectangle 201"/>
            <p:cNvSpPr>
              <a:spLocks noChangeArrowheads="1"/>
            </p:cNvSpPr>
            <p:nvPr/>
          </p:nvSpPr>
          <p:spPr bwMode="auto">
            <a:xfrm>
              <a:off x="3414" y="960"/>
              <a:ext cx="234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2" name="Rectangle 202"/>
            <p:cNvSpPr>
              <a:spLocks noChangeArrowheads="1"/>
            </p:cNvSpPr>
            <p:nvPr/>
          </p:nvSpPr>
          <p:spPr bwMode="auto">
            <a:xfrm>
              <a:off x="3159" y="960"/>
              <a:ext cx="255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3" name="Rectangle 203"/>
            <p:cNvSpPr>
              <a:spLocks noChangeArrowheads="1"/>
            </p:cNvSpPr>
            <p:nvPr/>
          </p:nvSpPr>
          <p:spPr bwMode="auto">
            <a:xfrm>
              <a:off x="2880" y="960"/>
              <a:ext cx="279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4" name="Rectangle 204"/>
            <p:cNvSpPr>
              <a:spLocks noChangeArrowheads="1"/>
            </p:cNvSpPr>
            <p:nvPr/>
          </p:nvSpPr>
          <p:spPr bwMode="auto">
            <a:xfrm>
              <a:off x="2649" y="960"/>
              <a:ext cx="231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5" name="Rectangle 205"/>
            <p:cNvSpPr>
              <a:spLocks noChangeArrowheads="1"/>
            </p:cNvSpPr>
            <p:nvPr/>
          </p:nvSpPr>
          <p:spPr bwMode="auto">
            <a:xfrm>
              <a:off x="2394" y="960"/>
              <a:ext cx="255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6" name="Rectangle 206"/>
            <p:cNvSpPr>
              <a:spLocks noChangeArrowheads="1"/>
            </p:cNvSpPr>
            <p:nvPr/>
          </p:nvSpPr>
          <p:spPr bwMode="auto">
            <a:xfrm>
              <a:off x="2139" y="960"/>
              <a:ext cx="255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7" name="Rectangle 207"/>
            <p:cNvSpPr>
              <a:spLocks noChangeArrowheads="1"/>
            </p:cNvSpPr>
            <p:nvPr/>
          </p:nvSpPr>
          <p:spPr bwMode="auto">
            <a:xfrm>
              <a:off x="1884" y="960"/>
              <a:ext cx="255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8" name="Rectangle 208"/>
            <p:cNvSpPr>
              <a:spLocks noChangeArrowheads="1"/>
            </p:cNvSpPr>
            <p:nvPr/>
          </p:nvSpPr>
          <p:spPr bwMode="auto">
            <a:xfrm>
              <a:off x="1632" y="960"/>
              <a:ext cx="252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09" name="Rectangle 209"/>
            <p:cNvSpPr>
              <a:spLocks noChangeArrowheads="1"/>
            </p:cNvSpPr>
            <p:nvPr/>
          </p:nvSpPr>
          <p:spPr bwMode="auto">
            <a:xfrm>
              <a:off x="1374" y="960"/>
              <a:ext cx="258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0" name="Rectangle 210"/>
            <p:cNvSpPr>
              <a:spLocks noChangeArrowheads="1"/>
            </p:cNvSpPr>
            <p:nvPr/>
          </p:nvSpPr>
          <p:spPr bwMode="auto">
            <a:xfrm>
              <a:off x="1152" y="960"/>
              <a:ext cx="222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1" name="Rectangle 211"/>
            <p:cNvSpPr>
              <a:spLocks noChangeArrowheads="1"/>
            </p:cNvSpPr>
            <p:nvPr/>
          </p:nvSpPr>
          <p:spPr bwMode="auto">
            <a:xfrm>
              <a:off x="864" y="960"/>
              <a:ext cx="288" cy="2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2" name="Rectangle 212"/>
            <p:cNvSpPr>
              <a:spLocks noChangeArrowheads="1"/>
            </p:cNvSpPr>
            <p:nvPr/>
          </p:nvSpPr>
          <p:spPr bwMode="auto">
            <a:xfrm>
              <a:off x="4689" y="720"/>
              <a:ext cx="25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3" name="Rectangle 213"/>
            <p:cNvSpPr>
              <a:spLocks noChangeArrowheads="1"/>
            </p:cNvSpPr>
            <p:nvPr/>
          </p:nvSpPr>
          <p:spPr bwMode="auto">
            <a:xfrm>
              <a:off x="4434" y="720"/>
              <a:ext cx="25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4" name="Rectangle 214"/>
            <p:cNvSpPr>
              <a:spLocks noChangeArrowheads="1"/>
            </p:cNvSpPr>
            <p:nvPr/>
          </p:nvSpPr>
          <p:spPr bwMode="auto">
            <a:xfrm>
              <a:off x="4179" y="720"/>
              <a:ext cx="25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5" name="Rectangle 215"/>
            <p:cNvSpPr>
              <a:spLocks noChangeArrowheads="1"/>
            </p:cNvSpPr>
            <p:nvPr/>
          </p:nvSpPr>
          <p:spPr bwMode="auto">
            <a:xfrm>
              <a:off x="3924" y="720"/>
              <a:ext cx="25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6" name="Rectangle 216"/>
            <p:cNvSpPr>
              <a:spLocks noChangeArrowheads="1"/>
            </p:cNvSpPr>
            <p:nvPr/>
          </p:nvSpPr>
          <p:spPr bwMode="auto">
            <a:xfrm>
              <a:off x="3648" y="720"/>
              <a:ext cx="276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7" name="Rectangle 217"/>
            <p:cNvSpPr>
              <a:spLocks noChangeArrowheads="1"/>
            </p:cNvSpPr>
            <p:nvPr/>
          </p:nvSpPr>
          <p:spPr bwMode="auto">
            <a:xfrm>
              <a:off x="3414" y="720"/>
              <a:ext cx="234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8" name="Rectangle 218"/>
            <p:cNvSpPr>
              <a:spLocks noChangeArrowheads="1"/>
            </p:cNvSpPr>
            <p:nvPr/>
          </p:nvSpPr>
          <p:spPr bwMode="auto">
            <a:xfrm>
              <a:off x="3159" y="720"/>
              <a:ext cx="25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19" name="Rectangle 219"/>
            <p:cNvSpPr>
              <a:spLocks noChangeArrowheads="1"/>
            </p:cNvSpPr>
            <p:nvPr/>
          </p:nvSpPr>
          <p:spPr bwMode="auto">
            <a:xfrm>
              <a:off x="2880" y="720"/>
              <a:ext cx="279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0" name="Rectangle 220"/>
            <p:cNvSpPr>
              <a:spLocks noChangeArrowheads="1"/>
            </p:cNvSpPr>
            <p:nvPr/>
          </p:nvSpPr>
          <p:spPr bwMode="auto">
            <a:xfrm>
              <a:off x="2649" y="720"/>
              <a:ext cx="231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1" name="Rectangle 221"/>
            <p:cNvSpPr>
              <a:spLocks noChangeArrowheads="1"/>
            </p:cNvSpPr>
            <p:nvPr/>
          </p:nvSpPr>
          <p:spPr bwMode="auto">
            <a:xfrm>
              <a:off x="2394" y="720"/>
              <a:ext cx="25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2" name="Rectangle 222"/>
            <p:cNvSpPr>
              <a:spLocks noChangeArrowheads="1"/>
            </p:cNvSpPr>
            <p:nvPr/>
          </p:nvSpPr>
          <p:spPr bwMode="auto">
            <a:xfrm>
              <a:off x="2139" y="720"/>
              <a:ext cx="25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3" name="Rectangle 223"/>
            <p:cNvSpPr>
              <a:spLocks noChangeArrowheads="1"/>
            </p:cNvSpPr>
            <p:nvPr/>
          </p:nvSpPr>
          <p:spPr bwMode="auto">
            <a:xfrm>
              <a:off x="1884" y="720"/>
              <a:ext cx="255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4" name="Rectangle 224"/>
            <p:cNvSpPr>
              <a:spLocks noChangeArrowheads="1"/>
            </p:cNvSpPr>
            <p:nvPr/>
          </p:nvSpPr>
          <p:spPr bwMode="auto">
            <a:xfrm>
              <a:off x="1632" y="720"/>
              <a:ext cx="252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5" name="Rectangle 225"/>
            <p:cNvSpPr>
              <a:spLocks noChangeArrowheads="1"/>
            </p:cNvSpPr>
            <p:nvPr/>
          </p:nvSpPr>
          <p:spPr bwMode="auto">
            <a:xfrm>
              <a:off x="1374" y="720"/>
              <a:ext cx="258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6" name="Rectangle 226"/>
            <p:cNvSpPr>
              <a:spLocks noChangeArrowheads="1"/>
            </p:cNvSpPr>
            <p:nvPr/>
          </p:nvSpPr>
          <p:spPr bwMode="auto">
            <a:xfrm>
              <a:off x="1152" y="720"/>
              <a:ext cx="222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7" name="Rectangle 227"/>
            <p:cNvSpPr>
              <a:spLocks noChangeArrowheads="1"/>
            </p:cNvSpPr>
            <p:nvPr/>
          </p:nvSpPr>
          <p:spPr bwMode="auto">
            <a:xfrm>
              <a:off x="864" y="720"/>
              <a:ext cx="288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8" name="Rectangle 228"/>
            <p:cNvSpPr>
              <a:spLocks noChangeArrowheads="1"/>
            </p:cNvSpPr>
            <p:nvPr/>
          </p:nvSpPr>
          <p:spPr bwMode="auto">
            <a:xfrm>
              <a:off x="4689" y="486"/>
              <a:ext cx="255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29" name="Rectangle 229"/>
            <p:cNvSpPr>
              <a:spLocks noChangeArrowheads="1"/>
            </p:cNvSpPr>
            <p:nvPr/>
          </p:nvSpPr>
          <p:spPr bwMode="auto">
            <a:xfrm>
              <a:off x="4434" y="486"/>
              <a:ext cx="255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0" name="Rectangle 230"/>
            <p:cNvSpPr>
              <a:spLocks noChangeArrowheads="1"/>
            </p:cNvSpPr>
            <p:nvPr/>
          </p:nvSpPr>
          <p:spPr bwMode="auto">
            <a:xfrm>
              <a:off x="4179" y="486"/>
              <a:ext cx="255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1" name="Rectangle 231"/>
            <p:cNvSpPr>
              <a:spLocks noChangeArrowheads="1"/>
            </p:cNvSpPr>
            <p:nvPr/>
          </p:nvSpPr>
          <p:spPr bwMode="auto">
            <a:xfrm>
              <a:off x="3924" y="486"/>
              <a:ext cx="255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2" name="Rectangle 232"/>
            <p:cNvSpPr>
              <a:spLocks noChangeArrowheads="1"/>
            </p:cNvSpPr>
            <p:nvPr/>
          </p:nvSpPr>
          <p:spPr bwMode="auto">
            <a:xfrm>
              <a:off x="3648" y="486"/>
              <a:ext cx="276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3" name="Rectangle 233"/>
            <p:cNvSpPr>
              <a:spLocks noChangeArrowheads="1"/>
            </p:cNvSpPr>
            <p:nvPr/>
          </p:nvSpPr>
          <p:spPr bwMode="auto">
            <a:xfrm>
              <a:off x="3414" y="486"/>
              <a:ext cx="234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4" name="Rectangle 234"/>
            <p:cNvSpPr>
              <a:spLocks noChangeArrowheads="1"/>
            </p:cNvSpPr>
            <p:nvPr/>
          </p:nvSpPr>
          <p:spPr bwMode="auto">
            <a:xfrm>
              <a:off x="3159" y="486"/>
              <a:ext cx="255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5" name="Rectangle 235"/>
            <p:cNvSpPr>
              <a:spLocks noChangeArrowheads="1"/>
            </p:cNvSpPr>
            <p:nvPr/>
          </p:nvSpPr>
          <p:spPr bwMode="auto">
            <a:xfrm>
              <a:off x="2880" y="486"/>
              <a:ext cx="279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6" name="Rectangle 236"/>
            <p:cNvSpPr>
              <a:spLocks noChangeArrowheads="1"/>
            </p:cNvSpPr>
            <p:nvPr/>
          </p:nvSpPr>
          <p:spPr bwMode="auto">
            <a:xfrm>
              <a:off x="2649" y="486"/>
              <a:ext cx="231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7" name="Rectangle 237"/>
            <p:cNvSpPr>
              <a:spLocks noChangeArrowheads="1"/>
            </p:cNvSpPr>
            <p:nvPr/>
          </p:nvSpPr>
          <p:spPr bwMode="auto">
            <a:xfrm>
              <a:off x="2394" y="486"/>
              <a:ext cx="255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8" name="Rectangle 238"/>
            <p:cNvSpPr>
              <a:spLocks noChangeArrowheads="1"/>
            </p:cNvSpPr>
            <p:nvPr/>
          </p:nvSpPr>
          <p:spPr bwMode="auto">
            <a:xfrm>
              <a:off x="2139" y="486"/>
              <a:ext cx="255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39" name="Rectangle 239"/>
            <p:cNvSpPr>
              <a:spLocks noChangeArrowheads="1"/>
            </p:cNvSpPr>
            <p:nvPr/>
          </p:nvSpPr>
          <p:spPr bwMode="auto">
            <a:xfrm>
              <a:off x="1884" y="486"/>
              <a:ext cx="255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0" name="Rectangle 240"/>
            <p:cNvSpPr>
              <a:spLocks noChangeArrowheads="1"/>
            </p:cNvSpPr>
            <p:nvPr/>
          </p:nvSpPr>
          <p:spPr bwMode="auto">
            <a:xfrm>
              <a:off x="1632" y="486"/>
              <a:ext cx="252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1" name="Rectangle 241"/>
            <p:cNvSpPr>
              <a:spLocks noChangeArrowheads="1"/>
            </p:cNvSpPr>
            <p:nvPr/>
          </p:nvSpPr>
          <p:spPr bwMode="auto">
            <a:xfrm>
              <a:off x="1374" y="486"/>
              <a:ext cx="258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2" name="Rectangle 242"/>
            <p:cNvSpPr>
              <a:spLocks noChangeArrowheads="1"/>
            </p:cNvSpPr>
            <p:nvPr/>
          </p:nvSpPr>
          <p:spPr bwMode="auto">
            <a:xfrm>
              <a:off x="1152" y="486"/>
              <a:ext cx="222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3" name="Rectangle 243"/>
            <p:cNvSpPr>
              <a:spLocks noChangeArrowheads="1"/>
            </p:cNvSpPr>
            <p:nvPr/>
          </p:nvSpPr>
          <p:spPr bwMode="auto">
            <a:xfrm>
              <a:off x="864" y="486"/>
              <a:ext cx="288" cy="2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4" name="Rectangle 244"/>
            <p:cNvSpPr>
              <a:spLocks noChangeArrowheads="1"/>
            </p:cNvSpPr>
            <p:nvPr/>
          </p:nvSpPr>
          <p:spPr bwMode="auto">
            <a:xfrm>
              <a:off x="4689" y="24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5" name="Rectangle 245"/>
            <p:cNvSpPr>
              <a:spLocks noChangeArrowheads="1"/>
            </p:cNvSpPr>
            <p:nvPr/>
          </p:nvSpPr>
          <p:spPr bwMode="auto">
            <a:xfrm>
              <a:off x="4434" y="24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6" name="Rectangle 246"/>
            <p:cNvSpPr>
              <a:spLocks noChangeArrowheads="1"/>
            </p:cNvSpPr>
            <p:nvPr/>
          </p:nvSpPr>
          <p:spPr bwMode="auto">
            <a:xfrm>
              <a:off x="4179" y="24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7" name="Rectangle 247"/>
            <p:cNvSpPr>
              <a:spLocks noChangeArrowheads="1"/>
            </p:cNvSpPr>
            <p:nvPr/>
          </p:nvSpPr>
          <p:spPr bwMode="auto">
            <a:xfrm>
              <a:off x="3924" y="24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8" name="Rectangle 248"/>
            <p:cNvSpPr>
              <a:spLocks noChangeArrowheads="1"/>
            </p:cNvSpPr>
            <p:nvPr/>
          </p:nvSpPr>
          <p:spPr bwMode="auto">
            <a:xfrm>
              <a:off x="3648" y="249"/>
              <a:ext cx="276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49" name="Rectangle 249"/>
            <p:cNvSpPr>
              <a:spLocks noChangeArrowheads="1"/>
            </p:cNvSpPr>
            <p:nvPr/>
          </p:nvSpPr>
          <p:spPr bwMode="auto">
            <a:xfrm>
              <a:off x="3414" y="249"/>
              <a:ext cx="234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0" name="Rectangle 250"/>
            <p:cNvSpPr>
              <a:spLocks noChangeArrowheads="1"/>
            </p:cNvSpPr>
            <p:nvPr/>
          </p:nvSpPr>
          <p:spPr bwMode="auto">
            <a:xfrm>
              <a:off x="3159" y="24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1" name="Rectangle 251"/>
            <p:cNvSpPr>
              <a:spLocks noChangeArrowheads="1"/>
            </p:cNvSpPr>
            <p:nvPr/>
          </p:nvSpPr>
          <p:spPr bwMode="auto">
            <a:xfrm>
              <a:off x="2880" y="249"/>
              <a:ext cx="279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2" name="Rectangle 252"/>
            <p:cNvSpPr>
              <a:spLocks noChangeArrowheads="1"/>
            </p:cNvSpPr>
            <p:nvPr/>
          </p:nvSpPr>
          <p:spPr bwMode="auto">
            <a:xfrm>
              <a:off x="2649" y="249"/>
              <a:ext cx="231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3" name="Rectangle 253"/>
            <p:cNvSpPr>
              <a:spLocks noChangeArrowheads="1"/>
            </p:cNvSpPr>
            <p:nvPr/>
          </p:nvSpPr>
          <p:spPr bwMode="auto">
            <a:xfrm>
              <a:off x="2394" y="24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4" name="Rectangle 254"/>
            <p:cNvSpPr>
              <a:spLocks noChangeArrowheads="1"/>
            </p:cNvSpPr>
            <p:nvPr/>
          </p:nvSpPr>
          <p:spPr bwMode="auto">
            <a:xfrm>
              <a:off x="2139" y="24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5" name="Rectangle 255"/>
            <p:cNvSpPr>
              <a:spLocks noChangeArrowheads="1"/>
            </p:cNvSpPr>
            <p:nvPr/>
          </p:nvSpPr>
          <p:spPr bwMode="auto">
            <a:xfrm>
              <a:off x="1884" y="249"/>
              <a:ext cx="255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6" name="Rectangle 256"/>
            <p:cNvSpPr>
              <a:spLocks noChangeArrowheads="1"/>
            </p:cNvSpPr>
            <p:nvPr/>
          </p:nvSpPr>
          <p:spPr bwMode="auto">
            <a:xfrm>
              <a:off x="1632" y="249"/>
              <a:ext cx="25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7" name="Rectangle 257"/>
            <p:cNvSpPr>
              <a:spLocks noChangeArrowheads="1"/>
            </p:cNvSpPr>
            <p:nvPr/>
          </p:nvSpPr>
          <p:spPr bwMode="auto">
            <a:xfrm>
              <a:off x="1374" y="249"/>
              <a:ext cx="25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8" name="Rectangle 258"/>
            <p:cNvSpPr>
              <a:spLocks noChangeArrowheads="1"/>
            </p:cNvSpPr>
            <p:nvPr/>
          </p:nvSpPr>
          <p:spPr bwMode="auto">
            <a:xfrm>
              <a:off x="1152" y="249"/>
              <a:ext cx="222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59" name="Rectangle 259"/>
            <p:cNvSpPr>
              <a:spLocks noChangeArrowheads="1"/>
            </p:cNvSpPr>
            <p:nvPr/>
          </p:nvSpPr>
          <p:spPr bwMode="auto">
            <a:xfrm>
              <a:off x="864" y="249"/>
              <a:ext cx="288" cy="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v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lr>
                  <a:schemeClr val="accent2"/>
                </a:buClr>
                <a:buSzPct val="85000"/>
                <a:buFont typeface="Wingdings" panose="05000000000000000000" pitchFamily="2" charset="2"/>
                <a:buChar char="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lr>
                  <a:schemeClr val="accent2"/>
                </a:buClr>
                <a:buSzPct val="90000"/>
                <a:buFont typeface="Wingdings" panose="05000000000000000000" pitchFamily="2" charset="2"/>
                <a:buChar char="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5000"/>
                <a:buFont typeface="Wingdings" panose="05000000000000000000" pitchFamily="2" charset="2"/>
                <a:buChar char="v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Wingdings" panose="05000000000000000000" pitchFamily="2" charset="2"/>
                <a:buNone/>
              </a:pPr>
              <a:endParaRPr lang="zh-CN" altLang="zh-CN" sz="1600" b="0">
                <a:latin typeface="Times New Roman" panose="02020603050405020304" pitchFamily="18" charset="0"/>
              </a:endParaRPr>
            </a:p>
          </p:txBody>
        </p:sp>
        <p:sp>
          <p:nvSpPr>
            <p:cNvPr id="260" name="Line 260"/>
            <p:cNvSpPr>
              <a:spLocks noChangeShapeType="1"/>
            </p:cNvSpPr>
            <p:nvPr/>
          </p:nvSpPr>
          <p:spPr bwMode="auto">
            <a:xfrm>
              <a:off x="864" y="249"/>
              <a:ext cx="288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1" name="Line 261"/>
            <p:cNvSpPr>
              <a:spLocks noChangeShapeType="1"/>
            </p:cNvSpPr>
            <p:nvPr/>
          </p:nvSpPr>
          <p:spPr bwMode="auto">
            <a:xfrm>
              <a:off x="864" y="486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2" name="Line 262"/>
            <p:cNvSpPr>
              <a:spLocks noChangeShapeType="1"/>
            </p:cNvSpPr>
            <p:nvPr/>
          </p:nvSpPr>
          <p:spPr bwMode="auto">
            <a:xfrm>
              <a:off x="864" y="720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3" name="Line 263"/>
            <p:cNvSpPr>
              <a:spLocks noChangeShapeType="1"/>
            </p:cNvSpPr>
            <p:nvPr/>
          </p:nvSpPr>
          <p:spPr bwMode="auto">
            <a:xfrm>
              <a:off x="864" y="960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4" name="Line 264"/>
            <p:cNvSpPr>
              <a:spLocks noChangeShapeType="1"/>
            </p:cNvSpPr>
            <p:nvPr/>
          </p:nvSpPr>
          <p:spPr bwMode="auto">
            <a:xfrm>
              <a:off x="864" y="1203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5" name="Line 265"/>
            <p:cNvSpPr>
              <a:spLocks noChangeShapeType="1"/>
            </p:cNvSpPr>
            <p:nvPr/>
          </p:nvSpPr>
          <p:spPr bwMode="auto">
            <a:xfrm>
              <a:off x="864" y="1440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" name="Line 266"/>
            <p:cNvSpPr>
              <a:spLocks noChangeShapeType="1"/>
            </p:cNvSpPr>
            <p:nvPr/>
          </p:nvSpPr>
          <p:spPr bwMode="auto">
            <a:xfrm>
              <a:off x="864" y="1677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" name="Line 267"/>
            <p:cNvSpPr>
              <a:spLocks noChangeShapeType="1"/>
            </p:cNvSpPr>
            <p:nvPr/>
          </p:nvSpPr>
          <p:spPr bwMode="auto">
            <a:xfrm>
              <a:off x="864" y="1914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8" name="Line 268"/>
            <p:cNvSpPr>
              <a:spLocks noChangeShapeType="1"/>
            </p:cNvSpPr>
            <p:nvPr/>
          </p:nvSpPr>
          <p:spPr bwMode="auto">
            <a:xfrm>
              <a:off x="864" y="2151"/>
              <a:ext cx="408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9" name="Line 269"/>
            <p:cNvSpPr>
              <a:spLocks noChangeShapeType="1"/>
            </p:cNvSpPr>
            <p:nvPr/>
          </p:nvSpPr>
          <p:spPr bwMode="auto">
            <a:xfrm>
              <a:off x="864" y="2362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0" name="Line 270"/>
            <p:cNvSpPr>
              <a:spLocks noChangeShapeType="1"/>
            </p:cNvSpPr>
            <p:nvPr/>
          </p:nvSpPr>
          <p:spPr bwMode="auto">
            <a:xfrm>
              <a:off x="864" y="2592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1" name="Line 271"/>
            <p:cNvSpPr>
              <a:spLocks noChangeShapeType="1"/>
            </p:cNvSpPr>
            <p:nvPr/>
          </p:nvSpPr>
          <p:spPr bwMode="auto">
            <a:xfrm>
              <a:off x="864" y="2829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2" name="Line 272"/>
            <p:cNvSpPr>
              <a:spLocks noChangeShapeType="1"/>
            </p:cNvSpPr>
            <p:nvPr/>
          </p:nvSpPr>
          <p:spPr bwMode="auto">
            <a:xfrm>
              <a:off x="864" y="3066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3" name="Line 273"/>
            <p:cNvSpPr>
              <a:spLocks noChangeShapeType="1"/>
            </p:cNvSpPr>
            <p:nvPr/>
          </p:nvSpPr>
          <p:spPr bwMode="auto">
            <a:xfrm>
              <a:off x="864" y="3303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4" name="Line 274"/>
            <p:cNvSpPr>
              <a:spLocks noChangeShapeType="1"/>
            </p:cNvSpPr>
            <p:nvPr/>
          </p:nvSpPr>
          <p:spPr bwMode="auto">
            <a:xfrm>
              <a:off x="864" y="3545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5" name="Line 275"/>
            <p:cNvSpPr>
              <a:spLocks noChangeShapeType="1"/>
            </p:cNvSpPr>
            <p:nvPr/>
          </p:nvSpPr>
          <p:spPr bwMode="auto">
            <a:xfrm>
              <a:off x="864" y="3790"/>
              <a:ext cx="408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" name="Line 276"/>
            <p:cNvSpPr>
              <a:spLocks noChangeShapeType="1"/>
            </p:cNvSpPr>
            <p:nvPr/>
          </p:nvSpPr>
          <p:spPr bwMode="auto">
            <a:xfrm>
              <a:off x="864" y="4027"/>
              <a:ext cx="4080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7" name="Line 277"/>
            <p:cNvSpPr>
              <a:spLocks noChangeShapeType="1"/>
            </p:cNvSpPr>
            <p:nvPr/>
          </p:nvSpPr>
          <p:spPr bwMode="auto">
            <a:xfrm>
              <a:off x="864" y="249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8" name="Line 278"/>
            <p:cNvSpPr>
              <a:spLocks noChangeShapeType="1"/>
            </p:cNvSpPr>
            <p:nvPr/>
          </p:nvSpPr>
          <p:spPr bwMode="auto">
            <a:xfrm>
              <a:off x="1152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9" name="Line 279"/>
            <p:cNvSpPr>
              <a:spLocks noChangeShapeType="1"/>
            </p:cNvSpPr>
            <p:nvPr/>
          </p:nvSpPr>
          <p:spPr bwMode="auto">
            <a:xfrm>
              <a:off x="1374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0" name="Line 280"/>
            <p:cNvSpPr>
              <a:spLocks noChangeShapeType="1"/>
            </p:cNvSpPr>
            <p:nvPr/>
          </p:nvSpPr>
          <p:spPr bwMode="auto">
            <a:xfrm>
              <a:off x="1632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1" name="Line 281"/>
            <p:cNvSpPr>
              <a:spLocks noChangeShapeType="1"/>
            </p:cNvSpPr>
            <p:nvPr/>
          </p:nvSpPr>
          <p:spPr bwMode="auto">
            <a:xfrm>
              <a:off x="1884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" name="Line 282"/>
            <p:cNvSpPr>
              <a:spLocks noChangeShapeType="1"/>
            </p:cNvSpPr>
            <p:nvPr/>
          </p:nvSpPr>
          <p:spPr bwMode="auto">
            <a:xfrm>
              <a:off x="2139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3" name="Line 283"/>
            <p:cNvSpPr>
              <a:spLocks noChangeShapeType="1"/>
            </p:cNvSpPr>
            <p:nvPr/>
          </p:nvSpPr>
          <p:spPr bwMode="auto">
            <a:xfrm>
              <a:off x="2394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4" name="Line 284"/>
            <p:cNvSpPr>
              <a:spLocks noChangeShapeType="1"/>
            </p:cNvSpPr>
            <p:nvPr/>
          </p:nvSpPr>
          <p:spPr bwMode="auto">
            <a:xfrm>
              <a:off x="2649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5" name="Line 285"/>
            <p:cNvSpPr>
              <a:spLocks noChangeShapeType="1"/>
            </p:cNvSpPr>
            <p:nvPr/>
          </p:nvSpPr>
          <p:spPr bwMode="auto">
            <a:xfrm>
              <a:off x="2880" y="249"/>
              <a:ext cx="0" cy="377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" name="Line 286"/>
            <p:cNvSpPr>
              <a:spLocks noChangeShapeType="1"/>
            </p:cNvSpPr>
            <p:nvPr/>
          </p:nvSpPr>
          <p:spPr bwMode="auto">
            <a:xfrm>
              <a:off x="3159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" name="Line 287"/>
            <p:cNvSpPr>
              <a:spLocks noChangeShapeType="1"/>
            </p:cNvSpPr>
            <p:nvPr/>
          </p:nvSpPr>
          <p:spPr bwMode="auto">
            <a:xfrm>
              <a:off x="3414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8" name="Line 288"/>
            <p:cNvSpPr>
              <a:spLocks noChangeShapeType="1"/>
            </p:cNvSpPr>
            <p:nvPr/>
          </p:nvSpPr>
          <p:spPr bwMode="auto">
            <a:xfrm>
              <a:off x="3648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9" name="Line 289"/>
            <p:cNvSpPr>
              <a:spLocks noChangeShapeType="1"/>
            </p:cNvSpPr>
            <p:nvPr/>
          </p:nvSpPr>
          <p:spPr bwMode="auto">
            <a:xfrm>
              <a:off x="3924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0" name="Line 290"/>
            <p:cNvSpPr>
              <a:spLocks noChangeShapeType="1"/>
            </p:cNvSpPr>
            <p:nvPr/>
          </p:nvSpPr>
          <p:spPr bwMode="auto">
            <a:xfrm>
              <a:off x="4179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1" name="Line 291"/>
            <p:cNvSpPr>
              <a:spLocks noChangeShapeType="1"/>
            </p:cNvSpPr>
            <p:nvPr/>
          </p:nvSpPr>
          <p:spPr bwMode="auto">
            <a:xfrm>
              <a:off x="4434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2" name="Line 292"/>
            <p:cNvSpPr>
              <a:spLocks noChangeShapeType="1"/>
            </p:cNvSpPr>
            <p:nvPr/>
          </p:nvSpPr>
          <p:spPr bwMode="auto">
            <a:xfrm>
              <a:off x="4689" y="249"/>
              <a:ext cx="0" cy="3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3" name="Line 293"/>
            <p:cNvSpPr>
              <a:spLocks noChangeShapeType="1"/>
            </p:cNvSpPr>
            <p:nvPr/>
          </p:nvSpPr>
          <p:spPr bwMode="auto">
            <a:xfrm>
              <a:off x="4944" y="249"/>
              <a:ext cx="0" cy="3778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4" name="Line 294"/>
            <p:cNvSpPr>
              <a:spLocks noChangeShapeType="1"/>
            </p:cNvSpPr>
            <p:nvPr/>
          </p:nvSpPr>
          <p:spPr bwMode="auto">
            <a:xfrm>
              <a:off x="1152" y="249"/>
              <a:ext cx="222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5" name="Line 295"/>
            <p:cNvSpPr>
              <a:spLocks noChangeShapeType="1"/>
            </p:cNvSpPr>
            <p:nvPr/>
          </p:nvSpPr>
          <p:spPr bwMode="auto">
            <a:xfrm>
              <a:off x="1374" y="249"/>
              <a:ext cx="258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6" name="Line 296"/>
            <p:cNvSpPr>
              <a:spLocks noChangeShapeType="1"/>
            </p:cNvSpPr>
            <p:nvPr/>
          </p:nvSpPr>
          <p:spPr bwMode="auto">
            <a:xfrm>
              <a:off x="1632" y="249"/>
              <a:ext cx="252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" name="Line 297"/>
            <p:cNvSpPr>
              <a:spLocks noChangeShapeType="1"/>
            </p:cNvSpPr>
            <p:nvPr/>
          </p:nvSpPr>
          <p:spPr bwMode="auto">
            <a:xfrm>
              <a:off x="1884" y="249"/>
              <a:ext cx="255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8" name="Line 298"/>
            <p:cNvSpPr>
              <a:spLocks noChangeShapeType="1"/>
            </p:cNvSpPr>
            <p:nvPr/>
          </p:nvSpPr>
          <p:spPr bwMode="auto">
            <a:xfrm>
              <a:off x="2139" y="249"/>
              <a:ext cx="255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9" name="Line 299"/>
            <p:cNvSpPr>
              <a:spLocks noChangeShapeType="1"/>
            </p:cNvSpPr>
            <p:nvPr/>
          </p:nvSpPr>
          <p:spPr bwMode="auto">
            <a:xfrm>
              <a:off x="2394" y="249"/>
              <a:ext cx="255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0" name="Line 300"/>
            <p:cNvSpPr>
              <a:spLocks noChangeShapeType="1"/>
            </p:cNvSpPr>
            <p:nvPr/>
          </p:nvSpPr>
          <p:spPr bwMode="auto">
            <a:xfrm>
              <a:off x="2649" y="249"/>
              <a:ext cx="231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1" name="Line 301"/>
            <p:cNvSpPr>
              <a:spLocks noChangeShapeType="1"/>
            </p:cNvSpPr>
            <p:nvPr/>
          </p:nvSpPr>
          <p:spPr bwMode="auto">
            <a:xfrm>
              <a:off x="2880" y="249"/>
              <a:ext cx="279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2" name="Line 302"/>
            <p:cNvSpPr>
              <a:spLocks noChangeShapeType="1"/>
            </p:cNvSpPr>
            <p:nvPr/>
          </p:nvSpPr>
          <p:spPr bwMode="auto">
            <a:xfrm>
              <a:off x="3159" y="249"/>
              <a:ext cx="255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3" name="Line 303"/>
            <p:cNvSpPr>
              <a:spLocks noChangeShapeType="1"/>
            </p:cNvSpPr>
            <p:nvPr/>
          </p:nvSpPr>
          <p:spPr bwMode="auto">
            <a:xfrm>
              <a:off x="3414" y="249"/>
              <a:ext cx="234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4" name="Line 304"/>
            <p:cNvSpPr>
              <a:spLocks noChangeShapeType="1"/>
            </p:cNvSpPr>
            <p:nvPr/>
          </p:nvSpPr>
          <p:spPr bwMode="auto">
            <a:xfrm>
              <a:off x="3648" y="249"/>
              <a:ext cx="276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5" name="Line 305"/>
            <p:cNvSpPr>
              <a:spLocks noChangeShapeType="1"/>
            </p:cNvSpPr>
            <p:nvPr/>
          </p:nvSpPr>
          <p:spPr bwMode="auto">
            <a:xfrm>
              <a:off x="3924" y="249"/>
              <a:ext cx="255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6" name="Line 306"/>
            <p:cNvSpPr>
              <a:spLocks noChangeShapeType="1"/>
            </p:cNvSpPr>
            <p:nvPr/>
          </p:nvSpPr>
          <p:spPr bwMode="auto">
            <a:xfrm>
              <a:off x="4179" y="249"/>
              <a:ext cx="255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" name="Line 307"/>
            <p:cNvSpPr>
              <a:spLocks noChangeShapeType="1"/>
            </p:cNvSpPr>
            <p:nvPr/>
          </p:nvSpPr>
          <p:spPr bwMode="auto">
            <a:xfrm>
              <a:off x="4434" y="249"/>
              <a:ext cx="255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" name="Line 308"/>
            <p:cNvSpPr>
              <a:spLocks noChangeShapeType="1"/>
            </p:cNvSpPr>
            <p:nvPr/>
          </p:nvSpPr>
          <p:spPr bwMode="auto">
            <a:xfrm>
              <a:off x="4689" y="249"/>
              <a:ext cx="255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" name="Line 309"/>
            <p:cNvSpPr>
              <a:spLocks noChangeShapeType="1"/>
            </p:cNvSpPr>
            <p:nvPr/>
          </p:nvSpPr>
          <p:spPr bwMode="auto">
            <a:xfrm>
              <a:off x="864" y="486"/>
              <a:ext cx="0" cy="234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" name="Line 310"/>
            <p:cNvSpPr>
              <a:spLocks noChangeShapeType="1"/>
            </p:cNvSpPr>
            <p:nvPr/>
          </p:nvSpPr>
          <p:spPr bwMode="auto">
            <a:xfrm>
              <a:off x="864" y="720"/>
              <a:ext cx="0" cy="24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" name="Line 311"/>
            <p:cNvSpPr>
              <a:spLocks noChangeShapeType="1"/>
            </p:cNvSpPr>
            <p:nvPr/>
          </p:nvSpPr>
          <p:spPr bwMode="auto">
            <a:xfrm>
              <a:off x="864" y="960"/>
              <a:ext cx="0" cy="243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" name="Line 312"/>
            <p:cNvSpPr>
              <a:spLocks noChangeShapeType="1"/>
            </p:cNvSpPr>
            <p:nvPr/>
          </p:nvSpPr>
          <p:spPr bwMode="auto">
            <a:xfrm>
              <a:off x="864" y="1203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" name="Line 313"/>
            <p:cNvSpPr>
              <a:spLocks noChangeShapeType="1"/>
            </p:cNvSpPr>
            <p:nvPr/>
          </p:nvSpPr>
          <p:spPr bwMode="auto">
            <a:xfrm>
              <a:off x="864" y="1440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" name="Line 314"/>
            <p:cNvSpPr>
              <a:spLocks noChangeShapeType="1"/>
            </p:cNvSpPr>
            <p:nvPr/>
          </p:nvSpPr>
          <p:spPr bwMode="auto">
            <a:xfrm>
              <a:off x="864" y="1677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5" name="Line 315"/>
            <p:cNvSpPr>
              <a:spLocks noChangeShapeType="1"/>
            </p:cNvSpPr>
            <p:nvPr/>
          </p:nvSpPr>
          <p:spPr bwMode="auto">
            <a:xfrm>
              <a:off x="864" y="1914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6" name="Line 316"/>
            <p:cNvSpPr>
              <a:spLocks noChangeShapeType="1"/>
            </p:cNvSpPr>
            <p:nvPr/>
          </p:nvSpPr>
          <p:spPr bwMode="auto">
            <a:xfrm>
              <a:off x="864" y="2151"/>
              <a:ext cx="0" cy="211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" name="Line 317"/>
            <p:cNvSpPr>
              <a:spLocks noChangeShapeType="1"/>
            </p:cNvSpPr>
            <p:nvPr/>
          </p:nvSpPr>
          <p:spPr bwMode="auto">
            <a:xfrm>
              <a:off x="864" y="2362"/>
              <a:ext cx="0" cy="23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8" name="Line 318"/>
            <p:cNvSpPr>
              <a:spLocks noChangeShapeType="1"/>
            </p:cNvSpPr>
            <p:nvPr/>
          </p:nvSpPr>
          <p:spPr bwMode="auto">
            <a:xfrm>
              <a:off x="864" y="2592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9" name="Line 319"/>
            <p:cNvSpPr>
              <a:spLocks noChangeShapeType="1"/>
            </p:cNvSpPr>
            <p:nvPr/>
          </p:nvSpPr>
          <p:spPr bwMode="auto">
            <a:xfrm>
              <a:off x="864" y="2829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0" name="Line 320"/>
            <p:cNvSpPr>
              <a:spLocks noChangeShapeType="1"/>
            </p:cNvSpPr>
            <p:nvPr/>
          </p:nvSpPr>
          <p:spPr bwMode="auto">
            <a:xfrm>
              <a:off x="864" y="3066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1" name="Line 321"/>
            <p:cNvSpPr>
              <a:spLocks noChangeShapeType="1"/>
            </p:cNvSpPr>
            <p:nvPr/>
          </p:nvSpPr>
          <p:spPr bwMode="auto">
            <a:xfrm>
              <a:off x="864" y="3303"/>
              <a:ext cx="0" cy="242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2" name="Line 322"/>
            <p:cNvSpPr>
              <a:spLocks noChangeShapeType="1"/>
            </p:cNvSpPr>
            <p:nvPr/>
          </p:nvSpPr>
          <p:spPr bwMode="auto">
            <a:xfrm>
              <a:off x="864" y="3545"/>
              <a:ext cx="0" cy="245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3" name="Line 323"/>
            <p:cNvSpPr>
              <a:spLocks noChangeShapeType="1"/>
            </p:cNvSpPr>
            <p:nvPr/>
          </p:nvSpPr>
          <p:spPr bwMode="auto">
            <a:xfrm>
              <a:off x="864" y="3790"/>
              <a:ext cx="0" cy="237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 cap="sq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24" name="Rectangle 324"/>
          <p:cNvSpPr>
            <a:spLocks noChangeArrowheads="1"/>
          </p:cNvSpPr>
          <p:nvPr/>
        </p:nvSpPr>
        <p:spPr bwMode="auto">
          <a:xfrm>
            <a:off x="3954463" y="4251325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- 5</a:t>
            </a:r>
          </a:p>
        </p:txBody>
      </p:sp>
      <p:sp>
        <p:nvSpPr>
          <p:cNvPr id="325" name="Rectangle 325"/>
          <p:cNvSpPr>
            <a:spLocks noChangeArrowheads="1"/>
          </p:cNvSpPr>
          <p:nvPr/>
        </p:nvSpPr>
        <p:spPr bwMode="auto">
          <a:xfrm>
            <a:off x="4225925" y="4251325"/>
            <a:ext cx="2079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- 4</a:t>
            </a:r>
          </a:p>
        </p:txBody>
      </p:sp>
      <p:sp>
        <p:nvSpPr>
          <p:cNvPr id="326" name="Rectangle 326"/>
          <p:cNvSpPr>
            <a:spLocks noChangeArrowheads="1"/>
          </p:cNvSpPr>
          <p:nvPr/>
        </p:nvSpPr>
        <p:spPr bwMode="auto">
          <a:xfrm>
            <a:off x="4538663" y="4251325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- 3</a:t>
            </a:r>
          </a:p>
        </p:txBody>
      </p:sp>
      <p:sp>
        <p:nvSpPr>
          <p:cNvPr id="327" name="Rectangle 327"/>
          <p:cNvSpPr>
            <a:spLocks noChangeArrowheads="1"/>
          </p:cNvSpPr>
          <p:nvPr/>
        </p:nvSpPr>
        <p:spPr bwMode="auto">
          <a:xfrm>
            <a:off x="4810125" y="4251325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- 2</a:t>
            </a:r>
          </a:p>
        </p:txBody>
      </p:sp>
      <p:sp>
        <p:nvSpPr>
          <p:cNvPr id="328" name="Rectangle 328"/>
          <p:cNvSpPr>
            <a:spLocks noChangeArrowheads="1"/>
          </p:cNvSpPr>
          <p:nvPr/>
        </p:nvSpPr>
        <p:spPr bwMode="auto">
          <a:xfrm>
            <a:off x="3441700" y="4241800"/>
            <a:ext cx="20796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- 7</a:t>
            </a:r>
          </a:p>
        </p:txBody>
      </p:sp>
      <p:sp>
        <p:nvSpPr>
          <p:cNvPr id="329" name="Rectangle 329"/>
          <p:cNvSpPr>
            <a:spLocks noChangeArrowheads="1"/>
          </p:cNvSpPr>
          <p:nvPr/>
        </p:nvSpPr>
        <p:spPr bwMode="auto">
          <a:xfrm>
            <a:off x="3702050" y="4251325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- 6</a:t>
            </a:r>
          </a:p>
        </p:txBody>
      </p:sp>
      <p:sp>
        <p:nvSpPr>
          <p:cNvPr id="330" name="Rectangle 330"/>
          <p:cNvSpPr>
            <a:spLocks noChangeArrowheads="1"/>
          </p:cNvSpPr>
          <p:nvPr/>
        </p:nvSpPr>
        <p:spPr bwMode="auto">
          <a:xfrm>
            <a:off x="5637213" y="42783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331" name="Rectangle 331"/>
          <p:cNvSpPr>
            <a:spLocks noChangeArrowheads="1"/>
          </p:cNvSpPr>
          <p:nvPr/>
        </p:nvSpPr>
        <p:spPr bwMode="auto">
          <a:xfrm>
            <a:off x="5897563" y="42783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332" name="Rectangle 332"/>
          <p:cNvSpPr>
            <a:spLocks noChangeArrowheads="1"/>
          </p:cNvSpPr>
          <p:nvPr/>
        </p:nvSpPr>
        <p:spPr bwMode="auto">
          <a:xfrm>
            <a:off x="6180138" y="42783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333" name="Rectangle 333"/>
          <p:cNvSpPr>
            <a:spLocks noChangeArrowheads="1"/>
          </p:cNvSpPr>
          <p:nvPr/>
        </p:nvSpPr>
        <p:spPr bwMode="auto">
          <a:xfrm>
            <a:off x="6473825" y="4278313"/>
            <a:ext cx="20796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334" name="Rectangle 334"/>
          <p:cNvSpPr>
            <a:spLocks noChangeArrowheads="1"/>
          </p:cNvSpPr>
          <p:nvPr/>
        </p:nvSpPr>
        <p:spPr bwMode="auto">
          <a:xfrm>
            <a:off x="6734175" y="42783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335" name="Rectangle 335"/>
          <p:cNvSpPr>
            <a:spLocks noChangeArrowheads="1"/>
          </p:cNvSpPr>
          <p:nvPr/>
        </p:nvSpPr>
        <p:spPr bwMode="auto">
          <a:xfrm>
            <a:off x="7021513" y="42783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336" name="Rectangle 336"/>
          <p:cNvSpPr>
            <a:spLocks noChangeArrowheads="1"/>
          </p:cNvSpPr>
          <p:nvPr/>
        </p:nvSpPr>
        <p:spPr bwMode="auto">
          <a:xfrm>
            <a:off x="7283450" y="42783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337" name="Rectangle 337"/>
          <p:cNvSpPr>
            <a:spLocks noChangeArrowheads="1"/>
          </p:cNvSpPr>
          <p:nvPr/>
        </p:nvSpPr>
        <p:spPr bwMode="auto">
          <a:xfrm>
            <a:off x="5384800" y="4243388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0</a:t>
            </a:r>
          </a:p>
        </p:txBody>
      </p:sp>
      <p:sp>
        <p:nvSpPr>
          <p:cNvPr id="338" name="Rectangle 338"/>
          <p:cNvSpPr>
            <a:spLocks noChangeArrowheads="1"/>
          </p:cNvSpPr>
          <p:nvPr/>
        </p:nvSpPr>
        <p:spPr bwMode="auto">
          <a:xfrm>
            <a:off x="5210175" y="3867150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1</a:t>
            </a:r>
          </a:p>
        </p:txBody>
      </p:sp>
      <p:sp>
        <p:nvSpPr>
          <p:cNvPr id="339" name="Rectangle 339"/>
          <p:cNvSpPr>
            <a:spLocks noChangeArrowheads="1"/>
          </p:cNvSpPr>
          <p:nvPr/>
        </p:nvSpPr>
        <p:spPr bwMode="auto">
          <a:xfrm>
            <a:off x="5210175" y="3590925"/>
            <a:ext cx="20955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2</a:t>
            </a:r>
          </a:p>
        </p:txBody>
      </p:sp>
      <p:sp>
        <p:nvSpPr>
          <p:cNvPr id="340" name="Rectangle 340"/>
          <p:cNvSpPr>
            <a:spLocks noChangeArrowheads="1"/>
          </p:cNvSpPr>
          <p:nvPr/>
        </p:nvSpPr>
        <p:spPr bwMode="auto">
          <a:xfrm>
            <a:off x="5210175" y="3322638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341" name="Rectangle 341"/>
          <p:cNvSpPr>
            <a:spLocks noChangeArrowheads="1"/>
          </p:cNvSpPr>
          <p:nvPr/>
        </p:nvSpPr>
        <p:spPr bwMode="auto">
          <a:xfrm>
            <a:off x="5210175" y="3073400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4</a:t>
            </a:r>
          </a:p>
        </p:txBody>
      </p:sp>
      <p:sp>
        <p:nvSpPr>
          <p:cNvPr id="342" name="Rectangle 342"/>
          <p:cNvSpPr>
            <a:spLocks noChangeArrowheads="1"/>
          </p:cNvSpPr>
          <p:nvPr/>
        </p:nvSpPr>
        <p:spPr bwMode="auto">
          <a:xfrm>
            <a:off x="5210175" y="28051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343" name="Rectangle 343"/>
          <p:cNvSpPr>
            <a:spLocks noChangeArrowheads="1"/>
          </p:cNvSpPr>
          <p:nvPr/>
        </p:nvSpPr>
        <p:spPr bwMode="auto">
          <a:xfrm>
            <a:off x="5210175" y="2520950"/>
            <a:ext cx="20955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6</a:t>
            </a:r>
          </a:p>
        </p:txBody>
      </p:sp>
      <p:sp>
        <p:nvSpPr>
          <p:cNvPr id="344" name="Rectangle 344"/>
          <p:cNvSpPr>
            <a:spLocks noChangeArrowheads="1"/>
          </p:cNvSpPr>
          <p:nvPr/>
        </p:nvSpPr>
        <p:spPr bwMode="auto">
          <a:xfrm>
            <a:off x="5210175" y="225266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7</a:t>
            </a:r>
          </a:p>
        </p:txBody>
      </p:sp>
      <p:sp>
        <p:nvSpPr>
          <p:cNvPr id="345" name="Text Box 345"/>
          <p:cNvSpPr txBox="1">
            <a:spLocks noChangeArrowheads="1"/>
          </p:cNvSpPr>
          <p:nvPr/>
        </p:nvSpPr>
        <p:spPr bwMode="auto">
          <a:xfrm>
            <a:off x="7466013" y="4160838"/>
            <a:ext cx="2619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i="1"/>
              <a:t>x</a:t>
            </a:r>
          </a:p>
        </p:txBody>
      </p:sp>
      <p:sp>
        <p:nvSpPr>
          <p:cNvPr id="346" name="Text Box 346"/>
          <p:cNvSpPr txBox="1">
            <a:spLocks noChangeArrowheads="1"/>
          </p:cNvSpPr>
          <p:nvPr/>
        </p:nvSpPr>
        <p:spPr bwMode="auto">
          <a:xfrm>
            <a:off x="5073650" y="1752600"/>
            <a:ext cx="314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i="1"/>
              <a:t>y</a:t>
            </a:r>
          </a:p>
        </p:txBody>
      </p:sp>
      <p:sp>
        <p:nvSpPr>
          <p:cNvPr id="347" name="Rectangle 347"/>
          <p:cNvSpPr>
            <a:spLocks noChangeArrowheads="1"/>
          </p:cNvSpPr>
          <p:nvPr/>
        </p:nvSpPr>
        <p:spPr bwMode="auto">
          <a:xfrm>
            <a:off x="5175250" y="5391150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- 5</a:t>
            </a:r>
          </a:p>
        </p:txBody>
      </p:sp>
      <p:sp>
        <p:nvSpPr>
          <p:cNvPr id="348" name="Rectangle 348"/>
          <p:cNvSpPr>
            <a:spLocks noChangeArrowheads="1"/>
          </p:cNvSpPr>
          <p:nvPr/>
        </p:nvSpPr>
        <p:spPr bwMode="auto">
          <a:xfrm>
            <a:off x="5175250" y="51419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- 4</a:t>
            </a:r>
          </a:p>
        </p:txBody>
      </p:sp>
      <p:sp>
        <p:nvSpPr>
          <p:cNvPr id="349" name="Rectangle 349"/>
          <p:cNvSpPr>
            <a:spLocks noChangeArrowheads="1"/>
          </p:cNvSpPr>
          <p:nvPr/>
        </p:nvSpPr>
        <p:spPr bwMode="auto">
          <a:xfrm>
            <a:off x="5175250" y="4873625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- 3</a:t>
            </a:r>
          </a:p>
        </p:txBody>
      </p:sp>
      <p:sp>
        <p:nvSpPr>
          <p:cNvPr id="350" name="Rectangle 350"/>
          <p:cNvSpPr>
            <a:spLocks noChangeArrowheads="1"/>
          </p:cNvSpPr>
          <p:nvPr/>
        </p:nvSpPr>
        <p:spPr bwMode="auto">
          <a:xfrm>
            <a:off x="5175250" y="4633913"/>
            <a:ext cx="20955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- 2</a:t>
            </a:r>
          </a:p>
        </p:txBody>
      </p:sp>
      <p:sp>
        <p:nvSpPr>
          <p:cNvPr id="351" name="Rectangle 351"/>
          <p:cNvSpPr>
            <a:spLocks noChangeArrowheads="1"/>
          </p:cNvSpPr>
          <p:nvPr/>
        </p:nvSpPr>
        <p:spPr bwMode="auto">
          <a:xfrm>
            <a:off x="5183188" y="5943600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- 7</a:t>
            </a:r>
          </a:p>
        </p:txBody>
      </p:sp>
      <p:sp>
        <p:nvSpPr>
          <p:cNvPr id="352" name="Rectangle 352"/>
          <p:cNvSpPr>
            <a:spLocks noChangeArrowheads="1"/>
          </p:cNvSpPr>
          <p:nvPr/>
        </p:nvSpPr>
        <p:spPr bwMode="auto">
          <a:xfrm>
            <a:off x="5183188" y="5676900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- 6</a:t>
            </a:r>
          </a:p>
        </p:txBody>
      </p:sp>
      <p:sp>
        <p:nvSpPr>
          <p:cNvPr id="353" name="Rectangle 353"/>
          <p:cNvSpPr>
            <a:spLocks noChangeArrowheads="1"/>
          </p:cNvSpPr>
          <p:nvPr/>
        </p:nvSpPr>
        <p:spPr bwMode="auto">
          <a:xfrm>
            <a:off x="5183188" y="4375150"/>
            <a:ext cx="209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- 1</a:t>
            </a:r>
          </a:p>
        </p:txBody>
      </p:sp>
      <p:sp>
        <p:nvSpPr>
          <p:cNvPr id="354" name="Rectangle 354"/>
          <p:cNvSpPr>
            <a:spLocks noChangeArrowheads="1"/>
          </p:cNvSpPr>
          <p:nvPr/>
        </p:nvSpPr>
        <p:spPr bwMode="auto">
          <a:xfrm>
            <a:off x="4997450" y="4191000"/>
            <a:ext cx="304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zh-CN" sz="1800">
                <a:solidFill>
                  <a:srgbClr val="FF3300"/>
                </a:solidFill>
              </a:rPr>
              <a:t>- 1</a:t>
            </a:r>
          </a:p>
        </p:txBody>
      </p:sp>
      <p:sp>
        <p:nvSpPr>
          <p:cNvPr id="355" name="Line 355"/>
          <p:cNvSpPr>
            <a:spLocks noChangeShapeType="1"/>
          </p:cNvSpPr>
          <p:nvPr/>
        </p:nvSpPr>
        <p:spPr bwMode="auto">
          <a:xfrm flipV="1">
            <a:off x="5429250" y="1968500"/>
            <a:ext cx="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6" name="Line 356"/>
          <p:cNvSpPr>
            <a:spLocks noChangeShapeType="1"/>
          </p:cNvSpPr>
          <p:nvPr/>
        </p:nvSpPr>
        <p:spPr bwMode="auto">
          <a:xfrm>
            <a:off x="7423150" y="4216400"/>
            <a:ext cx="393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7" name="Rectangle 360"/>
          <p:cNvSpPr>
            <a:spLocks noChangeArrowheads="1"/>
          </p:cNvSpPr>
          <p:nvPr/>
        </p:nvSpPr>
        <p:spPr bwMode="auto">
          <a:xfrm>
            <a:off x="4465638" y="4572000"/>
            <a:ext cx="3111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000">
                <a:solidFill>
                  <a:srgbClr val="FF0000"/>
                </a:solidFill>
              </a:rPr>
              <a:t>●</a:t>
            </a:r>
          </a:p>
        </p:txBody>
      </p:sp>
      <p:sp>
        <p:nvSpPr>
          <p:cNvPr id="358" name="Rectangle 361"/>
          <p:cNvSpPr>
            <a:spLocks noChangeArrowheads="1"/>
          </p:cNvSpPr>
          <p:nvPr/>
        </p:nvSpPr>
        <p:spPr bwMode="auto">
          <a:xfrm>
            <a:off x="5870575" y="3019425"/>
            <a:ext cx="3111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000">
                <a:solidFill>
                  <a:srgbClr val="FF0000"/>
                </a:solidFill>
              </a:rPr>
              <a:t>●</a:t>
            </a:r>
          </a:p>
        </p:txBody>
      </p:sp>
      <p:sp>
        <p:nvSpPr>
          <p:cNvPr id="359" name="Text Box 362"/>
          <p:cNvSpPr txBox="1">
            <a:spLocks noChangeArrowheads="1"/>
          </p:cNvSpPr>
          <p:nvPr/>
        </p:nvSpPr>
        <p:spPr bwMode="auto">
          <a:xfrm>
            <a:off x="12957" y="3206514"/>
            <a:ext cx="369212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向左平移５个单位，向下平移６个单位．</a:t>
            </a:r>
          </a:p>
        </p:txBody>
      </p:sp>
      <p:sp>
        <p:nvSpPr>
          <p:cNvPr id="360" name="Rectangle 363"/>
          <p:cNvSpPr>
            <a:spLocks noChangeArrowheads="1"/>
          </p:cNvSpPr>
          <p:nvPr/>
        </p:nvSpPr>
        <p:spPr bwMode="auto">
          <a:xfrm>
            <a:off x="5619750" y="3165475"/>
            <a:ext cx="16113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361" name="Text Box 364"/>
          <p:cNvSpPr txBox="1">
            <a:spLocks noChangeArrowheads="1"/>
          </p:cNvSpPr>
          <p:nvPr/>
        </p:nvSpPr>
        <p:spPr bwMode="auto">
          <a:xfrm>
            <a:off x="3155950" y="4837113"/>
            <a:ext cx="2146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（－</a:t>
            </a:r>
            <a:r>
              <a:rPr lang="en-US" altLang="zh-CN">
                <a:solidFill>
                  <a:srgbClr val="FF0000"/>
                </a:solidFill>
              </a:rPr>
              <a:t>3, </a:t>
            </a:r>
            <a:r>
              <a:rPr lang="zh-CN" altLang="en-US">
                <a:solidFill>
                  <a:srgbClr val="FF0000"/>
                </a:solidFill>
              </a:rPr>
              <a:t>－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16467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410052" y="3660100"/>
            <a:ext cx="5975350" cy="942976"/>
            <a:chOff x="1701" y="2432"/>
            <a:chExt cx="3764" cy="594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5033" y="2478"/>
              <a:ext cx="43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/>
                <a:t>x</a:t>
              </a:r>
            </a:p>
          </p:txBody>
        </p:sp>
        <p:sp>
          <p:nvSpPr>
            <p:cNvPr id="4" name="Text Box 5"/>
            <p:cNvSpPr txBox="1">
              <a:spLocks noChangeArrowheads="1"/>
            </p:cNvSpPr>
            <p:nvPr/>
          </p:nvSpPr>
          <p:spPr bwMode="auto">
            <a:xfrm>
              <a:off x="2835" y="2478"/>
              <a:ext cx="40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0"/>
                <a:t>-1</a:t>
              </a:r>
            </a:p>
          </p:txBody>
        </p:sp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1701" y="2432"/>
              <a:ext cx="3538" cy="594"/>
              <a:chOff x="567" y="2659"/>
              <a:chExt cx="3538" cy="594"/>
            </a:xfrm>
          </p:grpSpPr>
          <p:sp>
            <p:nvSpPr>
              <p:cNvPr id="6" name="Line 7"/>
              <p:cNvSpPr>
                <a:spLocks noChangeShapeType="1"/>
              </p:cNvSpPr>
              <p:nvPr/>
            </p:nvSpPr>
            <p:spPr bwMode="auto">
              <a:xfrm>
                <a:off x="567" y="2750"/>
                <a:ext cx="340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7" name="Text Box 8"/>
              <p:cNvSpPr txBox="1">
                <a:spLocks noChangeArrowheads="1"/>
              </p:cNvSpPr>
              <p:nvPr/>
            </p:nvSpPr>
            <p:spPr bwMode="auto">
              <a:xfrm>
                <a:off x="1828" y="2962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dirty="0"/>
                  <a:t>O</a:t>
                </a:r>
              </a:p>
            </p:txBody>
          </p:sp>
          <p:sp>
            <p:nvSpPr>
              <p:cNvPr id="8" name="Line 9"/>
              <p:cNvSpPr>
                <a:spLocks noChangeShapeType="1"/>
              </p:cNvSpPr>
              <p:nvPr/>
            </p:nvSpPr>
            <p:spPr bwMode="auto">
              <a:xfrm>
                <a:off x="2245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3379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0" name="Line 11"/>
              <p:cNvSpPr>
                <a:spLocks noChangeShapeType="1"/>
              </p:cNvSpPr>
              <p:nvPr/>
            </p:nvSpPr>
            <p:spPr bwMode="auto">
              <a:xfrm>
                <a:off x="2472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1" name="Line 12"/>
              <p:cNvSpPr>
                <a:spLocks noChangeShapeType="1"/>
              </p:cNvSpPr>
              <p:nvPr/>
            </p:nvSpPr>
            <p:spPr bwMode="auto">
              <a:xfrm>
                <a:off x="3833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2" name="Line 13"/>
              <p:cNvSpPr>
                <a:spLocks noChangeShapeType="1"/>
              </p:cNvSpPr>
              <p:nvPr/>
            </p:nvSpPr>
            <p:spPr bwMode="auto">
              <a:xfrm>
                <a:off x="3606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3" name="Line 14"/>
              <p:cNvSpPr>
                <a:spLocks noChangeShapeType="1"/>
              </p:cNvSpPr>
              <p:nvPr/>
            </p:nvSpPr>
            <p:spPr bwMode="auto">
              <a:xfrm>
                <a:off x="2699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4" name="Line 15"/>
              <p:cNvSpPr>
                <a:spLocks noChangeShapeType="1"/>
              </p:cNvSpPr>
              <p:nvPr/>
            </p:nvSpPr>
            <p:spPr bwMode="auto">
              <a:xfrm>
                <a:off x="2925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5" name="Line 16"/>
              <p:cNvSpPr>
                <a:spLocks noChangeShapeType="1"/>
              </p:cNvSpPr>
              <p:nvPr/>
            </p:nvSpPr>
            <p:spPr bwMode="auto">
              <a:xfrm>
                <a:off x="3152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6" name="Line 17"/>
              <p:cNvSpPr>
                <a:spLocks noChangeShapeType="1"/>
              </p:cNvSpPr>
              <p:nvPr/>
            </p:nvSpPr>
            <p:spPr bwMode="auto">
              <a:xfrm>
                <a:off x="884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7" name="Line 18"/>
              <p:cNvSpPr>
                <a:spLocks noChangeShapeType="1"/>
              </p:cNvSpPr>
              <p:nvPr/>
            </p:nvSpPr>
            <p:spPr bwMode="auto">
              <a:xfrm>
                <a:off x="657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8" name="Line 19"/>
              <p:cNvSpPr>
                <a:spLocks noChangeShapeType="1"/>
              </p:cNvSpPr>
              <p:nvPr/>
            </p:nvSpPr>
            <p:spPr bwMode="auto">
              <a:xfrm>
                <a:off x="1565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9" name="Line 20"/>
              <p:cNvSpPr>
                <a:spLocks noChangeShapeType="1"/>
              </p:cNvSpPr>
              <p:nvPr/>
            </p:nvSpPr>
            <p:spPr bwMode="auto">
              <a:xfrm>
                <a:off x="1338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0" name="Line 21"/>
              <p:cNvSpPr>
                <a:spLocks noChangeShapeType="1"/>
              </p:cNvSpPr>
              <p:nvPr/>
            </p:nvSpPr>
            <p:spPr bwMode="auto">
              <a:xfrm>
                <a:off x="1111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1" name="Text Box 22"/>
              <p:cNvSpPr txBox="1">
                <a:spLocks noChangeArrowheads="1"/>
              </p:cNvSpPr>
              <p:nvPr/>
            </p:nvSpPr>
            <p:spPr bwMode="auto">
              <a:xfrm>
                <a:off x="2109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1</a:t>
                </a:r>
              </a:p>
            </p:txBody>
          </p:sp>
          <p:sp>
            <p:nvSpPr>
              <p:cNvPr id="22" name="Text Box 23"/>
              <p:cNvSpPr txBox="1">
                <a:spLocks noChangeArrowheads="1"/>
              </p:cNvSpPr>
              <p:nvPr/>
            </p:nvSpPr>
            <p:spPr bwMode="auto">
              <a:xfrm>
                <a:off x="1474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-2</a:t>
                </a:r>
              </a:p>
            </p:txBody>
          </p:sp>
          <p:sp>
            <p:nvSpPr>
              <p:cNvPr id="23" name="Text Box 24"/>
              <p:cNvSpPr txBox="1">
                <a:spLocks noChangeArrowheads="1"/>
              </p:cNvSpPr>
              <p:nvPr/>
            </p:nvSpPr>
            <p:spPr bwMode="auto">
              <a:xfrm>
                <a:off x="2563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3</a:t>
                </a:r>
              </a:p>
            </p:txBody>
          </p:sp>
          <p:sp>
            <p:nvSpPr>
              <p:cNvPr id="24" name="Text Box 25"/>
              <p:cNvSpPr txBox="1">
                <a:spLocks noChangeArrowheads="1"/>
              </p:cNvSpPr>
              <p:nvPr/>
            </p:nvSpPr>
            <p:spPr bwMode="auto">
              <a:xfrm>
                <a:off x="2790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4</a:t>
                </a:r>
              </a:p>
            </p:txBody>
          </p:sp>
          <p:sp>
            <p:nvSpPr>
              <p:cNvPr id="25" name="Text Box 26"/>
              <p:cNvSpPr txBox="1">
                <a:spLocks noChangeArrowheads="1"/>
              </p:cNvSpPr>
              <p:nvPr/>
            </p:nvSpPr>
            <p:spPr bwMode="auto">
              <a:xfrm>
                <a:off x="3016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5</a:t>
                </a:r>
              </a:p>
            </p:txBody>
          </p:sp>
          <p:sp>
            <p:nvSpPr>
              <p:cNvPr id="26" name="Text Box 27"/>
              <p:cNvSpPr txBox="1">
                <a:spLocks noChangeArrowheads="1"/>
              </p:cNvSpPr>
              <p:nvPr/>
            </p:nvSpPr>
            <p:spPr bwMode="auto">
              <a:xfrm>
                <a:off x="3243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6</a:t>
                </a:r>
              </a:p>
            </p:txBody>
          </p:sp>
          <p:sp>
            <p:nvSpPr>
              <p:cNvPr id="27" name="Text Box 28"/>
              <p:cNvSpPr txBox="1">
                <a:spLocks noChangeArrowheads="1"/>
              </p:cNvSpPr>
              <p:nvPr/>
            </p:nvSpPr>
            <p:spPr bwMode="auto">
              <a:xfrm>
                <a:off x="3470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7</a:t>
                </a:r>
              </a:p>
            </p:txBody>
          </p:sp>
          <p:sp>
            <p:nvSpPr>
              <p:cNvPr id="28" name="Text Box 29"/>
              <p:cNvSpPr txBox="1">
                <a:spLocks noChangeArrowheads="1"/>
              </p:cNvSpPr>
              <p:nvPr/>
            </p:nvSpPr>
            <p:spPr bwMode="auto">
              <a:xfrm>
                <a:off x="3697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8</a:t>
                </a:r>
              </a:p>
            </p:txBody>
          </p:sp>
          <p:sp>
            <p:nvSpPr>
              <p:cNvPr id="29" name="Text Box 30"/>
              <p:cNvSpPr txBox="1">
                <a:spLocks noChangeArrowheads="1"/>
              </p:cNvSpPr>
              <p:nvPr/>
            </p:nvSpPr>
            <p:spPr bwMode="auto">
              <a:xfrm>
                <a:off x="2336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2</a:t>
                </a:r>
              </a:p>
            </p:txBody>
          </p:sp>
          <p:sp>
            <p:nvSpPr>
              <p:cNvPr id="30" name="Text Box 31"/>
              <p:cNvSpPr txBox="1">
                <a:spLocks noChangeArrowheads="1"/>
              </p:cNvSpPr>
              <p:nvPr/>
            </p:nvSpPr>
            <p:spPr bwMode="auto">
              <a:xfrm>
                <a:off x="1247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-3</a:t>
                </a:r>
              </a:p>
            </p:txBody>
          </p:sp>
          <p:sp>
            <p:nvSpPr>
              <p:cNvPr id="31" name="Text Box 32"/>
              <p:cNvSpPr txBox="1">
                <a:spLocks noChangeArrowheads="1"/>
              </p:cNvSpPr>
              <p:nvPr/>
            </p:nvSpPr>
            <p:spPr bwMode="auto">
              <a:xfrm>
                <a:off x="1020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-4</a:t>
                </a:r>
              </a:p>
            </p:txBody>
          </p:sp>
          <p:sp>
            <p:nvSpPr>
              <p:cNvPr id="32" name="Text Box 33"/>
              <p:cNvSpPr txBox="1">
                <a:spLocks noChangeArrowheads="1"/>
              </p:cNvSpPr>
              <p:nvPr/>
            </p:nvSpPr>
            <p:spPr bwMode="auto">
              <a:xfrm>
                <a:off x="794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-5</a:t>
                </a:r>
              </a:p>
            </p:txBody>
          </p:sp>
          <p:sp>
            <p:nvSpPr>
              <p:cNvPr id="33" name="Text Box 34"/>
              <p:cNvSpPr txBox="1">
                <a:spLocks noChangeArrowheads="1"/>
              </p:cNvSpPr>
              <p:nvPr/>
            </p:nvSpPr>
            <p:spPr bwMode="auto">
              <a:xfrm>
                <a:off x="567" y="2704"/>
                <a:ext cx="408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b="0"/>
                  <a:t>-6</a:t>
                </a:r>
              </a:p>
            </p:txBody>
          </p:sp>
          <p:sp>
            <p:nvSpPr>
              <p:cNvPr id="34" name="Line 35"/>
              <p:cNvSpPr>
                <a:spLocks noChangeShapeType="1"/>
              </p:cNvSpPr>
              <p:nvPr/>
            </p:nvSpPr>
            <p:spPr bwMode="auto">
              <a:xfrm>
                <a:off x="1837" y="2659"/>
                <a:ext cx="0" cy="9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35" name="Group 36"/>
          <p:cNvGrpSpPr>
            <a:grpSpLocks/>
          </p:cNvGrpSpPr>
          <p:nvPr/>
        </p:nvGrpSpPr>
        <p:grpSpPr bwMode="auto">
          <a:xfrm>
            <a:off x="4713514" y="1428071"/>
            <a:ext cx="863600" cy="5013325"/>
            <a:chOff x="567" y="1315"/>
            <a:chExt cx="544" cy="3022"/>
          </a:xfrm>
        </p:grpSpPr>
        <p:sp>
          <p:nvSpPr>
            <p:cNvPr id="36" name="Text Box 37"/>
            <p:cNvSpPr txBox="1">
              <a:spLocks noChangeArrowheads="1"/>
            </p:cNvSpPr>
            <p:nvPr/>
          </p:nvSpPr>
          <p:spPr bwMode="auto">
            <a:xfrm>
              <a:off x="567" y="3562"/>
              <a:ext cx="499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/>
                <a:t>-5</a:t>
              </a:r>
            </a:p>
          </p:txBody>
        </p:sp>
        <p:grpSp>
          <p:nvGrpSpPr>
            <p:cNvPr id="37" name="Group 38"/>
            <p:cNvGrpSpPr>
              <a:grpSpLocks/>
            </p:cNvGrpSpPr>
            <p:nvPr/>
          </p:nvGrpSpPr>
          <p:grpSpPr bwMode="auto">
            <a:xfrm>
              <a:off x="567" y="1315"/>
              <a:ext cx="544" cy="3022"/>
              <a:chOff x="567" y="1315"/>
              <a:chExt cx="544" cy="3022"/>
            </a:xfrm>
          </p:grpSpPr>
          <p:sp>
            <p:nvSpPr>
              <p:cNvPr id="38" name="Text Box 39"/>
              <p:cNvSpPr txBox="1">
                <a:spLocks noChangeArrowheads="1"/>
              </p:cNvSpPr>
              <p:nvPr/>
            </p:nvSpPr>
            <p:spPr bwMode="auto">
              <a:xfrm>
                <a:off x="567" y="3760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-6</a:t>
                </a:r>
              </a:p>
            </p:txBody>
          </p:sp>
          <p:sp>
            <p:nvSpPr>
              <p:cNvPr id="39" name="Line 40"/>
              <p:cNvSpPr>
                <a:spLocks noChangeShapeType="1"/>
              </p:cNvSpPr>
              <p:nvPr/>
            </p:nvSpPr>
            <p:spPr bwMode="auto">
              <a:xfrm rot="16200000">
                <a:off x="-876" y="2849"/>
                <a:ext cx="297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0" name="Line 41"/>
              <p:cNvSpPr>
                <a:spLocks noChangeShapeType="1"/>
              </p:cNvSpPr>
              <p:nvPr/>
            </p:nvSpPr>
            <p:spPr bwMode="auto">
              <a:xfrm>
                <a:off x="567" y="2948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1" name="Line 42"/>
              <p:cNvSpPr>
                <a:spLocks noChangeShapeType="1"/>
              </p:cNvSpPr>
              <p:nvPr/>
            </p:nvSpPr>
            <p:spPr bwMode="auto">
              <a:xfrm>
                <a:off x="567" y="3130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2" name="Line 43"/>
              <p:cNvSpPr>
                <a:spLocks noChangeShapeType="1"/>
              </p:cNvSpPr>
              <p:nvPr/>
            </p:nvSpPr>
            <p:spPr bwMode="auto">
              <a:xfrm>
                <a:off x="567" y="3311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3" name="Line 44"/>
              <p:cNvSpPr>
                <a:spLocks noChangeShapeType="1"/>
              </p:cNvSpPr>
              <p:nvPr/>
            </p:nvSpPr>
            <p:spPr bwMode="auto">
              <a:xfrm>
                <a:off x="567" y="3492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4" name="Line 45"/>
              <p:cNvSpPr>
                <a:spLocks noChangeShapeType="1"/>
              </p:cNvSpPr>
              <p:nvPr/>
            </p:nvSpPr>
            <p:spPr bwMode="auto">
              <a:xfrm>
                <a:off x="567" y="3674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5" name="Line 46"/>
              <p:cNvSpPr>
                <a:spLocks noChangeShapeType="1"/>
              </p:cNvSpPr>
              <p:nvPr/>
            </p:nvSpPr>
            <p:spPr bwMode="auto">
              <a:xfrm>
                <a:off x="567" y="3855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6" name="Line 47"/>
              <p:cNvSpPr>
                <a:spLocks noChangeShapeType="1"/>
              </p:cNvSpPr>
              <p:nvPr/>
            </p:nvSpPr>
            <p:spPr bwMode="auto">
              <a:xfrm>
                <a:off x="567" y="2585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7" name="Line 48"/>
              <p:cNvSpPr>
                <a:spLocks noChangeShapeType="1"/>
              </p:cNvSpPr>
              <p:nvPr/>
            </p:nvSpPr>
            <p:spPr bwMode="auto">
              <a:xfrm>
                <a:off x="567" y="2404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8" name="Line 49"/>
              <p:cNvSpPr>
                <a:spLocks noChangeShapeType="1"/>
              </p:cNvSpPr>
              <p:nvPr/>
            </p:nvSpPr>
            <p:spPr bwMode="auto">
              <a:xfrm>
                <a:off x="567" y="2222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49" name="Line 50"/>
              <p:cNvSpPr>
                <a:spLocks noChangeShapeType="1"/>
              </p:cNvSpPr>
              <p:nvPr/>
            </p:nvSpPr>
            <p:spPr bwMode="auto">
              <a:xfrm>
                <a:off x="567" y="2041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0" name="Line 51"/>
              <p:cNvSpPr>
                <a:spLocks noChangeShapeType="1"/>
              </p:cNvSpPr>
              <p:nvPr/>
            </p:nvSpPr>
            <p:spPr bwMode="auto">
              <a:xfrm>
                <a:off x="567" y="1859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1" name="Line 52"/>
              <p:cNvSpPr>
                <a:spLocks noChangeShapeType="1"/>
              </p:cNvSpPr>
              <p:nvPr/>
            </p:nvSpPr>
            <p:spPr bwMode="auto">
              <a:xfrm>
                <a:off x="567" y="1678"/>
                <a:ext cx="4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52" name="Text Box 53"/>
              <p:cNvSpPr txBox="1">
                <a:spLocks noChangeArrowheads="1"/>
              </p:cNvSpPr>
              <p:nvPr/>
            </p:nvSpPr>
            <p:spPr bwMode="auto">
              <a:xfrm>
                <a:off x="567" y="2495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1</a:t>
                </a:r>
              </a:p>
            </p:txBody>
          </p:sp>
          <p:sp>
            <p:nvSpPr>
              <p:cNvPr id="53" name="Text Box 54"/>
              <p:cNvSpPr txBox="1">
                <a:spLocks noChangeArrowheads="1"/>
              </p:cNvSpPr>
              <p:nvPr/>
            </p:nvSpPr>
            <p:spPr bwMode="auto">
              <a:xfrm>
                <a:off x="567" y="1587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6</a:t>
                </a:r>
              </a:p>
            </p:txBody>
          </p:sp>
          <p:sp>
            <p:nvSpPr>
              <p:cNvPr id="54" name="Text Box 55"/>
              <p:cNvSpPr txBox="1">
                <a:spLocks noChangeArrowheads="1"/>
              </p:cNvSpPr>
              <p:nvPr/>
            </p:nvSpPr>
            <p:spPr bwMode="auto">
              <a:xfrm>
                <a:off x="567" y="1765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5</a:t>
                </a:r>
              </a:p>
            </p:txBody>
          </p:sp>
          <p:sp>
            <p:nvSpPr>
              <p:cNvPr id="55" name="Text Box 56"/>
              <p:cNvSpPr txBox="1">
                <a:spLocks noChangeArrowheads="1"/>
              </p:cNvSpPr>
              <p:nvPr/>
            </p:nvSpPr>
            <p:spPr bwMode="auto">
              <a:xfrm>
                <a:off x="567" y="1946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4</a:t>
                </a:r>
              </a:p>
            </p:txBody>
          </p:sp>
          <p:sp>
            <p:nvSpPr>
              <p:cNvPr id="56" name="Text Box 57"/>
              <p:cNvSpPr txBox="1">
                <a:spLocks noChangeArrowheads="1"/>
              </p:cNvSpPr>
              <p:nvPr/>
            </p:nvSpPr>
            <p:spPr bwMode="auto">
              <a:xfrm>
                <a:off x="567" y="2292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2</a:t>
                </a:r>
              </a:p>
            </p:txBody>
          </p:sp>
          <p:sp>
            <p:nvSpPr>
              <p:cNvPr id="57" name="Text Box 58"/>
              <p:cNvSpPr txBox="1">
                <a:spLocks noChangeArrowheads="1"/>
              </p:cNvSpPr>
              <p:nvPr/>
            </p:nvSpPr>
            <p:spPr bwMode="auto">
              <a:xfrm>
                <a:off x="567" y="2853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-1</a:t>
                </a:r>
              </a:p>
            </p:txBody>
          </p:sp>
          <p:sp>
            <p:nvSpPr>
              <p:cNvPr id="58" name="Text Box 59"/>
              <p:cNvSpPr txBox="1">
                <a:spLocks noChangeArrowheads="1"/>
              </p:cNvSpPr>
              <p:nvPr/>
            </p:nvSpPr>
            <p:spPr bwMode="auto">
              <a:xfrm>
                <a:off x="567" y="3035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-2</a:t>
                </a:r>
              </a:p>
            </p:txBody>
          </p:sp>
          <p:sp>
            <p:nvSpPr>
              <p:cNvPr id="59" name="Text Box 60"/>
              <p:cNvSpPr txBox="1">
                <a:spLocks noChangeArrowheads="1"/>
              </p:cNvSpPr>
              <p:nvPr/>
            </p:nvSpPr>
            <p:spPr bwMode="auto">
              <a:xfrm>
                <a:off x="567" y="3216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-3</a:t>
                </a:r>
              </a:p>
            </p:txBody>
          </p:sp>
          <p:sp>
            <p:nvSpPr>
              <p:cNvPr id="60" name="Text Box 61"/>
              <p:cNvSpPr txBox="1">
                <a:spLocks noChangeArrowheads="1"/>
              </p:cNvSpPr>
              <p:nvPr/>
            </p:nvSpPr>
            <p:spPr bwMode="auto">
              <a:xfrm>
                <a:off x="567" y="3402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-4</a:t>
                </a:r>
              </a:p>
            </p:txBody>
          </p:sp>
          <p:sp>
            <p:nvSpPr>
              <p:cNvPr id="61" name="Text Box 62"/>
              <p:cNvSpPr txBox="1">
                <a:spLocks noChangeArrowheads="1"/>
              </p:cNvSpPr>
              <p:nvPr/>
            </p:nvSpPr>
            <p:spPr bwMode="auto">
              <a:xfrm>
                <a:off x="567" y="2127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3</a:t>
                </a:r>
              </a:p>
            </p:txBody>
          </p:sp>
          <p:sp>
            <p:nvSpPr>
              <p:cNvPr id="62" name="Text Box 63"/>
              <p:cNvSpPr txBox="1">
                <a:spLocks noChangeArrowheads="1"/>
              </p:cNvSpPr>
              <p:nvPr/>
            </p:nvSpPr>
            <p:spPr bwMode="auto">
              <a:xfrm>
                <a:off x="612" y="1315"/>
                <a:ext cx="499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/>
                  <a:t>y</a:t>
                </a:r>
              </a:p>
            </p:txBody>
          </p:sp>
        </p:grpSp>
      </p:grpSp>
      <p:sp>
        <p:nvSpPr>
          <p:cNvPr id="63" name="Text Box 64"/>
          <p:cNvSpPr txBox="1">
            <a:spLocks noChangeArrowheads="1"/>
          </p:cNvSpPr>
          <p:nvPr/>
        </p:nvSpPr>
        <p:spPr bwMode="auto">
          <a:xfrm>
            <a:off x="68490" y="189278"/>
            <a:ext cx="713105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>
                <a:solidFill>
                  <a:schemeClr val="accent2"/>
                </a:solidFill>
              </a:rPr>
              <a:t>         </a:t>
            </a:r>
            <a:r>
              <a:rPr lang="zh-CN" altLang="en-US" sz="3200" dirty="0">
                <a:solidFill>
                  <a:srgbClr val="000000"/>
                </a:solidFill>
              </a:rPr>
              <a:t>如图， △ </a:t>
            </a:r>
            <a:r>
              <a:rPr lang="en-US" altLang="zh-CN" sz="3200" dirty="0">
                <a:solidFill>
                  <a:srgbClr val="000000"/>
                </a:solidFill>
              </a:rPr>
              <a:t>AOB</a:t>
            </a:r>
            <a:r>
              <a:rPr lang="zh-CN" altLang="en-US" sz="3200" dirty="0">
                <a:solidFill>
                  <a:srgbClr val="000000"/>
                </a:solidFill>
              </a:rPr>
              <a:t>沿</a:t>
            </a:r>
            <a:r>
              <a:rPr lang="en-US" altLang="zh-CN" sz="3200" dirty="0">
                <a:solidFill>
                  <a:srgbClr val="000000"/>
                </a:solidFill>
              </a:rPr>
              <a:t>x</a:t>
            </a:r>
            <a:r>
              <a:rPr lang="zh-CN" altLang="en-US" sz="3200" dirty="0">
                <a:solidFill>
                  <a:srgbClr val="000000"/>
                </a:solidFill>
              </a:rPr>
              <a:t>轴向左平移</a:t>
            </a:r>
            <a:r>
              <a:rPr lang="en-US" altLang="zh-CN" sz="3200" dirty="0">
                <a:solidFill>
                  <a:srgbClr val="000000"/>
                </a:solidFill>
              </a:rPr>
              <a:t>4</a:t>
            </a:r>
            <a:r>
              <a:rPr lang="zh-CN" altLang="en-US" sz="3200" dirty="0">
                <a:solidFill>
                  <a:srgbClr val="000000"/>
                </a:solidFill>
              </a:rPr>
              <a:t>个单位后得到△</a:t>
            </a:r>
            <a:r>
              <a:rPr lang="en-US" altLang="zh-CN" sz="3200" dirty="0">
                <a:solidFill>
                  <a:srgbClr val="000000"/>
                </a:solidFill>
              </a:rPr>
              <a:t>A′O</a:t>
            </a:r>
            <a:r>
              <a:rPr lang="en-US" altLang="en-US" sz="3200" dirty="0">
                <a:solidFill>
                  <a:srgbClr val="000000"/>
                </a:solidFill>
              </a:rPr>
              <a:t>′</a:t>
            </a:r>
            <a:r>
              <a:rPr lang="en-US" altLang="zh-CN" sz="3200" dirty="0">
                <a:solidFill>
                  <a:srgbClr val="000000"/>
                </a:solidFill>
              </a:rPr>
              <a:t>B′</a:t>
            </a:r>
            <a:r>
              <a:rPr lang="zh-CN" altLang="en-US" sz="3200" dirty="0">
                <a:solidFill>
                  <a:srgbClr val="000000"/>
                </a:solidFill>
              </a:rPr>
              <a:t>，则△</a:t>
            </a:r>
            <a:r>
              <a:rPr lang="en-US" altLang="zh-CN" sz="3200" dirty="0">
                <a:solidFill>
                  <a:srgbClr val="000000"/>
                </a:solidFill>
              </a:rPr>
              <a:t>A′O</a:t>
            </a:r>
            <a:r>
              <a:rPr lang="en-US" altLang="en-US" sz="3200" dirty="0">
                <a:solidFill>
                  <a:srgbClr val="000000"/>
                </a:solidFill>
              </a:rPr>
              <a:t>′</a:t>
            </a:r>
            <a:r>
              <a:rPr lang="en-US" altLang="zh-CN" sz="3200" dirty="0">
                <a:solidFill>
                  <a:srgbClr val="000000"/>
                </a:solidFill>
              </a:rPr>
              <a:t>B′</a:t>
            </a:r>
            <a:r>
              <a:rPr lang="zh-CN" altLang="en-US" sz="3200" dirty="0">
                <a:solidFill>
                  <a:srgbClr val="000000"/>
                </a:solidFill>
              </a:rPr>
              <a:t>的三个顶点坐标为多少？</a:t>
            </a:r>
          </a:p>
        </p:txBody>
      </p:sp>
      <p:grpSp>
        <p:nvGrpSpPr>
          <p:cNvPr id="64" name="Group 83"/>
          <p:cNvGrpSpPr>
            <a:grpSpLocks/>
          </p:cNvGrpSpPr>
          <p:nvPr/>
        </p:nvGrpSpPr>
        <p:grpSpPr bwMode="auto">
          <a:xfrm>
            <a:off x="4786539" y="2364696"/>
            <a:ext cx="1655763" cy="1536700"/>
            <a:chOff x="3198" y="1389"/>
            <a:chExt cx="1043" cy="968"/>
          </a:xfrm>
        </p:grpSpPr>
        <p:sp>
          <p:nvSpPr>
            <p:cNvPr id="65" name="Line 65"/>
            <p:cNvSpPr>
              <a:spLocks noChangeShapeType="1"/>
            </p:cNvSpPr>
            <p:nvPr/>
          </p:nvSpPr>
          <p:spPr bwMode="auto">
            <a:xfrm flipV="1">
              <a:off x="3198" y="1570"/>
              <a:ext cx="408" cy="72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6" name="Line 68"/>
            <p:cNvSpPr>
              <a:spLocks noChangeShapeType="1"/>
            </p:cNvSpPr>
            <p:nvPr/>
          </p:nvSpPr>
          <p:spPr bwMode="auto">
            <a:xfrm>
              <a:off x="3606" y="1570"/>
              <a:ext cx="453" cy="72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7" name="Text Box 69"/>
            <p:cNvSpPr txBox="1">
              <a:spLocks noChangeArrowheads="1"/>
            </p:cNvSpPr>
            <p:nvPr/>
          </p:nvSpPr>
          <p:spPr bwMode="auto">
            <a:xfrm>
              <a:off x="3606" y="1389"/>
              <a:ext cx="22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0"/>
                <a:t>A</a:t>
              </a:r>
            </a:p>
          </p:txBody>
        </p:sp>
        <p:sp>
          <p:nvSpPr>
            <p:cNvPr id="68" name="Text Box 70"/>
            <p:cNvSpPr txBox="1">
              <a:spLocks noChangeArrowheads="1"/>
            </p:cNvSpPr>
            <p:nvPr/>
          </p:nvSpPr>
          <p:spPr bwMode="auto">
            <a:xfrm>
              <a:off x="4014" y="2069"/>
              <a:ext cx="22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0"/>
                <a:t>B</a:t>
              </a:r>
            </a:p>
          </p:txBody>
        </p:sp>
        <p:sp>
          <p:nvSpPr>
            <p:cNvPr id="69" name="Line 76"/>
            <p:cNvSpPr>
              <a:spLocks noChangeShapeType="1"/>
            </p:cNvSpPr>
            <p:nvPr/>
          </p:nvSpPr>
          <p:spPr bwMode="auto">
            <a:xfrm flipV="1">
              <a:off x="3198" y="2284"/>
              <a:ext cx="861" cy="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</p:grpSp>
      <p:grpSp>
        <p:nvGrpSpPr>
          <p:cNvPr id="70" name="Group 84"/>
          <p:cNvGrpSpPr>
            <a:grpSpLocks/>
          </p:cNvGrpSpPr>
          <p:nvPr/>
        </p:nvGrpSpPr>
        <p:grpSpPr bwMode="auto">
          <a:xfrm>
            <a:off x="2913289" y="2150383"/>
            <a:ext cx="1871663" cy="2212975"/>
            <a:chOff x="2018" y="1254"/>
            <a:chExt cx="1179" cy="1394"/>
          </a:xfrm>
        </p:grpSpPr>
        <p:grpSp>
          <p:nvGrpSpPr>
            <p:cNvPr id="71" name="Group 77"/>
            <p:cNvGrpSpPr>
              <a:grpSpLocks/>
            </p:cNvGrpSpPr>
            <p:nvPr/>
          </p:nvGrpSpPr>
          <p:grpSpPr bwMode="auto">
            <a:xfrm>
              <a:off x="2245" y="1570"/>
              <a:ext cx="952" cy="738"/>
              <a:chOff x="2245" y="1570"/>
              <a:chExt cx="952" cy="738"/>
            </a:xfrm>
          </p:grpSpPr>
          <p:sp>
            <p:nvSpPr>
              <p:cNvPr id="75" name="Line 72"/>
              <p:cNvSpPr>
                <a:spLocks noChangeShapeType="1"/>
              </p:cNvSpPr>
              <p:nvPr/>
            </p:nvSpPr>
            <p:spPr bwMode="auto">
              <a:xfrm flipV="1">
                <a:off x="2245" y="2296"/>
                <a:ext cx="952" cy="12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76" name="Line 73"/>
              <p:cNvSpPr>
                <a:spLocks noChangeShapeType="1"/>
              </p:cNvSpPr>
              <p:nvPr/>
            </p:nvSpPr>
            <p:spPr bwMode="auto">
              <a:xfrm flipV="1">
                <a:off x="2245" y="1582"/>
                <a:ext cx="408" cy="72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77" name="Line 74"/>
              <p:cNvSpPr>
                <a:spLocks noChangeShapeType="1"/>
              </p:cNvSpPr>
              <p:nvPr/>
            </p:nvSpPr>
            <p:spPr bwMode="auto">
              <a:xfrm>
                <a:off x="2653" y="1570"/>
                <a:ext cx="544" cy="72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400"/>
              </a:p>
            </p:txBody>
          </p:sp>
        </p:grpSp>
        <p:sp>
          <p:nvSpPr>
            <p:cNvPr id="72" name="Text Box 78"/>
            <p:cNvSpPr txBox="1">
              <a:spLocks noChangeArrowheads="1"/>
            </p:cNvSpPr>
            <p:nvPr/>
          </p:nvSpPr>
          <p:spPr bwMode="auto">
            <a:xfrm>
              <a:off x="2465" y="1254"/>
              <a:ext cx="64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/>
                <a:t>A′</a:t>
              </a:r>
            </a:p>
          </p:txBody>
        </p:sp>
        <p:sp>
          <p:nvSpPr>
            <p:cNvPr id="73" name="Text Box 80"/>
            <p:cNvSpPr txBox="1">
              <a:spLocks noChangeArrowheads="1"/>
            </p:cNvSpPr>
            <p:nvPr/>
          </p:nvSpPr>
          <p:spPr bwMode="auto">
            <a:xfrm>
              <a:off x="2018" y="2357"/>
              <a:ext cx="27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/>
                <a:t>O′</a:t>
              </a:r>
            </a:p>
          </p:txBody>
        </p:sp>
        <p:sp>
          <p:nvSpPr>
            <p:cNvPr id="74" name="Text Box 81"/>
            <p:cNvSpPr txBox="1">
              <a:spLocks noChangeArrowheads="1"/>
            </p:cNvSpPr>
            <p:nvPr/>
          </p:nvSpPr>
          <p:spPr bwMode="auto">
            <a:xfrm>
              <a:off x="2835" y="2357"/>
              <a:ext cx="25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/>
                <a:t>B′</a:t>
              </a:r>
            </a:p>
          </p:txBody>
        </p:sp>
      </p:grpSp>
      <p:sp>
        <p:nvSpPr>
          <p:cNvPr id="78" name="Text Box 82"/>
          <p:cNvSpPr txBox="1">
            <a:spLocks noChangeArrowheads="1"/>
          </p:cNvSpPr>
          <p:nvPr/>
        </p:nvSpPr>
        <p:spPr bwMode="auto">
          <a:xfrm>
            <a:off x="587505" y="4561458"/>
            <a:ext cx="265489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A′</a:t>
            </a:r>
            <a:r>
              <a:rPr lang="zh-CN" altLang="en-US" sz="2800" dirty="0">
                <a:solidFill>
                  <a:srgbClr val="FF0000"/>
                </a:solidFill>
              </a:rPr>
              <a:t>（－</a:t>
            </a:r>
            <a:r>
              <a:rPr lang="en-US" altLang="zh-CN" sz="2800" dirty="0">
                <a:solidFill>
                  <a:srgbClr val="FF0000"/>
                </a:solidFill>
              </a:rPr>
              <a:t>2</a:t>
            </a:r>
            <a:r>
              <a:rPr lang="zh-CN" altLang="en-US" sz="2800" dirty="0">
                <a:solidFill>
                  <a:srgbClr val="FF0000"/>
                </a:solidFill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</a:rPr>
              <a:t>4</a:t>
            </a:r>
            <a:r>
              <a:rPr lang="zh-CN" altLang="en-US" sz="2800" dirty="0">
                <a:solidFill>
                  <a:srgbClr val="FF0000"/>
                </a:solidFill>
              </a:rPr>
              <a:t>）；</a:t>
            </a:r>
          </a:p>
          <a:p>
            <a:r>
              <a:rPr lang="en-US" altLang="zh-CN" sz="2800" dirty="0">
                <a:solidFill>
                  <a:srgbClr val="FF0000"/>
                </a:solidFill>
              </a:rPr>
              <a:t>B′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0</a:t>
            </a:r>
            <a:r>
              <a:rPr lang="zh-CN" altLang="en-US" sz="2800" dirty="0">
                <a:solidFill>
                  <a:srgbClr val="FF0000"/>
                </a:solidFill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</a:rPr>
              <a:t>0</a:t>
            </a:r>
            <a:r>
              <a:rPr lang="zh-CN" altLang="en-US" sz="2800" dirty="0">
                <a:solidFill>
                  <a:srgbClr val="FF0000"/>
                </a:solidFill>
              </a:rPr>
              <a:t>）；</a:t>
            </a:r>
          </a:p>
          <a:p>
            <a:r>
              <a:rPr lang="en-US" altLang="zh-CN" sz="2800" dirty="0">
                <a:solidFill>
                  <a:srgbClr val="FF0000"/>
                </a:solidFill>
              </a:rPr>
              <a:t>O′</a:t>
            </a:r>
            <a:r>
              <a:rPr lang="zh-CN" altLang="en-US" sz="2800" dirty="0">
                <a:solidFill>
                  <a:srgbClr val="FF0000"/>
                </a:solidFill>
              </a:rPr>
              <a:t>（－</a:t>
            </a:r>
            <a:r>
              <a:rPr lang="en-US" altLang="zh-CN" sz="2800" dirty="0">
                <a:solidFill>
                  <a:srgbClr val="FF0000"/>
                </a:solidFill>
              </a:rPr>
              <a:t>4</a:t>
            </a:r>
            <a:r>
              <a:rPr lang="zh-CN" altLang="en-US" sz="2800" dirty="0">
                <a:solidFill>
                  <a:srgbClr val="FF0000"/>
                </a:solidFill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</a:rPr>
              <a:t>0</a:t>
            </a:r>
            <a:r>
              <a:rPr lang="zh-CN" altLang="en-US" sz="2800" dirty="0">
                <a:solidFill>
                  <a:srgbClr val="FF0000"/>
                </a:solidFill>
              </a:rPr>
              <a:t>）．</a:t>
            </a:r>
          </a:p>
        </p:txBody>
      </p:sp>
    </p:spTree>
    <p:extLst>
      <p:ext uri="{BB962C8B-B14F-4D97-AF65-F5344CB8AC3E}">
        <p14:creationId xmlns:p14="http://schemas.microsoft.com/office/powerpoint/2010/main" val="170215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Text Box 2"/>
          <p:cNvSpPr txBox="1">
            <a:spLocks noChangeArrowheads="1"/>
          </p:cNvSpPr>
          <p:nvPr/>
        </p:nvSpPr>
        <p:spPr bwMode="auto">
          <a:xfrm>
            <a:off x="-45130" y="1495338"/>
            <a:ext cx="9232219" cy="1717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000000"/>
                </a:solidFill>
              </a:rPr>
              <a:t>　　</a:t>
            </a:r>
            <a:r>
              <a:rPr kumimoji="1" lang="en-US" altLang="zh-CN" sz="3200" dirty="0">
                <a:solidFill>
                  <a:srgbClr val="000000"/>
                </a:solidFill>
              </a:rPr>
              <a:t>1</a:t>
            </a:r>
            <a:r>
              <a:rPr kumimoji="1" lang="zh-CN" altLang="en-US" sz="3200" dirty="0">
                <a:solidFill>
                  <a:srgbClr val="000000"/>
                </a:solidFill>
              </a:rPr>
              <a:t>．如果</a:t>
            </a:r>
            <a:r>
              <a:rPr kumimoji="1" lang="en-US" altLang="zh-CN" sz="3200" dirty="0">
                <a:solidFill>
                  <a:srgbClr val="000000"/>
                </a:solidFill>
              </a:rPr>
              <a:t>A</a:t>
            </a:r>
            <a:r>
              <a:rPr kumimoji="1" lang="zh-CN" altLang="en-US" sz="3200" dirty="0">
                <a:solidFill>
                  <a:srgbClr val="000000"/>
                </a:solidFill>
              </a:rPr>
              <a:t>，</a:t>
            </a:r>
            <a:r>
              <a:rPr kumimoji="1" lang="en-US" altLang="zh-CN" sz="3200" dirty="0">
                <a:solidFill>
                  <a:srgbClr val="000000"/>
                </a:solidFill>
              </a:rPr>
              <a:t>B</a:t>
            </a:r>
            <a:r>
              <a:rPr kumimoji="1" lang="zh-CN" altLang="en-US" sz="3200" dirty="0">
                <a:solidFill>
                  <a:srgbClr val="000000"/>
                </a:solidFill>
              </a:rPr>
              <a:t>的坐标分别为</a:t>
            </a:r>
            <a:r>
              <a:rPr kumimoji="1" lang="en-US" altLang="zh-CN" sz="3200" dirty="0">
                <a:solidFill>
                  <a:srgbClr val="000000"/>
                </a:solidFill>
              </a:rPr>
              <a:t>A</a:t>
            </a:r>
            <a:r>
              <a:rPr kumimoji="1" lang="zh-CN" altLang="en-US" sz="3200" dirty="0">
                <a:solidFill>
                  <a:srgbClr val="000000"/>
                </a:solidFill>
              </a:rPr>
              <a:t>（</a:t>
            </a:r>
            <a:r>
              <a:rPr kumimoji="1" lang="en-US" altLang="en-US" sz="3200" dirty="0">
                <a:solidFill>
                  <a:srgbClr val="000000"/>
                </a:solidFill>
              </a:rPr>
              <a:t>－</a:t>
            </a:r>
            <a:r>
              <a:rPr kumimoji="1" lang="en-US" altLang="zh-CN" sz="3200" dirty="0">
                <a:solidFill>
                  <a:srgbClr val="000000"/>
                </a:solidFill>
              </a:rPr>
              <a:t>4</a:t>
            </a:r>
            <a:r>
              <a:rPr kumimoji="1" lang="zh-CN" altLang="en-US" sz="3200" dirty="0">
                <a:solidFill>
                  <a:srgbClr val="000000"/>
                </a:solidFill>
              </a:rPr>
              <a:t>，</a:t>
            </a:r>
            <a:r>
              <a:rPr kumimoji="1" lang="en-US" altLang="zh-CN" sz="3200" dirty="0">
                <a:solidFill>
                  <a:srgbClr val="000000"/>
                </a:solidFill>
              </a:rPr>
              <a:t>5</a:t>
            </a:r>
            <a:r>
              <a:rPr kumimoji="1" lang="zh-CN" altLang="en-US" sz="3200" dirty="0">
                <a:solidFill>
                  <a:srgbClr val="000000"/>
                </a:solidFill>
              </a:rPr>
              <a:t>），</a:t>
            </a:r>
            <a:r>
              <a:rPr kumimoji="1" lang="en-US" altLang="zh-CN" sz="3200" dirty="0">
                <a:solidFill>
                  <a:srgbClr val="000000"/>
                </a:solidFill>
              </a:rPr>
              <a:t>B</a:t>
            </a:r>
            <a:r>
              <a:rPr kumimoji="1" lang="zh-CN" altLang="en-US" sz="3200" dirty="0">
                <a:solidFill>
                  <a:srgbClr val="000000"/>
                </a:solidFill>
              </a:rPr>
              <a:t>（</a:t>
            </a:r>
            <a:r>
              <a:rPr kumimoji="1" lang="en-US" altLang="en-US" sz="3200" dirty="0">
                <a:solidFill>
                  <a:srgbClr val="000000"/>
                </a:solidFill>
              </a:rPr>
              <a:t>－</a:t>
            </a:r>
            <a:r>
              <a:rPr kumimoji="1" lang="en-US" altLang="zh-CN" sz="3200" dirty="0">
                <a:solidFill>
                  <a:srgbClr val="000000"/>
                </a:solidFill>
              </a:rPr>
              <a:t>4</a:t>
            </a:r>
            <a:r>
              <a:rPr kumimoji="1" lang="zh-CN" altLang="en-US" sz="3200" dirty="0">
                <a:solidFill>
                  <a:srgbClr val="000000"/>
                </a:solidFill>
              </a:rPr>
              <a:t>，</a:t>
            </a:r>
            <a:r>
              <a:rPr kumimoji="1" lang="en-US" altLang="zh-CN" sz="3200" dirty="0">
                <a:solidFill>
                  <a:srgbClr val="000000"/>
                </a:solidFill>
              </a:rPr>
              <a:t>2</a:t>
            </a:r>
            <a:r>
              <a:rPr kumimoji="1" lang="zh-CN" altLang="en-US" sz="3200" dirty="0">
                <a:solidFill>
                  <a:srgbClr val="000000"/>
                </a:solidFill>
              </a:rPr>
              <a:t>），将点</a:t>
            </a:r>
            <a:r>
              <a:rPr kumimoji="1" lang="en-US" altLang="zh-CN" sz="3200" dirty="0">
                <a:solidFill>
                  <a:srgbClr val="000000"/>
                </a:solidFill>
              </a:rPr>
              <a:t>A</a:t>
            </a:r>
            <a:r>
              <a:rPr kumimoji="1" lang="zh-CN" altLang="en-US" sz="3200" dirty="0">
                <a:solidFill>
                  <a:srgbClr val="000000"/>
                </a:solidFill>
              </a:rPr>
              <a:t>向</a:t>
            </a:r>
            <a:r>
              <a:rPr kumimoji="1" lang="en-US" altLang="zh-CN" sz="3200" dirty="0">
                <a:solidFill>
                  <a:srgbClr val="000000"/>
                </a:solidFill>
              </a:rPr>
              <a:t>___</a:t>
            </a:r>
            <a:r>
              <a:rPr kumimoji="1" lang="zh-CN" altLang="en-US" sz="3200" dirty="0">
                <a:solidFill>
                  <a:srgbClr val="000000"/>
                </a:solidFill>
              </a:rPr>
              <a:t>平移</a:t>
            </a:r>
            <a:r>
              <a:rPr kumimoji="1" lang="en-US" altLang="zh-CN" sz="3200" dirty="0">
                <a:solidFill>
                  <a:srgbClr val="000000"/>
                </a:solidFill>
              </a:rPr>
              <a:t>___</a:t>
            </a:r>
            <a:r>
              <a:rPr kumimoji="1" lang="zh-CN" altLang="en-US" sz="3200" dirty="0">
                <a:solidFill>
                  <a:srgbClr val="000000"/>
                </a:solidFill>
              </a:rPr>
              <a:t>个单位长度得到点</a:t>
            </a:r>
            <a:r>
              <a:rPr kumimoji="1" lang="en-US" altLang="zh-CN" sz="3200" dirty="0">
                <a:solidFill>
                  <a:srgbClr val="000000"/>
                </a:solidFill>
              </a:rPr>
              <a:t>B</a:t>
            </a:r>
            <a:r>
              <a:rPr kumimoji="1" lang="zh-CN" altLang="en-US" sz="3200" dirty="0">
                <a:solidFill>
                  <a:srgbClr val="000000"/>
                </a:solidFill>
              </a:rPr>
              <a:t>；将点</a:t>
            </a:r>
            <a:r>
              <a:rPr kumimoji="1" lang="en-US" altLang="zh-CN" sz="3200" dirty="0">
                <a:solidFill>
                  <a:srgbClr val="000000"/>
                </a:solidFill>
              </a:rPr>
              <a:t>B</a:t>
            </a:r>
            <a:r>
              <a:rPr kumimoji="1" lang="zh-CN" altLang="en-US" sz="3200" dirty="0">
                <a:solidFill>
                  <a:srgbClr val="000000"/>
                </a:solidFill>
              </a:rPr>
              <a:t>向</a:t>
            </a:r>
            <a:r>
              <a:rPr kumimoji="1" lang="en-US" altLang="zh-CN" sz="3200" dirty="0">
                <a:solidFill>
                  <a:srgbClr val="000000"/>
                </a:solidFill>
              </a:rPr>
              <a:t>___</a:t>
            </a:r>
            <a:r>
              <a:rPr kumimoji="1" lang="zh-CN" altLang="en-US" sz="3200" dirty="0">
                <a:solidFill>
                  <a:srgbClr val="000000"/>
                </a:solidFill>
              </a:rPr>
              <a:t>平移</a:t>
            </a:r>
            <a:r>
              <a:rPr kumimoji="1" lang="en-US" altLang="zh-CN" sz="3200" dirty="0">
                <a:solidFill>
                  <a:srgbClr val="000000"/>
                </a:solidFill>
              </a:rPr>
              <a:t>___</a:t>
            </a:r>
            <a:r>
              <a:rPr kumimoji="1" lang="zh-CN" altLang="en-US" sz="3200" dirty="0">
                <a:solidFill>
                  <a:srgbClr val="000000"/>
                </a:solidFill>
              </a:rPr>
              <a:t>个单位长度得到点</a:t>
            </a:r>
            <a:r>
              <a:rPr kumimoji="1" lang="en-US" altLang="zh-CN" sz="3200" dirty="0">
                <a:solidFill>
                  <a:srgbClr val="000000"/>
                </a:solidFill>
              </a:rPr>
              <a:t>A </a:t>
            </a:r>
            <a:r>
              <a:rPr kumimoji="1" lang="zh-CN" altLang="en-US" sz="3200" dirty="0">
                <a:solidFill>
                  <a:srgbClr val="000000"/>
                </a:solidFill>
              </a:rPr>
              <a:t>．</a:t>
            </a:r>
          </a:p>
        </p:txBody>
      </p:sp>
      <p:sp>
        <p:nvSpPr>
          <p:cNvPr id="153603" name="Text Box 3"/>
          <p:cNvSpPr txBox="1">
            <a:spLocks noChangeArrowheads="1"/>
          </p:cNvSpPr>
          <p:nvPr/>
        </p:nvSpPr>
        <p:spPr bwMode="auto">
          <a:xfrm>
            <a:off x="274638" y="3636735"/>
            <a:ext cx="7678737" cy="225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200">
                <a:solidFill>
                  <a:srgbClr val="000000"/>
                </a:solidFill>
              </a:rPr>
              <a:t>　　</a:t>
            </a:r>
            <a:r>
              <a:rPr kumimoji="1" lang="en-US" altLang="zh-CN" sz="3200">
                <a:solidFill>
                  <a:srgbClr val="000000"/>
                </a:solidFill>
              </a:rPr>
              <a:t>2</a:t>
            </a:r>
            <a:r>
              <a:rPr kumimoji="1" lang="zh-CN" altLang="en-US" sz="3200">
                <a:solidFill>
                  <a:srgbClr val="000000"/>
                </a:solidFill>
              </a:rPr>
              <a:t>．如果</a:t>
            </a:r>
            <a:r>
              <a:rPr kumimoji="1" lang="en-US" altLang="zh-CN" sz="3200">
                <a:solidFill>
                  <a:srgbClr val="000000"/>
                </a:solidFill>
              </a:rPr>
              <a:t>P</a:t>
            </a:r>
            <a:r>
              <a:rPr kumimoji="1" lang="zh-CN" altLang="en-US" sz="3200">
                <a:solidFill>
                  <a:srgbClr val="000000"/>
                </a:solidFill>
              </a:rPr>
              <a:t>、</a:t>
            </a:r>
            <a:r>
              <a:rPr kumimoji="1" lang="en-US" altLang="zh-CN" sz="3200">
                <a:solidFill>
                  <a:srgbClr val="000000"/>
                </a:solidFill>
              </a:rPr>
              <a:t>Q</a:t>
            </a:r>
            <a:r>
              <a:rPr kumimoji="1" lang="zh-CN" altLang="en-US" sz="3200">
                <a:solidFill>
                  <a:srgbClr val="000000"/>
                </a:solidFill>
              </a:rPr>
              <a:t>的坐标分别为</a:t>
            </a:r>
            <a:r>
              <a:rPr kumimoji="1" lang="en-US" altLang="zh-CN" sz="3200">
                <a:solidFill>
                  <a:srgbClr val="000000"/>
                </a:solidFill>
              </a:rPr>
              <a:t>P</a:t>
            </a:r>
            <a:r>
              <a:rPr kumimoji="1" lang="zh-CN" altLang="en-US" sz="3200">
                <a:solidFill>
                  <a:srgbClr val="000000"/>
                </a:solidFill>
              </a:rPr>
              <a:t>（</a:t>
            </a:r>
            <a:r>
              <a:rPr kumimoji="1" lang="en-US" altLang="en-US" sz="3200">
                <a:solidFill>
                  <a:srgbClr val="000000"/>
                </a:solidFill>
              </a:rPr>
              <a:t>－</a:t>
            </a:r>
            <a:r>
              <a:rPr kumimoji="1" lang="en-US" altLang="zh-CN" sz="3200">
                <a:solidFill>
                  <a:srgbClr val="000000"/>
                </a:solidFill>
              </a:rPr>
              <a:t>3</a:t>
            </a:r>
            <a:r>
              <a:rPr kumimoji="1" lang="zh-CN" altLang="en-US" sz="3200">
                <a:solidFill>
                  <a:srgbClr val="000000"/>
                </a:solidFill>
              </a:rPr>
              <a:t>，</a:t>
            </a:r>
            <a:r>
              <a:rPr kumimoji="1" lang="en-US" altLang="en-US" sz="3200">
                <a:solidFill>
                  <a:srgbClr val="000000"/>
                </a:solidFill>
              </a:rPr>
              <a:t>－</a:t>
            </a:r>
            <a:r>
              <a:rPr kumimoji="1" lang="en-US" altLang="zh-CN" sz="3200">
                <a:solidFill>
                  <a:srgbClr val="000000"/>
                </a:solidFill>
              </a:rPr>
              <a:t>5</a:t>
            </a:r>
            <a:r>
              <a:rPr kumimoji="1" lang="zh-CN" altLang="en-US" sz="3200">
                <a:solidFill>
                  <a:srgbClr val="000000"/>
                </a:solidFill>
              </a:rPr>
              <a:t>），</a:t>
            </a:r>
            <a:r>
              <a:rPr kumimoji="1" lang="en-US" altLang="zh-CN" sz="3200">
                <a:solidFill>
                  <a:srgbClr val="000000"/>
                </a:solidFill>
              </a:rPr>
              <a:t>Q</a:t>
            </a:r>
            <a:r>
              <a:rPr kumimoji="1" lang="zh-CN" altLang="en-US" sz="3200">
                <a:solidFill>
                  <a:srgbClr val="000000"/>
                </a:solidFill>
              </a:rPr>
              <a:t>（</a:t>
            </a:r>
            <a:r>
              <a:rPr kumimoji="1" lang="en-US" altLang="zh-CN" sz="3200">
                <a:solidFill>
                  <a:srgbClr val="000000"/>
                </a:solidFill>
              </a:rPr>
              <a:t>2</a:t>
            </a:r>
            <a:r>
              <a:rPr kumimoji="1" lang="zh-CN" altLang="en-US" sz="3200">
                <a:solidFill>
                  <a:srgbClr val="000000"/>
                </a:solidFill>
              </a:rPr>
              <a:t>，</a:t>
            </a:r>
            <a:r>
              <a:rPr kumimoji="1" lang="en-US" altLang="en-US" sz="3200">
                <a:solidFill>
                  <a:srgbClr val="000000"/>
                </a:solidFill>
              </a:rPr>
              <a:t>－</a:t>
            </a:r>
            <a:r>
              <a:rPr kumimoji="1" lang="en-US" altLang="zh-CN" sz="3200">
                <a:solidFill>
                  <a:srgbClr val="000000"/>
                </a:solidFill>
              </a:rPr>
              <a:t>5</a:t>
            </a:r>
            <a:r>
              <a:rPr kumimoji="1" lang="zh-CN" altLang="en-US" sz="3200">
                <a:solidFill>
                  <a:srgbClr val="000000"/>
                </a:solidFill>
              </a:rPr>
              <a:t>），，将点</a:t>
            </a:r>
            <a:r>
              <a:rPr kumimoji="1" lang="en-US" altLang="zh-CN" sz="3200">
                <a:solidFill>
                  <a:srgbClr val="000000"/>
                </a:solidFill>
              </a:rPr>
              <a:t>P</a:t>
            </a:r>
            <a:r>
              <a:rPr kumimoji="1" lang="zh-CN" altLang="en-US" sz="3200">
                <a:solidFill>
                  <a:srgbClr val="000000"/>
                </a:solidFill>
              </a:rPr>
              <a:t>向</a:t>
            </a:r>
            <a:r>
              <a:rPr kumimoji="1" lang="en-US" altLang="zh-CN" sz="3200">
                <a:solidFill>
                  <a:srgbClr val="000000"/>
                </a:solidFill>
              </a:rPr>
              <a:t>___</a:t>
            </a:r>
            <a:r>
              <a:rPr kumimoji="1" lang="zh-CN" altLang="en-US" sz="3200">
                <a:solidFill>
                  <a:srgbClr val="000000"/>
                </a:solidFill>
              </a:rPr>
              <a:t>平移</a:t>
            </a:r>
            <a:r>
              <a:rPr kumimoji="1" lang="en-US" altLang="zh-CN" sz="3200">
                <a:solidFill>
                  <a:srgbClr val="000000"/>
                </a:solidFill>
              </a:rPr>
              <a:t>___</a:t>
            </a:r>
            <a:r>
              <a:rPr kumimoji="1" lang="zh-CN" altLang="en-US" sz="3200">
                <a:solidFill>
                  <a:srgbClr val="000000"/>
                </a:solidFill>
              </a:rPr>
              <a:t>个单位长度得到点</a:t>
            </a:r>
            <a:r>
              <a:rPr kumimoji="1" lang="en-US" altLang="zh-CN" sz="3200">
                <a:solidFill>
                  <a:srgbClr val="000000"/>
                </a:solidFill>
              </a:rPr>
              <a:t>Q</a:t>
            </a:r>
            <a:r>
              <a:rPr kumimoji="1" lang="zh-CN" altLang="en-US" sz="3200">
                <a:solidFill>
                  <a:srgbClr val="000000"/>
                </a:solidFill>
              </a:rPr>
              <a:t>；将点</a:t>
            </a:r>
            <a:r>
              <a:rPr kumimoji="1" lang="en-US" altLang="zh-CN" sz="3200">
                <a:solidFill>
                  <a:srgbClr val="000000"/>
                </a:solidFill>
              </a:rPr>
              <a:t>Q</a:t>
            </a:r>
            <a:r>
              <a:rPr kumimoji="1" lang="zh-CN" altLang="en-US" sz="3200">
                <a:solidFill>
                  <a:srgbClr val="000000"/>
                </a:solidFill>
              </a:rPr>
              <a:t>向</a:t>
            </a:r>
            <a:r>
              <a:rPr kumimoji="1" lang="en-US" altLang="zh-CN" sz="3200">
                <a:solidFill>
                  <a:srgbClr val="000000"/>
                </a:solidFill>
              </a:rPr>
              <a:t>___</a:t>
            </a:r>
            <a:r>
              <a:rPr kumimoji="1" lang="zh-CN" altLang="en-US" sz="3200">
                <a:solidFill>
                  <a:srgbClr val="000000"/>
                </a:solidFill>
              </a:rPr>
              <a:t>平移</a:t>
            </a:r>
            <a:r>
              <a:rPr kumimoji="1" lang="en-US" altLang="zh-CN" sz="3200">
                <a:solidFill>
                  <a:srgbClr val="000000"/>
                </a:solidFill>
              </a:rPr>
              <a:t>___</a:t>
            </a:r>
            <a:r>
              <a:rPr kumimoji="1" lang="zh-CN" altLang="en-US" sz="3200">
                <a:solidFill>
                  <a:srgbClr val="000000"/>
                </a:solidFill>
              </a:rPr>
              <a:t>个单位长度得到点</a:t>
            </a:r>
            <a:r>
              <a:rPr kumimoji="1" lang="en-US" altLang="zh-CN" sz="3200">
                <a:solidFill>
                  <a:srgbClr val="000000"/>
                </a:solidFill>
              </a:rPr>
              <a:t>P</a:t>
            </a:r>
            <a:r>
              <a:rPr kumimoji="1" lang="zh-CN" altLang="en-US" sz="3200">
                <a:solidFill>
                  <a:srgbClr val="000000"/>
                </a:solidFill>
              </a:rPr>
              <a:t>．</a:t>
            </a:r>
          </a:p>
        </p:txBody>
      </p:sp>
      <p:sp>
        <p:nvSpPr>
          <p:cNvPr id="153604" name="Text Box 4"/>
          <p:cNvSpPr txBox="1">
            <a:spLocks noChangeArrowheads="1"/>
          </p:cNvSpPr>
          <p:nvPr/>
        </p:nvSpPr>
        <p:spPr bwMode="auto">
          <a:xfrm>
            <a:off x="4049713" y="2015182"/>
            <a:ext cx="60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FF3300"/>
                </a:solidFill>
              </a:rPr>
              <a:t>下</a:t>
            </a:r>
          </a:p>
        </p:txBody>
      </p:sp>
      <p:sp>
        <p:nvSpPr>
          <p:cNvPr id="153606" name="Text Box 6"/>
          <p:cNvSpPr txBox="1">
            <a:spLocks noChangeArrowheads="1"/>
          </p:cNvSpPr>
          <p:nvPr/>
        </p:nvSpPr>
        <p:spPr bwMode="auto">
          <a:xfrm>
            <a:off x="5539921" y="1994073"/>
            <a:ext cx="60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53607" name="Text Box 7"/>
          <p:cNvSpPr txBox="1">
            <a:spLocks noChangeArrowheads="1"/>
          </p:cNvSpPr>
          <p:nvPr/>
        </p:nvSpPr>
        <p:spPr bwMode="auto">
          <a:xfrm>
            <a:off x="2555535" y="2547571"/>
            <a:ext cx="60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FF3300"/>
                </a:solidFill>
              </a:rPr>
              <a:t>上</a:t>
            </a:r>
          </a:p>
        </p:txBody>
      </p:sp>
      <p:sp>
        <p:nvSpPr>
          <p:cNvPr id="153608" name="Text Box 8"/>
          <p:cNvSpPr txBox="1">
            <a:spLocks noChangeArrowheads="1"/>
          </p:cNvSpPr>
          <p:nvPr/>
        </p:nvSpPr>
        <p:spPr bwMode="auto">
          <a:xfrm>
            <a:off x="4140654" y="2519572"/>
            <a:ext cx="60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>
                <a:solidFill>
                  <a:srgbClr val="FF3300"/>
                </a:solidFill>
              </a:rPr>
              <a:t>3</a:t>
            </a:r>
          </a:p>
        </p:txBody>
      </p:sp>
      <p:sp>
        <p:nvSpPr>
          <p:cNvPr id="153609" name="Text Box 9"/>
          <p:cNvSpPr txBox="1">
            <a:spLocks noChangeArrowheads="1"/>
          </p:cNvSpPr>
          <p:nvPr/>
        </p:nvSpPr>
        <p:spPr bwMode="auto">
          <a:xfrm>
            <a:off x="6397625" y="4131127"/>
            <a:ext cx="60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FF3300"/>
                </a:solidFill>
              </a:rPr>
              <a:t>右</a:t>
            </a:r>
          </a:p>
        </p:txBody>
      </p:sp>
      <p:sp>
        <p:nvSpPr>
          <p:cNvPr id="153610" name="Text Box 10"/>
          <p:cNvSpPr txBox="1">
            <a:spLocks noChangeArrowheads="1"/>
          </p:cNvSpPr>
          <p:nvPr/>
        </p:nvSpPr>
        <p:spPr bwMode="auto">
          <a:xfrm>
            <a:off x="508000" y="4715902"/>
            <a:ext cx="60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>
                <a:solidFill>
                  <a:srgbClr val="FF3300"/>
                </a:solidFill>
              </a:rPr>
              <a:t>5</a:t>
            </a:r>
          </a:p>
        </p:txBody>
      </p:sp>
      <p:sp>
        <p:nvSpPr>
          <p:cNvPr id="153611" name="Text Box 11"/>
          <p:cNvSpPr txBox="1">
            <a:spLocks noChangeArrowheads="1"/>
          </p:cNvSpPr>
          <p:nvPr/>
        </p:nvSpPr>
        <p:spPr bwMode="auto">
          <a:xfrm>
            <a:off x="6397625" y="4715901"/>
            <a:ext cx="60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FF3300"/>
                </a:solidFill>
              </a:rPr>
              <a:t>左</a:t>
            </a:r>
          </a:p>
        </p:txBody>
      </p:sp>
      <p:sp>
        <p:nvSpPr>
          <p:cNvPr id="153612" name="Text Box 12"/>
          <p:cNvSpPr txBox="1">
            <a:spLocks noChangeArrowheads="1"/>
          </p:cNvSpPr>
          <p:nvPr/>
        </p:nvSpPr>
        <p:spPr bwMode="auto">
          <a:xfrm>
            <a:off x="835025" y="5175598"/>
            <a:ext cx="609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FF3300"/>
                </a:solidFill>
              </a:rPr>
              <a:t>5</a:t>
            </a:r>
          </a:p>
        </p:txBody>
      </p:sp>
      <p:grpSp>
        <p:nvGrpSpPr>
          <p:cNvPr id="153613" name="Group 13"/>
          <p:cNvGrpSpPr>
            <a:grpSpLocks/>
          </p:cNvGrpSpPr>
          <p:nvPr/>
        </p:nvGrpSpPr>
        <p:grpSpPr bwMode="auto">
          <a:xfrm>
            <a:off x="649288" y="295048"/>
            <a:ext cx="2620962" cy="852487"/>
            <a:chOff x="826" y="217"/>
            <a:chExt cx="1651" cy="537"/>
          </a:xfrm>
        </p:grpSpPr>
        <p:sp>
          <p:nvSpPr>
            <p:cNvPr id="153614" name="AutoShape 14"/>
            <p:cNvSpPr>
              <a:spLocks noChangeArrowheads="1"/>
            </p:cNvSpPr>
            <p:nvPr/>
          </p:nvSpPr>
          <p:spPr bwMode="auto">
            <a:xfrm>
              <a:off x="1121" y="254"/>
              <a:ext cx="1356" cy="500"/>
            </a:xfrm>
            <a:prstGeom prst="flowChartDocument">
              <a:avLst/>
            </a:prstGeom>
            <a:solidFill>
              <a:srgbClr val="0000FF"/>
            </a:solidFill>
            <a:ln w="254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3200">
                  <a:solidFill>
                    <a:schemeClr val="bg1"/>
                  </a:solidFill>
                  <a:ea typeface="华文行楷" panose="02010800040101010101" pitchFamily="2" charset="-122"/>
                </a:rPr>
                <a:t>练一练</a:t>
              </a:r>
            </a:p>
          </p:txBody>
        </p:sp>
        <p:pic>
          <p:nvPicPr>
            <p:cNvPr id="153615" name="Picture 15" descr="ni_png_044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" y="217"/>
              <a:ext cx="489" cy="4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03306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2" grpId="0"/>
      <p:bldP spid="153603" grpId="0"/>
      <p:bldP spid="153604" grpId="0" autoUpdateAnimBg="0"/>
      <p:bldP spid="153606" grpId="0" autoUpdateAnimBg="0"/>
      <p:bldP spid="153607" grpId="0" autoUpdateAnimBg="0"/>
      <p:bldP spid="153608" grpId="0" autoUpdateAnimBg="0"/>
      <p:bldP spid="153609" grpId="0" autoUpdateAnimBg="0"/>
      <p:bldP spid="153610" grpId="0" autoUpdateAnimBg="0"/>
      <p:bldP spid="153611" grpId="0" autoUpdateAnimBg="0"/>
      <p:bldP spid="15361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8" name="Text Box 4"/>
          <p:cNvSpPr txBox="1">
            <a:spLocks noChangeArrowheads="1"/>
          </p:cNvSpPr>
          <p:nvPr/>
        </p:nvSpPr>
        <p:spPr bwMode="auto">
          <a:xfrm>
            <a:off x="301851" y="1692728"/>
            <a:ext cx="8392205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3200" dirty="0">
                <a:solidFill>
                  <a:srgbClr val="000000"/>
                </a:solidFill>
              </a:rPr>
              <a:t>　　</a:t>
            </a:r>
            <a:r>
              <a:rPr kumimoji="1" lang="en-US" altLang="zh-CN" sz="3200" dirty="0">
                <a:solidFill>
                  <a:srgbClr val="000000"/>
                </a:solidFill>
              </a:rPr>
              <a:t>1</a:t>
            </a:r>
            <a:r>
              <a:rPr kumimoji="1" lang="zh-CN" altLang="en-US" sz="3200" dirty="0">
                <a:solidFill>
                  <a:srgbClr val="000000"/>
                </a:solidFill>
              </a:rPr>
              <a:t>．在平面直角坐标系中，有一点</a:t>
            </a:r>
            <a:r>
              <a:rPr kumimoji="1" lang="en-US" altLang="zh-CN" sz="3200" dirty="0">
                <a:solidFill>
                  <a:srgbClr val="000000"/>
                </a:solidFill>
              </a:rPr>
              <a:t>P</a:t>
            </a:r>
            <a:r>
              <a:rPr kumimoji="1" lang="zh-CN" altLang="en-US" sz="3200" dirty="0">
                <a:solidFill>
                  <a:srgbClr val="000000"/>
                </a:solidFill>
              </a:rPr>
              <a:t>（</a:t>
            </a:r>
            <a:r>
              <a:rPr kumimoji="1" lang="en-US" altLang="en-US" sz="3200" dirty="0">
                <a:solidFill>
                  <a:srgbClr val="000000"/>
                </a:solidFill>
              </a:rPr>
              <a:t>－</a:t>
            </a:r>
            <a:r>
              <a:rPr kumimoji="1" lang="en-US" altLang="zh-CN" sz="3200" dirty="0">
                <a:solidFill>
                  <a:srgbClr val="000000"/>
                </a:solidFill>
              </a:rPr>
              <a:t>5</a:t>
            </a:r>
            <a:r>
              <a:rPr kumimoji="1" lang="zh-CN" altLang="en-US" sz="3200" dirty="0">
                <a:solidFill>
                  <a:srgbClr val="000000"/>
                </a:solidFill>
              </a:rPr>
              <a:t>，</a:t>
            </a:r>
            <a:r>
              <a:rPr kumimoji="1" lang="en-US" altLang="zh-CN" sz="3200" dirty="0">
                <a:solidFill>
                  <a:srgbClr val="000000"/>
                </a:solidFill>
              </a:rPr>
              <a:t>3</a:t>
            </a:r>
            <a:r>
              <a:rPr kumimoji="1" lang="zh-CN" altLang="en-US" sz="3200" dirty="0">
                <a:solidFill>
                  <a:srgbClr val="000000"/>
                </a:solidFill>
              </a:rPr>
              <a:t>），若将</a:t>
            </a:r>
            <a:r>
              <a:rPr kumimoji="1" lang="en-US" altLang="zh-CN" sz="3200" dirty="0" smtClean="0">
                <a:solidFill>
                  <a:srgbClr val="000000"/>
                </a:solidFill>
              </a:rPr>
              <a:t>P</a:t>
            </a:r>
            <a:r>
              <a:rPr kumimoji="1" lang="zh-CN" altLang="en-US" sz="3200" dirty="0" smtClean="0">
                <a:solidFill>
                  <a:srgbClr val="000000"/>
                </a:solidFill>
              </a:rPr>
              <a:t>先</a:t>
            </a:r>
            <a:r>
              <a:rPr kumimoji="1" lang="zh-CN" altLang="en-US" sz="3200" dirty="0">
                <a:solidFill>
                  <a:srgbClr val="000000"/>
                </a:solidFill>
              </a:rPr>
              <a:t>向左平移</a:t>
            </a:r>
            <a:r>
              <a:rPr kumimoji="1" lang="en-US" altLang="zh-CN" sz="3200" dirty="0">
                <a:solidFill>
                  <a:srgbClr val="000000"/>
                </a:solidFill>
              </a:rPr>
              <a:t>4</a:t>
            </a:r>
            <a:r>
              <a:rPr kumimoji="1" lang="zh-CN" altLang="en-US" sz="3200" dirty="0">
                <a:solidFill>
                  <a:srgbClr val="000000"/>
                </a:solidFill>
              </a:rPr>
              <a:t>个单位长度，再向上平移</a:t>
            </a:r>
            <a:r>
              <a:rPr kumimoji="1" lang="en-US" altLang="zh-CN" sz="3200" dirty="0">
                <a:solidFill>
                  <a:srgbClr val="000000"/>
                </a:solidFill>
              </a:rPr>
              <a:t>3</a:t>
            </a:r>
            <a:r>
              <a:rPr kumimoji="1" lang="zh-CN" altLang="en-US" sz="3200" dirty="0">
                <a:solidFill>
                  <a:srgbClr val="000000"/>
                </a:solidFill>
              </a:rPr>
              <a:t>个单位长度，所得坐标为</a:t>
            </a:r>
            <a:r>
              <a:rPr kumimoji="1" lang="en-US" altLang="zh-CN" sz="3200" dirty="0">
                <a:solidFill>
                  <a:srgbClr val="000000"/>
                </a:solidFill>
              </a:rPr>
              <a:t>_________</a:t>
            </a:r>
            <a:r>
              <a:rPr kumimoji="1" lang="zh-CN" altLang="en-US" sz="3200" dirty="0">
                <a:solidFill>
                  <a:srgbClr val="000000"/>
                </a:solidFill>
              </a:rPr>
              <a:t>．</a:t>
            </a:r>
          </a:p>
        </p:txBody>
      </p:sp>
      <p:sp>
        <p:nvSpPr>
          <p:cNvPr id="154631" name="Text Box 7"/>
          <p:cNvSpPr txBox="1">
            <a:spLocks noChangeArrowheads="1"/>
          </p:cNvSpPr>
          <p:nvPr/>
        </p:nvSpPr>
        <p:spPr bwMode="auto">
          <a:xfrm>
            <a:off x="5692351" y="2842125"/>
            <a:ext cx="225574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（－</a:t>
            </a:r>
            <a:r>
              <a:rPr lang="en-US" altLang="zh-CN" sz="3200" dirty="0">
                <a:solidFill>
                  <a:srgbClr val="FF0000"/>
                </a:solidFill>
              </a:rPr>
              <a:t>9</a:t>
            </a:r>
            <a:r>
              <a:rPr lang="zh-CN" altLang="en-US" sz="3200" dirty="0">
                <a:solidFill>
                  <a:srgbClr val="FF0000"/>
                </a:solidFill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</a:rPr>
              <a:t>6</a:t>
            </a:r>
            <a:r>
              <a:rPr lang="zh-CN" altLang="en-US" sz="3200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154632" name="Text Box 8"/>
          <p:cNvSpPr txBox="1">
            <a:spLocks noChangeArrowheads="1"/>
          </p:cNvSpPr>
          <p:nvPr/>
        </p:nvSpPr>
        <p:spPr bwMode="auto">
          <a:xfrm>
            <a:off x="-105798" y="4148785"/>
            <a:ext cx="9207501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dirty="0">
                <a:solidFill>
                  <a:srgbClr val="000000"/>
                </a:solidFill>
              </a:rPr>
              <a:t>　　</a:t>
            </a:r>
            <a:r>
              <a:rPr lang="en-US" altLang="zh-CN" sz="3200" dirty="0">
                <a:solidFill>
                  <a:srgbClr val="000000"/>
                </a:solidFill>
              </a:rPr>
              <a:t>2</a:t>
            </a:r>
            <a:r>
              <a:rPr lang="zh-CN" altLang="en-US" sz="3200" dirty="0">
                <a:solidFill>
                  <a:srgbClr val="000000"/>
                </a:solidFill>
              </a:rPr>
              <a:t>．在平面直角坐标系中有一点</a:t>
            </a:r>
            <a:r>
              <a:rPr lang="en-US" altLang="zh-CN" sz="3200" dirty="0">
                <a:solidFill>
                  <a:srgbClr val="000000"/>
                </a:solidFill>
              </a:rPr>
              <a:t>P</a:t>
            </a:r>
            <a:r>
              <a:rPr lang="zh-CN" altLang="en-US" sz="3200" dirty="0">
                <a:solidFill>
                  <a:srgbClr val="000000"/>
                </a:solidFill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</a:rPr>
              <a:t>4</a:t>
            </a:r>
            <a:r>
              <a:rPr lang="zh-CN" altLang="en-US" sz="3200" dirty="0">
                <a:solidFill>
                  <a:srgbClr val="000000"/>
                </a:solidFill>
              </a:rPr>
              <a:t>，</a:t>
            </a:r>
            <a:r>
              <a:rPr lang="en-US" altLang="zh-CN" sz="3200" dirty="0">
                <a:solidFill>
                  <a:srgbClr val="000000"/>
                </a:solidFill>
              </a:rPr>
              <a:t>3</a:t>
            </a:r>
            <a:r>
              <a:rPr lang="zh-CN" altLang="en-US" sz="3200" dirty="0">
                <a:solidFill>
                  <a:srgbClr val="000000"/>
                </a:solidFill>
              </a:rPr>
              <a:t>）．先使</a:t>
            </a:r>
            <a:r>
              <a:rPr lang="en-US" altLang="zh-CN" sz="3200" dirty="0">
                <a:solidFill>
                  <a:srgbClr val="000000"/>
                </a:solidFill>
              </a:rPr>
              <a:t>P</a:t>
            </a:r>
            <a:r>
              <a:rPr lang="zh-CN" altLang="en-US" sz="3200" dirty="0">
                <a:solidFill>
                  <a:srgbClr val="000000"/>
                </a:solidFill>
              </a:rPr>
              <a:t>向左平移</a:t>
            </a:r>
            <a:r>
              <a:rPr lang="en-US" altLang="zh-CN" sz="3200" dirty="0">
                <a:solidFill>
                  <a:srgbClr val="000000"/>
                </a:solidFill>
              </a:rPr>
              <a:t>____</a:t>
            </a:r>
            <a:r>
              <a:rPr lang="zh-CN" altLang="en-US" sz="3200" dirty="0">
                <a:solidFill>
                  <a:srgbClr val="000000"/>
                </a:solidFill>
              </a:rPr>
              <a:t>个长度单位，再向上平移</a:t>
            </a:r>
            <a:r>
              <a:rPr lang="en-US" altLang="zh-CN" sz="3200" dirty="0">
                <a:solidFill>
                  <a:srgbClr val="000000"/>
                </a:solidFill>
              </a:rPr>
              <a:t>______</a:t>
            </a:r>
            <a:r>
              <a:rPr lang="zh-CN" altLang="en-US" sz="3200" dirty="0">
                <a:solidFill>
                  <a:srgbClr val="000000"/>
                </a:solidFill>
              </a:rPr>
              <a:t>个长度单位，最后得到</a:t>
            </a:r>
            <a:r>
              <a:rPr lang="en-US" altLang="zh-CN" sz="3200" dirty="0">
                <a:solidFill>
                  <a:srgbClr val="000000"/>
                </a:solidFill>
              </a:rPr>
              <a:t>P′</a:t>
            </a:r>
            <a:r>
              <a:rPr lang="zh-CN" altLang="en-US" sz="3200" dirty="0">
                <a:solidFill>
                  <a:srgbClr val="000000"/>
                </a:solidFill>
              </a:rPr>
              <a:t>（－</a:t>
            </a:r>
            <a:r>
              <a:rPr lang="en-US" altLang="zh-CN" sz="3200" dirty="0">
                <a:solidFill>
                  <a:srgbClr val="000000"/>
                </a:solidFill>
              </a:rPr>
              <a:t>3</a:t>
            </a:r>
            <a:r>
              <a:rPr lang="zh-CN" altLang="en-US" sz="3200" dirty="0">
                <a:solidFill>
                  <a:srgbClr val="000000"/>
                </a:solidFill>
              </a:rPr>
              <a:t>，</a:t>
            </a:r>
            <a:r>
              <a:rPr lang="en-US" altLang="zh-CN" sz="3200" dirty="0">
                <a:solidFill>
                  <a:srgbClr val="000000"/>
                </a:solidFill>
              </a:rPr>
              <a:t>7</a:t>
            </a:r>
            <a:r>
              <a:rPr lang="zh-CN" altLang="en-US" sz="3200" dirty="0">
                <a:solidFill>
                  <a:srgbClr val="000000"/>
                </a:solidFill>
              </a:rPr>
              <a:t>）</a:t>
            </a:r>
            <a:r>
              <a:rPr lang="en-US" altLang="zh-CN" sz="3200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54633" name="Text Box 9"/>
          <p:cNvSpPr txBox="1">
            <a:spLocks noChangeArrowheads="1"/>
          </p:cNvSpPr>
          <p:nvPr/>
        </p:nvSpPr>
        <p:spPr bwMode="auto">
          <a:xfrm>
            <a:off x="2557597" y="4707252"/>
            <a:ext cx="39946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54634" name="Text Box 10"/>
          <p:cNvSpPr txBox="1">
            <a:spLocks noChangeArrowheads="1"/>
          </p:cNvSpPr>
          <p:nvPr/>
        </p:nvSpPr>
        <p:spPr bwMode="auto">
          <a:xfrm>
            <a:off x="7937160" y="4707251"/>
            <a:ext cx="39946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4</a:t>
            </a:r>
          </a:p>
        </p:txBody>
      </p:sp>
      <p:grpSp>
        <p:nvGrpSpPr>
          <p:cNvPr id="154635" name="Group 11"/>
          <p:cNvGrpSpPr>
            <a:grpSpLocks/>
          </p:cNvGrpSpPr>
          <p:nvPr/>
        </p:nvGrpSpPr>
        <p:grpSpPr bwMode="auto">
          <a:xfrm>
            <a:off x="817789" y="256041"/>
            <a:ext cx="2620963" cy="852487"/>
            <a:chOff x="826" y="217"/>
            <a:chExt cx="1651" cy="537"/>
          </a:xfrm>
        </p:grpSpPr>
        <p:sp>
          <p:nvSpPr>
            <p:cNvPr id="154636" name="AutoShape 12"/>
            <p:cNvSpPr>
              <a:spLocks noChangeArrowheads="1"/>
            </p:cNvSpPr>
            <p:nvPr/>
          </p:nvSpPr>
          <p:spPr bwMode="auto">
            <a:xfrm>
              <a:off x="1121" y="254"/>
              <a:ext cx="1356" cy="500"/>
            </a:xfrm>
            <a:prstGeom prst="flowChartDocument">
              <a:avLst/>
            </a:prstGeom>
            <a:solidFill>
              <a:srgbClr val="0000FF"/>
            </a:solidFill>
            <a:ln w="254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3200">
                  <a:solidFill>
                    <a:schemeClr val="bg1"/>
                  </a:solidFill>
                  <a:ea typeface="华文行楷" panose="02010800040101010101" pitchFamily="2" charset="-122"/>
                </a:rPr>
                <a:t>练一练</a:t>
              </a:r>
            </a:p>
          </p:txBody>
        </p:sp>
        <p:pic>
          <p:nvPicPr>
            <p:cNvPr id="154637" name="Picture 13" descr="ni_png_044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" y="217"/>
              <a:ext cx="489" cy="4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24271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4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4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4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54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54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54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8" grpId="0"/>
      <p:bldP spid="154631" grpId="0"/>
      <p:bldP spid="154632" grpId="0"/>
      <p:bldP spid="154633" grpId="0"/>
      <p:bldP spid="1546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53" name="Group 53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111830844"/>
              </p:ext>
            </p:extLst>
          </p:nvPr>
        </p:nvGraphicFramePr>
        <p:xfrm>
          <a:off x="673100" y="3540125"/>
          <a:ext cx="7932738" cy="2006600"/>
        </p:xfrm>
        <a:graphic>
          <a:graphicData uri="http://schemas.openxmlformats.org/drawingml/2006/table">
            <a:tbl>
              <a:tblPr/>
              <a:tblGrid>
                <a:gridCol w="1947863"/>
                <a:gridCol w="2011362"/>
                <a:gridCol w="1768475"/>
                <a:gridCol w="2205038"/>
              </a:tblGrid>
              <a:tr h="9175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方向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单位长度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原坐标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改变后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9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左（右）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上（下）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x±a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 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±b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441" name="Rectangle 41"/>
          <p:cNvSpPr>
            <a:spLocks noChangeArrowheads="1"/>
          </p:cNvSpPr>
          <p:nvPr/>
        </p:nvSpPr>
        <p:spPr bwMode="auto">
          <a:xfrm>
            <a:off x="468313" y="2289175"/>
            <a:ext cx="8137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200" b="0">
                <a:solidFill>
                  <a:srgbClr val="FF0000"/>
                </a:solidFill>
                <a:ea typeface="华文中宋" panose="02010600040101010101" pitchFamily="2" charset="-122"/>
              </a:rPr>
              <a:t>1</a:t>
            </a:r>
            <a:r>
              <a:rPr lang="zh-CN" altLang="en-US" sz="3200" b="0">
                <a:solidFill>
                  <a:srgbClr val="FF0000"/>
                </a:solidFill>
                <a:ea typeface="华文中宋" panose="02010600040101010101" pitchFamily="2" charset="-122"/>
              </a:rPr>
              <a:t>．从点的位置变化看坐标变化（</a:t>
            </a:r>
            <a:r>
              <a:rPr lang="en-US" altLang="zh-CN" sz="3200" b="0">
                <a:solidFill>
                  <a:srgbClr val="FF0000"/>
                </a:solidFill>
                <a:ea typeface="华文中宋" panose="02010600040101010101" pitchFamily="2" charset="-122"/>
              </a:rPr>
              <a:t>a&gt;0</a:t>
            </a:r>
            <a:r>
              <a:rPr lang="zh-CN" altLang="en-US" sz="3200" b="0">
                <a:solidFill>
                  <a:srgbClr val="FF0000"/>
                </a:solidFill>
                <a:ea typeface="华文中宋" panose="02010600040101010101" pitchFamily="2" charset="-122"/>
              </a:rPr>
              <a:t>，</a:t>
            </a:r>
            <a:r>
              <a:rPr lang="en-US" altLang="zh-CN" sz="3200" b="0">
                <a:solidFill>
                  <a:srgbClr val="FF0000"/>
                </a:solidFill>
                <a:ea typeface="华文中宋" panose="02010600040101010101" pitchFamily="2" charset="-122"/>
              </a:rPr>
              <a:t>b&gt;0</a:t>
            </a:r>
            <a:r>
              <a:rPr lang="zh-CN" altLang="en-US" sz="3200" b="0">
                <a:solidFill>
                  <a:srgbClr val="FF0000"/>
                </a:solidFill>
                <a:ea typeface="华文中宋" panose="02010600040101010101" pitchFamily="2" charset="-122"/>
              </a:rPr>
              <a:t>）</a:t>
            </a:r>
          </a:p>
        </p:txBody>
      </p:sp>
      <p:sp>
        <p:nvSpPr>
          <p:cNvPr id="102446" name="filecab3"/>
          <p:cNvSpPr>
            <a:spLocks noEditPoints="1" noChangeArrowheads="1"/>
          </p:cNvSpPr>
          <p:nvPr/>
        </p:nvSpPr>
        <p:spPr bwMode="auto">
          <a:xfrm rot="10800000">
            <a:off x="2723243" y="740909"/>
            <a:ext cx="2849563" cy="838200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8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 extrusionOk="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gradFill rotWithShape="1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anchor="ctr"/>
          <a:lstStyle/>
          <a:p>
            <a:pPr algn="ctr"/>
            <a:r>
              <a:rPr lang="zh-CN" altLang="en-US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课堂小结</a:t>
            </a:r>
          </a:p>
        </p:txBody>
      </p:sp>
    </p:spTree>
    <p:extLst>
      <p:ext uri="{BB962C8B-B14F-4D97-AF65-F5344CB8AC3E}">
        <p14:creationId xmlns:p14="http://schemas.microsoft.com/office/powerpoint/2010/main" val="3547608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971550" y="4167188"/>
            <a:ext cx="5859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200" b="0">
                <a:solidFill>
                  <a:srgbClr val="FF0000"/>
                </a:solidFill>
                <a:ea typeface="华文中宋" panose="02010600040101010101" pitchFamily="2" charset="-122"/>
              </a:rPr>
              <a:t>3</a:t>
            </a:r>
            <a:r>
              <a:rPr lang="zh-CN" altLang="en-US" sz="3200" b="0">
                <a:solidFill>
                  <a:srgbClr val="FF0000"/>
                </a:solidFill>
                <a:ea typeface="华文中宋" panose="02010600040101010101" pitchFamily="2" charset="-122"/>
              </a:rPr>
              <a:t>．用坐标表示平移注意事项</a:t>
            </a:r>
          </a:p>
        </p:txBody>
      </p:sp>
      <p:sp>
        <p:nvSpPr>
          <p:cNvPr id="108551" name="Rectangle 7"/>
          <p:cNvSpPr>
            <a:spLocks noChangeArrowheads="1"/>
          </p:cNvSpPr>
          <p:nvPr/>
        </p:nvSpPr>
        <p:spPr bwMode="auto">
          <a:xfrm>
            <a:off x="705757" y="4872492"/>
            <a:ext cx="734695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）写横、纵坐标的次序． 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）图形的平移只改变位置，不改变图形的</a:t>
            </a:r>
          </a:p>
          <a:p>
            <a:r>
              <a:rPr lang="zh-CN" altLang="en-US" sz="2800" dirty="0"/>
              <a:t>      　形状和大小．</a:t>
            </a:r>
          </a:p>
        </p:txBody>
      </p:sp>
      <p:graphicFrame>
        <p:nvGraphicFramePr>
          <p:cNvPr id="108573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422361"/>
              </p:ext>
            </p:extLst>
          </p:nvPr>
        </p:nvGraphicFramePr>
        <p:xfrm>
          <a:off x="473075" y="1454150"/>
          <a:ext cx="8493125" cy="2187576"/>
        </p:xfrm>
        <a:graphic>
          <a:graphicData uri="http://schemas.openxmlformats.org/drawingml/2006/table">
            <a:tbl>
              <a:tblPr/>
              <a:tblGrid>
                <a:gridCol w="1858963"/>
                <a:gridCol w="2384425"/>
                <a:gridCol w="2127250"/>
                <a:gridCol w="2122487"/>
              </a:tblGrid>
              <a:tr h="1100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原坐标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改变后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方向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单位长度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7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x±a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x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y±b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右（左）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上（下）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8570" name="Rectangle 26"/>
          <p:cNvSpPr>
            <a:spLocks noChangeArrowheads="1"/>
          </p:cNvSpPr>
          <p:nvPr/>
        </p:nvSpPr>
        <p:spPr bwMode="auto">
          <a:xfrm>
            <a:off x="828675" y="309563"/>
            <a:ext cx="81375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200" b="0">
                <a:solidFill>
                  <a:srgbClr val="FF0000"/>
                </a:solidFill>
                <a:ea typeface="华文中宋" panose="02010600040101010101" pitchFamily="2" charset="-122"/>
              </a:rPr>
              <a:t>2</a:t>
            </a:r>
            <a:r>
              <a:rPr lang="zh-CN" altLang="en-US" sz="3200" b="0">
                <a:solidFill>
                  <a:srgbClr val="FF0000"/>
                </a:solidFill>
                <a:ea typeface="华文中宋" panose="02010600040101010101" pitchFamily="2" charset="-122"/>
              </a:rPr>
              <a:t>．从坐标变化看点的位置变化（</a:t>
            </a:r>
            <a:r>
              <a:rPr lang="en-US" altLang="zh-CN" sz="3200" b="0">
                <a:solidFill>
                  <a:srgbClr val="FF0000"/>
                </a:solidFill>
                <a:ea typeface="华文中宋" panose="02010600040101010101" pitchFamily="2" charset="-122"/>
              </a:rPr>
              <a:t>a&gt;0</a:t>
            </a:r>
            <a:r>
              <a:rPr lang="zh-CN" altLang="en-US" sz="3200" b="0">
                <a:solidFill>
                  <a:srgbClr val="FF0000"/>
                </a:solidFill>
                <a:ea typeface="华文中宋" panose="02010600040101010101" pitchFamily="2" charset="-122"/>
              </a:rPr>
              <a:t>，</a:t>
            </a:r>
            <a:r>
              <a:rPr lang="en-US" altLang="zh-CN" sz="3200" b="0">
                <a:solidFill>
                  <a:srgbClr val="FF0000"/>
                </a:solidFill>
                <a:ea typeface="华文中宋" panose="02010600040101010101" pitchFamily="2" charset="-122"/>
              </a:rPr>
              <a:t>b&gt;0</a:t>
            </a:r>
            <a:r>
              <a:rPr lang="zh-CN" altLang="en-US" sz="3200" b="0">
                <a:solidFill>
                  <a:srgbClr val="FF0000"/>
                </a:solidFill>
                <a:ea typeface="华文中宋" panose="02010600040101010101" pitchFamily="2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91808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8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8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8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85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085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9" grpId="0"/>
      <p:bldP spid="108570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TM02892315[[fn=丝状]]</Template>
  <TotalTime>96</TotalTime>
  <Words>1021</Words>
  <Application>Microsoft Office PowerPoint</Application>
  <PresentationFormat>全屏显示(4:3)</PresentationFormat>
  <Paragraphs>263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14</vt:i4>
      </vt:variant>
    </vt:vector>
  </HeadingPairs>
  <TitlesOfParts>
    <vt:vector size="35" baseType="lpstr">
      <vt:lpstr>T</vt:lpstr>
      <vt:lpstr>方正姚体</vt:lpstr>
      <vt:lpstr>华文行楷</vt:lpstr>
      <vt:lpstr>华文新魏</vt:lpstr>
      <vt:lpstr>华文中宋</vt:lpstr>
      <vt:lpstr>楷体_GB2312</vt:lpstr>
      <vt:lpstr>隶书</vt:lpstr>
      <vt:lpstr>宋体</vt:lpstr>
      <vt:lpstr>Arial</vt:lpstr>
      <vt:lpstr>Calibri</vt:lpstr>
      <vt:lpstr>Calibri Light</vt:lpstr>
      <vt:lpstr>Comic Sans MS</vt:lpstr>
      <vt:lpstr>Times New Roman</vt:lpstr>
      <vt:lpstr>Trebuchet MS</vt:lpstr>
      <vt:lpstr>Verdana</vt:lpstr>
      <vt:lpstr>Wingdings</vt:lpstr>
      <vt:lpstr>Wingdings 2</vt:lpstr>
      <vt:lpstr>Wingdings 3</vt:lpstr>
      <vt:lpstr>HDOfficeLightV0</vt:lpstr>
      <vt:lpstr>1_HDOfficeLightV0</vt:lpstr>
      <vt:lpstr>平面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talia</dc:creator>
  <cp:lastModifiedBy>talia</cp:lastModifiedBy>
  <cp:revision>6</cp:revision>
  <dcterms:created xsi:type="dcterms:W3CDTF">2015-04-09T11:51:21Z</dcterms:created>
  <dcterms:modified xsi:type="dcterms:W3CDTF">2015-04-12T02:29:08Z</dcterms:modified>
</cp:coreProperties>
</file>