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8" r:id="rId2"/>
    <p:sldId id="294" r:id="rId3"/>
    <p:sldId id="261" r:id="rId4"/>
    <p:sldId id="260" r:id="rId5"/>
    <p:sldId id="270" r:id="rId6"/>
    <p:sldId id="271" r:id="rId7"/>
    <p:sldId id="272" r:id="rId8"/>
    <p:sldId id="273" r:id="rId9"/>
    <p:sldId id="281" r:id="rId10"/>
    <p:sldId id="278" r:id="rId11"/>
    <p:sldId id="282" r:id="rId12"/>
    <p:sldId id="283" r:id="rId13"/>
    <p:sldId id="266" r:id="rId14"/>
    <p:sldId id="265" r:id="rId15"/>
    <p:sldId id="274" r:id="rId16"/>
    <p:sldId id="286" r:id="rId17"/>
    <p:sldId id="288" r:id="rId18"/>
    <p:sldId id="275" r:id="rId19"/>
    <p:sldId id="287" r:id="rId20"/>
    <p:sldId id="280" r:id="rId21"/>
    <p:sldId id="279" r:id="rId22"/>
    <p:sldId id="292" r:id="rId23"/>
    <p:sldId id="268" r:id="rId24"/>
    <p:sldId id="285" r:id="rId25"/>
    <p:sldId id="284" r:id="rId26"/>
    <p:sldId id="267" r:id="rId27"/>
    <p:sldId id="276" r:id="rId28"/>
    <p:sldId id="277" r:id="rId29"/>
    <p:sldId id="291" r:id="rId30"/>
    <p:sldId id="259" r:id="rId3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3" d="100"/>
          <a:sy n="93" d="100"/>
        </p:scale>
        <p:origin x="-90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BE6B513-B5FD-4526-B64E-4E6448A3359C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53043E0E-1C72-47D5-9E2B-CB1F7866DB92}">
      <dgm:prSet phldrT="[文本]" custT="1"/>
      <dgm:spPr/>
      <dgm:t>
        <a:bodyPr/>
        <a:lstStyle/>
        <a:p>
          <a:r>
            <a:rPr lang="zh-CN" altLang="en-US" sz="3200" b="1" dirty="0" smtClean="0">
              <a:solidFill>
                <a:srgbClr val="C00000"/>
              </a:solidFill>
            </a:rPr>
            <a:t>忍痛让位，不求回报</a:t>
          </a:r>
          <a:endParaRPr lang="zh-CN" altLang="en-US" sz="3200" b="1" dirty="0">
            <a:solidFill>
              <a:srgbClr val="C00000"/>
            </a:solidFill>
          </a:endParaRPr>
        </a:p>
      </dgm:t>
    </dgm:pt>
    <dgm:pt modelId="{0E89E671-1D52-449C-963F-EA5CEC738462}" type="parTrans" cxnId="{FE29A08B-034C-4894-9CDD-723FF5F76229}">
      <dgm:prSet/>
      <dgm:spPr/>
      <dgm:t>
        <a:bodyPr/>
        <a:lstStyle/>
        <a:p>
          <a:endParaRPr lang="zh-CN" altLang="en-US"/>
        </a:p>
      </dgm:t>
    </dgm:pt>
    <dgm:pt modelId="{D4F1983C-F77B-4432-9B13-2D89E84F3862}" type="sibTrans" cxnId="{FE29A08B-034C-4894-9CDD-723FF5F76229}">
      <dgm:prSet/>
      <dgm:spPr/>
      <dgm:t>
        <a:bodyPr/>
        <a:lstStyle/>
        <a:p>
          <a:endParaRPr lang="zh-CN" altLang="en-US"/>
        </a:p>
      </dgm:t>
    </dgm:pt>
    <dgm:pt modelId="{A081E2AB-A1DF-4F3A-A0B4-CD2DBA138F34}">
      <dgm:prSet phldrT="[文本]" custT="1"/>
      <dgm:spPr/>
      <dgm:t>
        <a:bodyPr/>
        <a:lstStyle/>
        <a:p>
          <a:r>
            <a:rPr lang="zh-CN" altLang="en-US" sz="2800" b="1" dirty="0" smtClean="0">
              <a:solidFill>
                <a:srgbClr val="FFFF00"/>
              </a:solidFill>
            </a:rPr>
            <a:t>训练受伤，怀疑回报</a:t>
          </a:r>
          <a:endParaRPr lang="zh-CN" altLang="en-US" sz="2800" b="1" dirty="0">
            <a:solidFill>
              <a:srgbClr val="FFFF00"/>
            </a:solidFill>
          </a:endParaRPr>
        </a:p>
      </dgm:t>
    </dgm:pt>
    <dgm:pt modelId="{3C0CBAC7-9779-4B8A-A670-5562F43D2731}" type="parTrans" cxnId="{99D25863-CC72-4503-968F-8CE315277EE4}">
      <dgm:prSet/>
      <dgm:spPr/>
      <dgm:t>
        <a:bodyPr/>
        <a:lstStyle/>
        <a:p>
          <a:endParaRPr lang="zh-CN" altLang="en-US"/>
        </a:p>
      </dgm:t>
    </dgm:pt>
    <dgm:pt modelId="{98F03D76-F6E9-4D8B-8817-B0DFCBAB008F}" type="sibTrans" cxnId="{99D25863-CC72-4503-968F-8CE315277EE4}">
      <dgm:prSet/>
      <dgm:spPr/>
      <dgm:t>
        <a:bodyPr/>
        <a:lstStyle/>
        <a:p>
          <a:endParaRPr lang="zh-CN" altLang="en-US"/>
        </a:p>
      </dgm:t>
    </dgm:pt>
    <dgm:pt modelId="{EB47CCC0-222E-4840-905B-8727A87D6A1B}">
      <dgm:prSet phldrT="[文本]" custT="1"/>
      <dgm:spPr/>
      <dgm:t>
        <a:bodyPr/>
        <a:lstStyle/>
        <a:p>
          <a:r>
            <a:rPr lang="zh-CN" altLang="en-US" sz="2800" b="1" dirty="0" smtClean="0">
              <a:solidFill>
                <a:srgbClr val="FFFF00"/>
              </a:solidFill>
            </a:rPr>
            <a:t>车上拥挤，我有座位</a:t>
          </a:r>
          <a:endParaRPr lang="zh-CN" altLang="en-US" sz="2800" b="1" dirty="0">
            <a:solidFill>
              <a:srgbClr val="FFFF00"/>
            </a:solidFill>
          </a:endParaRPr>
        </a:p>
      </dgm:t>
    </dgm:pt>
    <dgm:pt modelId="{80AD19B6-1267-4D00-993D-EBF0EEAF4618}" type="parTrans" cxnId="{0A97C627-C5DC-4440-82BA-2FEF908F07D7}">
      <dgm:prSet/>
      <dgm:spPr/>
      <dgm:t>
        <a:bodyPr/>
        <a:lstStyle/>
        <a:p>
          <a:endParaRPr lang="zh-CN" altLang="en-US"/>
        </a:p>
      </dgm:t>
    </dgm:pt>
    <dgm:pt modelId="{927A04D4-B84B-4A2E-A58B-EB6725E131D2}" type="sibTrans" cxnId="{0A97C627-C5DC-4440-82BA-2FEF908F07D7}">
      <dgm:prSet/>
      <dgm:spPr/>
      <dgm:t>
        <a:bodyPr/>
        <a:lstStyle/>
        <a:p>
          <a:endParaRPr lang="zh-CN" altLang="en-US"/>
        </a:p>
      </dgm:t>
    </dgm:pt>
    <dgm:pt modelId="{C63B32FC-8C16-476D-934D-30FBC0C6D567}">
      <dgm:prSet phldrT="[文本]" custT="1"/>
      <dgm:spPr/>
      <dgm:t>
        <a:bodyPr/>
        <a:lstStyle/>
        <a:p>
          <a:r>
            <a:rPr lang="zh-CN" altLang="en-US" sz="2800" b="1" dirty="0" smtClean="0">
              <a:solidFill>
                <a:srgbClr val="FFFF00"/>
              </a:solidFill>
            </a:rPr>
            <a:t>老奶奶负重上车无位</a:t>
          </a:r>
          <a:endParaRPr lang="zh-CN" altLang="en-US" sz="2800" b="1" dirty="0">
            <a:solidFill>
              <a:srgbClr val="FFFF00"/>
            </a:solidFill>
          </a:endParaRPr>
        </a:p>
      </dgm:t>
    </dgm:pt>
    <dgm:pt modelId="{6B23A47B-7F66-4236-A19A-224A82DB4A49}" type="parTrans" cxnId="{BE7C0C69-94A8-48F5-ACB0-AC6CA6EE6A6D}">
      <dgm:prSet/>
      <dgm:spPr/>
      <dgm:t>
        <a:bodyPr/>
        <a:lstStyle/>
        <a:p>
          <a:endParaRPr lang="zh-CN" altLang="en-US"/>
        </a:p>
      </dgm:t>
    </dgm:pt>
    <dgm:pt modelId="{2C6E83EB-5974-42EC-ACD4-F8AA3BC6AAA0}" type="sibTrans" cxnId="{BE7C0C69-94A8-48F5-ACB0-AC6CA6EE6A6D}">
      <dgm:prSet/>
      <dgm:spPr/>
      <dgm:t>
        <a:bodyPr/>
        <a:lstStyle/>
        <a:p>
          <a:endParaRPr lang="zh-CN" altLang="en-US"/>
        </a:p>
      </dgm:t>
    </dgm:pt>
    <dgm:pt modelId="{3B9B6B85-A24F-49AC-9159-31E6413E1AF9}">
      <dgm:prSet phldrT="[文本]" custT="1"/>
      <dgm:spPr/>
      <dgm:t>
        <a:bodyPr/>
        <a:lstStyle/>
        <a:p>
          <a:r>
            <a:rPr lang="zh-CN" altLang="en-US" sz="2800" b="1" dirty="0" smtClean="0">
              <a:solidFill>
                <a:srgbClr val="FFFF00"/>
              </a:solidFill>
            </a:rPr>
            <a:t>决定让位，认清回报</a:t>
          </a:r>
          <a:endParaRPr lang="zh-CN" altLang="en-US" sz="2800" b="1" dirty="0">
            <a:solidFill>
              <a:srgbClr val="FFFF00"/>
            </a:solidFill>
          </a:endParaRPr>
        </a:p>
      </dgm:t>
    </dgm:pt>
    <dgm:pt modelId="{170AE952-76BD-4647-AE50-95C518338C5F}" type="parTrans" cxnId="{C5EB2556-F3A9-4428-8571-67DB471AF844}">
      <dgm:prSet/>
      <dgm:spPr/>
      <dgm:t>
        <a:bodyPr/>
        <a:lstStyle/>
        <a:p>
          <a:endParaRPr lang="zh-CN" altLang="en-US"/>
        </a:p>
      </dgm:t>
    </dgm:pt>
    <dgm:pt modelId="{D2AFF124-1288-49D3-9408-FD81B4B2F333}" type="sibTrans" cxnId="{C5EB2556-F3A9-4428-8571-67DB471AF844}">
      <dgm:prSet/>
      <dgm:spPr/>
      <dgm:t>
        <a:bodyPr/>
        <a:lstStyle/>
        <a:p>
          <a:endParaRPr lang="zh-CN" altLang="en-US"/>
        </a:p>
      </dgm:t>
    </dgm:pt>
    <dgm:pt modelId="{3DFDADB2-A5F6-4D20-BB82-1D0FC4FB6F23}">
      <dgm:prSet custT="1"/>
      <dgm:spPr/>
      <dgm:t>
        <a:bodyPr/>
        <a:lstStyle/>
        <a:p>
          <a:r>
            <a:rPr lang="zh-CN" altLang="en-US" sz="2800" b="1" dirty="0" smtClean="0">
              <a:solidFill>
                <a:srgbClr val="FFFF00"/>
              </a:solidFill>
            </a:rPr>
            <a:t>是否让位，思考回报</a:t>
          </a:r>
          <a:endParaRPr lang="zh-CN" altLang="en-US" sz="2800" b="1" dirty="0">
            <a:solidFill>
              <a:srgbClr val="FFFF00"/>
            </a:solidFill>
          </a:endParaRPr>
        </a:p>
      </dgm:t>
    </dgm:pt>
    <dgm:pt modelId="{AB6C7F80-5350-471A-BB1F-28C275475A7E}" type="parTrans" cxnId="{05D2947E-0A12-4A60-9A3B-384F5BDF66E9}">
      <dgm:prSet/>
      <dgm:spPr/>
      <dgm:t>
        <a:bodyPr/>
        <a:lstStyle/>
        <a:p>
          <a:endParaRPr lang="zh-CN" altLang="en-US"/>
        </a:p>
      </dgm:t>
    </dgm:pt>
    <dgm:pt modelId="{82844DD3-19DB-4C40-8735-1D7DA71398D7}" type="sibTrans" cxnId="{05D2947E-0A12-4A60-9A3B-384F5BDF66E9}">
      <dgm:prSet/>
      <dgm:spPr/>
      <dgm:t>
        <a:bodyPr/>
        <a:lstStyle/>
        <a:p>
          <a:endParaRPr lang="zh-CN" altLang="en-US"/>
        </a:p>
      </dgm:t>
    </dgm:pt>
    <dgm:pt modelId="{9FEA8CA0-1BEF-4757-A2C8-C63B8546D9F5}" type="pres">
      <dgm:prSet presAssocID="{2BE6B513-B5FD-4526-B64E-4E6448A3359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C1FC27AF-E27C-46A5-B8B5-28F37C07C825}" type="pres">
      <dgm:prSet presAssocID="{53043E0E-1C72-47D5-9E2B-CB1F7866DB92}" presName="centerShape" presStyleLbl="node0" presStyleIdx="0" presStyleCnt="1" custScaleX="165854" custScaleY="120365"/>
      <dgm:spPr/>
      <dgm:t>
        <a:bodyPr/>
        <a:lstStyle/>
        <a:p>
          <a:endParaRPr lang="zh-CN" altLang="en-US"/>
        </a:p>
      </dgm:t>
    </dgm:pt>
    <dgm:pt modelId="{2BD614D9-2CAE-4728-B33F-0C14FE942D54}" type="pres">
      <dgm:prSet presAssocID="{3C0CBAC7-9779-4B8A-A670-5562F43D2731}" presName="Name9" presStyleLbl="parChTrans1D2" presStyleIdx="0" presStyleCnt="5"/>
      <dgm:spPr/>
      <dgm:t>
        <a:bodyPr/>
        <a:lstStyle/>
        <a:p>
          <a:endParaRPr lang="zh-CN" altLang="en-US"/>
        </a:p>
      </dgm:t>
    </dgm:pt>
    <dgm:pt modelId="{9524E48D-5F8E-4B06-9934-DFA4C79A93B8}" type="pres">
      <dgm:prSet presAssocID="{3C0CBAC7-9779-4B8A-A670-5562F43D2731}" presName="connTx" presStyleLbl="parChTrans1D2" presStyleIdx="0" presStyleCnt="5"/>
      <dgm:spPr/>
      <dgm:t>
        <a:bodyPr/>
        <a:lstStyle/>
        <a:p>
          <a:endParaRPr lang="zh-CN" altLang="en-US"/>
        </a:p>
      </dgm:t>
    </dgm:pt>
    <dgm:pt modelId="{F32BA5F3-833B-433F-BD19-D8A1CEE28942}" type="pres">
      <dgm:prSet presAssocID="{A081E2AB-A1DF-4F3A-A0B4-CD2DBA138F34}" presName="node" presStyleLbl="node1" presStyleIdx="0" presStyleCnt="5" custScaleX="140491" custScaleY="11267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3CAA9CB-8AEC-4ECB-B7CD-200F3E17DD6A}" type="pres">
      <dgm:prSet presAssocID="{80AD19B6-1267-4D00-993D-EBF0EEAF4618}" presName="Name9" presStyleLbl="parChTrans1D2" presStyleIdx="1" presStyleCnt="5"/>
      <dgm:spPr/>
      <dgm:t>
        <a:bodyPr/>
        <a:lstStyle/>
        <a:p>
          <a:endParaRPr lang="zh-CN" altLang="en-US"/>
        </a:p>
      </dgm:t>
    </dgm:pt>
    <dgm:pt modelId="{C43EC83B-72F2-40AB-BEAE-BF6600D77C7A}" type="pres">
      <dgm:prSet presAssocID="{80AD19B6-1267-4D00-993D-EBF0EEAF4618}" presName="connTx" presStyleLbl="parChTrans1D2" presStyleIdx="1" presStyleCnt="5"/>
      <dgm:spPr/>
      <dgm:t>
        <a:bodyPr/>
        <a:lstStyle/>
        <a:p>
          <a:endParaRPr lang="zh-CN" altLang="en-US"/>
        </a:p>
      </dgm:t>
    </dgm:pt>
    <dgm:pt modelId="{49933CA2-EF8E-4448-A110-5CEB464F21CF}" type="pres">
      <dgm:prSet presAssocID="{EB47CCC0-222E-4840-905B-8727A87D6A1B}" presName="node" presStyleLbl="node1" presStyleIdx="1" presStyleCnt="5" custScaleX="146091" custRadScaleRad="125586" custRadScaleInc="227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E685DE4-15F7-4CE4-A261-4F709841249B}" type="pres">
      <dgm:prSet presAssocID="{6B23A47B-7F66-4236-A19A-224A82DB4A49}" presName="Name9" presStyleLbl="parChTrans1D2" presStyleIdx="2" presStyleCnt="5"/>
      <dgm:spPr/>
      <dgm:t>
        <a:bodyPr/>
        <a:lstStyle/>
        <a:p>
          <a:endParaRPr lang="zh-CN" altLang="en-US"/>
        </a:p>
      </dgm:t>
    </dgm:pt>
    <dgm:pt modelId="{F6C61FD3-D921-4849-BE23-83067D901C5E}" type="pres">
      <dgm:prSet presAssocID="{6B23A47B-7F66-4236-A19A-224A82DB4A49}" presName="connTx" presStyleLbl="parChTrans1D2" presStyleIdx="2" presStyleCnt="5"/>
      <dgm:spPr/>
      <dgm:t>
        <a:bodyPr/>
        <a:lstStyle/>
        <a:p>
          <a:endParaRPr lang="zh-CN" altLang="en-US"/>
        </a:p>
      </dgm:t>
    </dgm:pt>
    <dgm:pt modelId="{51EE266F-5879-40BE-9C23-B77F4052147A}" type="pres">
      <dgm:prSet presAssocID="{C63B32FC-8C16-476D-934D-30FBC0C6D567}" presName="node" presStyleLbl="node1" presStyleIdx="2" presStyleCnt="5" custScaleX="121448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D564B22-B1EE-4216-AD9E-7571E5CDE296}" type="pres">
      <dgm:prSet presAssocID="{AB6C7F80-5350-471A-BB1F-28C275475A7E}" presName="Name9" presStyleLbl="parChTrans1D2" presStyleIdx="3" presStyleCnt="5"/>
      <dgm:spPr/>
      <dgm:t>
        <a:bodyPr/>
        <a:lstStyle/>
        <a:p>
          <a:endParaRPr lang="zh-CN" altLang="en-US"/>
        </a:p>
      </dgm:t>
    </dgm:pt>
    <dgm:pt modelId="{BB3DD084-2FE4-44C9-8288-25A697517D5B}" type="pres">
      <dgm:prSet presAssocID="{AB6C7F80-5350-471A-BB1F-28C275475A7E}" presName="connTx" presStyleLbl="parChTrans1D2" presStyleIdx="3" presStyleCnt="5"/>
      <dgm:spPr/>
      <dgm:t>
        <a:bodyPr/>
        <a:lstStyle/>
        <a:p>
          <a:endParaRPr lang="zh-CN" altLang="en-US"/>
        </a:p>
      </dgm:t>
    </dgm:pt>
    <dgm:pt modelId="{F5077E2D-B763-4B1F-9942-9050FB31F1CB}" type="pres">
      <dgm:prSet presAssocID="{3DFDADB2-A5F6-4D20-BB82-1D0FC4FB6F23}" presName="node" presStyleLbl="node1" presStyleIdx="3" presStyleCnt="5" custScaleX="13605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45E7AE1-9787-4C58-810C-569FEC5E9151}" type="pres">
      <dgm:prSet presAssocID="{170AE952-76BD-4647-AE50-95C518338C5F}" presName="Name9" presStyleLbl="parChTrans1D2" presStyleIdx="4" presStyleCnt="5"/>
      <dgm:spPr/>
      <dgm:t>
        <a:bodyPr/>
        <a:lstStyle/>
        <a:p>
          <a:endParaRPr lang="zh-CN" altLang="en-US"/>
        </a:p>
      </dgm:t>
    </dgm:pt>
    <dgm:pt modelId="{45431356-7F9F-4ABB-8EF1-8BBE23B1E8B8}" type="pres">
      <dgm:prSet presAssocID="{170AE952-76BD-4647-AE50-95C518338C5F}" presName="connTx" presStyleLbl="parChTrans1D2" presStyleIdx="4" presStyleCnt="5"/>
      <dgm:spPr/>
      <dgm:t>
        <a:bodyPr/>
        <a:lstStyle/>
        <a:p>
          <a:endParaRPr lang="zh-CN" altLang="en-US"/>
        </a:p>
      </dgm:t>
    </dgm:pt>
    <dgm:pt modelId="{0F22FAC9-42BE-42D4-AE6D-BA4E43012F97}" type="pres">
      <dgm:prSet presAssocID="{3B9B6B85-A24F-49AC-9159-31E6413E1AF9}" presName="node" presStyleLbl="node1" presStyleIdx="4" presStyleCnt="5" custScaleX="125997" custRadScaleRad="121827" custRadScaleInc="-23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BE7C0C69-94A8-48F5-ACB0-AC6CA6EE6A6D}" srcId="{53043E0E-1C72-47D5-9E2B-CB1F7866DB92}" destId="{C63B32FC-8C16-476D-934D-30FBC0C6D567}" srcOrd="2" destOrd="0" parTransId="{6B23A47B-7F66-4236-A19A-224A82DB4A49}" sibTransId="{2C6E83EB-5974-42EC-ACD4-F8AA3BC6AAA0}"/>
    <dgm:cxn modelId="{540AB001-6D13-4C9D-93D0-B223BCF5B69B}" type="presOf" srcId="{3DFDADB2-A5F6-4D20-BB82-1D0FC4FB6F23}" destId="{F5077E2D-B763-4B1F-9942-9050FB31F1CB}" srcOrd="0" destOrd="0" presId="urn:microsoft.com/office/officeart/2005/8/layout/radial1"/>
    <dgm:cxn modelId="{17B97574-F581-481C-9110-0072CCE1AC5B}" type="presOf" srcId="{170AE952-76BD-4647-AE50-95C518338C5F}" destId="{45431356-7F9F-4ABB-8EF1-8BBE23B1E8B8}" srcOrd="1" destOrd="0" presId="urn:microsoft.com/office/officeart/2005/8/layout/radial1"/>
    <dgm:cxn modelId="{B52B9EE3-7BA7-404B-8D2E-79A8E5F36DF1}" type="presOf" srcId="{80AD19B6-1267-4D00-993D-EBF0EEAF4618}" destId="{C43EC83B-72F2-40AB-BEAE-BF6600D77C7A}" srcOrd="1" destOrd="0" presId="urn:microsoft.com/office/officeart/2005/8/layout/radial1"/>
    <dgm:cxn modelId="{68D2C000-83D3-4BC7-A53C-24CDC818D254}" type="presOf" srcId="{53043E0E-1C72-47D5-9E2B-CB1F7866DB92}" destId="{C1FC27AF-E27C-46A5-B8B5-28F37C07C825}" srcOrd="0" destOrd="0" presId="urn:microsoft.com/office/officeart/2005/8/layout/radial1"/>
    <dgm:cxn modelId="{99D25863-CC72-4503-968F-8CE315277EE4}" srcId="{53043E0E-1C72-47D5-9E2B-CB1F7866DB92}" destId="{A081E2AB-A1DF-4F3A-A0B4-CD2DBA138F34}" srcOrd="0" destOrd="0" parTransId="{3C0CBAC7-9779-4B8A-A670-5562F43D2731}" sibTransId="{98F03D76-F6E9-4D8B-8817-B0DFCBAB008F}"/>
    <dgm:cxn modelId="{A8040E7A-371D-455C-8DDD-4096615B32F9}" type="presOf" srcId="{3C0CBAC7-9779-4B8A-A670-5562F43D2731}" destId="{9524E48D-5F8E-4B06-9934-DFA4C79A93B8}" srcOrd="1" destOrd="0" presId="urn:microsoft.com/office/officeart/2005/8/layout/radial1"/>
    <dgm:cxn modelId="{FE29A08B-034C-4894-9CDD-723FF5F76229}" srcId="{2BE6B513-B5FD-4526-B64E-4E6448A3359C}" destId="{53043E0E-1C72-47D5-9E2B-CB1F7866DB92}" srcOrd="0" destOrd="0" parTransId="{0E89E671-1D52-449C-963F-EA5CEC738462}" sibTransId="{D4F1983C-F77B-4432-9B13-2D89E84F3862}"/>
    <dgm:cxn modelId="{54EC799D-D485-4822-A85C-0E730227B8D8}" type="presOf" srcId="{3C0CBAC7-9779-4B8A-A670-5562F43D2731}" destId="{2BD614D9-2CAE-4728-B33F-0C14FE942D54}" srcOrd="0" destOrd="0" presId="urn:microsoft.com/office/officeart/2005/8/layout/radial1"/>
    <dgm:cxn modelId="{C5EB2556-F3A9-4428-8571-67DB471AF844}" srcId="{53043E0E-1C72-47D5-9E2B-CB1F7866DB92}" destId="{3B9B6B85-A24F-49AC-9159-31E6413E1AF9}" srcOrd="4" destOrd="0" parTransId="{170AE952-76BD-4647-AE50-95C518338C5F}" sibTransId="{D2AFF124-1288-49D3-9408-FD81B4B2F333}"/>
    <dgm:cxn modelId="{CC5301F9-2D42-4DCC-94A3-15AA8A8A9FE0}" type="presOf" srcId="{A081E2AB-A1DF-4F3A-A0B4-CD2DBA138F34}" destId="{F32BA5F3-833B-433F-BD19-D8A1CEE28942}" srcOrd="0" destOrd="0" presId="urn:microsoft.com/office/officeart/2005/8/layout/radial1"/>
    <dgm:cxn modelId="{2697FFBF-33A3-4DFC-B18B-949F5F6B4E52}" type="presOf" srcId="{170AE952-76BD-4647-AE50-95C518338C5F}" destId="{C45E7AE1-9787-4C58-810C-569FEC5E9151}" srcOrd="0" destOrd="0" presId="urn:microsoft.com/office/officeart/2005/8/layout/radial1"/>
    <dgm:cxn modelId="{005DA066-DB91-4073-A8CA-06373356533B}" type="presOf" srcId="{80AD19B6-1267-4D00-993D-EBF0EEAF4618}" destId="{D3CAA9CB-8AEC-4ECB-B7CD-200F3E17DD6A}" srcOrd="0" destOrd="0" presId="urn:microsoft.com/office/officeart/2005/8/layout/radial1"/>
    <dgm:cxn modelId="{D8988F37-EDE5-4935-BD1F-CAF379344067}" type="presOf" srcId="{AB6C7F80-5350-471A-BB1F-28C275475A7E}" destId="{7D564B22-B1EE-4216-AD9E-7571E5CDE296}" srcOrd="0" destOrd="0" presId="urn:microsoft.com/office/officeart/2005/8/layout/radial1"/>
    <dgm:cxn modelId="{05D2947E-0A12-4A60-9A3B-384F5BDF66E9}" srcId="{53043E0E-1C72-47D5-9E2B-CB1F7866DB92}" destId="{3DFDADB2-A5F6-4D20-BB82-1D0FC4FB6F23}" srcOrd="3" destOrd="0" parTransId="{AB6C7F80-5350-471A-BB1F-28C275475A7E}" sibTransId="{82844DD3-19DB-4C40-8735-1D7DA71398D7}"/>
    <dgm:cxn modelId="{D77AED67-C198-4A75-9E05-A67BD9D3B935}" type="presOf" srcId="{6B23A47B-7F66-4236-A19A-224A82DB4A49}" destId="{EE685DE4-15F7-4CE4-A261-4F709841249B}" srcOrd="0" destOrd="0" presId="urn:microsoft.com/office/officeart/2005/8/layout/radial1"/>
    <dgm:cxn modelId="{535FA732-0CF1-4D24-8CF4-7BAE99923F7E}" type="presOf" srcId="{EB47CCC0-222E-4840-905B-8727A87D6A1B}" destId="{49933CA2-EF8E-4448-A110-5CEB464F21CF}" srcOrd="0" destOrd="0" presId="urn:microsoft.com/office/officeart/2005/8/layout/radial1"/>
    <dgm:cxn modelId="{119B2D1C-D982-40B8-BE73-8EBA9F808C19}" type="presOf" srcId="{3B9B6B85-A24F-49AC-9159-31E6413E1AF9}" destId="{0F22FAC9-42BE-42D4-AE6D-BA4E43012F97}" srcOrd="0" destOrd="0" presId="urn:microsoft.com/office/officeart/2005/8/layout/radial1"/>
    <dgm:cxn modelId="{0A97C627-C5DC-4440-82BA-2FEF908F07D7}" srcId="{53043E0E-1C72-47D5-9E2B-CB1F7866DB92}" destId="{EB47CCC0-222E-4840-905B-8727A87D6A1B}" srcOrd="1" destOrd="0" parTransId="{80AD19B6-1267-4D00-993D-EBF0EEAF4618}" sibTransId="{927A04D4-B84B-4A2E-A58B-EB6725E131D2}"/>
    <dgm:cxn modelId="{17E15BEB-D0AC-4206-8583-EE167603B3BD}" type="presOf" srcId="{AB6C7F80-5350-471A-BB1F-28C275475A7E}" destId="{BB3DD084-2FE4-44C9-8288-25A697517D5B}" srcOrd="1" destOrd="0" presId="urn:microsoft.com/office/officeart/2005/8/layout/radial1"/>
    <dgm:cxn modelId="{3354EF1D-4F59-496B-BBEE-D63500602C20}" type="presOf" srcId="{2BE6B513-B5FD-4526-B64E-4E6448A3359C}" destId="{9FEA8CA0-1BEF-4757-A2C8-C63B8546D9F5}" srcOrd="0" destOrd="0" presId="urn:microsoft.com/office/officeart/2005/8/layout/radial1"/>
    <dgm:cxn modelId="{26BB3227-318C-4538-97E1-A89D20B491C1}" type="presOf" srcId="{6B23A47B-7F66-4236-A19A-224A82DB4A49}" destId="{F6C61FD3-D921-4849-BE23-83067D901C5E}" srcOrd="1" destOrd="0" presId="urn:microsoft.com/office/officeart/2005/8/layout/radial1"/>
    <dgm:cxn modelId="{11AC870F-745F-4656-92EC-49452FCA34EF}" type="presOf" srcId="{C63B32FC-8C16-476D-934D-30FBC0C6D567}" destId="{51EE266F-5879-40BE-9C23-B77F4052147A}" srcOrd="0" destOrd="0" presId="urn:microsoft.com/office/officeart/2005/8/layout/radial1"/>
    <dgm:cxn modelId="{A574E0B1-4A90-4C9F-8904-E3E9A5205638}" type="presParOf" srcId="{9FEA8CA0-1BEF-4757-A2C8-C63B8546D9F5}" destId="{C1FC27AF-E27C-46A5-B8B5-28F37C07C825}" srcOrd="0" destOrd="0" presId="urn:microsoft.com/office/officeart/2005/8/layout/radial1"/>
    <dgm:cxn modelId="{15E2F2FF-ABC8-4C04-B146-C57115C809F2}" type="presParOf" srcId="{9FEA8CA0-1BEF-4757-A2C8-C63B8546D9F5}" destId="{2BD614D9-2CAE-4728-B33F-0C14FE942D54}" srcOrd="1" destOrd="0" presId="urn:microsoft.com/office/officeart/2005/8/layout/radial1"/>
    <dgm:cxn modelId="{C5F21A77-F9EA-4C1B-8128-6495BD57285B}" type="presParOf" srcId="{2BD614D9-2CAE-4728-B33F-0C14FE942D54}" destId="{9524E48D-5F8E-4B06-9934-DFA4C79A93B8}" srcOrd="0" destOrd="0" presId="urn:microsoft.com/office/officeart/2005/8/layout/radial1"/>
    <dgm:cxn modelId="{996A3595-A5CB-4E3F-8E85-034B00602B84}" type="presParOf" srcId="{9FEA8CA0-1BEF-4757-A2C8-C63B8546D9F5}" destId="{F32BA5F3-833B-433F-BD19-D8A1CEE28942}" srcOrd="2" destOrd="0" presId="urn:microsoft.com/office/officeart/2005/8/layout/radial1"/>
    <dgm:cxn modelId="{CD770081-B14E-499E-AA4D-21ECFA86DE18}" type="presParOf" srcId="{9FEA8CA0-1BEF-4757-A2C8-C63B8546D9F5}" destId="{D3CAA9CB-8AEC-4ECB-B7CD-200F3E17DD6A}" srcOrd="3" destOrd="0" presId="urn:microsoft.com/office/officeart/2005/8/layout/radial1"/>
    <dgm:cxn modelId="{1580E942-50A6-4397-84B0-050D7AC78E7D}" type="presParOf" srcId="{D3CAA9CB-8AEC-4ECB-B7CD-200F3E17DD6A}" destId="{C43EC83B-72F2-40AB-BEAE-BF6600D77C7A}" srcOrd="0" destOrd="0" presId="urn:microsoft.com/office/officeart/2005/8/layout/radial1"/>
    <dgm:cxn modelId="{14AD6B42-36FE-4FB1-90BE-F76A7F179131}" type="presParOf" srcId="{9FEA8CA0-1BEF-4757-A2C8-C63B8546D9F5}" destId="{49933CA2-EF8E-4448-A110-5CEB464F21CF}" srcOrd="4" destOrd="0" presId="urn:microsoft.com/office/officeart/2005/8/layout/radial1"/>
    <dgm:cxn modelId="{0CFB9703-9D47-454E-A317-AAA9FB418616}" type="presParOf" srcId="{9FEA8CA0-1BEF-4757-A2C8-C63B8546D9F5}" destId="{EE685DE4-15F7-4CE4-A261-4F709841249B}" srcOrd="5" destOrd="0" presId="urn:microsoft.com/office/officeart/2005/8/layout/radial1"/>
    <dgm:cxn modelId="{1B21BD3E-AFEB-4391-9913-BC799D43C8CA}" type="presParOf" srcId="{EE685DE4-15F7-4CE4-A261-4F709841249B}" destId="{F6C61FD3-D921-4849-BE23-83067D901C5E}" srcOrd="0" destOrd="0" presId="urn:microsoft.com/office/officeart/2005/8/layout/radial1"/>
    <dgm:cxn modelId="{D5013FA1-3D27-4FE2-BBA4-CDE6178B6D11}" type="presParOf" srcId="{9FEA8CA0-1BEF-4757-A2C8-C63B8546D9F5}" destId="{51EE266F-5879-40BE-9C23-B77F4052147A}" srcOrd="6" destOrd="0" presId="urn:microsoft.com/office/officeart/2005/8/layout/radial1"/>
    <dgm:cxn modelId="{78657E68-D4F6-4F98-8793-45AEF282B972}" type="presParOf" srcId="{9FEA8CA0-1BEF-4757-A2C8-C63B8546D9F5}" destId="{7D564B22-B1EE-4216-AD9E-7571E5CDE296}" srcOrd="7" destOrd="0" presId="urn:microsoft.com/office/officeart/2005/8/layout/radial1"/>
    <dgm:cxn modelId="{0BF2419D-7E89-4D1F-81EF-3A43BE34595F}" type="presParOf" srcId="{7D564B22-B1EE-4216-AD9E-7571E5CDE296}" destId="{BB3DD084-2FE4-44C9-8288-25A697517D5B}" srcOrd="0" destOrd="0" presId="urn:microsoft.com/office/officeart/2005/8/layout/radial1"/>
    <dgm:cxn modelId="{F9B3E23D-AD7D-4DBD-B001-0190BD1C0452}" type="presParOf" srcId="{9FEA8CA0-1BEF-4757-A2C8-C63B8546D9F5}" destId="{F5077E2D-B763-4B1F-9942-9050FB31F1CB}" srcOrd="8" destOrd="0" presId="urn:microsoft.com/office/officeart/2005/8/layout/radial1"/>
    <dgm:cxn modelId="{5B00C5EE-1600-43EE-82FA-9050E0C8A87A}" type="presParOf" srcId="{9FEA8CA0-1BEF-4757-A2C8-C63B8546D9F5}" destId="{C45E7AE1-9787-4C58-810C-569FEC5E9151}" srcOrd="9" destOrd="0" presId="urn:microsoft.com/office/officeart/2005/8/layout/radial1"/>
    <dgm:cxn modelId="{91327E83-C696-4B7D-ADCB-378109D3EBF4}" type="presParOf" srcId="{C45E7AE1-9787-4C58-810C-569FEC5E9151}" destId="{45431356-7F9F-4ABB-8EF1-8BBE23B1E8B8}" srcOrd="0" destOrd="0" presId="urn:microsoft.com/office/officeart/2005/8/layout/radial1"/>
    <dgm:cxn modelId="{00C4C222-9DD3-4D42-AD2F-234D518A7000}" type="presParOf" srcId="{9FEA8CA0-1BEF-4757-A2C8-C63B8546D9F5}" destId="{0F22FAC9-42BE-42D4-AE6D-BA4E43012F97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1501A3-263E-4783-8B67-2FF72A914830}" type="datetimeFigureOut">
              <a:rPr lang="zh-CN" altLang="en-US" smtClean="0"/>
              <a:pPr/>
              <a:t>2017/4/27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157457-992C-43FF-B7C3-2A092E2F11E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1343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9C9635-158F-460A-AA55-0F386B57655B}" type="datetimeFigureOut">
              <a:rPr lang="zh-CN" altLang="en-US" smtClean="0"/>
              <a:pPr/>
              <a:t>2017/4/27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B74081-CE84-429B-8B8A-53F84CF9EEC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656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74081-CE84-429B-8B8A-53F84CF9EEC5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4365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74081-CE84-429B-8B8A-53F84CF9EEC5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4365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74081-CE84-429B-8B8A-53F84CF9EEC5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436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2017/4/27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2620307"/>
            <a:ext cx="3714744" cy="4237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949924" y="1268760"/>
            <a:ext cx="633670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600"/>
              </a:lnSpc>
            </a:pPr>
            <a:r>
              <a:rPr lang="en-US" altLang="zh-CN" sz="3600" b="1" dirty="0" smtClean="0">
                <a:latin typeface="+mn-ea"/>
              </a:rPr>
              <a:t>2017</a:t>
            </a:r>
            <a:r>
              <a:rPr lang="zh-CN" altLang="en-US" sz="3600" b="1" dirty="0" smtClean="0">
                <a:latin typeface="+mn-ea"/>
              </a:rPr>
              <a:t>年中考作文</a:t>
            </a:r>
            <a:r>
              <a:rPr lang="zh-CN" altLang="en-US" sz="3600" b="1" dirty="0" smtClean="0">
                <a:latin typeface="+mn-ea"/>
              </a:rPr>
              <a:t>备考（一）</a:t>
            </a:r>
            <a:endParaRPr lang="zh-CN" altLang="en-US" sz="4000" b="1" dirty="0">
              <a:latin typeface="+mn-ea"/>
            </a:endParaRPr>
          </a:p>
        </p:txBody>
      </p:sp>
      <p:pic>
        <p:nvPicPr>
          <p:cNvPr id="2055" name="Picture 7" descr="C:\Users\Administrator\Desktop\t0132d88187155e09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843317"/>
            <a:ext cx="1603352" cy="20146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2620307"/>
            <a:ext cx="3714744" cy="4237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0" y="714356"/>
            <a:ext cx="9144000" cy="813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600"/>
              </a:lnSpc>
            </a:pPr>
            <a:r>
              <a:rPr lang="zh-CN" altLang="en-US" sz="4000" b="1" dirty="0" smtClean="0">
                <a:latin typeface="+mn-ea"/>
              </a:rPr>
              <a:t>   请以“回报”为题，写一篇作文。</a:t>
            </a:r>
            <a:endParaRPr lang="zh-CN" altLang="en-US" sz="4000" b="1" dirty="0">
              <a:latin typeface="+mn-ea"/>
            </a:endParaRPr>
          </a:p>
        </p:txBody>
      </p:sp>
      <p:pic>
        <p:nvPicPr>
          <p:cNvPr id="2055" name="Picture 7" descr="C:\Users\Administrator\Desktop\t0132d88187155e09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843317"/>
            <a:ext cx="1603352" cy="201468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8501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9586" y="5623568"/>
            <a:ext cx="1214413" cy="123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85720" y="1268760"/>
            <a:ext cx="8535322" cy="2208297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ts val="3300"/>
              </a:lnSpc>
            </a:pPr>
            <a:r>
              <a:rPr lang="zh-CN" altLang="en-US" sz="2400" b="1" dirty="0" smtClean="0">
                <a:latin typeface="+mn-ea"/>
              </a:rPr>
              <a:t>回报：</a:t>
            </a:r>
            <a:endParaRPr lang="en-US" altLang="zh-CN" sz="2400" b="1" dirty="0" smtClean="0">
              <a:latin typeface="+mn-ea"/>
            </a:endParaRPr>
          </a:p>
          <a:p>
            <a:pPr>
              <a:lnSpc>
                <a:spcPts val="3300"/>
              </a:lnSpc>
            </a:pPr>
            <a:r>
              <a:rPr lang="en-US" altLang="zh-CN" sz="2400" b="1" dirty="0" smtClean="0">
                <a:solidFill>
                  <a:srgbClr val="00B050"/>
                </a:solidFill>
                <a:latin typeface="+mn-ea"/>
              </a:rPr>
              <a:t>《</a:t>
            </a:r>
            <a:r>
              <a:rPr lang="zh-CN" altLang="en-US" sz="2400" b="1" dirty="0" smtClean="0">
                <a:solidFill>
                  <a:srgbClr val="00B050"/>
                </a:solidFill>
                <a:latin typeface="+mn-ea"/>
              </a:rPr>
              <a:t>现代汉语词典</a:t>
            </a:r>
            <a:r>
              <a:rPr lang="en-US" altLang="zh-CN" sz="2400" b="1" dirty="0" smtClean="0">
                <a:solidFill>
                  <a:srgbClr val="00B050"/>
                </a:solidFill>
                <a:latin typeface="+mn-ea"/>
              </a:rPr>
              <a:t>》</a:t>
            </a:r>
            <a:r>
              <a:rPr lang="zh-CN" altLang="en-US" sz="2400" b="1" dirty="0" smtClean="0">
                <a:solidFill>
                  <a:srgbClr val="00B050"/>
                </a:solidFill>
                <a:latin typeface="+mn-ea"/>
              </a:rPr>
              <a:t>：</a:t>
            </a:r>
            <a:r>
              <a:rPr lang="zh-CN" altLang="en-US" sz="2400" b="1" dirty="0" smtClean="0">
                <a:latin typeface="+mn-ea"/>
              </a:rPr>
              <a:t>①报告（任务、使命等执行的情况）。②报答，酬报。③报复。</a:t>
            </a:r>
            <a:endParaRPr lang="en-US" altLang="zh-CN" sz="2400" b="1" dirty="0" smtClean="0">
              <a:latin typeface="+mn-ea"/>
            </a:endParaRPr>
          </a:p>
          <a:p>
            <a:pPr>
              <a:lnSpc>
                <a:spcPts val="3300"/>
              </a:lnSpc>
            </a:pPr>
            <a:r>
              <a:rPr lang="en-US" altLang="zh-CN" sz="2400" b="1" dirty="0" smtClean="0">
                <a:solidFill>
                  <a:srgbClr val="00B050"/>
                </a:solidFill>
                <a:latin typeface="+mn-ea"/>
              </a:rPr>
              <a:t>《</a:t>
            </a:r>
            <a:r>
              <a:rPr lang="zh-CN" altLang="en-US" sz="2400" b="1" dirty="0" smtClean="0">
                <a:solidFill>
                  <a:srgbClr val="00B050"/>
                </a:solidFill>
                <a:latin typeface="+mn-ea"/>
              </a:rPr>
              <a:t>现代汉语规范词典</a:t>
            </a:r>
            <a:r>
              <a:rPr lang="en-US" altLang="zh-CN" sz="2400" b="1" dirty="0" smtClean="0">
                <a:solidFill>
                  <a:srgbClr val="00B050"/>
                </a:solidFill>
                <a:latin typeface="+mn-ea"/>
              </a:rPr>
              <a:t>》</a:t>
            </a:r>
            <a:r>
              <a:rPr lang="zh-CN" altLang="zh-CN" sz="2400" b="1" dirty="0" smtClean="0">
                <a:solidFill>
                  <a:srgbClr val="00B050"/>
                </a:solidFill>
                <a:latin typeface="+mn-ea"/>
              </a:rPr>
              <a:t> </a:t>
            </a:r>
            <a:r>
              <a:rPr lang="zh-CN" altLang="en-US" sz="2400" b="1" dirty="0" smtClean="0">
                <a:solidFill>
                  <a:srgbClr val="00B050"/>
                </a:solidFill>
                <a:latin typeface="+mn-ea"/>
              </a:rPr>
              <a:t> ： </a:t>
            </a:r>
            <a:r>
              <a:rPr lang="zh-CN" altLang="en-US" sz="2400" b="1" dirty="0">
                <a:latin typeface="+mn-ea"/>
              </a:rPr>
              <a:t>①向</a:t>
            </a:r>
            <a:r>
              <a:rPr lang="zh-CN" altLang="en-US" sz="2400" b="1" dirty="0" smtClean="0">
                <a:latin typeface="+mn-ea"/>
              </a:rPr>
              <a:t>上级或群众报告（任务或使命的完成、执行情况）</a:t>
            </a:r>
            <a:r>
              <a:rPr lang="zh-CN" altLang="en-US" sz="2400" b="1" dirty="0">
                <a:latin typeface="+mn-ea"/>
              </a:rPr>
              <a:t>。 </a:t>
            </a:r>
            <a:r>
              <a:rPr lang="zh-CN" altLang="en-US" sz="2400" b="1" dirty="0" smtClean="0">
                <a:latin typeface="+mn-ea"/>
              </a:rPr>
              <a:t>②（用行动）报答。</a:t>
            </a:r>
            <a:r>
              <a:rPr lang="zh-CN" altLang="en-US" sz="2400" b="1" dirty="0">
                <a:solidFill>
                  <a:prstClr val="black"/>
                </a:solidFill>
                <a:latin typeface="宋体"/>
              </a:rPr>
              <a:t> ③</a:t>
            </a:r>
            <a:r>
              <a:rPr lang="zh-CN" altLang="en-US" sz="2400" b="1" dirty="0" smtClean="0">
                <a:latin typeface="+mn-ea"/>
              </a:rPr>
              <a:t>报复，回击。</a:t>
            </a:r>
            <a:endParaRPr lang="zh-CN" altLang="en-US" sz="24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4186901"/>
            <a:ext cx="2627783" cy="2671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51520" y="18864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/>
              <a:t>考场上理解作文标题小妙招：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拆</a:t>
            </a:r>
            <a:r>
              <a:rPr lang="zh-CN" altLang="en-US" sz="3600" b="1" dirty="0" smtClean="0"/>
              <a:t>、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组</a:t>
            </a:r>
            <a:r>
              <a:rPr lang="zh-CN" altLang="en-US" sz="3600" b="1" dirty="0" smtClean="0"/>
              <a:t>、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比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71600" y="1260262"/>
            <a:ext cx="6912768" cy="646331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C00000"/>
                </a:solidFill>
              </a:rPr>
              <a:t>拆</a:t>
            </a:r>
            <a:r>
              <a:rPr lang="zh-CN" altLang="en-US" sz="3600" b="1" dirty="0" smtClean="0"/>
              <a:t>：将标题拆开，逐字逐词理解</a:t>
            </a:r>
            <a:endParaRPr lang="zh-CN" altLang="en-US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87524" y="2276871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+mn-ea"/>
              </a:rPr>
              <a:t>例：回报＝回</a:t>
            </a:r>
            <a:r>
              <a:rPr lang="en-US" altLang="zh-CN" sz="3600" b="1" dirty="0" smtClean="0">
                <a:latin typeface="+mn-ea"/>
              </a:rPr>
              <a:t>+</a:t>
            </a:r>
            <a:r>
              <a:rPr lang="zh-CN" altLang="en-US" sz="3600" b="1" dirty="0" smtClean="0">
                <a:latin typeface="+mn-ea"/>
              </a:rPr>
              <a:t>报</a:t>
            </a:r>
            <a:endParaRPr lang="zh-CN" altLang="en-US" sz="3600" b="1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9498" y="3212976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+mn-ea"/>
              </a:rPr>
              <a:t>例：广州风格＝广州</a:t>
            </a:r>
            <a:r>
              <a:rPr lang="en-US" altLang="zh-CN" sz="3600" b="1" dirty="0" smtClean="0">
                <a:latin typeface="+mn-ea"/>
              </a:rPr>
              <a:t>+</a:t>
            </a:r>
            <a:r>
              <a:rPr lang="zh-CN" altLang="en-US" sz="3600" b="1" dirty="0">
                <a:latin typeface="+mn-ea"/>
              </a:rPr>
              <a:t>风格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9498" y="4149080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+mn-ea"/>
              </a:rPr>
              <a:t>例：改变一点点＝</a:t>
            </a:r>
            <a:r>
              <a:rPr lang="zh-CN" altLang="en-US" sz="3600" b="1" dirty="0">
                <a:latin typeface="+mn-ea"/>
              </a:rPr>
              <a:t>改变</a:t>
            </a:r>
            <a:r>
              <a:rPr lang="en-US" altLang="zh-CN" sz="3600" b="1" dirty="0" smtClean="0">
                <a:latin typeface="+mn-ea"/>
              </a:rPr>
              <a:t>+</a:t>
            </a:r>
            <a:r>
              <a:rPr lang="zh-CN" altLang="en-US" sz="3600" b="1" dirty="0" smtClean="0">
                <a:latin typeface="+mn-ea"/>
              </a:rPr>
              <a:t>一点点</a:t>
            </a:r>
            <a:endParaRPr lang="zh-CN" altLang="en-US" sz="3600" b="1" dirty="0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9498" y="510609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+mn-ea"/>
              </a:rPr>
              <a:t>例：其乐融融＝其乐</a:t>
            </a:r>
            <a:r>
              <a:rPr lang="en-US" altLang="zh-CN" sz="3600" b="1" dirty="0" smtClean="0">
                <a:latin typeface="+mn-ea"/>
              </a:rPr>
              <a:t>+</a:t>
            </a:r>
            <a:r>
              <a:rPr lang="zh-CN" altLang="en-US" sz="3600" b="1" dirty="0">
                <a:latin typeface="+mn-ea"/>
              </a:rPr>
              <a:t>融融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251520" y="834971"/>
            <a:ext cx="8784976" cy="0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4049" y="4581128"/>
            <a:ext cx="2239949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51520" y="18864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/>
              <a:t>考场上理解作文标题小妙招：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拆</a:t>
            </a:r>
            <a:r>
              <a:rPr lang="zh-CN" altLang="en-US" sz="3600" b="1" dirty="0" smtClean="0"/>
              <a:t>、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组</a:t>
            </a:r>
            <a:r>
              <a:rPr lang="zh-CN" altLang="en-US" sz="3600" b="1" dirty="0" smtClean="0"/>
              <a:t>、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比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9511" y="1260262"/>
            <a:ext cx="8856985" cy="584775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C00000"/>
                </a:solidFill>
              </a:rPr>
              <a:t>组</a:t>
            </a:r>
            <a:r>
              <a:rPr lang="zh-CN" altLang="en-US" sz="3200" b="1" dirty="0" smtClean="0"/>
              <a:t>：组词、造句（将</a:t>
            </a:r>
            <a:r>
              <a:rPr lang="zh-CN" altLang="en-US" sz="3200" b="1" dirty="0"/>
              <a:t>标题放进短语、句子</a:t>
            </a:r>
            <a:r>
              <a:rPr lang="zh-CN" altLang="en-US" sz="3200" b="1" dirty="0" smtClean="0"/>
              <a:t>中）</a:t>
            </a:r>
            <a:endParaRPr lang="zh-CN" altLang="en-US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87524" y="2276871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+mn-ea"/>
              </a:rPr>
              <a:t>示例：回报</a:t>
            </a:r>
            <a:endParaRPr lang="zh-CN" altLang="en-US" sz="3600" b="1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9498" y="3212976"/>
            <a:ext cx="2318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C00000"/>
                </a:solidFill>
                <a:latin typeface="+mn-ea"/>
              </a:rPr>
              <a:t>回报</a:t>
            </a:r>
            <a:r>
              <a:rPr lang="zh-CN" altLang="en-US" sz="3600" b="1" dirty="0" smtClean="0">
                <a:latin typeface="+mn-ea"/>
              </a:rPr>
              <a:t>父母</a:t>
            </a:r>
            <a:endParaRPr lang="zh-CN" altLang="en-US" sz="3600" b="1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9498" y="4149080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+mn-ea"/>
              </a:rPr>
              <a:t>帮助他人，不求</a:t>
            </a:r>
            <a:r>
              <a:rPr lang="zh-CN" altLang="en-US" sz="3600" b="1" dirty="0" smtClean="0">
                <a:solidFill>
                  <a:srgbClr val="C00000"/>
                </a:solidFill>
                <a:latin typeface="+mn-ea"/>
              </a:rPr>
              <a:t>回报</a:t>
            </a:r>
            <a:r>
              <a:rPr lang="zh-CN" altLang="en-US" sz="3600" b="1" dirty="0" smtClean="0">
                <a:latin typeface="+mn-ea"/>
              </a:rPr>
              <a:t>。</a:t>
            </a:r>
            <a:endParaRPr lang="zh-CN" altLang="en-US" sz="3600" b="1" dirty="0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9498" y="510609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+mn-ea"/>
              </a:rPr>
              <a:t>我付出了努力，一定能得到</a:t>
            </a:r>
            <a:r>
              <a:rPr lang="zh-CN" altLang="en-US" sz="3600" b="1" dirty="0" smtClean="0">
                <a:solidFill>
                  <a:srgbClr val="C00000"/>
                </a:solidFill>
                <a:latin typeface="+mn-ea"/>
              </a:rPr>
              <a:t>回报</a:t>
            </a:r>
            <a:r>
              <a:rPr lang="zh-CN" altLang="en-US" sz="3600" b="1" dirty="0" smtClean="0">
                <a:latin typeface="+mn-ea"/>
              </a:rPr>
              <a:t>。</a:t>
            </a:r>
            <a:endParaRPr lang="zh-CN" altLang="en-US" sz="3600" b="1" dirty="0">
              <a:latin typeface="+mn-ea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251520" y="834971"/>
            <a:ext cx="8784976" cy="0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868397" y="3212976"/>
            <a:ext cx="2318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C00000"/>
                </a:solidFill>
                <a:latin typeface="+mn-ea"/>
              </a:rPr>
              <a:t>回报</a:t>
            </a:r>
            <a:r>
              <a:rPr lang="zh-CN" altLang="en-US" sz="3600" b="1" dirty="0" smtClean="0">
                <a:latin typeface="+mn-ea"/>
              </a:rPr>
              <a:t>母校</a:t>
            </a:r>
            <a:endParaRPr lang="zh-CN" altLang="en-US" sz="3600" b="1" dirty="0">
              <a:latin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514773" y="3225552"/>
            <a:ext cx="2318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C00000"/>
                </a:solidFill>
                <a:latin typeface="+mn-ea"/>
              </a:rPr>
              <a:t>回报</a:t>
            </a:r>
            <a:r>
              <a:rPr lang="zh-CN" altLang="en-US" sz="3600" b="1" dirty="0" smtClean="0">
                <a:latin typeface="+mn-ea"/>
              </a:rPr>
              <a:t>祖国</a:t>
            </a:r>
            <a:endParaRPr lang="zh-CN" altLang="en-US" sz="36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11308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/>
      <p:bldP spid="7" grpId="0"/>
      <p:bldP spid="8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22350" y="6124456"/>
            <a:ext cx="721648" cy="733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51520" y="18864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/>
              <a:t>考场上理解作文标题小妙招：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拆</a:t>
            </a:r>
            <a:r>
              <a:rPr lang="zh-CN" altLang="en-US" sz="3600" b="1" dirty="0" smtClean="0"/>
              <a:t>、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组</a:t>
            </a:r>
            <a:r>
              <a:rPr lang="zh-CN" altLang="en-US" sz="3600" b="1" dirty="0" smtClean="0"/>
              <a:t>、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比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9511" y="1260262"/>
            <a:ext cx="8856985" cy="584775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C00000"/>
                </a:solidFill>
              </a:rPr>
              <a:t>比</a:t>
            </a:r>
            <a:r>
              <a:rPr lang="zh-CN" altLang="en-US" sz="3200" b="1" dirty="0" smtClean="0"/>
              <a:t>：与近义词比较（借助组</a:t>
            </a:r>
            <a:r>
              <a:rPr lang="zh-CN" altLang="en-US" sz="3200" b="1" dirty="0"/>
              <a:t>词、造句</a:t>
            </a:r>
            <a:r>
              <a:rPr lang="zh-CN" altLang="en-US" sz="3200" b="1" dirty="0" smtClean="0"/>
              <a:t>）</a:t>
            </a:r>
            <a:endParaRPr lang="zh-CN" altLang="en-US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17251" y="2132856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+mn-ea"/>
              </a:rPr>
              <a:t>示例：回报</a:t>
            </a:r>
            <a:endParaRPr lang="zh-CN" altLang="en-US" sz="3600" b="1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6563" y="479715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+mn-ea"/>
              </a:rPr>
              <a:t>我帮助他人，不求</a:t>
            </a:r>
            <a:r>
              <a:rPr lang="zh-CN" altLang="en-US" sz="3600" b="1" dirty="0" smtClean="0">
                <a:solidFill>
                  <a:srgbClr val="C00000"/>
                </a:solidFill>
                <a:latin typeface="+mn-ea"/>
              </a:rPr>
              <a:t>回报</a:t>
            </a:r>
            <a:r>
              <a:rPr lang="zh-CN" altLang="en-US" sz="3600" b="1" dirty="0" smtClean="0">
                <a:latin typeface="+mn-ea"/>
              </a:rPr>
              <a:t>。</a:t>
            </a:r>
            <a:endParaRPr lang="zh-CN" altLang="en-US" sz="3600" b="1" dirty="0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7524" y="2934786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+mn-ea"/>
              </a:rPr>
              <a:t>我付出了努力，一定能得到</a:t>
            </a:r>
            <a:r>
              <a:rPr lang="zh-CN" altLang="en-US" sz="3600" b="1" dirty="0" smtClean="0">
                <a:solidFill>
                  <a:srgbClr val="C00000"/>
                </a:solidFill>
                <a:latin typeface="+mn-ea"/>
              </a:rPr>
              <a:t>回报</a:t>
            </a:r>
            <a:r>
              <a:rPr lang="zh-CN" altLang="en-US" sz="3600" b="1" dirty="0" smtClean="0">
                <a:latin typeface="+mn-ea"/>
              </a:rPr>
              <a:t>。</a:t>
            </a:r>
            <a:endParaRPr lang="zh-CN" altLang="en-US" sz="3600" b="1" dirty="0">
              <a:latin typeface="+mn-ea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251520" y="834971"/>
            <a:ext cx="8784976" cy="0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718210" y="5247292"/>
            <a:ext cx="2318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C00000"/>
                </a:solidFill>
                <a:latin typeface="+mn-ea"/>
              </a:rPr>
              <a:t>回报</a:t>
            </a:r>
            <a:r>
              <a:rPr lang="zh-CN" altLang="en-US" sz="3600" b="1" dirty="0" smtClean="0">
                <a:latin typeface="+mn-ea"/>
              </a:rPr>
              <a:t>父母</a:t>
            </a:r>
            <a:endParaRPr lang="zh-CN" altLang="en-US" sz="3600" b="1" dirty="0"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7524" y="3938973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+mn-ea"/>
              </a:rPr>
              <a:t>我付出了努力，一定能得到</a:t>
            </a:r>
            <a:r>
              <a:rPr lang="zh-CN" altLang="en-US" sz="3600" b="1" dirty="0" smtClean="0">
                <a:solidFill>
                  <a:srgbClr val="0070C0"/>
                </a:solidFill>
                <a:latin typeface="+mn-ea"/>
              </a:rPr>
              <a:t>收获</a:t>
            </a:r>
            <a:r>
              <a:rPr lang="zh-CN" altLang="en-US" sz="3600" b="1" dirty="0" smtClean="0">
                <a:latin typeface="+mn-ea"/>
              </a:rPr>
              <a:t>。</a:t>
            </a:r>
            <a:endParaRPr lang="zh-CN" altLang="en-US" sz="36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64790" y="3549298"/>
            <a:ext cx="1107996" cy="64807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6000" b="1" dirty="0" smtClean="0">
                <a:solidFill>
                  <a:srgbClr val="00B050"/>
                </a:solidFill>
                <a:latin typeface="+mn-ea"/>
              </a:rPr>
              <a:t>=</a:t>
            </a:r>
            <a:endParaRPr lang="zh-CN" altLang="en-US" sz="6000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6563" y="5661246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+mn-ea"/>
              </a:rPr>
              <a:t>我帮助他人，不求</a:t>
            </a:r>
            <a:r>
              <a:rPr lang="zh-CN" altLang="en-US" sz="3600" b="1" dirty="0">
                <a:solidFill>
                  <a:srgbClr val="0070C0"/>
                </a:solidFill>
                <a:latin typeface="+mn-ea"/>
              </a:rPr>
              <a:t>收获</a:t>
            </a:r>
            <a:r>
              <a:rPr lang="zh-CN" altLang="en-US" sz="3600" b="1" dirty="0" smtClean="0">
                <a:latin typeface="+mn-ea"/>
              </a:rPr>
              <a:t>。</a:t>
            </a:r>
            <a:endParaRPr lang="zh-CN" altLang="en-US" sz="3600" b="1" dirty="0">
              <a:latin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 rot="5400000">
            <a:off x="3949879" y="5246423"/>
            <a:ext cx="1015663" cy="64807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5400" b="1" dirty="0" smtClean="0">
                <a:solidFill>
                  <a:srgbClr val="00B050"/>
                </a:solidFill>
                <a:latin typeface="+mn-ea"/>
              </a:rPr>
              <a:t>≠</a:t>
            </a:r>
            <a:endParaRPr lang="zh-CN" altLang="en-US" sz="4400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718210" y="4466403"/>
            <a:ext cx="2318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0070C0"/>
                </a:solidFill>
                <a:latin typeface="+mn-ea"/>
              </a:rPr>
              <a:t>收获</a:t>
            </a:r>
            <a:r>
              <a:rPr lang="zh-CN" altLang="en-US" sz="3600" b="1" dirty="0" smtClean="0">
                <a:latin typeface="+mn-ea"/>
              </a:rPr>
              <a:t>父母</a:t>
            </a:r>
            <a:endParaRPr lang="zh-CN" altLang="en-US" sz="3600" b="1" dirty="0">
              <a:latin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696800" y="6078290"/>
            <a:ext cx="2318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C00000"/>
                </a:solidFill>
                <a:latin typeface="+mn-ea"/>
              </a:rPr>
              <a:t>报答</a:t>
            </a:r>
            <a:r>
              <a:rPr lang="zh-CN" altLang="en-US" sz="3600" b="1" dirty="0" smtClean="0">
                <a:latin typeface="+mn-ea"/>
              </a:rPr>
              <a:t>父母</a:t>
            </a:r>
            <a:endParaRPr lang="zh-CN" altLang="en-US" sz="3600" b="1" dirty="0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 rot="5400000">
            <a:off x="6804362" y="4884577"/>
            <a:ext cx="1015663" cy="64807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5400" b="1" dirty="0" smtClean="0">
                <a:solidFill>
                  <a:srgbClr val="00B050"/>
                </a:solidFill>
                <a:latin typeface="+mn-ea"/>
              </a:rPr>
              <a:t>≠</a:t>
            </a:r>
            <a:endParaRPr lang="zh-CN" altLang="en-US" sz="4400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705411" y="5781347"/>
            <a:ext cx="1107996" cy="64807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6000" b="1" dirty="0" smtClean="0">
                <a:solidFill>
                  <a:srgbClr val="00B050"/>
                </a:solidFill>
                <a:latin typeface="+mn-ea"/>
              </a:rPr>
              <a:t>=</a:t>
            </a:r>
            <a:endParaRPr lang="zh-CN" altLang="en-US" sz="6000" b="1" dirty="0">
              <a:solidFill>
                <a:srgbClr val="00B05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52607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7" grpId="0"/>
      <p:bldP spid="8" grpId="0"/>
      <p:bldP spid="10" grpId="0"/>
      <p:bldP spid="13" grpId="0"/>
      <p:bldP spid="5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376" y="5650800"/>
            <a:ext cx="1187623" cy="1207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51520" y="18864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/>
              <a:t>考场上理解作文标题小妙招：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拆</a:t>
            </a:r>
            <a:r>
              <a:rPr lang="zh-CN" altLang="en-US" sz="3600" b="1" dirty="0" smtClean="0"/>
              <a:t>、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组</a:t>
            </a:r>
            <a:r>
              <a:rPr lang="zh-CN" altLang="en-US" sz="3600" b="1" dirty="0" smtClean="0"/>
              <a:t>、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比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191" y="2600035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+mn-ea"/>
              </a:rPr>
              <a:t>示例：“回报”的主要写作范围</a:t>
            </a:r>
            <a:endParaRPr lang="zh-CN" altLang="en-US" sz="3600" b="1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5120" y="3356992"/>
            <a:ext cx="76122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+mn-ea"/>
              </a:rPr>
              <a:t>得到</a:t>
            </a:r>
            <a:r>
              <a:rPr lang="zh-CN" altLang="en-US" sz="3200" b="1" dirty="0" smtClean="0">
                <a:latin typeface="+mn-ea"/>
              </a:rPr>
              <a:t>关爱，应该回报</a:t>
            </a:r>
            <a:r>
              <a:rPr lang="zh-CN" altLang="en-US" sz="4400" b="1" dirty="0" smtClean="0">
                <a:solidFill>
                  <a:srgbClr val="0070C0"/>
                </a:solidFill>
                <a:latin typeface="+mn-ea"/>
              </a:rPr>
              <a:t>→</a:t>
            </a:r>
            <a:r>
              <a:rPr lang="zh-CN" altLang="en-US" sz="3600" b="1" dirty="0" smtClean="0">
                <a:latin typeface="+mn-ea"/>
              </a:rPr>
              <a:t>写如何回报</a:t>
            </a:r>
            <a:endParaRPr lang="zh-CN" altLang="en-US" sz="3600" b="1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008" y="4293096"/>
            <a:ext cx="90719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+mn-ea"/>
              </a:rPr>
              <a:t>付出</a:t>
            </a:r>
            <a:r>
              <a:rPr lang="zh-CN" altLang="en-US" sz="3200" b="1" dirty="0">
                <a:latin typeface="+mn-ea"/>
              </a:rPr>
              <a:t>努力</a:t>
            </a:r>
            <a:r>
              <a:rPr lang="zh-CN" altLang="en-US" sz="3200" b="1" dirty="0" smtClean="0">
                <a:latin typeface="+mn-ea"/>
              </a:rPr>
              <a:t>，必得回报</a:t>
            </a:r>
            <a:r>
              <a:rPr lang="zh-CN" altLang="en-US" sz="4400" b="1" dirty="0">
                <a:solidFill>
                  <a:srgbClr val="0070C0"/>
                </a:solidFill>
                <a:latin typeface="宋体"/>
              </a:rPr>
              <a:t>→</a:t>
            </a:r>
            <a:r>
              <a:rPr lang="zh-CN" altLang="en-US" sz="3600" b="1" dirty="0" smtClean="0">
                <a:latin typeface="+mn-ea"/>
              </a:rPr>
              <a:t>写怎样努力得什么回报</a:t>
            </a:r>
            <a:endParaRPr lang="zh-CN" altLang="en-US" sz="3600" b="1" dirty="0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" y="5165421"/>
            <a:ext cx="91439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+mn-ea"/>
              </a:rPr>
              <a:t>帮助他人，不求回报</a:t>
            </a:r>
            <a:r>
              <a:rPr lang="zh-CN" altLang="en-US" sz="4400" b="1" dirty="0">
                <a:solidFill>
                  <a:srgbClr val="0070C0"/>
                </a:solidFill>
                <a:latin typeface="宋体"/>
              </a:rPr>
              <a:t>→</a:t>
            </a:r>
            <a:r>
              <a:rPr lang="zh-CN" altLang="en-US" sz="3600" b="1" dirty="0" smtClean="0">
                <a:latin typeface="+mn-ea"/>
              </a:rPr>
              <a:t>写如何助人得精神回报</a:t>
            </a:r>
            <a:endParaRPr lang="zh-CN" altLang="en-US" sz="3600" b="1" dirty="0">
              <a:latin typeface="+mn-ea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251520" y="834971"/>
            <a:ext cx="8784976" cy="0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下箭头 4"/>
          <p:cNvSpPr/>
          <p:nvPr/>
        </p:nvSpPr>
        <p:spPr>
          <a:xfrm>
            <a:off x="4452775" y="980728"/>
            <a:ext cx="551273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1111175" y="1700807"/>
            <a:ext cx="7234471" cy="646331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/>
              <a:t>明确标题含义，确定写作范围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96016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3210" y="4509120"/>
            <a:ext cx="2310789" cy="2348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51520" y="18864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/>
              <a:t>考场上构思文章小妙招</a:t>
            </a:r>
            <a:r>
              <a:rPr lang="zh-CN" altLang="en-US" sz="3600" b="1" dirty="0" smtClean="0"/>
              <a:t>：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线性关联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51520" y="834971"/>
            <a:ext cx="8784976" cy="0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67544" y="1176515"/>
            <a:ext cx="2736304" cy="1323439"/>
          </a:xfrm>
          <a:prstGeom prst="rect">
            <a:avLst/>
          </a:prstGeom>
          <a:noFill/>
          <a:ln w="3492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/>
              <a:t>文章标题</a:t>
            </a:r>
            <a:endParaRPr lang="en-US" altLang="zh-CN" sz="4000" b="1" dirty="0" smtClean="0"/>
          </a:p>
          <a:p>
            <a:pPr algn="ctr"/>
            <a:r>
              <a:rPr lang="zh-CN" altLang="en-US" sz="4000" b="1" dirty="0" smtClean="0"/>
              <a:t>（主题）</a:t>
            </a:r>
            <a:endParaRPr lang="zh-CN" altLang="en-US" sz="4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354304" y="1169886"/>
            <a:ext cx="2232248" cy="1323439"/>
          </a:xfrm>
          <a:prstGeom prst="rect">
            <a:avLst/>
          </a:prstGeom>
          <a:noFill/>
          <a:ln w="3492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/>
              <a:t>事件</a:t>
            </a:r>
            <a:endParaRPr lang="en-US" altLang="zh-CN" sz="4000" b="1" dirty="0" smtClean="0"/>
          </a:p>
          <a:p>
            <a:pPr algn="ctr"/>
            <a:r>
              <a:rPr lang="zh-CN" altLang="en-US" sz="4000" b="1" dirty="0" smtClean="0"/>
              <a:t>（素材）</a:t>
            </a:r>
            <a:endParaRPr lang="zh-CN" altLang="en-US" sz="4000" b="1" dirty="0"/>
          </a:p>
        </p:txBody>
      </p:sp>
      <p:cxnSp>
        <p:nvCxnSpPr>
          <p:cNvPr id="8" name="直接箭头连接符 7"/>
          <p:cNvCxnSpPr/>
          <p:nvPr/>
        </p:nvCxnSpPr>
        <p:spPr>
          <a:xfrm>
            <a:off x="3204275" y="2253065"/>
            <a:ext cx="3150029" cy="0"/>
          </a:xfrm>
          <a:prstGeom prst="straightConnector1">
            <a:avLst/>
          </a:prstGeom>
          <a:ln w="3492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627162" y="1052736"/>
            <a:ext cx="2304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C00000"/>
                </a:solidFill>
              </a:rPr>
              <a:t>建立关联不可或缺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500166" y="5919281"/>
            <a:ext cx="4572000" cy="44864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3300"/>
              </a:lnSpc>
            </a:pPr>
            <a:endParaRPr lang="zh-CN" altLang="en-US" b="1" dirty="0">
              <a:latin typeface="+mn-ea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714612" y="2643182"/>
            <a:ext cx="4071966" cy="409342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ts val="3900"/>
              </a:lnSpc>
            </a:pPr>
            <a:r>
              <a:rPr lang="en-US" altLang="zh-CN" sz="3200" b="1" dirty="0" smtClean="0">
                <a:solidFill>
                  <a:srgbClr val="C00000"/>
                </a:solidFill>
                <a:latin typeface="+mn-ea"/>
              </a:rPr>
              <a:t>2016 </a:t>
            </a:r>
            <a:r>
              <a:rPr lang="zh-CN" altLang="en-US" sz="3200" b="1" dirty="0" smtClean="0">
                <a:solidFill>
                  <a:srgbClr val="C00000"/>
                </a:solidFill>
                <a:latin typeface="+mn-ea"/>
              </a:rPr>
              <a:t>适合</a:t>
            </a:r>
            <a:endParaRPr lang="en-US" altLang="zh-CN" sz="3200" b="1" dirty="0" smtClean="0">
              <a:solidFill>
                <a:srgbClr val="C00000"/>
              </a:solidFill>
              <a:latin typeface="+mn-ea"/>
            </a:endParaRPr>
          </a:p>
          <a:p>
            <a:pPr>
              <a:lnSpc>
                <a:spcPts val="3900"/>
              </a:lnSpc>
            </a:pPr>
            <a:r>
              <a:rPr lang="en-US" altLang="zh-CN" sz="3200" b="1" dirty="0" smtClean="0">
                <a:solidFill>
                  <a:srgbClr val="C00000"/>
                </a:solidFill>
                <a:latin typeface="+mn-ea"/>
              </a:rPr>
              <a:t>2015 </a:t>
            </a:r>
            <a:r>
              <a:rPr lang="zh-CN" altLang="en-US" sz="3200" b="1" dirty="0" smtClean="0">
                <a:solidFill>
                  <a:srgbClr val="C00000"/>
                </a:solidFill>
                <a:latin typeface="+mn-ea"/>
              </a:rPr>
              <a:t>广州风格</a:t>
            </a:r>
            <a:endParaRPr lang="en-US" altLang="zh-CN" sz="3200" b="1" dirty="0" smtClean="0">
              <a:solidFill>
                <a:srgbClr val="C00000"/>
              </a:solidFill>
              <a:latin typeface="+mn-ea"/>
            </a:endParaRPr>
          </a:p>
          <a:p>
            <a:pPr>
              <a:lnSpc>
                <a:spcPts val="3900"/>
              </a:lnSpc>
            </a:pPr>
            <a:r>
              <a:rPr lang="en-US" altLang="zh-CN" sz="3200" b="1" dirty="0" smtClean="0">
                <a:latin typeface="+mn-ea"/>
              </a:rPr>
              <a:t>2014 </a:t>
            </a:r>
            <a:r>
              <a:rPr lang="zh-CN" altLang="en-US" sz="3200" b="1" dirty="0" smtClean="0">
                <a:latin typeface="+mn-ea"/>
              </a:rPr>
              <a:t>出</a:t>
            </a:r>
            <a:r>
              <a:rPr lang="zh-CN" altLang="en-US" sz="3200" b="1" dirty="0" smtClean="0">
                <a:solidFill>
                  <a:srgbClr val="0070C0"/>
                </a:solidFill>
                <a:latin typeface="+mn-ea"/>
              </a:rPr>
              <a:t>错</a:t>
            </a:r>
            <a:endParaRPr lang="en-US" altLang="zh-CN" sz="3200" b="1" dirty="0" smtClean="0">
              <a:solidFill>
                <a:srgbClr val="0070C0"/>
              </a:solidFill>
              <a:latin typeface="+mn-ea"/>
            </a:endParaRPr>
          </a:p>
          <a:p>
            <a:pPr>
              <a:lnSpc>
                <a:spcPts val="3900"/>
              </a:lnSpc>
            </a:pPr>
            <a:r>
              <a:rPr lang="en-US" altLang="zh-CN" sz="3200" b="1" dirty="0" smtClean="0">
                <a:latin typeface="+mn-ea"/>
              </a:rPr>
              <a:t>2013 </a:t>
            </a:r>
            <a:r>
              <a:rPr lang="zh-CN" altLang="en-US" sz="3200" b="1" dirty="0" smtClean="0">
                <a:solidFill>
                  <a:srgbClr val="0070C0"/>
                </a:solidFill>
                <a:latin typeface="+mn-ea"/>
              </a:rPr>
              <a:t>迟</a:t>
            </a:r>
            <a:r>
              <a:rPr lang="zh-CN" altLang="en-US" sz="3200" b="1" dirty="0" smtClean="0">
                <a:latin typeface="+mn-ea"/>
              </a:rPr>
              <a:t>了一分钟</a:t>
            </a:r>
          </a:p>
          <a:p>
            <a:pPr>
              <a:lnSpc>
                <a:spcPts val="3900"/>
              </a:lnSpc>
            </a:pPr>
            <a:r>
              <a:rPr lang="en-US" altLang="zh-CN" sz="3200" b="1" dirty="0" smtClean="0">
                <a:latin typeface="+mn-ea"/>
              </a:rPr>
              <a:t>2012 </a:t>
            </a:r>
            <a:r>
              <a:rPr lang="zh-CN" altLang="en-US" sz="3200" b="1" dirty="0" smtClean="0">
                <a:solidFill>
                  <a:srgbClr val="0070C0"/>
                </a:solidFill>
                <a:latin typeface="+mn-ea"/>
              </a:rPr>
              <a:t>改变</a:t>
            </a:r>
            <a:r>
              <a:rPr lang="zh-CN" altLang="en-US" sz="3200" b="1" dirty="0" smtClean="0">
                <a:latin typeface="+mn-ea"/>
              </a:rPr>
              <a:t>一点点</a:t>
            </a:r>
            <a:endParaRPr lang="en-US" altLang="zh-CN" sz="3200" b="1" dirty="0" smtClean="0">
              <a:latin typeface="+mn-ea"/>
            </a:endParaRPr>
          </a:p>
          <a:p>
            <a:pPr>
              <a:lnSpc>
                <a:spcPts val="3900"/>
              </a:lnSpc>
            </a:pPr>
            <a:r>
              <a:rPr lang="en-US" altLang="zh-CN" sz="3200" b="1" dirty="0" smtClean="0">
                <a:latin typeface="+mn-ea"/>
              </a:rPr>
              <a:t>2011 </a:t>
            </a:r>
            <a:r>
              <a:rPr lang="zh-CN" altLang="en-US" sz="3200" b="1" dirty="0" smtClean="0">
                <a:solidFill>
                  <a:srgbClr val="0070C0"/>
                </a:solidFill>
                <a:latin typeface="+mn-ea"/>
              </a:rPr>
              <a:t>游戏</a:t>
            </a:r>
            <a:endParaRPr lang="en-US" altLang="zh-CN" sz="3200" b="1" dirty="0" smtClean="0">
              <a:solidFill>
                <a:srgbClr val="0070C0"/>
              </a:solidFill>
              <a:latin typeface="+mn-ea"/>
            </a:endParaRPr>
          </a:p>
          <a:p>
            <a:pPr>
              <a:lnSpc>
                <a:spcPts val="3900"/>
              </a:lnSpc>
            </a:pPr>
            <a:r>
              <a:rPr lang="en-US" altLang="zh-CN" sz="3200" b="1" dirty="0" smtClean="0">
                <a:latin typeface="+mn-ea"/>
              </a:rPr>
              <a:t>2010 </a:t>
            </a:r>
            <a:r>
              <a:rPr lang="zh-CN" altLang="en-US" sz="3200" b="1" dirty="0" smtClean="0">
                <a:solidFill>
                  <a:srgbClr val="0070C0"/>
                </a:solidFill>
                <a:latin typeface="+mn-ea"/>
              </a:rPr>
              <a:t>奖励</a:t>
            </a:r>
            <a:r>
              <a:rPr lang="zh-CN" altLang="en-US" sz="3200" b="1" dirty="0" smtClean="0">
                <a:latin typeface="+mn-ea"/>
              </a:rPr>
              <a:t>自己</a:t>
            </a:r>
            <a:endParaRPr lang="en-US" altLang="zh-CN" sz="3200" b="1" dirty="0" smtClean="0">
              <a:latin typeface="+mn-ea"/>
            </a:endParaRPr>
          </a:p>
          <a:p>
            <a:pPr>
              <a:lnSpc>
                <a:spcPts val="3900"/>
              </a:lnSpc>
            </a:pPr>
            <a:r>
              <a:rPr lang="en-US" altLang="zh-CN" sz="3200" b="1" dirty="0" smtClean="0">
                <a:latin typeface="+mn-ea"/>
              </a:rPr>
              <a:t>2009 </a:t>
            </a:r>
            <a:r>
              <a:rPr lang="zh-CN" altLang="en-US" sz="3200" b="1" dirty="0" smtClean="0">
                <a:latin typeface="+mn-ea"/>
              </a:rPr>
              <a:t>其</a:t>
            </a:r>
            <a:r>
              <a:rPr lang="zh-CN" altLang="en-US" sz="3200" b="1" dirty="0" smtClean="0">
                <a:solidFill>
                  <a:srgbClr val="0070C0"/>
                </a:solidFill>
                <a:latin typeface="+mn-ea"/>
              </a:rPr>
              <a:t>乐</a:t>
            </a:r>
            <a:r>
              <a:rPr lang="zh-CN" altLang="en-US" sz="3200" b="1" dirty="0" smtClean="0">
                <a:latin typeface="+mn-ea"/>
              </a:rPr>
              <a:t>融融</a:t>
            </a:r>
          </a:p>
        </p:txBody>
      </p:sp>
      <p:sp>
        <p:nvSpPr>
          <p:cNvPr id="27" name="直角上箭头 26"/>
          <p:cNvSpPr/>
          <p:nvPr/>
        </p:nvSpPr>
        <p:spPr>
          <a:xfrm rot="5400000">
            <a:off x="1750199" y="2464587"/>
            <a:ext cx="785818" cy="1000132"/>
          </a:xfrm>
          <a:prstGeom prst="bentUpArrow">
            <a:avLst>
              <a:gd name="adj1" fmla="val 20690"/>
              <a:gd name="adj2" fmla="val 25000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8640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3" grpId="0"/>
      <p:bldP spid="21" grpId="0" animBg="1"/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3210" y="4509120"/>
            <a:ext cx="2310789" cy="2348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51520" y="18864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/>
              <a:t>考场上构思文章小妙招</a:t>
            </a:r>
            <a:r>
              <a:rPr lang="zh-CN" altLang="en-US" sz="3600" b="1" dirty="0" smtClean="0"/>
              <a:t>：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线性关联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51520" y="834971"/>
            <a:ext cx="8784976" cy="0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67544" y="1176515"/>
            <a:ext cx="2736304" cy="1323439"/>
          </a:xfrm>
          <a:prstGeom prst="rect">
            <a:avLst/>
          </a:prstGeom>
          <a:noFill/>
          <a:ln w="3492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/>
              <a:t>文章标题</a:t>
            </a:r>
            <a:endParaRPr lang="en-US" altLang="zh-CN" sz="4000" b="1" dirty="0" smtClean="0"/>
          </a:p>
          <a:p>
            <a:pPr algn="ctr"/>
            <a:r>
              <a:rPr lang="zh-CN" altLang="en-US" sz="4000" b="1" dirty="0" smtClean="0"/>
              <a:t>（主题）</a:t>
            </a:r>
            <a:endParaRPr lang="zh-CN" altLang="en-US" sz="4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354304" y="1169886"/>
            <a:ext cx="2232248" cy="1323439"/>
          </a:xfrm>
          <a:prstGeom prst="rect">
            <a:avLst/>
          </a:prstGeom>
          <a:noFill/>
          <a:ln w="3492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/>
              <a:t>事件</a:t>
            </a:r>
            <a:endParaRPr lang="en-US" altLang="zh-CN" sz="4000" b="1" dirty="0" smtClean="0"/>
          </a:p>
          <a:p>
            <a:pPr algn="ctr"/>
            <a:r>
              <a:rPr lang="zh-CN" altLang="en-US" sz="4000" b="1" dirty="0" smtClean="0"/>
              <a:t>（素材）</a:t>
            </a:r>
            <a:endParaRPr lang="zh-CN" altLang="en-US" sz="4000" b="1" dirty="0"/>
          </a:p>
        </p:txBody>
      </p:sp>
      <p:cxnSp>
        <p:nvCxnSpPr>
          <p:cNvPr id="8" name="直接箭头连接符 7"/>
          <p:cNvCxnSpPr/>
          <p:nvPr/>
        </p:nvCxnSpPr>
        <p:spPr>
          <a:xfrm>
            <a:off x="3204275" y="2253065"/>
            <a:ext cx="3150029" cy="0"/>
          </a:xfrm>
          <a:prstGeom prst="straightConnector1">
            <a:avLst/>
          </a:prstGeom>
          <a:ln w="3492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627162" y="1052736"/>
            <a:ext cx="2304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C00000"/>
                </a:solidFill>
              </a:rPr>
              <a:t>建立关联不可或缺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7544" y="3573014"/>
            <a:ext cx="2160240" cy="646331"/>
          </a:xfrm>
          <a:prstGeom prst="rect">
            <a:avLst/>
          </a:prstGeom>
          <a:noFill/>
          <a:ln w="3492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/>
              <a:t>忍痛让位</a:t>
            </a:r>
            <a:endParaRPr lang="zh-CN" altLang="en-US" sz="3600" b="1" dirty="0"/>
          </a:p>
        </p:txBody>
      </p:sp>
      <p:cxnSp>
        <p:nvCxnSpPr>
          <p:cNvPr id="16" name="直接箭头连接符 15"/>
          <p:cNvCxnSpPr>
            <a:stCxn id="14" idx="3"/>
          </p:cNvCxnSpPr>
          <p:nvPr/>
        </p:nvCxnSpPr>
        <p:spPr>
          <a:xfrm>
            <a:off x="2627784" y="3896180"/>
            <a:ext cx="792088" cy="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419872" y="3613765"/>
            <a:ext cx="5472608" cy="584775"/>
          </a:xfrm>
          <a:prstGeom prst="rect">
            <a:avLst/>
          </a:prstGeom>
          <a:noFill/>
          <a:ln w="3492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/>
              <a:t>牺牲自己，帮助更困难的人</a:t>
            </a:r>
            <a:endParaRPr lang="zh-CN" altLang="en-US" sz="3200" b="1" dirty="0"/>
          </a:p>
        </p:txBody>
      </p:sp>
      <p:cxnSp>
        <p:nvCxnSpPr>
          <p:cNvPr id="19" name="直接箭头连接符 18"/>
          <p:cNvCxnSpPr/>
          <p:nvPr/>
        </p:nvCxnSpPr>
        <p:spPr>
          <a:xfrm>
            <a:off x="251520" y="5013176"/>
            <a:ext cx="792088" cy="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/>
        </p:nvCxnSpPr>
        <p:spPr>
          <a:xfrm>
            <a:off x="251520" y="6193924"/>
            <a:ext cx="792088" cy="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061930" y="4690010"/>
            <a:ext cx="5958342" cy="584775"/>
          </a:xfrm>
          <a:prstGeom prst="rect">
            <a:avLst/>
          </a:prstGeom>
          <a:noFill/>
          <a:ln w="3492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/>
              <a:t>只有付出，没有回报，不求回报</a:t>
            </a:r>
            <a:endParaRPr lang="zh-CN" altLang="en-US" sz="32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1043608" y="5656892"/>
            <a:ext cx="7200800" cy="1077218"/>
          </a:xfrm>
          <a:prstGeom prst="rect">
            <a:avLst/>
          </a:prstGeom>
          <a:noFill/>
          <a:ln w="3492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付出忍痛的代价，</a:t>
            </a:r>
            <a:endParaRPr lang="en-US" altLang="zh-CN" sz="3200" b="1" dirty="0" smtClean="0"/>
          </a:p>
          <a:p>
            <a:r>
              <a:rPr lang="zh-CN" altLang="en-US" sz="3200" b="1" dirty="0" smtClean="0"/>
              <a:t>他人的安稳与自己良心的安稳就是回报</a:t>
            </a:r>
            <a:endParaRPr lang="zh-CN" altLang="en-US" sz="32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827584" y="2758826"/>
            <a:ext cx="7758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00B050"/>
                </a:solidFill>
              </a:rPr>
              <a:t>示例：回报（主题）－忍痛让位（事件）</a:t>
            </a:r>
            <a:endParaRPr lang="zh-CN" altLang="en-US" sz="32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640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23" grpId="0" animBg="1"/>
      <p:bldP spid="24" grpId="0" animBg="1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7314" y="5143512"/>
            <a:ext cx="1686685" cy="17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51520" y="18864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/>
              <a:t>考场上构思文章小妙招</a:t>
            </a:r>
            <a:r>
              <a:rPr lang="zh-CN" altLang="en-US" sz="3600" b="1" dirty="0" smtClean="0"/>
              <a:t>：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线性关联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51520" y="834971"/>
            <a:ext cx="8784976" cy="0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67544" y="1176515"/>
            <a:ext cx="2736304" cy="1323439"/>
          </a:xfrm>
          <a:prstGeom prst="rect">
            <a:avLst/>
          </a:prstGeom>
          <a:noFill/>
          <a:ln w="3492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/>
              <a:t>文章标题</a:t>
            </a:r>
            <a:endParaRPr lang="en-US" altLang="zh-CN" sz="4000" b="1" dirty="0" smtClean="0"/>
          </a:p>
          <a:p>
            <a:pPr algn="ctr"/>
            <a:r>
              <a:rPr lang="zh-CN" altLang="en-US" sz="4000" b="1" dirty="0" smtClean="0"/>
              <a:t>（主题）</a:t>
            </a:r>
            <a:endParaRPr lang="zh-CN" altLang="en-US" sz="4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354304" y="1169886"/>
            <a:ext cx="2232248" cy="1323439"/>
          </a:xfrm>
          <a:prstGeom prst="rect">
            <a:avLst/>
          </a:prstGeom>
          <a:noFill/>
          <a:ln w="3492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/>
              <a:t>事件</a:t>
            </a:r>
            <a:endParaRPr lang="en-US" altLang="zh-CN" sz="4000" b="1" dirty="0" smtClean="0"/>
          </a:p>
          <a:p>
            <a:pPr algn="ctr"/>
            <a:r>
              <a:rPr lang="zh-CN" altLang="en-US" sz="4000" b="1" dirty="0" smtClean="0"/>
              <a:t>（素材）</a:t>
            </a:r>
            <a:endParaRPr lang="zh-CN" altLang="en-US" sz="4000" b="1" dirty="0"/>
          </a:p>
        </p:txBody>
      </p:sp>
      <p:cxnSp>
        <p:nvCxnSpPr>
          <p:cNvPr id="8" name="直接箭头连接符 7"/>
          <p:cNvCxnSpPr/>
          <p:nvPr/>
        </p:nvCxnSpPr>
        <p:spPr>
          <a:xfrm>
            <a:off x="3204275" y="2253065"/>
            <a:ext cx="3150029" cy="0"/>
          </a:xfrm>
          <a:prstGeom prst="straightConnector1">
            <a:avLst/>
          </a:prstGeom>
          <a:ln w="3492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627162" y="1052736"/>
            <a:ext cx="2304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C00000"/>
                </a:solidFill>
              </a:rPr>
              <a:t>建立关联不可或缺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7544" y="3573014"/>
            <a:ext cx="2160240" cy="646331"/>
          </a:xfrm>
          <a:prstGeom prst="rect">
            <a:avLst/>
          </a:prstGeom>
          <a:noFill/>
          <a:ln w="3492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/>
              <a:t>忍痛让位</a:t>
            </a:r>
            <a:endParaRPr lang="zh-CN" altLang="en-US" sz="3600" b="1" dirty="0"/>
          </a:p>
        </p:txBody>
      </p:sp>
      <p:cxnSp>
        <p:nvCxnSpPr>
          <p:cNvPr id="16" name="直接箭头连接符 15"/>
          <p:cNvCxnSpPr>
            <a:stCxn id="14" idx="3"/>
          </p:cNvCxnSpPr>
          <p:nvPr/>
        </p:nvCxnSpPr>
        <p:spPr>
          <a:xfrm>
            <a:off x="2627784" y="3896180"/>
            <a:ext cx="792088" cy="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428992" y="3357562"/>
            <a:ext cx="4857784" cy="1077218"/>
          </a:xfrm>
          <a:prstGeom prst="rect">
            <a:avLst/>
          </a:prstGeom>
          <a:noFill/>
          <a:ln w="3492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帮助更困难的人是善良，是我的初心</a:t>
            </a:r>
            <a:endParaRPr lang="zh-CN" altLang="en-US" sz="3200" b="1" dirty="0"/>
          </a:p>
        </p:txBody>
      </p:sp>
      <p:cxnSp>
        <p:nvCxnSpPr>
          <p:cNvPr id="19" name="直接箭头连接符 18"/>
          <p:cNvCxnSpPr/>
          <p:nvPr/>
        </p:nvCxnSpPr>
        <p:spPr>
          <a:xfrm>
            <a:off x="214282" y="5572140"/>
            <a:ext cx="792088" cy="0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071538" y="4786322"/>
            <a:ext cx="7858180" cy="1569660"/>
          </a:xfrm>
          <a:prstGeom prst="rect">
            <a:avLst/>
          </a:prstGeom>
          <a:noFill/>
          <a:ln w="3492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latin typeface="+mn-ea"/>
              </a:rPr>
              <a:t>哪怕承受身体上的痛苦，也要守住初心，</a:t>
            </a:r>
            <a:endParaRPr lang="en-US" altLang="zh-CN" sz="3200" b="1" dirty="0" smtClean="0">
              <a:latin typeface="+mn-ea"/>
            </a:endParaRPr>
          </a:p>
          <a:p>
            <a:r>
              <a:rPr lang="zh-CN" altLang="en-US" sz="3200" b="1" dirty="0" smtClean="0">
                <a:latin typeface="+mn-ea"/>
              </a:rPr>
              <a:t>对于我是适合的选择（这才是适合我初心的行为）</a:t>
            </a:r>
            <a:endParaRPr lang="zh-CN" altLang="en-US" sz="3200" b="1" dirty="0">
              <a:latin typeface="+mn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7584" y="2758826"/>
            <a:ext cx="7758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00B050"/>
                </a:solidFill>
              </a:rPr>
              <a:t>示例：适合（主题）－忍痛让位（事件）</a:t>
            </a:r>
            <a:endParaRPr lang="zh-CN" altLang="en-US" sz="32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640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3" grpId="0"/>
      <p:bldP spid="14" grpId="0" animBg="1"/>
      <p:bldP spid="18" grpId="0" animBg="1"/>
      <p:bldP spid="23" grpId="0" animBg="1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86710" y="5478338"/>
            <a:ext cx="1357289" cy="137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0" y="214819"/>
            <a:ext cx="9144000" cy="6214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61950" algn="ctr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适合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宋体" pitchFamily="2" charset="-122"/>
            </a:endParaRPr>
          </a:p>
          <a:p>
            <a:pPr marL="0" marR="0" lvl="0" indent="361950" algn="l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“姥姥快来！帮我把韭菜摘一下！”</a:t>
            </a:r>
            <a:endParaRPr kumimoji="0" lang="zh-CN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_GB2312" pitchFamily="49" charset="-122"/>
              <a:ea typeface="楷体_GB2312" pitchFamily="49" charset="-122"/>
              <a:cs typeface="宋体" pitchFamily="2" charset="-122"/>
            </a:endParaRPr>
          </a:p>
          <a:p>
            <a:pPr marL="0" marR="0" lvl="0" indent="361950" algn="l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也许你说“哪有这样对老人家的，还让她干活，真不懂孝敬。”那么你错了，这才是适合的爱。</a:t>
            </a:r>
            <a:endParaRPr kumimoji="0" lang="zh-CN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_GB2312" pitchFamily="49" charset="-122"/>
              <a:ea typeface="楷体_GB2312" pitchFamily="49" charset="-122"/>
              <a:cs typeface="宋体" pitchFamily="2" charset="-122"/>
            </a:endParaRPr>
          </a:p>
          <a:p>
            <a:pPr marL="0" marR="0" lvl="0" indent="361950" algn="l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几个月前，姥姥病了，腰间盘突出。家人眼看着，从前的红润渐渐从姥姥眼上褪去，笑容远离了姥姥，取而代之的，是坐卧皆病苦的是紧锁的眉头。家务活从此被爸爸妈妈接过来了。这样，姥姥就可以静静卧病养病，享享清福了。“妈，你可别干了，都我来。”妈妈说。“妈，你歇着去，这儿不用你。”爸爸说。</a:t>
            </a:r>
            <a:endParaRPr kumimoji="0" lang="zh-CN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_GB2312" pitchFamily="49" charset="-122"/>
              <a:ea typeface="楷体_GB2312" pitchFamily="49" charset="-122"/>
              <a:cs typeface="宋体" pitchFamily="2" charset="-122"/>
            </a:endParaRPr>
          </a:p>
          <a:p>
            <a:pPr marL="0" marR="0" lvl="0" indent="361950" algn="l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本以来这样，阳光就能重新笼罩姥姥说，可我发现，阳光似乎没有来，阴云反而扎堆地往姥姥脸上涌。</a:t>
            </a:r>
            <a:endParaRPr kumimoji="0" lang="zh-CN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_GB2312" pitchFamily="49" charset="-122"/>
              <a:ea typeface="楷体_GB2312" pitchFamily="49" charset="-122"/>
              <a:cs typeface="宋体" pitchFamily="2" charset="-122"/>
            </a:endParaRPr>
          </a:p>
          <a:p>
            <a:pPr marL="0" marR="0" lvl="0" indent="361950" algn="l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又是一天，姥姥被爸妈请下了灶台，“唉，老喽，用不上喽。”姥姥摇摇头，踏拉着步子往房间走，身后留下一串叹息。望着她的背影，我若有所思。</a:t>
            </a:r>
            <a:endParaRPr kumimoji="0" lang="zh-CN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_GB2312" pitchFamily="49" charset="-122"/>
              <a:ea typeface="楷体_GB2312" pitchFamily="49" charset="-122"/>
              <a:cs typeface="宋体" pitchFamily="2" charset="-122"/>
            </a:endParaRPr>
          </a:p>
          <a:p>
            <a:pPr marL="0" marR="0" lvl="0" indent="361950" algn="l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“姥姥！我的书包还没包书皮，要不你帮我吧！”我抱着一沓书，兴奋地跑到姥姥床前。“哎，好，好哇，帮我宝贝外孙女包啊。”姥姥不假思索地答应了，声音挺响的，饱含着干劲儿。我发现，一丝笑容透过她的面颊，爬上了弯弯的皱纹。</a:t>
            </a:r>
            <a:endParaRPr kumimoji="0" lang="zh-CN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_GB2312" pitchFamily="49" charset="-122"/>
              <a:ea typeface="楷体_GB2312" pitchFamily="49" charset="-122"/>
              <a:cs typeface="宋体" pitchFamily="2" charset="-122"/>
            </a:endParaRPr>
          </a:p>
          <a:p>
            <a:pPr marL="0" marR="0" lvl="0" indent="361950" algn="l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姥姥操起剪刀，咔咔几下，把旧日历分成几块是慢慢地，用稍稍有些颤抖的手，沿着书包，轻轻一折，抱挂历纸贴好。一个，一个，认真地，帮我包着。</a:t>
            </a:r>
            <a:endParaRPr kumimoji="0" lang="zh-CN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_GB2312" pitchFamily="49" charset="-122"/>
              <a:ea typeface="楷体_GB2312" pitchFamily="49" charset="-122"/>
              <a:cs typeface="宋体" pitchFamily="2" charset="-122"/>
            </a:endParaRPr>
          </a:p>
          <a:p>
            <a:pPr marL="0" marR="0" lvl="0" indent="361950" algn="l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几十分钟后，“姥姥牌”书套便大力告成，捧着还有姥姥的手余温的书套，我响响地亲了她一口，“太好了，姥姥你手真巧！”姥姥嘿嘿地笑了，“能帮我宝贝干活，比啥都好！”我发现，阳光顺着姥姥的皱纹，爬满了她的脸，我猜，一定也爬到了她的心里。</a:t>
            </a:r>
            <a:endParaRPr kumimoji="0" lang="zh-CN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_GB2312" pitchFamily="49" charset="-122"/>
              <a:ea typeface="楷体_GB2312" pitchFamily="49" charset="-122"/>
              <a:cs typeface="宋体" pitchFamily="2" charset="-122"/>
            </a:endParaRPr>
          </a:p>
          <a:p>
            <a:pPr marL="0" marR="0" lvl="0" indent="361950" algn="l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我微微一笑，让姥姥干点力所能及的小活，让她发现原来自己还大有用处，也许是适合的表现。</a:t>
            </a:r>
            <a:endParaRPr lang="en-US" altLang="zh-CN" sz="1400" b="1" dirty="0" smtClean="0">
              <a:latin typeface="楷体_GB2312" pitchFamily="49" charset="-122"/>
              <a:ea typeface="楷体_GB2312" pitchFamily="49" charset="-122"/>
              <a:cs typeface="Times New Roman" pitchFamily="18" charset="0"/>
            </a:endParaRPr>
          </a:p>
          <a:p>
            <a:pPr marL="0" marR="0" lvl="0" indent="361950" algn="l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 </a:t>
            </a: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我悄悄地发现的秘密告诉了爸爸妈妈。从那天后，我们常常找姥姥帮忙。“妈，一会帮我把断了的用链接好吧。”妈妈说。“妈，我的裤子开线了，帮我补补吧！”爸爸说。“哎，好，好，你们歇着，我帮你们干！”姥姥点头笑着，此刻，拥有大家适合的爱的姥姥，该是最幸福的人吧。</a:t>
            </a:r>
            <a:endParaRPr kumimoji="0" lang="zh-CN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_GB2312" pitchFamily="49" charset="-122"/>
              <a:ea typeface="楷体_GB2312" pitchFamily="49" charset="-122"/>
              <a:cs typeface="宋体" pitchFamily="2" charset="-122"/>
            </a:endParaRPr>
          </a:p>
          <a:p>
            <a:pPr marL="0" marR="0" lvl="0" indent="361950" algn="l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爱，要适合。我们常常以为，让老人什么也不干是最大的孝顺，却未发现他们所需的，只是在纷繁世界中，找到自己存在的价值，还能帮上子女。让他们找到自己价值的爱，才适合。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楷体_GB2312" pitchFamily="49" charset="-122"/>
              <a:ea typeface="楷体_GB2312" pitchFamily="49" charset="-122"/>
              <a:cs typeface="Times New Roman" pitchFamily="18" charset="0"/>
            </a:endParaRPr>
          </a:p>
          <a:p>
            <a:pPr marL="0" marR="0" lvl="0" indent="361950" algn="l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爱要靠心，适合爱，则要靠智慧。</a:t>
            </a: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楷体_GB2312" pitchFamily="49" charset="-122"/>
                <a:ea typeface="楷体_GB2312" pitchFamily="49" charset="-122"/>
                <a:cs typeface="宋体" pitchFamily="2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29652" y="6131877"/>
            <a:ext cx="714347" cy="726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1" y="879652"/>
            <a:ext cx="7572429" cy="763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1" y="1714488"/>
            <a:ext cx="7632259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直接连接符 9"/>
          <p:cNvCxnSpPr/>
          <p:nvPr/>
        </p:nvCxnSpPr>
        <p:spPr>
          <a:xfrm>
            <a:off x="2214546" y="2071678"/>
            <a:ext cx="5429288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57158" y="2357430"/>
            <a:ext cx="2571768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3714744" y="3357562"/>
            <a:ext cx="4000528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357158" y="3714752"/>
            <a:ext cx="7215238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357158" y="4000504"/>
            <a:ext cx="7215238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357158" y="4357694"/>
            <a:ext cx="7215238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357158" y="4643446"/>
            <a:ext cx="7215238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285720" y="5000636"/>
            <a:ext cx="5214974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6715140" y="5643578"/>
            <a:ext cx="1071570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357158" y="6000768"/>
            <a:ext cx="6143668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357158" y="6643710"/>
            <a:ext cx="5072098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椭圆形标注 27"/>
          <p:cNvSpPr/>
          <p:nvPr/>
        </p:nvSpPr>
        <p:spPr>
          <a:xfrm>
            <a:off x="7929554" y="928670"/>
            <a:ext cx="1214446" cy="571504"/>
          </a:xfrm>
          <a:prstGeom prst="wedgeEllipseCallout">
            <a:avLst>
              <a:gd name="adj1" fmla="val -99844"/>
              <a:gd name="adj2" fmla="val 102006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rgbClr val="7030A0"/>
                </a:solidFill>
              </a:rPr>
              <a:t>反说</a:t>
            </a:r>
            <a:endParaRPr lang="zh-CN" altLang="en-US" sz="2400" b="1" dirty="0">
              <a:solidFill>
                <a:srgbClr val="7030A0"/>
              </a:solidFill>
            </a:endParaRPr>
          </a:p>
        </p:txBody>
      </p:sp>
      <p:sp>
        <p:nvSpPr>
          <p:cNvPr id="29" name="椭圆形标注 28"/>
          <p:cNvSpPr/>
          <p:nvPr/>
        </p:nvSpPr>
        <p:spPr>
          <a:xfrm>
            <a:off x="7929554" y="2571744"/>
            <a:ext cx="1214446" cy="571504"/>
          </a:xfrm>
          <a:prstGeom prst="wedgeEllipseCallout">
            <a:avLst>
              <a:gd name="adj1" fmla="val -99844"/>
              <a:gd name="adj2" fmla="val 102006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rgbClr val="7030A0"/>
                </a:solidFill>
              </a:rPr>
              <a:t>关联</a:t>
            </a:r>
            <a:endParaRPr lang="zh-CN" altLang="en-US" sz="2400" b="1" dirty="0">
              <a:solidFill>
                <a:srgbClr val="7030A0"/>
              </a:solidFill>
            </a:endParaRPr>
          </a:p>
        </p:txBody>
      </p:sp>
      <p:sp>
        <p:nvSpPr>
          <p:cNvPr id="30" name="椭圆形标注 29"/>
          <p:cNvSpPr/>
          <p:nvPr/>
        </p:nvSpPr>
        <p:spPr>
          <a:xfrm>
            <a:off x="7929554" y="3571876"/>
            <a:ext cx="1214446" cy="571504"/>
          </a:xfrm>
          <a:prstGeom prst="wedgeEllipseCallout">
            <a:avLst>
              <a:gd name="adj1" fmla="val -99844"/>
              <a:gd name="adj2" fmla="val 102006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rgbClr val="7030A0"/>
                </a:solidFill>
              </a:rPr>
              <a:t>分析</a:t>
            </a:r>
            <a:endParaRPr lang="zh-CN" altLang="en-US" sz="2400" b="1" dirty="0">
              <a:solidFill>
                <a:srgbClr val="7030A0"/>
              </a:solidFill>
            </a:endParaRPr>
          </a:p>
        </p:txBody>
      </p:sp>
      <p:sp>
        <p:nvSpPr>
          <p:cNvPr id="31" name="椭圆形标注 30"/>
          <p:cNvSpPr/>
          <p:nvPr/>
        </p:nvSpPr>
        <p:spPr>
          <a:xfrm>
            <a:off x="7929554" y="4643446"/>
            <a:ext cx="1214446" cy="571504"/>
          </a:xfrm>
          <a:prstGeom prst="wedgeEllipseCallout">
            <a:avLst>
              <a:gd name="adj1" fmla="val -99844"/>
              <a:gd name="adj2" fmla="val 102006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rgbClr val="7030A0"/>
                </a:solidFill>
              </a:rPr>
              <a:t>结论</a:t>
            </a:r>
            <a:endParaRPr lang="zh-CN" altLang="en-US" sz="2400" b="1" dirty="0">
              <a:solidFill>
                <a:srgbClr val="7030A0"/>
              </a:solidFill>
            </a:endParaRPr>
          </a:p>
        </p:txBody>
      </p:sp>
      <p:sp>
        <p:nvSpPr>
          <p:cNvPr id="32" name="椭圆形标注 31"/>
          <p:cNvSpPr/>
          <p:nvPr/>
        </p:nvSpPr>
        <p:spPr>
          <a:xfrm>
            <a:off x="7786710" y="5500702"/>
            <a:ext cx="1214446" cy="571504"/>
          </a:xfrm>
          <a:prstGeom prst="wedgeEllipseCallout">
            <a:avLst>
              <a:gd name="adj1" fmla="val -254149"/>
              <a:gd name="adj2" fmla="val 121759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rgbClr val="7030A0"/>
                </a:solidFill>
              </a:rPr>
              <a:t>强化</a:t>
            </a:r>
            <a:endParaRPr lang="zh-CN" altLang="en-US" sz="2400" b="1" dirty="0">
              <a:solidFill>
                <a:srgbClr val="7030A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14282" y="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/>
              <a:t>考场上构思文章小妙招</a:t>
            </a:r>
            <a:r>
              <a:rPr lang="zh-CN" altLang="en-US" sz="3600" b="1" dirty="0" smtClean="0"/>
              <a:t>：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线性关联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359024" y="571480"/>
            <a:ext cx="8784976" cy="0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4260096"/>
            <a:ext cx="2555775" cy="2597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323528" y="331481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请对比以下两份提纲：</a:t>
            </a:r>
            <a:endParaRPr lang="zh-CN" altLang="en-US" sz="3600" b="1" dirty="0"/>
          </a:p>
        </p:txBody>
      </p:sp>
      <p:sp>
        <p:nvSpPr>
          <p:cNvPr id="3" name="矩形 2"/>
          <p:cNvSpPr/>
          <p:nvPr/>
        </p:nvSpPr>
        <p:spPr>
          <a:xfrm>
            <a:off x="343812" y="1340768"/>
            <a:ext cx="8424936" cy="1887696"/>
          </a:xfrm>
          <a:prstGeom prst="rect">
            <a:avLst/>
          </a:prstGeom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zh-CN" sz="2400" dirty="0">
                <a:latin typeface="+mn-ea"/>
              </a:rPr>
              <a:t>写作</a:t>
            </a:r>
            <a:r>
              <a:rPr lang="zh-CN" altLang="zh-CN" sz="2400" dirty="0" smtClean="0">
                <a:latin typeface="+mn-ea"/>
              </a:rPr>
              <a:t>提纲</a:t>
            </a:r>
            <a:r>
              <a:rPr lang="en-US" altLang="zh-CN" sz="2400" dirty="0" smtClean="0">
                <a:latin typeface="+mn-ea"/>
              </a:rPr>
              <a:t>1</a:t>
            </a:r>
            <a:r>
              <a:rPr lang="zh-CN" altLang="zh-CN" sz="2400" dirty="0" smtClean="0">
                <a:latin typeface="+mn-ea"/>
              </a:rPr>
              <a:t>：</a:t>
            </a:r>
            <a:endParaRPr lang="zh-CN" altLang="zh-CN" sz="2400" dirty="0">
              <a:latin typeface="+mn-ea"/>
            </a:endParaRPr>
          </a:p>
          <a:p>
            <a:pPr>
              <a:lnSpc>
                <a:spcPts val="3500"/>
              </a:lnSpc>
            </a:pPr>
            <a:r>
              <a:rPr lang="en-US" altLang="zh-CN" sz="2400" b="1" dirty="0">
                <a:latin typeface="+mn-ea"/>
              </a:rPr>
              <a:t>1.</a:t>
            </a:r>
            <a:r>
              <a:rPr lang="zh-CN" altLang="zh-CN" sz="2400" b="1" dirty="0">
                <a:latin typeface="+mn-ea"/>
              </a:rPr>
              <a:t>交代当志愿者的事</a:t>
            </a:r>
            <a:r>
              <a:rPr lang="en-US" altLang="zh-CN" sz="2400" b="1" dirty="0">
                <a:latin typeface="+mn-ea"/>
              </a:rPr>
              <a:t> </a:t>
            </a:r>
            <a:r>
              <a:rPr lang="zh-CN" altLang="zh-CN" sz="2400" b="1" dirty="0" smtClean="0">
                <a:latin typeface="+mn-ea"/>
              </a:rPr>
              <a:t>（</a:t>
            </a:r>
            <a:r>
              <a:rPr lang="zh-CN" altLang="zh-CN" sz="2400" b="1" dirty="0">
                <a:latin typeface="+mn-ea"/>
              </a:rPr>
              <a:t>略）</a:t>
            </a:r>
            <a:endParaRPr lang="zh-CN" altLang="zh-CN" sz="2400" dirty="0">
              <a:latin typeface="+mn-ea"/>
            </a:endParaRPr>
          </a:p>
          <a:p>
            <a:pPr>
              <a:lnSpc>
                <a:spcPts val="3500"/>
              </a:lnSpc>
            </a:pPr>
            <a:r>
              <a:rPr lang="en-US" altLang="zh-CN" sz="2400" b="1" dirty="0">
                <a:latin typeface="+mn-ea"/>
              </a:rPr>
              <a:t>2.</a:t>
            </a:r>
            <a:r>
              <a:rPr lang="zh-CN" altLang="zh-CN" sz="2400" b="1" dirty="0">
                <a:latin typeface="+mn-ea"/>
              </a:rPr>
              <a:t>当志愿者经历，从不敢与人</a:t>
            </a:r>
            <a:r>
              <a:rPr lang="zh-CN" altLang="zh-CN" sz="2400" b="1" dirty="0" smtClean="0">
                <a:latin typeface="+mn-ea"/>
              </a:rPr>
              <a:t>打交</a:t>
            </a:r>
            <a:r>
              <a:rPr lang="zh-CN" altLang="en-US" sz="2400" b="1" dirty="0" smtClean="0">
                <a:latin typeface="+mn-ea"/>
              </a:rPr>
              <a:t>道到</a:t>
            </a:r>
            <a:r>
              <a:rPr lang="zh-CN" altLang="zh-CN" sz="2400" b="1" dirty="0" smtClean="0">
                <a:latin typeface="+mn-ea"/>
              </a:rPr>
              <a:t>变</a:t>
            </a:r>
            <a:r>
              <a:rPr lang="zh-CN" altLang="en-US" sz="2400" b="1" dirty="0">
                <a:latin typeface="+mn-ea"/>
              </a:rPr>
              <a:t>得</a:t>
            </a:r>
            <a:r>
              <a:rPr lang="zh-CN" altLang="zh-CN" sz="2400" b="1" dirty="0" smtClean="0">
                <a:latin typeface="+mn-ea"/>
              </a:rPr>
              <a:t>勇敢（</a:t>
            </a:r>
            <a:r>
              <a:rPr lang="zh-CN" altLang="zh-CN" sz="2400" b="1" dirty="0">
                <a:latin typeface="+mn-ea"/>
              </a:rPr>
              <a:t>详）</a:t>
            </a:r>
            <a:endParaRPr lang="zh-CN" altLang="zh-CN" sz="2400" dirty="0">
              <a:latin typeface="+mn-ea"/>
            </a:endParaRPr>
          </a:p>
          <a:p>
            <a:pPr>
              <a:lnSpc>
                <a:spcPts val="3500"/>
              </a:lnSpc>
            </a:pPr>
            <a:r>
              <a:rPr lang="en-US" altLang="zh-CN" sz="2400" b="1" dirty="0">
                <a:latin typeface="+mn-ea"/>
              </a:rPr>
              <a:t>3.</a:t>
            </a:r>
            <a:r>
              <a:rPr lang="zh-CN" altLang="zh-CN" sz="2400" b="1" dirty="0">
                <a:latin typeface="+mn-ea"/>
              </a:rPr>
              <a:t>总结，获得比物质更重要的无价</a:t>
            </a:r>
            <a:r>
              <a:rPr lang="zh-CN" altLang="zh-CN" sz="2400" b="1" dirty="0">
                <a:solidFill>
                  <a:srgbClr val="C00000"/>
                </a:solidFill>
                <a:latin typeface="+mn-ea"/>
              </a:rPr>
              <a:t>回报</a:t>
            </a:r>
            <a:r>
              <a:rPr lang="zh-CN" altLang="zh-CN" sz="2400" b="1" dirty="0">
                <a:latin typeface="+mn-ea"/>
              </a:rPr>
              <a:t>——</a:t>
            </a:r>
            <a:r>
              <a:rPr lang="zh-CN" altLang="zh-CN" sz="2400" b="1" dirty="0" smtClean="0">
                <a:latin typeface="+mn-ea"/>
              </a:rPr>
              <a:t>快乐（</a:t>
            </a:r>
            <a:r>
              <a:rPr lang="zh-CN" altLang="zh-CN" sz="2400" b="1" dirty="0">
                <a:latin typeface="+mn-ea"/>
              </a:rPr>
              <a:t>略）</a:t>
            </a:r>
            <a:endParaRPr lang="zh-CN" altLang="zh-CN" sz="2400" dirty="0">
              <a:latin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37614" y="3717032"/>
            <a:ext cx="8414794" cy="2336537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zh-CN" sz="2400" dirty="0">
                <a:latin typeface="+mn-ea"/>
              </a:rPr>
              <a:t>写作</a:t>
            </a:r>
            <a:r>
              <a:rPr lang="zh-CN" altLang="zh-CN" sz="2400" dirty="0" smtClean="0">
                <a:latin typeface="+mn-ea"/>
              </a:rPr>
              <a:t>提纲</a:t>
            </a:r>
            <a:r>
              <a:rPr lang="en-US" altLang="zh-CN" sz="2400" dirty="0" smtClean="0">
                <a:latin typeface="+mn-ea"/>
              </a:rPr>
              <a:t>2</a:t>
            </a:r>
            <a:r>
              <a:rPr lang="zh-CN" altLang="zh-CN" sz="2400" dirty="0" smtClean="0">
                <a:latin typeface="+mn-ea"/>
              </a:rPr>
              <a:t>：</a:t>
            </a:r>
            <a:endParaRPr lang="zh-CN" altLang="zh-CN" sz="2400" dirty="0">
              <a:latin typeface="+mn-ea"/>
            </a:endParaRPr>
          </a:p>
          <a:p>
            <a:pPr>
              <a:lnSpc>
                <a:spcPts val="3500"/>
              </a:lnSpc>
            </a:pPr>
            <a:r>
              <a:rPr lang="en-US" altLang="zh-CN" sz="2400" b="1" dirty="0">
                <a:latin typeface="+mn-ea"/>
              </a:rPr>
              <a:t>1.</a:t>
            </a:r>
            <a:r>
              <a:rPr lang="zh-CN" altLang="zh-CN" sz="2400" b="1" dirty="0">
                <a:solidFill>
                  <a:srgbClr val="C00000"/>
                </a:solidFill>
                <a:latin typeface="+mn-ea"/>
              </a:rPr>
              <a:t>回报</a:t>
            </a:r>
            <a:r>
              <a:rPr lang="zh-CN" altLang="zh-CN" sz="2400" b="1" dirty="0">
                <a:latin typeface="+mn-ea"/>
              </a:rPr>
              <a:t>是什么</a:t>
            </a:r>
            <a:r>
              <a:rPr lang="en-US" altLang="zh-CN" sz="2400" b="1" dirty="0">
                <a:latin typeface="+mn-ea"/>
              </a:rPr>
              <a:t>               </a:t>
            </a:r>
            <a:r>
              <a:rPr lang="zh-CN" altLang="zh-CN" sz="2400" b="1" dirty="0">
                <a:latin typeface="+mn-ea"/>
              </a:rPr>
              <a:t>（略）</a:t>
            </a:r>
            <a:endParaRPr lang="zh-CN" altLang="zh-CN" sz="2400" dirty="0">
              <a:latin typeface="+mn-ea"/>
            </a:endParaRPr>
          </a:p>
          <a:p>
            <a:pPr>
              <a:lnSpc>
                <a:spcPts val="3500"/>
              </a:lnSpc>
            </a:pPr>
            <a:r>
              <a:rPr lang="en-US" altLang="zh-CN" sz="2400" b="1" dirty="0">
                <a:latin typeface="+mn-ea"/>
              </a:rPr>
              <a:t>2.</a:t>
            </a:r>
            <a:r>
              <a:rPr lang="zh-CN" altLang="zh-CN" sz="2400" b="1" dirty="0">
                <a:latin typeface="+mn-ea"/>
              </a:rPr>
              <a:t>通过帮母亲做家务来</a:t>
            </a:r>
            <a:r>
              <a:rPr lang="zh-CN" altLang="zh-CN" sz="2400" b="1" dirty="0">
                <a:solidFill>
                  <a:srgbClr val="C00000"/>
                </a:solidFill>
                <a:latin typeface="+mn-ea"/>
              </a:rPr>
              <a:t>回报</a:t>
            </a:r>
            <a:r>
              <a:rPr lang="en-US" altLang="zh-CN" sz="2400" b="1" dirty="0">
                <a:latin typeface="+mn-ea"/>
              </a:rPr>
              <a:t>   </a:t>
            </a:r>
            <a:r>
              <a:rPr lang="zh-CN" altLang="zh-CN" sz="2400" b="1" dirty="0">
                <a:latin typeface="+mn-ea"/>
              </a:rPr>
              <a:t>（详）</a:t>
            </a:r>
            <a:endParaRPr lang="zh-CN" altLang="zh-CN" sz="2400" dirty="0">
              <a:latin typeface="+mn-ea"/>
            </a:endParaRPr>
          </a:p>
          <a:p>
            <a:pPr>
              <a:lnSpc>
                <a:spcPts val="3500"/>
              </a:lnSpc>
            </a:pPr>
            <a:r>
              <a:rPr lang="en-US" altLang="zh-CN" sz="2400" b="1" dirty="0">
                <a:latin typeface="+mn-ea"/>
              </a:rPr>
              <a:t>3.</a:t>
            </a:r>
            <a:r>
              <a:rPr lang="zh-CN" altLang="zh-CN" sz="2400" b="1" dirty="0">
                <a:latin typeface="+mn-ea"/>
              </a:rPr>
              <a:t>母亲告诉我</a:t>
            </a:r>
            <a:r>
              <a:rPr lang="zh-CN" altLang="zh-CN" sz="2400" b="1" dirty="0">
                <a:solidFill>
                  <a:srgbClr val="C00000"/>
                </a:solidFill>
                <a:latin typeface="+mn-ea"/>
              </a:rPr>
              <a:t>回报</a:t>
            </a:r>
            <a:r>
              <a:rPr lang="zh-CN" altLang="zh-CN" sz="2400" b="1" dirty="0">
                <a:latin typeface="+mn-ea"/>
              </a:rPr>
              <a:t>的意义</a:t>
            </a:r>
            <a:r>
              <a:rPr lang="en-US" altLang="zh-CN" sz="2400" b="1" dirty="0">
                <a:latin typeface="+mn-ea"/>
              </a:rPr>
              <a:t>     </a:t>
            </a:r>
            <a:r>
              <a:rPr lang="zh-CN" altLang="zh-CN" sz="2400" b="1" dirty="0">
                <a:latin typeface="+mn-ea"/>
              </a:rPr>
              <a:t>（详）</a:t>
            </a:r>
            <a:endParaRPr lang="zh-CN" altLang="zh-CN" sz="2400" dirty="0">
              <a:latin typeface="+mn-ea"/>
            </a:endParaRPr>
          </a:p>
          <a:p>
            <a:pPr>
              <a:lnSpc>
                <a:spcPts val="3500"/>
              </a:lnSpc>
            </a:pPr>
            <a:r>
              <a:rPr lang="en-US" altLang="zh-CN" sz="2400" b="1" dirty="0">
                <a:latin typeface="+mn-ea"/>
              </a:rPr>
              <a:t>4.</a:t>
            </a:r>
            <a:r>
              <a:rPr lang="zh-CN" altLang="zh-CN" sz="2400" b="1" dirty="0">
                <a:solidFill>
                  <a:srgbClr val="C00000"/>
                </a:solidFill>
                <a:latin typeface="+mn-ea"/>
              </a:rPr>
              <a:t>回报</a:t>
            </a:r>
            <a:r>
              <a:rPr lang="zh-CN" altLang="zh-CN" sz="2400" b="1" dirty="0">
                <a:latin typeface="+mn-ea"/>
              </a:rPr>
              <a:t>的重要性</a:t>
            </a:r>
            <a:r>
              <a:rPr lang="en-US" altLang="zh-CN" sz="2400" b="1" dirty="0">
                <a:latin typeface="+mn-ea"/>
              </a:rPr>
              <a:t>             </a:t>
            </a:r>
            <a:r>
              <a:rPr lang="zh-CN" altLang="zh-CN" sz="2400" b="1" dirty="0" smtClean="0">
                <a:latin typeface="+mn-ea"/>
              </a:rPr>
              <a:t>（</a:t>
            </a:r>
            <a:r>
              <a:rPr lang="zh-CN" altLang="zh-CN" sz="2400" b="1" dirty="0">
                <a:latin typeface="+mn-ea"/>
              </a:rPr>
              <a:t>略）</a:t>
            </a:r>
            <a:endParaRPr lang="zh-CN" altLang="zh-CN" sz="2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80324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38432" y="5429264"/>
            <a:ext cx="1405567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51520" y="18864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/>
              <a:t>考场上构思文章小妙招：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环形提纲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251520" y="834971"/>
            <a:ext cx="8784976" cy="0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1303892597"/>
              </p:ext>
            </p:extLst>
          </p:nvPr>
        </p:nvGraphicFramePr>
        <p:xfrm>
          <a:off x="503548" y="1142399"/>
          <a:ext cx="8280920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环形箭头 5"/>
          <p:cNvSpPr/>
          <p:nvPr/>
        </p:nvSpPr>
        <p:spPr>
          <a:xfrm rot="11007671">
            <a:off x="3800369" y="5913141"/>
            <a:ext cx="1402467" cy="720080"/>
          </a:xfrm>
          <a:prstGeom prst="circularArrow">
            <a:avLst>
              <a:gd name="adj1" fmla="val 4312"/>
              <a:gd name="adj2" fmla="val 1157955"/>
              <a:gd name="adj3" fmla="val 18592805"/>
              <a:gd name="adj4" fmla="val 11785700"/>
              <a:gd name="adj5" fmla="val 45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环形箭头 7"/>
          <p:cNvSpPr/>
          <p:nvPr/>
        </p:nvSpPr>
        <p:spPr>
          <a:xfrm rot="6987419">
            <a:off x="5710538" y="4240087"/>
            <a:ext cx="2374344" cy="1440160"/>
          </a:xfrm>
          <a:prstGeom prst="circularArrow">
            <a:avLst>
              <a:gd name="adj1" fmla="val 4312"/>
              <a:gd name="adj2" fmla="val 1721121"/>
              <a:gd name="adj3" fmla="val 18592805"/>
              <a:gd name="adj4" fmla="val 11595815"/>
              <a:gd name="adj5" fmla="val 45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环形箭头 8"/>
          <p:cNvSpPr/>
          <p:nvPr/>
        </p:nvSpPr>
        <p:spPr>
          <a:xfrm rot="2088851">
            <a:off x="4986636" y="1666610"/>
            <a:ext cx="2374344" cy="1440160"/>
          </a:xfrm>
          <a:prstGeom prst="circularArrow">
            <a:avLst>
              <a:gd name="adj1" fmla="val 4312"/>
              <a:gd name="adj2" fmla="val 1534223"/>
              <a:gd name="adj3" fmla="val 18592805"/>
              <a:gd name="adj4" fmla="val 11785700"/>
              <a:gd name="adj5" fmla="val 45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环形箭头 9"/>
          <p:cNvSpPr/>
          <p:nvPr/>
        </p:nvSpPr>
        <p:spPr>
          <a:xfrm rot="14509136">
            <a:off x="1070799" y="3889304"/>
            <a:ext cx="2194849" cy="1664403"/>
          </a:xfrm>
          <a:prstGeom prst="circularArrow">
            <a:avLst>
              <a:gd name="adj1" fmla="val 4312"/>
              <a:gd name="adj2" fmla="val 1808045"/>
              <a:gd name="adj3" fmla="val 18592805"/>
              <a:gd name="adj4" fmla="val 12366981"/>
              <a:gd name="adj5" fmla="val 45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环形箭头 10"/>
          <p:cNvSpPr/>
          <p:nvPr/>
        </p:nvSpPr>
        <p:spPr>
          <a:xfrm rot="20092429">
            <a:off x="1590380" y="1594034"/>
            <a:ext cx="2728435" cy="1482900"/>
          </a:xfrm>
          <a:prstGeom prst="circularArrow">
            <a:avLst>
              <a:gd name="adj1" fmla="val 4312"/>
              <a:gd name="adj2" fmla="val 1534223"/>
              <a:gd name="adj3" fmla="val 18592805"/>
              <a:gd name="adj4" fmla="val 11548402"/>
              <a:gd name="adj5" fmla="val 456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六角星 6"/>
          <p:cNvSpPr/>
          <p:nvPr/>
        </p:nvSpPr>
        <p:spPr>
          <a:xfrm>
            <a:off x="6465662" y="5805129"/>
            <a:ext cx="864096" cy="936104"/>
          </a:xfrm>
          <a:prstGeom prst="star6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rgbClr val="FF0000"/>
                </a:solidFill>
              </a:rPr>
              <a:t>略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3" name="六角星 12"/>
          <p:cNvSpPr/>
          <p:nvPr/>
        </p:nvSpPr>
        <p:spPr>
          <a:xfrm>
            <a:off x="7738432" y="2335484"/>
            <a:ext cx="864096" cy="936104"/>
          </a:xfrm>
          <a:prstGeom prst="star6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rgbClr val="FF0000"/>
                </a:solidFill>
              </a:rPr>
              <a:t>略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4" name="六角星 13"/>
          <p:cNvSpPr/>
          <p:nvPr/>
        </p:nvSpPr>
        <p:spPr>
          <a:xfrm>
            <a:off x="5012432" y="987371"/>
            <a:ext cx="864096" cy="936104"/>
          </a:xfrm>
          <a:prstGeom prst="star6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rgbClr val="FF0000"/>
                </a:solidFill>
              </a:rPr>
              <a:t>略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5" name="六角星 14"/>
          <p:cNvSpPr/>
          <p:nvPr/>
        </p:nvSpPr>
        <p:spPr>
          <a:xfrm>
            <a:off x="1547664" y="5738796"/>
            <a:ext cx="864096" cy="936104"/>
          </a:xfrm>
          <a:prstGeom prst="star6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rgbClr val="FF0000"/>
                </a:solidFill>
              </a:rPr>
              <a:t>详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6" name="六角星 15"/>
          <p:cNvSpPr/>
          <p:nvPr/>
        </p:nvSpPr>
        <p:spPr>
          <a:xfrm>
            <a:off x="1115616" y="2060848"/>
            <a:ext cx="864096" cy="936104"/>
          </a:xfrm>
          <a:prstGeom prst="star6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rgbClr val="FF0000"/>
                </a:solidFill>
              </a:rPr>
              <a:t>详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65662" y="1628800"/>
            <a:ext cx="1093930" cy="52322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/>
              <a:t>发展</a:t>
            </a:r>
            <a:endParaRPr lang="zh-CN" altLang="en-US" sz="28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249762" y="4901987"/>
            <a:ext cx="1093930" cy="52322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/>
              <a:t>发展</a:t>
            </a:r>
            <a:endParaRPr lang="zh-CN" altLang="en-US" sz="28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4097043" y="6413290"/>
            <a:ext cx="1093930" cy="52322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/>
              <a:t>发展</a:t>
            </a:r>
            <a:endParaRPr lang="zh-CN" altLang="en-US" sz="28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53734" y="4721505"/>
            <a:ext cx="1093930" cy="52322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/>
              <a:t>发展</a:t>
            </a:r>
            <a:endParaRPr lang="zh-CN" altLang="en-US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1860667" y="1257980"/>
            <a:ext cx="1093930" cy="52322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/>
              <a:t>回应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37385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235367"/>
            <a:ext cx="3563887" cy="3622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611560" y="485884"/>
            <a:ext cx="7992888" cy="3580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800"/>
              </a:lnSpc>
            </a:pPr>
            <a:r>
              <a:rPr lang="zh-CN" altLang="en-US" sz="4400" b="1" dirty="0" smtClean="0">
                <a:solidFill>
                  <a:srgbClr val="C00000"/>
                </a:solidFill>
                <a:latin typeface="+mn-ea"/>
              </a:rPr>
              <a:t>任务：</a:t>
            </a:r>
            <a:endParaRPr lang="en-US" altLang="zh-CN" sz="4400" b="1" dirty="0" smtClean="0">
              <a:solidFill>
                <a:srgbClr val="C00000"/>
              </a:solidFill>
              <a:latin typeface="+mn-ea"/>
            </a:endParaRPr>
          </a:p>
          <a:p>
            <a:pPr>
              <a:lnSpc>
                <a:spcPts val="6800"/>
              </a:lnSpc>
            </a:pPr>
            <a:r>
              <a:rPr lang="en-US" altLang="zh-CN" sz="4400" b="1" dirty="0">
                <a:latin typeface="+mn-ea"/>
              </a:rPr>
              <a:t> </a:t>
            </a:r>
            <a:r>
              <a:rPr lang="en-US" altLang="zh-CN" sz="4400" b="1" dirty="0" smtClean="0">
                <a:latin typeface="+mn-ea"/>
              </a:rPr>
              <a:t>    </a:t>
            </a:r>
            <a:r>
              <a:rPr lang="zh-CN" altLang="en-US" sz="4400" b="1" dirty="0" smtClean="0">
                <a:latin typeface="+mn-ea"/>
              </a:rPr>
              <a:t>在文章</a:t>
            </a:r>
            <a:r>
              <a:rPr lang="en-US" altLang="zh-CN" sz="4400" b="1" dirty="0" smtClean="0">
                <a:latin typeface="+mn-ea"/>
              </a:rPr>
              <a:t>2</a:t>
            </a:r>
            <a:r>
              <a:rPr lang="zh-CN" altLang="en-US" sz="4400" b="1" dirty="0" smtClean="0">
                <a:latin typeface="+mn-ea"/>
              </a:rPr>
              <a:t>与文章中任选一篇，运用小妙招，修改该文章构思。</a:t>
            </a:r>
            <a:endParaRPr lang="zh-CN" altLang="en-US" sz="44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19907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72462" y="5768800"/>
            <a:ext cx="1071537" cy="10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0" y="214290"/>
            <a:ext cx="9144000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文章</a:t>
            </a: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3</a:t>
            </a:r>
          </a:p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回报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初一的时候，学校在招募志愿者，我毫不犹豫地报了名。这是我第一次当志愿者，虽然当志愿者没有金钱或物质上的回报，甚至连一盒饭也没有，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但我获得这次行动中却是获得精神上的回报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。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那个星期天，我们一行人来到地铁站，领队的级长便拿出我们学校的绶带给我们带上。我们此行的主要任务是帮忙宣传学校的高中。宣传说到底就是派传单。进了琶洲会展中心的会馆，我们很意外地发现，外表光鲜艳丽的会展中心的地面却是未细细加工的水泥地，也没有空调。会馆里已经是人山人海，更显得闷热异常，连顶棚上慢悠悠地转着排风扇的巨大声音也被人声所淹没。我们来到学校的摊位，级长发给我们每人厚厚地一沓高中宣传册，就将我们推入人群中，我们开始了这半天的志愿工作。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刚开始的时候，与同伴走在一起的总觉得深身不自在，总觉得人人都在盯着我们肩上的那条绶带，那种眼神像是要把我们看透，看到我们慌乱的内心。四面八方都是人，像一张巨大的网把我包围在中心，永远逃不出去。我想把绶带上的字盖住，但这上面印了学校的名字。我便抱了这沓宣传册满会馆转了几圈，总没有勇气向身边的这些焦急而又素未谋面的家长们开口宣传。这时，迎面走来一个看起来比较和善的阿姨。我把握得出了汗的手在裤子上擦擦，终于递出了第一份资料，那位阿姨上上下下地打量着我，一言不发。我站在旁边，紧张得发抖，生怕她会把这份资料退回来。只见她拿了资料，向上面的大标题看了几眼，终于带着这资料走了，我舒了口气：我成功了！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成功后，我的勇气便被激发出来，我开始“物色”看起来比较和善的家长，向他们手中塞着资料，耐心地回答家长们的问题，尽管有个别家长看到我递出的资料，一脸的嫌弃：“是民办学校吧？我们才不上民办学校呢！”似乎很是骄傲自负，但也有许多家长专门跑回来问我要资料的，我越来越放得开，不再害怕与陌生人打交道，不再害怕到处宣传吆喝，不再害怕别人盯着绶带的眼神。我变的更能干，更大胆了。</a:t>
            </a:r>
            <a:endParaRPr kumimoji="0" lang="zh-CN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楷体_GB2312" pitchFamily="49" charset="-122"/>
              <a:cs typeface="Times New Roman" pitchFamily="18" charset="0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楷体_GB2312" pitchFamily="49" charset="-122"/>
                <a:cs typeface="Times New Roman" pitchFamily="18" charset="0"/>
              </a:rPr>
              <a:t>    一个上午很快就过去了，我们全都汗流浃背，口干舌燥，不想讲话，但我真正体会到快乐的感觉，虽然我们从学校得到的回报只是一瓶小支</a:t>
            </a: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楷体_GB2312" pitchFamily="49" charset="-122"/>
                <a:cs typeface="Times New Roman" pitchFamily="18" charset="0"/>
              </a:rPr>
              <a:t>5</a:t>
            </a: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楷体_GB2312" pitchFamily="49" charset="-122"/>
                <a:cs typeface="Times New Roman" pitchFamily="18" charset="0"/>
              </a:rPr>
              <a:t>元的矿泉水，</a:t>
            </a: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楷体_GB2312" pitchFamily="49" charset="-122"/>
                <a:cs typeface="Times New Roman" pitchFamily="18" charset="0"/>
              </a:rPr>
              <a:t>但我在工作的过程中也了解了不少知识，煅炼了我的胆量，激发了我的勇气，让我变得大方、勇敢，我得到了无价的回报。</a:t>
            </a: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743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38432" y="5429264"/>
            <a:ext cx="1405567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0" y="58847"/>
            <a:ext cx="9144000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文章</a:t>
            </a: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4</a:t>
            </a:r>
          </a:p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回报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第一次参加志愿者活动是在小学，一方面是因为从小就觉得当志愿者是件特别光荣的事情，一方面也是为了完成学校作业。当志愿者胸针发下来时，我第一时间别在身上，照照镜子，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仿佛上面“服务社会，不求回报”几个字在闪闪发光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。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这是一项社会组织的帮助老人提东西的活动。我和另一个同龄女孩帮助的是一个老太太，她满头银发一丝不乱地在脑后盘成一个髻，约莫八十岁，仍腰板直挺，白上衣黑裤子，简单却不是素雅。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去商场的路上，我们一路聊天。老太太虽不能说幽默风趣，但十分健谈。我听闻了很多她年轻时的事，长了很多见闻，我暗暗想，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看，这就是我当志愿者的回报了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！老太太在商场买了不少水果，袋子拎起来很沉，但我们丝毫没有怨言。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快到老太太家门口了，忽然，从树林中窜出一只猫，一道光似的贴着我们的脚前闪过，我一下定住了脚，心提到嗓子眼，失声惊叫。我手一滑，于是，袋子从手手心滑落，水果重重地砸到地上，放在上面的苹果滚落一地，场面十分狼藉。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我回过神来，心里特别惭愧，赶紧连忙说抱歉，一面手忙脚乱地捡路上的水果。老太太不顾我们劝阻，也捡起水果来，一面捡一面斥责我们：“现在的小孩都那么毛手毛脚，拿个东西也拿不稳。这水果都摔烂了怎么吃？浪费啊！”她的眉毛拧成一团，原本苍老的脸上更多皱纹，原本不拘言笑的神情愈显得凶狠。无论我们怎样连声道歉，她都一直嘀咕着骂我们。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终于捡完了，我们想继续帮她提上楼，她却一把抢去讽刺地说“只剩几个水果了，我可要保护好！”关门前还不忘扔下一句：“哼，回家就给你们差评，投诉你们！”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望着她消失在门中的背影，我无奈地摇了摇头：“唉，连累你了，这回交不了差了</a:t>
            </a:r>
            <a:r>
              <a:rPr kumimoji="0" lang="zh-CN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……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什么差评，什么投诉，我们又不是快递，没拿钱，不谢谢我们就算了，还</a:t>
            </a:r>
            <a:r>
              <a:rPr kumimoji="0" lang="zh-CN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……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唉你怎么好像不生气啊！”我满口怨言，却看同伴神色平静。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她指指胸前的胸章：“喏，服务社会，不求回报。”</a:t>
            </a:r>
            <a:endParaRPr kumimoji="0" lang="zh-CN" altLang="en-US" sz="1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ea typeface="楷体_GB2312" pitchFamily="49" charset="-122"/>
              <a:cs typeface="Times New Roman" pitchFamily="18" charset="0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楷体_GB2312" pitchFamily="49" charset="-122"/>
                <a:cs typeface="Times New Roman" pitchFamily="18" charset="0"/>
              </a:rPr>
              <a:t>    </a:t>
            </a: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楷体_GB2312" pitchFamily="49" charset="-122"/>
                <a:cs typeface="Times New Roman" pitchFamily="18" charset="0"/>
              </a:rPr>
              <a:t>的确，自始，我参加志愿者活动就是冲着回报而来，作业单上的签字，抑或是当志愿者良好的自我感觉，他人的赞许，而志愿者的实质是不求回报，这不仅指不收钱，而只是完全无私心，只为帮助他人，若在奉献总仍心心念念着自己要获得那一点回报，自己那点得失，便无法真正领会志愿者的乐趣。</a:t>
            </a: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743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235367"/>
            <a:ext cx="3563887" cy="3622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611560" y="485884"/>
            <a:ext cx="7992888" cy="3580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800"/>
              </a:lnSpc>
            </a:pPr>
            <a:r>
              <a:rPr lang="zh-CN" altLang="en-US" sz="4400" b="1" dirty="0" smtClean="0">
                <a:solidFill>
                  <a:srgbClr val="C00000"/>
                </a:solidFill>
                <a:latin typeface="+mn-ea"/>
              </a:rPr>
              <a:t>任务：</a:t>
            </a:r>
            <a:endParaRPr lang="en-US" altLang="zh-CN" sz="4400" b="1" dirty="0" smtClean="0">
              <a:solidFill>
                <a:srgbClr val="C00000"/>
              </a:solidFill>
              <a:latin typeface="+mn-ea"/>
            </a:endParaRPr>
          </a:p>
          <a:p>
            <a:pPr>
              <a:lnSpc>
                <a:spcPts val="6800"/>
              </a:lnSpc>
            </a:pPr>
            <a:r>
              <a:rPr lang="en-US" altLang="zh-CN" sz="4400" b="1" dirty="0">
                <a:latin typeface="+mn-ea"/>
              </a:rPr>
              <a:t> </a:t>
            </a:r>
            <a:r>
              <a:rPr lang="en-US" altLang="zh-CN" sz="4400" b="1" dirty="0" smtClean="0">
                <a:latin typeface="+mn-ea"/>
              </a:rPr>
              <a:t>    </a:t>
            </a:r>
            <a:r>
              <a:rPr lang="zh-CN" altLang="en-US" sz="4400" b="1" dirty="0" smtClean="0">
                <a:latin typeface="+mn-ea"/>
              </a:rPr>
              <a:t>在文章</a:t>
            </a:r>
            <a:r>
              <a:rPr lang="en-US" altLang="zh-CN" sz="4400" b="1" dirty="0" smtClean="0">
                <a:latin typeface="+mn-ea"/>
              </a:rPr>
              <a:t>4</a:t>
            </a:r>
            <a:r>
              <a:rPr lang="zh-CN" altLang="en-US" sz="4400" b="1" dirty="0" smtClean="0">
                <a:latin typeface="+mn-ea"/>
              </a:rPr>
              <a:t>与文章</a:t>
            </a:r>
            <a:r>
              <a:rPr lang="en-US" altLang="zh-CN" sz="4400" b="1" dirty="0" smtClean="0">
                <a:latin typeface="+mn-ea"/>
              </a:rPr>
              <a:t>5</a:t>
            </a:r>
            <a:r>
              <a:rPr lang="zh-CN" altLang="en-US" sz="4400" b="1" dirty="0" smtClean="0">
                <a:latin typeface="+mn-ea"/>
              </a:rPr>
              <a:t>中任选一篇，运用小妙招，修改该文章构思。</a:t>
            </a:r>
            <a:endParaRPr lang="zh-CN" altLang="en-US" sz="44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4406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38432" y="5429264"/>
            <a:ext cx="1405567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0" y="285728"/>
            <a:ext cx="91440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文章</a:t>
            </a: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5</a:t>
            </a:r>
          </a:p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回报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姥姥是个典型的倔脾气的东北人，脑子也是一根筋。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她从来只懂得付出，从不需要回报。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初二下学期是段极穷的日子。我每天午饭到奶奶家吃，晚饭自己解决。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一日中午，我揣着空空</a:t>
            </a: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的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钱包，捏着兜里私藏的十几块私房钱，还得掂量着晚上的伙食。对于一介吃货，这实在是难熬。我苦笑着叹了口气，拖着脚步挪上了楼梯。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“姥</a:t>
            </a:r>
            <a:r>
              <a:rPr kumimoji="0" lang="zh-CN" alt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——”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我虚弱地叫唤着，抬起无力的手，又拍了拍门。第二个‘姥’字尚未出口，门便被呼的一声拉开。姥姥上上下下打量了我一番，才把我拉进了家门。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“哎呀</a:t>
            </a:r>
            <a:r>
              <a:rPr kumimoji="0" lang="zh-CN" alt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……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刚才上体育课？把自己弄得这么累？咋回事儿啊？”姥姥小跑回了厨房，她不紧不慢的声音从厨房里飘了出来。、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“没钱买吃的啊</a:t>
            </a:r>
            <a:r>
              <a:rPr kumimoji="0" lang="zh-CN" alt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……”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我苦着个脸，几乎是脱口而出，突然意识到不对，急忙捂住嘴，不过为时已晚。依姥姥的性子，恐怕</a:t>
            </a:r>
            <a:r>
              <a:rPr kumimoji="0" lang="zh-CN" alt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……</a:t>
            </a:r>
            <a:endParaRPr kumimoji="0" lang="zh-CN" altLang="zh-CN" sz="16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</a:t>
            </a:r>
            <a:r>
              <a:rPr kumimoji="0" lang="zh-CN" alt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“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没钱？”姥姥的讲话声有些急了，接着我便听到她匆匆关火的声音。果然，紧接着一个硕大的身影从厨房里旋风似的冲出来，咚咚咚几步，奔到了她的钱包跟前。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姥姥麻利地打开钱包，一抓一拿，手上便多了一叠五颜六色的钱。她这时忽然又慢了下来，缓缓</a:t>
            </a: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抽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了一张鲜红的一百，转身便一把将钱塞进了我手中。然后又急急忙忙奔回厨房去了。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我呆呆地望着手中的钱，木木地开口：“姥</a:t>
            </a:r>
            <a:r>
              <a:rPr kumimoji="0" lang="zh-CN" alt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……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姥？”“还不够吗？”姥姥的大噪门透过墙传了过来。“不不不</a:t>
            </a:r>
            <a:r>
              <a:rPr kumimoji="0" lang="zh-CN" alt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……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够了，够了</a:t>
            </a:r>
            <a:r>
              <a:rPr kumimoji="0" lang="zh-CN" alt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……”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我急忙说，“姥姥我明天还你啊。”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姥姥又出来了，我很惊讶，姥姥脸上却是难得的认真。“姥姥不需要你还我，这钱本来就是给你花的，收好了。”又拍拍胸膛，豪爽地笑了。“以后没钱都来找姥姥要，姥姥给你！你多陪姥姥聊聊天就中！”我突然一阵愧疚，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感觉自己无从回报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。</a:t>
            </a:r>
            <a:endParaRPr kumimoji="0" lang="zh-CN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 </a:t>
            </a: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我的姥姥，无论是对我的爱还是金钱，她毫不吝啬，也从不索取回报。而我，除了对她的几句关心，我还能回报些什么呢？姥姥对我付出太多，我竟无从回报。</a:t>
            </a:r>
            <a:endParaRPr kumimoji="0" lang="zh-CN" altLang="en-US" sz="1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ea typeface="楷体_GB2312" pitchFamily="49" charset="-122"/>
              <a:cs typeface="Times New Roman" pitchFamily="18" charset="0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楷体_GB2312" pitchFamily="49" charset="-122"/>
                <a:cs typeface="Times New Roman" pitchFamily="18" charset="0"/>
              </a:rPr>
              <a:t>   所以，明天中午，以后的每一天中午，我要多陪姥姥拉拉家常，就当是对她的一种回报。</a:t>
            </a: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743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38432" y="5429264"/>
            <a:ext cx="1405567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0" y="54483"/>
            <a:ext cx="9144000" cy="6463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文章</a:t>
            </a: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6</a:t>
            </a:r>
          </a:p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回报</a:t>
            </a:r>
            <a:endParaRPr kumimoji="0" 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 </a:t>
            </a:r>
            <a:r>
              <a:rPr kumimoji="0" lang="zh-CN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陌生人的帮助，尽自己所能回报他们很容易。可亲人们的爱，回报起来却很难。</a:t>
            </a:r>
            <a:endParaRPr kumimoji="0" lang="zh-CN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</a:t>
            </a:r>
            <a:r>
              <a:rPr kumimoji="0" 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大年三十，随着我和我妈的到来，外婆家中算是人齐了，紧接着就是开饭。在进门之前，我特意把手机关了机，塞进了羽绒背心的口袋里，再拉上了拉链，才心安地敲开了门。这算是我对外婆的一种愧疚吧。以往，我不是在看手机就是在看电视，回答外婆的问题也是由妈妈代劳。“这次，总会好些了吧。”我想道</a:t>
            </a:r>
            <a:r>
              <a:rPr kumimoji="0" lang="zh-CN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，“希望能回报一下她吧。”</a:t>
            </a:r>
            <a:endParaRPr kumimoji="0" lang="zh-CN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 </a:t>
            </a:r>
            <a:r>
              <a:rPr kumimoji="0" 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饭桌上，菜式琳琅满目，菜香更令人食指大动。许久，外婆和舅妈才从厨房端出最后一盘菜，年夜饭开始了。</a:t>
            </a:r>
            <a:endParaRPr kumimoji="0" 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</a:t>
            </a:r>
            <a:r>
              <a:rPr kumimoji="0" 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我百无聊赖地捣弄着碗里的饭，是不是夹一块肉，没有手机真不舒服，为了不扫大家的兴，我忍了。“元元，期末考试怎么样啊，第几把交椅啊？”外婆满脸笑容地问道。“额，还可以吧。”我竭尽全力向让我的脸显得更亲切些。</a:t>
            </a:r>
            <a:endParaRPr kumimoji="0" 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  </a:t>
            </a:r>
            <a:r>
              <a:rPr kumimoji="0" 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“有没有长高啊？”</a:t>
            </a:r>
            <a:endParaRPr kumimoji="0" 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 </a:t>
            </a:r>
            <a:r>
              <a:rPr kumimoji="0" 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“可能吧</a:t>
            </a:r>
            <a:r>
              <a:rPr kumimoji="0" lang="zh-CN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……</a:t>
            </a:r>
            <a:r>
              <a:rPr kumimoji="0" 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没测过。”</a:t>
            </a:r>
            <a:endParaRPr kumimoji="0" 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 </a:t>
            </a:r>
            <a:r>
              <a:rPr kumimoji="0" 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“有没有打球啊？厉不厉害啊？”</a:t>
            </a:r>
            <a:endParaRPr kumimoji="0" 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 </a:t>
            </a:r>
            <a:r>
              <a:rPr kumimoji="0" 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“不知道</a:t>
            </a:r>
            <a:r>
              <a:rPr kumimoji="0" lang="zh-CN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……”</a:t>
            </a:r>
            <a:r>
              <a:rPr kumimoji="0" 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我已经快要失去耐心了，脸上也露出了一丝烦躁。还好我舅舅看出我的无话可说，及时岔开了话题。</a:t>
            </a:r>
            <a:endParaRPr kumimoji="0" lang="zh-CN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 </a:t>
            </a:r>
            <a:r>
              <a:rPr kumimoji="0" 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我在一旁继续捣弄碗中的饭菜，观察着桌上的场景。外婆总在向我的表哥表妹问各种奇葩的问题，脸上总是那么兴奋，却又总因一只耳朵的失聪听不清。可表哥和表妹总是能与她正常地交流，还时不时用手比划。我想我大概永远也做不到与外婆像朋友一样沟通了吧，</a:t>
            </a:r>
            <a:r>
              <a:rPr kumimoji="0" lang="zh-CN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我所能回报她的大概只剩下聆听了吧。</a:t>
            </a:r>
            <a:endParaRPr kumimoji="0" lang="zh-CN" altLang="en-US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ea typeface="楷体_GB2312" pitchFamily="49" charset="-122"/>
              <a:cs typeface="Times New Roman" pitchFamily="18" charset="0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楷体_GB2312" pitchFamily="49" charset="-122"/>
                <a:cs typeface="Times New Roman" pitchFamily="18" charset="0"/>
              </a:rPr>
              <a:t>    七点钟，外婆要睡觉了，所以人都接连离开，我在跨出门口前最后向里望了一眼，只见外婆缓慢地走进黑暗的房间中。我不禁又有些愧疚。</a:t>
            </a:r>
            <a:r>
              <a:rPr kumimoji="0" lang="zh-CN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743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520" y="5115260"/>
            <a:ext cx="1714479" cy="1742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85720" y="1000108"/>
            <a:ext cx="8501122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400"/>
              </a:lnSpc>
            </a:pPr>
            <a:r>
              <a:rPr lang="zh-CN" altLang="en-US" sz="3600" b="1" dirty="0" smtClean="0"/>
              <a:t>分析题目</a:t>
            </a:r>
            <a:r>
              <a:rPr lang="zh-CN" altLang="en-US" sz="3600" b="1" dirty="0" smtClean="0">
                <a:solidFill>
                  <a:srgbClr val="0070C0"/>
                </a:solidFill>
                <a:latin typeface="+mn-ea"/>
              </a:rPr>
              <a:t>→</a:t>
            </a:r>
            <a:r>
              <a:rPr lang="zh-CN" altLang="en-US" sz="3600" b="1" dirty="0" smtClean="0"/>
              <a:t>确定写作范围</a:t>
            </a:r>
            <a:r>
              <a:rPr lang="zh-CN" altLang="en-US" sz="3600" b="1" dirty="0" smtClean="0">
                <a:solidFill>
                  <a:srgbClr val="0070C0"/>
                </a:solidFill>
                <a:latin typeface="+mn-ea"/>
              </a:rPr>
              <a:t>→</a:t>
            </a:r>
            <a:r>
              <a:rPr lang="zh-CN" altLang="en-US" sz="3600" b="1" dirty="0" smtClean="0"/>
              <a:t>对应选好素材</a:t>
            </a:r>
            <a:r>
              <a:rPr lang="zh-CN" altLang="en-US" sz="3600" b="1" dirty="0" smtClean="0">
                <a:solidFill>
                  <a:srgbClr val="0070C0"/>
                </a:solidFill>
                <a:latin typeface="+mn-ea"/>
              </a:rPr>
              <a:t>→</a:t>
            </a:r>
            <a:r>
              <a:rPr lang="zh-CN" altLang="en-US" sz="3600" b="1" dirty="0" smtClean="0"/>
              <a:t>建立题目（主题）与素材的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关联</a:t>
            </a:r>
            <a:endParaRPr lang="en-US" altLang="zh-CN" sz="3600" b="1" dirty="0" smtClean="0">
              <a:solidFill>
                <a:srgbClr val="C00000"/>
              </a:solidFill>
            </a:endParaRPr>
          </a:p>
          <a:p>
            <a:pPr>
              <a:lnSpc>
                <a:spcPts val="5400"/>
              </a:lnSpc>
            </a:pPr>
            <a:r>
              <a:rPr lang="zh-CN" altLang="en-US" sz="3600" b="1" dirty="0" smtClean="0">
                <a:solidFill>
                  <a:srgbClr val="0070C0"/>
                </a:solidFill>
                <a:latin typeface="+mn-ea"/>
              </a:rPr>
              <a:t>→</a:t>
            </a:r>
            <a:r>
              <a:rPr lang="zh-CN" altLang="en-US" sz="3600" b="1" dirty="0" smtClean="0">
                <a:latin typeface="+mn-ea"/>
              </a:rPr>
              <a:t>立足题目（主题）</a:t>
            </a:r>
            <a:r>
              <a:rPr lang="zh-CN" altLang="en-US" sz="3600" b="1" dirty="0" smtClean="0"/>
              <a:t>构思全篇，明确详略</a:t>
            </a:r>
            <a:endParaRPr lang="zh-CN" altLang="en-US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785786" y="214290"/>
            <a:ext cx="52149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7030A0"/>
                </a:solidFill>
              </a:rPr>
              <a:t>审题构思全过程：</a:t>
            </a:r>
            <a:endParaRPr lang="zh-CN" altLang="en-US" sz="4000" b="1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57290" y="4000504"/>
            <a:ext cx="628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002060"/>
                </a:solidFill>
              </a:rPr>
              <a:t>切忌“三级跳”！</a:t>
            </a:r>
            <a:endParaRPr lang="zh-CN" altLang="en-US" sz="4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435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3953411"/>
            <a:ext cx="2857487" cy="2904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611560" y="485884"/>
            <a:ext cx="7992888" cy="3580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800"/>
              </a:lnSpc>
            </a:pPr>
            <a:r>
              <a:rPr lang="zh-CN" altLang="en-US" sz="4400" b="1" dirty="0" smtClean="0">
                <a:solidFill>
                  <a:srgbClr val="C00000"/>
                </a:solidFill>
                <a:latin typeface="+mn-ea"/>
              </a:rPr>
              <a:t>任务：</a:t>
            </a:r>
            <a:endParaRPr lang="en-US" altLang="zh-CN" sz="4400" b="1" dirty="0" smtClean="0">
              <a:solidFill>
                <a:srgbClr val="C00000"/>
              </a:solidFill>
              <a:latin typeface="+mn-ea"/>
            </a:endParaRPr>
          </a:p>
          <a:p>
            <a:pPr>
              <a:lnSpc>
                <a:spcPts val="6800"/>
              </a:lnSpc>
            </a:pPr>
            <a:r>
              <a:rPr lang="en-US" altLang="zh-CN" sz="4400" b="1" dirty="0">
                <a:latin typeface="+mn-ea"/>
              </a:rPr>
              <a:t> </a:t>
            </a:r>
            <a:r>
              <a:rPr lang="en-US" altLang="zh-CN" sz="4400" b="1" dirty="0" smtClean="0">
                <a:latin typeface="+mn-ea"/>
              </a:rPr>
              <a:t>    </a:t>
            </a:r>
            <a:r>
              <a:rPr lang="zh-CN" altLang="en-US" sz="4400" b="1" dirty="0" smtClean="0">
                <a:latin typeface="+mn-ea"/>
              </a:rPr>
              <a:t>阅读文章</a:t>
            </a:r>
            <a:r>
              <a:rPr lang="en-US" altLang="zh-CN" sz="4400" b="1" dirty="0" smtClean="0">
                <a:latin typeface="+mn-ea"/>
              </a:rPr>
              <a:t>7</a:t>
            </a:r>
            <a:r>
              <a:rPr lang="zh-CN" altLang="en-US" sz="4400" b="1" dirty="0" smtClean="0">
                <a:latin typeface="+mn-ea"/>
              </a:rPr>
              <a:t>、文章</a:t>
            </a:r>
            <a:r>
              <a:rPr lang="en-US" altLang="zh-CN" sz="4400" b="1" dirty="0" smtClean="0">
                <a:latin typeface="+mn-ea"/>
              </a:rPr>
              <a:t>8</a:t>
            </a:r>
            <a:r>
              <a:rPr lang="zh-CN" altLang="en-US" sz="4400" b="1" dirty="0" smtClean="0">
                <a:latin typeface="+mn-ea"/>
              </a:rPr>
              <a:t>和文章</a:t>
            </a:r>
            <a:r>
              <a:rPr lang="en-US" altLang="zh-CN" sz="4400" b="1" dirty="0" smtClean="0">
                <a:latin typeface="+mn-ea"/>
              </a:rPr>
              <a:t>9</a:t>
            </a:r>
            <a:r>
              <a:rPr lang="zh-CN" altLang="en-US" sz="4400" b="1" dirty="0" smtClean="0">
                <a:latin typeface="+mn-ea"/>
              </a:rPr>
              <a:t>，找出三篇文章的主题，想一想，它们的主题可以更精彩吗？</a:t>
            </a:r>
            <a:endParaRPr lang="zh-CN" altLang="en-US" sz="44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4406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38432" y="5429264"/>
            <a:ext cx="1405567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9144000" cy="6802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79400" algn="l" defTabSz="914400" rtl="0" eaLnBrk="1" fontAlgn="base" latinLnBrk="0" hangingPunct="1">
              <a:lnSpc>
                <a:spcPts val="2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文章</a:t>
            </a: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7</a:t>
            </a:r>
            <a:endParaRPr kumimoji="0" lang="en-US" altLang="zh-CN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79400" algn="ctr" defTabSz="914400" rtl="0" eaLnBrk="0" fontAlgn="base" latinLnBrk="0" hangingPunct="0">
              <a:lnSpc>
                <a:spcPts val="2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回报</a:t>
            </a:r>
            <a:endParaRPr kumimoji="0" lang="zh-CN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79400" algn="l" defTabSz="914400" rtl="0" eaLnBrk="0" fontAlgn="base" latinLnBrk="0" hangingPunct="0">
              <a:lnSpc>
                <a:spcPts val="2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 有的时候你站在大街上，会发现这里与荒凉的沙漠无异，人与人之间的距离是那么的遥远，你完全不知道别人在想什么。</a:t>
            </a:r>
            <a:endParaRPr kumimoji="0" lang="zh-CN" altLang="en-US" sz="16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79400" algn="l" defTabSz="914400" rtl="0" eaLnBrk="0" fontAlgn="base" latinLnBrk="0" hangingPunct="0">
              <a:lnSpc>
                <a:spcPts val="2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 我曾经也是一个乐于助人的人。但是，</a:t>
            </a: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在我帮助了别人之后，我得到的回报却只有一声冷漠的“嗯”或者是“哦”，有的甚至连声音也不愿发出，仿佛认为这是理所应当的。</a:t>
            </a: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于是，我便开始冷漠了起来，不轻易主动帮助别人，收起了那颗热情的心。直到我看见了那一幕。</a:t>
            </a:r>
            <a:endParaRPr kumimoji="0" lang="zh-CN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79400" algn="l" defTabSz="914400" rtl="0" eaLnBrk="0" fontAlgn="base" latinLnBrk="0" hangingPunct="0">
              <a:lnSpc>
                <a:spcPts val="2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 在这次的冬令营（校外的）中，发生了一件令我意想不到的事。</a:t>
            </a:r>
            <a:endParaRPr kumimoji="0" lang="zh-CN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79400" algn="l" defTabSz="914400" rtl="0" eaLnBrk="0" fontAlgn="base" latinLnBrk="0" hangingPunct="0">
              <a:lnSpc>
                <a:spcPts val="2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冬令营中，有一个活动叫做“爬墙”的活动，就是大家几十个人不依靠外力，靠合作爬上几米高的墙。然而，这个活动必须要有人当做“人梯”。于是，作为组长的我就极不自愿地去帮大家爬墙。在爬之前，我还在想：唉，又是我来，这能有什么回报呢？还累的要死。</a:t>
            </a:r>
            <a:endParaRPr kumimoji="0" lang="zh-CN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79400" algn="l" defTabSz="914400" rtl="0" eaLnBrk="0" fontAlgn="base" latinLnBrk="0" hangingPunct="0">
              <a:lnSpc>
                <a:spcPts val="2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 活动开始了，当第一个同学踩着我的肩膀上去的时候，我感觉肩膀处承受了巨大的重量，我咬紧牙关，坚持把他送上了墙的顶部。第二个同学踩上我的肩膀时，肩膀处传来了不适应的痛楚，我心想：既然我已经付出了，我一定要坚持下去！三个、四个、五个</a:t>
            </a: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/>
                <a:ea typeface="楷体_GB2312" pitchFamily="49" charset="-122"/>
                <a:cs typeface="Times New Roman" pitchFamily="18" charset="0"/>
              </a:rPr>
              <a:t>……</a:t>
            </a: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直到第十三个。我的肩膀是火辣辣的疼，仿佛要断开了，就连手也抬不起来。</a:t>
            </a: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但是我却收获了回报：一份成就感。也许是这件事情的不一般吧，令我感受到了前所未有的帮助他人、付出的成就感。</a:t>
            </a:r>
            <a:endParaRPr kumimoji="0" lang="zh-CN" altLang="en-US" sz="1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79400" algn="l" defTabSz="914400" rtl="0" eaLnBrk="0" fontAlgn="base" latinLnBrk="0" hangingPunct="0">
              <a:lnSpc>
                <a:spcPts val="2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 最后，我们几个作人梯的同学无力地瘫倒在地上，粗沉地喘着气。这时，冬令营的李老师发话了：“作人梯的同学为了你们留的每一滴汗，被踩的每一脚，都是他们默默地坚持，在付出。” 李老师边说边走了过来，掀开了我们几个那满是皱纹的衣服，露出了我们的肩膀，我才发现，我们几个的肩膀都已经又肿又红了。“这些作人梯的同学却不为任何回报。如果你们觉得这是理所应当的，就继续站着。如果不是，就过来他们身边做些什么。”我们组的每一个同学，都围绕在我的身边，感谢着我，担心我，替我按摩</a:t>
            </a: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/>
                <a:ea typeface="楷体_GB2312" pitchFamily="49" charset="-122"/>
                <a:cs typeface="Times New Roman" pitchFamily="18" charset="0"/>
              </a:rPr>
              <a:t>……</a:t>
            </a: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</a:t>
            </a:r>
            <a:endParaRPr kumimoji="0" lang="en-US" altLang="zh-CN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楷体_GB2312" pitchFamily="49" charset="-122"/>
              <a:cs typeface="Times New Roman" pitchFamily="18" charset="0"/>
            </a:endParaRPr>
          </a:p>
          <a:p>
            <a:pPr marL="0" marR="0" lvl="0" indent="279400" algn="l" defTabSz="914400" rtl="0" eaLnBrk="0" fontAlgn="base" latinLnBrk="0" hangingPunct="0">
              <a:lnSpc>
                <a:spcPts val="2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楷体_GB2312" pitchFamily="49" charset="-122"/>
                <a:cs typeface="Times New Roman" pitchFamily="18" charset="0"/>
              </a:rPr>
              <a:t>    我的身体虽已痛苦不堪，但是我获得的回报却令我看到了许多，我看到了人与人之间的真诚与温暖。</a:t>
            </a: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楷体_GB2312" pitchFamily="49" charset="-122"/>
                <a:cs typeface="Times New Roman" pitchFamily="18" charset="0"/>
              </a:rPr>
              <a:t>即使是这种精神上的回报，也让我感到开心不已。所以，请不要吝惜给予那些帮助你的人精神上的回报，也许只是一声谢谢，也能让他感到无比快乐。</a:t>
            </a: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rPr>
              <a:t> </a:t>
            </a:r>
          </a:p>
        </p:txBody>
      </p:sp>
      <p:sp>
        <p:nvSpPr>
          <p:cNvPr id="4" name="矩形 3"/>
          <p:cNvSpPr/>
          <p:nvPr/>
        </p:nvSpPr>
        <p:spPr>
          <a:xfrm>
            <a:off x="5715008" y="5857892"/>
            <a:ext cx="428628" cy="35719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7435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38432" y="5429264"/>
            <a:ext cx="1405567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0" y="222554"/>
            <a:ext cx="9144000" cy="6536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1" fontAlgn="base" latinLnBrk="0" hangingPunct="1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文章</a:t>
            </a:r>
            <a:r>
              <a:rPr kumimoji="0" lang="en-US" alt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8</a:t>
            </a:r>
            <a:endParaRPr kumimoji="0" lang="en-US" altLang="zh-CN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ctr" defTabSz="914400" rtl="0" eaLnBrk="0" fontAlgn="base" latinLnBrk="0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回报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花的绽放不仅需要用心浇灌，更需要耐心等待。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因为羡慕妈妈的花开满了阳台，我从她那里要来了一盆小小的吊兰，不求它像妈妈养的茶花和杜鹃那样怒放，只希望用心的浇灌能得到小花绽开的回报。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 听说兰花开花并不容易，我便小心翼翼地栽培它。兰花不喜暴晒，我就专门在朝南的小书桌上为她腾一席空地。每天学习之余又用长颈的水壶仔细浇水。每当吃水果，我都削下果皮，挖开盆里的土埋进去当作肥料。我甚至学妈妈做我以前十分嫌恶的酵素，每隔一段日子就混些在水里浇进土中。我只希望我用心的付出能换得它绽放的回报，为我的书房添一丝芬芳和生机。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春天一点点走近了。妈妈的茶花和杜鹃更争奇斗艳。栏杆上的牵牛花爬得越发高，在风的吹拂中摇头晃脑，更有一支依墙而去，对隔壁的那家人绽开笑脸。连墙角的多肉植物都冒出粉红的花苞来。这是给妈妈的回报。可是，我的兰花依旧只有绿油油的叶子愣头愣脑地对我点着头。春风已吹进了我的家门，为什么我的兰花还不肯给我一点回报呢？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浇水，松土，施肥，养花的日子一天天过去。去年埋的番薯头上也冒出绿芽儿，用五瓣的叶子向我轻轻地招手。可兰花还是没有开。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我的耐心在一点点地消逝，我不再碰本就厌恶的酵素，浇水也不似原先那样小心翼翼。这大约是一场没有回报的付出吧。我一边用棍子搅着盆中的土一边想。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临近开学，我抱着只有傻愣愣的绿叶的兰花走在校园里，想给她另找一个安置的地方。校园里繁花似锦，姹紫嫣红，一幅春意盎然的景象。突然，一棵紫荆吸引了我的目光。二月，紫荆路上的紫荆花早已谢幕了，只有新叶从细瘦的枝头长出来。唯独路口的这棵紫荆依然盛放。真是美极了。我在心里为它喝彩。这一定是给愿意等它开花的人们的回报吧。于是我又抱着兰花回了家。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一周以后，兰花开了。雪白的，细小的一朵，隐匿在繁茂的绿叶之中。我拨开叶子，看到了一连串驻穗般的花骨朵儿。那份洁白无瑕的雅致，与我朴素的房间相得益彰。花的回报终于来了。</a:t>
            </a: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如果我之前因耐不住性子而放弃等待，我将失去这份多么美好的回报。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真心的付出一定能够获得回报，关键是你是否耐得住性子，守得稳初心，等得到那转角的光明。所有低低的匍匐，都是为了下一刻的高高跃起。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</a:t>
            </a: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迟到的回报，是世界送给耐心等待的礼物。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ea typeface="楷体_GB2312" pitchFamily="49" charset="-122"/>
              <a:cs typeface="Times New Roman" pitchFamily="18" charset="0"/>
            </a:endParaRPr>
          </a:p>
          <a:p>
            <a:pPr marL="0" marR="0" lvl="0" indent="266700" algn="l" defTabSz="914400" rtl="0" eaLnBrk="0" fontAlgn="base" latinLnBrk="0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楷体_GB2312" pitchFamily="49" charset="-122"/>
                <a:cs typeface="Times New Roman" pitchFamily="18" charset="0"/>
              </a:rPr>
              <a:t>   就让我们，静待花开。</a:t>
            </a: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743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38432" y="5429264"/>
            <a:ext cx="1405567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0" y="120979"/>
            <a:ext cx="9144000" cy="6401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04800" algn="l" defTabSz="914400" rtl="0" eaLnBrk="1" fontAlgn="base" latinLnBrk="0" hangingPunct="1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文章</a:t>
            </a:r>
            <a:r>
              <a:rPr kumimoji="0" lang="en-US" alt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9</a:t>
            </a:r>
            <a:endParaRPr kumimoji="0" lang="en-US" altLang="zh-CN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304800" algn="ctr" defTabSz="914400" rtl="0" eaLnBrk="0" fontAlgn="base" latinLnBrk="0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回报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ts val="19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春节当晚，隔壁水电工的妻子病了。不重。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ts val="19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水电工平日帮了我们不少忙，许多次都免费帮我们修水电。我们一家想着，决定去隔壁陪水电工妻子过年。</a:t>
            </a:r>
            <a:endParaRPr lang="en-US" altLang="zh-CN" sz="1400" b="1" dirty="0" smtClean="0">
              <a:latin typeface="Arial" pitchFamily="34" charset="0"/>
              <a:ea typeface="宋体" pitchFamily="2" charset="-122"/>
              <a:cs typeface="Times New Roman" pitchFamily="18" charset="0"/>
            </a:endParaRPr>
          </a:p>
          <a:p>
            <a:pPr marL="0" marR="0" lvl="0" indent="304800" algn="l" defTabSz="914400" rtl="0" eaLnBrk="0" fontAlgn="base" latinLnBrk="0" hangingPunct="0">
              <a:lnSpc>
                <a:spcPts val="19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Times New Roman" pitchFamily="18" charset="0"/>
              </a:rPr>
              <a:t>  </a:t>
            </a: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她见我们来了，很惊讶，也有些局促不安。我们笑着说：“不用担心，我们是来陪你一起过年的！”她心下感激，知道我们是为了回报水电工对我们的照顾，很不好意思，生怕把病传染给我们，只是最终拗不过我们，点头了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ts val="19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水电工在外奔波，家里冷冷清清。爸妈让我下楼买菜，他们则开了电视、暖气，点上了炉灶。一时间，这间屋子里亮起了温暖的橘黄色光芒，洋溢了和别家一样的欢声笑语。阿姨眼眶泛红。我为她倒茶，她叠声说着“谢谢”。我想，她根本没想过有一天能获得这样的回报吧。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ts val="19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   下了楼，微寒扑面而来，夹杂着缕缕香气。抬头一看，竟是早早植上的桃花开了。广州并不冷，加上水电工总是有意无意地在路过时浇上一瓢水，桃花枝上已经三三两两地开出了粉红、粉白的花儿。那娇柔可爱、在寒风中勇敢盛开、却又有些摇摇欲坠的模样，</a:t>
            </a: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让我想起了阿姨那柔和而坚忍的粉色面庞。我想，早开的桃花，没有晚开的那么娇气，也没有腊梅的傲气，而是半开不开地柔和，柔和下面藏着一根根不屈的傲骨。这样的桃花，好像承载着整个春天的精魂，也好像在回报这个赋予她生命，呵护她成长的世界。这样的桃花，只有他们才能种出来。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ts val="19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多么像现在的阿姨。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ts val="19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我买了菜，也折了几枝开得三三两两的桃花。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ts val="19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阿姨似是很喜欢那桃花</a:t>
            </a:r>
            <a:r>
              <a:rPr kumimoji="0" lang="en-US" altLang="zh-CN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——</a:t>
            </a: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也许是因为是水电工浇灌的吧。暖洋洋的空气里，漂浮着年夜饭的香味，也弥漫着温柔的桃花香。明亮的光线下，我们和桃花一样，</a:t>
            </a: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都正全力以赴地回报着面前温柔而坚忍的阿姨</a:t>
            </a: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，以及现在依然在回报以社会温暖的水电工。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ts val="19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我惬意地看着春晚，享用年夜饭。桃花的香味淡淡的，笼罩在这一方小小的天地。这一方小小的天地，给予桃花温暖。于是，桃花回报以春天。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ts val="19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深夜时分，水电工回来了。他满头汗水，在寒气中冒着白雾，看着我们桌上丰盛的饭菜、阿姨红润的脸色、墙角那几只半开不开的桃花，眼中，也冒着白雾。这是回报，他收到了。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ts val="19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有的人就是这样。微不足道地付出，默默无闻地帮助，却从不奢求回报。但回报对他们从不吝啬。就像眼前这一刻</a:t>
            </a:r>
            <a:r>
              <a:rPr kumimoji="0" lang="en-US" altLang="zh-CN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——</a:t>
            </a: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这一刻，桃枝暖香，满屋春色。万家灯火，都在回报着他们的善良。如果不会付出，至少学会回报。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ts val="19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楷体_GB2312" pitchFamily="49" charset="-122"/>
                <a:cs typeface="Times New Roman" pitchFamily="18" charset="0"/>
              </a:rPr>
              <a:t>看看那桃花。看看那桃花回报的一整个春天。</a:t>
            </a:r>
            <a:endParaRPr kumimoji="0" lang="zh-CN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8743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38432" y="5429264"/>
            <a:ext cx="1405567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51520" y="18864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/>
              <a:t>升华文章主题小妙招：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聚焦事件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51520" y="834971"/>
            <a:ext cx="8784976" cy="0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14282" y="2214554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/>
              <a:t>升华文章主题小妙招：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由点而面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214282" y="2857496"/>
            <a:ext cx="8784976" cy="0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285852" y="1071546"/>
            <a:ext cx="6786610" cy="707886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rgbClr val="0070C0"/>
                </a:solidFill>
              </a:rPr>
              <a:t>立足对事件的感悟深主题</a:t>
            </a:r>
            <a:endParaRPr lang="zh-CN" altLang="en-US" sz="4000" b="1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85852" y="3143248"/>
            <a:ext cx="6786610" cy="198112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5000"/>
              </a:lnSpc>
            </a:pPr>
            <a:r>
              <a:rPr lang="zh-CN" altLang="en-US" sz="4000" b="1" dirty="0" smtClean="0">
                <a:solidFill>
                  <a:srgbClr val="0070C0"/>
                </a:solidFill>
              </a:rPr>
              <a:t>从一件事到一类事</a:t>
            </a:r>
            <a:endParaRPr lang="en-US" altLang="zh-CN" sz="4000" b="1" dirty="0" smtClean="0">
              <a:solidFill>
                <a:srgbClr val="0070C0"/>
              </a:solidFill>
            </a:endParaRPr>
          </a:p>
          <a:p>
            <a:pPr algn="ctr">
              <a:lnSpc>
                <a:spcPts val="5000"/>
              </a:lnSpc>
            </a:pPr>
            <a:r>
              <a:rPr lang="zh-CN" altLang="en-US" sz="4000" b="1" dirty="0" smtClean="0">
                <a:solidFill>
                  <a:srgbClr val="0070C0"/>
                </a:solidFill>
              </a:rPr>
              <a:t>从一个人到一群体</a:t>
            </a:r>
            <a:endParaRPr lang="en-US" altLang="zh-CN" sz="4000" b="1" dirty="0" smtClean="0">
              <a:solidFill>
                <a:srgbClr val="0070C0"/>
              </a:solidFill>
            </a:endParaRPr>
          </a:p>
          <a:p>
            <a:pPr algn="ctr">
              <a:lnSpc>
                <a:spcPts val="5000"/>
              </a:lnSpc>
            </a:pPr>
            <a:r>
              <a:rPr lang="zh-CN" altLang="en-US" sz="4000" b="1" dirty="0" smtClean="0">
                <a:solidFill>
                  <a:srgbClr val="0070C0"/>
                </a:solidFill>
              </a:rPr>
              <a:t>从个别到普遍</a:t>
            </a:r>
            <a:endParaRPr lang="zh-CN" altLang="en-US" sz="4000" b="1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5500702"/>
            <a:ext cx="87868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rgbClr val="7030A0"/>
                </a:solidFill>
              </a:rPr>
              <a:t>切忌脱离事件，任意添加或拔高！</a:t>
            </a:r>
            <a:endParaRPr lang="zh-CN" altLang="en-US" sz="4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26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  <p:bldP spid="5" grpId="0"/>
      <p:bldP spid="7" grpId="0" animBg="1"/>
      <p:bldP spid="8" grpId="0" animBg="1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235367"/>
            <a:ext cx="3563887" cy="3622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611560" y="485884"/>
            <a:ext cx="7992888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800"/>
              </a:lnSpc>
            </a:pPr>
            <a:r>
              <a:rPr lang="zh-CN" altLang="en-US" sz="4400" b="1" dirty="0" smtClean="0">
                <a:solidFill>
                  <a:srgbClr val="C00000"/>
                </a:solidFill>
                <a:latin typeface="+mn-ea"/>
              </a:rPr>
              <a:t>任务：</a:t>
            </a:r>
            <a:endParaRPr lang="en-US" altLang="zh-CN" sz="4400" b="1" dirty="0" smtClean="0">
              <a:solidFill>
                <a:srgbClr val="C00000"/>
              </a:solidFill>
              <a:latin typeface="+mn-ea"/>
            </a:endParaRPr>
          </a:p>
          <a:p>
            <a:pPr>
              <a:lnSpc>
                <a:spcPts val="6800"/>
              </a:lnSpc>
            </a:pPr>
            <a:r>
              <a:rPr lang="zh-CN" altLang="en-US" sz="4400" b="1" dirty="0" smtClean="0">
                <a:latin typeface="+mn-ea"/>
              </a:rPr>
              <a:t>    运用小妙招，修改文章</a:t>
            </a:r>
            <a:r>
              <a:rPr lang="en-US" altLang="zh-CN" sz="4400" b="1" dirty="0" smtClean="0">
                <a:latin typeface="+mn-ea"/>
              </a:rPr>
              <a:t>10</a:t>
            </a:r>
            <a:r>
              <a:rPr lang="zh-CN" altLang="en-US" sz="4400" b="1" dirty="0" smtClean="0">
                <a:latin typeface="+mn-ea"/>
              </a:rPr>
              <a:t>的主题。</a:t>
            </a:r>
            <a:endParaRPr lang="zh-CN" altLang="en-US" sz="44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89246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5696184"/>
            <a:ext cx="1142975" cy="1161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84883"/>
            <a:ext cx="9144000" cy="6545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文章</a:t>
            </a: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10</a:t>
            </a:r>
          </a:p>
          <a:p>
            <a:pPr marL="0" marR="0" lvl="0" indent="266700" algn="ctr" defTabSz="914400" rtl="0" eaLnBrk="1" fontAlgn="base" latinLnBrk="0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回</a:t>
            </a: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报</a:t>
            </a:r>
            <a:endParaRPr kumimoji="0" lang="en-US" altLang="zh-CN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  洁白的水仙花在风中轻轻舞动着，对于生命的热爱在小小的花盆中溢出，令我不禁想起了最初的它。</a:t>
            </a:r>
            <a:endParaRPr kumimoji="0" lang="zh-CN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_GB2312" pitchFamily="49" charset="-122"/>
              <a:ea typeface="楷体_GB2312" pitchFamily="49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  我第一次看见它，是在楼下的拉圾桶旁。几个高大的垃圾桶旁突兀地出现了一抹小小的绿色，总是引人注目的。我走上前去，发现那是一株即将枯死的水仙花，叶子的前半端已变得枯黄，还未来得及开放的，小小的花骨朵没有精神地垂在茎的旁边。</a:t>
            </a:r>
            <a:endParaRPr kumimoji="0" lang="zh-CN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_GB2312" pitchFamily="49" charset="-122"/>
              <a:ea typeface="楷体_GB2312" pitchFamily="49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 </a:t>
            </a:r>
            <a:r>
              <a:rPr kumimoji="0" lang="zh-CN" altLang="en-US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 </a:t>
            </a: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我不忍心，想着自己家中虽然养了许多的植物，却没有一株花，便将那株水仙花带回了家，以往打理植物的活都是我干的，因此我把它抱到我的房间，为它换水，滴营养液。日子一天一天过去，它逐渐好转了，我的心情也随着它高兴了起来，我从来没有想过得到它的回报，我只是为了再次活了下来而高兴。</a:t>
            </a:r>
            <a:endParaRPr kumimoji="0" lang="zh-CN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_GB2312" pitchFamily="49" charset="-122"/>
              <a:ea typeface="楷体_GB2312" pitchFamily="49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  但我没有想到的是，自然界万物都懂得感恩，它用它的方式回报了我。</a:t>
            </a:r>
            <a:endParaRPr kumimoji="0" lang="zh-CN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_GB2312" pitchFamily="49" charset="-122"/>
              <a:ea typeface="楷体_GB2312" pitchFamily="49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  水仙花开了。它不像玉兰，在刹那间绽开芳华，张扬地在冬天的寒风中无所畏惧地整理妆容，再缓缓地高傲地绽放。我捡回它时，它还在死亡线上徘徊。为了救活它，我花了很长一段时间，因此它早已过了水仙花的花期，却没有想到，它依然热爱着生命，用华丽地绽放回报了我。</a:t>
            </a:r>
            <a:endParaRPr kumimoji="0" lang="zh-CN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_GB2312" pitchFamily="49" charset="-122"/>
              <a:ea typeface="楷体_GB2312" pitchFamily="49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  水仙花开得灿烂，如女王般众星拱月地坐在叶子中间，又如中世纪的欧洲淑女行着屈膝礼，向我回报着她的美丽。</a:t>
            </a:r>
          </a:p>
          <a:p>
            <a:pPr marL="0" marR="0" lvl="0" indent="266700" algn="l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1600" b="1" dirty="0" smtClean="0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   </a:t>
            </a: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我忽然间就被感动了，一株水仙花，在人们不过换水这举手之劳中，明白地感受到了这份感情，并回以灿烂而华丽的绽放。这世间万物啊，何尝不都在以自己的方式回报着太阳给予的光明之恩，雨露舍己滋养之情？</a:t>
            </a: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念此，我又不禁羞愧起来，想来，只有人类在不顾恩情破坏着自然，自然明白人类是自己的子民，它在回报万物的同时，也会回报人类的破坏，以山崩海啸来警示、惩罚。作为享受自然福泽的人类，难道不该回报自然吗？敬畏自然，爱护自然，保护自然，才是我们对自然应有的回报。</a:t>
            </a:r>
            <a:r>
              <a:rPr kumimoji="0" lang="zh-CN" alt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cs typeface="宋体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82777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2" y="4316489"/>
            <a:ext cx="2500297" cy="254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928662" y="1500174"/>
            <a:ext cx="78563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理解作文标题：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拆</a:t>
            </a:r>
            <a:r>
              <a:rPr lang="zh-CN" altLang="en-US" sz="3600" b="1" dirty="0" smtClean="0"/>
              <a:t>、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组</a:t>
            </a:r>
            <a:r>
              <a:rPr lang="zh-CN" altLang="en-US" sz="3600" b="1" dirty="0" smtClean="0"/>
              <a:t>、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比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57356" y="2428868"/>
            <a:ext cx="4572032" cy="14516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300"/>
              </a:lnSpc>
            </a:pPr>
            <a:r>
              <a:rPr lang="zh-CN" altLang="en-US" sz="3600" b="1" dirty="0" smtClean="0"/>
              <a:t>构</a:t>
            </a:r>
            <a:r>
              <a:rPr lang="zh-CN" altLang="en-US" sz="3600" b="1" dirty="0"/>
              <a:t>思文</a:t>
            </a:r>
            <a:r>
              <a:rPr lang="zh-CN" altLang="en-US" sz="3600" b="1" dirty="0" smtClean="0"/>
              <a:t>章：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线性关联</a:t>
            </a:r>
            <a:endParaRPr lang="en-US" altLang="zh-CN" sz="3600" b="1" dirty="0" smtClean="0">
              <a:solidFill>
                <a:srgbClr val="C00000"/>
              </a:solidFill>
            </a:endParaRPr>
          </a:p>
          <a:p>
            <a:pPr>
              <a:lnSpc>
                <a:spcPts val="5300"/>
              </a:lnSpc>
            </a:pPr>
            <a:r>
              <a:rPr lang="en-US" altLang="zh-CN" sz="3600" b="1" dirty="0" smtClean="0">
                <a:solidFill>
                  <a:srgbClr val="C00000"/>
                </a:solidFill>
              </a:rPr>
              <a:t>                      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环形提纲</a:t>
            </a:r>
            <a:endParaRPr lang="en-US" altLang="zh-CN" sz="3600" b="1" dirty="0" smtClean="0">
              <a:solidFill>
                <a:srgbClr val="C0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42910" y="357166"/>
            <a:ext cx="52864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b="1" dirty="0" smtClean="0">
                <a:solidFill>
                  <a:srgbClr val="7030A0"/>
                </a:solidFill>
              </a:rPr>
              <a:t>考场作文小妙招：</a:t>
            </a:r>
            <a:endParaRPr lang="zh-CN" altLang="en-US" sz="4400" dirty="0">
              <a:solidFill>
                <a:srgbClr val="7030A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857224" y="4000504"/>
            <a:ext cx="5371983" cy="14260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5200"/>
              </a:lnSpc>
            </a:pPr>
            <a:r>
              <a:rPr lang="zh-CN" altLang="en-US" sz="3600" b="1" dirty="0" smtClean="0"/>
              <a:t>升华文章主题：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聚焦事件</a:t>
            </a:r>
            <a:endParaRPr lang="en-US" altLang="zh-CN" sz="3600" b="1" dirty="0" smtClean="0">
              <a:solidFill>
                <a:srgbClr val="C00000"/>
              </a:solidFill>
            </a:endParaRPr>
          </a:p>
          <a:p>
            <a:pPr algn="ctr">
              <a:lnSpc>
                <a:spcPts val="5200"/>
              </a:lnSpc>
            </a:pPr>
            <a:r>
              <a:rPr lang="en-US" altLang="zh-CN" sz="3600" b="1" dirty="0" smtClean="0">
                <a:solidFill>
                  <a:srgbClr val="C00000"/>
                </a:solidFill>
              </a:rPr>
              <a:t>                                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由点而面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777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127" y="4005064"/>
            <a:ext cx="2500872" cy="2852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0" y="3286124"/>
            <a:ext cx="9144000" cy="2443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9900"/>
              </a:lnSpc>
            </a:pPr>
            <a:r>
              <a:rPr lang="zh-CN" altLang="en-US" sz="6000" b="1" dirty="0" smtClean="0">
                <a:latin typeface="+mn-ea"/>
              </a:rPr>
              <a:t>取得好成绩！</a:t>
            </a:r>
            <a:endParaRPr lang="en-US" altLang="zh-CN" sz="6000" b="1" dirty="0" smtClean="0">
              <a:latin typeface="+mn-ea"/>
            </a:endParaRPr>
          </a:p>
          <a:p>
            <a:pPr algn="ctr">
              <a:lnSpc>
                <a:spcPts val="9900"/>
              </a:lnSpc>
            </a:pPr>
            <a:r>
              <a:rPr lang="zh-CN" altLang="en-US" sz="6000" b="1" dirty="0" smtClean="0">
                <a:latin typeface="+mn-ea"/>
              </a:rPr>
              <a:t>考上心仪的高中！</a:t>
            </a:r>
            <a:endParaRPr lang="zh-CN" altLang="en-US" sz="6000" b="1" dirty="0">
              <a:latin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357686" y="642918"/>
            <a:ext cx="3347863" cy="982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7900"/>
              </a:lnSpc>
            </a:pPr>
            <a:r>
              <a:rPr lang="zh-CN" altLang="en-US" sz="6000" b="1" dirty="0">
                <a:latin typeface="+mn-ea"/>
              </a:rPr>
              <a:t>祝同学们</a:t>
            </a:r>
            <a:endParaRPr lang="en-US" altLang="zh-CN" sz="6000" b="1" dirty="0">
              <a:latin typeface="+mn-ea"/>
            </a:endParaRPr>
          </a:p>
        </p:txBody>
      </p:sp>
      <p:pic>
        <p:nvPicPr>
          <p:cNvPr id="5" name="Picture 2" descr="C:\Users\Administrator\Desktop\170304让精彩更精彩（中大附中） (1)\t01b366e0456c22c2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42852"/>
            <a:ext cx="2714644" cy="3048000"/>
          </a:xfrm>
          <a:prstGeom prst="rect">
            <a:avLst/>
          </a:prstGeom>
          <a:noFill/>
        </p:spPr>
      </p:pic>
      <p:sp>
        <p:nvSpPr>
          <p:cNvPr id="7" name="矩形 6"/>
          <p:cNvSpPr/>
          <p:nvPr/>
        </p:nvSpPr>
        <p:spPr>
          <a:xfrm>
            <a:off x="3357554" y="2000240"/>
            <a:ext cx="55721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6000" b="1" dirty="0" smtClean="0">
                <a:solidFill>
                  <a:prstClr val="black"/>
                </a:solidFill>
                <a:latin typeface="宋体"/>
              </a:rPr>
              <a:t>在</a:t>
            </a:r>
            <a:r>
              <a:rPr lang="en-US" altLang="zh-CN" sz="6000" b="1" dirty="0" smtClean="0">
                <a:solidFill>
                  <a:prstClr val="black"/>
                </a:solidFill>
                <a:latin typeface="宋体"/>
              </a:rPr>
              <a:t>2017</a:t>
            </a:r>
            <a:r>
              <a:rPr lang="zh-CN" altLang="en-US" sz="6000" b="1" dirty="0" smtClean="0">
                <a:solidFill>
                  <a:prstClr val="black"/>
                </a:solidFill>
                <a:latin typeface="宋体"/>
              </a:rPr>
              <a:t>年中考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1118</TotalTime>
  <Words>6239</Words>
  <Application>Microsoft Office PowerPoint</Application>
  <PresentationFormat>全屏显示(4:3)</PresentationFormat>
  <Paragraphs>242</Paragraphs>
  <Slides>30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1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app</cp:lastModifiedBy>
  <cp:revision>109</cp:revision>
  <dcterms:modified xsi:type="dcterms:W3CDTF">2017-04-27T11:47:23Z</dcterms:modified>
</cp:coreProperties>
</file>