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1" r:id="rId1"/>
  </p:sldMasterIdLst>
  <p:sldIdLst>
    <p:sldId id="257" r:id="rId2"/>
    <p:sldId id="279" r:id="rId3"/>
    <p:sldId id="280" r:id="rId4"/>
    <p:sldId id="281" r:id="rId5"/>
    <p:sldId id="282" r:id="rId6"/>
    <p:sldId id="292" r:id="rId7"/>
    <p:sldId id="283" r:id="rId8"/>
    <p:sldId id="284" r:id="rId9"/>
    <p:sldId id="286" r:id="rId10"/>
    <p:sldId id="288" r:id="rId11"/>
    <p:sldId id="289" r:id="rId12"/>
    <p:sldId id="290" r:id="rId13"/>
    <p:sldId id="291" r:id="rId14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660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482" name="Group 2"/>
          <p:cNvGrpSpPr>
            <a:grpSpLocks/>
          </p:cNvGrpSpPr>
          <p:nvPr/>
        </p:nvGrpSpPr>
        <p:grpSpPr bwMode="auto">
          <a:xfrm>
            <a:off x="0" y="2438400"/>
            <a:ext cx="9009063" cy="1052513"/>
            <a:chOff x="0" y="1536"/>
            <a:chExt cx="5675" cy="663"/>
          </a:xfrm>
        </p:grpSpPr>
        <p:grpSp>
          <p:nvGrpSpPr>
            <p:cNvPr id="20483" name="Group 3"/>
            <p:cNvGrpSpPr>
              <a:grpSpLocks/>
            </p:cNvGrpSpPr>
            <p:nvPr/>
          </p:nvGrpSpPr>
          <p:grpSpPr bwMode="auto">
            <a:xfrm>
              <a:off x="183" y="1604"/>
              <a:ext cx="448" cy="299"/>
              <a:chOff x="720" y="336"/>
              <a:chExt cx="624" cy="432"/>
            </a:xfrm>
          </p:grpSpPr>
          <p:sp>
            <p:nvSpPr>
              <p:cNvPr id="20484" name="Rectangle 4"/>
              <p:cNvSpPr>
                <a:spLocks noChangeArrowheads="1"/>
              </p:cNvSpPr>
              <p:nvPr/>
            </p:nvSpPr>
            <p:spPr bwMode="auto">
              <a:xfrm>
                <a:off x="720" y="336"/>
                <a:ext cx="384" cy="432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20485" name="Rectangle 5"/>
              <p:cNvSpPr>
                <a:spLocks noChangeArrowheads="1"/>
              </p:cNvSpPr>
              <p:nvPr/>
            </p:nvSpPr>
            <p:spPr bwMode="auto">
              <a:xfrm>
                <a:off x="1056" y="336"/>
                <a:ext cx="288" cy="432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  <p:grpSp>
          <p:nvGrpSpPr>
            <p:cNvPr id="20486" name="Group 6"/>
            <p:cNvGrpSpPr>
              <a:grpSpLocks/>
            </p:cNvGrpSpPr>
            <p:nvPr/>
          </p:nvGrpSpPr>
          <p:grpSpPr bwMode="auto">
            <a:xfrm>
              <a:off x="261" y="1870"/>
              <a:ext cx="465" cy="299"/>
              <a:chOff x="912" y="2640"/>
              <a:chExt cx="672" cy="432"/>
            </a:xfrm>
          </p:grpSpPr>
          <p:sp>
            <p:nvSpPr>
              <p:cNvPr id="20487" name="Rectangle 7"/>
              <p:cNvSpPr>
                <a:spLocks noChangeArrowheads="1"/>
              </p:cNvSpPr>
              <p:nvPr/>
            </p:nvSpPr>
            <p:spPr bwMode="auto">
              <a:xfrm>
                <a:off x="912" y="2640"/>
                <a:ext cx="384" cy="432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20488" name="Rectangle 8"/>
              <p:cNvSpPr>
                <a:spLocks noChangeArrowheads="1"/>
              </p:cNvSpPr>
              <p:nvPr/>
            </p:nvSpPr>
            <p:spPr bwMode="auto">
              <a:xfrm>
                <a:off x="1248" y="2640"/>
                <a:ext cx="336" cy="432"/>
              </a:xfrm>
              <a:prstGeom prst="rect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  <p:sp>
          <p:nvSpPr>
            <p:cNvPr id="20489" name="Rectangle 9"/>
            <p:cNvSpPr>
              <a:spLocks noChangeArrowheads="1"/>
            </p:cNvSpPr>
            <p:nvPr/>
          </p:nvSpPr>
          <p:spPr bwMode="auto">
            <a:xfrm>
              <a:off x="0" y="1824"/>
              <a:ext cx="353" cy="26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189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20490" name="Rectangle 10"/>
            <p:cNvSpPr>
              <a:spLocks noChangeArrowheads="1"/>
            </p:cNvSpPr>
            <p:nvPr/>
          </p:nvSpPr>
          <p:spPr bwMode="auto">
            <a:xfrm>
              <a:off x="400" y="1536"/>
              <a:ext cx="20" cy="663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20491" name="Rectangle 11"/>
            <p:cNvSpPr>
              <a:spLocks noChangeArrowheads="1"/>
            </p:cNvSpPr>
            <p:nvPr/>
          </p:nvSpPr>
          <p:spPr bwMode="auto">
            <a:xfrm flipV="1">
              <a:off x="199" y="2054"/>
              <a:ext cx="5476" cy="35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</p:grpSp>
      <p:sp>
        <p:nvSpPr>
          <p:cNvPr id="20492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990600" y="1676400"/>
            <a:ext cx="7772400" cy="1462088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20493" name="Rectangle 1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20494" name="Rectangle 14"/>
          <p:cNvSpPr>
            <a:spLocks noGrp="1" noChangeArrowheads="1"/>
          </p:cNvSpPr>
          <p:nvPr>
            <p:ph type="dt" sz="half" idx="2"/>
          </p:nvPr>
        </p:nvSpPr>
        <p:spPr>
          <a:xfrm>
            <a:off x="990600" y="6248400"/>
            <a:ext cx="19050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endParaRPr lang="en-US" altLang="zh-CN"/>
          </a:p>
        </p:txBody>
      </p:sp>
      <p:sp>
        <p:nvSpPr>
          <p:cNvPr id="20495" name="Rectangle 15"/>
          <p:cNvSpPr>
            <a:spLocks noGrp="1" noChangeArrowheads="1"/>
          </p:cNvSpPr>
          <p:nvPr>
            <p:ph type="ftr" sz="quarter" idx="3"/>
          </p:nvPr>
        </p:nvSpPr>
        <p:spPr>
          <a:xfrm>
            <a:off x="3429000" y="6248400"/>
            <a:ext cx="28956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endParaRPr lang="en-US" altLang="zh-CN"/>
          </a:p>
        </p:txBody>
      </p:sp>
      <p:sp>
        <p:nvSpPr>
          <p:cNvPr id="20496" name="Rectangle 1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858000" y="6248400"/>
            <a:ext cx="19050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0BE0A5BF-F457-471E-B58B-2D5F1E9612B3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974AB02-F698-4D1F-94E4-30298C3DFD86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0D9FE95-6DE4-44E2-9269-7F2BC6D96081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1450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DBC6E4B-8758-472F-9B90-4132B3284EDF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8AEF64A-7805-4577-9926-634DF1A758B9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37157B3-8784-4881-AA36-6667456ABFF9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2C6975D-9EBA-4A74-9C89-8250137DF84F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FC813EF-2E53-43EC-A1F5-0A80129782B0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7BE2A8A-18B9-4050-8528-6578672ABAA6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E5A666E-1487-4842-8291-B9BADBFE5350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7004050" y="214313"/>
            <a:ext cx="1951038" cy="591820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150938" y="214313"/>
            <a:ext cx="5700712" cy="591820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2DB8E9-F0C4-4B79-8718-0AAED81F8F22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ChangeArrowheads="1"/>
          </p:cNvSpPr>
          <p:nvPr/>
        </p:nvSpPr>
        <p:spPr bwMode="ltGray">
          <a:xfrm>
            <a:off x="417513" y="1098550"/>
            <a:ext cx="438150" cy="474663"/>
          </a:xfrm>
          <a:prstGeom prst="rect">
            <a:avLst/>
          </a:prstGeom>
          <a:solidFill>
            <a:schemeClr val="accent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b="0"/>
          </a:p>
        </p:txBody>
      </p:sp>
      <p:sp>
        <p:nvSpPr>
          <p:cNvPr id="19459" name="Rectangle 3"/>
          <p:cNvSpPr>
            <a:spLocks noChangeArrowheads="1"/>
          </p:cNvSpPr>
          <p:nvPr/>
        </p:nvSpPr>
        <p:spPr bwMode="ltGray">
          <a:xfrm>
            <a:off x="800100" y="1098550"/>
            <a:ext cx="328613" cy="474663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b="0"/>
          </a:p>
        </p:txBody>
      </p:sp>
      <p:sp>
        <p:nvSpPr>
          <p:cNvPr id="19460" name="Rectangle 4"/>
          <p:cNvSpPr>
            <a:spLocks noChangeArrowheads="1"/>
          </p:cNvSpPr>
          <p:nvPr/>
        </p:nvSpPr>
        <p:spPr bwMode="ltGray">
          <a:xfrm>
            <a:off x="541338" y="1520825"/>
            <a:ext cx="422275" cy="474663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b="0"/>
          </a:p>
        </p:txBody>
      </p:sp>
      <p:sp>
        <p:nvSpPr>
          <p:cNvPr id="19461" name="Rectangle 5"/>
          <p:cNvSpPr>
            <a:spLocks noChangeArrowheads="1"/>
          </p:cNvSpPr>
          <p:nvPr/>
        </p:nvSpPr>
        <p:spPr bwMode="ltGray">
          <a:xfrm>
            <a:off x="911225" y="1520825"/>
            <a:ext cx="368300" cy="474663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b="0"/>
          </a:p>
        </p:txBody>
      </p:sp>
      <p:sp>
        <p:nvSpPr>
          <p:cNvPr id="19462" name="Rectangle 6"/>
          <p:cNvSpPr>
            <a:spLocks noChangeArrowheads="1"/>
          </p:cNvSpPr>
          <p:nvPr/>
        </p:nvSpPr>
        <p:spPr bwMode="ltGray">
          <a:xfrm>
            <a:off x="127000" y="1447800"/>
            <a:ext cx="560388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b="0"/>
          </a:p>
        </p:txBody>
      </p:sp>
      <p:sp>
        <p:nvSpPr>
          <p:cNvPr id="19463" name="Rectangle 7"/>
          <p:cNvSpPr>
            <a:spLocks noChangeArrowheads="1"/>
          </p:cNvSpPr>
          <p:nvPr/>
        </p:nvSpPr>
        <p:spPr bwMode="gray">
          <a:xfrm>
            <a:off x="762000" y="990600"/>
            <a:ext cx="31750" cy="1052513"/>
          </a:xfrm>
          <a:prstGeom prst="rect">
            <a:avLst/>
          </a:prstGeom>
          <a:solidFill>
            <a:schemeClr val="bg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b="0"/>
          </a:p>
        </p:txBody>
      </p:sp>
      <p:sp>
        <p:nvSpPr>
          <p:cNvPr id="19464" name="Rectangle 8"/>
          <p:cNvSpPr>
            <a:spLocks noChangeArrowheads="1"/>
          </p:cNvSpPr>
          <p:nvPr/>
        </p:nvSpPr>
        <p:spPr bwMode="gray">
          <a:xfrm>
            <a:off x="442913" y="1781175"/>
            <a:ext cx="8226425" cy="3175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b="0"/>
          </a:p>
        </p:txBody>
      </p:sp>
      <p:sp>
        <p:nvSpPr>
          <p:cNvPr id="19465" name="Rectangle 9"/>
          <p:cNvSpPr>
            <a:spLocks noGrp="1" noChangeArrowheads="1"/>
          </p:cNvSpPr>
          <p:nvPr>
            <p:ph type="title"/>
          </p:nvPr>
        </p:nvSpPr>
        <p:spPr bwMode="auto">
          <a:xfrm>
            <a:off x="1150938" y="214313"/>
            <a:ext cx="7793037" cy="1462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9466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82688" y="2017713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19467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62050" y="6243638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400" b="0"/>
            </a:lvl1pPr>
          </a:lstStyle>
          <a:p>
            <a:endParaRPr lang="en-US" altLang="zh-CN"/>
          </a:p>
        </p:txBody>
      </p:sp>
      <p:sp>
        <p:nvSpPr>
          <p:cNvPr id="19468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657600" y="6243638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 b="0"/>
            </a:lvl1pPr>
          </a:lstStyle>
          <a:p>
            <a:endParaRPr lang="en-US" altLang="zh-CN"/>
          </a:p>
        </p:txBody>
      </p:sp>
      <p:sp>
        <p:nvSpPr>
          <p:cNvPr id="19469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42150" y="6243638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 b="0"/>
            </a:lvl1pPr>
          </a:lstStyle>
          <a:p>
            <a:fld id="{468835A1-0572-4189-BEC0-13F47CE87BD0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2" r:id="rId1"/>
    <p:sldLayoutId id="2147483653" r:id="rId2"/>
    <p:sldLayoutId id="2147483654" r:id="rId3"/>
    <p:sldLayoutId id="2147483655" r:id="rId4"/>
    <p:sldLayoutId id="2147483656" r:id="rId5"/>
    <p:sldLayoutId id="2147483657" r:id="rId6"/>
    <p:sldLayoutId id="2147483658" r:id="rId7"/>
    <p:sldLayoutId id="2147483659" r:id="rId8"/>
    <p:sldLayoutId id="2147483660" r:id="rId9"/>
    <p:sldLayoutId id="2147483661" r:id="rId10"/>
    <p:sldLayoutId id="2147483662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2pPr>
      <a:lvl3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3pPr>
      <a:lvl4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4pPr>
      <a:lvl5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itchFamily="2" charset="2"/>
        <a:buChar char="n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itchFamily="2" charset="2"/>
        <a:buChar char="n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../../../&#20061;&#24180;&#32423;&#21270;&#23398;&#23454;&#39564;/&#20061;&#24180;&#32423;&#21270;&#23398;&#19979;&#20876;&#23454;&#39564;/&#31532;&#20843;&#21333;&#20803;%20&#37329;&#23646;&#19982;&#37329;&#23646;&#26448;&#26009;/&#38081;&#38025;&#33104;&#34432;&#26465;&#20214;&#30340;&#27979;&#35797;.rm" TargetMode="Externa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 Box 2"/>
          <p:cNvSpPr txBox="1">
            <a:spLocks noChangeArrowheads="1"/>
          </p:cNvSpPr>
          <p:nvPr/>
        </p:nvSpPr>
        <p:spPr bwMode="auto">
          <a:xfrm>
            <a:off x="1143000" y="914400"/>
            <a:ext cx="72390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4000">
                <a:latin typeface="Arial Narrow" pitchFamily="34" charset="0"/>
              </a:rPr>
              <a:t>课题</a:t>
            </a:r>
            <a:r>
              <a:rPr kumimoji="1" lang="en-US" altLang="zh-CN" sz="4000">
                <a:latin typeface="Arial Narrow" pitchFamily="34" charset="0"/>
              </a:rPr>
              <a:t>3     </a:t>
            </a:r>
            <a:r>
              <a:rPr kumimoji="1" lang="zh-CN" altLang="en-US" sz="4000">
                <a:latin typeface="Arial Narrow" pitchFamily="34" charset="0"/>
              </a:rPr>
              <a:t>金属资源的利用和保护</a:t>
            </a:r>
          </a:p>
        </p:txBody>
      </p:sp>
      <p:pic>
        <p:nvPicPr>
          <p:cNvPr id="3079" name="Picture 7" descr="IMG_20120302_07530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73631" y="1857364"/>
            <a:ext cx="3598567" cy="47974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3" name="Text Box 3"/>
          <p:cNvSpPr txBox="1">
            <a:spLocks noChangeArrowheads="1"/>
          </p:cNvSpPr>
          <p:nvPr/>
        </p:nvSpPr>
        <p:spPr bwMode="auto">
          <a:xfrm>
            <a:off x="1187450" y="1125538"/>
            <a:ext cx="344805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3200"/>
              <a:t>二、金属资源保护</a:t>
            </a:r>
          </a:p>
        </p:txBody>
      </p:sp>
      <p:pic>
        <p:nvPicPr>
          <p:cNvPr id="35844" name="Picture 4" descr="图8-24 自行车的防锈措施（图）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2910" y="2714620"/>
            <a:ext cx="3743325" cy="2297113"/>
          </a:xfrm>
          <a:prstGeom prst="rect">
            <a:avLst/>
          </a:prstGeom>
          <a:noFill/>
        </p:spPr>
      </p:pic>
      <p:pic>
        <p:nvPicPr>
          <p:cNvPr id="35845" name="Picture 5" descr="铁制品表面喷漆"/>
          <p:cNvPicPr>
            <a:picLocks noChangeAspect="1" noChangeArrowheads="1"/>
          </p:cNvPicPr>
          <p:nvPr/>
        </p:nvPicPr>
        <p:blipFill>
          <a:blip r:embed="rId3"/>
          <a:srcRect l="18314" t="7176" r="8319" b="22812"/>
          <a:stretch>
            <a:fillRect/>
          </a:stretch>
        </p:blipFill>
        <p:spPr bwMode="auto">
          <a:xfrm>
            <a:off x="4929190" y="2111394"/>
            <a:ext cx="3311525" cy="4032250"/>
          </a:xfrm>
          <a:prstGeom prst="rect">
            <a:avLst/>
          </a:prstGeom>
          <a:noFill/>
        </p:spPr>
      </p:pic>
      <p:grpSp>
        <p:nvGrpSpPr>
          <p:cNvPr id="7" name="组合 6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9" name="图片 8" descr="IMG_20170131_141157.jpg"/>
            <p:cNvPicPr>
              <a:picLocks noChangeAspect="1"/>
            </p:cNvPicPr>
            <p:nvPr/>
          </p:nvPicPr>
          <p:blipFill>
            <a:blip r:embed="rId4" cstate="print"/>
            <a:srcRect l="3906" t="7291"/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sp>
          <p:nvSpPr>
            <p:cNvPr id="6" name="TextBox 5"/>
            <p:cNvSpPr txBox="1"/>
            <p:nvPr/>
          </p:nvSpPr>
          <p:spPr>
            <a:xfrm>
              <a:off x="6357950" y="5786454"/>
              <a:ext cx="248177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 smtClean="0">
                  <a:solidFill>
                    <a:schemeClr val="bg1"/>
                  </a:solidFill>
                </a:rPr>
                <a:t>2017</a:t>
              </a:r>
              <a:r>
                <a:rPr lang="zh-CN" altLang="en-US" dirty="0" smtClean="0">
                  <a:solidFill>
                    <a:schemeClr val="bg1"/>
                  </a:solidFill>
                </a:rPr>
                <a:t>年</a:t>
              </a:r>
              <a:r>
                <a:rPr lang="en-US" altLang="zh-CN" dirty="0" smtClean="0">
                  <a:solidFill>
                    <a:schemeClr val="bg1"/>
                  </a:solidFill>
                </a:rPr>
                <a:t>1</a:t>
              </a:r>
              <a:r>
                <a:rPr lang="zh-CN" altLang="en-US" dirty="0" smtClean="0">
                  <a:solidFill>
                    <a:schemeClr val="bg1"/>
                  </a:solidFill>
                </a:rPr>
                <a:t>月</a:t>
              </a:r>
              <a:r>
                <a:rPr lang="en-US" altLang="zh-CN" dirty="0" smtClean="0">
                  <a:solidFill>
                    <a:schemeClr val="bg1"/>
                  </a:solidFill>
                </a:rPr>
                <a:t>31</a:t>
              </a:r>
              <a:r>
                <a:rPr lang="zh-CN" altLang="en-US" dirty="0" smtClean="0">
                  <a:solidFill>
                    <a:schemeClr val="bg1"/>
                  </a:solidFill>
                </a:rPr>
                <a:t>日</a:t>
              </a:r>
              <a:endParaRPr lang="zh-CN" altLang="en-US" dirty="0">
                <a:solidFill>
                  <a:schemeClr val="bg1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9" name="Text Box 5"/>
          <p:cNvSpPr txBox="1">
            <a:spLocks noChangeArrowheads="1"/>
          </p:cNvSpPr>
          <p:nvPr/>
        </p:nvSpPr>
        <p:spPr bwMode="auto">
          <a:xfrm>
            <a:off x="1042988" y="1196975"/>
            <a:ext cx="31210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/>
              <a:t>1</a:t>
            </a:r>
            <a:r>
              <a:rPr lang="zh-CN" altLang="en-US"/>
              <a:t>、金属的腐蚀和防护</a:t>
            </a:r>
          </a:p>
        </p:txBody>
      </p:sp>
      <p:sp>
        <p:nvSpPr>
          <p:cNvPr id="36870" name="Text Box 6"/>
          <p:cNvSpPr txBox="1">
            <a:spLocks noChangeArrowheads="1"/>
          </p:cNvSpPr>
          <p:nvPr/>
        </p:nvSpPr>
        <p:spPr bwMode="auto">
          <a:xfrm>
            <a:off x="755650" y="5099070"/>
            <a:ext cx="7804150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dirty="0"/>
              <a:t>现有</a:t>
            </a:r>
            <a:r>
              <a:rPr lang="zh-CN" altLang="en-US" dirty="0">
                <a:solidFill>
                  <a:schemeClr val="hlink"/>
                </a:solidFill>
              </a:rPr>
              <a:t>洁净无锈</a:t>
            </a:r>
            <a:r>
              <a:rPr lang="zh-CN" altLang="en-US" dirty="0"/>
              <a:t>的铁钉、试管、</a:t>
            </a:r>
            <a:r>
              <a:rPr lang="zh-CN" altLang="en-US" dirty="0">
                <a:solidFill>
                  <a:srgbClr val="0000FF"/>
                </a:solidFill>
              </a:rPr>
              <a:t>经煮沸迅速冷却</a:t>
            </a:r>
            <a:r>
              <a:rPr lang="zh-CN" altLang="en-US" dirty="0"/>
              <a:t>的蒸馏水、</a:t>
            </a:r>
          </a:p>
          <a:p>
            <a:r>
              <a:rPr lang="zh-CN" altLang="en-US" dirty="0">
                <a:solidFill>
                  <a:srgbClr val="0000FF"/>
                </a:solidFill>
              </a:rPr>
              <a:t>植物油</a:t>
            </a:r>
            <a:r>
              <a:rPr lang="zh-CN" altLang="en-US" dirty="0"/>
              <a:t>、棉花和</a:t>
            </a:r>
            <a:r>
              <a:rPr lang="zh-CN" altLang="en-US" dirty="0">
                <a:solidFill>
                  <a:srgbClr val="0000FF"/>
                </a:solidFill>
              </a:rPr>
              <a:t>干燥剂氯化钙</a:t>
            </a:r>
            <a:r>
              <a:rPr lang="zh-CN" altLang="en-US" dirty="0"/>
              <a:t>，设计实验探究铁制品锈蚀</a:t>
            </a:r>
          </a:p>
          <a:p>
            <a:r>
              <a:rPr lang="zh-CN" altLang="en-US" dirty="0"/>
              <a:t>的条件。</a:t>
            </a:r>
          </a:p>
        </p:txBody>
      </p:sp>
      <p:sp>
        <p:nvSpPr>
          <p:cNvPr id="36871" name="Rectangle 7"/>
          <p:cNvSpPr>
            <a:spLocks noChangeArrowheads="1"/>
          </p:cNvSpPr>
          <p:nvPr/>
        </p:nvSpPr>
        <p:spPr bwMode="auto">
          <a:xfrm>
            <a:off x="468313" y="4400560"/>
            <a:ext cx="23177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>
                <a:solidFill>
                  <a:schemeClr val="hlink"/>
                </a:solidFill>
              </a:rPr>
              <a:t>【</a:t>
            </a:r>
            <a:r>
              <a:rPr lang="zh-CN" altLang="en-US">
                <a:solidFill>
                  <a:schemeClr val="hlink"/>
                </a:solidFill>
              </a:rPr>
              <a:t>活动与探究</a:t>
            </a:r>
            <a:r>
              <a:rPr lang="en-US" altLang="zh-CN">
                <a:solidFill>
                  <a:schemeClr val="hlink"/>
                </a:solidFill>
              </a:rPr>
              <a:t>】</a:t>
            </a:r>
          </a:p>
        </p:txBody>
      </p:sp>
      <p:sp>
        <p:nvSpPr>
          <p:cNvPr id="36872" name="Text Box 8"/>
          <p:cNvSpPr txBox="1">
            <a:spLocks noChangeArrowheads="1"/>
          </p:cNvSpPr>
          <p:nvPr/>
        </p:nvSpPr>
        <p:spPr bwMode="auto">
          <a:xfrm>
            <a:off x="471488" y="2144713"/>
            <a:ext cx="25876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/>
              <a:t>【</a:t>
            </a:r>
            <a:r>
              <a:rPr lang="zh-CN" altLang="en-US"/>
              <a:t>生活常识</a:t>
            </a:r>
            <a:r>
              <a:rPr lang="en-US" altLang="zh-CN"/>
              <a:t>】P</a:t>
            </a:r>
            <a:r>
              <a:rPr lang="en-US" altLang="zh-CN" baseline="-25000"/>
              <a:t>17</a:t>
            </a:r>
            <a:endParaRPr lang="en-US" altLang="zh-CN"/>
          </a:p>
        </p:txBody>
      </p:sp>
      <p:sp>
        <p:nvSpPr>
          <p:cNvPr id="36873" name="Text Box 9"/>
          <p:cNvSpPr txBox="1">
            <a:spLocks noChangeArrowheads="1"/>
          </p:cNvSpPr>
          <p:nvPr/>
        </p:nvSpPr>
        <p:spPr bwMode="auto">
          <a:xfrm>
            <a:off x="611188" y="2746375"/>
            <a:ext cx="4825360" cy="830997"/>
          </a:xfrm>
          <a:prstGeom prst="rect">
            <a:avLst/>
          </a:prstGeom>
          <a:solidFill>
            <a:schemeClr val="hlink"/>
          </a:solidFill>
          <a:ln w="9525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dirty="0">
                <a:solidFill>
                  <a:schemeClr val="bg1"/>
                </a:solidFill>
              </a:rPr>
              <a:t>铁制品在干燥的空气中不易生锈</a:t>
            </a:r>
            <a:r>
              <a:rPr lang="zh-CN" altLang="en-US" dirty="0" smtClean="0">
                <a:solidFill>
                  <a:schemeClr val="bg1"/>
                </a:solidFill>
              </a:rPr>
              <a:t>，</a:t>
            </a:r>
            <a:endParaRPr lang="en-US" altLang="zh-CN" dirty="0" smtClean="0">
              <a:solidFill>
                <a:schemeClr val="bg1"/>
              </a:solidFill>
            </a:endParaRPr>
          </a:p>
          <a:p>
            <a:r>
              <a:rPr lang="zh-CN" altLang="en-US" dirty="0" smtClean="0">
                <a:solidFill>
                  <a:schemeClr val="bg1"/>
                </a:solidFill>
              </a:rPr>
              <a:t>但</a:t>
            </a:r>
            <a:r>
              <a:rPr lang="zh-CN" altLang="en-US" dirty="0">
                <a:solidFill>
                  <a:schemeClr val="bg1"/>
                </a:solidFill>
              </a:rPr>
              <a:t>在潮湿的空气中易生锈。</a:t>
            </a:r>
          </a:p>
        </p:txBody>
      </p:sp>
      <p:sp>
        <p:nvSpPr>
          <p:cNvPr id="36875" name="Text Box 11"/>
          <p:cNvSpPr txBox="1">
            <a:spLocks noChangeArrowheads="1"/>
          </p:cNvSpPr>
          <p:nvPr/>
        </p:nvSpPr>
        <p:spPr bwMode="auto">
          <a:xfrm>
            <a:off x="468313" y="3757618"/>
            <a:ext cx="4451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dirty="0">
                <a:solidFill>
                  <a:srgbClr val="0000FF"/>
                </a:solidFill>
              </a:rPr>
              <a:t>【</a:t>
            </a:r>
            <a:r>
              <a:rPr lang="zh-CN" altLang="en-US" dirty="0">
                <a:solidFill>
                  <a:srgbClr val="0000FF"/>
                </a:solidFill>
              </a:rPr>
              <a:t>思考</a:t>
            </a:r>
            <a:r>
              <a:rPr lang="en-US" altLang="zh-CN" dirty="0">
                <a:solidFill>
                  <a:srgbClr val="0000FF"/>
                </a:solidFill>
              </a:rPr>
              <a:t>】</a:t>
            </a:r>
            <a:r>
              <a:rPr lang="zh-CN" altLang="en-US" dirty="0">
                <a:solidFill>
                  <a:srgbClr val="0000FF"/>
                </a:solidFill>
              </a:rPr>
              <a:t>铁锈蚀的因素有哪些？</a:t>
            </a:r>
          </a:p>
        </p:txBody>
      </p:sp>
      <p:pic>
        <p:nvPicPr>
          <p:cNvPr id="9" name="Picture 7" descr="IMG_20120302_075301"/>
          <p:cNvPicPr>
            <a:picLocks noChangeAspect="1" noChangeArrowheads="1"/>
          </p:cNvPicPr>
          <p:nvPr/>
        </p:nvPicPr>
        <p:blipFill>
          <a:blip r:embed="rId2" cstate="print"/>
          <a:srcRect l="4445" t="5001" r="22221"/>
          <a:stretch>
            <a:fillRect/>
          </a:stretch>
        </p:blipFill>
        <p:spPr bwMode="auto">
          <a:xfrm>
            <a:off x="5857885" y="214289"/>
            <a:ext cx="2786082" cy="481157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68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368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2000"/>
                                        <p:tgtEl>
                                          <p:spTgt spid="368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368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2000"/>
                                        <p:tgtEl>
                                          <p:spTgt spid="368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70" grpId="0"/>
      <p:bldP spid="36871" grpId="0"/>
      <p:bldP spid="36872" grpId="0"/>
      <p:bldP spid="36873" grpId="0" animBg="1"/>
      <p:bldP spid="3687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Text Box 2"/>
          <p:cNvSpPr txBox="1">
            <a:spLocks noChangeArrowheads="1"/>
          </p:cNvSpPr>
          <p:nvPr/>
        </p:nvSpPr>
        <p:spPr bwMode="auto">
          <a:xfrm>
            <a:off x="1187450" y="950913"/>
            <a:ext cx="7902575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chemeClr val="hlink"/>
                </a:solidFill>
              </a:rPr>
              <a:t>设计实验证明铁生锈</a:t>
            </a:r>
            <a:r>
              <a:rPr kumimoji="1" lang="zh-CN" altLang="en-US">
                <a:solidFill>
                  <a:schemeClr val="hlink"/>
                </a:solidFill>
              </a:rPr>
              <a:t>的过程，实际上是</a:t>
            </a:r>
            <a:r>
              <a:rPr kumimoji="1" lang="zh-CN" altLang="en-US">
                <a:solidFill>
                  <a:srgbClr val="0000FF"/>
                </a:solidFill>
              </a:rPr>
              <a:t>铁与空气中的</a:t>
            </a:r>
            <a:r>
              <a:rPr kumimoji="1" lang="en-US" altLang="zh-CN">
                <a:solidFill>
                  <a:srgbClr val="0000FF"/>
                </a:solidFill>
              </a:rPr>
              <a:t>O</a:t>
            </a:r>
            <a:r>
              <a:rPr kumimoji="1" lang="en-US" altLang="zh-CN" baseline="-25000">
                <a:solidFill>
                  <a:srgbClr val="0000FF"/>
                </a:solidFill>
              </a:rPr>
              <a:t>2</a:t>
            </a:r>
            <a:r>
              <a:rPr kumimoji="1" lang="zh-CN" altLang="en-US">
                <a:solidFill>
                  <a:srgbClr val="0000FF"/>
                </a:solidFill>
              </a:rPr>
              <a:t>、</a:t>
            </a:r>
          </a:p>
          <a:p>
            <a:r>
              <a:rPr kumimoji="1" lang="en-US" altLang="zh-CN">
                <a:solidFill>
                  <a:srgbClr val="0000FF"/>
                </a:solidFill>
              </a:rPr>
              <a:t>H</a:t>
            </a:r>
            <a:r>
              <a:rPr kumimoji="1" lang="en-US" altLang="zh-CN" baseline="-25000">
                <a:solidFill>
                  <a:srgbClr val="0000FF"/>
                </a:solidFill>
              </a:rPr>
              <a:t>2</a:t>
            </a:r>
            <a:r>
              <a:rPr kumimoji="1" lang="en-US" altLang="zh-CN">
                <a:solidFill>
                  <a:srgbClr val="0000FF"/>
                </a:solidFill>
              </a:rPr>
              <a:t>O</a:t>
            </a:r>
            <a:r>
              <a:rPr kumimoji="1" lang="zh-CN" altLang="en-US">
                <a:solidFill>
                  <a:schemeClr val="hlink"/>
                </a:solidFill>
              </a:rPr>
              <a:t>发生化学反应的过程。</a:t>
            </a:r>
            <a:endParaRPr lang="zh-CN" altLang="en-US">
              <a:solidFill>
                <a:schemeClr val="hlink"/>
              </a:solidFill>
            </a:endParaRPr>
          </a:p>
        </p:txBody>
      </p:sp>
      <p:sp>
        <p:nvSpPr>
          <p:cNvPr id="37891" name="Text Box 3"/>
          <p:cNvSpPr txBox="1">
            <a:spLocks noChangeArrowheads="1"/>
          </p:cNvSpPr>
          <p:nvPr/>
        </p:nvSpPr>
        <p:spPr bwMode="auto">
          <a:xfrm>
            <a:off x="323850" y="404813"/>
            <a:ext cx="20224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/>
              <a:t>【</a:t>
            </a:r>
            <a:r>
              <a:rPr lang="zh-CN" altLang="en-US"/>
              <a:t>实验设计</a:t>
            </a:r>
            <a:r>
              <a:rPr lang="en-US" altLang="zh-CN"/>
              <a:t>】</a:t>
            </a:r>
          </a:p>
        </p:txBody>
      </p:sp>
      <p:sp>
        <p:nvSpPr>
          <p:cNvPr id="37893" name="Text Box 5"/>
          <p:cNvSpPr txBox="1">
            <a:spLocks noChangeArrowheads="1"/>
          </p:cNvSpPr>
          <p:nvPr/>
        </p:nvSpPr>
        <p:spPr bwMode="auto">
          <a:xfrm>
            <a:off x="611188" y="1989138"/>
            <a:ext cx="83534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/>
              <a:t>1</a:t>
            </a:r>
            <a:r>
              <a:rPr lang="zh-CN" altLang="en-US"/>
              <a:t>、取三根</a:t>
            </a:r>
            <a:r>
              <a:rPr lang="zh-CN" altLang="en-US">
                <a:solidFill>
                  <a:schemeClr val="hlink"/>
                </a:solidFill>
              </a:rPr>
              <a:t>洁净无锈</a:t>
            </a:r>
            <a:r>
              <a:rPr lang="zh-CN" altLang="en-US"/>
              <a:t>的铁钉分别放在</a:t>
            </a:r>
            <a:r>
              <a:rPr lang="en-US" altLang="zh-CN"/>
              <a:t>A</a:t>
            </a:r>
            <a:r>
              <a:rPr lang="zh-CN" altLang="en-US"/>
              <a:t>、</a:t>
            </a:r>
            <a:r>
              <a:rPr lang="en-US" altLang="zh-CN"/>
              <a:t>B</a:t>
            </a:r>
            <a:r>
              <a:rPr lang="zh-CN" altLang="en-US"/>
              <a:t>、</a:t>
            </a:r>
            <a:r>
              <a:rPr lang="en-US" altLang="zh-CN"/>
              <a:t>C</a:t>
            </a:r>
            <a:r>
              <a:rPr lang="zh-CN" altLang="en-US"/>
              <a:t>三支试管中，</a:t>
            </a:r>
          </a:p>
        </p:txBody>
      </p:sp>
      <p:sp>
        <p:nvSpPr>
          <p:cNvPr id="37894" name="Text Box 6"/>
          <p:cNvSpPr txBox="1">
            <a:spLocks noChangeArrowheads="1"/>
          </p:cNvSpPr>
          <p:nvPr/>
        </p:nvSpPr>
        <p:spPr bwMode="auto">
          <a:xfrm>
            <a:off x="611188" y="3355975"/>
            <a:ext cx="8424862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/>
              <a:t>3</a:t>
            </a:r>
            <a:r>
              <a:rPr lang="zh-CN" altLang="en-US"/>
              <a:t>、在</a:t>
            </a:r>
            <a:r>
              <a:rPr lang="en-US" altLang="zh-CN"/>
              <a:t>B</a:t>
            </a:r>
            <a:r>
              <a:rPr lang="zh-CN" altLang="en-US"/>
              <a:t>试管中加入少量</a:t>
            </a:r>
            <a:r>
              <a:rPr lang="zh-CN" altLang="en-US">
                <a:solidFill>
                  <a:srgbClr val="0000FF"/>
                </a:solidFill>
              </a:rPr>
              <a:t>经煮沸迅速冷却的</a:t>
            </a:r>
            <a:r>
              <a:rPr lang="zh-CN" altLang="en-US"/>
              <a:t>蒸馏水，</a:t>
            </a:r>
            <a:r>
              <a:rPr lang="zh-CN" altLang="en-US">
                <a:solidFill>
                  <a:srgbClr val="0000FF"/>
                </a:solidFill>
              </a:rPr>
              <a:t>使铁钉</a:t>
            </a:r>
          </a:p>
          <a:p>
            <a:r>
              <a:rPr lang="zh-CN" altLang="en-US">
                <a:solidFill>
                  <a:srgbClr val="0000FF"/>
                </a:solidFill>
              </a:rPr>
              <a:t>      完全浸没在水中</a:t>
            </a:r>
            <a:r>
              <a:rPr lang="zh-CN" altLang="en-US"/>
              <a:t>，并</a:t>
            </a:r>
            <a:r>
              <a:rPr lang="zh-CN" altLang="en-US">
                <a:solidFill>
                  <a:schemeClr val="hlink"/>
                </a:solidFill>
              </a:rPr>
              <a:t>滴加少量的植物油</a:t>
            </a:r>
            <a:r>
              <a:rPr lang="zh-CN" altLang="en-US"/>
              <a:t>；</a:t>
            </a:r>
          </a:p>
        </p:txBody>
      </p:sp>
      <p:sp>
        <p:nvSpPr>
          <p:cNvPr id="37895" name="Text Box 7"/>
          <p:cNvSpPr txBox="1">
            <a:spLocks noChangeArrowheads="1"/>
          </p:cNvSpPr>
          <p:nvPr/>
        </p:nvSpPr>
        <p:spPr bwMode="auto">
          <a:xfrm>
            <a:off x="650875" y="4292600"/>
            <a:ext cx="809783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/>
              <a:t>4</a:t>
            </a:r>
            <a:r>
              <a:rPr lang="zh-CN" altLang="en-US"/>
              <a:t>、在</a:t>
            </a:r>
            <a:r>
              <a:rPr lang="en-US" altLang="zh-CN"/>
              <a:t>C</a:t>
            </a:r>
            <a:r>
              <a:rPr lang="zh-CN" altLang="en-US"/>
              <a:t>试管口塞上棉花，加入</a:t>
            </a:r>
            <a:r>
              <a:rPr lang="zh-CN" altLang="en-US">
                <a:solidFill>
                  <a:schemeClr val="hlink"/>
                </a:solidFill>
              </a:rPr>
              <a:t>少量的</a:t>
            </a:r>
            <a:r>
              <a:rPr lang="en-US" altLang="zh-CN">
                <a:solidFill>
                  <a:schemeClr val="hlink"/>
                </a:solidFill>
              </a:rPr>
              <a:t>CaCl</a:t>
            </a:r>
            <a:r>
              <a:rPr lang="en-US" altLang="zh-CN" baseline="-25000">
                <a:solidFill>
                  <a:schemeClr val="hlink"/>
                </a:solidFill>
              </a:rPr>
              <a:t>2</a:t>
            </a:r>
            <a:r>
              <a:rPr lang="zh-CN" altLang="en-US"/>
              <a:t>，并</a:t>
            </a:r>
            <a:r>
              <a:rPr lang="zh-CN" altLang="en-US">
                <a:solidFill>
                  <a:srgbClr val="0000FF"/>
                </a:solidFill>
              </a:rPr>
              <a:t>塞紧胶塞</a:t>
            </a:r>
            <a:r>
              <a:rPr lang="zh-CN" altLang="en-US"/>
              <a:t>。</a:t>
            </a:r>
          </a:p>
        </p:txBody>
      </p:sp>
      <p:sp>
        <p:nvSpPr>
          <p:cNvPr id="37896" name="Text Box 8"/>
          <p:cNvSpPr txBox="1">
            <a:spLocks noChangeArrowheads="1"/>
          </p:cNvSpPr>
          <p:nvPr/>
        </p:nvSpPr>
        <p:spPr bwMode="auto">
          <a:xfrm>
            <a:off x="361950" y="4749800"/>
            <a:ext cx="828040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/>
              <a:t>现象：第一支试管中的铁钉被锈蚀，而第二、三支试管中的</a:t>
            </a:r>
          </a:p>
          <a:p>
            <a:r>
              <a:rPr lang="zh-CN" altLang="en-US"/>
              <a:t>          铁钉没有被锈蚀。</a:t>
            </a:r>
          </a:p>
        </p:txBody>
      </p:sp>
      <p:sp>
        <p:nvSpPr>
          <p:cNvPr id="37897" name="Rectangle 9"/>
          <p:cNvSpPr>
            <a:spLocks noChangeArrowheads="1"/>
          </p:cNvSpPr>
          <p:nvPr/>
        </p:nvSpPr>
        <p:spPr bwMode="auto">
          <a:xfrm>
            <a:off x="611188" y="2492375"/>
            <a:ext cx="7900987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/>
              <a:t>2</a:t>
            </a:r>
            <a:r>
              <a:rPr lang="zh-CN" altLang="en-US"/>
              <a:t>、在</a:t>
            </a:r>
            <a:r>
              <a:rPr lang="en-US" altLang="zh-CN"/>
              <a:t>A</a:t>
            </a:r>
            <a:r>
              <a:rPr lang="zh-CN" altLang="en-US"/>
              <a:t>试管中加入少量</a:t>
            </a:r>
            <a:r>
              <a:rPr lang="zh-CN" altLang="en-US">
                <a:solidFill>
                  <a:srgbClr val="0000FF"/>
                </a:solidFill>
              </a:rPr>
              <a:t>经煮沸迅速冷却的</a:t>
            </a:r>
            <a:r>
              <a:rPr lang="zh-CN" altLang="en-US"/>
              <a:t>蒸馏水，</a:t>
            </a:r>
            <a:r>
              <a:rPr lang="zh-CN" altLang="en-US">
                <a:solidFill>
                  <a:srgbClr val="0000FF"/>
                </a:solidFill>
              </a:rPr>
              <a:t>使铁钉</a:t>
            </a:r>
          </a:p>
          <a:p>
            <a:r>
              <a:rPr lang="zh-CN" altLang="en-US">
                <a:solidFill>
                  <a:srgbClr val="0000FF"/>
                </a:solidFill>
              </a:rPr>
              <a:t>      稍露出水面</a:t>
            </a:r>
            <a:r>
              <a:rPr lang="zh-CN" altLang="en-US"/>
              <a:t>；</a:t>
            </a:r>
          </a:p>
        </p:txBody>
      </p:sp>
      <p:sp>
        <p:nvSpPr>
          <p:cNvPr id="37898" name="Text Box 10"/>
          <p:cNvSpPr txBox="1">
            <a:spLocks noChangeArrowheads="1"/>
          </p:cNvSpPr>
          <p:nvPr/>
        </p:nvSpPr>
        <p:spPr bwMode="auto">
          <a:xfrm>
            <a:off x="395288" y="5589588"/>
            <a:ext cx="8280400" cy="100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>
                <a:latin typeface="宋体" pitchFamily="2" charset="-122"/>
              </a:rPr>
              <a:t>结论：铁制品锈蚀的过程，实际上是铁与空气中的</a:t>
            </a:r>
            <a:r>
              <a:rPr kumimoji="1" lang="zh-CN" altLang="en-US">
                <a:solidFill>
                  <a:schemeClr val="hlink"/>
                </a:solidFill>
                <a:latin typeface="宋体" pitchFamily="2" charset="-122"/>
              </a:rPr>
              <a:t>氧气</a:t>
            </a:r>
            <a:r>
              <a:rPr kumimoji="1" lang="zh-CN" altLang="en-US">
                <a:latin typeface="宋体" pitchFamily="2" charset="-122"/>
              </a:rPr>
              <a:t>、</a:t>
            </a:r>
          </a:p>
          <a:p>
            <a:pPr>
              <a:spcBef>
                <a:spcPct val="50000"/>
              </a:spcBef>
            </a:pPr>
            <a:r>
              <a:rPr kumimoji="1" lang="zh-CN" altLang="en-US">
                <a:latin typeface="宋体" pitchFamily="2" charset="-122"/>
              </a:rPr>
              <a:t>      </a:t>
            </a:r>
            <a:r>
              <a:rPr kumimoji="1" lang="zh-CN" altLang="en-US">
                <a:solidFill>
                  <a:schemeClr val="hlink"/>
                </a:solidFill>
                <a:latin typeface="宋体" pitchFamily="2" charset="-122"/>
              </a:rPr>
              <a:t>水蒸气</a:t>
            </a:r>
            <a:r>
              <a:rPr kumimoji="1" lang="zh-CN" altLang="en-US">
                <a:latin typeface="宋体" pitchFamily="2" charset="-122"/>
              </a:rPr>
              <a:t>发生化学反应的过程，</a:t>
            </a:r>
          </a:p>
        </p:txBody>
      </p:sp>
      <p:sp>
        <p:nvSpPr>
          <p:cNvPr id="37900" name="AutoShape 12">
            <a:hlinkClick r:id="rId2" action="ppaction://hlinkfile" highlightClick="1"/>
          </p:cNvPr>
          <p:cNvSpPr>
            <a:spLocks noChangeArrowheads="1"/>
          </p:cNvSpPr>
          <p:nvPr/>
        </p:nvSpPr>
        <p:spPr bwMode="auto">
          <a:xfrm>
            <a:off x="2339975" y="477838"/>
            <a:ext cx="865188" cy="358775"/>
          </a:xfrm>
          <a:prstGeom prst="actionButtonMovie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378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378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378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2000"/>
                                        <p:tgtEl>
                                          <p:spTgt spid="378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378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2" dur="2000"/>
                                        <p:tgtEl>
                                          <p:spTgt spid="378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3" grpId="0"/>
      <p:bldP spid="37894" grpId="0"/>
      <p:bldP spid="37895" grpId="0"/>
      <p:bldP spid="37896" grpId="0"/>
      <p:bldP spid="37897" grpId="0"/>
      <p:bldP spid="3789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Text Box 2"/>
          <p:cNvSpPr txBox="1">
            <a:spLocks noChangeArrowheads="1"/>
          </p:cNvSpPr>
          <p:nvPr/>
        </p:nvSpPr>
        <p:spPr bwMode="auto">
          <a:xfrm>
            <a:off x="395288" y="5667375"/>
            <a:ext cx="6553200" cy="930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just">
              <a:spcBef>
                <a:spcPct val="50000"/>
              </a:spcBef>
            </a:pPr>
            <a:r>
              <a:rPr kumimoji="1" lang="en-US" altLang="zh-CN" sz="2200">
                <a:latin typeface="Arial Narrow" pitchFamily="34" charset="0"/>
              </a:rPr>
              <a:t>⑤ </a:t>
            </a:r>
            <a:r>
              <a:rPr kumimoji="1" lang="zh-CN" altLang="en-US" sz="2200">
                <a:latin typeface="Arial Narrow" pitchFamily="34" charset="0"/>
              </a:rPr>
              <a:t>在钢铁里加入金属或非金属形成耐腐蚀合金：</a:t>
            </a:r>
          </a:p>
          <a:p>
            <a:pPr algn="just">
              <a:spcBef>
                <a:spcPct val="50000"/>
              </a:spcBef>
            </a:pPr>
            <a:r>
              <a:rPr kumimoji="1" lang="zh-CN" altLang="en-US" sz="2200">
                <a:latin typeface="Arial Narrow" pitchFamily="34" charset="0"/>
              </a:rPr>
              <a:t>                                        如不锈钢（加</a:t>
            </a:r>
            <a:r>
              <a:rPr kumimoji="1" lang="en-US" altLang="zh-CN" sz="2200">
                <a:latin typeface="Arial Narrow" pitchFamily="34" charset="0"/>
              </a:rPr>
              <a:t>Cr</a:t>
            </a:r>
            <a:r>
              <a:rPr kumimoji="1" lang="zh-CN" altLang="en-US" sz="2200">
                <a:latin typeface="Arial Narrow" pitchFamily="34" charset="0"/>
              </a:rPr>
              <a:t>、</a:t>
            </a:r>
            <a:r>
              <a:rPr kumimoji="1" lang="en-US" altLang="zh-CN" sz="2200">
                <a:latin typeface="Arial Narrow" pitchFamily="34" charset="0"/>
              </a:rPr>
              <a:t>Ni</a:t>
            </a:r>
            <a:r>
              <a:rPr kumimoji="1" lang="zh-CN" altLang="en-US" sz="2200">
                <a:latin typeface="Arial Narrow" pitchFamily="34" charset="0"/>
              </a:rPr>
              <a:t>）</a:t>
            </a:r>
          </a:p>
        </p:txBody>
      </p:sp>
      <p:sp>
        <p:nvSpPr>
          <p:cNvPr id="38915" name="Rectangle 3"/>
          <p:cNvSpPr>
            <a:spLocks noChangeArrowheads="1"/>
          </p:cNvSpPr>
          <p:nvPr/>
        </p:nvSpPr>
        <p:spPr bwMode="auto">
          <a:xfrm>
            <a:off x="323850" y="2427288"/>
            <a:ext cx="26352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/>
              <a:t>具体措施主要有：</a:t>
            </a:r>
          </a:p>
        </p:txBody>
      </p:sp>
      <p:sp>
        <p:nvSpPr>
          <p:cNvPr id="38917" name="Text Box 5"/>
          <p:cNvSpPr txBox="1">
            <a:spLocks noChangeArrowheads="1"/>
          </p:cNvSpPr>
          <p:nvPr/>
        </p:nvSpPr>
        <p:spPr bwMode="auto">
          <a:xfrm>
            <a:off x="1187450" y="1123950"/>
            <a:ext cx="65849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>
                <a:solidFill>
                  <a:srgbClr val="0000FF"/>
                </a:solidFill>
              </a:rPr>
              <a:t>【</a:t>
            </a:r>
            <a:r>
              <a:rPr lang="zh-CN" altLang="en-US">
                <a:solidFill>
                  <a:srgbClr val="0000FF"/>
                </a:solidFill>
              </a:rPr>
              <a:t>思考</a:t>
            </a:r>
            <a:r>
              <a:rPr lang="en-US" altLang="zh-CN">
                <a:solidFill>
                  <a:srgbClr val="0000FF"/>
                </a:solidFill>
              </a:rPr>
              <a:t>】</a:t>
            </a:r>
            <a:r>
              <a:rPr lang="zh-CN" altLang="en-US">
                <a:solidFill>
                  <a:srgbClr val="0000FF"/>
                </a:solidFill>
              </a:rPr>
              <a:t>怎样防止铁制品锈蚀，其原理是什么？</a:t>
            </a:r>
          </a:p>
        </p:txBody>
      </p:sp>
      <p:sp>
        <p:nvSpPr>
          <p:cNvPr id="38918" name="Text Box 6"/>
          <p:cNvSpPr txBox="1">
            <a:spLocks noChangeArrowheads="1"/>
          </p:cNvSpPr>
          <p:nvPr/>
        </p:nvSpPr>
        <p:spPr bwMode="auto">
          <a:xfrm>
            <a:off x="971550" y="1892300"/>
            <a:ext cx="44735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chemeClr val="hlink"/>
                </a:solidFill>
              </a:rPr>
              <a:t>原理是：破坏铁制品锈蚀的条件</a:t>
            </a:r>
          </a:p>
        </p:txBody>
      </p:sp>
      <p:sp>
        <p:nvSpPr>
          <p:cNvPr id="38919" name="Rectangle 7"/>
          <p:cNvSpPr>
            <a:spLocks noChangeArrowheads="1"/>
          </p:cNvSpPr>
          <p:nvPr/>
        </p:nvSpPr>
        <p:spPr bwMode="auto">
          <a:xfrm>
            <a:off x="395288" y="2941638"/>
            <a:ext cx="4481512" cy="427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kumimoji="1" lang="en-US" altLang="zh-CN" sz="2200">
                <a:solidFill>
                  <a:schemeClr val="hlink"/>
                </a:solidFill>
              </a:rPr>
              <a:t>① </a:t>
            </a:r>
            <a:r>
              <a:rPr kumimoji="1" lang="zh-CN" altLang="en-US" sz="2200">
                <a:solidFill>
                  <a:schemeClr val="hlink"/>
                </a:solidFill>
              </a:rPr>
              <a:t>保持铁制品表面的清洁、干燥；</a:t>
            </a:r>
          </a:p>
        </p:txBody>
      </p:sp>
      <p:sp>
        <p:nvSpPr>
          <p:cNvPr id="38921" name="Rectangle 9"/>
          <p:cNvSpPr>
            <a:spLocks noChangeArrowheads="1"/>
          </p:cNvSpPr>
          <p:nvPr/>
        </p:nvSpPr>
        <p:spPr bwMode="auto">
          <a:xfrm>
            <a:off x="395288" y="3435350"/>
            <a:ext cx="8424862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kumimoji="1" lang="en-US" altLang="zh-CN" sz="2200"/>
              <a:t>② </a:t>
            </a:r>
            <a:r>
              <a:rPr kumimoji="1" lang="zh-CN" altLang="en-US" sz="2200"/>
              <a:t>涂非金属保护层：如喷</a:t>
            </a:r>
            <a:r>
              <a:rPr kumimoji="1" lang="zh-CN" altLang="en-US" sz="2200">
                <a:solidFill>
                  <a:srgbClr val="0000FF"/>
                </a:solidFill>
              </a:rPr>
              <a:t>涂油漆</a:t>
            </a:r>
            <a:r>
              <a:rPr kumimoji="1" lang="zh-CN" altLang="en-US" sz="2200"/>
              <a:t>、</a:t>
            </a:r>
            <a:r>
              <a:rPr kumimoji="1" lang="zh-CN" altLang="en-US" sz="2200">
                <a:solidFill>
                  <a:schemeClr val="hlink"/>
                </a:solidFill>
              </a:rPr>
              <a:t>涂防锈油</a:t>
            </a:r>
            <a:r>
              <a:rPr kumimoji="1" lang="zh-CN" altLang="en-US" sz="2200"/>
              <a:t>、在脸盆、杯子表面</a:t>
            </a:r>
          </a:p>
          <a:p>
            <a:r>
              <a:rPr kumimoji="1" lang="zh-CN" altLang="en-US" sz="2200"/>
              <a:t>                                烧涂搪瓷、用橡胶或塑料包在钢铁表面；</a:t>
            </a:r>
          </a:p>
        </p:txBody>
      </p:sp>
      <p:sp>
        <p:nvSpPr>
          <p:cNvPr id="38922" name="Rectangle 10"/>
          <p:cNvSpPr>
            <a:spLocks noChangeArrowheads="1"/>
          </p:cNvSpPr>
          <p:nvPr/>
        </p:nvSpPr>
        <p:spPr bwMode="auto">
          <a:xfrm>
            <a:off x="438150" y="4273550"/>
            <a:ext cx="83820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kumimoji="1" lang="en-US" altLang="zh-CN" sz="2200"/>
              <a:t>③ </a:t>
            </a:r>
            <a:r>
              <a:rPr kumimoji="1" lang="zh-CN" altLang="en-US" sz="2200"/>
              <a:t>镀金属保护层：如镀锡、镀锌、镀铬等；白铁皮镀锌，马口铁</a:t>
            </a:r>
          </a:p>
          <a:p>
            <a:r>
              <a:rPr kumimoji="1" lang="zh-CN" altLang="en-US" sz="2200"/>
              <a:t>                             镀锡，钢圈镀铬、镍；</a:t>
            </a:r>
          </a:p>
        </p:txBody>
      </p:sp>
      <p:sp>
        <p:nvSpPr>
          <p:cNvPr id="38923" name="Rectangle 11"/>
          <p:cNvSpPr>
            <a:spLocks noChangeArrowheads="1"/>
          </p:cNvSpPr>
          <p:nvPr/>
        </p:nvSpPr>
        <p:spPr bwMode="auto">
          <a:xfrm>
            <a:off x="395288" y="5092700"/>
            <a:ext cx="8216900" cy="427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200"/>
              <a:t>④ </a:t>
            </a:r>
            <a:r>
              <a:rPr kumimoji="1" lang="zh-CN" altLang="en-US" sz="2200"/>
              <a:t>形成氧化膜保护层：枪套上形成四氧化三铁、 锯条上的烤蓝。</a:t>
            </a:r>
          </a:p>
        </p:txBody>
      </p:sp>
      <p:pic>
        <p:nvPicPr>
          <p:cNvPr id="38924" name="Picture 12" descr="图8-24 自行车的防锈措施（图）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10275" y="1876425"/>
            <a:ext cx="2449513" cy="150336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89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89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2000"/>
                                        <p:tgtEl>
                                          <p:spTgt spid="389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389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389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2" dur="2000"/>
                                        <p:tgtEl>
                                          <p:spTgt spid="389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7" dur="2000"/>
                                        <p:tgtEl>
                                          <p:spTgt spid="389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4" grpId="0"/>
      <p:bldP spid="38915" grpId="0"/>
      <p:bldP spid="38918" grpId="0"/>
      <p:bldP spid="38919" grpId="0"/>
      <p:bldP spid="38921" grpId="0"/>
      <p:bldP spid="38922" grpId="0"/>
      <p:bldP spid="3892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000100" y="428604"/>
            <a:ext cx="785818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dirty="0" smtClean="0">
                <a:latin typeface="+mn-ea"/>
                <a:ea typeface="+mn-ea"/>
              </a:rPr>
              <a:t>**</a:t>
            </a:r>
            <a:r>
              <a:rPr lang="zh-CN" altLang="en-US" dirty="0" smtClean="0">
                <a:latin typeface="+mn-ea"/>
                <a:ea typeface="+mn-ea"/>
              </a:rPr>
              <a:t>长期露置于空气中的铜表面会有一层铜绿，经检测，铜绿中除含有</a:t>
            </a:r>
            <a:r>
              <a:rPr lang="en-US" dirty="0" smtClean="0">
                <a:latin typeface="+mn-ea"/>
                <a:ea typeface="+mn-ea"/>
              </a:rPr>
              <a:t>Cu</a:t>
            </a:r>
            <a:r>
              <a:rPr lang="zh-CN" altLang="en-US" dirty="0" smtClean="0">
                <a:latin typeface="+mn-ea"/>
                <a:ea typeface="+mn-ea"/>
              </a:rPr>
              <a:t>元素外，还含有</a:t>
            </a:r>
            <a:r>
              <a:rPr lang="en-US" dirty="0" smtClean="0">
                <a:latin typeface="+mn-ea"/>
                <a:ea typeface="+mn-ea"/>
              </a:rPr>
              <a:t>C</a:t>
            </a:r>
            <a:r>
              <a:rPr lang="zh-CN" altLang="en-US" dirty="0" smtClean="0">
                <a:latin typeface="+mn-ea"/>
                <a:ea typeface="+mn-ea"/>
              </a:rPr>
              <a:t>、</a:t>
            </a:r>
            <a:r>
              <a:rPr lang="en-US" dirty="0" smtClean="0">
                <a:latin typeface="+mn-ea"/>
                <a:ea typeface="+mn-ea"/>
              </a:rPr>
              <a:t>H</a:t>
            </a:r>
            <a:r>
              <a:rPr lang="zh-CN" altLang="en-US" dirty="0" smtClean="0">
                <a:latin typeface="+mn-ea"/>
                <a:ea typeface="+mn-ea"/>
              </a:rPr>
              <a:t>、</a:t>
            </a:r>
            <a:r>
              <a:rPr lang="en-US" dirty="0" smtClean="0">
                <a:latin typeface="+mn-ea"/>
                <a:ea typeface="+mn-ea"/>
              </a:rPr>
              <a:t>O</a:t>
            </a:r>
            <a:r>
              <a:rPr lang="zh-CN" altLang="en-US" dirty="0" smtClean="0">
                <a:latin typeface="+mn-ea"/>
                <a:ea typeface="+mn-ea"/>
              </a:rPr>
              <a:t>三种元素。根据质量守恒定律，推测与铜发生反应生成铜绿的物质。</a:t>
            </a:r>
            <a:endParaRPr lang="zh-CN" altLang="en-US" dirty="0">
              <a:latin typeface="+mn-ea"/>
              <a:ea typeface="+mn-ea"/>
            </a:endParaRPr>
          </a:p>
        </p:txBody>
      </p:sp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655322" y="1857364"/>
            <a:ext cx="8703024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ea"/>
                <a:ea typeface="+mn-ea"/>
                <a:cs typeface="宋体" pitchFamily="2" charset="-122"/>
              </a:rPr>
              <a:t>   </a:t>
            </a:r>
            <a:r>
              <a:rPr kumimoji="0" lang="en-US" altLang="zh-CN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ea"/>
                <a:ea typeface="+mn-ea"/>
                <a:cs typeface="宋体" pitchFamily="2" charset="-122"/>
              </a:rPr>
              <a:t> </a:t>
            </a:r>
            <a:r>
              <a:rPr kumimoji="0" lang="zh-CN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ea"/>
                <a:ea typeface="+mn-ea"/>
                <a:cs typeface="宋体" pitchFamily="2" charset="-122"/>
              </a:rPr>
              <a:t>为了验证空气中的</a:t>
            </a:r>
            <a:r>
              <a:rPr kumimoji="0" lang="en-US" altLang="zh-CN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ea"/>
                <a:ea typeface="+mn-ea"/>
                <a:cs typeface="Times New Roman" pitchFamily="18" charset="0"/>
              </a:rPr>
              <a:t>O</a:t>
            </a:r>
            <a:r>
              <a:rPr kumimoji="0" lang="en-US" altLang="zh-CN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+mn-ea"/>
                <a:ea typeface="+mn-ea"/>
                <a:cs typeface="Times New Roman" pitchFamily="18" charset="0"/>
              </a:rPr>
              <a:t>2</a:t>
            </a:r>
            <a:r>
              <a:rPr kumimoji="0" lang="zh-CN" altLang="en-US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ea"/>
                <a:ea typeface="+mn-ea"/>
                <a:cs typeface="宋体" pitchFamily="2" charset="-122"/>
              </a:rPr>
              <a:t>是否参加了反应，设计了如下系列</a:t>
            </a:r>
            <a:endParaRPr kumimoji="0" lang="en-US" altLang="zh-CN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ea"/>
              <a:ea typeface="+mn-ea"/>
              <a:cs typeface="宋体" pitchFamily="2" charset="-122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en-US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ea"/>
                <a:ea typeface="+mn-ea"/>
                <a:cs typeface="宋体" pitchFamily="2" charset="-122"/>
              </a:rPr>
              <a:t>实验，你认为其中必须要做的实验是</a:t>
            </a:r>
            <a:r>
              <a:rPr kumimoji="0" lang="zh-CN" altLang="en-US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ea"/>
                <a:ea typeface="+mn-ea"/>
                <a:cs typeface="Times New Roman" pitchFamily="18" charset="0"/>
              </a:rPr>
              <a:t>       </a:t>
            </a:r>
            <a:r>
              <a:rPr kumimoji="0" lang="zh-CN" altLang="en-US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ea"/>
                <a:ea typeface="+mn-ea"/>
                <a:cs typeface="Times New Roman" pitchFamily="18" charset="0"/>
              </a:rPr>
              <a:t> </a:t>
            </a:r>
            <a:r>
              <a:rPr kumimoji="0" lang="en-US" altLang="zh-CN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ea"/>
                <a:ea typeface="+mn-ea"/>
                <a:cs typeface="Times New Roman" pitchFamily="18" charset="0"/>
              </a:rPr>
              <a:t>(</a:t>
            </a:r>
            <a:r>
              <a:rPr kumimoji="0" lang="zh-CN" altLang="en-US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ea"/>
                <a:ea typeface="+mn-ea"/>
                <a:cs typeface="宋体" pitchFamily="2" charset="-122"/>
              </a:rPr>
              <a:t>填实验编号</a:t>
            </a:r>
            <a:r>
              <a:rPr kumimoji="0" lang="en-US" altLang="zh-CN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ea"/>
                <a:ea typeface="+mn-ea"/>
                <a:cs typeface="Times New Roman" pitchFamily="18" charset="0"/>
              </a:rPr>
              <a:t>)</a:t>
            </a:r>
            <a:r>
              <a:rPr kumimoji="0" lang="en-US" altLang="zh-CN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ea"/>
                <a:ea typeface="+mn-ea"/>
                <a:cs typeface="宋体" pitchFamily="2" charset="-122"/>
              </a:rPr>
              <a:t> 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2976" y="2714620"/>
            <a:ext cx="6000792" cy="19834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00100" y="4643446"/>
            <a:ext cx="5715040" cy="21112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Text Box 22"/>
          <p:cNvSpPr txBox="1">
            <a:spLocks noChangeArrowheads="1"/>
          </p:cNvSpPr>
          <p:nvPr/>
        </p:nvSpPr>
        <p:spPr bwMode="auto">
          <a:xfrm>
            <a:off x="5969012" y="2214554"/>
            <a:ext cx="889004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dirty="0" smtClean="0">
                <a:solidFill>
                  <a:schemeClr val="hlink"/>
                </a:solidFill>
                <a:latin typeface="+mn-ea"/>
                <a:ea typeface="+mn-ea"/>
              </a:rPr>
              <a:t>AF</a:t>
            </a:r>
            <a:endParaRPr lang="zh-CN" altLang="en-US" dirty="0">
              <a:solidFill>
                <a:schemeClr val="hlink"/>
              </a:solidFill>
              <a:latin typeface="+mn-ea"/>
              <a:ea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9" name="Picture 3" descr="pic_2177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96913" y="1844675"/>
            <a:ext cx="8412162" cy="4392613"/>
          </a:xfrm>
          <a:prstGeom prst="rect">
            <a:avLst/>
          </a:prstGeom>
          <a:noFill/>
        </p:spPr>
      </p:pic>
      <p:sp>
        <p:nvSpPr>
          <p:cNvPr id="39940" name="Rectangle 4"/>
          <p:cNvSpPr>
            <a:spLocks noChangeArrowheads="1"/>
          </p:cNvSpPr>
          <p:nvPr/>
        </p:nvSpPr>
        <p:spPr bwMode="auto">
          <a:xfrm>
            <a:off x="1258888" y="1196975"/>
            <a:ext cx="35290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/>
              <a:t>2</a:t>
            </a:r>
            <a:r>
              <a:rPr kumimoji="1" lang="zh-CN" altLang="en-US"/>
              <a:t>、金属资源的保护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Text Box 2"/>
          <p:cNvSpPr txBox="1">
            <a:spLocks noChangeArrowheads="1"/>
          </p:cNvSpPr>
          <p:nvPr/>
        </p:nvSpPr>
        <p:spPr bwMode="auto">
          <a:xfrm>
            <a:off x="1404938" y="2049463"/>
            <a:ext cx="46799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>
                <a:latin typeface="Arial Narrow" pitchFamily="34" charset="0"/>
              </a:rPr>
              <a:t>1</a:t>
            </a:r>
            <a:r>
              <a:rPr kumimoji="1" lang="zh-CN" altLang="en-US">
                <a:latin typeface="Arial Narrow" pitchFamily="34" charset="0"/>
              </a:rPr>
              <a:t>、有计划、合理地开采矿物，          </a:t>
            </a:r>
          </a:p>
        </p:txBody>
      </p:sp>
      <p:sp>
        <p:nvSpPr>
          <p:cNvPr id="40963" name="Text Box 3"/>
          <p:cNvSpPr txBox="1">
            <a:spLocks noChangeArrowheads="1"/>
          </p:cNvSpPr>
          <p:nvPr/>
        </p:nvSpPr>
        <p:spPr bwMode="auto">
          <a:xfrm>
            <a:off x="1258888" y="1268413"/>
            <a:ext cx="33115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/>
              <a:t>怎样保护金属资源？</a:t>
            </a:r>
          </a:p>
        </p:txBody>
      </p:sp>
      <p:pic>
        <p:nvPicPr>
          <p:cNvPr id="40964" name="Picture 4" descr="图8-26 金属的回收利用（图）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71775" y="4233863"/>
            <a:ext cx="6092825" cy="1716087"/>
          </a:xfrm>
          <a:prstGeom prst="rect">
            <a:avLst/>
          </a:prstGeom>
          <a:noFill/>
        </p:spPr>
      </p:pic>
      <p:pic>
        <p:nvPicPr>
          <p:cNvPr id="40965" name="Picture 5" descr="图8-24 自行车的防锈措施（图）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5288" y="4537075"/>
            <a:ext cx="2303462" cy="1412875"/>
          </a:xfrm>
          <a:prstGeom prst="rect">
            <a:avLst/>
          </a:prstGeom>
          <a:noFill/>
        </p:spPr>
      </p:pic>
      <p:sp>
        <p:nvSpPr>
          <p:cNvPr id="40966" name="Text Box 6"/>
          <p:cNvSpPr txBox="1">
            <a:spLocks noChangeArrowheads="1"/>
          </p:cNvSpPr>
          <p:nvPr/>
        </p:nvSpPr>
        <p:spPr bwMode="auto">
          <a:xfrm>
            <a:off x="1403350" y="2524125"/>
            <a:ext cx="46799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>
                <a:latin typeface="Arial Narrow" pitchFamily="34" charset="0"/>
              </a:rPr>
              <a:t>2</a:t>
            </a:r>
            <a:r>
              <a:rPr kumimoji="1" lang="zh-CN" altLang="en-US">
                <a:latin typeface="Arial Narrow" pitchFamily="34" charset="0"/>
              </a:rPr>
              <a:t>、防止金属的腐蚀，</a:t>
            </a:r>
          </a:p>
        </p:txBody>
      </p:sp>
      <p:sp>
        <p:nvSpPr>
          <p:cNvPr id="40967" name="Text Box 7"/>
          <p:cNvSpPr txBox="1">
            <a:spLocks noChangeArrowheads="1"/>
          </p:cNvSpPr>
          <p:nvPr/>
        </p:nvSpPr>
        <p:spPr bwMode="auto">
          <a:xfrm>
            <a:off x="1403350" y="3068638"/>
            <a:ext cx="46799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>
                <a:latin typeface="Arial Narrow" pitchFamily="34" charset="0"/>
              </a:rPr>
              <a:t>3</a:t>
            </a:r>
            <a:r>
              <a:rPr kumimoji="1" lang="zh-CN" altLang="en-US">
                <a:latin typeface="Arial Narrow" pitchFamily="34" charset="0"/>
              </a:rPr>
              <a:t>、金属的回收利用，        </a:t>
            </a:r>
          </a:p>
        </p:txBody>
      </p:sp>
      <p:sp>
        <p:nvSpPr>
          <p:cNvPr id="40968" name="Text Box 8"/>
          <p:cNvSpPr txBox="1">
            <a:spLocks noChangeArrowheads="1"/>
          </p:cNvSpPr>
          <p:nvPr/>
        </p:nvSpPr>
        <p:spPr bwMode="auto">
          <a:xfrm>
            <a:off x="1404938" y="3619500"/>
            <a:ext cx="46799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>
                <a:latin typeface="Arial Narrow" pitchFamily="34" charset="0"/>
              </a:rPr>
              <a:t>4</a:t>
            </a:r>
            <a:r>
              <a:rPr kumimoji="1" lang="zh-CN" altLang="en-US">
                <a:latin typeface="Arial Narrow" pitchFamily="34" charset="0"/>
              </a:rPr>
              <a:t>、寻找金属的代用品。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409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409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" dur="2000"/>
                                        <p:tgtEl>
                                          <p:spTgt spid="409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2" dur="2000"/>
                                        <p:tgtEl>
                                          <p:spTgt spid="409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62" grpId="0"/>
      <p:bldP spid="40966" grpId="0"/>
      <p:bldP spid="40967" grpId="0"/>
      <p:bldP spid="4096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Text Box 2"/>
          <p:cNvSpPr txBox="1">
            <a:spLocks noChangeArrowheads="1"/>
          </p:cNvSpPr>
          <p:nvPr/>
        </p:nvSpPr>
        <p:spPr bwMode="auto">
          <a:xfrm>
            <a:off x="1044575" y="2225675"/>
            <a:ext cx="7415213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>
                <a:latin typeface="Times New Roman" pitchFamily="18" charset="0"/>
              </a:rPr>
              <a:t>为什么日常生活中，铝器不用涂油漆，而铁器常常需</a:t>
            </a:r>
          </a:p>
          <a:p>
            <a:r>
              <a:rPr lang="zh-CN" altLang="en-US">
                <a:latin typeface="Times New Roman" pitchFamily="18" charset="0"/>
              </a:rPr>
              <a:t>要涂油漆来防锈？</a:t>
            </a:r>
          </a:p>
        </p:txBody>
      </p:sp>
      <p:sp>
        <p:nvSpPr>
          <p:cNvPr id="43011" name="Text Box 3"/>
          <p:cNvSpPr txBox="1">
            <a:spLocks noChangeArrowheads="1"/>
          </p:cNvSpPr>
          <p:nvPr/>
        </p:nvSpPr>
        <p:spPr bwMode="auto">
          <a:xfrm>
            <a:off x="466725" y="3221038"/>
            <a:ext cx="8461375" cy="1936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200">
                <a:latin typeface="Times New Roman" pitchFamily="18" charset="0"/>
              </a:rPr>
              <a:t>答：铝在与氧气反应生成的</a:t>
            </a:r>
            <a:r>
              <a:rPr lang="zh-CN" altLang="en-US" sz="2200">
                <a:solidFill>
                  <a:srgbClr val="FF0000"/>
                </a:solidFill>
                <a:latin typeface="Times New Roman" pitchFamily="18" charset="0"/>
              </a:rPr>
              <a:t>致密</a:t>
            </a:r>
            <a:r>
              <a:rPr lang="zh-CN" altLang="en-US" sz="2200">
                <a:latin typeface="Times New Roman" pitchFamily="18" charset="0"/>
              </a:rPr>
              <a:t>的氧化铝薄膜，能覆盖在铝表面，  </a:t>
            </a:r>
          </a:p>
          <a:p>
            <a:pPr>
              <a:spcBef>
                <a:spcPct val="50000"/>
              </a:spcBef>
            </a:pPr>
            <a:r>
              <a:rPr lang="zh-CN" altLang="en-US" sz="2200">
                <a:latin typeface="Times New Roman" pitchFamily="18" charset="0"/>
              </a:rPr>
              <a:t>        从而阻止里层的铝不再被氧化，</a:t>
            </a:r>
            <a:r>
              <a:rPr lang="zh-CN" altLang="en-US" sz="2200">
                <a:solidFill>
                  <a:srgbClr val="0000FF"/>
                </a:solidFill>
                <a:latin typeface="Times New Roman" pitchFamily="18" charset="0"/>
              </a:rPr>
              <a:t>所以铝器本身有良好的抗腐</a:t>
            </a:r>
          </a:p>
          <a:p>
            <a:pPr>
              <a:spcBef>
                <a:spcPct val="50000"/>
              </a:spcBef>
            </a:pPr>
            <a:r>
              <a:rPr lang="zh-CN" altLang="en-US" sz="2200">
                <a:solidFill>
                  <a:srgbClr val="0000FF"/>
                </a:solidFill>
                <a:latin typeface="Times New Roman" pitchFamily="18" charset="0"/>
              </a:rPr>
              <a:t>        蚀性能</a:t>
            </a:r>
            <a:r>
              <a:rPr lang="zh-CN" altLang="en-US" sz="2200">
                <a:latin typeface="Times New Roman" pitchFamily="18" charset="0"/>
              </a:rPr>
              <a:t>；</a:t>
            </a:r>
            <a:r>
              <a:rPr lang="zh-CN" altLang="en-US" sz="2200">
                <a:solidFill>
                  <a:schemeClr val="hlink"/>
                </a:solidFill>
                <a:latin typeface="Times New Roman" pitchFamily="18" charset="0"/>
              </a:rPr>
              <a:t>而</a:t>
            </a:r>
            <a:r>
              <a:rPr lang="zh-CN" altLang="en-US" sz="2200">
                <a:latin typeface="Times New Roman" pitchFamily="18" charset="0"/>
              </a:rPr>
              <a:t>铁在潮湿的空气中生成的铁锈很</a:t>
            </a:r>
            <a:r>
              <a:rPr lang="zh-CN" altLang="en-US" sz="2200">
                <a:solidFill>
                  <a:srgbClr val="FF0000"/>
                </a:solidFill>
                <a:latin typeface="Times New Roman" pitchFamily="18" charset="0"/>
              </a:rPr>
              <a:t>疏松、且易吸水，     </a:t>
            </a:r>
          </a:p>
          <a:p>
            <a:pPr>
              <a:spcBef>
                <a:spcPct val="50000"/>
              </a:spcBef>
            </a:pPr>
            <a:r>
              <a:rPr lang="zh-CN" altLang="en-US" sz="2200">
                <a:solidFill>
                  <a:srgbClr val="FF0000"/>
                </a:solidFill>
                <a:latin typeface="Times New Roman" pitchFamily="18" charset="0"/>
              </a:rPr>
              <a:t>        </a:t>
            </a:r>
            <a:r>
              <a:rPr lang="zh-CN" altLang="en-US" sz="2200">
                <a:latin typeface="Times New Roman" pitchFamily="18" charset="0"/>
              </a:rPr>
              <a:t>不能阻止里层的铁继续被氧化，</a:t>
            </a:r>
            <a:r>
              <a:rPr lang="zh-CN" altLang="en-US" sz="2200">
                <a:solidFill>
                  <a:srgbClr val="0000FF"/>
                </a:solidFill>
                <a:latin typeface="Times New Roman" pitchFamily="18" charset="0"/>
              </a:rPr>
              <a:t>所以铁器需要涂油漆来防锈</a:t>
            </a:r>
            <a:r>
              <a:rPr lang="zh-CN" altLang="en-US" sz="2200">
                <a:latin typeface="Times New Roman" pitchFamily="18" charset="0"/>
              </a:rPr>
              <a:t>。</a:t>
            </a:r>
          </a:p>
        </p:txBody>
      </p:sp>
      <p:sp>
        <p:nvSpPr>
          <p:cNvPr id="43012" name="Text Box 4"/>
          <p:cNvSpPr txBox="1">
            <a:spLocks noChangeArrowheads="1"/>
          </p:cNvSpPr>
          <p:nvPr/>
        </p:nvSpPr>
        <p:spPr bwMode="auto">
          <a:xfrm>
            <a:off x="1095375" y="5300663"/>
            <a:ext cx="4386263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dirty="0">
                <a:solidFill>
                  <a:srgbClr val="0000FF"/>
                </a:solidFill>
              </a:rPr>
              <a:t>作业：</a:t>
            </a:r>
            <a:r>
              <a:rPr lang="en-US" altLang="zh-CN" dirty="0">
                <a:solidFill>
                  <a:srgbClr val="0000FF"/>
                </a:solidFill>
              </a:rPr>
              <a:t>1</a:t>
            </a:r>
            <a:r>
              <a:rPr lang="zh-CN" altLang="en-US" dirty="0">
                <a:solidFill>
                  <a:srgbClr val="0000FF"/>
                </a:solidFill>
              </a:rPr>
              <a:t>、阅读</a:t>
            </a:r>
            <a:r>
              <a:rPr lang="en-US" altLang="zh-CN" dirty="0">
                <a:solidFill>
                  <a:srgbClr val="0000FF"/>
                </a:solidFill>
              </a:rPr>
              <a:t>P</a:t>
            </a:r>
            <a:r>
              <a:rPr lang="en-US" altLang="zh-CN" baseline="-25000" dirty="0">
                <a:solidFill>
                  <a:srgbClr val="0000FF"/>
                </a:solidFill>
              </a:rPr>
              <a:t>19</a:t>
            </a:r>
            <a:r>
              <a:rPr lang="en-US" altLang="zh-CN" dirty="0">
                <a:solidFill>
                  <a:srgbClr val="0000FF"/>
                </a:solidFill>
              </a:rPr>
              <a:t> 【</a:t>
            </a:r>
            <a:r>
              <a:rPr lang="zh-CN" altLang="en-US" dirty="0">
                <a:solidFill>
                  <a:srgbClr val="0000FF"/>
                </a:solidFill>
              </a:rPr>
              <a:t>讨论</a:t>
            </a:r>
            <a:r>
              <a:rPr lang="en-US" altLang="zh-CN" dirty="0">
                <a:solidFill>
                  <a:srgbClr val="0000FF"/>
                </a:solidFill>
              </a:rPr>
              <a:t>】</a:t>
            </a:r>
          </a:p>
          <a:p>
            <a:r>
              <a:rPr lang="en-US" altLang="zh-CN" dirty="0">
                <a:solidFill>
                  <a:srgbClr val="0000FF"/>
                </a:solidFill>
              </a:rPr>
              <a:t>          2</a:t>
            </a:r>
            <a:r>
              <a:rPr lang="zh-CN" altLang="en-US" dirty="0">
                <a:solidFill>
                  <a:srgbClr val="0000FF"/>
                </a:solidFill>
              </a:rPr>
              <a:t>、完成</a:t>
            </a:r>
            <a:r>
              <a:rPr lang="en-US" altLang="zh-CN" dirty="0">
                <a:solidFill>
                  <a:srgbClr val="0000FF"/>
                </a:solidFill>
              </a:rPr>
              <a:t>P</a:t>
            </a:r>
            <a:r>
              <a:rPr lang="en-US" altLang="zh-CN" baseline="-25000" dirty="0">
                <a:solidFill>
                  <a:srgbClr val="0000FF"/>
                </a:solidFill>
              </a:rPr>
              <a:t>21</a:t>
            </a:r>
            <a:r>
              <a:rPr lang="zh-CN" altLang="en-US" dirty="0">
                <a:solidFill>
                  <a:srgbClr val="0000FF"/>
                </a:solidFill>
              </a:rPr>
              <a:t>课后练习</a:t>
            </a:r>
          </a:p>
          <a:p>
            <a:r>
              <a:rPr lang="zh-CN" altLang="en-US" dirty="0">
                <a:solidFill>
                  <a:srgbClr val="0000FF"/>
                </a:solidFill>
              </a:rPr>
              <a:t>          </a:t>
            </a:r>
            <a:r>
              <a:rPr lang="en-US" altLang="zh-CN" dirty="0">
                <a:solidFill>
                  <a:srgbClr val="0000FF"/>
                </a:solidFill>
              </a:rPr>
              <a:t>3</a:t>
            </a:r>
            <a:r>
              <a:rPr lang="zh-CN" altLang="en-US" dirty="0">
                <a:solidFill>
                  <a:srgbClr val="0000FF"/>
                </a:solidFill>
              </a:rPr>
              <a:t>、</a:t>
            </a:r>
            <a:r>
              <a:rPr lang="en-US" altLang="zh-CN" dirty="0" smtClean="0">
                <a:solidFill>
                  <a:srgbClr val="0000FF"/>
                </a:solidFill>
              </a:rPr>
              <a:t>《100</a:t>
            </a:r>
            <a:r>
              <a:rPr lang="zh-CN" altLang="en-US" smtClean="0">
                <a:solidFill>
                  <a:srgbClr val="0000FF"/>
                </a:solidFill>
              </a:rPr>
              <a:t>分</a:t>
            </a:r>
            <a:r>
              <a:rPr lang="en-US" altLang="zh-CN" smtClean="0">
                <a:solidFill>
                  <a:srgbClr val="0000FF"/>
                </a:solidFill>
              </a:rPr>
              <a:t>》</a:t>
            </a:r>
            <a:r>
              <a:rPr lang="zh-CN" altLang="en-US" dirty="0">
                <a:solidFill>
                  <a:srgbClr val="0000FF"/>
                </a:solidFill>
              </a:rPr>
              <a:t>课题</a:t>
            </a:r>
            <a:r>
              <a:rPr lang="en-US" altLang="zh-CN" dirty="0">
                <a:solidFill>
                  <a:srgbClr val="0000FF"/>
                </a:solidFill>
              </a:rPr>
              <a:t>3</a:t>
            </a:r>
          </a:p>
        </p:txBody>
      </p:sp>
      <p:sp>
        <p:nvSpPr>
          <p:cNvPr id="43013" name="Text Box 5"/>
          <p:cNvSpPr txBox="1">
            <a:spLocks noChangeArrowheads="1"/>
          </p:cNvSpPr>
          <p:nvPr/>
        </p:nvSpPr>
        <p:spPr bwMode="auto">
          <a:xfrm>
            <a:off x="1187450" y="1181100"/>
            <a:ext cx="23177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>
                <a:solidFill>
                  <a:srgbClr val="0000FF"/>
                </a:solidFill>
              </a:rPr>
              <a:t>【</a:t>
            </a:r>
            <a:r>
              <a:rPr lang="zh-CN" altLang="en-US" sz="2800">
                <a:solidFill>
                  <a:srgbClr val="0000FF"/>
                </a:solidFill>
              </a:rPr>
              <a:t>课堂练习</a:t>
            </a:r>
            <a:r>
              <a:rPr lang="en-US" altLang="zh-CN" sz="2800">
                <a:solidFill>
                  <a:srgbClr val="0000FF"/>
                </a:solidFill>
              </a:rPr>
              <a:t>】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430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430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11" grpId="0"/>
      <p:bldP spid="4301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Text Box 2"/>
          <p:cNvSpPr txBox="1">
            <a:spLocks noChangeArrowheads="1"/>
          </p:cNvSpPr>
          <p:nvPr/>
        </p:nvSpPr>
        <p:spPr bwMode="auto">
          <a:xfrm>
            <a:off x="3348038" y="1243013"/>
            <a:ext cx="27876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>
                <a:solidFill>
                  <a:schemeClr val="hlink"/>
                </a:solidFill>
              </a:rPr>
              <a:t>2007</a:t>
            </a:r>
            <a:r>
              <a:rPr lang="zh-CN" altLang="en-US">
                <a:solidFill>
                  <a:schemeClr val="hlink"/>
                </a:solidFill>
              </a:rPr>
              <a:t>年中考试题：</a:t>
            </a:r>
          </a:p>
        </p:txBody>
      </p:sp>
      <p:sp>
        <p:nvSpPr>
          <p:cNvPr id="47107" name="Text Box 3"/>
          <p:cNvSpPr txBox="1">
            <a:spLocks noChangeArrowheads="1"/>
          </p:cNvSpPr>
          <p:nvPr/>
        </p:nvSpPr>
        <p:spPr bwMode="auto">
          <a:xfrm>
            <a:off x="395288" y="2266950"/>
            <a:ext cx="8294687" cy="3444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000"/>
              <a:t>23</a:t>
            </a:r>
            <a:r>
              <a:rPr lang="zh-CN" altLang="en-US" sz="2000"/>
              <a:t>、（</a:t>
            </a:r>
            <a:r>
              <a:rPr lang="en-US" altLang="zh-CN" sz="2000"/>
              <a:t>9</a:t>
            </a:r>
            <a:r>
              <a:rPr lang="zh-CN" altLang="en-US" sz="2000"/>
              <a:t>分）工业炼铁是把铁矿石和焦炭等原料一起加入高炉，在高温下</a:t>
            </a:r>
          </a:p>
          <a:p>
            <a:r>
              <a:rPr lang="zh-CN" altLang="en-US" sz="2000"/>
              <a:t>         通入空气进行一系列反应把铁还原出来。</a:t>
            </a:r>
          </a:p>
          <a:p>
            <a:r>
              <a:rPr lang="zh-CN" altLang="en-US" sz="2000"/>
              <a:t>（</a:t>
            </a:r>
            <a:r>
              <a:rPr lang="en-US" altLang="zh-CN" sz="2000"/>
              <a:t>1</a:t>
            </a:r>
            <a:r>
              <a:rPr lang="zh-CN" altLang="en-US" sz="2000"/>
              <a:t>）通入空气使固态的焦炭转化为具有还原性的气态物质，转化过程中 </a:t>
            </a:r>
          </a:p>
          <a:p>
            <a:r>
              <a:rPr lang="zh-CN" altLang="en-US" sz="2000"/>
              <a:t>         涉及的反应的化学反应方程式是：</a:t>
            </a:r>
            <a:r>
              <a:rPr lang="en-US" altLang="zh-CN" sz="2000"/>
              <a:t>______________________</a:t>
            </a:r>
          </a:p>
          <a:p>
            <a:r>
              <a:rPr lang="en-US" altLang="zh-CN" sz="2000"/>
              <a:t>         _________________________</a:t>
            </a:r>
            <a:r>
              <a:rPr lang="zh-CN" altLang="en-US" sz="2000"/>
              <a:t>。</a:t>
            </a:r>
          </a:p>
          <a:p>
            <a:r>
              <a:rPr lang="zh-CN" altLang="en-US" sz="2000"/>
              <a:t>（</a:t>
            </a:r>
            <a:r>
              <a:rPr lang="en-US" altLang="zh-CN" sz="2000"/>
              <a:t>2</a:t>
            </a:r>
            <a:r>
              <a:rPr lang="zh-CN" altLang="en-US" sz="2000"/>
              <a:t>）赤铁矿（主要成分为</a:t>
            </a:r>
            <a:r>
              <a:rPr lang="en-US" altLang="zh-CN" sz="2000"/>
              <a:t>Fe</a:t>
            </a:r>
            <a:r>
              <a:rPr lang="en-US" altLang="zh-CN" sz="2000" baseline="-25000"/>
              <a:t>2</a:t>
            </a:r>
            <a:r>
              <a:rPr lang="en-US" altLang="zh-CN" sz="2000"/>
              <a:t>O</a:t>
            </a:r>
            <a:r>
              <a:rPr lang="en-US" altLang="zh-CN" sz="2000" baseline="-25000"/>
              <a:t>3</a:t>
            </a:r>
            <a:r>
              <a:rPr lang="zh-CN" altLang="en-US" sz="2000"/>
              <a:t>）在高炉里反应生成单质铁的化学方程</a:t>
            </a:r>
          </a:p>
          <a:p>
            <a:r>
              <a:rPr lang="zh-CN" altLang="en-US" sz="2000"/>
              <a:t>         式是</a:t>
            </a:r>
            <a:r>
              <a:rPr lang="en-US" altLang="zh-CN" sz="2000"/>
              <a:t>_____________________________</a:t>
            </a:r>
            <a:r>
              <a:rPr lang="zh-CN" altLang="en-US" sz="2000"/>
              <a:t>。</a:t>
            </a:r>
          </a:p>
          <a:p>
            <a:r>
              <a:rPr lang="zh-CN" altLang="en-US" sz="2000"/>
              <a:t>（</a:t>
            </a:r>
            <a:r>
              <a:rPr lang="en-US" altLang="zh-CN" sz="2000"/>
              <a:t>3</a:t>
            </a:r>
            <a:r>
              <a:rPr lang="zh-CN" altLang="en-US" sz="2000"/>
              <a:t>）计算：</a:t>
            </a:r>
          </a:p>
          <a:p>
            <a:r>
              <a:rPr lang="zh-CN" altLang="en-US" sz="2000"/>
              <a:t>         ① 氧化铁（ </a:t>
            </a:r>
            <a:r>
              <a:rPr lang="en-US" altLang="zh-CN" sz="2000"/>
              <a:t>Fe</a:t>
            </a:r>
            <a:r>
              <a:rPr lang="en-US" altLang="zh-CN" sz="2000" baseline="-25000"/>
              <a:t>2</a:t>
            </a:r>
            <a:r>
              <a:rPr lang="en-US" altLang="zh-CN" sz="2000"/>
              <a:t>O</a:t>
            </a:r>
            <a:r>
              <a:rPr lang="en-US" altLang="zh-CN" sz="2000" baseline="-25000"/>
              <a:t>3</a:t>
            </a:r>
            <a:r>
              <a:rPr lang="zh-CN" altLang="en-US" sz="2000"/>
              <a:t>）的相对分子质量是</a:t>
            </a:r>
            <a:r>
              <a:rPr lang="en-US" altLang="zh-CN" sz="2000"/>
              <a:t>_______;</a:t>
            </a:r>
          </a:p>
          <a:p>
            <a:r>
              <a:rPr lang="en-US" altLang="zh-CN" sz="2000"/>
              <a:t>         ② 5000t</a:t>
            </a:r>
            <a:r>
              <a:rPr lang="zh-CN" altLang="en-US" sz="2000"/>
              <a:t>含氧化铁</a:t>
            </a:r>
            <a:r>
              <a:rPr lang="en-US" altLang="zh-CN" sz="2000"/>
              <a:t>84</a:t>
            </a:r>
            <a:r>
              <a:rPr lang="zh-CN" altLang="en-US" sz="2000"/>
              <a:t>％的赤铁矿中，氧化铁的质量是</a:t>
            </a:r>
            <a:r>
              <a:rPr lang="en-US" altLang="zh-CN" sz="2000"/>
              <a:t>_______t;</a:t>
            </a:r>
          </a:p>
          <a:p>
            <a:r>
              <a:rPr lang="en-US" altLang="zh-CN" sz="2000"/>
              <a:t>         ③ </a:t>
            </a:r>
            <a:r>
              <a:rPr lang="zh-CN" altLang="en-US" sz="2000"/>
              <a:t>上述赤铁矿理论上可以炼铁得含铁</a:t>
            </a:r>
            <a:r>
              <a:rPr lang="en-US" altLang="zh-CN" sz="2000"/>
              <a:t>98</a:t>
            </a:r>
            <a:r>
              <a:rPr lang="zh-CN" altLang="en-US" sz="2000"/>
              <a:t>％的生铁</a:t>
            </a:r>
            <a:r>
              <a:rPr lang="en-US" altLang="zh-CN" sz="2000"/>
              <a:t>__________t</a:t>
            </a:r>
          </a:p>
        </p:txBody>
      </p:sp>
      <p:grpSp>
        <p:nvGrpSpPr>
          <p:cNvPr id="47108" name="Group 4"/>
          <p:cNvGrpSpPr>
            <a:grpSpLocks/>
          </p:cNvGrpSpPr>
          <p:nvPr/>
        </p:nvGrpSpPr>
        <p:grpSpPr bwMode="auto">
          <a:xfrm>
            <a:off x="5360988" y="3068638"/>
            <a:ext cx="2163762" cy="541337"/>
            <a:chOff x="3185" y="1933"/>
            <a:chExt cx="1363" cy="341"/>
          </a:xfrm>
        </p:grpSpPr>
        <p:sp>
          <p:nvSpPr>
            <p:cNvPr id="47109" name="Text Box 5"/>
            <p:cNvSpPr txBox="1">
              <a:spLocks noChangeArrowheads="1"/>
            </p:cNvSpPr>
            <p:nvPr/>
          </p:nvSpPr>
          <p:spPr bwMode="auto">
            <a:xfrm>
              <a:off x="3185" y="2024"/>
              <a:ext cx="1363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 sz="2000">
                  <a:solidFill>
                    <a:schemeClr val="hlink"/>
                  </a:solidFill>
                </a:rPr>
                <a:t>C+O</a:t>
              </a:r>
              <a:r>
                <a:rPr lang="en-US" altLang="zh-CN" sz="2000" baseline="-25000">
                  <a:solidFill>
                    <a:schemeClr val="hlink"/>
                  </a:solidFill>
                </a:rPr>
                <a:t>2</a:t>
              </a:r>
              <a:r>
                <a:rPr lang="en-US" altLang="zh-CN" sz="2000">
                  <a:solidFill>
                    <a:schemeClr val="hlink"/>
                  </a:solidFill>
                </a:rPr>
                <a:t>====CO</a:t>
              </a:r>
              <a:r>
                <a:rPr lang="en-US" altLang="zh-CN" sz="2000" baseline="-25000">
                  <a:solidFill>
                    <a:schemeClr val="hlink"/>
                  </a:solidFill>
                </a:rPr>
                <a:t>2</a:t>
              </a:r>
              <a:endParaRPr lang="en-US" altLang="zh-CN" sz="2000">
                <a:solidFill>
                  <a:schemeClr val="hlink"/>
                </a:solidFill>
              </a:endParaRPr>
            </a:p>
          </p:txBody>
        </p:sp>
        <p:sp>
          <p:nvSpPr>
            <p:cNvPr id="47110" name="Text Box 6"/>
            <p:cNvSpPr txBox="1">
              <a:spLocks noChangeArrowheads="1"/>
            </p:cNvSpPr>
            <p:nvPr/>
          </p:nvSpPr>
          <p:spPr bwMode="auto">
            <a:xfrm>
              <a:off x="3742" y="1933"/>
              <a:ext cx="438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zh-CN" altLang="en-US" sz="2000">
                  <a:solidFill>
                    <a:schemeClr val="hlink"/>
                  </a:solidFill>
                </a:rPr>
                <a:t>高温</a:t>
              </a:r>
            </a:p>
          </p:txBody>
        </p:sp>
      </p:grpSp>
      <p:grpSp>
        <p:nvGrpSpPr>
          <p:cNvPr id="47111" name="Group 7"/>
          <p:cNvGrpSpPr>
            <a:grpSpLocks/>
          </p:cNvGrpSpPr>
          <p:nvPr/>
        </p:nvGrpSpPr>
        <p:grpSpPr bwMode="auto">
          <a:xfrm>
            <a:off x="1476375" y="3319463"/>
            <a:ext cx="2390775" cy="541337"/>
            <a:chOff x="3185" y="1933"/>
            <a:chExt cx="1506" cy="341"/>
          </a:xfrm>
        </p:grpSpPr>
        <p:sp>
          <p:nvSpPr>
            <p:cNvPr id="47112" name="Text Box 8"/>
            <p:cNvSpPr txBox="1">
              <a:spLocks noChangeArrowheads="1"/>
            </p:cNvSpPr>
            <p:nvPr/>
          </p:nvSpPr>
          <p:spPr bwMode="auto">
            <a:xfrm>
              <a:off x="3185" y="2024"/>
              <a:ext cx="1506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 sz="2000">
                  <a:solidFill>
                    <a:schemeClr val="hlink"/>
                  </a:solidFill>
                </a:rPr>
                <a:t>C+CO</a:t>
              </a:r>
              <a:r>
                <a:rPr lang="en-US" altLang="zh-CN" sz="2000" baseline="-25000">
                  <a:solidFill>
                    <a:schemeClr val="hlink"/>
                  </a:solidFill>
                </a:rPr>
                <a:t>2</a:t>
              </a:r>
              <a:r>
                <a:rPr lang="en-US" altLang="zh-CN" sz="2000">
                  <a:solidFill>
                    <a:schemeClr val="hlink"/>
                  </a:solidFill>
                </a:rPr>
                <a:t>====2CO</a:t>
              </a:r>
            </a:p>
          </p:txBody>
        </p:sp>
        <p:sp>
          <p:nvSpPr>
            <p:cNvPr id="47113" name="Text Box 9"/>
            <p:cNvSpPr txBox="1">
              <a:spLocks noChangeArrowheads="1"/>
            </p:cNvSpPr>
            <p:nvPr/>
          </p:nvSpPr>
          <p:spPr bwMode="auto">
            <a:xfrm>
              <a:off x="3742" y="1933"/>
              <a:ext cx="438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zh-CN" altLang="en-US" sz="2000">
                  <a:solidFill>
                    <a:schemeClr val="hlink"/>
                  </a:solidFill>
                </a:rPr>
                <a:t>高温</a:t>
              </a:r>
            </a:p>
          </p:txBody>
        </p:sp>
      </p:grpSp>
      <p:grpSp>
        <p:nvGrpSpPr>
          <p:cNvPr id="47114" name="Group 10"/>
          <p:cNvGrpSpPr>
            <a:grpSpLocks/>
          </p:cNvGrpSpPr>
          <p:nvPr/>
        </p:nvGrpSpPr>
        <p:grpSpPr bwMode="auto">
          <a:xfrm>
            <a:off x="2124075" y="3960813"/>
            <a:ext cx="3917950" cy="547687"/>
            <a:chOff x="1714" y="1570"/>
            <a:chExt cx="2468" cy="345"/>
          </a:xfrm>
        </p:grpSpPr>
        <p:grpSp>
          <p:nvGrpSpPr>
            <p:cNvPr id="47115" name="Group 11"/>
            <p:cNvGrpSpPr>
              <a:grpSpLocks/>
            </p:cNvGrpSpPr>
            <p:nvPr/>
          </p:nvGrpSpPr>
          <p:grpSpPr bwMode="auto">
            <a:xfrm>
              <a:off x="1714" y="1570"/>
              <a:ext cx="2468" cy="336"/>
              <a:chOff x="1098" y="3607"/>
              <a:chExt cx="2468" cy="336"/>
            </a:xfrm>
          </p:grpSpPr>
          <p:sp>
            <p:nvSpPr>
              <p:cNvPr id="47116" name="Text Box 12"/>
              <p:cNvSpPr txBox="1">
                <a:spLocks noChangeArrowheads="1"/>
              </p:cNvSpPr>
              <p:nvPr/>
            </p:nvSpPr>
            <p:spPr bwMode="auto">
              <a:xfrm>
                <a:off x="1098" y="3712"/>
                <a:ext cx="2468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en-US" altLang="zh-CN" sz="1800">
                    <a:solidFill>
                      <a:schemeClr val="hlink"/>
                    </a:solidFill>
                  </a:rPr>
                  <a:t>Fe</a:t>
                </a:r>
                <a:r>
                  <a:rPr lang="en-US" altLang="zh-CN" sz="1800" baseline="-25000">
                    <a:solidFill>
                      <a:schemeClr val="hlink"/>
                    </a:solidFill>
                  </a:rPr>
                  <a:t>2</a:t>
                </a:r>
                <a:r>
                  <a:rPr lang="en-US" altLang="zh-CN" sz="1800">
                    <a:solidFill>
                      <a:schemeClr val="hlink"/>
                    </a:solidFill>
                  </a:rPr>
                  <a:t>O</a:t>
                </a:r>
                <a:r>
                  <a:rPr lang="en-US" altLang="zh-CN" sz="1800" baseline="-25000">
                    <a:solidFill>
                      <a:schemeClr val="hlink"/>
                    </a:solidFill>
                  </a:rPr>
                  <a:t>3</a:t>
                </a:r>
                <a:r>
                  <a:rPr lang="en-US" altLang="zh-CN" sz="1800">
                    <a:solidFill>
                      <a:schemeClr val="hlink"/>
                    </a:solidFill>
                  </a:rPr>
                  <a:t> +    CO ===     CO</a:t>
                </a:r>
                <a:r>
                  <a:rPr lang="en-US" altLang="zh-CN" sz="1800" baseline="-25000">
                    <a:solidFill>
                      <a:schemeClr val="hlink"/>
                    </a:solidFill>
                  </a:rPr>
                  <a:t>2</a:t>
                </a:r>
                <a:r>
                  <a:rPr lang="en-US" altLang="zh-CN" sz="1800">
                    <a:solidFill>
                      <a:schemeClr val="hlink"/>
                    </a:solidFill>
                  </a:rPr>
                  <a:t> +     Fe</a:t>
                </a:r>
              </a:p>
            </p:txBody>
          </p:sp>
          <p:sp>
            <p:nvSpPr>
              <p:cNvPr id="47117" name="Text Box 13"/>
              <p:cNvSpPr txBox="1">
                <a:spLocks noChangeArrowheads="1"/>
              </p:cNvSpPr>
              <p:nvPr/>
            </p:nvSpPr>
            <p:spPr bwMode="auto">
              <a:xfrm>
                <a:off x="2064" y="3607"/>
                <a:ext cx="499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zh-CN" altLang="en-US" sz="1800">
                    <a:solidFill>
                      <a:schemeClr val="hlink"/>
                    </a:solidFill>
                  </a:rPr>
                  <a:t>高温</a:t>
                </a:r>
              </a:p>
            </p:txBody>
          </p:sp>
        </p:grpSp>
        <p:sp>
          <p:nvSpPr>
            <p:cNvPr id="47118" name="Text Box 14"/>
            <p:cNvSpPr txBox="1">
              <a:spLocks noChangeArrowheads="1"/>
            </p:cNvSpPr>
            <p:nvPr/>
          </p:nvSpPr>
          <p:spPr bwMode="auto">
            <a:xfrm>
              <a:off x="2317" y="1665"/>
              <a:ext cx="1788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000">
                  <a:solidFill>
                    <a:schemeClr val="hlink"/>
                  </a:solidFill>
                </a:rPr>
                <a:t>3               3            2</a:t>
              </a:r>
            </a:p>
          </p:txBody>
        </p:sp>
      </p:grpSp>
      <p:sp>
        <p:nvSpPr>
          <p:cNvPr id="47119" name="Text Box 15"/>
          <p:cNvSpPr txBox="1">
            <a:spLocks noChangeArrowheads="1"/>
          </p:cNvSpPr>
          <p:nvPr/>
        </p:nvSpPr>
        <p:spPr bwMode="auto">
          <a:xfrm>
            <a:off x="5867400" y="4687888"/>
            <a:ext cx="6699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000">
                <a:solidFill>
                  <a:schemeClr val="hlink"/>
                </a:solidFill>
              </a:rPr>
              <a:t>160</a:t>
            </a:r>
          </a:p>
        </p:txBody>
      </p:sp>
      <p:sp>
        <p:nvSpPr>
          <p:cNvPr id="47120" name="Text Box 16"/>
          <p:cNvSpPr txBox="1">
            <a:spLocks noChangeArrowheads="1"/>
          </p:cNvSpPr>
          <p:nvPr/>
        </p:nvSpPr>
        <p:spPr bwMode="auto">
          <a:xfrm>
            <a:off x="7308850" y="4976813"/>
            <a:ext cx="8318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000">
                <a:solidFill>
                  <a:schemeClr val="hlink"/>
                </a:solidFill>
              </a:rPr>
              <a:t>4200</a:t>
            </a:r>
          </a:p>
        </p:txBody>
      </p:sp>
      <p:sp>
        <p:nvSpPr>
          <p:cNvPr id="47121" name="Text Box 17"/>
          <p:cNvSpPr txBox="1">
            <a:spLocks noChangeArrowheads="1"/>
          </p:cNvSpPr>
          <p:nvPr/>
        </p:nvSpPr>
        <p:spPr bwMode="auto">
          <a:xfrm>
            <a:off x="6948488" y="5300663"/>
            <a:ext cx="8318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000">
                <a:solidFill>
                  <a:schemeClr val="hlink"/>
                </a:solidFill>
              </a:rPr>
              <a:t>3000</a:t>
            </a:r>
          </a:p>
        </p:txBody>
      </p:sp>
      <p:sp>
        <p:nvSpPr>
          <p:cNvPr id="47122" name="Text Box 18"/>
          <p:cNvSpPr txBox="1">
            <a:spLocks noChangeArrowheads="1"/>
          </p:cNvSpPr>
          <p:nvPr/>
        </p:nvSpPr>
        <p:spPr bwMode="auto">
          <a:xfrm>
            <a:off x="1187450" y="1181100"/>
            <a:ext cx="23177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>
                <a:solidFill>
                  <a:srgbClr val="0000FF"/>
                </a:solidFill>
              </a:rPr>
              <a:t>【</a:t>
            </a:r>
            <a:r>
              <a:rPr lang="zh-CN" altLang="en-US" sz="2800">
                <a:solidFill>
                  <a:srgbClr val="0000FF"/>
                </a:solidFill>
              </a:rPr>
              <a:t>课堂练习</a:t>
            </a:r>
            <a:r>
              <a:rPr lang="en-US" altLang="zh-CN" sz="2800">
                <a:solidFill>
                  <a:srgbClr val="0000FF"/>
                </a:solidFill>
              </a:rPr>
              <a:t>】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47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47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" dur="2000"/>
                                        <p:tgtEl>
                                          <p:spTgt spid="47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47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47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47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119" grpId="0"/>
      <p:bldP spid="47120" grpId="0"/>
      <p:bldP spid="4712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1" name="Text Box 3"/>
          <p:cNvSpPr txBox="1">
            <a:spLocks noChangeArrowheads="1"/>
          </p:cNvSpPr>
          <p:nvPr/>
        </p:nvSpPr>
        <p:spPr bwMode="auto">
          <a:xfrm>
            <a:off x="661988" y="2205038"/>
            <a:ext cx="8101012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/>
              <a:t>1</a:t>
            </a:r>
            <a:r>
              <a:rPr lang="zh-CN" altLang="en-US"/>
              <a:t>、某钢铁厂每天需消耗</a:t>
            </a:r>
            <a:r>
              <a:rPr lang="en-US" altLang="zh-CN"/>
              <a:t>5000t</a:t>
            </a:r>
            <a:r>
              <a:rPr lang="zh-CN" altLang="en-US"/>
              <a:t>含氧化铁</a:t>
            </a:r>
            <a:r>
              <a:rPr lang="en-US" altLang="zh-CN"/>
              <a:t>76</a:t>
            </a:r>
            <a:r>
              <a:rPr lang="zh-CN" altLang="en-US"/>
              <a:t>％的赤铁矿石，</a:t>
            </a:r>
          </a:p>
          <a:p>
            <a:r>
              <a:rPr lang="zh-CN" altLang="en-US"/>
              <a:t>      该厂理论上可以日产</a:t>
            </a:r>
            <a:r>
              <a:rPr lang="en-US" altLang="zh-CN"/>
              <a:t>Fe98</a:t>
            </a:r>
            <a:r>
              <a:rPr lang="zh-CN" altLang="en-US"/>
              <a:t>％的生铁多少</a:t>
            </a:r>
            <a:r>
              <a:rPr lang="en-US" altLang="zh-CN"/>
              <a:t>t?</a:t>
            </a:r>
          </a:p>
        </p:txBody>
      </p:sp>
      <p:sp>
        <p:nvSpPr>
          <p:cNvPr id="48132" name="Text Box 4"/>
          <p:cNvSpPr txBox="1">
            <a:spLocks noChangeArrowheads="1"/>
          </p:cNvSpPr>
          <p:nvPr/>
        </p:nvSpPr>
        <p:spPr bwMode="auto">
          <a:xfrm>
            <a:off x="611188" y="4191000"/>
            <a:ext cx="7675562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/>
              <a:t>2</a:t>
            </a:r>
            <a:r>
              <a:rPr lang="zh-CN" altLang="en-US"/>
              <a:t>、冶炼</a:t>
            </a:r>
            <a:r>
              <a:rPr lang="en-US" altLang="zh-CN"/>
              <a:t>2000t</a:t>
            </a:r>
            <a:r>
              <a:rPr lang="zh-CN" altLang="en-US"/>
              <a:t>含杂质</a:t>
            </a:r>
            <a:r>
              <a:rPr lang="en-US" altLang="zh-CN"/>
              <a:t>3</a:t>
            </a:r>
            <a:r>
              <a:rPr lang="zh-CN" altLang="en-US"/>
              <a:t>％的生铁，需要含</a:t>
            </a:r>
            <a:r>
              <a:rPr lang="en-US" altLang="zh-CN"/>
              <a:t>Fe</a:t>
            </a:r>
            <a:r>
              <a:rPr lang="en-US" altLang="zh-CN" baseline="-25000"/>
              <a:t>3</a:t>
            </a:r>
            <a:r>
              <a:rPr lang="en-US" altLang="zh-CN"/>
              <a:t>O</a:t>
            </a:r>
            <a:r>
              <a:rPr lang="en-US" altLang="zh-CN" baseline="-25000"/>
              <a:t>4</a:t>
            </a:r>
            <a:r>
              <a:rPr lang="en-US" altLang="zh-CN"/>
              <a:t>90%</a:t>
            </a:r>
            <a:r>
              <a:rPr lang="zh-CN" altLang="en-US"/>
              <a:t>的</a:t>
            </a:r>
          </a:p>
          <a:p>
            <a:r>
              <a:rPr lang="zh-CN" altLang="en-US"/>
              <a:t>      磁铁矿石多少</a:t>
            </a:r>
            <a:r>
              <a:rPr lang="en-US" altLang="zh-CN"/>
              <a:t>t?</a:t>
            </a:r>
          </a:p>
        </p:txBody>
      </p:sp>
      <p:sp>
        <p:nvSpPr>
          <p:cNvPr id="48133" name="Text Box 5"/>
          <p:cNvSpPr txBox="1">
            <a:spLocks noChangeArrowheads="1"/>
          </p:cNvSpPr>
          <p:nvPr/>
        </p:nvSpPr>
        <p:spPr bwMode="auto">
          <a:xfrm>
            <a:off x="1187450" y="1181100"/>
            <a:ext cx="23177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>
                <a:solidFill>
                  <a:srgbClr val="0000FF"/>
                </a:solidFill>
              </a:rPr>
              <a:t>【</a:t>
            </a:r>
            <a:r>
              <a:rPr lang="zh-CN" altLang="en-US" sz="2800">
                <a:solidFill>
                  <a:srgbClr val="0000FF"/>
                </a:solidFill>
              </a:rPr>
              <a:t>课堂练习</a:t>
            </a:r>
            <a:r>
              <a:rPr lang="en-US" altLang="zh-CN" sz="2800">
                <a:solidFill>
                  <a:srgbClr val="0000FF"/>
                </a:solidFill>
              </a:rPr>
              <a:t>】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48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3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Text Box 2"/>
          <p:cNvSpPr txBox="1">
            <a:spLocks noChangeArrowheads="1"/>
          </p:cNvSpPr>
          <p:nvPr/>
        </p:nvSpPr>
        <p:spPr bwMode="auto">
          <a:xfrm>
            <a:off x="684213" y="908050"/>
            <a:ext cx="8067675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/>
              <a:t>1</a:t>
            </a:r>
            <a:r>
              <a:rPr lang="zh-CN" altLang="en-US"/>
              <a:t>、某钢铁厂每天需消耗</a:t>
            </a:r>
            <a:r>
              <a:rPr lang="en-US" altLang="zh-CN"/>
              <a:t>5000t</a:t>
            </a:r>
            <a:r>
              <a:rPr lang="zh-CN" altLang="en-US"/>
              <a:t>含氧化铁</a:t>
            </a:r>
            <a:r>
              <a:rPr lang="en-US" altLang="zh-CN"/>
              <a:t>76</a:t>
            </a:r>
            <a:r>
              <a:rPr lang="zh-CN" altLang="en-US"/>
              <a:t>％的赤铁矿石，</a:t>
            </a:r>
          </a:p>
          <a:p>
            <a:r>
              <a:rPr lang="zh-CN" altLang="en-US"/>
              <a:t>      该厂理论上可以日产</a:t>
            </a:r>
            <a:r>
              <a:rPr lang="en-US" altLang="zh-CN"/>
              <a:t>Fe98</a:t>
            </a:r>
            <a:r>
              <a:rPr lang="zh-CN" altLang="en-US"/>
              <a:t>％的生铁多少</a:t>
            </a:r>
            <a:r>
              <a:rPr lang="en-US" altLang="zh-CN"/>
              <a:t>t?</a:t>
            </a:r>
          </a:p>
        </p:txBody>
      </p:sp>
      <p:sp>
        <p:nvSpPr>
          <p:cNvPr id="49155" name="Text Box 3"/>
          <p:cNvSpPr txBox="1">
            <a:spLocks noChangeArrowheads="1"/>
          </p:cNvSpPr>
          <p:nvPr/>
        </p:nvSpPr>
        <p:spPr bwMode="auto">
          <a:xfrm>
            <a:off x="1611313" y="2133600"/>
            <a:ext cx="5792787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000"/>
              <a:t>解：设理论上可以炼出含铁</a:t>
            </a:r>
            <a:r>
              <a:rPr lang="en-US" altLang="zh-CN" sz="2000"/>
              <a:t>98%</a:t>
            </a:r>
            <a:r>
              <a:rPr lang="zh-CN" altLang="en-US" sz="2000"/>
              <a:t>的生铁的质量为</a:t>
            </a:r>
            <a:r>
              <a:rPr lang="en-US" altLang="zh-CN" sz="2000"/>
              <a:t>x</a:t>
            </a:r>
          </a:p>
        </p:txBody>
      </p:sp>
      <p:sp>
        <p:nvSpPr>
          <p:cNvPr id="49156" name="Text Box 4"/>
          <p:cNvSpPr txBox="1">
            <a:spLocks noChangeArrowheads="1"/>
          </p:cNvSpPr>
          <p:nvPr/>
        </p:nvSpPr>
        <p:spPr bwMode="auto">
          <a:xfrm>
            <a:off x="2738438" y="3032125"/>
            <a:ext cx="39592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000"/>
              <a:t>160                                 2×56</a:t>
            </a:r>
          </a:p>
        </p:txBody>
      </p:sp>
      <p:sp>
        <p:nvSpPr>
          <p:cNvPr id="49157" name="Text Box 5"/>
          <p:cNvSpPr txBox="1">
            <a:spLocks noChangeArrowheads="1"/>
          </p:cNvSpPr>
          <p:nvPr/>
        </p:nvSpPr>
        <p:spPr bwMode="auto">
          <a:xfrm>
            <a:off x="2592388" y="3463925"/>
            <a:ext cx="4176712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000"/>
              <a:t>5000t×76</a:t>
            </a:r>
            <a:r>
              <a:rPr lang="zh-CN" altLang="en-US" sz="2000"/>
              <a:t>％                    </a:t>
            </a:r>
            <a:r>
              <a:rPr lang="en-US" altLang="zh-CN" sz="2000"/>
              <a:t>x·98%</a:t>
            </a:r>
          </a:p>
        </p:txBody>
      </p:sp>
      <p:grpSp>
        <p:nvGrpSpPr>
          <p:cNvPr id="49158" name="Group 6"/>
          <p:cNvGrpSpPr>
            <a:grpSpLocks/>
          </p:cNvGrpSpPr>
          <p:nvPr/>
        </p:nvGrpSpPr>
        <p:grpSpPr bwMode="auto">
          <a:xfrm>
            <a:off x="2284413" y="3968750"/>
            <a:ext cx="4773612" cy="701675"/>
            <a:chOff x="1325" y="3100"/>
            <a:chExt cx="3007" cy="442"/>
          </a:xfrm>
        </p:grpSpPr>
        <p:sp>
          <p:nvSpPr>
            <p:cNvPr id="49159" name="Text Box 7"/>
            <p:cNvSpPr txBox="1">
              <a:spLocks noChangeArrowheads="1"/>
            </p:cNvSpPr>
            <p:nvPr/>
          </p:nvSpPr>
          <p:spPr bwMode="auto">
            <a:xfrm>
              <a:off x="1325" y="3100"/>
              <a:ext cx="3007" cy="4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r>
                <a:rPr lang="en-US" altLang="zh-CN" sz="2000"/>
                <a:t>∵        160                     5000t×76</a:t>
              </a:r>
              <a:r>
                <a:rPr lang="zh-CN" altLang="en-US" sz="2000"/>
                <a:t>％ </a:t>
              </a:r>
            </a:p>
            <a:p>
              <a:r>
                <a:rPr lang="zh-CN" altLang="en-US" sz="2000"/>
                <a:t>        </a:t>
              </a:r>
              <a:r>
                <a:rPr lang="en-US" altLang="zh-CN" sz="2000"/>
                <a:t>2×56                        x·98%</a:t>
              </a:r>
            </a:p>
          </p:txBody>
        </p:sp>
        <p:sp>
          <p:nvSpPr>
            <p:cNvPr id="49160" name="Line 8"/>
            <p:cNvSpPr>
              <a:spLocks noChangeShapeType="1"/>
            </p:cNvSpPr>
            <p:nvPr/>
          </p:nvSpPr>
          <p:spPr bwMode="auto">
            <a:xfrm>
              <a:off x="1610" y="3339"/>
              <a:ext cx="998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9161" name="Line 9"/>
            <p:cNvSpPr>
              <a:spLocks noChangeShapeType="1"/>
            </p:cNvSpPr>
            <p:nvPr/>
          </p:nvSpPr>
          <p:spPr bwMode="auto">
            <a:xfrm>
              <a:off x="3152" y="3339"/>
              <a:ext cx="998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9162" name="Line 10"/>
            <p:cNvSpPr>
              <a:spLocks noChangeShapeType="1"/>
            </p:cNvSpPr>
            <p:nvPr/>
          </p:nvSpPr>
          <p:spPr bwMode="auto">
            <a:xfrm>
              <a:off x="2744" y="3294"/>
              <a:ext cx="272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9163" name="Line 11"/>
            <p:cNvSpPr>
              <a:spLocks noChangeShapeType="1"/>
            </p:cNvSpPr>
            <p:nvPr/>
          </p:nvSpPr>
          <p:spPr bwMode="auto">
            <a:xfrm>
              <a:off x="2744" y="3339"/>
              <a:ext cx="272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49164" name="Text Box 12"/>
          <p:cNvSpPr txBox="1">
            <a:spLocks noChangeArrowheads="1"/>
          </p:cNvSpPr>
          <p:nvPr/>
        </p:nvSpPr>
        <p:spPr bwMode="auto">
          <a:xfrm>
            <a:off x="2484438" y="4956175"/>
            <a:ext cx="1841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zh-CN" altLang="zh-CN" sz="2000"/>
          </a:p>
        </p:txBody>
      </p:sp>
      <p:grpSp>
        <p:nvGrpSpPr>
          <p:cNvPr id="49165" name="Group 13"/>
          <p:cNvGrpSpPr>
            <a:grpSpLocks/>
          </p:cNvGrpSpPr>
          <p:nvPr/>
        </p:nvGrpSpPr>
        <p:grpSpPr bwMode="auto">
          <a:xfrm>
            <a:off x="2287588" y="4760913"/>
            <a:ext cx="3744912" cy="854075"/>
            <a:chOff x="1247" y="3446"/>
            <a:chExt cx="2359" cy="538"/>
          </a:xfrm>
        </p:grpSpPr>
        <p:sp>
          <p:nvSpPr>
            <p:cNvPr id="49166" name="Rectangle 14"/>
            <p:cNvSpPr>
              <a:spLocks noChangeArrowheads="1"/>
            </p:cNvSpPr>
            <p:nvPr/>
          </p:nvSpPr>
          <p:spPr bwMode="auto">
            <a:xfrm>
              <a:off x="1247" y="3582"/>
              <a:ext cx="590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r>
                <a:rPr lang="en-US" altLang="zh-CN" sz="2000" b="0"/>
                <a:t>∴</a:t>
              </a:r>
              <a:r>
                <a:rPr lang="en-US" altLang="zh-CN" sz="2000"/>
                <a:t> x=</a:t>
              </a:r>
              <a:endParaRPr lang="en-US" altLang="zh-CN" sz="2000" b="0"/>
            </a:p>
          </p:txBody>
        </p:sp>
        <p:grpSp>
          <p:nvGrpSpPr>
            <p:cNvPr id="49167" name="Group 15"/>
            <p:cNvGrpSpPr>
              <a:grpSpLocks/>
            </p:cNvGrpSpPr>
            <p:nvPr/>
          </p:nvGrpSpPr>
          <p:grpSpPr bwMode="auto">
            <a:xfrm>
              <a:off x="1791" y="3446"/>
              <a:ext cx="1815" cy="538"/>
              <a:chOff x="1927" y="3612"/>
              <a:chExt cx="1815" cy="538"/>
            </a:xfrm>
          </p:grpSpPr>
          <p:sp>
            <p:nvSpPr>
              <p:cNvPr id="49168" name="Text Box 16"/>
              <p:cNvSpPr txBox="1">
                <a:spLocks noChangeArrowheads="1"/>
              </p:cNvSpPr>
              <p:nvPr/>
            </p:nvSpPr>
            <p:spPr bwMode="auto">
              <a:xfrm>
                <a:off x="1927" y="3612"/>
                <a:ext cx="1815" cy="53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2000"/>
                  <a:t>2×56× 5000t×76</a:t>
                </a:r>
                <a:r>
                  <a:rPr lang="zh-CN" altLang="en-US" sz="2000"/>
                  <a:t>％ </a:t>
                </a:r>
              </a:p>
              <a:p>
                <a:pPr>
                  <a:spcBef>
                    <a:spcPct val="50000"/>
                  </a:spcBef>
                </a:pPr>
                <a:r>
                  <a:rPr lang="zh-CN" altLang="en-US" sz="2000"/>
                  <a:t>       </a:t>
                </a:r>
                <a:r>
                  <a:rPr lang="en-US" altLang="zh-CN" sz="2000"/>
                  <a:t>160×98%</a:t>
                </a:r>
              </a:p>
            </p:txBody>
          </p:sp>
          <p:sp>
            <p:nvSpPr>
              <p:cNvPr id="49169" name="Line 17"/>
              <p:cNvSpPr>
                <a:spLocks noChangeShapeType="1"/>
              </p:cNvSpPr>
              <p:nvPr/>
            </p:nvSpPr>
            <p:spPr bwMode="auto">
              <a:xfrm>
                <a:off x="1973" y="3884"/>
                <a:ext cx="1678" cy="0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sp>
        <p:nvSpPr>
          <p:cNvPr id="49170" name="Text Box 18"/>
          <p:cNvSpPr txBox="1">
            <a:spLocks noChangeArrowheads="1"/>
          </p:cNvSpPr>
          <p:nvPr/>
        </p:nvSpPr>
        <p:spPr bwMode="auto">
          <a:xfrm>
            <a:off x="6032500" y="4965700"/>
            <a:ext cx="153511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000"/>
              <a:t>= 2714.3 t</a:t>
            </a:r>
          </a:p>
        </p:txBody>
      </p:sp>
      <p:sp>
        <p:nvSpPr>
          <p:cNvPr id="49171" name="Text Box 19"/>
          <p:cNvSpPr txBox="1">
            <a:spLocks noChangeArrowheads="1"/>
          </p:cNvSpPr>
          <p:nvPr/>
        </p:nvSpPr>
        <p:spPr bwMode="auto">
          <a:xfrm>
            <a:off x="1042988" y="5734050"/>
            <a:ext cx="7632700" cy="427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2200"/>
              <a:t>答：理论上可以炼出含铁</a:t>
            </a:r>
            <a:r>
              <a:rPr lang="en-US" altLang="zh-CN" sz="2200"/>
              <a:t>98%</a:t>
            </a:r>
            <a:r>
              <a:rPr lang="zh-CN" altLang="en-US" sz="2200"/>
              <a:t>的生铁的质量为</a:t>
            </a:r>
            <a:r>
              <a:rPr lang="en-US" altLang="zh-CN" sz="2200"/>
              <a:t>2714.3t </a:t>
            </a:r>
            <a:r>
              <a:rPr lang="zh-CN" altLang="en-US" sz="2200"/>
              <a:t>。</a:t>
            </a:r>
          </a:p>
        </p:txBody>
      </p:sp>
      <p:grpSp>
        <p:nvGrpSpPr>
          <p:cNvPr id="49172" name="Group 20"/>
          <p:cNvGrpSpPr>
            <a:grpSpLocks/>
          </p:cNvGrpSpPr>
          <p:nvPr/>
        </p:nvGrpSpPr>
        <p:grpSpPr bwMode="auto">
          <a:xfrm>
            <a:off x="2720975" y="2492375"/>
            <a:ext cx="3795713" cy="533400"/>
            <a:chOff x="1714" y="1570"/>
            <a:chExt cx="2391" cy="336"/>
          </a:xfrm>
        </p:grpSpPr>
        <p:grpSp>
          <p:nvGrpSpPr>
            <p:cNvPr id="49173" name="Group 21"/>
            <p:cNvGrpSpPr>
              <a:grpSpLocks/>
            </p:cNvGrpSpPr>
            <p:nvPr/>
          </p:nvGrpSpPr>
          <p:grpSpPr bwMode="auto">
            <a:xfrm>
              <a:off x="1714" y="1570"/>
              <a:ext cx="2342" cy="336"/>
              <a:chOff x="1098" y="3607"/>
              <a:chExt cx="2342" cy="336"/>
            </a:xfrm>
          </p:grpSpPr>
          <p:sp>
            <p:nvSpPr>
              <p:cNvPr id="49174" name="Text Box 22"/>
              <p:cNvSpPr txBox="1">
                <a:spLocks noChangeArrowheads="1"/>
              </p:cNvSpPr>
              <p:nvPr/>
            </p:nvSpPr>
            <p:spPr bwMode="auto">
              <a:xfrm>
                <a:off x="1098" y="3712"/>
                <a:ext cx="2342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en-US" altLang="zh-CN" sz="1800"/>
                  <a:t>Fe</a:t>
                </a:r>
                <a:r>
                  <a:rPr lang="en-US" altLang="zh-CN" sz="1800" baseline="-25000"/>
                  <a:t>2</a:t>
                </a:r>
                <a:r>
                  <a:rPr lang="en-US" altLang="zh-CN" sz="1800"/>
                  <a:t>O</a:t>
                </a:r>
                <a:r>
                  <a:rPr lang="en-US" altLang="zh-CN" sz="1800" baseline="-25000"/>
                  <a:t>3</a:t>
                </a:r>
                <a:r>
                  <a:rPr lang="en-US" altLang="zh-CN" sz="1800"/>
                  <a:t> +   CO ===    CO</a:t>
                </a:r>
                <a:r>
                  <a:rPr lang="en-US" altLang="zh-CN" sz="1800" baseline="-25000"/>
                  <a:t>2</a:t>
                </a:r>
                <a:r>
                  <a:rPr lang="en-US" altLang="zh-CN" sz="1800"/>
                  <a:t> +    Fe</a:t>
                </a:r>
              </a:p>
            </p:txBody>
          </p:sp>
          <p:sp>
            <p:nvSpPr>
              <p:cNvPr id="49175" name="Text Box 23"/>
              <p:cNvSpPr txBox="1">
                <a:spLocks noChangeArrowheads="1"/>
              </p:cNvSpPr>
              <p:nvPr/>
            </p:nvSpPr>
            <p:spPr bwMode="auto">
              <a:xfrm>
                <a:off x="2064" y="3607"/>
                <a:ext cx="499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zh-CN" altLang="en-US" sz="1800">
                    <a:solidFill>
                      <a:schemeClr val="hlink"/>
                    </a:solidFill>
                  </a:rPr>
                  <a:t>高温</a:t>
                </a:r>
              </a:p>
            </p:txBody>
          </p:sp>
        </p:grpSp>
        <p:sp>
          <p:nvSpPr>
            <p:cNvPr id="49176" name="Text Box 24"/>
            <p:cNvSpPr txBox="1">
              <a:spLocks noChangeArrowheads="1"/>
            </p:cNvSpPr>
            <p:nvPr/>
          </p:nvSpPr>
          <p:spPr bwMode="auto">
            <a:xfrm>
              <a:off x="2317" y="1665"/>
              <a:ext cx="1788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1800">
                  <a:solidFill>
                    <a:schemeClr val="hlink"/>
                  </a:solidFill>
                </a:rPr>
                <a:t>3               3            2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49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49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915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91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91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491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91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91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3" dur="2000"/>
                                        <p:tgtEl>
                                          <p:spTgt spid="49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49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491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9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49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2000"/>
                                        <p:tgtEl>
                                          <p:spTgt spid="49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155" grpId="0"/>
      <p:bldP spid="49170" grpId="0"/>
      <p:bldP spid="4917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Text Box 2"/>
          <p:cNvSpPr txBox="1">
            <a:spLocks noChangeArrowheads="1"/>
          </p:cNvSpPr>
          <p:nvPr/>
        </p:nvSpPr>
        <p:spPr bwMode="auto">
          <a:xfrm>
            <a:off x="1611313" y="2133600"/>
            <a:ext cx="5192712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2000"/>
              <a:t>解：需要含</a:t>
            </a:r>
            <a:r>
              <a:rPr lang="en-US" altLang="zh-CN" sz="2000"/>
              <a:t>Fe</a:t>
            </a:r>
            <a:r>
              <a:rPr lang="en-US" altLang="zh-CN" sz="2000" baseline="-25000"/>
              <a:t>3</a:t>
            </a:r>
            <a:r>
              <a:rPr lang="en-US" altLang="zh-CN" sz="2000"/>
              <a:t>O</a:t>
            </a:r>
            <a:r>
              <a:rPr lang="en-US" altLang="zh-CN" sz="2000" baseline="-25000"/>
              <a:t>4</a:t>
            </a:r>
            <a:r>
              <a:rPr lang="zh-CN" altLang="en-US" sz="2000"/>
              <a:t>的磁铁矿石的质量为</a:t>
            </a:r>
            <a:r>
              <a:rPr lang="en-US" altLang="zh-CN" sz="2000"/>
              <a:t>x</a:t>
            </a:r>
          </a:p>
        </p:txBody>
      </p:sp>
      <p:sp>
        <p:nvSpPr>
          <p:cNvPr id="50179" name="Text Box 3"/>
          <p:cNvSpPr txBox="1">
            <a:spLocks noChangeArrowheads="1"/>
          </p:cNvSpPr>
          <p:nvPr/>
        </p:nvSpPr>
        <p:spPr bwMode="auto">
          <a:xfrm>
            <a:off x="2738438" y="3032125"/>
            <a:ext cx="39592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000"/>
              <a:t>232                                 3×56</a:t>
            </a:r>
          </a:p>
        </p:txBody>
      </p:sp>
      <p:sp>
        <p:nvSpPr>
          <p:cNvPr id="50180" name="Text Box 4"/>
          <p:cNvSpPr txBox="1">
            <a:spLocks noChangeArrowheads="1"/>
          </p:cNvSpPr>
          <p:nvPr/>
        </p:nvSpPr>
        <p:spPr bwMode="auto">
          <a:xfrm>
            <a:off x="2592388" y="3463925"/>
            <a:ext cx="5364162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000"/>
              <a:t>x·90%                    2000t×</a:t>
            </a:r>
            <a:r>
              <a:rPr lang="zh-CN" altLang="en-US" sz="2000"/>
              <a:t>（</a:t>
            </a:r>
            <a:r>
              <a:rPr lang="en-US" altLang="zh-CN" sz="2000"/>
              <a:t>1</a:t>
            </a:r>
            <a:r>
              <a:rPr lang="zh-CN" altLang="en-US" sz="2000"/>
              <a:t>－</a:t>
            </a:r>
            <a:r>
              <a:rPr lang="en-US" altLang="zh-CN" sz="2000"/>
              <a:t>3</a:t>
            </a:r>
            <a:r>
              <a:rPr lang="zh-CN" altLang="en-US" sz="2000"/>
              <a:t>％）</a:t>
            </a:r>
          </a:p>
        </p:txBody>
      </p:sp>
      <p:grpSp>
        <p:nvGrpSpPr>
          <p:cNvPr id="50181" name="Group 5"/>
          <p:cNvGrpSpPr>
            <a:grpSpLocks/>
          </p:cNvGrpSpPr>
          <p:nvPr/>
        </p:nvGrpSpPr>
        <p:grpSpPr bwMode="auto">
          <a:xfrm>
            <a:off x="2284413" y="3968750"/>
            <a:ext cx="5888037" cy="701675"/>
            <a:chOff x="1439" y="2500"/>
            <a:chExt cx="3709" cy="442"/>
          </a:xfrm>
        </p:grpSpPr>
        <p:sp>
          <p:nvSpPr>
            <p:cNvPr id="50182" name="Text Box 6"/>
            <p:cNvSpPr txBox="1">
              <a:spLocks noChangeArrowheads="1"/>
            </p:cNvSpPr>
            <p:nvPr/>
          </p:nvSpPr>
          <p:spPr bwMode="auto">
            <a:xfrm>
              <a:off x="1439" y="2500"/>
              <a:ext cx="3709" cy="4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r>
                <a:rPr lang="en-US" altLang="zh-CN" sz="2000"/>
                <a:t>∵      232                               x·90%</a:t>
              </a:r>
            </a:p>
            <a:p>
              <a:r>
                <a:rPr lang="en-US" altLang="zh-CN" sz="2000"/>
                <a:t>        3×56                     2000t×</a:t>
              </a:r>
              <a:r>
                <a:rPr lang="zh-CN" altLang="en-US" sz="2000"/>
                <a:t>（</a:t>
              </a:r>
              <a:r>
                <a:rPr lang="en-US" altLang="zh-CN" sz="2000"/>
                <a:t>1</a:t>
              </a:r>
              <a:r>
                <a:rPr lang="zh-CN" altLang="en-US" sz="2000"/>
                <a:t>－</a:t>
              </a:r>
              <a:r>
                <a:rPr lang="en-US" altLang="zh-CN" sz="2000"/>
                <a:t>3</a:t>
              </a:r>
              <a:r>
                <a:rPr lang="zh-CN" altLang="en-US" sz="2000"/>
                <a:t>％）</a:t>
              </a:r>
            </a:p>
          </p:txBody>
        </p:sp>
        <p:sp>
          <p:nvSpPr>
            <p:cNvPr id="50183" name="Line 7"/>
            <p:cNvSpPr>
              <a:spLocks noChangeShapeType="1"/>
            </p:cNvSpPr>
            <p:nvPr/>
          </p:nvSpPr>
          <p:spPr bwMode="auto">
            <a:xfrm>
              <a:off x="1655" y="2739"/>
              <a:ext cx="998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0184" name="Line 8"/>
            <p:cNvSpPr>
              <a:spLocks noChangeShapeType="1"/>
            </p:cNvSpPr>
            <p:nvPr/>
          </p:nvSpPr>
          <p:spPr bwMode="auto">
            <a:xfrm>
              <a:off x="3266" y="2739"/>
              <a:ext cx="1428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0185" name="Line 9"/>
            <p:cNvSpPr>
              <a:spLocks noChangeShapeType="1"/>
            </p:cNvSpPr>
            <p:nvPr/>
          </p:nvSpPr>
          <p:spPr bwMode="auto">
            <a:xfrm>
              <a:off x="2858" y="2694"/>
              <a:ext cx="272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0186" name="Line 10"/>
            <p:cNvSpPr>
              <a:spLocks noChangeShapeType="1"/>
            </p:cNvSpPr>
            <p:nvPr/>
          </p:nvSpPr>
          <p:spPr bwMode="auto">
            <a:xfrm>
              <a:off x="2858" y="2739"/>
              <a:ext cx="272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50187" name="Text Box 11"/>
          <p:cNvSpPr txBox="1">
            <a:spLocks noChangeArrowheads="1"/>
          </p:cNvSpPr>
          <p:nvPr/>
        </p:nvSpPr>
        <p:spPr bwMode="auto">
          <a:xfrm>
            <a:off x="2484438" y="4956175"/>
            <a:ext cx="1841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zh-CN" altLang="zh-CN" sz="2000"/>
          </a:p>
        </p:txBody>
      </p:sp>
      <p:grpSp>
        <p:nvGrpSpPr>
          <p:cNvPr id="50188" name="Group 12"/>
          <p:cNvGrpSpPr>
            <a:grpSpLocks/>
          </p:cNvGrpSpPr>
          <p:nvPr/>
        </p:nvGrpSpPr>
        <p:grpSpPr bwMode="auto">
          <a:xfrm>
            <a:off x="1979613" y="4797425"/>
            <a:ext cx="4805362" cy="944563"/>
            <a:chOff x="1247" y="3446"/>
            <a:chExt cx="2359" cy="595"/>
          </a:xfrm>
        </p:grpSpPr>
        <p:sp>
          <p:nvSpPr>
            <p:cNvPr id="50189" name="Rectangle 13"/>
            <p:cNvSpPr>
              <a:spLocks noChangeArrowheads="1"/>
            </p:cNvSpPr>
            <p:nvPr/>
          </p:nvSpPr>
          <p:spPr bwMode="auto">
            <a:xfrm>
              <a:off x="1247" y="3582"/>
              <a:ext cx="590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r>
                <a:rPr lang="en-US" altLang="zh-CN" sz="2000" b="0"/>
                <a:t>∴</a:t>
              </a:r>
              <a:r>
                <a:rPr lang="en-US" altLang="zh-CN" sz="2000"/>
                <a:t> x=</a:t>
              </a:r>
              <a:endParaRPr lang="en-US" altLang="zh-CN" sz="2000" b="0"/>
            </a:p>
          </p:txBody>
        </p:sp>
        <p:grpSp>
          <p:nvGrpSpPr>
            <p:cNvPr id="50190" name="Group 14"/>
            <p:cNvGrpSpPr>
              <a:grpSpLocks/>
            </p:cNvGrpSpPr>
            <p:nvPr/>
          </p:nvGrpSpPr>
          <p:grpSpPr bwMode="auto">
            <a:xfrm>
              <a:off x="1791" y="3446"/>
              <a:ext cx="1815" cy="595"/>
              <a:chOff x="1927" y="3612"/>
              <a:chExt cx="1815" cy="595"/>
            </a:xfrm>
          </p:grpSpPr>
          <p:sp>
            <p:nvSpPr>
              <p:cNvPr id="50191" name="Text Box 15"/>
              <p:cNvSpPr txBox="1">
                <a:spLocks noChangeArrowheads="1"/>
              </p:cNvSpPr>
              <p:nvPr/>
            </p:nvSpPr>
            <p:spPr bwMode="auto">
              <a:xfrm>
                <a:off x="1927" y="3612"/>
                <a:ext cx="1815" cy="59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2000"/>
                  <a:t>   232× 2000t× </a:t>
                </a:r>
                <a:r>
                  <a:rPr lang="zh-CN" altLang="en-US" sz="2000"/>
                  <a:t>（</a:t>
                </a:r>
                <a:r>
                  <a:rPr lang="en-US" altLang="zh-CN" sz="2000"/>
                  <a:t>1</a:t>
                </a:r>
                <a:r>
                  <a:rPr lang="zh-CN" altLang="en-US" sz="2000"/>
                  <a:t>－</a:t>
                </a:r>
                <a:r>
                  <a:rPr lang="en-US" altLang="zh-CN" sz="2000"/>
                  <a:t>3</a:t>
                </a:r>
                <a:r>
                  <a:rPr lang="zh-CN" altLang="en-US" sz="2000"/>
                  <a:t>％）</a:t>
                </a:r>
              </a:p>
              <a:p>
                <a:pPr>
                  <a:spcBef>
                    <a:spcPct val="50000"/>
                  </a:spcBef>
                </a:pPr>
                <a:r>
                  <a:rPr lang="zh-CN" altLang="en-US" sz="2000"/>
                  <a:t>         </a:t>
                </a:r>
                <a:r>
                  <a:rPr lang="en-US" altLang="zh-CN" sz="2000"/>
                  <a:t>3×56</a:t>
                </a:r>
                <a:r>
                  <a:rPr lang="en-US" altLang="zh-CN"/>
                  <a:t> </a:t>
                </a:r>
                <a:r>
                  <a:rPr lang="en-US" altLang="zh-CN" sz="2000"/>
                  <a:t>×90%</a:t>
                </a:r>
              </a:p>
            </p:txBody>
          </p:sp>
          <p:sp>
            <p:nvSpPr>
              <p:cNvPr id="50192" name="Line 16"/>
              <p:cNvSpPr>
                <a:spLocks noChangeShapeType="1"/>
              </p:cNvSpPr>
              <p:nvPr/>
            </p:nvSpPr>
            <p:spPr bwMode="auto">
              <a:xfrm>
                <a:off x="1973" y="3884"/>
                <a:ext cx="1678" cy="0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sp>
        <p:nvSpPr>
          <p:cNvPr id="50193" name="Text Box 17"/>
          <p:cNvSpPr txBox="1">
            <a:spLocks noChangeArrowheads="1"/>
          </p:cNvSpPr>
          <p:nvPr/>
        </p:nvSpPr>
        <p:spPr bwMode="auto">
          <a:xfrm>
            <a:off x="6732588" y="5013325"/>
            <a:ext cx="1535112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000"/>
              <a:t>= 2976.7 t</a:t>
            </a:r>
          </a:p>
        </p:txBody>
      </p:sp>
      <p:sp>
        <p:nvSpPr>
          <p:cNvPr id="50194" name="Text Box 18"/>
          <p:cNvSpPr txBox="1">
            <a:spLocks noChangeArrowheads="1"/>
          </p:cNvSpPr>
          <p:nvPr/>
        </p:nvSpPr>
        <p:spPr bwMode="auto">
          <a:xfrm>
            <a:off x="1330325" y="5734050"/>
            <a:ext cx="6697663" cy="427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2200"/>
              <a:t>答：需要含</a:t>
            </a:r>
            <a:r>
              <a:rPr lang="en-US" altLang="zh-CN" sz="2200"/>
              <a:t>Fe3O4</a:t>
            </a:r>
            <a:r>
              <a:rPr lang="zh-CN" altLang="en-US" sz="2200"/>
              <a:t>的磁铁矿石的质量为</a:t>
            </a:r>
            <a:r>
              <a:rPr lang="en-US" altLang="zh-CN" sz="2200"/>
              <a:t>2976.7t </a:t>
            </a:r>
            <a:r>
              <a:rPr lang="zh-CN" altLang="en-US" sz="2200"/>
              <a:t>。</a:t>
            </a:r>
          </a:p>
        </p:txBody>
      </p:sp>
      <p:grpSp>
        <p:nvGrpSpPr>
          <p:cNvPr id="50195" name="Group 19"/>
          <p:cNvGrpSpPr>
            <a:grpSpLocks/>
          </p:cNvGrpSpPr>
          <p:nvPr/>
        </p:nvGrpSpPr>
        <p:grpSpPr bwMode="auto">
          <a:xfrm>
            <a:off x="2720975" y="2492375"/>
            <a:ext cx="3795713" cy="533400"/>
            <a:chOff x="1714" y="1570"/>
            <a:chExt cx="2391" cy="336"/>
          </a:xfrm>
        </p:grpSpPr>
        <p:grpSp>
          <p:nvGrpSpPr>
            <p:cNvPr id="50196" name="Group 20"/>
            <p:cNvGrpSpPr>
              <a:grpSpLocks/>
            </p:cNvGrpSpPr>
            <p:nvPr/>
          </p:nvGrpSpPr>
          <p:grpSpPr bwMode="auto">
            <a:xfrm>
              <a:off x="1714" y="1570"/>
              <a:ext cx="2342" cy="336"/>
              <a:chOff x="1098" y="3607"/>
              <a:chExt cx="2342" cy="336"/>
            </a:xfrm>
          </p:grpSpPr>
          <p:sp>
            <p:nvSpPr>
              <p:cNvPr id="50197" name="Text Box 21"/>
              <p:cNvSpPr txBox="1">
                <a:spLocks noChangeArrowheads="1"/>
              </p:cNvSpPr>
              <p:nvPr/>
            </p:nvSpPr>
            <p:spPr bwMode="auto">
              <a:xfrm>
                <a:off x="1098" y="3712"/>
                <a:ext cx="2342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en-US" altLang="zh-CN" sz="1800"/>
                  <a:t>Fe</a:t>
                </a:r>
                <a:r>
                  <a:rPr lang="en-US" altLang="zh-CN" sz="1800" baseline="-25000"/>
                  <a:t>3</a:t>
                </a:r>
                <a:r>
                  <a:rPr lang="en-US" altLang="zh-CN" sz="1800"/>
                  <a:t>O</a:t>
                </a:r>
                <a:r>
                  <a:rPr lang="en-US" altLang="zh-CN" sz="1800" baseline="-25000"/>
                  <a:t>4</a:t>
                </a:r>
                <a:r>
                  <a:rPr lang="en-US" altLang="zh-CN" sz="1800"/>
                  <a:t> +   CO ===    CO</a:t>
                </a:r>
                <a:r>
                  <a:rPr lang="en-US" altLang="zh-CN" sz="1800" baseline="-25000"/>
                  <a:t>2</a:t>
                </a:r>
                <a:r>
                  <a:rPr lang="en-US" altLang="zh-CN" sz="1800"/>
                  <a:t> +    Fe</a:t>
                </a:r>
              </a:p>
            </p:txBody>
          </p:sp>
          <p:sp>
            <p:nvSpPr>
              <p:cNvPr id="50198" name="Text Box 22"/>
              <p:cNvSpPr txBox="1">
                <a:spLocks noChangeArrowheads="1"/>
              </p:cNvSpPr>
              <p:nvPr/>
            </p:nvSpPr>
            <p:spPr bwMode="auto">
              <a:xfrm>
                <a:off x="2064" y="3607"/>
                <a:ext cx="499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zh-CN" altLang="en-US" sz="1800" dirty="0">
                    <a:solidFill>
                      <a:schemeClr val="hlink"/>
                    </a:solidFill>
                  </a:rPr>
                  <a:t>高温</a:t>
                </a:r>
              </a:p>
            </p:txBody>
          </p:sp>
        </p:grpSp>
        <p:sp>
          <p:nvSpPr>
            <p:cNvPr id="50199" name="Text Box 23"/>
            <p:cNvSpPr txBox="1">
              <a:spLocks noChangeArrowheads="1"/>
            </p:cNvSpPr>
            <p:nvPr/>
          </p:nvSpPr>
          <p:spPr bwMode="auto">
            <a:xfrm>
              <a:off x="2317" y="1665"/>
              <a:ext cx="1788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1800">
                  <a:solidFill>
                    <a:schemeClr val="hlink"/>
                  </a:solidFill>
                </a:rPr>
                <a:t>4               4            3</a:t>
              </a:r>
            </a:p>
          </p:txBody>
        </p:sp>
      </p:grpSp>
      <p:sp>
        <p:nvSpPr>
          <p:cNvPr id="50200" name="Text Box 24"/>
          <p:cNvSpPr txBox="1">
            <a:spLocks noChangeArrowheads="1"/>
          </p:cNvSpPr>
          <p:nvPr/>
        </p:nvSpPr>
        <p:spPr bwMode="auto">
          <a:xfrm>
            <a:off x="971550" y="908050"/>
            <a:ext cx="765175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/>
              <a:t>2</a:t>
            </a:r>
            <a:r>
              <a:rPr lang="zh-CN" altLang="en-US"/>
              <a:t>、冶炼</a:t>
            </a:r>
            <a:r>
              <a:rPr lang="en-US" altLang="zh-CN"/>
              <a:t>2000t</a:t>
            </a:r>
            <a:r>
              <a:rPr lang="zh-CN" altLang="en-US"/>
              <a:t>含杂质</a:t>
            </a:r>
            <a:r>
              <a:rPr lang="en-US" altLang="zh-CN"/>
              <a:t>3</a:t>
            </a:r>
            <a:r>
              <a:rPr lang="zh-CN" altLang="en-US"/>
              <a:t>％的生铁，需要含</a:t>
            </a:r>
            <a:r>
              <a:rPr lang="en-US" altLang="zh-CN"/>
              <a:t>Fe</a:t>
            </a:r>
            <a:r>
              <a:rPr lang="en-US" altLang="zh-CN" baseline="-25000"/>
              <a:t>3</a:t>
            </a:r>
            <a:r>
              <a:rPr lang="en-US" altLang="zh-CN"/>
              <a:t>O</a:t>
            </a:r>
            <a:r>
              <a:rPr lang="en-US" altLang="zh-CN" baseline="-25000"/>
              <a:t>4</a:t>
            </a:r>
            <a:r>
              <a:rPr lang="en-US" altLang="zh-CN"/>
              <a:t>90%</a:t>
            </a:r>
            <a:r>
              <a:rPr lang="zh-CN" altLang="en-US"/>
              <a:t>的</a:t>
            </a:r>
          </a:p>
          <a:p>
            <a:r>
              <a:rPr lang="zh-CN" altLang="en-US"/>
              <a:t>      磁铁矿石多少</a:t>
            </a:r>
            <a:r>
              <a:rPr lang="en-US" altLang="zh-CN"/>
              <a:t>t?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50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50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" dur="2000"/>
                                        <p:tgtEl>
                                          <p:spTgt spid="50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017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01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01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501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01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01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8" dur="2000"/>
                                        <p:tgtEl>
                                          <p:spTgt spid="50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50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5019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501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501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50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178" grpId="0"/>
      <p:bldP spid="50193" grpId="0"/>
      <p:bldP spid="50194" grpId="0"/>
      <p:bldP spid="50200" grpId="0"/>
    </p:bldLst>
  </p:timing>
</p:sld>
</file>

<file path=ppt/theme/theme1.xml><?xml version="1.0" encoding="utf-8"?>
<a:theme xmlns:a="http://schemas.openxmlformats.org/drawingml/2006/main" name="Blends">
  <a:themeElements>
    <a:clrScheme name="Blends 3">
      <a:dk1>
        <a:srgbClr val="000000"/>
      </a:dk1>
      <a:lt1>
        <a:srgbClr val="FFFFFF"/>
      </a:lt1>
      <a:dk2>
        <a:srgbClr val="333399"/>
      </a:dk2>
      <a:lt2>
        <a:srgbClr val="1C1C1C"/>
      </a:lt2>
      <a:accent1>
        <a:srgbClr val="00E4A8"/>
      </a:accent1>
      <a:accent2>
        <a:srgbClr val="FFCF01"/>
      </a:accent2>
      <a:accent3>
        <a:srgbClr val="FFFFFF"/>
      </a:accent3>
      <a:accent4>
        <a:srgbClr val="000000"/>
      </a:accent4>
      <a:accent5>
        <a:srgbClr val="AAEFD1"/>
      </a:accent5>
      <a:accent6>
        <a:srgbClr val="E7BB01"/>
      </a:accent6>
      <a:hlink>
        <a:srgbClr val="FF0000"/>
      </a:hlink>
      <a:folHlink>
        <a:srgbClr val="3333CC"/>
      </a:folHlink>
    </a:clrScheme>
    <a:fontScheme name="Blends">
      <a:majorFont>
        <a:latin typeface="Tahoma"/>
        <a:ea typeface="宋体"/>
        <a:cs typeface=""/>
      </a:majorFont>
      <a:minorFont>
        <a:latin typeface="Tahoma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ea typeface="宋体" pitchFamily="2" charset="-122"/>
          </a:defRPr>
        </a:defPPr>
      </a:lstStyle>
    </a:lnDef>
  </a:objectDefaults>
  <a:extraClrSchemeLst>
    <a:extraClrScheme>
      <a:clrScheme name="Blends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2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3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4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Blends</Template>
  <TotalTime>2011</TotalTime>
  <Words>1078</Words>
  <Application>Microsoft Office PowerPoint</Application>
  <PresentationFormat>全屏显示(4:3)</PresentationFormat>
  <Paragraphs>114</Paragraphs>
  <Slides>13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13</vt:i4>
      </vt:variant>
    </vt:vector>
  </HeadingPairs>
  <TitlesOfParts>
    <vt:vector size="14" baseType="lpstr">
      <vt:lpstr>Blends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</vt:vector>
  </TitlesOfParts>
  <Company>中大附中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邓珂平</dc:creator>
  <cp:lastModifiedBy>admin</cp:lastModifiedBy>
  <cp:revision>129</cp:revision>
  <dcterms:created xsi:type="dcterms:W3CDTF">2004-12-14T11:19:54Z</dcterms:created>
  <dcterms:modified xsi:type="dcterms:W3CDTF">2018-03-15T06:38:28Z</dcterms:modified>
</cp:coreProperties>
</file>