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608" y="1412776"/>
            <a:ext cx="61206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无  题</a:t>
            </a:r>
            <a:endParaRPr lang="en-US" altLang="zh-CN" sz="8000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80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李商隐</a:t>
            </a:r>
            <a:endParaRPr lang="zh-CN" altLang="en-US" sz="80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481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0" y="0"/>
            <a:ext cx="9143999" cy="6924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en-US" altLang="zh-CN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李商隐（约</a:t>
            </a:r>
            <a:r>
              <a:rPr lang="en-US" altLang="zh-CN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813—858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年），字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义山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，号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玉谿生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，又号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樊南生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，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晚唐诗人，怀州河内（今河南沁阳）人，与杜牧齐名，称</a:t>
            </a:r>
            <a:r>
              <a:rPr lang="zh-CN" altLang="en-US" sz="2400" u="sng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“小李杜”</a:t>
            </a:r>
            <a:r>
              <a:rPr lang="zh-CN" altLang="en-US" sz="24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en-US" altLang="zh-CN" sz="2400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en-US" altLang="zh-CN" sz="24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4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一生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与晚唐四十多年的牛李党争相始末。初以文采为牛党人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令狐楚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所赏识。</a:t>
            </a:r>
            <a:r>
              <a:rPr lang="en-US" altLang="zh-CN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25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岁时举进士后。次年，李党人河阳节度使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王茂元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也爱其才，任为书记，并把女儿嫁给他。但当时的牛（僧孺）李（德裕）党争激烈，令狐楚属牛党，王茂元则属李党。李商隐此举被视为投靠王茂元，因此被令狐楚之子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令狐绹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指责为“忘家恩，放利偷合”而受牛党排挤。此后李商隐卷进两党纷争，既和他们都有交往，又反对两党争权夺利。牛党主持朝政以后，他遂受冷遇、排斥，以致漂泊四方，最后李商隐满怀报国之志，在悲愤寂寞中死去。终年四十六岁。</a:t>
            </a:r>
            <a:b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　　在</a:t>
            </a:r>
            <a:r>
              <a:rPr lang="zh-CN" altLang="en-US" sz="2400" u="sng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爱情生活</a:t>
            </a:r>
            <a:r>
              <a:rPr lang="zh-CN" altLang="en-US" sz="24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方面，诗人也屡遭不幸。青年时期，他先后与女道士宋真人、洛阳商人少女柳枝相爱，均以悲剧告终。与王茂元之女结婚后，夫妻感情甚好，幸福生活不过十余年，妻子因病亡故。政治和爱情上的双重不幸，使诗人的诗作常寄予着深沉的身世之感。</a:t>
            </a:r>
          </a:p>
        </p:txBody>
      </p:sp>
    </p:spTree>
    <p:extLst>
      <p:ext uri="{BB962C8B-B14F-4D97-AF65-F5344CB8AC3E}">
        <p14:creationId xmlns:p14="http://schemas.microsoft.com/office/powerpoint/2010/main" val="17776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116013" y="620688"/>
            <a:ext cx="6985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200" kern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无题诗代表作</a:t>
            </a:r>
            <a:r>
              <a:rPr lang="en-US" altLang="zh-CN" sz="3200" kern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——《</a:t>
            </a:r>
            <a:r>
              <a:rPr lang="zh-CN" altLang="en-US" sz="3200" kern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无题</a:t>
            </a:r>
            <a:r>
              <a:rPr lang="en-US" altLang="zh-CN" sz="3200" kern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</p:txBody>
      </p:sp>
      <p:sp>
        <p:nvSpPr>
          <p:cNvPr id="14" name="Rectangle 3"/>
          <p:cNvSpPr>
            <a:spLocks noRot="1" noChangeArrowheads="1"/>
          </p:cNvSpPr>
          <p:nvPr/>
        </p:nvSpPr>
        <p:spPr bwMode="auto">
          <a:xfrm>
            <a:off x="323850" y="1916088"/>
            <a:ext cx="88201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相见时难别亦难，东风无力百花残。</a:t>
            </a:r>
          </a:p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春蚕到死丝方尽，蜡炬成灰泪始干。</a:t>
            </a:r>
          </a:p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晓镜但愁云鬓改，夜吟应觉月光寒。</a:t>
            </a:r>
          </a:p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蓬山此去无多路，青鸟殷勤为探看。</a:t>
            </a:r>
          </a:p>
        </p:txBody>
      </p:sp>
    </p:spTree>
    <p:extLst>
      <p:ext uri="{BB962C8B-B14F-4D97-AF65-F5344CB8AC3E}">
        <p14:creationId xmlns:p14="http://schemas.microsoft.com/office/powerpoint/2010/main" val="156624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 txBox="1">
            <a:spLocks noRot="1" noChangeArrowheads="1"/>
          </p:cNvSpPr>
          <p:nvPr/>
        </p:nvSpPr>
        <p:spPr>
          <a:xfrm>
            <a:off x="-1404664" y="188640"/>
            <a:ext cx="12072938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相见时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难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别亦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难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，东风无力百花残。</a:t>
            </a:r>
            <a:endParaRPr lang="zh-CN" altLang="en-US" sz="3200" b="1" dirty="0">
              <a:solidFill>
                <a:srgbClr val="3333CC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575048" y="1412776"/>
            <a:ext cx="8568952" cy="161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前者为“困难”，写出情人相见之苦</a:t>
            </a: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；</a:t>
            </a:r>
            <a:endParaRPr lang="en-US" altLang="zh-CN" sz="3200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后者</a:t>
            </a: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为“痛苦、难受”，写出离别之苦</a:t>
            </a: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en-US" altLang="zh-CN" sz="3200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因见面</a:t>
            </a: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本来已很困难</a:t>
            </a: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，故分别</a:t>
            </a: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时也令人难受。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539552" y="3789040"/>
            <a:ext cx="7899920" cy="2554545"/>
          </a:xfrm>
          <a:prstGeom prst="rect">
            <a:avLst/>
          </a:prstGeom>
          <a:noFill/>
          <a:ln w="1905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点明分离的季节（暮春）及环境（百花凋谢），用“东风无力”和“百花残”</a:t>
            </a:r>
            <a:r>
              <a:rPr lang="zh-CN" altLang="en-US" sz="3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营造了离别的悲伤凄凉的意境，借景抒情，</a:t>
            </a:r>
            <a:r>
              <a:rPr lang="zh-CN" altLang="en-US" sz="3200" u="sng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以暮春衰残景物映衬别离之情</a:t>
            </a: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，</a:t>
            </a: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倍增哀怨。融情于景，达到了情景交融的效果。</a:t>
            </a:r>
          </a:p>
        </p:txBody>
      </p:sp>
      <p:sp>
        <p:nvSpPr>
          <p:cNvPr id="15" name="Rectangle 2"/>
          <p:cNvSpPr txBox="1">
            <a:spLocks noRot="1" noChangeArrowheads="1"/>
          </p:cNvSpPr>
          <p:nvPr/>
        </p:nvSpPr>
        <p:spPr>
          <a:xfrm>
            <a:off x="-1404664" y="197767"/>
            <a:ext cx="12072938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相见时难别亦难，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东风无力百花残。</a:t>
            </a:r>
            <a:endParaRPr lang="zh-CN" altLang="en-US" sz="32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967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 txBox="1">
            <a:spLocks noRot="1" noChangeArrowheads="1"/>
          </p:cNvSpPr>
          <p:nvPr/>
        </p:nvSpPr>
        <p:spPr>
          <a:xfrm>
            <a:off x="0" y="260648"/>
            <a:ext cx="9123313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春蚕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到死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丝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方尽，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蜡炬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成灰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泪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itchFamily="2" charset="-122"/>
                <a:ea typeface="黑体" pitchFamily="2" charset="-122"/>
              </a:rPr>
              <a:t>始干。</a:t>
            </a:r>
            <a:endParaRPr lang="zh-CN" altLang="en-US" sz="3200" b="1" dirty="0">
              <a:solidFill>
                <a:srgbClr val="3333CC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576262" y="2204864"/>
            <a:ext cx="856773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用“丝”谐音“思”，“蚕丝”、“蜡泪” 象征爱情。用“蚕吐丝”、“蜡流泪”巧妙比喻，表现</a:t>
            </a:r>
            <a:r>
              <a:rPr lang="zh-CN" altLang="en-US" sz="3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相思之深和对爱情的忠贞</a:t>
            </a: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。“方”和“始”强化了这种怀感</a:t>
            </a: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32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80112" y="1196752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千古名句</a:t>
            </a:r>
            <a:endParaRPr lang="zh-CN" altLang="en-US" sz="54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-1332656" y="5072896"/>
            <a:ext cx="89154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dirty="0" smtClean="0">
                <a:solidFill>
                  <a:srgbClr val="FF0000"/>
                </a:solidFill>
                <a:latin typeface="Verdana" pitchFamily="34" charset="0"/>
                <a:ea typeface="隶书" pitchFamily="49" charset="-122"/>
              </a:rPr>
              <a:t>                     新意</a:t>
            </a:r>
            <a:r>
              <a:rPr lang="zh-CN" altLang="en-US" sz="44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</a:rPr>
              <a:t>：比喻人们</a:t>
            </a:r>
            <a:r>
              <a:rPr lang="zh-CN" altLang="en-US" sz="4400" dirty="0" smtClean="0">
                <a:solidFill>
                  <a:srgbClr val="FF0000"/>
                </a:solidFill>
                <a:latin typeface="Verdana" pitchFamily="34" charset="0"/>
                <a:ea typeface="隶书" pitchFamily="49" charset="-122"/>
              </a:rPr>
              <a:t>为</a:t>
            </a:r>
            <a:endParaRPr lang="en-US" altLang="zh-CN" sz="4400" dirty="0" smtClean="0">
              <a:solidFill>
                <a:srgbClr val="FF0000"/>
              </a:solidFill>
              <a:latin typeface="Verdana" pitchFamily="34" charset="0"/>
              <a:ea typeface="隶书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400" dirty="0" smtClean="0">
                <a:solidFill>
                  <a:srgbClr val="FF0000"/>
                </a:solidFill>
                <a:latin typeface="Verdana" pitchFamily="34" charset="0"/>
                <a:ea typeface="隶书" pitchFamily="49" charset="-122"/>
              </a:rPr>
              <a:t>                     </a:t>
            </a:r>
            <a:r>
              <a:rPr lang="zh-CN" altLang="en-US" sz="4400" dirty="0" smtClean="0">
                <a:solidFill>
                  <a:srgbClr val="FF0000"/>
                </a:solidFill>
                <a:latin typeface="Verdana" pitchFamily="34" charset="0"/>
                <a:ea typeface="隶书" pitchFamily="49" charset="-122"/>
              </a:rPr>
              <a:t>种</a:t>
            </a:r>
            <a:r>
              <a:rPr lang="zh-CN" altLang="en-US" sz="44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</a:rPr>
              <a:t>理想而执着追求。</a:t>
            </a:r>
          </a:p>
        </p:txBody>
      </p:sp>
    </p:spTree>
    <p:extLst>
      <p:ext uri="{BB962C8B-B14F-4D97-AF65-F5344CB8AC3E}">
        <p14:creationId xmlns:p14="http://schemas.microsoft.com/office/powerpoint/2010/main" val="413361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 txBox="1">
            <a:spLocks noRot="1" noChangeArrowheads="1"/>
          </p:cNvSpPr>
          <p:nvPr/>
        </p:nvSpPr>
        <p:spPr>
          <a:xfrm>
            <a:off x="-663575" y="-100013"/>
            <a:ext cx="11047413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tabLst>
                <a:tab pos="7891463" algn="l"/>
              </a:tabLst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晓镜但愁云鬓改</a:t>
            </a:r>
            <a:r>
              <a:rPr lang="zh-CN" altLang="en-US" sz="32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，夜吟应觉月光寒。</a:t>
            </a: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endParaRPr lang="zh-CN" altLang="en-US" sz="32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899592" y="1268760"/>
            <a:ext cx="74888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虚写</a:t>
            </a:r>
            <a:r>
              <a:rPr lang="zh-CN" altLang="en-US" sz="3200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。设想情人对自己的思念之苦</a:t>
            </a:r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。 </a:t>
            </a:r>
            <a:endParaRPr lang="zh-CN" altLang="en-US" sz="32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57200" y="2636912"/>
            <a:ext cx="868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kern="0" dirty="0" smtClean="0">
                <a:solidFill>
                  <a:srgbClr val="333399"/>
                </a:solidFill>
                <a:latin typeface="隶书" pitchFamily="49" charset="-122"/>
                <a:ea typeface="隶书" pitchFamily="49" charset="-122"/>
              </a:rPr>
              <a:t>选取了</a:t>
            </a:r>
            <a:r>
              <a:rPr lang="zh-CN" altLang="en-US" sz="3600" b="1" kern="0" dirty="0" smtClean="0">
                <a:solidFill>
                  <a:srgbClr val="333399"/>
                </a:solidFill>
                <a:latin typeface="黑体" pitchFamily="2" charset="-122"/>
                <a:ea typeface="黑体" pitchFamily="2" charset="-122"/>
              </a:rPr>
              <a:t>两个典型</a:t>
            </a:r>
            <a:r>
              <a:rPr lang="zh-CN" altLang="en-US" sz="3600" b="1" kern="0" dirty="0" smtClean="0">
                <a:solidFill>
                  <a:srgbClr val="333399"/>
                </a:solidFill>
                <a:latin typeface="隶书" pitchFamily="49" charset="-122"/>
                <a:ea typeface="隶书" pitchFamily="49" charset="-122"/>
              </a:rPr>
              <a:t>的生活场景（设想）：</a:t>
            </a:r>
            <a:endParaRPr lang="zh-CN" altLang="en-US" sz="3600" b="1" kern="0" dirty="0" smtClean="0">
              <a:solidFill>
                <a:srgbClr val="FF0066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77875" y="3573016"/>
            <a:ext cx="50305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b="1" kern="0" dirty="0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晓镜（但愁）</a:t>
            </a:r>
            <a:r>
              <a:rPr lang="en-US" altLang="zh-CN" sz="3600" b="1" kern="0" dirty="0" smtClean="0">
                <a:solidFill>
                  <a:srgbClr val="FF0066"/>
                </a:solidFill>
                <a:ea typeface="隶书" pitchFamily="49" charset="-122"/>
              </a:rPr>
              <a:t>—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久别相思</a:t>
            </a:r>
            <a:endParaRPr lang="zh-CN" altLang="en-US" sz="3200" kern="0" dirty="0" smtClean="0">
              <a:solidFill>
                <a:srgbClr val="FF0000"/>
              </a:solidFill>
            </a:endParaRP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822325" y="4258816"/>
            <a:ext cx="832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kern="0" dirty="0" smtClean="0">
                <a:solidFill>
                  <a:srgbClr val="000000"/>
                </a:solidFill>
                <a:ea typeface="隶书" pitchFamily="49" charset="-122"/>
              </a:rPr>
              <a:t>夜吟（应觉）</a:t>
            </a:r>
            <a:r>
              <a:rPr lang="en-US" altLang="zh-CN" sz="3600" b="1" kern="0" dirty="0" smtClean="0">
                <a:solidFill>
                  <a:srgbClr val="FF0000"/>
                </a:solidFill>
                <a:ea typeface="隶书" pitchFamily="49" charset="-122"/>
              </a:rPr>
              <a:t>—</a:t>
            </a:r>
            <a:r>
              <a:rPr lang="zh-CN" altLang="en-US" sz="3600" b="1" kern="0" dirty="0" smtClean="0">
                <a:solidFill>
                  <a:srgbClr val="FF0000"/>
                </a:solidFill>
                <a:ea typeface="隶书" pitchFamily="49" charset="-122"/>
              </a:rPr>
              <a:t>孤清寂寞</a:t>
            </a:r>
            <a:endParaRPr lang="zh-CN" altLang="en-US" kern="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13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755576" y="404664"/>
            <a:ext cx="6480398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3200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蓬山此去无多路，青鸟殷勤为探看。</a:t>
            </a:r>
            <a:endParaRPr lang="zh-CN" altLang="en-US" sz="32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685156" y="1270000"/>
            <a:ext cx="7561262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宋体" charset="-122"/>
              </a:rPr>
              <a:t>诗人引用了什么典故？有何作用？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83568" y="2028825"/>
            <a:ext cx="6624638" cy="240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</a:rPr>
              <a:t>蓬山：神话中的仙山，</a:t>
            </a:r>
            <a:br>
              <a:rPr lang="zh-CN" altLang="en-US" sz="3600" dirty="0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3600" dirty="0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</a:rPr>
              <a:t>          借指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女子所在地</a:t>
            </a:r>
          </a:p>
          <a:p>
            <a:r>
              <a:rPr lang="zh-CN" altLang="en-US" sz="3600" dirty="0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</a:rPr>
              <a:t>青鸟：</a:t>
            </a:r>
            <a:r>
              <a:rPr lang="zh-CN" altLang="en-US" sz="3600" b="1" dirty="0">
                <a:solidFill>
                  <a:srgbClr val="006666"/>
                </a:solidFill>
              </a:rPr>
              <a:t>神话中西王母的使者</a:t>
            </a:r>
            <a:r>
              <a:rPr lang="zh-CN" altLang="en-US" sz="4000" dirty="0">
                <a:solidFill>
                  <a:srgbClr val="006666"/>
                </a:solidFill>
              </a:rPr>
              <a:t>，</a:t>
            </a:r>
            <a:br>
              <a:rPr lang="zh-CN" altLang="en-US" sz="4000" dirty="0">
                <a:solidFill>
                  <a:srgbClr val="006666"/>
                </a:solidFill>
              </a:rPr>
            </a:br>
            <a:r>
              <a:rPr lang="zh-CN" altLang="en-US" sz="4000" dirty="0">
                <a:solidFill>
                  <a:srgbClr val="006666"/>
                </a:solidFill>
              </a:rPr>
              <a:t>          </a:t>
            </a:r>
            <a:r>
              <a:rPr lang="zh-CN" altLang="en-US" sz="3600" dirty="0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</a:rPr>
              <a:t>借指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捎信的人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11188" y="4581525"/>
            <a:ext cx="7993062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zh-CN" altLang="zh-CN" sz="360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360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用神话传说来表达自己</a:t>
            </a:r>
            <a:r>
              <a:rPr lang="zh-CN" altLang="en-US" sz="3600">
                <a:solidFill>
                  <a:srgbClr val="000099"/>
                </a:solidFill>
                <a:ea typeface="微软雅黑" pitchFamily="34" charset="-122"/>
              </a:rPr>
              <a:t>渴望和情人相见</a:t>
            </a:r>
            <a:r>
              <a:rPr lang="zh-CN" altLang="en-US" sz="360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的美好愿望。</a:t>
            </a:r>
          </a:p>
        </p:txBody>
      </p:sp>
    </p:spTree>
    <p:extLst>
      <p:ext uri="{BB962C8B-B14F-4D97-AF65-F5344CB8AC3E}">
        <p14:creationId xmlns:p14="http://schemas.microsoft.com/office/powerpoint/2010/main" val="864423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710077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2420888"/>
            <a:ext cx="83529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既表达了对心爱之人的劝慰之情，也倾诉了自己绝对没有放弃再次相见的一线希望的恒心与决心，但这个寄希望于使者的结尾，并没有改变“相见时难”的痛苦境遇，不过是无望中的希望，前途依旧渺茫。诗写完了，这场悲剧的结局如何，我们无法知晓，或许抒情主人公的痛苦与追求还将继续下去</a:t>
            </a:r>
            <a:r>
              <a:rPr lang="en-US" altLang="zh-CN" sz="32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endParaRPr lang="zh-CN" altLang="en-US" sz="32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344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622</Words>
  <Application>Microsoft Office PowerPoint</Application>
  <PresentationFormat>全屏显示(4:3)</PresentationFormat>
  <Paragraphs>231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</cp:lastModifiedBy>
  <cp:revision>1</cp:revision>
  <dcterms:created xsi:type="dcterms:W3CDTF">2015-11-13T06:37:22Z</dcterms:created>
  <dcterms:modified xsi:type="dcterms:W3CDTF">2015-11-13T06:38:21Z</dcterms:modified>
</cp:coreProperties>
</file>