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64" r:id="rId3"/>
    <p:sldId id="263" r:id="rId4"/>
    <p:sldId id="265" r:id="rId5"/>
    <p:sldId id="267" r:id="rId6"/>
    <p:sldId id="262" r:id="rId7"/>
    <p:sldId id="266" r:id="rId8"/>
    <p:sldId id="288" r:id="rId9"/>
    <p:sldId id="257" r:id="rId10"/>
    <p:sldId id="275" r:id="rId11"/>
    <p:sldId id="258" r:id="rId12"/>
    <p:sldId id="259" r:id="rId13"/>
    <p:sldId id="285" r:id="rId14"/>
    <p:sldId id="260" r:id="rId15"/>
    <p:sldId id="284" r:id="rId16"/>
    <p:sldId id="261" r:id="rId17"/>
    <p:sldId id="268" r:id="rId18"/>
    <p:sldId id="274" r:id="rId19"/>
    <p:sldId id="269" r:id="rId20"/>
    <p:sldId id="276" r:id="rId21"/>
    <p:sldId id="286" r:id="rId22"/>
    <p:sldId id="270" r:id="rId23"/>
    <p:sldId id="271" r:id="rId24"/>
    <p:sldId id="272" r:id="rId25"/>
    <p:sldId id="287" r:id="rId26"/>
    <p:sldId id="277" r:id="rId27"/>
    <p:sldId id="278" r:id="rId28"/>
    <p:sldId id="279" r:id="rId29"/>
    <p:sldId id="280" r:id="rId30"/>
    <p:sldId id="281" r:id="rId31"/>
    <p:sldId id="282" r:id="rId32"/>
    <p:sldId id="283" r:id="rId3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82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DF04D0-8381-4CBA-84C4-C10C6CE9FE00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682F6-7257-4D32-8699-0B7843E311E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3682F6-7257-4D32-8699-0B7843E311E2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3682F6-7257-4D32-8699-0B7843E311E2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8D03-DE7E-4400-B00D-07644FA60A29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A9BB-7AA0-4F61-BE66-9287B2FA13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8D03-DE7E-4400-B00D-07644FA60A29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A9BB-7AA0-4F61-BE66-9287B2FA13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8D03-DE7E-4400-B00D-07644FA60A29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A9BB-7AA0-4F61-BE66-9287B2FA13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8D03-DE7E-4400-B00D-07644FA60A29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A9BB-7AA0-4F61-BE66-9287B2FA13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8D03-DE7E-4400-B00D-07644FA60A29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A9BB-7AA0-4F61-BE66-9287B2FA13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8D03-DE7E-4400-B00D-07644FA60A29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A9BB-7AA0-4F61-BE66-9287B2FA13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8D03-DE7E-4400-B00D-07644FA60A29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A9BB-7AA0-4F61-BE66-9287B2FA13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8D03-DE7E-4400-B00D-07644FA60A29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A9BB-7AA0-4F61-BE66-9287B2FA13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8D03-DE7E-4400-B00D-07644FA60A29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A9BB-7AA0-4F61-BE66-9287B2FA13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8D03-DE7E-4400-B00D-07644FA60A29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A9BB-7AA0-4F61-BE66-9287B2FA13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E8D03-DE7E-4400-B00D-07644FA60A29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A9BB-7AA0-4F61-BE66-9287B2FA13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E8D03-DE7E-4400-B00D-07644FA60A29}" type="datetimeFigureOut">
              <a:rPr lang="zh-CN" altLang="en-US" smtClean="0"/>
              <a:t>2021/5/6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AA9BB-7AA0-4F61-BE66-9287B2FA136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57224" y="1500174"/>
            <a:ext cx="7772400" cy="785818"/>
          </a:xfrm>
        </p:spPr>
        <p:txBody>
          <a:bodyPr>
            <a:normAutofit/>
          </a:bodyPr>
          <a:lstStyle/>
          <a:p>
            <a:pPr algn="l"/>
            <a:r>
              <a:rPr lang="zh-CN" altLang="en-US" sz="2800" b="1" dirty="0"/>
              <a:t>动漫人物绘画</a:t>
            </a:r>
            <a:r>
              <a:rPr lang="zh-CN" altLang="en-US" sz="2800" b="1" dirty="0" smtClean="0"/>
              <a:t>教程（</a:t>
            </a:r>
            <a:r>
              <a:rPr lang="en-US" altLang="zh-CN" sz="2800" b="1" dirty="0" smtClean="0"/>
              <a:t>4</a:t>
            </a:r>
            <a:r>
              <a:rPr lang="zh-CN" altLang="en-US" sz="2800" b="1" dirty="0" smtClean="0"/>
              <a:t>）</a:t>
            </a:r>
            <a:endParaRPr lang="zh-CN" altLang="en-US" sz="2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28728" y="4714884"/>
            <a:ext cx="6400800" cy="1752600"/>
          </a:xfrm>
        </p:spPr>
        <p:txBody>
          <a:bodyPr/>
          <a:lstStyle/>
          <a:p>
            <a:r>
              <a:rPr lang="zh-CN" altLang="en-US" dirty="0" smtClean="0"/>
              <a:t>中大附中美术组   陶术</a:t>
            </a:r>
            <a:endParaRPr lang="en-US" altLang="zh-CN" dirty="0" smtClean="0"/>
          </a:p>
          <a:p>
            <a:r>
              <a:rPr lang="en-US" altLang="zh-CN" dirty="0" smtClean="0"/>
              <a:t>2021.05</a:t>
            </a:r>
            <a:endParaRPr lang="zh-CN" altLang="en-US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642910" y="35716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642910" y="2857496"/>
            <a:ext cx="7772400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动漫人物设计技巧</a:t>
            </a:r>
            <a:endParaRPr kumimoji="0" lang="en-US" altLang="zh-CN" sz="40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</a:pPr>
            <a:r>
              <a:rPr lang="en-US" altLang="zh-CN" sz="4000" b="1" dirty="0" smtClean="0"/>
              <a:t>---</a:t>
            </a:r>
            <a:r>
              <a:rPr lang="zh-CN" altLang="en-US" sz="4000" b="1" dirty="0" smtClean="0"/>
              <a:t>动漫人物的绘制的规律和技巧</a:t>
            </a:r>
            <a:endParaRPr kumimoji="0" lang="zh-CN" altLang="en-US" sz="40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642910" y="35716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42" name="Picture 2" descr="https://c-ssl.duitang.com/uploads/item/202003/03/20200303173736_rxw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3167179" cy="6858000"/>
          </a:xfrm>
          <a:prstGeom prst="rect">
            <a:avLst/>
          </a:prstGeom>
          <a:noFill/>
        </p:spPr>
      </p:pic>
      <p:pic>
        <p:nvPicPr>
          <p:cNvPr id="10244" name="Picture 4" descr="http://img3.duitang.com/uploads/item/201607/30/20160730144641_4UMvr.thumb.700_0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000108"/>
            <a:ext cx="3017292" cy="5357850"/>
          </a:xfrm>
          <a:prstGeom prst="rect">
            <a:avLst/>
          </a:prstGeom>
          <a:noFill/>
        </p:spPr>
      </p:pic>
      <p:pic>
        <p:nvPicPr>
          <p:cNvPr id="11266" name="Picture 2" descr="https://c-ssl.duitang.com/uploads/item/201710/28/20171028091313_JUeRn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18" y="857232"/>
            <a:ext cx="2786082" cy="49545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642910" y="35716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44" name="Picture 4" descr="http://img3.duitang.com/uploads/item/201607/30/20160730144641_4UMvr.thumb.700_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701198" cy="6572272"/>
          </a:xfrm>
          <a:prstGeom prst="rect">
            <a:avLst/>
          </a:prstGeom>
          <a:noFill/>
        </p:spPr>
      </p:pic>
      <p:pic>
        <p:nvPicPr>
          <p:cNvPr id="10246" name="Picture 6" descr="https://c-ssl.duitang.com/uploads/item/201912/31/20191231122244_uxsxQ.thumb.700_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0"/>
            <a:ext cx="2571744" cy="2571744"/>
          </a:xfrm>
          <a:prstGeom prst="rect">
            <a:avLst/>
          </a:prstGeom>
          <a:noFill/>
        </p:spPr>
      </p:pic>
      <p:pic>
        <p:nvPicPr>
          <p:cNvPr id="10248" name="Picture 8" descr="https://c-ssl.duitang.com/uploads/item/202003/06/20200306021835_bveg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2" y="0"/>
            <a:ext cx="2571737" cy="2571737"/>
          </a:xfrm>
          <a:prstGeom prst="rect">
            <a:avLst/>
          </a:prstGeom>
          <a:noFill/>
        </p:spPr>
      </p:pic>
      <p:pic>
        <p:nvPicPr>
          <p:cNvPr id="10250" name="Picture 10" descr="https://c-ssl.duitang.com/uploads/item/202002/14/20200214014019_uMjzH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7496" y="2643182"/>
            <a:ext cx="2371205" cy="4214818"/>
          </a:xfrm>
          <a:prstGeom prst="rect">
            <a:avLst/>
          </a:prstGeom>
          <a:noFill/>
        </p:spPr>
      </p:pic>
      <p:pic>
        <p:nvPicPr>
          <p:cNvPr id="10252" name="Picture 12" descr="http://img3.duitang.com/uploads/item/201607/27/20160727073329_YGmin.thumb.700_0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70411" y="2643182"/>
            <a:ext cx="2373590" cy="4214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642910" y="35716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290" name="Picture 2" descr="http://pic.qqtn.com/up/2015-12/20151228114132957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916494"/>
            <a:ext cx="3941506" cy="3941506"/>
          </a:xfrm>
          <a:prstGeom prst="rect">
            <a:avLst/>
          </a:prstGeom>
          <a:noFill/>
        </p:spPr>
      </p:pic>
      <p:pic>
        <p:nvPicPr>
          <p:cNvPr id="12292" name="Picture 4" descr="http://n.sinaimg.cn/sinacn17/581/w481h900/20180828/3f1a-hikcahe815434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3500438"/>
            <a:ext cx="1527344" cy="2857817"/>
          </a:xfrm>
          <a:prstGeom prst="rect">
            <a:avLst/>
          </a:prstGeom>
          <a:noFill/>
        </p:spPr>
      </p:pic>
      <p:pic>
        <p:nvPicPr>
          <p:cNvPr id="12294" name="Picture 6" descr="http://n.sinaimg.cn/translate/436/w770h466/20180828/w5rH-hikcahe86171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5429861" cy="3286124"/>
          </a:xfrm>
          <a:prstGeom prst="rect">
            <a:avLst/>
          </a:prstGeom>
          <a:noFill/>
        </p:spPr>
      </p:pic>
      <p:pic>
        <p:nvPicPr>
          <p:cNvPr id="12296" name="Picture 8" descr="http://nttv-vod.homecdn.com/df14732e-9c5d-473f-aeb0-6a359ae15a58.jpeg?cmd=imageprocess/format/jpg/processtype/2/width/720/quality/8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7717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i1.go2yd.com/image.php?url=0LkeknqO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571612"/>
            <a:ext cx="6286500" cy="38766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642910" y="35716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0" y="5000636"/>
            <a:ext cx="9144000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zh-CN" altLang="en-US" sz="2400" dirty="0" smtClean="0"/>
              <a:t>          动</a:t>
            </a:r>
            <a:r>
              <a:rPr lang="zh-CN" altLang="en-US" sz="2400" dirty="0"/>
              <a:t>漫人物生动可爱，其实，动漫人物的绘制并不复杂，如蜡笔小新和小丸子，都是用非常简单的笔画和色彩完成的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pPr lvl="0">
              <a:spcBef>
                <a:spcPct val="0"/>
              </a:spcBef>
            </a:pPr>
            <a:r>
              <a:rPr lang="zh-CN" altLang="en-US" sz="2400" dirty="0" smtClean="0"/>
              <a:t>          动</a:t>
            </a:r>
            <a:r>
              <a:rPr lang="zh-CN" altLang="en-US" sz="2400" dirty="0"/>
              <a:t>漫人物的绘制需要掌握一些绘画的规律和技巧，下面一起来看看吧。</a:t>
            </a:r>
            <a:endParaRPr kumimoji="0" lang="zh-CN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2" descr="https://5b0988e595225.cdn.sohucs.com/images/20181118/53c0b19136d54839805e0f68347a7e7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0"/>
            <a:ext cx="4214810" cy="41708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5b0988e595225.cdn.sohucs.com/images/20181118/86035e7e8daa4e53aa329b5696dcd09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099"/>
            <a:ext cx="5524500" cy="6819901"/>
          </a:xfrm>
          <a:prstGeom prst="rect">
            <a:avLst/>
          </a:prstGeom>
          <a:noFill/>
        </p:spPr>
      </p:pic>
      <p:pic>
        <p:nvPicPr>
          <p:cNvPr id="7" name="Picture 2" descr="https://p0.ssl.qhimgs4.com/t01226da51d6d5d34f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285860"/>
            <a:ext cx="3149320" cy="4357718"/>
          </a:xfrm>
          <a:prstGeom prst="rect">
            <a:avLst/>
          </a:prstGeom>
          <a:noFill/>
        </p:spPr>
      </p:pic>
      <p:pic>
        <p:nvPicPr>
          <p:cNvPr id="23556" name="Picture 4" descr="https://p0.ssl.qhimgs4.com/t0143456e06609663e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77192" y="500042"/>
            <a:ext cx="4166808" cy="57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g.hb.aicdn.com/a9248e9009f1002192b58a7b5f6a602b2a7658bb29e10-8ot0lw_fw6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7"/>
            <a:ext cx="8429931" cy="65722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en-US" altLang="zh-CN" sz="2400" dirty="0" smtClean="0"/>
              <a:t>1</a:t>
            </a:r>
            <a:r>
              <a:rPr lang="zh-CN" altLang="en-US" sz="2400" dirty="0" smtClean="0"/>
              <a:t>、确定</a:t>
            </a:r>
            <a:r>
              <a:rPr lang="zh-CN" altLang="en-US" sz="2400" dirty="0"/>
              <a:t>头型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zh-CN" altLang="en-US" sz="2400" dirty="0" smtClean="0"/>
              <a:t>斜</a:t>
            </a:r>
            <a:r>
              <a:rPr lang="zh-CN" altLang="en-US" sz="2400" dirty="0"/>
              <a:t>侧面的头型是兼有正面和正侧面特点的形状，一面更类似正面另一面更类似正侧面，大家请结合正面和正侧面的图，想象这个形状的空间立体结构。</a:t>
            </a:r>
          </a:p>
        </p:txBody>
      </p:sp>
      <p:pic>
        <p:nvPicPr>
          <p:cNvPr id="1026" name="Picture 2" descr="http://p5.qhimg.com/t01fadc476fbd8745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500306"/>
            <a:ext cx="7858177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p0.ssl.qhimgs4.com/t013de76f14ae4420f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571480"/>
            <a:ext cx="5214974" cy="575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en-US" altLang="zh-CN" sz="2400" dirty="0" smtClean="0"/>
              <a:t>2</a:t>
            </a:r>
            <a:r>
              <a:rPr lang="zh-CN" altLang="en-US" sz="2400" dirty="0" smtClean="0"/>
              <a:t>、</a:t>
            </a:r>
            <a:r>
              <a:rPr lang="zh-CN" altLang="en-US" sz="2400" dirty="0"/>
              <a:t>绘制眼睛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zh-CN" altLang="en-US" sz="2400" dirty="0" smtClean="0"/>
              <a:t>一侧</a:t>
            </a:r>
            <a:r>
              <a:rPr lang="zh-CN" altLang="en-US" sz="2400" dirty="0"/>
              <a:t>眼睛的内眼角紧靠鼻中线的，另一侧的眼睛则仍要注意“五眼”的关系，保持双眼的距离。眼睛的画法有以下例子。</a:t>
            </a:r>
          </a:p>
        </p:txBody>
      </p:sp>
      <p:pic>
        <p:nvPicPr>
          <p:cNvPr id="8194" name="Picture 2" descr="http://p8.qhimg.com/t0197a49e11792179c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7" y="2571744"/>
            <a:ext cx="7708971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en-US" altLang="zh-CN" sz="2400" dirty="0" smtClean="0"/>
              <a:t>3</a:t>
            </a:r>
            <a:r>
              <a:rPr lang="zh-CN" altLang="en-US" sz="2400" dirty="0" smtClean="0"/>
              <a:t>、</a:t>
            </a:r>
            <a:r>
              <a:rPr lang="zh-CN" altLang="en-US" sz="2400" dirty="0"/>
              <a:t>绘制口鼻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zh-CN" altLang="en-US" sz="2400" dirty="0" smtClean="0"/>
              <a:t>动</a:t>
            </a:r>
            <a:r>
              <a:rPr lang="zh-CN" altLang="en-US" sz="2400" dirty="0"/>
              <a:t>漫人物的嘴巴和嘴巴有以下例子，选取好后，在眼睛下方合适的地方绘制即可。</a:t>
            </a:r>
          </a:p>
        </p:txBody>
      </p:sp>
      <p:pic>
        <p:nvPicPr>
          <p:cNvPr id="7170" name="Picture 2" descr="http://p1.qhimg.com/t01d0a6dec4a757624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09" y="2285992"/>
            <a:ext cx="7728729" cy="371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http://n.sinaimg.cn/sinakd20200316ac/798/w610h988/20200316/5592-iquxrui8322653.jpg"/>
          <p:cNvPicPr>
            <a:picLocks noChangeAspect="1" noChangeArrowheads="1"/>
          </p:cNvPicPr>
          <p:nvPr/>
        </p:nvPicPr>
        <p:blipFill>
          <a:blip r:embed="rId3"/>
          <a:srcRect t="26459" b="27239"/>
          <a:stretch>
            <a:fillRect/>
          </a:stretch>
        </p:blipFill>
        <p:spPr bwMode="auto">
          <a:xfrm>
            <a:off x="357158" y="285728"/>
            <a:ext cx="8382648" cy="628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en-US" altLang="zh-CN" sz="2400" dirty="0" smtClean="0"/>
              <a:t>4</a:t>
            </a:r>
            <a:r>
              <a:rPr lang="zh-CN" altLang="en-US" sz="2400" dirty="0" smtClean="0"/>
              <a:t>、</a:t>
            </a:r>
            <a:r>
              <a:rPr lang="zh-CN" altLang="en-US" sz="2400" dirty="0"/>
              <a:t>绘制发型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zh-CN" altLang="en-US" sz="2400" dirty="0" smtClean="0"/>
              <a:t>发型</a:t>
            </a:r>
            <a:r>
              <a:rPr lang="zh-CN" altLang="en-US" sz="2400" dirty="0"/>
              <a:t>有以下例子，选好发型后，确定发迹线和头发外轮廓，然后对头发的细节进行补充。注意如果是这样的分头，头发要汇聚形成发线，发型才会自然。</a:t>
            </a:r>
          </a:p>
        </p:txBody>
      </p:sp>
      <p:pic>
        <p:nvPicPr>
          <p:cNvPr id="6146" name="Picture 2" descr="http://p5.qhimg.com/t019ba5473553de900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343149"/>
            <a:ext cx="5905500" cy="4514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n.sinaimg.cn/sinakd20200316ac/798/w610h988/20200316/5592-iquxrui8322653.jpg"/>
          <p:cNvPicPr>
            <a:picLocks noChangeAspect="1" noChangeArrowheads="1"/>
          </p:cNvPicPr>
          <p:nvPr/>
        </p:nvPicPr>
        <p:blipFill>
          <a:blip r:embed="rId3"/>
          <a:srcRect b="72571"/>
          <a:stretch>
            <a:fillRect/>
          </a:stretch>
        </p:blipFill>
        <p:spPr bwMode="auto">
          <a:xfrm>
            <a:off x="-1" y="0"/>
            <a:ext cx="9165757" cy="4071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en-US" altLang="zh-CN" sz="2400" dirty="0" smtClean="0"/>
              <a:t>5</a:t>
            </a:r>
            <a:r>
              <a:rPr lang="zh-CN" altLang="en-US" sz="2400" dirty="0" smtClean="0"/>
              <a:t>、</a:t>
            </a:r>
            <a:r>
              <a:rPr lang="zh-CN" altLang="en-US" sz="2400" dirty="0"/>
              <a:t>按以上几点基本上可以绘制出一个完整的动漫人物头像。多加练习就能绘制出好看的动漫人物了。</a:t>
            </a:r>
          </a:p>
        </p:txBody>
      </p:sp>
      <p:pic>
        <p:nvPicPr>
          <p:cNvPr id="5122" name="Picture 2" descr="http://p8.qhimg.com/t0139c26c424b9d50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3" y="2285992"/>
            <a:ext cx="8145531" cy="4572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hbimg.huabanimg.com/84254f7d0af246aef90588e973de66d74e80e22a17004-F87FAv_fw6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271476" cy="5857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p0.ssl.qhimgs1.com/sdr/400__/t01dd3c5be09f83bd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14290"/>
            <a:ext cx="6577273" cy="6643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://p1.pstatp.com/large/pgc-image/1538039699435279724cfc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5" y="0"/>
            <a:ext cx="717363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p2.ssl.qhimgs1.com/sdr/400__/t0167a00306e4b1cd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3714776" cy="6872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5b0988e595225.cdn.sohucs.com/q_70,c_zoom,w_640/images/20180526/1d860319325c40cc9e870ae0e4d18a6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14356"/>
            <a:ext cx="7915136" cy="5429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img11.weikeimg.com/data/uploads/2018/05/31/2558777585b0fa485c345b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85677"/>
            <a:ext cx="5643602" cy="67723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img11.weikeimg.com/data/uploads/2018/05/31/3024055785b0fa486438fc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5715040" cy="6858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img11.weikeimg.com/data/uploads/2018/05/31/5794802085b0fa48bda79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-48"/>
            <a:ext cx="5715040" cy="6858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s://p5.ssl.qhimgs1.com/sdr/400__/t0159dfbab5ca79ac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28604"/>
            <a:ext cx="7905806" cy="59293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p7.itc.cn/images01/20201114/015a6a3bcc0243bd903d760edba8b93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785794"/>
            <a:ext cx="2028825" cy="206692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928662" y="3286124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铺上底色</a:t>
            </a:r>
            <a:r>
              <a:rPr lang="en-US" altLang="zh-CN" dirty="0"/>
              <a:t>.</a:t>
            </a:r>
            <a:endParaRPr lang="zh-CN" altLang="en-US" dirty="0"/>
          </a:p>
        </p:txBody>
      </p:sp>
      <p:pic>
        <p:nvPicPr>
          <p:cNvPr id="41988" name="Picture 4" descr="http://p1.itc.cn/images01/20201114/5ce752f4758543d2a9eef6386d5f287c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785794"/>
            <a:ext cx="2028825" cy="202882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71736" y="3214686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涂色时注意立体意识</a:t>
            </a:r>
          </a:p>
        </p:txBody>
      </p:sp>
      <p:pic>
        <p:nvPicPr>
          <p:cNvPr id="41990" name="Picture 6" descr="http://p7.itc.cn/images01/20201114/1301d0cf82914f649ed4b0b5c591a417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785794"/>
            <a:ext cx="4019396" cy="4000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p8.itc.cn/images01/20201114/a6833b6953dc4bd78bbab7dc67f0b45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262" y="1071546"/>
            <a:ext cx="3451419" cy="292895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85786" y="4214818"/>
            <a:ext cx="562205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绘制阴影</a:t>
            </a:r>
            <a:r>
              <a:rPr lang="en-US" altLang="zh-CN" dirty="0"/>
              <a:t>1</a:t>
            </a:r>
          </a:p>
          <a:p>
            <a:r>
              <a:rPr lang="zh-CN" altLang="en-US" dirty="0"/>
              <a:t>在这</a:t>
            </a:r>
            <a:r>
              <a:rPr lang="en-US" altLang="zh-CN" dirty="0"/>
              <a:t>-</a:t>
            </a:r>
            <a:r>
              <a:rPr lang="zh-CN" altLang="en-US" dirty="0"/>
              <a:t>步中阴影不要画得太细致，大致进行</a:t>
            </a:r>
            <a:r>
              <a:rPr lang="en-US" altLang="zh-CN" dirty="0"/>
              <a:t>.</a:t>
            </a:r>
            <a:r>
              <a:rPr lang="zh-CN" altLang="en-US" dirty="0"/>
              <a:t>上色就好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/>
              <a:t>想要模糊的地方和想要</a:t>
            </a:r>
          </a:p>
          <a:p>
            <a:r>
              <a:rPr lang="zh-CN" altLang="en-US" dirty="0"/>
              <a:t>清晰体现的地方区分开</a:t>
            </a:r>
          </a:p>
          <a:p>
            <a:r>
              <a:rPr lang="zh-CN" altLang="en-US" dirty="0"/>
              <a:t>立体感就表现出来了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pic>
        <p:nvPicPr>
          <p:cNvPr id="40964" name="Picture 4" descr="http://p6.itc.cn/images01/20201114/2eb9ee2cd3ac416782797ed371de0ed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0"/>
            <a:ext cx="4071966" cy="40719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3857628"/>
            <a:ext cx="24929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绘制阴影</a:t>
            </a:r>
            <a:r>
              <a:rPr lang="en-US" altLang="zh-CN" dirty="0"/>
              <a:t>2</a:t>
            </a:r>
          </a:p>
          <a:p>
            <a:r>
              <a:rPr lang="zh-CN" altLang="en-US" dirty="0"/>
              <a:t>绘制在阴影更深的部分</a:t>
            </a:r>
          </a:p>
          <a:p>
            <a:endParaRPr lang="zh-CN" altLang="en-US" dirty="0"/>
          </a:p>
        </p:txBody>
      </p:sp>
      <p:pic>
        <p:nvPicPr>
          <p:cNvPr id="39938" name="Picture 2" descr="http://p9.itc.cn/images01/20201114/6adc2f0b56b446a08b2e762b814724e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5" y="214290"/>
            <a:ext cx="3370249" cy="338614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786314" y="2285992"/>
            <a:ext cx="2723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用稍暗一些的颜色绘制出</a:t>
            </a:r>
          </a:p>
          <a:p>
            <a:r>
              <a:rPr lang="zh-CN" altLang="en-US" dirty="0"/>
              <a:t>阴影凹陷和颈部细节</a:t>
            </a:r>
          </a:p>
        </p:txBody>
      </p:sp>
      <p:pic>
        <p:nvPicPr>
          <p:cNvPr id="39940" name="Picture 4" descr="http://p0.itc.cn/images01/20201114/5d358d678b2f4010bb156ef5ae47a07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143222"/>
            <a:ext cx="3714776" cy="37147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p8.itc.cn/images01/20201114/46a08e93671747c1b802dd97f98f6ed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928670"/>
            <a:ext cx="2038350" cy="2038350"/>
          </a:xfrm>
          <a:prstGeom prst="rect">
            <a:avLst/>
          </a:prstGeom>
          <a:noFill/>
        </p:spPr>
      </p:pic>
      <p:pic>
        <p:nvPicPr>
          <p:cNvPr id="38916" name="Picture 4" descr="http://p3.itc.cn/images01/20201114/39e88dfe143b44d9a6a19200ada662a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928670"/>
            <a:ext cx="2038350" cy="2038350"/>
          </a:xfrm>
          <a:prstGeom prst="rect">
            <a:avLst/>
          </a:prstGeom>
          <a:noFill/>
        </p:spPr>
      </p:pic>
      <p:pic>
        <p:nvPicPr>
          <p:cNvPr id="38918" name="Picture 6" descr="http://p9.itc.cn/images01/20201114/73a8bbe2be92407cb2591ef6975ef9a8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7" y="928670"/>
            <a:ext cx="4038267" cy="4000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216</Words>
  <Application>Microsoft Office PowerPoint</Application>
  <PresentationFormat>全屏显示(4:3)</PresentationFormat>
  <Paragraphs>26</Paragraphs>
  <Slides>32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Office 主题</vt:lpstr>
      <vt:lpstr>动漫人物绘画教程（4）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1、确定头型： 斜侧面的头型是兼有正面和正侧面特点的形状，一面更类似正面另一面更类似正侧面，大家请结合正面和正侧面的图，想象这个形状的空间立体结构。</vt:lpstr>
      <vt:lpstr>幻灯片 10</vt:lpstr>
      <vt:lpstr>2、绘制眼睛： 一侧眼睛的内眼角紧靠鼻中线的，另一侧的眼睛则仍要注意“五眼”的关系，保持双眼的距离。眼睛的画法有以下例子。</vt:lpstr>
      <vt:lpstr>3、绘制口鼻： 动漫人物的嘴巴和嘴巴有以下例子，选取好后，在眼睛下方合适的地方绘制即可。</vt:lpstr>
      <vt:lpstr>幻灯片 13</vt:lpstr>
      <vt:lpstr>4、绘制发型： 发型有以下例子，选好发型后，确定发迹线和头发外轮廓，然后对头发的细节进行补充。注意如果是这样的分头，头发要汇聚形成发线，发型才会自然。</vt:lpstr>
      <vt:lpstr>幻灯片 15</vt:lpstr>
      <vt:lpstr>5、按以上几点基本上可以绘制出一个完整的动漫人物头像。多加练习就能绘制出好看的动漫人物了。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动漫人物绘画教程（一）</dc:title>
  <dc:creator>Windows 用户</dc:creator>
  <cp:lastModifiedBy>Windows 用户</cp:lastModifiedBy>
  <cp:revision>14</cp:revision>
  <dcterms:created xsi:type="dcterms:W3CDTF">2021-05-06T01:58:25Z</dcterms:created>
  <dcterms:modified xsi:type="dcterms:W3CDTF">2021-05-06T06:27:25Z</dcterms:modified>
</cp:coreProperties>
</file>