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35"/>
  </p:notesMasterIdLst>
  <p:sldIdLst>
    <p:sldId id="319" r:id="rId2"/>
    <p:sldId id="359" r:id="rId3"/>
    <p:sldId id="321" r:id="rId4"/>
    <p:sldId id="480" r:id="rId5"/>
    <p:sldId id="481" r:id="rId6"/>
    <p:sldId id="482" r:id="rId7"/>
    <p:sldId id="483" r:id="rId8"/>
    <p:sldId id="484" r:id="rId9"/>
    <p:sldId id="485" r:id="rId10"/>
    <p:sldId id="495" r:id="rId11"/>
    <p:sldId id="496" r:id="rId12"/>
    <p:sldId id="497" r:id="rId13"/>
    <p:sldId id="498" r:id="rId14"/>
    <p:sldId id="499" r:id="rId15"/>
    <p:sldId id="500" r:id="rId16"/>
    <p:sldId id="494" r:id="rId17"/>
    <p:sldId id="486" r:id="rId18"/>
    <p:sldId id="487" r:id="rId19"/>
    <p:sldId id="488" r:id="rId20"/>
    <p:sldId id="324" r:id="rId21"/>
    <p:sldId id="490" r:id="rId22"/>
    <p:sldId id="489" r:id="rId23"/>
    <p:sldId id="491" r:id="rId24"/>
    <p:sldId id="360" r:id="rId25"/>
    <p:sldId id="492" r:id="rId26"/>
    <p:sldId id="501" r:id="rId27"/>
    <p:sldId id="502" r:id="rId28"/>
    <p:sldId id="503" r:id="rId29"/>
    <p:sldId id="504" r:id="rId30"/>
    <p:sldId id="505" r:id="rId31"/>
    <p:sldId id="506" r:id="rId32"/>
    <p:sldId id="507" r:id="rId33"/>
    <p:sldId id="325" r:id="rId3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91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9966"/>
    <a:srgbClr val="00CC00"/>
    <a:srgbClr val="00CC66"/>
    <a:srgbClr val="FFCCCC"/>
    <a:srgbClr val="FFFF99"/>
    <a:srgbClr val="0000FF"/>
    <a:srgbClr val="FF3300"/>
    <a:srgbClr val="FFFFCC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38" autoAdjust="0"/>
    <p:restoredTop sz="93676" autoAdjust="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91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BBFB3ED7-FC2F-4CDF-997A-AD909BC946C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C2EA5C55-F6B6-4496-A609-9C7568947FB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xmlns="" id="{9B6CD70F-00E3-4B34-981B-FE9DCE4626B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xmlns="" id="{86380C80-98C8-4E6D-99C7-7FA71829D4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580EFB5B-C7B5-4D4B-A50D-EDA366FEBC7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78173D24-15C2-4F91-B805-2767895930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E8248FAF-A5BC-482E-86AD-DC002CC95C0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98718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5D0BE246-B15B-4C66-B62C-A5E5583C6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B2631EE1-7614-476A-804F-57002748E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B9980C3D-F72A-4E55-93D9-D33FF8783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728C64-CA67-465C-8272-49233F5E146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81267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28ED9BE3-F8C0-4BB9-A8F5-4330E0DE8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CF03427F-3CE4-4517-95E7-ACF742524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E0B08EE1-5CB3-46EC-9D84-21B3625A8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9DA08-B426-4B4D-933A-78310DE72D5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99119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D484B441-803B-4008-BCAB-47172E833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41528C4A-0E48-469F-BAAA-5FEF764C7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D6814B55-D59A-4527-8DDB-6EE6E0E39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863F77-8311-4C53-BDD8-BCB455F080A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56521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xmlns="" id="{925F2925-828B-4D9C-B74B-10E4F598E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xmlns="" id="{049A4A78-B750-475D-A881-02AF9D1DA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xmlns="" id="{09B08181-F71A-4C42-B521-CC97C66D2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078C6D-B34C-4114-9CE5-EA986D52D39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13863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xmlns="" id="{97D1E89B-04FF-4E82-A17D-E85F7FB4C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xmlns="" id="{9373C79B-89F6-498C-B87B-671DDF90A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xmlns="" id="{487CA7FF-F6DE-415D-AF29-F1D110417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F8B33C-A95F-4C4C-AF89-14FBBD38D20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6641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xmlns="" id="{B4151763-7E49-41E7-9C4D-D5274DB0B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xmlns="" id="{8F74A4E3-05FB-492F-82FF-13D36FD42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xmlns="" id="{43A50CF4-84F3-437A-A1C6-AF3162D4A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9C7BAF-51C4-4FE8-A4CA-E8A76B3E57B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7555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755650" y="549275"/>
            <a:ext cx="914400" cy="9144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1"/>
          </p:nvPr>
        </p:nvSpPr>
        <p:spPr>
          <a:xfrm>
            <a:off x="1403350" y="115888"/>
            <a:ext cx="914400" cy="9144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" name="图片占位符 9"/>
          <p:cNvSpPr>
            <a:spLocks noGrp="1"/>
          </p:cNvSpPr>
          <p:nvPr>
            <p:ph type="pic" sz="quarter" idx="12"/>
          </p:nvPr>
        </p:nvSpPr>
        <p:spPr>
          <a:xfrm>
            <a:off x="468313" y="404813"/>
            <a:ext cx="914400" cy="9144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2" name="剪贴画占位符 11"/>
          <p:cNvSpPr>
            <a:spLocks noGrp="1"/>
          </p:cNvSpPr>
          <p:nvPr>
            <p:ph type="clipArt" sz="quarter" idx="13"/>
          </p:nvPr>
        </p:nvSpPr>
        <p:spPr>
          <a:xfrm>
            <a:off x="539750" y="333375"/>
            <a:ext cx="914400" cy="91440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0571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xmlns="" id="{25511AD1-0022-41F4-A538-02EE6E062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xmlns="" id="{3F7A88DE-F36E-4B61-9BD1-05FDD6D092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xmlns="" id="{B3211990-F7A6-4ABE-B966-77E82DB54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EA9164-28B5-4879-8A42-AB2DD2B8F67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82300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xmlns="" id="{B20F7BF3-5C27-4109-BA9B-115067C37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xmlns="" id="{DBA86127-CB37-40B6-9AD1-731455610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xmlns="" id="{4C5ADE49-691D-43E8-830F-765543CB0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7FC410-E3C5-4A1F-9949-6BE44CADA36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72761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6411B73A-7FAF-4044-9381-E60B4ECC37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975F9AA2-3963-4CF7-BE46-BCD9C870C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25A1D434-D34A-4884-AFEE-4DFD8C396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E67629-0F16-4767-AA1D-8601CCE6E63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43963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1398B3F4-D9DC-4B3D-A113-3FC8F4443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2B1D324D-AA20-49A4-85E6-5FE8A12D0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92D2C387-F3CE-4EC8-B4AF-2E1F4982C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B9414D-A916-44C1-880D-D5E42D03EC6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373611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E8D011D-CBE0-4D1A-AF0B-A2978DC4AD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58E0614-4601-4D7B-8BE9-68DAB99D3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A31EB71-0CCB-48ED-AB77-A3ABB640D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A903DCF-57E9-455D-98FB-CB6CF9B5FC8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502222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xmlns="" id="{8CB028A9-DCAB-46D9-9520-B24781FF8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xmlns="" id="{A2B70D0E-2CCF-4E41-8224-B3C84018B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xmlns="" id="{5EBA8665-21B1-4D9A-8D4A-2D348F391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7E3CE0-6FC0-4CF1-BCF2-FD26D88F438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7808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xmlns="" id="{D972E9D7-F44B-4C8E-8513-04CF1EED927D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xmlns="" id="{09BE19C5-07B3-479E-B513-6AA5C833B300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xmlns="" id="{B2762CB7-5461-4506-B47A-DE0B67B169F9}"/>
              </a:ext>
            </a:extLst>
          </p:cNvPr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xmlns="" id="{6EECD1F9-57F9-49C0-BFE6-0559EAC6682A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xmlns="" id="{E66F6382-602F-488C-8EE3-7904BCED8AF7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sp>
        <p:nvSpPr>
          <p:cNvPr id="1030" name="Text Box 11">
            <a:extLst>
              <a:ext uri="{FF2B5EF4-FFF2-40B4-BE49-F238E27FC236}">
                <a16:creationId xmlns:a16="http://schemas.microsoft.com/office/drawing/2014/main" xmlns="" id="{24E5CB2D-02C6-4527-ADC8-132C0694A9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6 Writing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xmlns="" id="{4CE2EBF1-4207-47BB-8C38-9BB735694F2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xmlns="" id="{430135EB-BA34-472A-AA3E-7CBFC391A38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xmlns="" id="{A66CF280-B8C8-40B3-85AF-6D4CA86E8E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xmlns="" id="{176336C3-3C19-4416-BCE9-45F3F6F871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xmlns="" id="{62AD4ECE-8EBA-4469-B54A-DA97D81413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A4F52BB5-F9F1-4DD4-A844-53F873E0669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0" r:id="rId2"/>
    <p:sldLayoutId id="2147483679" r:id="rId3"/>
    <p:sldLayoutId id="2147483678" r:id="rId4"/>
    <p:sldLayoutId id="2147483677" r:id="rId5"/>
    <p:sldLayoutId id="2147483676" r:id="rId6"/>
    <p:sldLayoutId id="2147483675" r:id="rId7"/>
    <p:sldLayoutId id="2147483674" r:id="rId8"/>
    <p:sldLayoutId id="2147483673" r:id="rId9"/>
    <p:sldLayoutId id="2147483672" r:id="rId10"/>
    <p:sldLayoutId id="2147483671" r:id="rId11"/>
    <p:sldLayoutId id="2147483682" r:id="rId12"/>
    <p:sldLayoutId id="2147483683" r:id="rId13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E4962402-4205-4ED5-ABB0-0E4D82DB768C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203848" y="1700808"/>
            <a:ext cx="2160240" cy="576064"/>
          </a:xfrm>
          <a:solidFill>
            <a:srgbClr val="FFFF99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Writing</a:t>
            </a:r>
          </a:p>
        </p:txBody>
      </p:sp>
      <p:sp>
        <p:nvSpPr>
          <p:cNvPr id="5123" name="TextBox 4">
            <a:extLst>
              <a:ext uri="{FF2B5EF4-FFF2-40B4-BE49-F238E27FC236}">
                <a16:creationId xmlns:a16="http://schemas.microsoft.com/office/drawing/2014/main" xmlns="" id="{06FE7D70-4C27-42A3-A131-6E6A228D7D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406400"/>
            <a:ext cx="4032250" cy="646113"/>
          </a:xfrm>
          <a:prstGeom prst="rect">
            <a:avLst/>
          </a:prstGeom>
          <a:solidFill>
            <a:srgbClr val="FFFF99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6  Electricity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xmlns="" id="{C19AEC16-A8C2-427A-9A3C-80A1E79A3F1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xmlns="" id="{A2F696D2-A35A-4C91-9E37-71FBA9646E9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xmlns="" id="{1B67BBD9-55A8-409B-9312-1251390B197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xmlns="" id="{795FE46D-0CCE-46F5-AF4D-378A3F81090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xmlns="" id="{74BCBD45-E4D8-4F63-AA18-D1970C020CB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xmlns="" id="{71A59756-1E72-44EF-A119-5A7E39A84E3F}"/>
              </a:ext>
            </a:extLst>
          </p:cNvPr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xmlns="" id="{3EF78745-3246-4232-B491-D6B115EAEBED}"/>
              </a:ext>
            </a:extLst>
          </p:cNvPr>
          <p:cNvSpPr/>
          <p:nvPr/>
        </p:nvSpPr>
        <p:spPr>
          <a:xfrm rot="1326258">
            <a:off x="3806723" y="2819095"/>
            <a:ext cx="1625369" cy="1625372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xmlns="" id="{5BEB650A-EFE5-4866-9301-B367B0B8B33F}"/>
              </a:ext>
            </a:extLst>
          </p:cNvPr>
          <p:cNvSpPr/>
          <p:nvPr/>
        </p:nvSpPr>
        <p:spPr>
          <a:xfrm rot="20563910" flipH="1">
            <a:off x="3207643" y="3657010"/>
            <a:ext cx="1625373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xmlns="" id="{AA254E94-89E1-4ABA-90E2-68749A428F12}"/>
              </a:ext>
            </a:extLst>
          </p:cNvPr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xmlns="" id="{7046C980-8262-4034-9660-1BE240C97EB5}"/>
              </a:ext>
            </a:extLst>
          </p:cNvPr>
          <p:cNvSpPr/>
          <p:nvPr/>
        </p:nvSpPr>
        <p:spPr>
          <a:xfrm rot="1326258">
            <a:off x="3792605" y="997453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24B3E22B-94B0-472B-A3D9-C14DE45B86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8CDD5158-6F1D-4201-8103-325679E450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9FE0C884-5452-4C80-A032-F4AB98DE01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8CB3E3F-7572-45B0-AA3D-9B36F0D75B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D0C56D31-FBDA-46CC-AD51-209016B52B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6160" name="TextBox 32">
            <a:extLst>
              <a:ext uri="{FF2B5EF4-FFF2-40B4-BE49-F238E27FC236}">
                <a16:creationId xmlns:a16="http://schemas.microsoft.com/office/drawing/2014/main" xmlns="" id="{D1C525D7-9657-45C1-A005-889E818D5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xmlns="" id="{4570CB24-F113-44B8-9B34-F641218BDA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xmlns="" id="{2DEB0028-E262-4883-A55B-E8FE4BAB05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xmlns="" id="{DC1F8705-2004-4C1F-AC4A-B95735C3BF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xmlns="" id="{B90AAD3D-843B-468E-BE49-CCAAAA8B97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xmlns="" id="{2B7B635E-3C40-4668-BB87-5B4BA5D6A4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A465D478-7C31-4CDF-80D1-0850AA027823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170" name="TextBox 4">
            <a:extLst>
              <a:ext uri="{FF2B5EF4-FFF2-40B4-BE49-F238E27FC236}">
                <a16:creationId xmlns:a16="http://schemas.microsoft.com/office/drawing/2014/main" xmlns="" id="{03046967-40FE-4170-85DD-36483E4F1A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1">
            <a:extLst>
              <a:ext uri="{FF2B5EF4-FFF2-40B4-BE49-F238E27FC236}">
                <a16:creationId xmlns:a16="http://schemas.microsoft.com/office/drawing/2014/main" xmlns="" id="{0A60CA61-9188-4D50-9E1D-1053C1CF13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844675"/>
            <a:ext cx="7416800" cy="2028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sz="3600" b="1" dirty="0">
                <a:latin typeface="+mn-lt"/>
                <a:cs typeface="Times New Roman" panose="02020603050405020304" pitchFamily="18" charset="0"/>
              </a:rPr>
              <a:t>With a partner, discuss some rules at home that you agree or disagree with. Make some notes in the chart.</a:t>
            </a:r>
            <a:endParaRPr lang="zh-CN" altLang="en-US" sz="3600" b="1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8194" name="WordArt 21">
            <a:extLst>
              <a:ext uri="{FF2B5EF4-FFF2-40B4-BE49-F238E27FC236}">
                <a16:creationId xmlns:a16="http://schemas.microsoft.com/office/drawing/2014/main" xmlns="" id="{DB52835C-D848-4D44-B960-CC02FB940D9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92338" y="847725"/>
            <a:ext cx="4044950" cy="10541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altLang="zh-CN" sz="3600" b="1" kern="1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8998"/>
                    </a:srgbClr>
                  </a:outerShdw>
                </a:effectLst>
                <a:latin typeface="+mn-lt"/>
                <a:ea typeface="+mn-lt"/>
                <a:cs typeface="+mn-lt"/>
              </a:rPr>
              <a:t>Discussion</a:t>
            </a:r>
            <a:endParaRPr lang="zh-CN" altLang="en-US" sz="3600" b="1" kern="10">
              <a:ln w="12700">
                <a:solidFill>
                  <a:srgbClr val="FF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8998"/>
                  </a:srgbClr>
                </a:outerShdw>
              </a:effectLst>
              <a:latin typeface="+mn-lt"/>
              <a:ea typeface="+mn-lt"/>
              <a:cs typeface="+mn-lt"/>
            </a:endParaRPr>
          </a:p>
        </p:txBody>
      </p:sp>
      <p:pic>
        <p:nvPicPr>
          <p:cNvPr id="8195" name="图片 3" descr="小组讨论.jpg">
            <a:extLst>
              <a:ext uri="{FF2B5EF4-FFF2-40B4-BE49-F238E27FC236}">
                <a16:creationId xmlns:a16="http://schemas.microsoft.com/office/drawing/2014/main" xmlns="" id="{3A603D87-2800-4C0E-B779-DE13EE40CB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850" y="3948113"/>
            <a:ext cx="4286250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2">
            <a:extLst>
              <a:ext uri="{FF2B5EF4-FFF2-40B4-BE49-F238E27FC236}">
                <a16:creationId xmlns:a16="http://schemas.microsoft.com/office/drawing/2014/main" xmlns="" id="{653094CA-E5E1-4B67-90EA-8A6435477613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65163" y="844550"/>
            <a:ext cx="7488237" cy="5327650"/>
          </a:xfrm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0000FF"/>
                </a:solidFill>
              </a:rPr>
              <a:t>Sample dialogue 1:</a:t>
            </a:r>
          </a:p>
          <a:p>
            <a:pPr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A</a:t>
            </a:r>
            <a:r>
              <a:rPr lang="en-US" altLang="zh-CN" sz="3200" b="1"/>
              <a:t>: I have a lot of rules </a:t>
            </a:r>
            <a:r>
              <a:rPr lang="zh-CN" altLang="en-US" sz="3200" b="1"/>
              <a:t>to follow </a:t>
            </a:r>
            <a:r>
              <a:rPr lang="en-US" altLang="zh-CN" sz="3200" b="1"/>
              <a:t>at my </a:t>
            </a:r>
          </a:p>
          <a:p>
            <a:pPr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/>
              <a:t>     </a:t>
            </a:r>
            <a:r>
              <a:rPr lang="en-US" altLang="zh-CN" sz="3200" b="1"/>
              <a:t>h</a:t>
            </a:r>
            <a:r>
              <a:rPr lang="zh-CN" altLang="en-US" sz="3200" b="1"/>
              <a:t>ome.</a:t>
            </a:r>
          </a:p>
          <a:p>
            <a:pPr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0000FF"/>
                </a:solidFill>
              </a:rPr>
              <a:t>B</a:t>
            </a:r>
            <a:r>
              <a:rPr lang="en-US" altLang="zh-CN" sz="3200" b="1"/>
              <a:t>: So do I. </a:t>
            </a:r>
            <a:r>
              <a:rPr lang="en-US" altLang="zh-CN" sz="3200" b="1">
                <a:solidFill>
                  <a:srgbClr val="FF0000"/>
                </a:solidFill>
              </a:rPr>
              <a:t>Can</a:t>
            </a:r>
            <a:r>
              <a:rPr lang="en-US" altLang="zh-CN" sz="3200" b="1"/>
              <a:t> you go to the movies with </a:t>
            </a:r>
          </a:p>
          <a:p>
            <a:pPr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     friends on Friday nights?</a:t>
            </a:r>
          </a:p>
          <a:p>
            <a:pPr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A</a:t>
            </a:r>
            <a:r>
              <a:rPr lang="en-US" altLang="zh-CN" sz="3200" b="1"/>
              <a:t>: Yes. But I </a:t>
            </a:r>
            <a:r>
              <a:rPr lang="en-US" altLang="zh-CN" sz="3200" b="1">
                <a:solidFill>
                  <a:srgbClr val="FF0000"/>
                </a:solidFill>
              </a:rPr>
              <a:t>have to be</a:t>
            </a:r>
            <a:r>
              <a:rPr lang="en-US" altLang="zh-CN" sz="3200" b="1"/>
              <a:t> </a:t>
            </a:r>
          </a:p>
          <a:p>
            <a:pPr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     home by 10 p</a:t>
            </a:r>
            <a:r>
              <a:rPr lang="zh-CN" altLang="en-US" sz="3200" b="1"/>
              <a:t>.</a:t>
            </a:r>
            <a:r>
              <a:rPr lang="en-US" altLang="zh-CN" sz="3200" b="1"/>
              <a:t>m.</a:t>
            </a:r>
          </a:p>
          <a:p>
            <a:pPr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0000FF"/>
                </a:solidFill>
              </a:rPr>
              <a:t>B</a:t>
            </a:r>
            <a:r>
              <a:rPr lang="en-US" altLang="zh-CN" sz="3200" b="1"/>
              <a:t>: Me too.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>
            <a:extLst>
              <a:ext uri="{FF2B5EF4-FFF2-40B4-BE49-F238E27FC236}">
                <a16:creationId xmlns:a16="http://schemas.microsoft.com/office/drawing/2014/main" xmlns="" id="{6E8E8526-0472-481E-8CDE-B9C80CBE55DC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838200" y="762000"/>
            <a:ext cx="7696200" cy="5535613"/>
          </a:xfrm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0000FF"/>
                </a:solidFill>
              </a:rPr>
              <a:t>Sample dialogue 2: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A</a:t>
            </a:r>
            <a:r>
              <a:rPr lang="en-US" altLang="zh-CN" sz="3200" b="1"/>
              <a:t>: Do you have lots of rules at home?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0000FF"/>
                </a:solidFill>
              </a:rPr>
              <a:t>B</a:t>
            </a:r>
            <a:r>
              <a:rPr lang="en-US" altLang="zh-CN" sz="3200" b="1"/>
              <a:t>: Yes, of course. Only on Saturday  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     afternoon  </a:t>
            </a:r>
            <a:r>
              <a:rPr lang="en-US" altLang="zh-CN" sz="3200" b="1">
                <a:solidFill>
                  <a:srgbClr val="FF0000"/>
                </a:solidFill>
              </a:rPr>
              <a:t>can</a:t>
            </a:r>
            <a:r>
              <a:rPr lang="zh-CN" altLang="en-US" sz="3200" b="1">
                <a:solidFill>
                  <a:srgbClr val="FF0000"/>
                </a:solidFill>
              </a:rPr>
              <a:t> </a:t>
            </a:r>
            <a:r>
              <a:rPr lang="en-US" altLang="zh-CN" sz="3200" b="1"/>
              <a:t>I</a:t>
            </a: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en-US" altLang="zh-CN" sz="3200" b="1"/>
              <a:t>go shopping with my  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     friends.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A</a:t>
            </a:r>
            <a:r>
              <a:rPr lang="en-US" altLang="zh-CN" sz="3200" b="1"/>
              <a:t>: That’s nice.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0000FF"/>
                </a:solidFill>
              </a:rPr>
              <a:t>B</a:t>
            </a:r>
            <a:r>
              <a:rPr lang="en-US" altLang="zh-CN" sz="3200" b="1"/>
              <a:t>: And I </a:t>
            </a:r>
            <a:r>
              <a:rPr lang="en-US" altLang="zh-CN" sz="3200" b="1">
                <a:solidFill>
                  <a:srgbClr val="FF0000"/>
                </a:solidFill>
              </a:rPr>
              <a:t>can </a:t>
            </a:r>
            <a:r>
              <a:rPr lang="en-US" altLang="zh-CN" sz="3200" b="1"/>
              <a:t>choose my own clothes, but I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     </a:t>
            </a:r>
            <a:r>
              <a:rPr lang="en-US" altLang="zh-CN" sz="3200" b="1">
                <a:solidFill>
                  <a:srgbClr val="FF0000"/>
                </a:solidFill>
              </a:rPr>
              <a:t>can’t </a:t>
            </a:r>
            <a:r>
              <a:rPr lang="en-US" altLang="zh-CN" sz="3200" b="1"/>
              <a:t>get my ears pierced. And what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     about you?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A</a:t>
            </a:r>
            <a:r>
              <a:rPr lang="en-US" altLang="zh-CN" sz="3200" b="1"/>
              <a:t>: I’m not so lucky as you.</a:t>
            </a:r>
          </a:p>
        </p:txBody>
      </p:sp>
      <p:pic>
        <p:nvPicPr>
          <p:cNvPr id="10242" name="Picture 3" descr="1TT13118-18">
            <a:extLst>
              <a:ext uri="{FF2B5EF4-FFF2-40B4-BE49-F238E27FC236}">
                <a16:creationId xmlns:a16="http://schemas.microsoft.com/office/drawing/2014/main" xmlns="" id="{F1645123-224D-4B90-810F-499A13B29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55626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4" descr="1">
            <a:extLst>
              <a:ext uri="{FF2B5EF4-FFF2-40B4-BE49-F238E27FC236}">
                <a16:creationId xmlns:a16="http://schemas.microsoft.com/office/drawing/2014/main" xmlns="" id="{8EC76BC0-B905-42E9-AE25-ACDE134368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989138"/>
            <a:ext cx="3181350" cy="238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AutoShape 5">
            <a:extLst>
              <a:ext uri="{FF2B5EF4-FFF2-40B4-BE49-F238E27FC236}">
                <a16:creationId xmlns:a16="http://schemas.microsoft.com/office/drawing/2014/main" xmlns="" id="{0B57D493-B8A5-411D-BAD7-8ABEBB1FC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6950" y="820738"/>
            <a:ext cx="6845300" cy="1447800"/>
          </a:xfrm>
          <a:prstGeom prst="wedgeRoundRectCallout">
            <a:avLst>
              <a:gd name="adj1" fmla="val -20935"/>
              <a:gd name="adj2" fmla="val 125139"/>
              <a:gd name="adj3" fmla="val 16667"/>
            </a:avLst>
          </a:prstGeom>
          <a:solidFill>
            <a:srgbClr val="FF6600"/>
          </a:solidFill>
          <a:ln w="9525">
            <a:solidFill>
              <a:srgbClr val="FF99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chemeClr val="bg1"/>
                </a:solidFill>
                <a:latin typeface="Times New Roman" panose="02020603050405020304" pitchFamily="18" charset="0"/>
              </a:rPr>
              <a:t>I don’t think we should be allowed to play computer games.</a:t>
            </a:r>
          </a:p>
        </p:txBody>
      </p:sp>
      <p:sp>
        <p:nvSpPr>
          <p:cNvPr id="7172" name="AutoShape 6">
            <a:extLst>
              <a:ext uri="{FF2B5EF4-FFF2-40B4-BE49-F238E27FC236}">
                <a16:creationId xmlns:a16="http://schemas.microsoft.com/office/drawing/2014/main" xmlns="" id="{93695E96-7AD3-4AB4-B221-AC13904068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463" y="4292600"/>
            <a:ext cx="8675687" cy="2466975"/>
          </a:xfrm>
          <a:prstGeom prst="wedgeEllipseCallout">
            <a:avLst>
              <a:gd name="adj1" fmla="val 32134"/>
              <a:gd name="adj2" fmla="val -77431"/>
            </a:avLst>
          </a:prstGeom>
          <a:solidFill>
            <a:srgbClr val="339966"/>
          </a:solidFill>
          <a:ln w="9525">
            <a:solidFill>
              <a:srgbClr val="FF99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chemeClr val="bg1"/>
                </a:solidFill>
                <a:latin typeface="Times New Roman" panose="02020603050405020304" pitchFamily="18" charset="0"/>
              </a:rPr>
              <a:t>Sure, I agree with it. Because it is bad for us, </a:t>
            </a:r>
            <a:r>
              <a:rPr lang="zh-CN" altLang="en-US" sz="3600" b="1">
                <a:solidFill>
                  <a:schemeClr val="bg1"/>
                </a:solidFill>
                <a:latin typeface="Times New Roman" panose="02020603050405020304" pitchFamily="18" charset="0"/>
              </a:rPr>
              <a:t>and 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pitchFamily="18" charset="0"/>
              </a:rPr>
              <a:t>we should follow the rule.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ldLvl="0" animBg="1"/>
      <p:bldP spid="717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4" descr="1">
            <a:extLst>
              <a:ext uri="{FF2B5EF4-FFF2-40B4-BE49-F238E27FC236}">
                <a16:creationId xmlns:a16="http://schemas.microsoft.com/office/drawing/2014/main" xmlns="" id="{965E881A-A75B-4A78-BCAF-7C88C73FC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75" y="1412875"/>
            <a:ext cx="2890838" cy="217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AutoShape 5">
            <a:extLst>
              <a:ext uri="{FF2B5EF4-FFF2-40B4-BE49-F238E27FC236}">
                <a16:creationId xmlns:a16="http://schemas.microsoft.com/office/drawing/2014/main" xmlns="" id="{F074EC62-FDED-411F-B6E5-067EC8E4AC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696913"/>
            <a:ext cx="5538788" cy="715962"/>
          </a:xfrm>
          <a:prstGeom prst="wedgeRoundRectCallout">
            <a:avLst>
              <a:gd name="adj1" fmla="val -6315"/>
              <a:gd name="adj2" fmla="val 182917"/>
              <a:gd name="adj3" fmla="val 16667"/>
            </a:avLst>
          </a:prstGeom>
          <a:solidFill>
            <a:srgbClr val="FF6600"/>
          </a:solidFill>
          <a:ln w="9525">
            <a:solidFill>
              <a:srgbClr val="FF99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600" b="1">
                <a:solidFill>
                  <a:schemeClr val="bg1"/>
                </a:solidFill>
                <a:latin typeface="Times New Roman" panose="02020603050405020304" pitchFamily="18" charset="0"/>
              </a:rPr>
              <a:t>How about watch</a:t>
            </a:r>
            <a:r>
              <a:rPr lang="zh-CN" altLang="en-US" sz="3600" b="1">
                <a:solidFill>
                  <a:schemeClr val="bg1"/>
                </a:solidFill>
                <a:latin typeface="Times New Roman" panose="02020603050405020304" pitchFamily="18" charset="0"/>
              </a:rPr>
              <a:t>ing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pitchFamily="18" charset="0"/>
              </a:rPr>
              <a:t> TV?</a:t>
            </a:r>
          </a:p>
        </p:txBody>
      </p:sp>
      <p:sp>
        <p:nvSpPr>
          <p:cNvPr id="8196" name="AutoShape 6">
            <a:extLst>
              <a:ext uri="{FF2B5EF4-FFF2-40B4-BE49-F238E27FC236}">
                <a16:creationId xmlns:a16="http://schemas.microsoft.com/office/drawing/2014/main" xmlns="" id="{8788B550-3F7A-4987-80C3-0A9BD17DC6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0450" y="3433763"/>
            <a:ext cx="7769225" cy="3259137"/>
          </a:xfrm>
          <a:prstGeom prst="wedgeEllipseCallout">
            <a:avLst>
              <a:gd name="adj1" fmla="val 18787"/>
              <a:gd name="adj2" fmla="val -66060"/>
            </a:avLst>
          </a:prstGeom>
          <a:solidFill>
            <a:srgbClr val="339966"/>
          </a:solidFill>
          <a:ln w="9525">
            <a:solidFill>
              <a:srgbClr val="FF99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chemeClr val="bg1"/>
                </a:solidFill>
                <a:latin typeface="Times New Roman" panose="02020603050405020304" pitchFamily="18" charset="0"/>
              </a:rPr>
              <a:t>Well, I don’t agree with it. I think the rule should be changed. We can watch TV </a:t>
            </a:r>
            <a:r>
              <a:rPr lang="zh-CN" altLang="en-US" sz="3600" b="1">
                <a:solidFill>
                  <a:schemeClr val="bg1"/>
                </a:solidFill>
                <a:latin typeface="Times New Roman" panose="02020603050405020304" pitchFamily="18" charset="0"/>
              </a:rPr>
              <a:t>at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pitchFamily="18" charset="0"/>
              </a:rPr>
              <a:t> weekends.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/>
      <p:bldP spid="819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4" descr="1">
            <a:extLst>
              <a:ext uri="{FF2B5EF4-FFF2-40B4-BE49-F238E27FC236}">
                <a16:creationId xmlns:a16="http://schemas.microsoft.com/office/drawing/2014/main" xmlns="" id="{280FA78D-355B-4FB3-AD14-D663DAAC8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438" y="1762125"/>
            <a:ext cx="3181350" cy="238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AutoShape 5">
            <a:extLst>
              <a:ext uri="{FF2B5EF4-FFF2-40B4-BE49-F238E27FC236}">
                <a16:creationId xmlns:a16="http://schemas.microsoft.com/office/drawing/2014/main" xmlns="" id="{B9B873CA-3384-4990-841B-965677431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660400"/>
            <a:ext cx="7467600" cy="1328738"/>
          </a:xfrm>
          <a:prstGeom prst="wedgeRoundRectCallout">
            <a:avLst>
              <a:gd name="adj1" fmla="val -22787"/>
              <a:gd name="adj2" fmla="val 113282"/>
              <a:gd name="adj3" fmla="val 16667"/>
            </a:avLst>
          </a:prstGeom>
          <a:solidFill>
            <a:srgbClr val="FF6600"/>
          </a:solidFill>
          <a:ln w="9525">
            <a:solidFill>
              <a:srgbClr val="FF99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chemeClr val="bg1"/>
                </a:solidFill>
                <a:latin typeface="Times New Roman" panose="02020603050405020304" pitchFamily="18" charset="0"/>
              </a:rPr>
              <a:t>Hum, do you think if we should be allowed to have part-time jobs?</a:t>
            </a:r>
          </a:p>
        </p:txBody>
      </p:sp>
      <p:sp>
        <p:nvSpPr>
          <p:cNvPr id="9220" name="AutoShape 6">
            <a:extLst>
              <a:ext uri="{FF2B5EF4-FFF2-40B4-BE49-F238E27FC236}">
                <a16:creationId xmlns:a16="http://schemas.microsoft.com/office/drawing/2014/main" xmlns="" id="{0B67A38E-41EE-4536-BCC8-9E15DF8E30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475" y="4724400"/>
            <a:ext cx="6627813" cy="1827213"/>
          </a:xfrm>
          <a:prstGeom prst="cloudCallout">
            <a:avLst>
              <a:gd name="adj1" fmla="val 32477"/>
              <a:gd name="adj2" fmla="val -111745"/>
            </a:avLst>
          </a:prstGeom>
          <a:solidFill>
            <a:srgbClr val="339966"/>
          </a:solidFill>
          <a:ln w="9525">
            <a:solidFill>
              <a:srgbClr val="FF9900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I agree. We can learn a lot from working.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/>
      <p:bldP spid="92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C09EB8A1-00E8-40A0-8AA7-462F1FFC1B46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4338" name="TextBox 4">
            <a:extLst>
              <a:ext uri="{FF2B5EF4-FFF2-40B4-BE49-F238E27FC236}">
                <a16:creationId xmlns:a16="http://schemas.microsoft.com/office/drawing/2014/main" xmlns="" id="{73F3F131-19B0-43E3-9D1A-6CD3BC75DC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4">
            <a:extLst>
              <a:ext uri="{FF2B5EF4-FFF2-40B4-BE49-F238E27FC236}">
                <a16:creationId xmlns:a16="http://schemas.microsoft.com/office/drawing/2014/main" xmlns="" id="{E07892BF-7E1A-49F3-8C47-530F433836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636838"/>
            <a:ext cx="77041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new words and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15362" name="图片 5" descr="学习.jpg">
            <a:extLst>
              <a:ext uri="{FF2B5EF4-FFF2-40B4-BE49-F238E27FC236}">
                <a16:creationId xmlns:a16="http://schemas.microsoft.com/office/drawing/2014/main" xmlns="" id="{28FB30BF-AC98-4C63-9869-596ADC2F65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3141663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3" descr="37.jpg">
            <a:extLst>
              <a:ext uri="{FF2B5EF4-FFF2-40B4-BE49-F238E27FC236}">
                <a16:creationId xmlns:a16="http://schemas.microsoft.com/office/drawing/2014/main" xmlns="" id="{914940BB-35C4-44B0-BC0D-D6022D2BC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8" y="4105275"/>
            <a:ext cx="182245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6" name="TextBox 2">
            <a:extLst>
              <a:ext uri="{FF2B5EF4-FFF2-40B4-BE49-F238E27FC236}">
                <a16:creationId xmlns:a16="http://schemas.microsoft.com/office/drawing/2014/main" xmlns="" id="{F5B26C49-5834-4016-B12A-DE674E91F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4638" y="2251075"/>
            <a:ext cx="6843712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600">
                <a:latin typeface="Times New Roman" panose="02020603050405020304" pitchFamily="18" charset="0"/>
              </a:rPr>
              <a:t>air conditioner    	</a:t>
            </a:r>
            <a:r>
              <a:rPr lang="zh-CN" altLang="en-US" sz="3600">
                <a:latin typeface="Times New Roman" panose="02020603050405020304" pitchFamily="18" charset="0"/>
              </a:rPr>
              <a:t>空调</a:t>
            </a:r>
            <a:endParaRPr lang="en-US" altLang="zh-CN" sz="36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latin typeface="Times New Roman" panose="02020603050405020304" pitchFamily="18" charset="0"/>
              </a:rPr>
              <a:t>touch      			v. </a:t>
            </a:r>
            <a:r>
              <a:rPr lang="zh-CN" altLang="en-US" sz="3600">
                <a:latin typeface="Times New Roman" panose="02020603050405020304" pitchFamily="18" charset="0"/>
              </a:rPr>
              <a:t>触摸；碰</a:t>
            </a:r>
          </a:p>
        </p:txBody>
      </p:sp>
      <p:sp>
        <p:nvSpPr>
          <p:cNvPr id="16387" name="矩形 1">
            <a:extLst>
              <a:ext uri="{FF2B5EF4-FFF2-40B4-BE49-F238E27FC236}">
                <a16:creationId xmlns:a16="http://schemas.microsoft.com/office/drawing/2014/main" xmlns="" id="{374E11B2-EC18-4492-A9EA-102F1112BA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8275" y="1076325"/>
            <a:ext cx="6265863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New words and expressions</a:t>
            </a:r>
          </a:p>
          <a:p>
            <a:r>
              <a:rPr lang="en-US" altLang="zh-CN" sz="4000">
                <a:ea typeface="黑体" panose="02010609060101010101" pitchFamily="49" charset="-122"/>
              </a:rPr>
              <a:t>P</a:t>
            </a:r>
            <a:r>
              <a:rPr lang="en-US" altLang="zh-CN" sz="2800">
                <a:ea typeface="黑体" panose="02010609060101010101" pitchFamily="49" charset="-122"/>
              </a:rPr>
              <a:t>82</a:t>
            </a:r>
            <a:endParaRPr lang="en-US" altLang="zh-CN" sz="4000"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xmlns="" id="{93DA07B4-D5C8-466D-B922-D323AB5C56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013227"/>
            <a:ext cx="7921252" cy="5464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buFont typeface="Wingdings 2" panose="05020102010507070707" pitchFamily="18" charset="2"/>
              <a:buAutoNum type="arabicPeriod"/>
            </a:pPr>
            <a:r>
              <a:rPr lang="en-US" altLang="zh-CN" sz="3200" b="1" dirty="0">
                <a:latin typeface="Times New Roman" panose="02020603050405020304" pitchFamily="18" charset="0"/>
              </a:rPr>
              <a:t>Johnny’s father 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asking</a:t>
            </a:r>
            <a:r>
              <a:rPr lang="en-US" altLang="zh-CN" sz="3200" b="1" dirty="0">
                <a:latin typeface="Times New Roman" panose="02020603050405020304" pitchFamily="18" charset="0"/>
              </a:rPr>
              <a:t> Johnny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make </a:t>
            </a:r>
            <a:r>
              <a:rPr lang="en-US" altLang="zh-CN" sz="3200" b="1" dirty="0">
                <a:latin typeface="Times New Roman" panose="02020603050405020304" pitchFamily="18" charset="0"/>
              </a:rPr>
              <a:t>some rules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for</a:t>
            </a:r>
            <a:r>
              <a:rPr lang="en-US" altLang="zh-CN" sz="3200" b="1" dirty="0">
                <a:latin typeface="Times New Roman" panose="02020603050405020304" pitchFamily="18" charset="0"/>
              </a:rPr>
              <a:t> the family to follow.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约翰尼的父亲正在让约翰尼制订一些家庭遵守的规则。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① ask sb to do </a:t>
            </a:r>
            <a:r>
              <a:rPr lang="en-US" altLang="zh-CN" sz="3200" dirty="0" err="1">
                <a:latin typeface="Times New Roman" panose="02020603050405020304" pitchFamily="18" charset="0"/>
              </a:rPr>
              <a:t>sth</a:t>
            </a:r>
            <a:r>
              <a:rPr lang="en-US" altLang="zh-CN" sz="3200" dirty="0">
                <a:latin typeface="Times New Roman" panose="02020603050405020304" pitchFamily="18" charset="0"/>
              </a:rPr>
              <a:t>	</a:t>
            </a:r>
            <a:r>
              <a:rPr lang="zh-CN" altLang="en-US" sz="3200" dirty="0">
                <a:latin typeface="Times New Roman" panose="02020603050405020304" pitchFamily="18" charset="0"/>
              </a:rPr>
              <a:t>要求某人做某事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Mum asked me to help her with the dishes.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</a:rPr>
              <a:t>妈妈让我帮她洗碗。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② make </a:t>
            </a:r>
            <a:r>
              <a:rPr lang="en-US" altLang="zh-CN" sz="3200" dirty="0" err="1">
                <a:latin typeface="Times New Roman" panose="02020603050405020304" pitchFamily="18" charset="0"/>
              </a:rPr>
              <a:t>sth</a:t>
            </a:r>
            <a:r>
              <a:rPr lang="en-US" altLang="zh-CN" sz="3200" dirty="0">
                <a:latin typeface="Times New Roman" panose="02020603050405020304" pitchFamily="18" charset="0"/>
              </a:rPr>
              <a:t> for sb	</a:t>
            </a:r>
            <a:r>
              <a:rPr lang="zh-CN" altLang="en-US" sz="3200" dirty="0">
                <a:latin typeface="Times New Roman" panose="02020603050405020304" pitchFamily="18" charset="0"/>
              </a:rPr>
              <a:t>为某人制订</a:t>
            </a:r>
            <a:r>
              <a:rPr lang="en-US" altLang="zh-CN" sz="3200" dirty="0">
                <a:latin typeface="Times New Roman" panose="02020603050405020304" pitchFamily="18" charset="0"/>
              </a:rPr>
              <a:t>/</a:t>
            </a:r>
            <a:r>
              <a:rPr lang="zh-CN" altLang="en-US" sz="3200" dirty="0">
                <a:latin typeface="Times New Roman" panose="02020603050405020304" pitchFamily="18" charset="0"/>
              </a:rPr>
              <a:t>制作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My father made some rules for our family.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</a:rPr>
              <a:t>爸爸制订了一些家庭规则。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sp>
        <p:nvSpPr>
          <p:cNvPr id="17410" name="Rectangle 2">
            <a:extLst>
              <a:ext uri="{FF2B5EF4-FFF2-40B4-BE49-F238E27FC236}">
                <a16:creationId xmlns:a16="http://schemas.microsoft.com/office/drawing/2014/main" xmlns="" id="{BAD91974-F8D3-48C3-A694-59C896E9A7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260350"/>
            <a:ext cx="32400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82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57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57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xmlns="" id="{8FC52644-88ED-4D38-8806-7C5150BFE9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776413"/>
            <a:ext cx="8064500" cy="393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pitchFamily="18" charset="0"/>
              </a:rPr>
              <a:t>2. </a:t>
            </a:r>
            <a:r>
              <a:rPr lang="en-US" altLang="zh-CN" sz="3600" b="1">
                <a:latin typeface="Times New Roman" panose="02020603050405020304" pitchFamily="18" charset="0"/>
              </a:rPr>
              <a:t>air conditioner    		</a:t>
            </a:r>
            <a:r>
              <a:rPr lang="zh-CN" altLang="en-US" sz="3600" b="1">
                <a:latin typeface="Times New Roman" panose="02020603050405020304" pitchFamily="18" charset="0"/>
              </a:rPr>
              <a:t>空调</a:t>
            </a:r>
            <a:endParaRPr lang="en-US" altLang="zh-CN" sz="36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36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The air conditioner of my room is not 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working. 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>
                <a:latin typeface="Times New Roman" panose="02020603050405020304" pitchFamily="18" charset="0"/>
              </a:rPr>
              <a:t>我房间的空调不工作了。</a:t>
            </a:r>
          </a:p>
          <a:p>
            <a:pPr>
              <a:buFont typeface="Wingdings 2" panose="05020102010507070707" pitchFamily="18" charset="2"/>
              <a:buNone/>
            </a:pPr>
            <a:endParaRPr lang="zh-CN" altLang="en-US" sz="36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zh-CN" altLang="en-US" sz="3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4" name="Picture 2" descr="c:\documents and settings\administrator\application data\360se6\User Data\temp\t0142633bb71576e765.jpg">
            <a:extLst>
              <a:ext uri="{FF2B5EF4-FFF2-40B4-BE49-F238E27FC236}">
                <a16:creationId xmlns:a16="http://schemas.microsoft.com/office/drawing/2014/main" xmlns="" id="{26C0135F-5068-4DF2-862B-D9F73EE5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413" y="4641850"/>
            <a:ext cx="2725737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xmlns="" id="{9949899D-2444-4124-B868-148AF097BC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485900"/>
            <a:ext cx="8064500" cy="282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pitchFamily="18" charset="0"/>
              </a:rPr>
              <a:t>3. </a:t>
            </a:r>
            <a:r>
              <a:rPr lang="en-US" altLang="zh-CN" sz="3600" b="1">
                <a:latin typeface="Times New Roman" panose="02020603050405020304" pitchFamily="18" charset="0"/>
              </a:rPr>
              <a:t>touch      		v. </a:t>
            </a:r>
            <a:r>
              <a:rPr lang="zh-CN" altLang="en-US" sz="3600" b="1">
                <a:latin typeface="Times New Roman" panose="02020603050405020304" pitchFamily="18" charset="0"/>
              </a:rPr>
              <a:t>触摸；碰</a:t>
            </a:r>
            <a:endParaRPr lang="en-US" altLang="zh-CN" sz="36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36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I can touch the picture on the wall. 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>
                <a:latin typeface="Times New Roman" panose="02020603050405020304" pitchFamily="18" charset="0"/>
              </a:rPr>
              <a:t>我能摸到墙上的画。</a:t>
            </a:r>
          </a:p>
          <a:p>
            <a:pPr>
              <a:buFont typeface="Wingdings 2" panose="05020102010507070707" pitchFamily="18" charset="2"/>
              <a:buNone/>
            </a:pPr>
            <a:endParaRPr lang="zh-CN" altLang="en-US" sz="3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58" name="图片 3" descr="摸.jpg">
            <a:extLst>
              <a:ext uri="{FF2B5EF4-FFF2-40B4-BE49-F238E27FC236}">
                <a16:creationId xmlns:a16="http://schemas.microsoft.com/office/drawing/2014/main" xmlns="" id="{9485605C-A54F-4671-B385-E50135DCA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850" y="3971925"/>
            <a:ext cx="3714750" cy="248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8C4E5924-82B1-4FCD-AC0E-F81C7BD27721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482" name="TextBox 4">
            <a:extLst>
              <a:ext uri="{FF2B5EF4-FFF2-40B4-BE49-F238E27FC236}">
                <a16:creationId xmlns:a16="http://schemas.microsoft.com/office/drawing/2014/main" xmlns="" id="{2F2C98C8-179A-41F2-BB3F-8D8EE9DA6B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標題 1">
            <a:extLst>
              <a:ext uri="{FF2B5EF4-FFF2-40B4-BE49-F238E27FC236}">
                <a16:creationId xmlns:a16="http://schemas.microsoft.com/office/drawing/2014/main" xmlns="" id="{5AA986D8-2795-4205-8708-222CC3B91B2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34988" y="1009650"/>
            <a:ext cx="8018462" cy="1339850"/>
          </a:xfrm>
        </p:spPr>
        <p:txBody>
          <a:bodyPr>
            <a:spAutoFit/>
          </a:bodyPr>
          <a:lstStyle/>
          <a:p>
            <a:r>
              <a:rPr lang="en-US" altLang="zh-CN" sz="2800" b="1" i="1">
                <a:solidFill>
                  <a:schemeClr val="tx1"/>
                </a:solidFill>
              </a:rPr>
              <a:t>A. Jo</a:t>
            </a:r>
            <a:r>
              <a:rPr lang="zh-CN" altLang="en-US" sz="2800" b="1" i="1">
                <a:solidFill>
                  <a:schemeClr val="tx1"/>
                </a:solidFill>
              </a:rPr>
              <a:t>h</a:t>
            </a:r>
            <a:r>
              <a:rPr lang="en-US" altLang="zh-CN" sz="2800" b="1" i="1">
                <a:solidFill>
                  <a:schemeClr val="tx1"/>
                </a:solidFill>
              </a:rPr>
              <a:t>nny’s father is asking Jo</a:t>
            </a:r>
            <a:r>
              <a:rPr lang="zh-CN" altLang="en-US" sz="2800" b="1" i="1">
                <a:solidFill>
                  <a:schemeClr val="tx1"/>
                </a:solidFill>
              </a:rPr>
              <a:t>h</a:t>
            </a:r>
            <a:r>
              <a:rPr lang="en-US" altLang="zh-CN" sz="2800" b="1" i="1">
                <a:solidFill>
                  <a:schemeClr val="tx1"/>
                </a:solidFill>
              </a:rPr>
              <a:t>nny to make some rules for the family to follow.</a:t>
            </a:r>
            <a:r>
              <a:rPr lang="zh-CN" altLang="en-US" sz="2800" b="1" i="1">
                <a:solidFill>
                  <a:schemeClr val="tx1"/>
                </a:solidFill>
              </a:rPr>
              <a:t> I</a:t>
            </a:r>
            <a:r>
              <a:rPr lang="en-US" altLang="zh-CN" sz="2800" b="1" i="1">
                <a:solidFill>
                  <a:schemeClr val="tx1"/>
                </a:solidFill>
              </a:rPr>
              <a:t>n pairs</a:t>
            </a:r>
            <a:r>
              <a:rPr lang="zh-CN" altLang="en-US" sz="2800" b="1" i="1">
                <a:solidFill>
                  <a:schemeClr val="tx1"/>
                </a:solidFill>
              </a:rPr>
              <a:t>, </a:t>
            </a:r>
            <a:r>
              <a:rPr lang="en-US" altLang="zh-CN" sz="2800" b="1" i="1">
                <a:solidFill>
                  <a:schemeClr val="tx1"/>
                </a:solidFill>
              </a:rPr>
              <a:t>help Jo</a:t>
            </a:r>
            <a:r>
              <a:rPr lang="zh-CN" altLang="en-US" sz="2800" b="1" i="1">
                <a:solidFill>
                  <a:schemeClr val="tx1"/>
                </a:solidFill>
              </a:rPr>
              <a:t>h</a:t>
            </a:r>
            <a:r>
              <a:rPr lang="en-US" altLang="zh-CN" sz="2800" b="1" i="1">
                <a:solidFill>
                  <a:schemeClr val="tx1"/>
                </a:solidFill>
              </a:rPr>
              <a:t>nny make </a:t>
            </a:r>
            <a:r>
              <a:rPr lang="zh-CN" altLang="en-US" sz="2800" b="1" i="1">
                <a:solidFill>
                  <a:schemeClr val="tx1"/>
                </a:solidFill>
              </a:rPr>
              <a:t>four</a:t>
            </a:r>
            <a:r>
              <a:rPr lang="en-US" altLang="zh-CN" sz="2800" b="1" i="1">
                <a:solidFill>
                  <a:schemeClr val="tx1"/>
                </a:solidFill>
              </a:rPr>
              <a:t> rules.</a:t>
            </a:r>
            <a:endParaRPr lang="zh-HK" altLang="en-US" sz="2800" b="1" i="1">
              <a:solidFill>
                <a:schemeClr val="tx1"/>
              </a:solidFill>
            </a:endParaRPr>
          </a:p>
        </p:txBody>
      </p:sp>
      <p:sp>
        <p:nvSpPr>
          <p:cNvPr id="21506" name="Text Box 3">
            <a:extLst>
              <a:ext uri="{FF2B5EF4-FFF2-40B4-BE49-F238E27FC236}">
                <a16:creationId xmlns:a16="http://schemas.microsoft.com/office/drawing/2014/main" xmlns="" id="{97F35BFF-CBCE-46E6-A397-E585E7CFA1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688" y="2662238"/>
            <a:ext cx="7200900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GB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close/ windows/ when/ air conditioner/ on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GB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put/ newspapers/ near/ heater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GB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remember to take/ keys/ when/ go out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GB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touch/ TV / wet hands</a:t>
            </a:r>
            <a:endParaRPr lang="zh-CN" altLang="en-US" sz="32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1507" name="Picture 4" descr="QQ截图20130131103931">
            <a:extLst>
              <a:ext uri="{FF2B5EF4-FFF2-40B4-BE49-F238E27FC236}">
                <a16:creationId xmlns:a16="http://schemas.microsoft.com/office/drawing/2014/main" xmlns="" id="{250DCD00-5AA8-46F9-83B4-EBDBACDC5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6088" y="5022850"/>
            <a:ext cx="1858962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Box 4">
            <a:extLst>
              <a:ext uri="{FF2B5EF4-FFF2-40B4-BE49-F238E27FC236}">
                <a16:creationId xmlns:a16="http://schemas.microsoft.com/office/drawing/2014/main" xmlns="" id="{52A57AE3-4278-4685-9D04-B44FD7BD94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260350"/>
            <a:ext cx="28797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Comic Sans MS" panose="030F0702030302020204" pitchFamily="66" charset="0"/>
              </a:rPr>
              <a:t>Home rules</a:t>
            </a:r>
            <a:endParaRPr lang="zh-CN" altLang="en-US" sz="3600" b="1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6">
            <a:extLst>
              <a:ext uri="{FF2B5EF4-FFF2-40B4-BE49-F238E27FC236}">
                <a16:creationId xmlns:a16="http://schemas.microsoft.com/office/drawing/2014/main" xmlns="" id="{5CFE4EBA-870A-4153-8C0D-C1220581B3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525588"/>
            <a:ext cx="8532812" cy="1865312"/>
          </a:xfrm>
          <a:prstGeom prst="rect">
            <a:avLst/>
          </a:prstGeom>
          <a:solidFill>
            <a:srgbClr val="FCFBC8"/>
          </a:solidFill>
          <a:ln w="57150">
            <a:solidFill>
              <a:srgbClr val="3399FF"/>
            </a:solidFill>
            <a:miter lim="800000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Tx/>
              <a:buNone/>
              <a:defRPr/>
            </a:pPr>
            <a:r>
              <a:rPr lang="zh-CN" altLang="en-US" sz="3200" b="1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We </a:t>
            </a:r>
            <a:r>
              <a:rPr lang="zh-CN" altLang="en-US" sz="3200" b="1">
                <a:latin typeface="+mn-lt"/>
              </a:rPr>
              <a:t>must:               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lain"/>
              <a:defRPr/>
            </a:pPr>
            <a:r>
              <a:rPr lang="zh-CN" altLang="en-US" sz="3200">
                <a:latin typeface="+mn-lt"/>
              </a:rPr>
              <a:t> close the windows when the air conditioner is on;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lain"/>
              <a:defRPr/>
            </a:pPr>
            <a:r>
              <a:rPr lang="zh-CN" altLang="en-US" sz="3200">
                <a:latin typeface="+mn-lt"/>
              </a:rPr>
              <a:t>____________________ </a:t>
            </a:r>
          </a:p>
        </p:txBody>
      </p:sp>
      <p:sp>
        <p:nvSpPr>
          <p:cNvPr id="11267" name="文字方塊 5">
            <a:extLst>
              <a:ext uri="{FF2B5EF4-FFF2-40B4-BE49-F238E27FC236}">
                <a16:creationId xmlns:a16="http://schemas.microsoft.com/office/drawing/2014/main" xmlns="" id="{9B4407D9-5737-4D16-B0BD-04E903F45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705100"/>
            <a:ext cx="82311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remember to take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keys when we go out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zh-HK" altLang="en-US" sz="3200" b="1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22531" name="Text Box 7">
            <a:extLst>
              <a:ext uri="{FF2B5EF4-FFF2-40B4-BE49-F238E27FC236}">
                <a16:creationId xmlns:a16="http://schemas.microsoft.com/office/drawing/2014/main" xmlns="" id="{EDBB0D63-4802-4062-A591-365B6A44E8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76700"/>
            <a:ext cx="8532812" cy="1865313"/>
          </a:xfrm>
          <a:prstGeom prst="rect">
            <a:avLst/>
          </a:prstGeom>
          <a:solidFill>
            <a:srgbClr val="FCFBC8"/>
          </a:solidFill>
          <a:ln w="57150">
            <a:solidFill>
              <a:srgbClr val="3399FF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We must not:</a:t>
            </a: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1  _____________________</a:t>
            </a: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2  _____________________</a:t>
            </a:r>
          </a:p>
        </p:txBody>
      </p:sp>
      <p:sp>
        <p:nvSpPr>
          <p:cNvPr id="11269" name="文字方塊 6">
            <a:extLst>
              <a:ext uri="{FF2B5EF4-FFF2-40B4-BE49-F238E27FC236}">
                <a16:creationId xmlns:a16="http://schemas.microsoft.com/office/drawing/2014/main" xmlns="" id="{389DAD5C-75C3-4271-8430-B280348E4A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4572000"/>
            <a:ext cx="64801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put the newspaper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s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 near the heater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;</a:t>
            </a:r>
            <a:endParaRPr lang="zh-HK" altLang="en-US" sz="3200" b="1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1270" name="文字方塊 7">
            <a:extLst>
              <a:ext uri="{FF2B5EF4-FFF2-40B4-BE49-F238E27FC236}">
                <a16:creationId xmlns:a16="http://schemas.microsoft.com/office/drawing/2014/main" xmlns="" id="{5A612AE3-C82A-4C0D-8FC8-0CC99E8397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5226050"/>
            <a:ext cx="59769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touch TV with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the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 wet hands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zh-HK" altLang="en-US" sz="3200" b="1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22534" name="Text Box 7">
            <a:extLst>
              <a:ext uri="{FF2B5EF4-FFF2-40B4-BE49-F238E27FC236}">
                <a16:creationId xmlns:a16="http://schemas.microsoft.com/office/drawing/2014/main" xmlns="" id="{63D2CC2E-350E-4547-8676-2ADB17D46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6450" y="333375"/>
            <a:ext cx="25209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600" b="1">
                <a:latin typeface="Times New Roman" panose="02020603050405020304" pitchFamily="18" charset="0"/>
              </a:rPr>
              <a:t>Home rules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9" grpId="0"/>
      <p:bldP spid="112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標題 1">
            <a:extLst>
              <a:ext uri="{FF2B5EF4-FFF2-40B4-BE49-F238E27FC236}">
                <a16:creationId xmlns:a16="http://schemas.microsoft.com/office/drawing/2014/main" xmlns="" id="{D8D383E9-FE20-4726-AEC9-EC57E2A69EF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33400" y="692150"/>
            <a:ext cx="8229600" cy="477838"/>
          </a:xfrm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tx1"/>
                </a:solidFill>
                <a:latin typeface="+mn-lt"/>
              </a:rPr>
              <a:t>B. Add 4 more rules to the Home Rule</a:t>
            </a:r>
            <a:r>
              <a:rPr lang="zh-CN" altLang="en-US" sz="2800" b="1" i="1" dirty="0">
                <a:solidFill>
                  <a:schemeClr val="tx1"/>
                </a:solidFill>
                <a:latin typeface="+mn-lt"/>
              </a:rPr>
              <a:t>s</a:t>
            </a:r>
            <a:r>
              <a:rPr lang="en-US" sz="2800" b="1" i="1" dirty="0">
                <a:solidFill>
                  <a:schemeClr val="tx1"/>
                </a:solidFill>
                <a:latin typeface="+mn-lt"/>
              </a:rPr>
              <a:t> in A.</a:t>
            </a:r>
            <a:endParaRPr lang="zh-HK" altLang="en-US" sz="2800" b="1" i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3554" name="Text Box 6">
            <a:extLst>
              <a:ext uri="{FF2B5EF4-FFF2-40B4-BE49-F238E27FC236}">
                <a16:creationId xmlns:a16="http://schemas.microsoft.com/office/drawing/2014/main" xmlns="" id="{CD2C12DD-18F7-4127-8990-1259EFE9A7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1319213"/>
            <a:ext cx="8001000" cy="2357437"/>
          </a:xfrm>
          <a:prstGeom prst="rect">
            <a:avLst/>
          </a:prstGeom>
          <a:solidFill>
            <a:srgbClr val="FCFBC8"/>
          </a:solidFill>
          <a:ln w="57150">
            <a:solidFill>
              <a:srgbClr val="3399FF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We must:               </a:t>
            </a:r>
          </a:p>
          <a:p>
            <a:pPr>
              <a:lnSpc>
                <a:spcPct val="120000"/>
              </a:lnSpc>
              <a:spcBef>
                <a:spcPct val="50000"/>
              </a:spcBef>
              <a:buFont typeface="Arial" panose="020B0604020202020204" pitchFamily="34" charset="0"/>
              <a:buAutoNum type="arabicPlain" startAt="3"/>
            </a:pPr>
            <a:r>
              <a:rPr lang="en-US" altLang="zh-CN" sz="3200">
                <a:latin typeface="Times New Roman" panose="02020603050405020304" pitchFamily="18" charset="0"/>
              </a:rPr>
              <a:t>____________________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4____________________ </a:t>
            </a:r>
          </a:p>
        </p:txBody>
      </p:sp>
      <p:sp>
        <p:nvSpPr>
          <p:cNvPr id="23555" name="Text Box 7">
            <a:extLst>
              <a:ext uri="{FF2B5EF4-FFF2-40B4-BE49-F238E27FC236}">
                <a16:creationId xmlns:a16="http://schemas.microsoft.com/office/drawing/2014/main" xmlns="" id="{9B2F83EC-F1BB-4C26-A93F-D70442167B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3808413"/>
            <a:ext cx="8001000" cy="2357437"/>
          </a:xfrm>
          <a:prstGeom prst="rect">
            <a:avLst/>
          </a:prstGeom>
          <a:solidFill>
            <a:srgbClr val="FCFBC8"/>
          </a:solidFill>
          <a:ln w="57150">
            <a:solidFill>
              <a:srgbClr val="3399FF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558ED5"/>
                </a:solidFill>
                <a:latin typeface="Times New Roman" panose="02020603050405020304" pitchFamily="18" charset="0"/>
              </a:rPr>
              <a:t>We</a:t>
            </a:r>
            <a:r>
              <a:rPr lang="en-US" altLang="zh-CN" sz="3200" b="1">
                <a:latin typeface="Times New Roman" panose="02020603050405020304" pitchFamily="18" charset="0"/>
              </a:rPr>
              <a:t> must not: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3_____________________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4_____________________</a:t>
            </a:r>
          </a:p>
        </p:txBody>
      </p:sp>
      <p:sp>
        <p:nvSpPr>
          <p:cNvPr id="12293" name="Text Box 41">
            <a:extLst>
              <a:ext uri="{FF2B5EF4-FFF2-40B4-BE49-F238E27FC236}">
                <a16:creationId xmlns:a16="http://schemas.microsoft.com/office/drawing/2014/main" xmlns="" id="{113674EE-07BA-42B6-B002-F8018560A6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071688"/>
            <a:ext cx="7569200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switch off the lights when we leave home;</a:t>
            </a:r>
          </a:p>
        </p:txBody>
      </p:sp>
      <p:sp>
        <p:nvSpPr>
          <p:cNvPr id="12294" name="矩形 7">
            <a:extLst>
              <a:ext uri="{FF2B5EF4-FFF2-40B4-BE49-F238E27FC236}">
                <a16:creationId xmlns:a16="http://schemas.microsoft.com/office/drawing/2014/main" xmlns="" id="{D4AD1BDF-6D05-4218-9BFF-99B8B4E0DD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4197350"/>
            <a:ext cx="7037388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+mn-lt"/>
              </a:rPr>
              <a:t>put our hand in the washing machine </a:t>
            </a:r>
            <a:endParaRPr lang="en-US" altLang="zh-CN" sz="3200" b="1" dirty="0">
              <a:solidFill>
                <a:srgbClr val="FF0000"/>
              </a:solidFill>
              <a:latin typeface="+mn-lt"/>
            </a:endParaRPr>
          </a:p>
          <a:p>
            <a:pPr>
              <a:buFontTx/>
              <a:buNone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+mn-lt"/>
              </a:rPr>
              <a:t>when it is on;</a:t>
            </a:r>
            <a:endParaRPr lang="zh-HK" altLang="en-US" sz="3200" b="1" dirty="0">
              <a:solidFill>
                <a:srgbClr val="FF0000"/>
              </a:solidFill>
              <a:latin typeface="+mn-lt"/>
              <a:ea typeface="PMingLiU" pitchFamily="18" charset="-120"/>
            </a:endParaRPr>
          </a:p>
        </p:txBody>
      </p:sp>
      <p:sp>
        <p:nvSpPr>
          <p:cNvPr id="12295" name="文字方塊 8">
            <a:extLst>
              <a:ext uri="{FF2B5EF4-FFF2-40B4-BE49-F238E27FC236}">
                <a16:creationId xmlns:a16="http://schemas.microsoft.com/office/drawing/2014/main" xmlns="" id="{81504345-F88E-4780-A683-87F8C6CCC4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727325"/>
            <a:ext cx="61928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keep the house clean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.</a:t>
            </a:r>
            <a:endParaRPr lang="zh-HK" altLang="en-US" sz="3200" b="1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2296" name="文字方塊 9">
            <a:extLst>
              <a:ext uri="{FF2B5EF4-FFF2-40B4-BE49-F238E27FC236}">
                <a16:creationId xmlns:a16="http://schemas.microsoft.com/office/drawing/2014/main" xmlns="" id="{929B2592-935B-4ABA-A162-58BAD6DC9D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9325" y="5410200"/>
            <a:ext cx="25098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speak rudely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zh-HK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5" grpId="0"/>
      <p:bldP spid="1229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C3BC6DA1-79A1-4B32-8208-AA6E927A8A9F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578" name="TextBox 4">
            <a:extLst>
              <a:ext uri="{FF2B5EF4-FFF2-40B4-BE49-F238E27FC236}">
                <a16:creationId xmlns:a16="http://schemas.microsoft.com/office/drawing/2014/main" xmlns="" id="{7567DF53-DED8-48E1-8C73-A943B345DD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5" descr="201403-42y2zjksyo4-1620502811824.jpg">
            <a:extLst>
              <a:ext uri="{FF2B5EF4-FFF2-40B4-BE49-F238E27FC236}">
                <a16:creationId xmlns:a16="http://schemas.microsoft.com/office/drawing/2014/main" xmlns="" id="{6D005346-8500-4DD2-B534-1AC204926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4256088"/>
            <a:ext cx="2387600" cy="238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2" name="Text Box 3">
            <a:extLst>
              <a:ext uri="{FF2B5EF4-FFF2-40B4-BE49-F238E27FC236}">
                <a16:creationId xmlns:a16="http://schemas.microsoft.com/office/drawing/2014/main" xmlns="" id="{56DE4C9D-87FE-403E-A47A-6CB964598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8" y="1022350"/>
            <a:ext cx="7985125" cy="463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GB" altLang="en-US" sz="3600">
                <a:latin typeface="Times New Roman" panose="02020603050405020304" pitchFamily="18" charset="0"/>
              </a:rPr>
              <a:t>What must we do when we use water/fire/electricity…?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GB" altLang="zh-CN" sz="3600">
                <a:latin typeface="Times New Roman" panose="02020603050405020304" pitchFamily="18" charset="0"/>
              </a:rPr>
              <a:t>What must we do at home to have a safe and healthy life?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GB" altLang="zh-CN" sz="3600">
                <a:latin typeface="Times New Roman" panose="02020603050405020304" pitchFamily="18" charset="0"/>
              </a:rPr>
              <a:t>What must we do at home to help protect the Earth and the environment?</a:t>
            </a:r>
            <a:endParaRPr lang="zh-CN" altLang="en-US" sz="3600">
              <a:latin typeface="Times New Roman" panose="02020603050405020304" pitchFamily="18" charset="0"/>
            </a:endParaRPr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xmlns="" id="{51BEA7BD-955D-4917-B4A9-3366194BF7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260350"/>
            <a:ext cx="3538537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5000">
                <a:solidFill>
                  <a:srgbClr val="0000FF"/>
                </a:solidFill>
                <a:latin typeface="Comic Sans MS" panose="030F0702030302020204" pitchFamily="66" charset="0"/>
              </a:rPr>
              <a:t>Discuss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68" name="Group 32">
            <a:extLst>
              <a:ext uri="{FF2B5EF4-FFF2-40B4-BE49-F238E27FC236}">
                <a16:creationId xmlns:a16="http://schemas.microsoft.com/office/drawing/2014/main" xmlns="" id="{4590F1F5-C58B-4A97-98C7-BA0795D76074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457200" y="1558925"/>
          <a:ext cx="8229600" cy="4230688"/>
        </p:xfrm>
        <a:graphic>
          <a:graphicData uri="http://schemas.openxmlformats.org/drawingml/2006/table">
            <a:tbl>
              <a:tblPr/>
              <a:tblGrid>
                <a:gridCol w="4114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What we must do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What we must not do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04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06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04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04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26645" name="Text Box 3">
            <a:extLst>
              <a:ext uri="{FF2B5EF4-FFF2-40B4-BE49-F238E27FC236}">
                <a16:creationId xmlns:a16="http://schemas.microsoft.com/office/drawing/2014/main" xmlns="" id="{85334C63-18B9-4D1D-A6BE-450A13E7FC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150" y="704850"/>
            <a:ext cx="7983538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Discuss with your partners and fill in the blanks.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>
            <a:extLst>
              <a:ext uri="{FF2B5EF4-FFF2-40B4-BE49-F238E27FC236}">
                <a16:creationId xmlns:a16="http://schemas.microsoft.com/office/drawing/2014/main" xmlns="" id="{CA214041-4C5F-4B49-800E-DD89B53DFD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2819400" cy="1143000"/>
          </a:xfrm>
        </p:spPr>
        <p:txBody>
          <a:bodyPr/>
          <a:lstStyle/>
          <a:p>
            <a:r>
              <a:rPr lang="en-US" altLang="zh-CN">
                <a:solidFill>
                  <a:srgbClr val="0000FF"/>
                </a:solidFill>
              </a:rPr>
              <a:t>Example</a:t>
            </a:r>
          </a:p>
        </p:txBody>
      </p:sp>
      <p:graphicFrame>
        <p:nvGraphicFramePr>
          <p:cNvPr id="14368" name="Group 32">
            <a:extLst>
              <a:ext uri="{FF2B5EF4-FFF2-40B4-BE49-F238E27FC236}">
                <a16:creationId xmlns:a16="http://schemas.microsoft.com/office/drawing/2014/main" xmlns="" id="{4FBCCDFF-A6EB-4124-81E1-B1C34BB85B02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457200" y="1558925"/>
          <a:ext cx="8229600" cy="4389436"/>
        </p:xfrm>
        <a:graphic>
          <a:graphicData uri="http://schemas.openxmlformats.org/drawingml/2006/table">
            <a:tbl>
              <a:tblPr/>
              <a:tblGrid>
                <a:gridCol w="4114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09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We must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We mustn’t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449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sleep with the window open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449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turn off the TV on stormy days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449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turn off the tap when brushing our teeth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449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come home before six o’clock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4369" name="Rectangle 33">
            <a:extLst>
              <a:ext uri="{FF2B5EF4-FFF2-40B4-BE49-F238E27FC236}">
                <a16:creationId xmlns:a16="http://schemas.microsoft.com/office/drawing/2014/main" xmlns="" id="{248EA4C6-8595-4A27-9CB1-A090F352B4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2133600"/>
            <a:ext cx="3886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sleep with the window closed</a:t>
            </a:r>
          </a:p>
        </p:txBody>
      </p:sp>
      <p:sp>
        <p:nvSpPr>
          <p:cNvPr id="14370" name="Rectangle 34">
            <a:extLst>
              <a:ext uri="{FF2B5EF4-FFF2-40B4-BE49-F238E27FC236}">
                <a16:creationId xmlns:a16="http://schemas.microsoft.com/office/drawing/2014/main" xmlns="" id="{5513CCD0-758A-41F6-BB7E-6E01C521B6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3124200"/>
            <a:ext cx="3886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watch TV when a storm comes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71" name="Rectangle 35">
            <a:extLst>
              <a:ext uri="{FF2B5EF4-FFF2-40B4-BE49-F238E27FC236}">
                <a16:creationId xmlns:a16="http://schemas.microsoft.com/office/drawing/2014/main" xmlns="" id="{CF7AC847-E96D-4445-B258-C8D23A86A0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114800"/>
            <a:ext cx="3886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leave the tap on when brushing our teeth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72" name="Rectangle 36">
            <a:extLst>
              <a:ext uri="{FF2B5EF4-FFF2-40B4-BE49-F238E27FC236}">
                <a16:creationId xmlns:a16="http://schemas.microsoft.com/office/drawing/2014/main" xmlns="" id="{A53A3E48-EC6B-4A1B-9BFC-F5AB9EB367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5181600"/>
            <a:ext cx="3810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come home late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9" grpId="0"/>
      <p:bldP spid="14370" grpId="0"/>
      <p:bldP spid="14371" grpId="0"/>
      <p:bldP spid="1437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6E1CF020-9FA8-46A1-92D4-7E6256662A17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8674" name="TextBox 4">
            <a:extLst>
              <a:ext uri="{FF2B5EF4-FFF2-40B4-BE49-F238E27FC236}">
                <a16:creationId xmlns:a16="http://schemas.microsoft.com/office/drawing/2014/main" xmlns="" id="{1004C079-743A-4E16-B35D-BFD839436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>
            <a:extLst>
              <a:ext uri="{FF2B5EF4-FFF2-40B4-BE49-F238E27FC236}">
                <a16:creationId xmlns:a16="http://schemas.microsoft.com/office/drawing/2014/main" xmlns="" id="{4864C651-6797-49E8-926A-71D1BDDDF6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13184" y="725628"/>
            <a:ext cx="3276600" cy="5486400"/>
          </a:xfrm>
        </p:spPr>
        <p:txBody>
          <a:bodyPr/>
          <a:lstStyle/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000" b="1" dirty="0"/>
              <a:t>一、翻译下列短语。</a:t>
            </a:r>
            <a:endParaRPr lang="zh-CN" altLang="en-US" sz="3000" dirty="0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dirty="0"/>
              <a:t>1. </a:t>
            </a:r>
            <a:r>
              <a:rPr lang="zh-CN" altLang="en-US" sz="3000" dirty="0"/>
              <a:t>按时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dirty="0"/>
              <a:t>2. </a:t>
            </a:r>
            <a:r>
              <a:rPr lang="zh-CN" altLang="en-US" sz="3000" dirty="0"/>
              <a:t>穿校服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dirty="0"/>
              <a:t>3. </a:t>
            </a:r>
            <a:r>
              <a:rPr lang="zh-CN" altLang="en-US" sz="3000" dirty="0"/>
              <a:t>到达学校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dirty="0"/>
              <a:t>4. </a:t>
            </a:r>
            <a:r>
              <a:rPr lang="zh-CN" altLang="en-US" sz="3000" dirty="0"/>
              <a:t>校规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dirty="0"/>
              <a:t>5. </a:t>
            </a:r>
            <a:r>
              <a:rPr lang="zh-CN" altLang="en-US" sz="3000" dirty="0"/>
              <a:t>对</a:t>
            </a:r>
            <a:r>
              <a:rPr lang="en-US" altLang="zh-CN" sz="3000" dirty="0"/>
              <a:t>……</a:t>
            </a:r>
            <a:r>
              <a:rPr lang="zh-CN" altLang="en-US" sz="3000" dirty="0"/>
              <a:t>有礼貌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dirty="0"/>
              <a:t>6. </a:t>
            </a:r>
            <a:r>
              <a:rPr lang="zh-CN" altLang="en-US" sz="3000" dirty="0"/>
              <a:t>互相帮助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dirty="0"/>
              <a:t>7. </a:t>
            </a:r>
            <a:r>
              <a:rPr lang="zh-CN" altLang="en-US" sz="3000" dirty="0"/>
              <a:t>对</a:t>
            </a:r>
            <a:r>
              <a:rPr lang="en-US" altLang="zh-CN" sz="3000" dirty="0"/>
              <a:t>……</a:t>
            </a:r>
            <a:r>
              <a:rPr lang="zh-CN" altLang="en-US" sz="3000" dirty="0"/>
              <a:t>友好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000" dirty="0"/>
              <a:t>8. </a:t>
            </a:r>
            <a:r>
              <a:rPr lang="zh-CN" altLang="en-US" sz="3000" dirty="0"/>
              <a:t>保持安静</a:t>
            </a:r>
          </a:p>
        </p:txBody>
      </p:sp>
      <p:sp>
        <p:nvSpPr>
          <p:cNvPr id="13315" name="Text Box 3">
            <a:extLst>
              <a:ext uri="{FF2B5EF4-FFF2-40B4-BE49-F238E27FC236}">
                <a16:creationId xmlns:a16="http://schemas.microsoft.com/office/drawing/2014/main" xmlns="" id="{DAF19A6E-82A1-4584-A154-BE22CEB48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4584" y="1259028"/>
            <a:ext cx="3733800" cy="51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on time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wear school uniform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arrive at school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school rules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be polite to ...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help each other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be friendly to ...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keep / be quiet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c:\documents and settings\administrator\application data\360se6\User Data\temp\87467453.jpg">
            <a:extLst>
              <a:ext uri="{FF2B5EF4-FFF2-40B4-BE49-F238E27FC236}">
                <a16:creationId xmlns:a16="http://schemas.microsoft.com/office/drawing/2014/main" xmlns="" id="{66514D81-0354-4083-8A23-698B94DC6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588" y="3981450"/>
            <a:ext cx="2555875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2" name="矩形 3">
            <a:extLst>
              <a:ext uri="{FF2B5EF4-FFF2-40B4-BE49-F238E27FC236}">
                <a16:creationId xmlns:a16="http://schemas.microsoft.com/office/drawing/2014/main" xmlns="" id="{DD88E99B-0C6A-4251-941C-BFD22B9E54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537" y="873125"/>
            <a:ext cx="7969251" cy="401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400" dirty="0">
                <a:latin typeface="Times New Roman" panose="02020603050405020304" pitchFamily="18" charset="0"/>
              </a:rPr>
              <a:t>二、请根据以下表格的内容提示，写一篇题为</a:t>
            </a:r>
            <a:r>
              <a:rPr lang="en-US" altLang="zh-CN" sz="3400" dirty="0">
                <a:latin typeface="Times New Roman" panose="02020603050405020304" pitchFamily="18" charset="0"/>
              </a:rPr>
              <a:t>Using electricity safely </a:t>
            </a:r>
            <a:r>
              <a:rPr lang="zh-CN" altLang="en-US" sz="3400" dirty="0">
                <a:latin typeface="Times New Roman" panose="02020603050405020304" pitchFamily="18" charset="0"/>
              </a:rPr>
              <a:t>的英语短文，说明电的重要性及危害，并介绍安全使用电器的注意事项，可适当发挥。词数</a:t>
            </a:r>
            <a:r>
              <a:rPr lang="en-US" altLang="zh-CN" sz="3400" dirty="0">
                <a:latin typeface="Times New Roman" panose="02020603050405020304" pitchFamily="18" charset="0"/>
              </a:rPr>
              <a:t>80 </a:t>
            </a:r>
            <a:r>
              <a:rPr lang="zh-CN" altLang="en-US" sz="3400" dirty="0">
                <a:latin typeface="Times New Roman" panose="02020603050405020304" pitchFamily="18" charset="0"/>
              </a:rPr>
              <a:t>以上。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xmlns="" id="{A86BEF97-7043-44DC-83C1-F6567840BD82}"/>
              </a:ext>
            </a:extLst>
          </p:cNvPr>
          <p:cNvGraphicFramePr>
            <a:graphicFrameLocks noGrp="1"/>
          </p:cNvGraphicFramePr>
          <p:nvPr/>
        </p:nvGraphicFramePr>
        <p:xfrm>
          <a:off x="468313" y="1089025"/>
          <a:ext cx="8353425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3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4090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32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电的重要性及危害</a:t>
                      </a:r>
                    </a:p>
                  </a:txBody>
                  <a:tcPr marL="91445" marR="9144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电在我们的日常生活中非常重要，电器使我们的生活更方便。但是，电会伤害人或引起火灾，如果不安全用电会非常危险。</a:t>
                      </a:r>
                    </a:p>
                  </a:txBody>
                  <a:tcPr marL="91445" marR="9144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2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安全使用电器的注意事项</a:t>
                      </a:r>
                    </a:p>
                  </a:txBody>
                  <a:tcPr marL="91445" marR="9144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 </a:t>
                      </a:r>
                      <a:r>
                        <a:rPr lang="zh-CN" altLang="en-US" sz="32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开关电器之前，要确保手是干的。</a:t>
                      </a:r>
                    </a:p>
                    <a:p>
                      <a:r>
                        <a:rPr lang="en-US" altLang="zh-CN" sz="32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 </a:t>
                      </a:r>
                      <a:r>
                        <a:rPr lang="zh-CN" altLang="en-US" sz="32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使用电饭锅时，必须保持锅的</a:t>
                      </a:r>
                    </a:p>
                    <a:p>
                      <a:r>
                        <a:rPr lang="zh-CN" altLang="en-US" sz="32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外表干燥。</a:t>
                      </a:r>
                    </a:p>
                    <a:p>
                      <a:r>
                        <a:rPr lang="en-US" altLang="zh-CN" sz="32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3. </a:t>
                      </a:r>
                      <a:r>
                        <a:rPr lang="zh-CN" altLang="en-US" sz="32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如果看到电线破损，则不要打</a:t>
                      </a:r>
                    </a:p>
                    <a:p>
                      <a:r>
                        <a:rPr lang="zh-CN" altLang="en-US" sz="32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开电器。</a:t>
                      </a:r>
                    </a:p>
                  </a:txBody>
                  <a:tcPr marL="91445" marR="9144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矩形 3">
            <a:extLst>
              <a:ext uri="{FF2B5EF4-FFF2-40B4-BE49-F238E27FC236}">
                <a16:creationId xmlns:a16="http://schemas.microsoft.com/office/drawing/2014/main" xmlns="" id="{0E90F0FC-1E7A-4F93-A3CE-518A942075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841375"/>
            <a:ext cx="8208963" cy="532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 b="1">
                <a:latin typeface="Times New Roman" panose="02020603050405020304" pitchFamily="18" charset="0"/>
              </a:rPr>
              <a:t>Step 1: </a:t>
            </a:r>
            <a:r>
              <a:rPr lang="zh-CN" altLang="en-US" sz="3400" b="1">
                <a:latin typeface="Times New Roman" panose="02020603050405020304" pitchFamily="18" charset="0"/>
              </a:rPr>
              <a:t>激活词汇</a:t>
            </a:r>
            <a:endParaRPr lang="zh-CN" altLang="en-US" sz="3400">
              <a:latin typeface="Times New Roman" panose="02020603050405020304" pitchFamily="18" charset="0"/>
            </a:endParaRPr>
          </a:p>
          <a:p>
            <a:r>
              <a:rPr lang="zh-CN" altLang="en-US" sz="3400">
                <a:latin typeface="Times New Roman" panose="02020603050405020304" pitchFamily="18" charset="0"/>
              </a:rPr>
              <a:t>你能想到本单元或以前学过的一些与用电有关的词汇吗？把它们写下来吧！</a:t>
            </a:r>
          </a:p>
          <a:p>
            <a:r>
              <a:rPr lang="en-US" altLang="zh-CN" sz="3400">
                <a:latin typeface="Times New Roman" panose="02020603050405020304" pitchFamily="18" charset="0"/>
              </a:rPr>
              <a:t>1. </a:t>
            </a:r>
            <a:r>
              <a:rPr lang="zh-CN" altLang="en-US" sz="3400">
                <a:latin typeface="Times New Roman" panose="02020603050405020304" pitchFamily="18" charset="0"/>
              </a:rPr>
              <a:t>在某人的日常生活中</a:t>
            </a:r>
          </a:p>
          <a:p>
            <a:r>
              <a:rPr lang="en-US" altLang="zh-CN" sz="3400">
                <a:latin typeface="Times New Roman" panose="02020603050405020304" pitchFamily="18" charset="0"/>
              </a:rPr>
              <a:t>2. </a:t>
            </a:r>
            <a:r>
              <a:rPr lang="zh-CN" altLang="en-US" sz="3400">
                <a:latin typeface="Times New Roman" panose="02020603050405020304" pitchFamily="18" charset="0"/>
              </a:rPr>
              <a:t>电器</a:t>
            </a:r>
          </a:p>
          <a:p>
            <a:r>
              <a:rPr lang="en-US" altLang="zh-CN" sz="3400">
                <a:latin typeface="Times New Roman" panose="02020603050405020304" pitchFamily="18" charset="0"/>
              </a:rPr>
              <a:t>3. </a:t>
            </a:r>
            <a:r>
              <a:rPr lang="zh-CN" altLang="en-US" sz="3400">
                <a:latin typeface="Times New Roman" panose="02020603050405020304" pitchFamily="18" charset="0"/>
              </a:rPr>
              <a:t>使</a:t>
            </a:r>
            <a:r>
              <a:rPr lang="en-US" altLang="zh-CN" sz="3400">
                <a:latin typeface="Times New Roman" panose="02020603050405020304" pitchFamily="18" charset="0"/>
              </a:rPr>
              <a:t>……</a:t>
            </a:r>
            <a:r>
              <a:rPr lang="zh-CN" altLang="en-US" sz="3400">
                <a:latin typeface="Times New Roman" panose="02020603050405020304" pitchFamily="18" charset="0"/>
              </a:rPr>
              <a:t>更方便</a:t>
            </a:r>
          </a:p>
          <a:p>
            <a:r>
              <a:rPr lang="en-US" altLang="zh-CN" sz="3400">
                <a:latin typeface="Times New Roman" panose="02020603050405020304" pitchFamily="18" charset="0"/>
              </a:rPr>
              <a:t>4. </a:t>
            </a:r>
            <a:r>
              <a:rPr lang="zh-CN" altLang="en-US" sz="3400">
                <a:latin typeface="Times New Roman" panose="02020603050405020304" pitchFamily="18" charset="0"/>
              </a:rPr>
              <a:t>引起火灾</a:t>
            </a:r>
          </a:p>
          <a:p>
            <a:r>
              <a:rPr lang="en-US" altLang="zh-CN" sz="3400">
                <a:latin typeface="Times New Roman" panose="02020603050405020304" pitchFamily="18" charset="0"/>
              </a:rPr>
              <a:t>5. </a:t>
            </a:r>
            <a:r>
              <a:rPr lang="zh-CN" altLang="en-US" sz="3400">
                <a:latin typeface="Times New Roman" panose="02020603050405020304" pitchFamily="18" charset="0"/>
              </a:rPr>
              <a:t>打开或关掉（电器等）</a:t>
            </a:r>
          </a:p>
          <a:p>
            <a:r>
              <a:rPr lang="en-US" altLang="zh-CN" sz="3400">
                <a:latin typeface="Times New Roman" panose="02020603050405020304" pitchFamily="18" charset="0"/>
              </a:rPr>
              <a:t>6. </a:t>
            </a:r>
            <a:r>
              <a:rPr lang="zh-CN" altLang="en-US" sz="3400">
                <a:latin typeface="Times New Roman" panose="02020603050405020304" pitchFamily="18" charset="0"/>
              </a:rPr>
              <a:t>电饭锅</a:t>
            </a:r>
          </a:p>
          <a:p>
            <a:r>
              <a:rPr lang="en-US" altLang="zh-CN" sz="3400">
                <a:latin typeface="Times New Roman" panose="02020603050405020304" pitchFamily="18" charset="0"/>
              </a:rPr>
              <a:t>7. </a:t>
            </a:r>
            <a:r>
              <a:rPr lang="zh-CN" altLang="en-US" sz="3400">
                <a:latin typeface="Times New Roman" panose="02020603050405020304" pitchFamily="18" charset="0"/>
              </a:rPr>
              <a:t>保持</a:t>
            </a:r>
            <a:r>
              <a:rPr lang="en-US" altLang="zh-CN" sz="3400">
                <a:latin typeface="Times New Roman" panose="02020603050405020304" pitchFamily="18" charset="0"/>
              </a:rPr>
              <a:t>……</a:t>
            </a:r>
            <a:r>
              <a:rPr lang="zh-CN" altLang="en-US" sz="3400">
                <a:latin typeface="Times New Roman" panose="02020603050405020304" pitchFamily="18" charset="0"/>
              </a:rPr>
              <a:t>干燥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FD4E14D-5433-4BC5-ABB0-A5A565F57C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25" y="2205038"/>
            <a:ext cx="3455988" cy="615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in one’s daily life</a:t>
            </a:r>
            <a:endParaRPr lang="zh-CN" altLang="en-US" sz="3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B43C7CA-9D8D-4248-A36D-E3D8FD010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2813050"/>
            <a:ext cx="4032250" cy="615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electrical appliance(s)</a:t>
            </a:r>
            <a:endParaRPr lang="zh-CN" altLang="en-US" sz="3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41A0765-9A07-4C56-91C3-42F39C5678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4663" y="3429000"/>
            <a:ext cx="4679950" cy="615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make ... more convenient</a:t>
            </a:r>
            <a:endParaRPr lang="zh-CN" altLang="en-US" sz="3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FB83923-81FB-41E0-B775-AB4AE1B7F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25" y="4076700"/>
            <a:ext cx="3455988" cy="615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start a fire</a:t>
            </a:r>
            <a:endParaRPr lang="zh-CN" altLang="en-US" sz="3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0FD2E50-5E4E-4987-8B75-220735AEEC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4686300"/>
            <a:ext cx="4032250" cy="6143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switch / turn on or off</a:t>
            </a:r>
            <a:endParaRPr lang="zh-CN" altLang="en-US" sz="3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923A1A0B-77CE-40EA-9D83-BCE860E965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25" y="5260975"/>
            <a:ext cx="3455988" cy="615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rice cooker</a:t>
            </a:r>
            <a:endParaRPr lang="zh-CN" altLang="en-US" sz="3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41FD331-CEDA-471C-BAD0-D66A2D08D4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25" y="5910263"/>
            <a:ext cx="3455988" cy="6143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keep ... dry</a:t>
            </a:r>
            <a:endParaRPr lang="zh-CN" altLang="en-US" sz="3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210BD6B7-A25A-4F27-A5B4-50774ABC1C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528" y="841375"/>
            <a:ext cx="8497888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 b="1" dirty="0">
                <a:latin typeface="Times New Roman" panose="02020603050405020304" pitchFamily="18" charset="0"/>
              </a:rPr>
              <a:t>Step 2: </a:t>
            </a:r>
            <a:r>
              <a:rPr lang="zh-CN" altLang="en-US" sz="3400" b="1" dirty="0">
                <a:latin typeface="Times New Roman" panose="02020603050405020304" pitchFamily="18" charset="0"/>
              </a:rPr>
              <a:t>精彩结构</a:t>
            </a:r>
            <a:endParaRPr lang="zh-CN" altLang="en-US" sz="3400" dirty="0">
              <a:latin typeface="Times New Roman" panose="02020603050405020304" pitchFamily="18" charset="0"/>
            </a:endParaRPr>
          </a:p>
          <a:p>
            <a:r>
              <a:rPr lang="zh-CN" altLang="en-US" sz="3400" dirty="0">
                <a:latin typeface="Times New Roman" panose="02020603050405020304" pitchFamily="18" charset="0"/>
              </a:rPr>
              <a:t>运用以下结构，可以让你的文章更出彩哦。</a:t>
            </a:r>
          </a:p>
          <a:p>
            <a:r>
              <a:rPr lang="en-US" altLang="zh-CN" sz="3400" dirty="0">
                <a:latin typeface="Times New Roman" panose="02020603050405020304" pitchFamily="18" charset="0"/>
              </a:rPr>
              <a:t>1. if </a:t>
            </a:r>
            <a:r>
              <a:rPr lang="zh-CN" altLang="en-US" sz="3400" dirty="0">
                <a:latin typeface="Times New Roman" panose="02020603050405020304" pitchFamily="18" charset="0"/>
              </a:rPr>
              <a:t>引导的条件状语从句“如果</a:t>
            </a:r>
            <a:r>
              <a:rPr lang="en-US" altLang="zh-CN" sz="3400" dirty="0">
                <a:latin typeface="Times New Roman" panose="02020603050405020304" pitchFamily="18" charset="0"/>
              </a:rPr>
              <a:t>……”</a:t>
            </a:r>
          </a:p>
          <a:p>
            <a:r>
              <a:rPr lang="en-US" altLang="zh-CN" sz="3400" dirty="0">
                <a:latin typeface="Times New Roman" panose="02020603050405020304" pitchFamily="18" charset="0"/>
              </a:rPr>
              <a:t>【</a:t>
            </a:r>
            <a:r>
              <a:rPr lang="zh-CN" altLang="en-US" sz="3400" dirty="0">
                <a:latin typeface="Times New Roman" panose="02020603050405020304" pitchFamily="18" charset="0"/>
              </a:rPr>
              <a:t>例】如果你不去那个派对，那么西蒙会</a:t>
            </a:r>
            <a:r>
              <a:rPr lang="en-US" altLang="zh-CN" sz="3400" dirty="0">
                <a:latin typeface="Times New Roman" panose="02020603050405020304" pitchFamily="18" charset="0"/>
              </a:rPr>
              <a:t>	  </a:t>
            </a:r>
          </a:p>
          <a:p>
            <a:r>
              <a:rPr lang="en-US" altLang="zh-CN" sz="3400" dirty="0">
                <a:latin typeface="Times New Roman" panose="02020603050405020304" pitchFamily="18" charset="0"/>
              </a:rPr>
              <a:t>            </a:t>
            </a:r>
            <a:r>
              <a:rPr lang="zh-CN" altLang="en-US" sz="3400" dirty="0">
                <a:latin typeface="Times New Roman" panose="02020603050405020304" pitchFamily="18" charset="0"/>
              </a:rPr>
              <a:t>不高兴的。</a:t>
            </a:r>
          </a:p>
          <a:p>
            <a:r>
              <a:rPr lang="en-US" altLang="zh-CN" sz="3400" dirty="0">
                <a:latin typeface="Times New Roman" panose="02020603050405020304" pitchFamily="18" charset="0"/>
              </a:rPr>
              <a:t>             </a:t>
            </a: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If you don’t go to the party, Simon 	    </a:t>
            </a:r>
          </a:p>
          <a:p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will be unhappy.</a:t>
            </a:r>
          </a:p>
          <a:p>
            <a:r>
              <a:rPr lang="en-US" altLang="zh-CN" sz="3400" dirty="0">
                <a:latin typeface="Times New Roman" panose="02020603050405020304" pitchFamily="18" charset="0"/>
              </a:rPr>
              <a:t>【</a:t>
            </a:r>
            <a:r>
              <a:rPr lang="zh-CN" altLang="en-US" sz="3400" dirty="0">
                <a:latin typeface="Times New Roman" panose="02020603050405020304" pitchFamily="18" charset="0"/>
              </a:rPr>
              <a:t>译</a:t>
            </a:r>
            <a:r>
              <a:rPr lang="en-US" altLang="zh-CN" sz="3400" dirty="0">
                <a:latin typeface="Times New Roman" panose="02020603050405020304" pitchFamily="18" charset="0"/>
              </a:rPr>
              <a:t>】</a:t>
            </a:r>
            <a:r>
              <a:rPr lang="zh-CN" altLang="en-US" sz="3400" dirty="0">
                <a:latin typeface="Times New Roman" panose="02020603050405020304" pitchFamily="18" charset="0"/>
              </a:rPr>
              <a:t>如果我们不安全用电，那会很危险的。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r>
              <a:rPr lang="en-US" altLang="zh-CN" sz="3400" dirty="0">
                <a:latin typeface="Times New Roman" panose="02020603050405020304" pitchFamily="18" charset="0"/>
              </a:rPr>
              <a:t>	    </a:t>
            </a: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If we don’t use electricity safely, it will</a:t>
            </a:r>
          </a:p>
          <a:p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be very dangerous.</a:t>
            </a:r>
            <a:endParaRPr lang="zh-CN" altLang="en-US" sz="3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D5DC5095-98E3-4197-9628-34986C7EE3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535" y="1311275"/>
            <a:ext cx="8353177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 dirty="0">
                <a:latin typeface="Times New Roman" panose="02020603050405020304" pitchFamily="18" charset="0"/>
              </a:rPr>
              <a:t>2. make sure +</a:t>
            </a:r>
            <a:r>
              <a:rPr lang="zh-CN" altLang="en-US" sz="3400" dirty="0">
                <a:latin typeface="Times New Roman" panose="02020603050405020304" pitchFamily="18" charset="0"/>
              </a:rPr>
              <a:t>宾语从句“确保</a:t>
            </a:r>
            <a:r>
              <a:rPr lang="en-US" altLang="zh-CN" sz="3400" dirty="0">
                <a:latin typeface="Times New Roman" panose="02020603050405020304" pitchFamily="18" charset="0"/>
              </a:rPr>
              <a:t>……”</a:t>
            </a:r>
          </a:p>
          <a:p>
            <a:r>
              <a:rPr lang="en-US" altLang="zh-CN" sz="3400" dirty="0">
                <a:latin typeface="Times New Roman" panose="02020603050405020304" pitchFamily="18" charset="0"/>
              </a:rPr>
              <a:t>【</a:t>
            </a:r>
            <a:r>
              <a:rPr lang="zh-CN" altLang="en-US" sz="3400" dirty="0">
                <a:latin typeface="Times New Roman" panose="02020603050405020304" pitchFamily="18" charset="0"/>
              </a:rPr>
              <a:t>例</a:t>
            </a:r>
            <a:r>
              <a:rPr lang="en-US" altLang="zh-CN" sz="3400" dirty="0">
                <a:latin typeface="Times New Roman" panose="02020603050405020304" pitchFamily="18" charset="0"/>
              </a:rPr>
              <a:t>】Make sure what he said is true.</a:t>
            </a:r>
          </a:p>
          <a:p>
            <a:r>
              <a:rPr lang="en-US" altLang="zh-CN" sz="3400" dirty="0">
                <a:latin typeface="Times New Roman" panose="02020603050405020304" pitchFamily="18" charset="0"/>
              </a:rPr>
              <a:t>	   </a:t>
            </a:r>
            <a:r>
              <a:rPr lang="zh-CN" altLang="en-US" sz="3400" dirty="0">
                <a:latin typeface="Times New Roman" panose="02020603050405020304" pitchFamily="18" charset="0"/>
              </a:rPr>
              <a:t>要确保他说的话是真的。</a:t>
            </a:r>
          </a:p>
          <a:p>
            <a:r>
              <a:rPr lang="en-US" altLang="zh-CN" sz="3400" dirty="0">
                <a:latin typeface="Times New Roman" panose="02020603050405020304" pitchFamily="18" charset="0"/>
              </a:rPr>
              <a:t>【</a:t>
            </a:r>
            <a:r>
              <a:rPr lang="zh-CN" altLang="en-US" sz="3400" dirty="0">
                <a:latin typeface="Times New Roman" panose="02020603050405020304" pitchFamily="18" charset="0"/>
              </a:rPr>
              <a:t>译</a:t>
            </a:r>
            <a:r>
              <a:rPr lang="en-US" altLang="zh-CN" sz="3400" dirty="0">
                <a:latin typeface="Times New Roman" panose="02020603050405020304" pitchFamily="18" charset="0"/>
              </a:rPr>
              <a:t>】</a:t>
            </a:r>
            <a:r>
              <a:rPr lang="zh-CN" altLang="en-US" sz="3400" dirty="0">
                <a:latin typeface="Times New Roman" panose="02020603050405020304" pitchFamily="18" charset="0"/>
              </a:rPr>
              <a:t>在我们开关电器之前，要确保我们   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r>
              <a:rPr lang="en-US" altLang="zh-CN" sz="3400" dirty="0">
                <a:latin typeface="Times New Roman" panose="02020603050405020304" pitchFamily="18" charset="0"/>
              </a:rPr>
              <a:t>            </a:t>
            </a:r>
            <a:r>
              <a:rPr lang="zh-CN" altLang="en-US" sz="3400" dirty="0">
                <a:latin typeface="Times New Roman" panose="02020603050405020304" pitchFamily="18" charset="0"/>
              </a:rPr>
              <a:t>的手是干的。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r>
              <a:rPr lang="en-US" altLang="zh-CN" sz="3400" dirty="0">
                <a:latin typeface="Times New Roman" panose="02020603050405020304" pitchFamily="18" charset="0"/>
              </a:rPr>
              <a:t>	    </a:t>
            </a: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Before we switch on or off the 	  </a:t>
            </a:r>
          </a:p>
          <a:p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	    electrical appliances, make sure our</a:t>
            </a:r>
          </a:p>
          <a:p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	    hands are dry.</a:t>
            </a:r>
            <a:endParaRPr lang="zh-CN" altLang="en-US" sz="3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矩形 3">
            <a:extLst>
              <a:ext uri="{FF2B5EF4-FFF2-40B4-BE49-F238E27FC236}">
                <a16:creationId xmlns:a16="http://schemas.microsoft.com/office/drawing/2014/main" xmlns="" id="{887FB2E8-1080-4188-A492-9039088E39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567" y="841375"/>
            <a:ext cx="8065145" cy="401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400" b="1" dirty="0">
                <a:latin typeface="Times New Roman" panose="02020603050405020304" pitchFamily="18" charset="0"/>
              </a:rPr>
              <a:t>Step 3: </a:t>
            </a:r>
            <a:r>
              <a:rPr lang="zh-CN" altLang="en-US" sz="3400" b="1" dirty="0">
                <a:latin typeface="Times New Roman" panose="02020603050405020304" pitchFamily="18" charset="0"/>
              </a:rPr>
              <a:t>谋篇布局</a:t>
            </a:r>
            <a:endParaRPr lang="zh-CN" altLang="en-US" sz="34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400" dirty="0">
                <a:latin typeface="Times New Roman" panose="02020603050405020304" pitchFamily="18" charset="0"/>
              </a:rPr>
              <a:t>文章内容可分成两段。第一段说明电的</a:t>
            </a:r>
            <a:r>
              <a:rPr lang="en-US" altLang="zh-CN" sz="3400" dirty="0">
                <a:latin typeface="Times New Roman" panose="02020603050405020304" pitchFamily="18" charset="0"/>
              </a:rPr>
              <a:t>______________</a:t>
            </a:r>
            <a:r>
              <a:rPr lang="zh-CN" altLang="en-US" sz="3400" dirty="0">
                <a:latin typeface="Times New Roman" panose="02020603050405020304" pitchFamily="18" charset="0"/>
              </a:rPr>
              <a:t>，第二段介绍 </a:t>
            </a:r>
            <a:r>
              <a:rPr lang="en-US" altLang="zh-CN" sz="3400" dirty="0">
                <a:latin typeface="Times New Roman" panose="02020603050405020304" pitchFamily="18" charset="0"/>
              </a:rPr>
              <a:t>______________________</a:t>
            </a:r>
            <a:r>
              <a:rPr lang="zh-CN" altLang="en-US" sz="3400" dirty="0">
                <a:latin typeface="Times New Roman" panose="02020603050405020304" pitchFamily="18" charset="0"/>
              </a:rPr>
              <a:t>。短文应采用 </a:t>
            </a:r>
            <a:r>
              <a:rPr lang="en-US" altLang="zh-CN" sz="3400" dirty="0">
                <a:latin typeface="Times New Roman" panose="02020603050405020304" pitchFamily="18" charset="0"/>
              </a:rPr>
              <a:t>________</a:t>
            </a:r>
            <a:r>
              <a:rPr lang="zh-CN" altLang="en-US" sz="3400" dirty="0">
                <a:latin typeface="Times New Roman" panose="02020603050405020304" pitchFamily="18" charset="0"/>
              </a:rPr>
              <a:t>时态。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FAD5DFF-4FDA-429E-A4B9-81FEA239A3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253" y="2420888"/>
            <a:ext cx="345598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重要性及危害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3A8A61D-C1E7-462F-86DB-75A25E8ACC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815" y="3213051"/>
            <a:ext cx="504031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400" b="1">
                <a:solidFill>
                  <a:srgbClr val="FF0000"/>
                </a:solidFill>
                <a:latin typeface="Times New Roman" panose="02020603050405020304" pitchFamily="18" charset="0"/>
              </a:rPr>
              <a:t>安全使用电器的注意事项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3C34528-A2A1-49E3-BBF6-6DCD45FF41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790" y="4078238"/>
            <a:ext cx="20177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400" b="1">
                <a:solidFill>
                  <a:srgbClr val="FF0000"/>
                </a:solidFill>
                <a:latin typeface="Times New Roman" panose="02020603050405020304" pitchFamily="18" charset="0"/>
              </a:rPr>
              <a:t>一般现在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矩形 3">
            <a:extLst>
              <a:ext uri="{FF2B5EF4-FFF2-40B4-BE49-F238E27FC236}">
                <a16:creationId xmlns:a16="http://schemas.microsoft.com/office/drawing/2014/main" xmlns="" id="{744B08BF-6A17-4ACD-8981-3D106AB1DA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549275"/>
            <a:ext cx="8497888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 b="1">
                <a:latin typeface="Times New Roman" panose="02020603050405020304" pitchFamily="18" charset="0"/>
              </a:rPr>
              <a:t>Step 4: </a:t>
            </a:r>
            <a:r>
              <a:rPr lang="zh-CN" altLang="en-US" sz="3400" b="1">
                <a:latin typeface="Times New Roman" panose="02020603050405020304" pitchFamily="18" charset="0"/>
              </a:rPr>
              <a:t>小试身手</a:t>
            </a:r>
            <a:endParaRPr lang="zh-CN" altLang="en-US" sz="3400">
              <a:latin typeface="Times New Roman" panose="02020603050405020304" pitchFamily="18" charset="0"/>
            </a:endParaRPr>
          </a:p>
          <a:p>
            <a:r>
              <a:rPr lang="en-US" altLang="zh-CN" sz="3400">
                <a:latin typeface="Times New Roman" panose="02020603050405020304" pitchFamily="18" charset="0"/>
              </a:rPr>
              <a:t>                   Using electricity safely</a:t>
            </a:r>
            <a:endParaRPr lang="zh-CN" altLang="en-US" sz="3400">
              <a:latin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DADF770-9ACF-4596-A150-7CA312BC4E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836738"/>
            <a:ext cx="8496300" cy="4400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Electricity is very important in our daily lives. Electrical appliances make our lives more convenient. But electricity may hurt people or start a fire. It will be very dangerous if we don’t use it safely.</a:t>
            </a: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We should use electrical appliances safely. For example, before we switch on or off the electrical appliances, make sure our hands are dry. What’s more, when we use a rice cooker, we must keep the outside of the pot dry. If we see the wires are broken, we mustn’t turn on the electrical appliances.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7472D55-2785-4735-AD56-C0338F1CFE6B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7890" name="TextBox 4">
            <a:extLst>
              <a:ext uri="{FF2B5EF4-FFF2-40B4-BE49-F238E27FC236}">
                <a16:creationId xmlns:a16="http://schemas.microsoft.com/office/drawing/2014/main" xmlns="" id="{0A430515-1F20-466F-8345-CFED078AB8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6 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U6 模板</Template>
  <TotalTime>2</TotalTime>
  <Words>1124</Words>
  <Application>Microsoft Office PowerPoint</Application>
  <PresentationFormat>全屏显示(4:3)</PresentationFormat>
  <Paragraphs>183</Paragraphs>
  <Slides>33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4" baseType="lpstr">
      <vt:lpstr>U6 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A. Johnny’s father is asking Johnny to make some rules for the family to follow. In pairs, help Johnny make four rules.</vt:lpstr>
      <vt:lpstr>PowerPoint 演示文稿</vt:lpstr>
      <vt:lpstr>B. Add 4 more rules to the Home Rules in A.</vt:lpstr>
      <vt:lpstr>PowerPoint 演示文稿</vt:lpstr>
      <vt:lpstr>PowerPoint 演示文稿</vt:lpstr>
      <vt:lpstr>PowerPoint 演示文稿</vt:lpstr>
      <vt:lpstr>Example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User</cp:lastModifiedBy>
  <cp:revision>15</cp:revision>
  <dcterms:created xsi:type="dcterms:W3CDTF">2016-12-29T00:38:12Z</dcterms:created>
  <dcterms:modified xsi:type="dcterms:W3CDTF">2008-01-08T10:23:57Z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