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62" r:id="rId5"/>
    <p:sldId id="259" r:id="rId6"/>
    <p:sldId id="260" r:id="rId7"/>
    <p:sldId id="263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78EF71-A1DC-4DAB-BAC6-22B05E4DD50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108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9025ED-E4BB-4CC7-A328-47F9A9D1920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358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B63E3-BEF4-4597-ABF4-868A22D967A7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906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EC1B8A-8B4E-49F2-9F9E-E07312D891F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018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305187-8F2F-4A87-8018-5790E4CBC1E1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043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4B895-D825-408A-A19D-EA32972558F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294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9560B-7155-493B-A4B0-83FF0383877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323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27D68-5AAB-42D8-8F02-0E9FF8E45C11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585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3B2D97-891C-4E19-96A0-4B0E7FD01E1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334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6DB28-C173-494D-BE90-C78F56DA153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207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A7003-72E9-432E-B95E-2B2D784315A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974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63F1E148-D244-417D-8160-C5916F02C23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447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F4487A-C2D9-444C-865A-3C49DA72448E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636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pn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533401" y="273050"/>
            <a:ext cx="1219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FF"/>
                </a:solidFill>
              </a:rPr>
              <a:t>例题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752601" y="914400"/>
            <a:ext cx="855027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</a:rPr>
              <a:t>如图，一艘海轮位于灯塔</a:t>
            </a:r>
            <a:r>
              <a:rPr lang="en-US" altLang="zh-CN" sz="3600" b="1" dirty="0">
                <a:solidFill>
                  <a:srgbClr val="000000"/>
                </a:solidFill>
              </a:rPr>
              <a:t>P</a:t>
            </a:r>
            <a:r>
              <a:rPr lang="zh-CN" altLang="en-US" sz="3600" b="1" dirty="0">
                <a:solidFill>
                  <a:srgbClr val="000000"/>
                </a:solidFill>
              </a:rPr>
              <a:t>的北偏东</a:t>
            </a:r>
            <a:r>
              <a:rPr lang="en-US" altLang="zh-CN" sz="3600" b="1" dirty="0">
                <a:solidFill>
                  <a:srgbClr val="000000"/>
                </a:solidFill>
              </a:rPr>
              <a:t>60</a:t>
            </a:r>
            <a:r>
              <a:rPr lang="en-US" altLang="zh-CN" sz="3600" b="1" baseline="30000" dirty="0">
                <a:solidFill>
                  <a:srgbClr val="000000"/>
                </a:solidFill>
              </a:rPr>
              <a:t>o</a:t>
            </a:r>
            <a:r>
              <a:rPr lang="zh-CN" altLang="en-US" sz="3600" b="1" dirty="0">
                <a:solidFill>
                  <a:srgbClr val="000000"/>
                </a:solidFill>
              </a:rPr>
              <a:t>方向，距离灯塔</a:t>
            </a:r>
            <a:r>
              <a:rPr lang="en-US" altLang="zh-CN" sz="3600" b="1" dirty="0">
                <a:solidFill>
                  <a:srgbClr val="000000"/>
                </a:solidFill>
              </a:rPr>
              <a:t>80</a:t>
            </a:r>
            <a:r>
              <a:rPr lang="zh-CN" altLang="en-US" sz="3600" b="1" dirty="0">
                <a:solidFill>
                  <a:srgbClr val="000000"/>
                </a:solidFill>
              </a:rPr>
              <a:t>海里的</a:t>
            </a:r>
            <a:r>
              <a:rPr lang="en-US" altLang="zh-CN" sz="3600" b="1" dirty="0">
                <a:solidFill>
                  <a:srgbClr val="000000"/>
                </a:solidFill>
              </a:rPr>
              <a:t>A</a:t>
            </a:r>
            <a:r>
              <a:rPr lang="zh-CN" altLang="en-US" sz="3600" b="1" dirty="0">
                <a:solidFill>
                  <a:srgbClr val="000000"/>
                </a:solidFill>
              </a:rPr>
              <a:t>处，它沿正南方向航行一段时间后，到达位于灯塔</a:t>
            </a:r>
            <a:r>
              <a:rPr lang="en-US" altLang="zh-CN" sz="3600" b="1" dirty="0">
                <a:solidFill>
                  <a:srgbClr val="000000"/>
                </a:solidFill>
              </a:rPr>
              <a:t>P</a:t>
            </a:r>
            <a:r>
              <a:rPr lang="zh-CN" altLang="en-US" sz="3600" b="1" dirty="0">
                <a:solidFill>
                  <a:srgbClr val="000000"/>
                </a:solidFill>
              </a:rPr>
              <a:t>的南偏东</a:t>
            </a:r>
            <a:r>
              <a:rPr lang="en-US" altLang="zh-CN" sz="3600" b="1" dirty="0">
                <a:solidFill>
                  <a:srgbClr val="000000"/>
                </a:solidFill>
              </a:rPr>
              <a:t>34</a:t>
            </a:r>
            <a:r>
              <a:rPr lang="en-US" altLang="zh-CN" sz="3600" b="1" baseline="30000" dirty="0">
                <a:solidFill>
                  <a:srgbClr val="000000"/>
                </a:solidFill>
              </a:rPr>
              <a:t>o</a:t>
            </a:r>
            <a:r>
              <a:rPr lang="zh-CN" altLang="en-US" sz="3600" b="1" dirty="0">
                <a:solidFill>
                  <a:srgbClr val="000000"/>
                </a:solidFill>
              </a:rPr>
              <a:t>方向上的</a:t>
            </a:r>
            <a:r>
              <a:rPr lang="en-US" altLang="zh-CN" sz="3600" b="1" dirty="0">
                <a:solidFill>
                  <a:srgbClr val="000000"/>
                </a:solidFill>
              </a:rPr>
              <a:t>B</a:t>
            </a:r>
            <a:r>
              <a:rPr lang="zh-CN" altLang="en-US" sz="3600" b="1" dirty="0">
                <a:solidFill>
                  <a:srgbClr val="000000"/>
                </a:solidFill>
              </a:rPr>
              <a:t>处，这时，海轮所在的</a:t>
            </a:r>
            <a:r>
              <a:rPr lang="en-US" altLang="zh-CN" sz="3600" b="1" dirty="0">
                <a:solidFill>
                  <a:srgbClr val="000000"/>
                </a:solidFill>
              </a:rPr>
              <a:t>B</a:t>
            </a:r>
            <a:r>
              <a:rPr lang="zh-CN" altLang="en-US" sz="3600" b="1" dirty="0">
                <a:solidFill>
                  <a:srgbClr val="000000"/>
                </a:solidFill>
              </a:rPr>
              <a:t>处距离灯塔</a:t>
            </a:r>
            <a:r>
              <a:rPr lang="en-US" altLang="zh-CN" sz="3600" b="1" dirty="0">
                <a:solidFill>
                  <a:srgbClr val="000000"/>
                </a:solidFill>
              </a:rPr>
              <a:t>P</a:t>
            </a:r>
            <a:r>
              <a:rPr lang="zh-CN" altLang="en-US" sz="3600" b="1" dirty="0">
                <a:solidFill>
                  <a:srgbClr val="000000"/>
                </a:solidFill>
              </a:rPr>
              <a:t>有多远</a:t>
            </a:r>
            <a:r>
              <a:rPr lang="en-US" altLang="zh-CN" sz="3600" b="1" dirty="0">
                <a:solidFill>
                  <a:srgbClr val="000000"/>
                </a:solidFill>
              </a:rPr>
              <a:t>?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2971800"/>
            <a:ext cx="3113088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246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2"/>
          <p:cNvSpPr>
            <a:spLocks noChangeShapeType="1"/>
          </p:cNvSpPr>
          <p:nvPr/>
        </p:nvSpPr>
        <p:spPr bwMode="auto">
          <a:xfrm>
            <a:off x="3287645" y="3886200"/>
            <a:ext cx="37338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075" name="Line 3"/>
          <p:cNvSpPr>
            <a:spLocks noChangeShapeType="1"/>
          </p:cNvSpPr>
          <p:nvPr/>
        </p:nvSpPr>
        <p:spPr bwMode="auto">
          <a:xfrm>
            <a:off x="3287645" y="3886200"/>
            <a:ext cx="2286000" cy="129540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 flipV="1">
            <a:off x="3287645" y="2590800"/>
            <a:ext cx="2438400" cy="129540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077" name="Line 5"/>
          <p:cNvSpPr>
            <a:spLocks noChangeShapeType="1"/>
          </p:cNvSpPr>
          <p:nvPr/>
        </p:nvSpPr>
        <p:spPr bwMode="auto">
          <a:xfrm>
            <a:off x="3287645" y="1905000"/>
            <a:ext cx="0" cy="419100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pic>
        <p:nvPicPr>
          <p:cNvPr id="3078" name="Picture 6" descr="眼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245" y="3733800"/>
            <a:ext cx="4572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259446" y="3352800"/>
            <a:ext cx="18526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600" b="1">
                <a:latin typeface="Tahoma" panose="020B0604030504040204" pitchFamily="34" charset="0"/>
              </a:rPr>
              <a:t>水平线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5649845" y="5105400"/>
            <a:ext cx="1219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600" b="1">
                <a:latin typeface="Tahoma" panose="020B0604030504040204" pitchFamily="34" charset="0"/>
              </a:rPr>
              <a:t>视线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5802245" y="2514600"/>
            <a:ext cx="1219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600" b="1">
                <a:latin typeface="Tahoma" panose="020B0604030504040204" pitchFamily="34" charset="0"/>
              </a:rPr>
              <a:t>视线</a:t>
            </a: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 rot="-8019318">
            <a:off x="3401945" y="3467100"/>
            <a:ext cx="83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en-US" altLang="zh-CN" sz="2400">
                <a:latin typeface="Tahoma" panose="020B0604030504040204" pitchFamily="34" charset="0"/>
              </a:rPr>
              <a:t>︶</a:t>
            </a:r>
          </a:p>
        </p:txBody>
      </p:sp>
      <p:grpSp>
        <p:nvGrpSpPr>
          <p:cNvPr id="3083" name="Group 11"/>
          <p:cNvGrpSpPr>
            <a:grpSpLocks/>
          </p:cNvGrpSpPr>
          <p:nvPr/>
        </p:nvGrpSpPr>
        <p:grpSpPr bwMode="auto">
          <a:xfrm>
            <a:off x="3592445" y="3429000"/>
            <a:ext cx="533400" cy="1295400"/>
            <a:chOff x="2256" y="2160"/>
            <a:chExt cx="336" cy="816"/>
          </a:xfrm>
        </p:grpSpPr>
        <p:sp>
          <p:nvSpPr>
            <p:cNvPr id="3084" name="Rectangle 12"/>
            <p:cNvSpPr>
              <a:spLocks noChangeArrowheads="1"/>
            </p:cNvSpPr>
            <p:nvPr/>
          </p:nvSpPr>
          <p:spPr bwMode="auto">
            <a:xfrm rot="-4947151">
              <a:off x="2160" y="2400"/>
              <a:ext cx="4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1" lang="en-US" altLang="zh-CN" sz="2400">
                  <a:latin typeface="Tahoma" panose="020B0604030504040204" pitchFamily="34" charset="0"/>
                </a:rPr>
                <a:t>︶</a:t>
              </a:r>
            </a:p>
          </p:txBody>
        </p:sp>
        <p:sp>
          <p:nvSpPr>
            <p:cNvPr id="3085" name="Rectangle 13"/>
            <p:cNvSpPr>
              <a:spLocks noChangeArrowheads="1"/>
            </p:cNvSpPr>
            <p:nvPr/>
          </p:nvSpPr>
          <p:spPr bwMode="auto">
            <a:xfrm rot="-4483474">
              <a:off x="2040" y="2424"/>
              <a:ext cx="8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endParaRPr kumimoji="1" lang="zh-CN" altLang="zh-CN" sz="2400">
                <a:latin typeface="Tahoma" panose="020B0604030504040204" pitchFamily="34" charset="0"/>
              </a:endParaRPr>
            </a:p>
          </p:txBody>
        </p:sp>
      </p:grp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897245" y="3352800"/>
            <a:ext cx="1219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>
                <a:latin typeface="Tahoma" panose="020B0604030504040204" pitchFamily="34" charset="0"/>
              </a:rPr>
              <a:t>仰角</a:t>
            </a: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3973445" y="3962400"/>
            <a:ext cx="1219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>
                <a:latin typeface="Tahoma" panose="020B0604030504040204" pitchFamily="34" charset="0"/>
              </a:rPr>
              <a:t>俯角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1888581" y="2276476"/>
            <a:ext cx="738664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600" b="1">
                <a:latin typeface="Tahoma" panose="020B0604030504040204" pitchFamily="34" charset="0"/>
              </a:rPr>
              <a:t>铅    垂    线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997744" y="431474"/>
            <a:ext cx="86725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仰角：</a:t>
            </a:r>
            <a:r>
              <a:rPr kumimoji="1"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眼睛向上看时，视线与水平线所形成的角，此时视线一定在水平线的上方</a:t>
            </a:r>
            <a:r>
              <a:rPr kumimoji="1"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1632685" y="5607377"/>
            <a:ext cx="87487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俯角：</a:t>
            </a:r>
            <a:r>
              <a:rPr kumimoji="1"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眼睛向下看时，视线与水平线所形成的角，此时视线一定在水平线的下方</a:t>
            </a:r>
            <a:r>
              <a:rPr kumimoji="1"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480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  <p:bldP spid="3076" grpId="0" animBg="1"/>
      <p:bldP spid="3079" grpId="0" autoUpdateAnimBg="0"/>
      <p:bldP spid="3080" grpId="0" autoUpdateAnimBg="0"/>
      <p:bldP spid="3081" grpId="0" autoUpdateAnimBg="0"/>
      <p:bldP spid="3082" grpId="0" autoUpdateAnimBg="0"/>
      <p:bldP spid="3086" grpId="0" autoUpdateAnimBg="0"/>
      <p:bldP spid="3087" grpId="0" autoUpdateAnimBg="0"/>
      <p:bldP spid="3089" grpId="0" autoUpdateAnimBg="0"/>
      <p:bldP spid="3090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981200" y="2133600"/>
            <a:ext cx="5181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2063750" y="-100013"/>
            <a:ext cx="72390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坡度的概念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1524001" y="549276"/>
            <a:ext cx="9001125" cy="33877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ea typeface="华文新魏" panose="02010800040101010101" pitchFamily="2" charset="-122"/>
              </a:rPr>
              <a:t>如右图，是一张水库拦水坝的横断面的设计图，坡面的铅垂高度与水平长度的比叫做坡度或坡比。记作</a:t>
            </a:r>
            <a:r>
              <a:rPr lang="en-US" altLang="zh-CN" sz="3600">
                <a:ea typeface="华文新魏" panose="02010800040101010101" pitchFamily="2" charset="-122"/>
              </a:rPr>
              <a:t>i,   	</a:t>
            </a:r>
          </a:p>
          <a:p>
            <a:pPr>
              <a:spcBef>
                <a:spcPct val="50000"/>
              </a:spcBef>
            </a:pPr>
            <a:r>
              <a:rPr lang="en-US" altLang="zh-CN" sz="3600">
                <a:ea typeface="华文新魏" panose="02010800040101010101" pitchFamily="2" charset="-122"/>
              </a:rPr>
              <a:t>	i=</a:t>
            </a:r>
            <a:r>
              <a:rPr lang="en-US" altLang="zh-CN" sz="3600">
                <a:solidFill>
                  <a:srgbClr val="FF0066"/>
                </a:solidFill>
                <a:ea typeface="华文新魏" panose="02010800040101010101" pitchFamily="2" charset="-122"/>
              </a:rPr>
              <a:t>ⅰⅰ    </a:t>
            </a:r>
            <a:r>
              <a:rPr lang="zh-CN" altLang="en-US" sz="3600">
                <a:solidFill>
                  <a:srgbClr val="FF0066"/>
                </a:solidFill>
                <a:ea typeface="华文新魏" panose="02010800040101010101" pitchFamily="2" charset="-122"/>
              </a:rPr>
              <a:t>，通常写成 </a:t>
            </a:r>
          </a:p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66"/>
                </a:solidFill>
                <a:ea typeface="华文新魏" panose="02010800040101010101" pitchFamily="2" charset="-122"/>
              </a:rPr>
              <a:t>    </a:t>
            </a:r>
            <a:r>
              <a:rPr lang="en-US" altLang="zh-CN" sz="3600">
                <a:solidFill>
                  <a:srgbClr val="FF0066"/>
                </a:solidFill>
                <a:ea typeface="华文新魏" panose="02010800040101010101" pitchFamily="2" charset="-122"/>
              </a:rPr>
              <a:t>i=1:m</a:t>
            </a:r>
            <a:r>
              <a:rPr lang="zh-CN" altLang="en-US" sz="3600">
                <a:solidFill>
                  <a:srgbClr val="FF0066"/>
                </a:solidFill>
                <a:ea typeface="华文新魏" panose="02010800040101010101" pitchFamily="2" charset="-122"/>
              </a:rPr>
              <a:t>的形式，如</a:t>
            </a:r>
            <a:r>
              <a:rPr lang="en-US" altLang="zh-CN" sz="3600">
                <a:solidFill>
                  <a:srgbClr val="FF0066"/>
                </a:solidFill>
                <a:ea typeface="华文新魏" panose="02010800040101010101" pitchFamily="2" charset="-122"/>
              </a:rPr>
              <a:t>i=1:2.5</a:t>
            </a:r>
          </a:p>
        </p:txBody>
      </p:sp>
      <p:graphicFrame>
        <p:nvGraphicFramePr>
          <p:cNvPr id="7194" name="Object 26"/>
          <p:cNvGraphicFramePr>
            <a:graphicFrameLocks noChangeAspect="1"/>
          </p:cNvGraphicFramePr>
          <p:nvPr/>
        </p:nvGraphicFramePr>
        <p:xfrm>
          <a:off x="3287713" y="2276476"/>
          <a:ext cx="1371600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quation" r:id="rId3" imgW="545760" imgH="393480" progId="Equation.DSMT4">
                  <p:embed/>
                </p:oleObj>
              </mc:Choice>
              <mc:Fallback>
                <p:oleObj name="Equation" r:id="rId3" imgW="54576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7713" y="2276476"/>
                        <a:ext cx="1371600" cy="989013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00" name="Picture 32" descr="{90339AC2-1207-4860-A028-632450EF92CD}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9" y="4149726"/>
            <a:ext cx="7559675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8416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871913" y="2867025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1752600" y="5562600"/>
            <a:ext cx="8077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endParaRPr lang="zh-CN" altLang="zh-CN" sz="3600">
              <a:latin typeface="Times New Roman" panose="02020603050405020304" pitchFamily="18" charset="0"/>
            </a:endParaRP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1524000" y="188913"/>
            <a:ext cx="5715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>
                <a:solidFill>
                  <a:srgbClr val="FF0066"/>
                </a:solidFill>
                <a:ea typeface="隶书" panose="02010509060101010101" pitchFamily="49" charset="-122"/>
              </a:rPr>
              <a:t>坡度与坡角的关系</a:t>
            </a:r>
          </a:p>
        </p:txBody>
      </p:sp>
      <p:sp>
        <p:nvSpPr>
          <p:cNvPr id="8224" name="Text Box 32"/>
          <p:cNvSpPr txBox="1">
            <a:spLocks noChangeArrowheads="1"/>
          </p:cNvSpPr>
          <p:nvPr/>
        </p:nvSpPr>
        <p:spPr bwMode="auto">
          <a:xfrm>
            <a:off x="1919288" y="3500438"/>
            <a:ext cx="7554912" cy="277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坡面与水平面的夹角叫做坡角，记作 </a:t>
            </a:r>
            <a:r>
              <a:rPr lang="zh-CN" altLang="en-US" sz="320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Symbol" panose="05050102010706020507" pitchFamily="18" charset="2"/>
              </a:rPr>
              <a:t></a:t>
            </a:r>
          </a:p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Symbol" panose="05050102010706020507" pitchFamily="18" charset="2"/>
              </a:rPr>
              <a:t> </a:t>
            </a:r>
            <a:r>
              <a:rPr lang="en-US" altLang="zh-CN" sz="320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Symbol" panose="05050102010706020507" pitchFamily="18" charset="2"/>
              </a:rPr>
              <a:t>i=              </a:t>
            </a:r>
            <a:r>
              <a:rPr lang="en-US" altLang="zh-CN" sz="320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Symbol" panose="05050102010706020507" pitchFamily="18" charset="2"/>
              </a:rPr>
              <a:t></a:t>
            </a:r>
            <a:r>
              <a:rPr lang="zh-CN" altLang="en-US" sz="320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Symbol" panose="05050102010706020507" pitchFamily="18" charset="2"/>
              </a:rPr>
              <a:t>，显然：坡度越大，</a:t>
            </a:r>
          </a:p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Symbol" panose="05050102010706020507" pitchFamily="18" charset="2"/>
              </a:rPr>
              <a:t>                                      坡角 就越大，</a:t>
            </a:r>
          </a:p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Symbol" panose="05050102010706020507" pitchFamily="18" charset="2"/>
              </a:rPr>
              <a:t>                                      坡面就越陡！</a:t>
            </a:r>
          </a:p>
        </p:txBody>
      </p:sp>
      <p:graphicFrame>
        <p:nvGraphicFramePr>
          <p:cNvPr id="8242" name="Object 50"/>
          <p:cNvGraphicFramePr>
            <a:graphicFrameLocks noChangeAspect="1"/>
          </p:cNvGraphicFramePr>
          <p:nvPr/>
        </p:nvGraphicFramePr>
        <p:xfrm>
          <a:off x="2640013" y="4005263"/>
          <a:ext cx="1295400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Equation" r:id="rId3" imgW="495000" imgH="393480" progId="Equation.3">
                  <p:embed/>
                </p:oleObj>
              </mc:Choice>
              <mc:Fallback>
                <p:oleObj name="Equation" r:id="rId3" imgW="49500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0013" y="4005263"/>
                        <a:ext cx="1295400" cy="1090612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2" name="Picture 2" descr="{90339AC2-1207-4860-A028-632450EF92CD}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4" y="1268414"/>
            <a:ext cx="7559675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594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850" y="549276"/>
            <a:ext cx="8362950" cy="4525963"/>
          </a:xfrm>
        </p:spPr>
        <p:txBody>
          <a:bodyPr/>
          <a:lstStyle/>
          <a:p>
            <a:r>
              <a:rPr lang="zh-CN" altLang="en-US" sz="3600" b="1"/>
              <a:t>例</a:t>
            </a:r>
            <a:r>
              <a:rPr lang="en-US" altLang="zh-CN" sz="3600" b="1"/>
              <a:t>4</a:t>
            </a:r>
            <a:r>
              <a:rPr lang="zh-CN" altLang="en-US" sz="3600" b="1"/>
              <a:t>：热气球的探测显示，从热气球看一栋高楼顶部的仰角为</a:t>
            </a:r>
            <a:r>
              <a:rPr lang="en-US" altLang="zh-CN" sz="3600" b="1"/>
              <a:t>30°</a:t>
            </a:r>
            <a:r>
              <a:rPr lang="zh-CN" altLang="en-US" sz="3600" b="1"/>
              <a:t>，看这栋高楼底部的俯角为</a:t>
            </a:r>
            <a:r>
              <a:rPr lang="en-US" altLang="zh-CN" sz="3600" b="1"/>
              <a:t>60°</a:t>
            </a:r>
            <a:r>
              <a:rPr lang="zh-CN" altLang="en-US" sz="3600" b="1"/>
              <a:t>，热气球与高楼的水平距离为</a:t>
            </a:r>
            <a:r>
              <a:rPr lang="en-US" altLang="zh-CN" sz="3600" b="1"/>
              <a:t>120m</a:t>
            </a:r>
            <a:r>
              <a:rPr lang="zh-CN" altLang="en-US" sz="3600" b="1"/>
              <a:t>，这栋高楼有多高？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1524001" y="23680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3143251" y="2852738"/>
          <a:ext cx="3540125" cy="374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位图图像" r:id="rId3" imgW="2114845" imgH="2676899" progId="Paint.Picture">
                  <p:embed/>
                </p:oleObj>
              </mc:Choice>
              <mc:Fallback>
                <p:oleObj name="位图图像" r:id="rId3" imgW="2114845" imgH="267689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3251" y="2852738"/>
                        <a:ext cx="3540125" cy="3744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3621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1" y="0"/>
            <a:ext cx="8748713" cy="30686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0532" name="Text Box 4"/>
          <p:cNvSpPr txBox="1">
            <a:spLocks noChangeArrowheads="1"/>
          </p:cNvSpPr>
          <p:nvPr/>
        </p:nvSpPr>
        <p:spPr bwMode="auto">
          <a:xfrm>
            <a:off x="1609726" y="0"/>
            <a:ext cx="1116013" cy="579438"/>
          </a:xfrm>
          <a:prstGeom prst="rect">
            <a:avLst/>
          </a:pr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/>
              <a:t>例</a:t>
            </a:r>
            <a:r>
              <a:rPr lang="en-US" altLang="zh-CN" sz="3200"/>
              <a:t>2</a:t>
            </a:r>
          </a:p>
        </p:txBody>
      </p:sp>
      <p:pic>
        <p:nvPicPr>
          <p:cNvPr id="1505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2973389"/>
            <a:ext cx="6624638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8775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524000" y="0"/>
            <a:ext cx="7010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例题与练习</a:t>
            </a:r>
          </a:p>
        </p:txBody>
      </p:sp>
      <p:sp>
        <p:nvSpPr>
          <p:cNvPr id="9246" name="Text Box 30"/>
          <p:cNvSpPr txBox="1">
            <a:spLocks noChangeArrowheads="1"/>
          </p:cNvSpPr>
          <p:nvPr/>
        </p:nvSpPr>
        <p:spPr bwMode="auto">
          <a:xfrm>
            <a:off x="1524001" y="836614"/>
            <a:ext cx="9072563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如图，水库堤坝的横断面成梯形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ABCD,DC∥AB,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迎水坡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AD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长为     米，上底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DC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长为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米，背水坡</a:t>
            </a:r>
            <a:r>
              <a:rPr lang="en-US" altLang="zh-CN"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BC</a:t>
            </a:r>
            <a:r>
              <a:rPr lang="zh-CN" altLang="en-US"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长也为</a:t>
            </a:r>
            <a:r>
              <a:rPr lang="en-US" altLang="zh-CN"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米，又测得∠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DAB=30°,∠CBA=60°,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求</a:t>
            </a:r>
            <a:r>
              <a:rPr lang="zh-CN" altLang="en-US"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下底</a:t>
            </a:r>
            <a:r>
              <a:rPr lang="en-US" altLang="zh-CN"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的长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9248" name="Rectangle 32"/>
          <p:cNvSpPr>
            <a:spLocks noChangeArrowheads="1"/>
          </p:cNvSpPr>
          <p:nvPr/>
        </p:nvSpPr>
        <p:spPr bwMode="auto">
          <a:xfrm>
            <a:off x="1524001" y="31300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9247" name="Object 31"/>
          <p:cNvGraphicFramePr>
            <a:graphicFrameLocks noChangeAspect="1"/>
          </p:cNvGraphicFramePr>
          <p:nvPr/>
        </p:nvGraphicFramePr>
        <p:xfrm>
          <a:off x="7391400" y="1412875"/>
          <a:ext cx="719138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Equation" r:id="rId3" imgW="304668" imgH="228501" progId="Equation.DSMT4">
                  <p:embed/>
                </p:oleObj>
              </mc:Choice>
              <mc:Fallback>
                <p:oleObj name="Equation" r:id="rId3" imgW="304668" imgH="228501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1412875"/>
                        <a:ext cx="719138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49" name="Picture 3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3500438"/>
            <a:ext cx="6767512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707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p" autoUpdateAnimBg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306</Words>
  <Application>Microsoft Office PowerPoint</Application>
  <PresentationFormat>宽屏</PresentationFormat>
  <Paragraphs>25</Paragraphs>
  <Slides>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7</vt:i4>
      </vt:variant>
    </vt:vector>
  </HeadingPairs>
  <TitlesOfParts>
    <vt:vector size="19" baseType="lpstr">
      <vt:lpstr>黑体</vt:lpstr>
      <vt:lpstr>华文新魏</vt:lpstr>
      <vt:lpstr>隶书</vt:lpstr>
      <vt:lpstr>宋体</vt:lpstr>
      <vt:lpstr>Arial</vt:lpstr>
      <vt:lpstr>Symbol</vt:lpstr>
      <vt:lpstr>Tahoma</vt:lpstr>
      <vt:lpstr>Times New Roman</vt:lpstr>
      <vt:lpstr>默认设计模板</vt:lpstr>
      <vt:lpstr>位图图像</vt:lpstr>
      <vt:lpstr>MathType 5.0 Equation</vt:lpstr>
      <vt:lpstr>Microsoft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1</cp:revision>
  <dcterms:created xsi:type="dcterms:W3CDTF">2019-02-27T09:03:44Z</dcterms:created>
  <dcterms:modified xsi:type="dcterms:W3CDTF">2019-02-27T09:22:08Z</dcterms:modified>
</cp:coreProperties>
</file>