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2"/>
  </p:notesMasterIdLst>
  <p:sldIdLst>
    <p:sldId id="257" r:id="rId3"/>
    <p:sldId id="258" r:id="rId4"/>
    <p:sldId id="259" r:id="rId5"/>
    <p:sldId id="260" r:id="rId6"/>
    <p:sldId id="261" r:id="rId7"/>
    <p:sldId id="263" r:id="rId8"/>
    <p:sldId id="284" r:id="rId9"/>
    <p:sldId id="283" r:id="rId10"/>
    <p:sldId id="285" r:id="rId11"/>
    <p:sldId id="286" r:id="rId12"/>
    <p:sldId id="264" r:id="rId13"/>
    <p:sldId id="265" r:id="rId14"/>
    <p:sldId id="266" r:id="rId15"/>
    <p:sldId id="267" r:id="rId16"/>
    <p:sldId id="268" r:id="rId17"/>
    <p:sldId id="306" r:id="rId18"/>
    <p:sldId id="307" r:id="rId19"/>
    <p:sldId id="270" r:id="rId20"/>
    <p:sldId id="269" r:id="rId21"/>
    <p:sldId id="271" r:id="rId22"/>
    <p:sldId id="272" r:id="rId23"/>
    <p:sldId id="279" r:id="rId24"/>
    <p:sldId id="281" r:id="rId25"/>
    <p:sldId id="282" r:id="rId26"/>
    <p:sldId id="273" r:id="rId27"/>
    <p:sldId id="274" r:id="rId28"/>
    <p:sldId id="275" r:id="rId29"/>
    <p:sldId id="278" r:id="rId30"/>
    <p:sldId id="276" r:id="rId31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 showGuides="1">
      <p:cViewPr varScale="1">
        <p:scale>
          <a:sx n="65" d="100"/>
          <a:sy n="65" d="100"/>
        </p:scale>
        <p:origin x="-108" y="-120"/>
      </p:cViewPr>
      <p:guideLst>
        <p:guide orient="horz" pos="2160"/>
        <p:guide pos="293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1999" cy="719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notesMaster" Target="notesMasters/notesMaster1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24" name="Rectangle 4"/>
          <p:cNvSpPr>
            <a:spLocks noGrp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620926D-2251-40A1-A720-0A3D9B51F6CC}" type="datetime1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en-US" sz="1400" dirty="0"/>
            </a:fld>
            <a:endParaRPr lang="zh-CN" altLang="en-US" sz="1400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620926D-2251-40A1-A720-0A3D9B51F6CC}" type="datetime1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en-US" sz="1400" dirty="0"/>
            </a:fld>
            <a:endParaRPr lang="zh-CN" altLang="en-US" sz="14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620926D-2251-40A1-A720-0A3D9B51F6CC}" type="datetime1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en-US" sz="1400" dirty="0"/>
            </a:fld>
            <a:endParaRPr lang="zh-CN" altLang="en-US" sz="140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620926D-2251-40A1-A720-0A3D9B51F6CC}" type="datetime1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en-US" sz="1400" dirty="0"/>
            </a:fld>
            <a:endParaRPr lang="zh-CN" altLang="en-US" sz="140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620926D-2251-40A1-A720-0A3D9B51F6CC}" type="datetime1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en-US" sz="1400" dirty="0"/>
            </a:fld>
            <a:endParaRPr lang="zh-CN" altLang="en-US" sz="1400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620926D-2251-40A1-A720-0A3D9B51F6CC}" type="datetime1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en-US" sz="1400" dirty="0"/>
            </a:fld>
            <a:endParaRPr lang="zh-CN" altLang="en-US" sz="1400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620926D-2251-40A1-A720-0A3D9B51F6CC}" type="datetime1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en-US" sz="1400" dirty="0"/>
            </a:fld>
            <a:endParaRPr lang="zh-CN" altLang="en-US" sz="1400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620926D-2251-40A1-A720-0A3D9B51F6CC}" type="datetime1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en-US" sz="1400" dirty="0"/>
            </a:fld>
            <a:endParaRPr lang="zh-CN" altLang="en-US" sz="1400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620926D-2251-40A1-A720-0A3D9B51F6CC}" type="datetime1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en-US" sz="1400" dirty="0"/>
            </a:fld>
            <a:endParaRPr lang="zh-CN" altLang="en-US" sz="1400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620926D-2251-40A1-A720-0A3D9B51F6CC}" type="datetime1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en-US" sz="1400" dirty="0"/>
            </a:fld>
            <a:endParaRPr lang="zh-CN" altLang="en-US" sz="1400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620926D-2251-40A1-A720-0A3D9B51F6CC}" type="datetime1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en-US" sz="1400" dirty="0"/>
            </a:fld>
            <a:endParaRPr lang="zh-CN" altLang="en-US" sz="1400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620926D-2251-40A1-A720-0A3D9B51F6CC}" type="datetime1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en-US" sz="1400" dirty="0"/>
            </a:fld>
            <a:endParaRPr lang="zh-CN" altLang="en-US" sz="140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zh-CN" dirty="0"/>
              <a:t>单击此处编辑母版标题样式</a:t>
            </a:r>
            <a:endParaRPr lang="zh-CN" altLang="zh-CN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zh-CN" dirty="0"/>
              <a:t>单击此处编辑母版文本样式</a:t>
            </a:r>
            <a:endParaRPr lang="zh-CN" altLang="zh-CN" dirty="0"/>
          </a:p>
          <a:p>
            <a:pPr lvl="1"/>
            <a:r>
              <a:rPr lang="zh-CN" altLang="zh-CN" dirty="0"/>
              <a:t>第二级</a:t>
            </a:r>
            <a:endParaRPr lang="zh-CN" altLang="zh-CN" dirty="0"/>
          </a:p>
          <a:p>
            <a:pPr lvl="2"/>
            <a:r>
              <a:rPr lang="zh-CN" altLang="zh-CN" dirty="0"/>
              <a:t>第三级</a:t>
            </a:r>
            <a:endParaRPr lang="zh-CN" altLang="zh-CN" dirty="0"/>
          </a:p>
          <a:p>
            <a:pPr lvl="3"/>
            <a:r>
              <a:rPr lang="zh-CN" altLang="zh-CN" dirty="0"/>
              <a:t>第四级</a:t>
            </a:r>
            <a:endParaRPr lang="zh-CN" altLang="zh-CN" dirty="0"/>
          </a:p>
          <a:p>
            <a:pPr lvl="4"/>
            <a:r>
              <a:rPr lang="zh-CN" altLang="zh-CN" dirty="0"/>
              <a:t>第五级</a:t>
            </a:r>
            <a:endParaRPr lang="zh-CN" altLang="zh-CN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620926D-2251-40A1-A720-0A3D9B51F6CC}" type="datetime1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pPr lvl="0" algn="r" eaLnBrk="1" hangingPunct="1"/>
            <a:fld id="{9A0DB2DC-4C9A-4742-B13C-FB6460FD3503}" type="slidenum">
              <a:rPr lang="zh-CN" altLang="en-US" sz="1400" dirty="0"/>
            </a:fld>
            <a:endParaRPr lang="zh-CN" altLang="en-US" sz="14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slide" Target="slide21.xml"/><Relationship Id="rId3" Type="http://schemas.openxmlformats.org/officeDocument/2006/relationships/slide" Target="slide20.xml"/><Relationship Id="rId2" Type="http://schemas.openxmlformats.org/officeDocument/2006/relationships/slide" Target="slide18.xml"/><Relationship Id="rId1" Type="http://schemas.openxmlformats.org/officeDocument/2006/relationships/slide" Target="slide19.xml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slide" Target="slide21.xml"/><Relationship Id="rId3" Type="http://schemas.openxmlformats.org/officeDocument/2006/relationships/slide" Target="slide20.xml"/><Relationship Id="rId2" Type="http://schemas.openxmlformats.org/officeDocument/2006/relationships/slide" Target="slide17.xml"/><Relationship Id="rId1" Type="http://schemas.openxmlformats.org/officeDocument/2006/relationships/slide" Target="slide1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1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slide" Target="slide24.xml"/><Relationship Id="rId1" Type="http://schemas.openxmlformats.org/officeDocument/2006/relationships/slide" Target="slide2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1" Type="http://schemas.openxmlformats.org/officeDocument/2006/relationships/image" Target="../media/image5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50" name="Picture 2" descr="1299911608167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/>
          <p:nvPr/>
        </p:nvSpPr>
        <p:spPr>
          <a:xfrm>
            <a:off x="0" y="3238500"/>
            <a:ext cx="9144000" cy="1871663"/>
          </a:xfrm>
          <a:prstGeom prst="rect">
            <a:avLst/>
          </a:prstGeom>
          <a:solidFill>
            <a:schemeClr val="bg1">
              <a:alpha val="59999"/>
            </a:schemeClr>
          </a:solidFill>
          <a:ln w="9525">
            <a:noFill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2052" name="Line 3"/>
          <p:cNvSpPr/>
          <p:nvPr/>
        </p:nvSpPr>
        <p:spPr>
          <a:xfrm>
            <a:off x="1736725" y="4467225"/>
            <a:ext cx="4924425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53" name="TextBox 3"/>
          <p:cNvSpPr txBox="1"/>
          <p:nvPr/>
        </p:nvSpPr>
        <p:spPr>
          <a:xfrm>
            <a:off x="1050925" y="3238500"/>
            <a:ext cx="6469063" cy="1079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4800" b="1" dirty="0">
                <a:latin typeface="黑体" panose="02010609060101010101" pitchFamily="49" charset="-122"/>
                <a:ea typeface="黑体" panose="02010609060101010101" pitchFamily="49" charset="-122"/>
              </a:rPr>
              <a:t>第5课 </a:t>
            </a:r>
            <a:r>
              <a:rPr lang="zh-CN" altLang="en-US" sz="5400" b="1" dirty="0">
                <a:latin typeface="黑体" panose="02010609060101010101" pitchFamily="49" charset="-122"/>
                <a:ea typeface="黑体" panose="02010609060101010101" pitchFamily="49" charset="-122"/>
              </a:rPr>
              <a:t> 我的童年</a:t>
            </a:r>
            <a:endParaRPr lang="en-US" altLang="zh-CN" sz="5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4" name="TextBox 1"/>
          <p:cNvSpPr txBox="1"/>
          <p:nvPr/>
        </p:nvSpPr>
        <p:spPr>
          <a:xfrm>
            <a:off x="3192463" y="4926013"/>
            <a:ext cx="1416050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/>
              <a:t>季羡林</a:t>
            </a:r>
            <a:endParaRPr lang="zh-CN" altLang="en-US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4" name="TextBox 1"/>
          <p:cNvSpPr txBox="1"/>
          <p:nvPr/>
        </p:nvSpPr>
        <p:spPr>
          <a:xfrm>
            <a:off x="-101600" y="928688"/>
            <a:ext cx="9129713" cy="4032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dirty="0"/>
              <a:t>       我们对于过去的自己，大都像嚼橄榄一样，总有些儿甜的。我们依着时光老人的导引，一步步去温寻已失的自己；这走的便是“忆之路”。在“忆之路”上愈走愈远，愈是有味；因苦味渐已蒸散而甜味却还留着的缘故。最远的地方是“儿时”，在那里只有一味极淡极淡的甜；所以许多人都惦记着那里。</a:t>
            </a:r>
            <a:endParaRPr lang="en-US" altLang="zh-CN" dirty="0"/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en-US" altLang="zh-CN" dirty="0"/>
              <a:t>——</a:t>
            </a:r>
            <a:r>
              <a:rPr lang="zh-CN" altLang="en-US" dirty="0"/>
              <a:t>朱自清</a:t>
            </a:r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8" name="Picture 6" descr="http://photocdn.sohu.com/20130312/Img368505238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02325" y="0"/>
            <a:ext cx="3530600" cy="24526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3" name="Text Box 3"/>
          <p:cNvSpPr txBox="1"/>
          <p:nvPr/>
        </p:nvSpPr>
        <p:spPr>
          <a:xfrm>
            <a:off x="185738" y="1169988"/>
            <a:ext cx="7964487" cy="47840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rgbClr val="FF3300"/>
                </a:solidFill>
                <a:latin typeface="宋体" panose="02010600030101010101" pitchFamily="2" charset="-122"/>
              </a:rPr>
              <a:t>季羡林</a:t>
            </a:r>
            <a:r>
              <a:rPr lang="zh-CN" altLang="en-US" sz="2800" b="1" dirty="0">
                <a:latin typeface="宋体" panose="02010600030101010101" pitchFamily="2" charset="-122"/>
              </a:rPr>
              <a:t>（1911.8.6—2009.7.11），</a:t>
            </a:r>
            <a:endParaRPr lang="en-US" altLang="zh-CN" sz="2800" b="1" dirty="0"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字希逋（bū）</a:t>
            </a:r>
            <a:r>
              <a:rPr lang="zh-CN" altLang="en-US" sz="2800" b="1" dirty="0">
                <a:latin typeface="宋体" panose="02010600030101010101" pitchFamily="2" charset="-122"/>
              </a:rPr>
              <a:t>，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又字齐奘（zàng）</a:t>
            </a:r>
            <a:r>
              <a:rPr lang="zh-CN" altLang="en-US" sz="2800" b="1" dirty="0">
                <a:latin typeface="宋体" panose="02010600030101010101" pitchFamily="2" charset="-122"/>
              </a:rPr>
              <a:t>，山东临清人。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  中国著名的</a:t>
            </a:r>
            <a:r>
              <a:rPr lang="zh-CN" altLang="en-US" sz="2800" b="1" dirty="0">
                <a:solidFill>
                  <a:srgbClr val="FF3300"/>
                </a:solidFill>
                <a:latin typeface="宋体" panose="02010600030101010101" pitchFamily="2" charset="-122"/>
              </a:rPr>
              <a:t>古文字学家、历史学家、</a:t>
            </a:r>
            <a:endParaRPr lang="zh-CN" altLang="en-US" sz="2800" b="1" dirty="0">
              <a:solidFill>
                <a:srgbClr val="FF3300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3300"/>
                </a:solidFill>
                <a:latin typeface="宋体" panose="02010600030101010101" pitchFamily="2" charset="-122"/>
              </a:rPr>
              <a:t>翻译家、梵文、巴利文专家、作家</a:t>
            </a:r>
            <a:r>
              <a:rPr lang="zh-CN" altLang="en-US" sz="2800" b="1" dirty="0">
                <a:latin typeface="宋体" panose="02010600030101010101" pitchFamily="2" charset="-122"/>
              </a:rPr>
              <a:t>。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   他精通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12国</a:t>
            </a:r>
            <a:r>
              <a:rPr lang="zh-CN" altLang="en-US" sz="2800" b="1" dirty="0">
                <a:latin typeface="宋体" panose="02010600030101010101" pitchFamily="2" charset="-122"/>
              </a:rPr>
              <a:t>语言，对印度语言文学及历史的研究建树颇多。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   曾任中国科学院哲学社会科学部委员、北京大学教授、中科院院士。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   他的主要作品有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《天竺心影》、《朗润集》、《季羡林散文集》、《牛棚杂忆》</a:t>
            </a:r>
            <a:r>
              <a:rPr lang="zh-CN" altLang="en-US" sz="2800" b="1" dirty="0">
                <a:latin typeface="宋体" panose="02010600030101010101" pitchFamily="2" charset="-122"/>
              </a:rPr>
              <a:t>等。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4100" name="Text Box 4"/>
          <p:cNvSpPr txBox="1"/>
          <p:nvPr/>
        </p:nvSpPr>
        <p:spPr>
          <a:xfrm>
            <a:off x="493713" y="492125"/>
            <a:ext cx="2011362" cy="6397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作者简介</a:t>
            </a:r>
            <a:endParaRPr lang="zh-CN" altLang="en-US" sz="36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Text Box 2"/>
          <p:cNvSpPr txBox="1"/>
          <p:nvPr/>
        </p:nvSpPr>
        <p:spPr>
          <a:xfrm>
            <a:off x="974725" y="1157288"/>
            <a:ext cx="7769225" cy="48434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260000"/>
              </a:lnSpc>
              <a:spcBef>
                <a:spcPct val="0"/>
              </a:spcBef>
              <a:buNone/>
            </a:pPr>
            <a:r>
              <a:rPr lang="zh-CN" altLang="en-US" sz="4000" b="1" dirty="0">
                <a:solidFill>
                  <a:srgbClr val="000000"/>
                </a:solidFill>
                <a:latin typeface="宋体" panose="02010600030101010101" pitchFamily="2" charset="-122"/>
              </a:rPr>
              <a:t>羡（    ）    垄（    ）     </a:t>
            </a:r>
            <a:endParaRPr lang="zh-CN" altLang="en-US" sz="4000" b="1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260000"/>
              </a:lnSpc>
              <a:spcBef>
                <a:spcPct val="0"/>
              </a:spcBef>
              <a:buNone/>
            </a:pPr>
            <a:r>
              <a:rPr lang="zh-CN" altLang="en-US" sz="4000" b="1" dirty="0">
                <a:solidFill>
                  <a:srgbClr val="000000"/>
                </a:solidFill>
                <a:latin typeface="宋体" panose="02010600030101010101" pitchFamily="2" charset="-122"/>
              </a:rPr>
              <a:t>啃（    ）    椽（     ）子   </a:t>
            </a:r>
            <a:endParaRPr lang="zh-CN" altLang="en-US" sz="4000" b="1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260000"/>
              </a:lnSpc>
              <a:spcBef>
                <a:spcPct val="0"/>
              </a:spcBef>
              <a:buNone/>
            </a:pPr>
            <a:r>
              <a:rPr lang="zh-CN" altLang="en-US" sz="4000" b="1" dirty="0">
                <a:solidFill>
                  <a:srgbClr val="000000"/>
                </a:solidFill>
                <a:latin typeface="宋体" panose="02010600030101010101" pitchFamily="2" charset="-122"/>
              </a:rPr>
              <a:t>教谕（   ）   腌（   ）咸菜 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</a:rPr>
              <a:t>          </a:t>
            </a:r>
            <a:endParaRPr lang="zh-CN" altLang="en-US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5123" name="AutoShape 3"/>
          <p:cNvSpPr/>
          <p:nvPr/>
        </p:nvSpPr>
        <p:spPr>
          <a:xfrm>
            <a:off x="1323975" y="2605088"/>
            <a:ext cx="73025" cy="76200"/>
          </a:xfrm>
          <a:prstGeom prst="flowChartConnector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5124" name="AutoShape 4"/>
          <p:cNvSpPr/>
          <p:nvPr/>
        </p:nvSpPr>
        <p:spPr>
          <a:xfrm>
            <a:off x="4822825" y="2605088"/>
            <a:ext cx="73025" cy="76200"/>
          </a:xfrm>
          <a:prstGeom prst="flowChartConnector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5125" name="AutoShape 5"/>
          <p:cNvSpPr/>
          <p:nvPr/>
        </p:nvSpPr>
        <p:spPr>
          <a:xfrm>
            <a:off x="1289050" y="4184650"/>
            <a:ext cx="73025" cy="76200"/>
          </a:xfrm>
          <a:prstGeom prst="flowChartConnector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5126" name="AutoShape 6"/>
          <p:cNvSpPr/>
          <p:nvPr/>
        </p:nvSpPr>
        <p:spPr>
          <a:xfrm>
            <a:off x="4822825" y="4260850"/>
            <a:ext cx="73025" cy="76200"/>
          </a:xfrm>
          <a:prstGeom prst="flowChartConnector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5127" name="AutoShape 7"/>
          <p:cNvSpPr/>
          <p:nvPr/>
        </p:nvSpPr>
        <p:spPr>
          <a:xfrm>
            <a:off x="1847850" y="5810250"/>
            <a:ext cx="73025" cy="76200"/>
          </a:xfrm>
          <a:prstGeom prst="flowChartConnector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5128" name="AutoShape 8"/>
          <p:cNvSpPr/>
          <p:nvPr/>
        </p:nvSpPr>
        <p:spPr>
          <a:xfrm>
            <a:off x="4859338" y="5848350"/>
            <a:ext cx="73025" cy="76200"/>
          </a:xfrm>
          <a:prstGeom prst="flowChartConnector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6153" name="Text Box 9"/>
          <p:cNvSpPr txBox="1"/>
          <p:nvPr/>
        </p:nvSpPr>
        <p:spPr>
          <a:xfrm>
            <a:off x="1920875" y="1979613"/>
            <a:ext cx="13462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4000" b="1" dirty="0">
                <a:solidFill>
                  <a:srgbClr val="FF3300"/>
                </a:solidFill>
                <a:latin typeface="宋体" panose="02010600030101010101" pitchFamily="2" charset="-122"/>
                <a:ea typeface="Arial" panose="020B0604020202020204" pitchFamily="34" charset="0"/>
              </a:rPr>
              <a:t>xiàn</a:t>
            </a:r>
            <a:endParaRPr lang="en-US" altLang="zh-CN" sz="4000" b="1" dirty="0">
              <a:solidFill>
                <a:srgbClr val="FF3300"/>
              </a:solidFill>
              <a:latin typeface="宋体" panose="02010600030101010101" pitchFamily="2" charset="-122"/>
              <a:ea typeface="Arial" panose="020B0604020202020204" pitchFamily="34" charset="0"/>
            </a:endParaRPr>
          </a:p>
        </p:txBody>
      </p:sp>
      <p:sp>
        <p:nvSpPr>
          <p:cNvPr id="6154" name="Text Box 10"/>
          <p:cNvSpPr txBox="1"/>
          <p:nvPr/>
        </p:nvSpPr>
        <p:spPr>
          <a:xfrm>
            <a:off x="5570538" y="1965325"/>
            <a:ext cx="1535112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4000" b="1" dirty="0">
                <a:solidFill>
                  <a:srgbClr val="FF3300"/>
                </a:solidFill>
                <a:latin typeface="宋体" panose="02010600030101010101" pitchFamily="2" charset="-122"/>
                <a:ea typeface="Arial" panose="020B0604020202020204" pitchFamily="34" charset="0"/>
              </a:rPr>
              <a:t>lǒng</a:t>
            </a:r>
            <a:endParaRPr lang="en-US" altLang="zh-CN" sz="4000" b="1" dirty="0">
              <a:solidFill>
                <a:srgbClr val="FF3300"/>
              </a:solidFill>
              <a:latin typeface="宋体" panose="02010600030101010101" pitchFamily="2" charset="-122"/>
              <a:ea typeface="Arial" panose="020B0604020202020204" pitchFamily="34" charset="0"/>
            </a:endParaRPr>
          </a:p>
        </p:txBody>
      </p:sp>
      <p:sp>
        <p:nvSpPr>
          <p:cNvPr id="6155" name="Text Box 11"/>
          <p:cNvSpPr txBox="1"/>
          <p:nvPr/>
        </p:nvSpPr>
        <p:spPr>
          <a:xfrm>
            <a:off x="2032000" y="3294063"/>
            <a:ext cx="11239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FF3300"/>
                </a:solidFill>
              </a:rPr>
              <a:t> </a:t>
            </a:r>
            <a:r>
              <a:rPr lang="zh-CN" altLang="en-US" sz="4000" b="1" dirty="0">
                <a:solidFill>
                  <a:srgbClr val="FF3300"/>
                </a:solidFill>
                <a:latin typeface="宋体" panose="02010600030101010101" pitchFamily="2" charset="-122"/>
                <a:ea typeface="Arial" panose="020B0604020202020204" pitchFamily="34" charset="0"/>
              </a:rPr>
              <a:t>kěn</a:t>
            </a:r>
            <a:endParaRPr lang="zh-CN" altLang="en-US" sz="4000" b="1" dirty="0">
              <a:solidFill>
                <a:srgbClr val="FF3300"/>
              </a:solidFill>
              <a:latin typeface="宋体" panose="02010600030101010101" pitchFamily="2" charset="-122"/>
              <a:ea typeface="Arial" panose="020B0604020202020204" pitchFamily="34" charset="0"/>
            </a:endParaRPr>
          </a:p>
        </p:txBody>
      </p:sp>
      <p:sp>
        <p:nvSpPr>
          <p:cNvPr id="6156" name="Text Box 12"/>
          <p:cNvSpPr txBox="1"/>
          <p:nvPr/>
        </p:nvSpPr>
        <p:spPr>
          <a:xfrm>
            <a:off x="5453063" y="3471863"/>
            <a:ext cx="1770062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 </a:t>
            </a:r>
            <a:r>
              <a:rPr lang="zh-CN" altLang="en-US" sz="4000" b="1" dirty="0">
                <a:solidFill>
                  <a:srgbClr val="FF3300"/>
                </a:solidFill>
                <a:latin typeface="宋体" panose="02010600030101010101" pitchFamily="2" charset="-122"/>
                <a:ea typeface="Arial" panose="020B0604020202020204" pitchFamily="34" charset="0"/>
              </a:rPr>
              <a:t>chuán</a:t>
            </a:r>
            <a:endParaRPr lang="zh-CN" altLang="en-US" sz="4000" b="1" dirty="0">
              <a:solidFill>
                <a:srgbClr val="FF3300"/>
              </a:solidFill>
              <a:latin typeface="宋体" panose="02010600030101010101" pitchFamily="2" charset="-122"/>
              <a:ea typeface="Arial" panose="020B0604020202020204" pitchFamily="34" charset="0"/>
            </a:endParaRPr>
          </a:p>
        </p:txBody>
      </p:sp>
      <p:sp>
        <p:nvSpPr>
          <p:cNvPr id="6157" name="Text Box 13"/>
          <p:cNvSpPr txBox="1"/>
          <p:nvPr/>
        </p:nvSpPr>
        <p:spPr>
          <a:xfrm>
            <a:off x="2590800" y="4981575"/>
            <a:ext cx="9080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 </a:t>
            </a:r>
            <a:r>
              <a:rPr lang="zh-CN" altLang="en-US" sz="4000" b="1" dirty="0">
                <a:solidFill>
                  <a:srgbClr val="FF3300"/>
                </a:solidFill>
                <a:latin typeface="宋体" panose="02010600030101010101" pitchFamily="2" charset="-122"/>
                <a:ea typeface="Arial" panose="020B0604020202020204" pitchFamily="34" charset="0"/>
              </a:rPr>
              <a:t>yù</a:t>
            </a:r>
            <a:endParaRPr lang="zh-CN" altLang="en-US" sz="4000" b="1" dirty="0">
              <a:solidFill>
                <a:srgbClr val="FF3300"/>
              </a:solidFill>
              <a:latin typeface="宋体" panose="02010600030101010101" pitchFamily="2" charset="-122"/>
              <a:ea typeface="Arial" panose="020B0604020202020204" pitchFamily="34" charset="0"/>
            </a:endParaRPr>
          </a:p>
        </p:txBody>
      </p:sp>
      <p:sp>
        <p:nvSpPr>
          <p:cNvPr id="6158" name="Text Box 14"/>
          <p:cNvSpPr txBox="1"/>
          <p:nvPr/>
        </p:nvSpPr>
        <p:spPr>
          <a:xfrm>
            <a:off x="5570538" y="4837113"/>
            <a:ext cx="1185862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4000" b="1" dirty="0">
                <a:solidFill>
                  <a:srgbClr val="FF3300"/>
                </a:solidFill>
                <a:latin typeface="宋体" panose="02010600030101010101" pitchFamily="2" charset="-122"/>
                <a:ea typeface="Arial" panose="020B0604020202020204" pitchFamily="34" charset="0"/>
              </a:rPr>
              <a:t>yān</a:t>
            </a:r>
            <a:endParaRPr lang="en-US" altLang="zh-CN" sz="4000" b="1" dirty="0">
              <a:solidFill>
                <a:srgbClr val="FF3300"/>
              </a:solidFill>
              <a:latin typeface="宋体" panose="02010600030101010101" pitchFamily="2" charset="-122"/>
              <a:ea typeface="Arial" panose="020B0604020202020204" pitchFamily="34" charset="0"/>
            </a:endParaRPr>
          </a:p>
        </p:txBody>
      </p:sp>
      <p:sp>
        <p:nvSpPr>
          <p:cNvPr id="5135" name="Text Box 15"/>
          <p:cNvSpPr txBox="1"/>
          <p:nvPr/>
        </p:nvSpPr>
        <p:spPr>
          <a:xfrm>
            <a:off x="3730625" y="506413"/>
            <a:ext cx="2316163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</a:rPr>
              <a:t>、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字词注音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36" name="Text Box 16"/>
          <p:cNvSpPr txBox="1"/>
          <p:nvPr/>
        </p:nvSpPr>
        <p:spPr>
          <a:xfrm>
            <a:off x="576263" y="384175"/>
            <a:ext cx="2468562" cy="6397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预习检查：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 bldLvl="0"/>
      <p:bldP spid="6154" grpId="0" bldLvl="0"/>
      <p:bldP spid="6155" grpId="0" bldLvl="0"/>
      <p:bldP spid="6156" grpId="0" bldLvl="0"/>
      <p:bldP spid="6157" grpId="0" bldLvl="0"/>
      <p:bldP spid="6158" grpId="0" bldLvl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Text Box 2"/>
          <p:cNvSpPr txBox="1"/>
          <p:nvPr/>
        </p:nvSpPr>
        <p:spPr>
          <a:xfrm>
            <a:off x="471488" y="1366838"/>
            <a:ext cx="7802562" cy="52149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1.</a:t>
            </a:r>
            <a:r>
              <a:rPr lang="zh-CN" altLang="en-US" b="1" dirty="0">
                <a:solidFill>
                  <a:srgbClr val="0000FF"/>
                </a:solidFill>
              </a:rPr>
              <a:t>诞生</a:t>
            </a: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：</a:t>
            </a:r>
            <a:endParaRPr lang="zh-CN" altLang="en-US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2.</a:t>
            </a:r>
            <a:r>
              <a:rPr lang="zh-CN" altLang="en-US" b="1" dirty="0">
                <a:solidFill>
                  <a:srgbClr val="0000FF"/>
                </a:solidFill>
              </a:rPr>
              <a:t>肃然起敬</a:t>
            </a: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：</a:t>
            </a:r>
            <a:endParaRPr lang="zh-CN" altLang="en-US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endParaRPr lang="zh-CN" altLang="en-US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3.</a:t>
            </a:r>
            <a:r>
              <a:rPr lang="zh-CN" altLang="en-US" b="1" dirty="0">
                <a:solidFill>
                  <a:srgbClr val="0000FF"/>
                </a:solidFill>
              </a:rPr>
              <a:t>孤苦伶仃</a:t>
            </a: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：</a:t>
            </a:r>
            <a:endParaRPr lang="zh-CN" altLang="en-US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endParaRPr lang="zh-CN" altLang="en-US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4.</a:t>
            </a:r>
            <a:r>
              <a:rPr lang="zh-CN" altLang="en-US" b="1" dirty="0">
                <a:solidFill>
                  <a:srgbClr val="0000FF"/>
                </a:solidFill>
              </a:rPr>
              <a:t>龙肝凤髓</a:t>
            </a: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：</a:t>
            </a:r>
            <a:endParaRPr lang="zh-CN" altLang="en-US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5.</a:t>
            </a:r>
            <a:r>
              <a:rPr lang="zh-CN" altLang="en-US" b="1" dirty="0">
                <a:solidFill>
                  <a:srgbClr val="0000FF"/>
                </a:solidFill>
              </a:rPr>
              <a:t>溺    爱</a:t>
            </a: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：</a:t>
            </a:r>
            <a:endParaRPr lang="zh-CN" altLang="en-US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7171" name="Text Box 3"/>
          <p:cNvSpPr txBox="1"/>
          <p:nvPr/>
        </p:nvSpPr>
        <p:spPr>
          <a:xfrm>
            <a:off x="1838325" y="1611313"/>
            <a:ext cx="67849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</a:rPr>
              <a:t>指人出生，也用于比喻新事物的出现。</a:t>
            </a:r>
            <a:endParaRPr lang="zh-CN" altLang="en-US" b="1" dirty="0">
              <a:solidFill>
                <a:srgbClr val="FF3300"/>
              </a:solidFill>
            </a:endParaRPr>
          </a:p>
        </p:txBody>
      </p:sp>
      <p:sp>
        <p:nvSpPr>
          <p:cNvPr id="7172" name="Text Box 4"/>
          <p:cNvSpPr txBox="1"/>
          <p:nvPr/>
        </p:nvSpPr>
        <p:spPr>
          <a:xfrm>
            <a:off x="1106488" y="2190750"/>
            <a:ext cx="7781925" cy="1358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  <a:latin typeface="宋体" panose="02010600030101010101" pitchFamily="2" charset="-122"/>
              </a:rPr>
              <a:t>        形容产生严肃敬仰的感情。</a:t>
            </a:r>
            <a:r>
              <a:rPr lang="zh-CN" altLang="en-US" b="1" dirty="0">
                <a:latin typeface="宋体" panose="02010600030101010101" pitchFamily="2" charset="-122"/>
              </a:rPr>
              <a:t>肃然:恭敬的样子。起敬:产生尊敬的心情。</a:t>
            </a:r>
            <a:endParaRPr lang="zh-CN" altLang="en-US" b="1" dirty="0">
              <a:latin typeface="宋体" panose="02010600030101010101" pitchFamily="2" charset="-122"/>
            </a:endParaRPr>
          </a:p>
        </p:txBody>
      </p:sp>
      <p:sp>
        <p:nvSpPr>
          <p:cNvPr id="7173" name="Text Box 5"/>
          <p:cNvSpPr txBox="1"/>
          <p:nvPr/>
        </p:nvSpPr>
        <p:spPr>
          <a:xfrm>
            <a:off x="1106488" y="3735388"/>
            <a:ext cx="7008812" cy="1260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  <a:latin typeface="宋体" panose="02010600030101010101" pitchFamily="2" charset="-122"/>
              </a:rPr>
              <a:t>         孤单困苦，没有依靠。</a:t>
            </a:r>
            <a:r>
              <a:rPr lang="zh-CN" altLang="en-US" b="1" dirty="0">
                <a:latin typeface="宋体" panose="02010600030101010101" pitchFamily="2" charset="-122"/>
              </a:rPr>
              <a:t>亦做“孤苦零丁”</a:t>
            </a:r>
            <a:r>
              <a:rPr lang="zh-CN" altLang="en-US" b="1" dirty="0">
                <a:solidFill>
                  <a:srgbClr val="FF3300"/>
                </a:solidFill>
                <a:latin typeface="宋体" panose="02010600030101010101" pitchFamily="2" charset="-122"/>
              </a:rPr>
              <a:t>。</a:t>
            </a:r>
            <a:endParaRPr lang="zh-CN" altLang="en-US" b="1" dirty="0">
              <a:solidFill>
                <a:srgbClr val="FF3300"/>
              </a:solidFill>
              <a:latin typeface="宋体" panose="02010600030101010101" pitchFamily="2" charset="-122"/>
            </a:endParaRPr>
          </a:p>
        </p:txBody>
      </p:sp>
      <p:sp>
        <p:nvSpPr>
          <p:cNvPr id="7174" name="Text Box 6"/>
          <p:cNvSpPr txBox="1"/>
          <p:nvPr/>
        </p:nvSpPr>
        <p:spPr>
          <a:xfrm>
            <a:off x="2976563" y="5213350"/>
            <a:ext cx="51387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</a:rPr>
              <a:t>比喻极难得的珍贵食品。</a:t>
            </a:r>
            <a:endParaRPr lang="zh-CN" altLang="en-US" b="1" dirty="0">
              <a:solidFill>
                <a:srgbClr val="FF3300"/>
              </a:solidFill>
            </a:endParaRPr>
          </a:p>
        </p:txBody>
      </p:sp>
      <p:sp>
        <p:nvSpPr>
          <p:cNvPr id="7175" name="Text Box 7"/>
          <p:cNvSpPr txBox="1"/>
          <p:nvPr/>
        </p:nvSpPr>
        <p:spPr>
          <a:xfrm>
            <a:off x="2762250" y="5946775"/>
            <a:ext cx="451643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</a:rPr>
              <a:t>过分娇纵、喜爱。</a:t>
            </a:r>
            <a:endParaRPr lang="zh-CN" altLang="en-US" b="1" dirty="0">
              <a:solidFill>
                <a:srgbClr val="FF3300"/>
              </a:solidFill>
            </a:endParaRPr>
          </a:p>
        </p:txBody>
      </p:sp>
      <p:sp>
        <p:nvSpPr>
          <p:cNvPr id="6152" name="Text Box 8"/>
          <p:cNvSpPr txBox="1"/>
          <p:nvPr/>
        </p:nvSpPr>
        <p:spPr>
          <a:xfrm>
            <a:off x="3708400" y="469900"/>
            <a:ext cx="2620963" cy="5778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</a:t>
            </a:r>
            <a:r>
              <a:rPr lang="zh-CN" altLang="en-US" b="1" dirty="0">
                <a:solidFill>
                  <a:srgbClr val="0000FF"/>
                </a:solidFill>
                <a:latin typeface="黑体" panose="02010609060101010101" pitchFamily="49" charset="-122"/>
              </a:rPr>
              <a:t>、</a:t>
            </a:r>
            <a:r>
              <a:rPr lang="zh-CN" altLang="en-US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词语解疑</a:t>
            </a:r>
            <a:endParaRPr lang="zh-CN" altLang="en-US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53" name="Text Box 9"/>
          <p:cNvSpPr txBox="1"/>
          <p:nvPr/>
        </p:nvSpPr>
        <p:spPr>
          <a:xfrm>
            <a:off x="576263" y="384175"/>
            <a:ext cx="2468562" cy="6397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预习检查：</a:t>
            </a:r>
            <a:endParaRPr lang="zh-CN" alt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bldLvl="0"/>
      <p:bldP spid="7171" grpId="0" bldLvl="0"/>
      <p:bldP spid="7172" grpId="0" bldLvl="0"/>
      <p:bldP spid="7173" grpId="0" bldLvl="0"/>
      <p:bldP spid="7174" grpId="0" bldLvl="0"/>
      <p:bldP spid="7175" grpId="0" bldLvl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Text Box 2"/>
          <p:cNvSpPr txBox="1"/>
          <p:nvPr/>
        </p:nvSpPr>
        <p:spPr>
          <a:xfrm>
            <a:off x="547688" y="981075"/>
            <a:ext cx="2662237" cy="4184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6.不以为然：</a:t>
            </a:r>
            <a:endParaRPr lang="zh-CN" altLang="en-US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endParaRPr lang="zh-CN" altLang="en-US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7.家徒四壁：</a:t>
            </a:r>
            <a:endParaRPr lang="zh-CN" altLang="en-US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endParaRPr lang="zh-CN" altLang="en-US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8.蹿房越脊：</a:t>
            </a:r>
            <a:endParaRPr lang="zh-CN" altLang="en-US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endParaRPr lang="zh-CN" altLang="en-US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9.浑浑噩噩：</a:t>
            </a:r>
            <a:endParaRPr lang="zh-CN" altLang="en-US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8195" name="Text Box 3"/>
          <p:cNvSpPr txBox="1"/>
          <p:nvPr/>
        </p:nvSpPr>
        <p:spPr>
          <a:xfrm>
            <a:off x="939800" y="981075"/>
            <a:ext cx="7440613" cy="1260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  <a:latin typeface="宋体" panose="02010600030101010101" pitchFamily="2" charset="-122"/>
              </a:rPr>
              <a:t>         不认为是对的。表示不同意或否定。</a:t>
            </a:r>
            <a:r>
              <a:rPr lang="zh-CN" altLang="en-US" b="1" dirty="0">
                <a:latin typeface="宋体" panose="02010600030101010101" pitchFamily="2" charset="-122"/>
              </a:rPr>
              <a:t>然:是,对。</a:t>
            </a:r>
            <a:endParaRPr lang="zh-CN" altLang="en-US" b="1" dirty="0">
              <a:latin typeface="宋体" panose="02010600030101010101" pitchFamily="2" charset="-122"/>
            </a:endParaRPr>
          </a:p>
        </p:txBody>
      </p:sp>
      <p:sp>
        <p:nvSpPr>
          <p:cNvPr id="8196" name="Text Box 4"/>
          <p:cNvSpPr txBox="1"/>
          <p:nvPr/>
        </p:nvSpPr>
        <p:spPr>
          <a:xfrm>
            <a:off x="939800" y="2079625"/>
            <a:ext cx="7265988" cy="12620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  <a:latin typeface="宋体" panose="02010600030101010101" pitchFamily="2" charset="-122"/>
              </a:rPr>
              <a:t>         家里只有四面的墙壁。形容十分贫困,一无所有。</a:t>
            </a:r>
            <a:r>
              <a:rPr lang="zh-CN" altLang="en-US" b="1" dirty="0">
                <a:latin typeface="宋体" panose="02010600030101010101" pitchFamily="2" charset="-122"/>
              </a:rPr>
              <a:t>徒:只,仅仅。</a:t>
            </a:r>
            <a:endParaRPr lang="zh-CN" altLang="en-US" b="1" dirty="0">
              <a:latin typeface="宋体" panose="02010600030101010101" pitchFamily="2" charset="-122"/>
            </a:endParaRPr>
          </a:p>
        </p:txBody>
      </p:sp>
      <p:sp>
        <p:nvSpPr>
          <p:cNvPr id="8197" name="Text Box 5"/>
          <p:cNvSpPr txBox="1"/>
          <p:nvPr/>
        </p:nvSpPr>
        <p:spPr>
          <a:xfrm>
            <a:off x="939800" y="3179763"/>
            <a:ext cx="7440613" cy="14557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  <a:latin typeface="宋体" panose="02010600030101010101" pitchFamily="2" charset="-122"/>
              </a:rPr>
              <a:t>         旧小说多用来形容侠客、盗贼等跳上房顶,在上面飞快地行走。</a:t>
            </a:r>
            <a:endParaRPr lang="zh-CN" altLang="en-US" b="1" dirty="0">
              <a:solidFill>
                <a:srgbClr val="FF3300"/>
              </a:solidFill>
              <a:latin typeface="宋体" panose="02010600030101010101" pitchFamily="2" charset="-122"/>
            </a:endParaRPr>
          </a:p>
        </p:txBody>
      </p:sp>
      <p:sp>
        <p:nvSpPr>
          <p:cNvPr id="8198" name="Text Box 6"/>
          <p:cNvSpPr txBox="1"/>
          <p:nvPr/>
        </p:nvSpPr>
        <p:spPr>
          <a:xfrm>
            <a:off x="939800" y="4473575"/>
            <a:ext cx="7659688" cy="1846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  <a:latin typeface="宋体" panose="02010600030101010101" pitchFamily="2" charset="-122"/>
              </a:rPr>
              <a:t>         原意是浑厚而严正。现形容糊里糊涂,愚昧无知。</a:t>
            </a:r>
            <a:r>
              <a:rPr lang="zh-CN" altLang="en-US" b="1" dirty="0">
                <a:latin typeface="宋体" panose="02010600030101010101" pitchFamily="2" charset="-122"/>
              </a:rPr>
              <a:t>浑浑:深厚的样子;噩噩:严肃的样子</a:t>
            </a:r>
            <a:r>
              <a:rPr lang="zh-CN" altLang="en-US" b="1" dirty="0">
                <a:solidFill>
                  <a:srgbClr val="FF3300"/>
                </a:solidFill>
                <a:latin typeface="宋体" panose="02010600030101010101" pitchFamily="2" charset="-122"/>
              </a:rPr>
              <a:t>。</a:t>
            </a:r>
            <a:endParaRPr lang="zh-CN" altLang="en-US" b="1" dirty="0">
              <a:solidFill>
                <a:srgbClr val="FF33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0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bldLvl="0"/>
      <p:bldP spid="8195" grpId="0" bldLvl="0"/>
      <p:bldP spid="8196" grpId="0" bldLvl="0"/>
      <p:bldP spid="8197" grpId="0" bldLvl="0"/>
      <p:bldP spid="8198" grpId="0" bldLvl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Rectangle 2"/>
          <p:cNvSpPr>
            <a:spLocks noGrp="1"/>
          </p:cNvSpPr>
          <p:nvPr>
            <p:ph idx="1"/>
          </p:nvPr>
        </p:nvSpPr>
        <p:spPr>
          <a:xfrm>
            <a:off x="533400" y="1371600"/>
            <a:ext cx="8001000" cy="762000"/>
          </a:xfrm>
          <a:ln/>
        </p:spPr>
        <p:txBody>
          <a:bodyPr vert="horz" wrap="square" lIns="91440" tIns="45720" rIns="91440" bIns="45720" anchor="t"/>
          <a:p>
            <a:pPr>
              <a:lnSpc>
                <a:spcPct val="70000"/>
              </a:lnSpc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rgbClr val="003399"/>
                </a:solidFill>
              </a:rPr>
              <a:t>围绕“我的童年”，作者写了哪些人，哪些事？</a:t>
            </a:r>
            <a:endParaRPr lang="zh-CN" altLang="en-US" sz="2800" b="1" dirty="0">
              <a:solidFill>
                <a:srgbClr val="003399"/>
              </a:solidFill>
            </a:endParaRPr>
          </a:p>
        </p:txBody>
      </p:sp>
      <p:sp>
        <p:nvSpPr>
          <p:cNvPr id="19459" name="Text Box 3"/>
          <p:cNvSpPr txBox="1"/>
          <p:nvPr/>
        </p:nvSpPr>
        <p:spPr>
          <a:xfrm>
            <a:off x="457200" y="1981200"/>
            <a:ext cx="7620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2800" b="1" dirty="0">
                <a:solidFill>
                  <a:srgbClr val="FF0000"/>
                </a:solidFill>
              </a:rPr>
              <a:t>      </a:t>
            </a:r>
            <a:r>
              <a:rPr lang="zh-CN" altLang="zh-CN" sz="2800" b="1" dirty="0">
                <a:solidFill>
                  <a:srgbClr val="000000"/>
                </a:solidFill>
                <a:ea typeface="楷体" panose="02010609060101010101" pitchFamily="49" charset="-122"/>
              </a:rPr>
              <a:t>介绍了自己生活的社会环境；</a:t>
            </a:r>
            <a:endParaRPr lang="zh-CN" altLang="zh-CN" sz="2800" b="1" dirty="0">
              <a:solidFill>
                <a:srgbClr val="000000"/>
              </a:solidFill>
              <a:ea typeface="楷体" panose="02010609060101010101" pitchFamily="49" charset="-122"/>
            </a:endParaRPr>
          </a:p>
        </p:txBody>
      </p:sp>
      <p:sp>
        <p:nvSpPr>
          <p:cNvPr id="8196" name="Rectangle 4"/>
          <p:cNvSpPr>
            <a:spLocks noGrp="1"/>
          </p:cNvSpPr>
          <p:nvPr>
            <p:ph type="title"/>
          </p:nvPr>
        </p:nvSpPr>
        <p:spPr>
          <a:xfrm>
            <a:off x="990600" y="279400"/>
            <a:ext cx="7732713" cy="831850"/>
          </a:xfrm>
          <a:ln/>
        </p:spPr>
        <p:txBody>
          <a:bodyPr vert="horz" wrap="square" lIns="91440" tIns="45720" rIns="91440" bIns="45720" anchor="ctr"/>
          <a:p>
            <a:r>
              <a:rPr lang="zh-CN" altLang="en-US" b="1" dirty="0">
                <a:solidFill>
                  <a:srgbClr val="FF0000"/>
                </a:solidFill>
                <a:ea typeface="黑体" panose="02010609060101010101" pitchFamily="49" charset="-122"/>
              </a:rPr>
              <a:t>预习检测：</a:t>
            </a:r>
            <a:endParaRPr lang="zh-CN" altLang="en-US" b="1" dirty="0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  <p:sp>
        <p:nvSpPr>
          <p:cNvPr id="19461" name="Text Box 5"/>
          <p:cNvSpPr txBox="1"/>
          <p:nvPr/>
        </p:nvSpPr>
        <p:spPr>
          <a:xfrm>
            <a:off x="1065213" y="2590800"/>
            <a:ext cx="65420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2800" b="1" dirty="0">
                <a:solidFill>
                  <a:srgbClr val="000000"/>
                </a:solidFill>
                <a:ea typeface="楷体" panose="02010609060101010101" pitchFamily="49" charset="-122"/>
              </a:rPr>
              <a:t>父亲与叔父艰难的生活；</a:t>
            </a:r>
            <a:endParaRPr lang="zh-CN" altLang="zh-CN" sz="2800" b="1" dirty="0">
              <a:solidFill>
                <a:srgbClr val="000000"/>
              </a:solidFill>
              <a:ea typeface="楷体" panose="02010609060101010101" pitchFamily="49" charset="-122"/>
            </a:endParaRPr>
          </a:p>
        </p:txBody>
      </p:sp>
      <p:sp>
        <p:nvSpPr>
          <p:cNvPr id="19462" name="Text Box 6"/>
          <p:cNvSpPr txBox="1"/>
          <p:nvPr/>
        </p:nvSpPr>
        <p:spPr>
          <a:xfrm>
            <a:off x="1065213" y="3200400"/>
            <a:ext cx="684053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2800" b="1" dirty="0">
                <a:solidFill>
                  <a:srgbClr val="000000"/>
                </a:solidFill>
                <a:ea typeface="楷体" panose="02010609060101010101" pitchFamily="49" charset="-122"/>
              </a:rPr>
              <a:t>我每天最高的享受；</a:t>
            </a:r>
            <a:endParaRPr lang="zh-CN" altLang="zh-CN" sz="2800" b="1" dirty="0">
              <a:solidFill>
                <a:srgbClr val="000000"/>
              </a:solidFill>
              <a:ea typeface="楷体" panose="02010609060101010101" pitchFamily="49" charset="-122"/>
            </a:endParaRPr>
          </a:p>
        </p:txBody>
      </p:sp>
      <p:sp>
        <p:nvSpPr>
          <p:cNvPr id="19463" name="Text Box 7"/>
          <p:cNvSpPr txBox="1"/>
          <p:nvPr/>
        </p:nvSpPr>
        <p:spPr>
          <a:xfrm>
            <a:off x="1074738" y="3800475"/>
            <a:ext cx="5554662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2800" b="1" dirty="0">
                <a:solidFill>
                  <a:srgbClr val="000000"/>
                </a:solidFill>
                <a:ea typeface="楷体" panose="02010609060101010101" pitchFamily="49" charset="-122"/>
              </a:rPr>
              <a:t>偷吃死面饼子的趣事；</a:t>
            </a:r>
            <a:endParaRPr lang="zh-CN" altLang="zh-CN" sz="2800" b="1" dirty="0">
              <a:solidFill>
                <a:srgbClr val="000000"/>
              </a:solidFill>
              <a:ea typeface="楷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2800" b="1" dirty="0">
              <a:solidFill>
                <a:srgbClr val="000000"/>
              </a:solidFill>
              <a:ea typeface="楷体" panose="02010609060101010101" pitchFamily="49" charset="-122"/>
            </a:endParaRPr>
          </a:p>
        </p:txBody>
      </p:sp>
      <p:sp>
        <p:nvSpPr>
          <p:cNvPr id="19464" name="Text Box 8"/>
          <p:cNvSpPr txBox="1"/>
          <p:nvPr/>
        </p:nvSpPr>
        <p:spPr>
          <a:xfrm>
            <a:off x="1065213" y="4343400"/>
            <a:ext cx="56419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2800" b="1" dirty="0">
                <a:solidFill>
                  <a:srgbClr val="000000"/>
                </a:solidFill>
                <a:ea typeface="楷体" panose="02010609060101010101" pitchFamily="49" charset="-122"/>
              </a:rPr>
              <a:t>介绍我的启蒙老师；</a:t>
            </a:r>
            <a:endParaRPr lang="zh-CN" altLang="zh-CN" sz="2800" b="1" dirty="0">
              <a:solidFill>
                <a:srgbClr val="000000"/>
              </a:solidFill>
              <a:ea typeface="楷体" panose="02010609060101010101" pitchFamily="49" charset="-122"/>
            </a:endParaRPr>
          </a:p>
        </p:txBody>
      </p:sp>
      <p:sp>
        <p:nvSpPr>
          <p:cNvPr id="19465" name="Text Box 9"/>
          <p:cNvSpPr txBox="1"/>
          <p:nvPr/>
        </p:nvSpPr>
        <p:spPr>
          <a:xfrm>
            <a:off x="1065213" y="4876800"/>
            <a:ext cx="5557837" cy="944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2800" b="1" dirty="0">
                <a:solidFill>
                  <a:srgbClr val="000000"/>
                </a:solidFill>
                <a:ea typeface="楷体" panose="02010609060101010101" pitchFamily="49" charset="-122"/>
              </a:rPr>
              <a:t>回忆童年时的小伙伴；</a:t>
            </a:r>
            <a:endParaRPr lang="zh-CN" altLang="zh-CN" sz="2800" b="1" dirty="0">
              <a:solidFill>
                <a:srgbClr val="000000"/>
              </a:solidFill>
              <a:ea typeface="楷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2800" b="1" dirty="0">
              <a:solidFill>
                <a:srgbClr val="000000"/>
              </a:solidFill>
              <a:ea typeface="楷体" panose="02010609060101010101" pitchFamily="49" charset="-122"/>
            </a:endParaRPr>
          </a:p>
        </p:txBody>
      </p:sp>
      <p:sp>
        <p:nvSpPr>
          <p:cNvPr id="19466" name="Text Box 10"/>
          <p:cNvSpPr txBox="1"/>
          <p:nvPr/>
        </p:nvSpPr>
        <p:spPr>
          <a:xfrm>
            <a:off x="1020763" y="5422900"/>
            <a:ext cx="5835650" cy="944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2800" b="1" dirty="0">
                <a:solidFill>
                  <a:srgbClr val="000000"/>
                </a:solidFill>
                <a:ea typeface="楷体" panose="02010609060101010101" pitchFamily="49" charset="-122"/>
              </a:rPr>
              <a:t>交代我离开故乡的原因。</a:t>
            </a:r>
            <a:endParaRPr lang="zh-CN" altLang="zh-CN" sz="2800" b="1" dirty="0">
              <a:solidFill>
                <a:srgbClr val="000000"/>
              </a:solidFill>
              <a:ea typeface="楷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2800" b="1" dirty="0">
              <a:solidFill>
                <a:srgbClr val="000000"/>
              </a:solidFill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ldLvl="0"/>
      <p:bldP spid="19461" grpId="0" bldLvl="0"/>
      <p:bldP spid="19462" grpId="0" bldLvl="0"/>
      <p:bldP spid="19463" grpId="0" bldLvl="0"/>
      <p:bldP spid="19464" grpId="0" bldLvl="0"/>
      <p:bldP spid="19465" grpId="0" bldLvl="0"/>
      <p:bldP spid="19466" grpId="0" bldLvl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pic>
        <p:nvPicPr>
          <p:cNvPr id="9218" name="Picture 5" descr="u=2281461082,3322318300&amp;fm=23&amp;gp=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76225" y="1262063"/>
            <a:ext cx="3265488" cy="3222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19" name="WordArt 6"/>
          <p:cNvSpPr>
            <a:spLocks noTextEdit="1"/>
          </p:cNvSpPr>
          <p:nvPr/>
        </p:nvSpPr>
        <p:spPr>
          <a:xfrm>
            <a:off x="0" y="217488"/>
            <a:ext cx="3192463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我的第一本书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20" name="TextBox 5"/>
          <p:cNvSpPr txBox="1"/>
          <p:nvPr/>
        </p:nvSpPr>
        <p:spPr>
          <a:xfrm>
            <a:off x="566738" y="4905375"/>
            <a:ext cx="1004887" cy="5857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/>
              <a:t>牛汉</a:t>
            </a:r>
            <a:endParaRPr lang="zh-CN" altLang="en-US" b="1" dirty="0"/>
          </a:p>
        </p:txBody>
      </p:sp>
      <p:pic>
        <p:nvPicPr>
          <p:cNvPr id="9221" name="Picture 6" descr="http://photocdn.sohu.com/20130312/Img3685052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3400" y="4165600"/>
            <a:ext cx="3530600" cy="24526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2" name="TextBox 7"/>
          <p:cNvSpPr txBox="1"/>
          <p:nvPr/>
        </p:nvSpPr>
        <p:spPr>
          <a:xfrm>
            <a:off x="3781425" y="4852988"/>
            <a:ext cx="1831975" cy="10779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b="1" dirty="0"/>
              <a:t>我的童年</a:t>
            </a:r>
            <a:endParaRPr lang="en-US" altLang="zh-CN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b="1" dirty="0"/>
              <a:t>季羡林</a:t>
            </a:r>
            <a:endParaRPr lang="zh-CN" altLang="en-US" b="1" dirty="0"/>
          </a:p>
        </p:txBody>
      </p:sp>
      <p:pic>
        <p:nvPicPr>
          <p:cNvPr id="9223" name="Picture 2" descr="http://img3.imgtn.bdimg.com/it/u=1251298992,1692302283&amp;fm=11&amp;gp=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1313" y="0"/>
            <a:ext cx="2438400" cy="2857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4" name="TextBox 8"/>
          <p:cNvSpPr txBox="1"/>
          <p:nvPr/>
        </p:nvSpPr>
        <p:spPr>
          <a:xfrm>
            <a:off x="6340475" y="1262063"/>
            <a:ext cx="2770188" cy="10779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b="1" dirty="0"/>
              <a:t>诺贝尔文学奖 </a:t>
            </a:r>
            <a:endParaRPr lang="en-US" altLang="zh-CN" b="1" dirty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b="1" dirty="0"/>
              <a:t>莫言</a:t>
            </a:r>
            <a:endParaRPr lang="zh-CN" altLang="en-US" b="1" dirty="0"/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134938" y="511175"/>
            <a:ext cx="9009063" cy="55086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最有出息的乔元贞永远没有走出这个村子，卖着纸烟、花生等小东西。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二黄毛成了受人尊敬的英雄。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我成了一名作家。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defRPr/>
            </a:pP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从最穷的村中最穷的家里走出来的季羡林成了大学者。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从小备受嘲笑的莫言当了兵，成了作家，获得了诺贝尔文学奖。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43" name="TextBox 2"/>
          <p:cNvSpPr txBox="1"/>
          <p:nvPr/>
        </p:nvSpPr>
        <p:spPr>
          <a:xfrm>
            <a:off x="5083175" y="2322513"/>
            <a:ext cx="2555875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800" b="1" dirty="0">
                <a:solidFill>
                  <a:srgbClr val="FF0000"/>
                </a:solidFill>
              </a:rPr>
              <a:t>《</a:t>
            </a:r>
            <a:r>
              <a:rPr lang="zh-CN" altLang="en-US" sz="1800" b="1" dirty="0">
                <a:solidFill>
                  <a:srgbClr val="FF0000"/>
                </a:solidFill>
              </a:rPr>
              <a:t>我的第一本书</a:t>
            </a:r>
            <a:r>
              <a:rPr lang="en-US" altLang="zh-CN" sz="1800" b="1" dirty="0">
                <a:solidFill>
                  <a:srgbClr val="FF0000"/>
                </a:solidFill>
              </a:rPr>
              <a:t>》 </a:t>
            </a:r>
            <a:r>
              <a:rPr lang="zh-CN" altLang="en-US" sz="1800" b="1" dirty="0">
                <a:solidFill>
                  <a:srgbClr val="FF0000"/>
                </a:solidFill>
              </a:rPr>
              <a:t>牛汉</a:t>
            </a:r>
            <a:endParaRPr lang="zh-CN" altLang="en-US" sz="1800" b="1" dirty="0">
              <a:solidFill>
                <a:srgbClr val="FF0000"/>
              </a:solidFill>
            </a:endParaRPr>
          </a:p>
        </p:txBody>
      </p:sp>
      <p:sp>
        <p:nvSpPr>
          <p:cNvPr id="10244" name="TextBox 3"/>
          <p:cNvSpPr txBox="1"/>
          <p:nvPr/>
        </p:nvSpPr>
        <p:spPr>
          <a:xfrm>
            <a:off x="5197475" y="3795713"/>
            <a:ext cx="2327275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800" b="1" dirty="0">
                <a:solidFill>
                  <a:srgbClr val="FF0000"/>
                </a:solidFill>
              </a:rPr>
              <a:t>《</a:t>
            </a:r>
            <a:r>
              <a:rPr lang="zh-CN" altLang="en-US" sz="1800" b="1" dirty="0">
                <a:solidFill>
                  <a:srgbClr val="FF0000"/>
                </a:solidFill>
              </a:rPr>
              <a:t>我的童年</a:t>
            </a:r>
            <a:r>
              <a:rPr lang="en-US" altLang="zh-CN" sz="1800" b="1" dirty="0">
                <a:solidFill>
                  <a:srgbClr val="FF0000"/>
                </a:solidFill>
              </a:rPr>
              <a:t>》 </a:t>
            </a:r>
            <a:r>
              <a:rPr lang="zh-CN" altLang="en-US" sz="1800" b="1" dirty="0">
                <a:solidFill>
                  <a:srgbClr val="FF0000"/>
                </a:solidFill>
              </a:rPr>
              <a:t>季羡林</a:t>
            </a:r>
            <a:endParaRPr lang="zh-CN" altLang="en-US" sz="1800" b="1" dirty="0">
              <a:solidFill>
                <a:srgbClr val="FF0000"/>
              </a:solidFill>
            </a:endParaRPr>
          </a:p>
        </p:txBody>
      </p:sp>
      <p:sp>
        <p:nvSpPr>
          <p:cNvPr id="10245" name="TextBox 4"/>
          <p:cNvSpPr txBox="1"/>
          <p:nvPr/>
        </p:nvSpPr>
        <p:spPr>
          <a:xfrm>
            <a:off x="5197475" y="5413375"/>
            <a:ext cx="2954338" cy="3698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rgbClr val="FF0000"/>
                </a:solidFill>
              </a:rPr>
              <a:t>莫言：诺贝尔文学奖获得者</a:t>
            </a:r>
            <a:endParaRPr lang="zh-CN" altLang="en-US" sz="1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32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46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56" end="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82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pic>
        <p:nvPicPr>
          <p:cNvPr id="11266" name="Picture 2" descr="1299911608167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7" name="TextBox 1"/>
          <p:cNvSpPr txBox="1"/>
          <p:nvPr/>
        </p:nvSpPr>
        <p:spPr>
          <a:xfrm>
            <a:off x="493713" y="1058863"/>
            <a:ext cx="4760912" cy="12017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由此，我们该如何看待人生的际遇？</a:t>
            </a:r>
            <a:endParaRPr lang="zh-CN" altLang="en-US" sz="36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0242" name="Text Box 2"/>
          <p:cNvSpPr txBox="1"/>
          <p:nvPr/>
        </p:nvSpPr>
        <p:spPr>
          <a:xfrm>
            <a:off x="141288" y="838200"/>
            <a:ext cx="8870950" cy="1754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111111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rgbClr val="111111"/>
                </a:solidFill>
                <a:latin typeface="宋体" panose="02010600030101010101" pitchFamily="2" charset="-122"/>
              </a:rPr>
              <a:t>课文运用小标题自然分成了五个部分。速度课文，请找出</a:t>
            </a:r>
            <a:r>
              <a:rPr lang="zh-CN" altLang="en-US" sz="2800" b="1" dirty="0">
                <a:solidFill>
                  <a:srgbClr val="FF3300"/>
                </a:solidFill>
                <a:latin typeface="宋体" panose="02010600030101010101" pitchFamily="2" charset="-122"/>
              </a:rPr>
              <a:t>各部分表明时间的词语</a:t>
            </a:r>
            <a:r>
              <a:rPr lang="zh-CN" altLang="en-US" sz="2800" b="1" dirty="0">
                <a:solidFill>
                  <a:srgbClr val="111111"/>
                </a:solidFill>
                <a:latin typeface="宋体" panose="02010600030101010101" pitchFamily="2" charset="-122"/>
              </a:rPr>
              <a:t>，并</a:t>
            </a:r>
            <a:r>
              <a:rPr lang="zh-CN" altLang="en-US" sz="2800" b="1" dirty="0">
                <a:solidFill>
                  <a:srgbClr val="FF3300"/>
                </a:solidFill>
                <a:latin typeface="宋体" panose="02010600030101010101" pitchFamily="2" charset="-122"/>
              </a:rPr>
              <a:t>概括各部分的内容</a:t>
            </a:r>
            <a:r>
              <a:rPr lang="zh-CN" altLang="en-US" sz="2800" b="1" dirty="0">
                <a:solidFill>
                  <a:srgbClr val="111111"/>
                </a:solidFill>
                <a:latin typeface="宋体" panose="02010600030101010101" pitchFamily="2" charset="-122"/>
              </a:rPr>
              <a:t>，</a:t>
            </a:r>
            <a:r>
              <a:rPr lang="zh-CN" altLang="en-US" sz="2800" b="1" dirty="0">
                <a:solidFill>
                  <a:srgbClr val="FF3300"/>
                </a:solidFill>
                <a:latin typeface="宋体" panose="02010600030101010101" pitchFamily="2" charset="-122"/>
              </a:rPr>
              <a:t>分析其中包含的情感</a:t>
            </a:r>
            <a:r>
              <a:rPr lang="zh-CN" altLang="en-US" sz="2800" b="1" dirty="0">
                <a:solidFill>
                  <a:srgbClr val="111111"/>
                </a:solidFill>
                <a:latin typeface="宋体" panose="02010600030101010101" pitchFamily="2" charset="-122"/>
              </a:rPr>
              <a:t>。填充下表。</a:t>
            </a:r>
            <a:endParaRPr lang="zh-CN" altLang="en-US" sz="2800" b="1" dirty="0">
              <a:solidFill>
                <a:srgbClr val="111111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10243" name="Group 3"/>
          <p:cNvGraphicFramePr>
            <a:graphicFrameLocks noGrp="1"/>
          </p:cNvGraphicFramePr>
          <p:nvPr/>
        </p:nvGraphicFramePr>
        <p:xfrm>
          <a:off x="509588" y="2592388"/>
          <a:ext cx="7927975" cy="4064000"/>
        </p:xfrm>
        <a:graphic>
          <a:graphicData uri="http://schemas.openxmlformats.org/drawingml/2006/table">
            <a:tbl>
              <a:tblPr/>
              <a:tblGrid>
                <a:gridCol w="3635375"/>
                <a:gridCol w="1565275"/>
                <a:gridCol w="1320800"/>
                <a:gridCol w="1406525"/>
              </a:tblGrid>
              <a:tr h="93034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文本小标题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时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间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内 容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情 感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57948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最穷的村中最穷的家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7948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父辈们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57916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每天最高的享受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7948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开始识字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816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离开故乡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12328" name="Text Box 86"/>
          <p:cNvSpPr txBox="1"/>
          <p:nvPr/>
        </p:nvSpPr>
        <p:spPr>
          <a:xfrm>
            <a:off x="141288" y="198438"/>
            <a:ext cx="2011362" cy="6397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整体感知</a:t>
            </a:r>
            <a:endParaRPr lang="zh-CN" altLang="en-US" sz="3600" b="1" dirty="0">
              <a:solidFill>
                <a:srgbClr val="FF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bldLvl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1266" name="Text Box 2"/>
          <p:cNvSpPr txBox="1"/>
          <p:nvPr/>
        </p:nvSpPr>
        <p:spPr>
          <a:xfrm>
            <a:off x="274638" y="285750"/>
            <a:ext cx="8496300" cy="6508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    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</a:rPr>
              <a:t>明确：这篇课文的</a:t>
            </a:r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内容很多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材料比较零碎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</a:rPr>
              <a:t>。它不像</a:t>
            </a:r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《散步》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</a:rPr>
              <a:t>等那样集中写一件事，而是</a:t>
            </a:r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随着</a:t>
            </a:r>
            <a:r>
              <a:rPr lang="zh-CN" altLang="en-US" sz="3600" b="1" dirty="0">
                <a:solidFill>
                  <a:srgbClr val="FF3300"/>
                </a:solidFill>
              </a:rPr>
              <a:t>“</a:t>
            </a:r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我</a:t>
            </a:r>
            <a:r>
              <a:rPr lang="zh-CN" altLang="en-US" sz="3600" b="1" dirty="0">
                <a:solidFill>
                  <a:srgbClr val="FF3300"/>
                </a:solidFill>
              </a:rPr>
              <a:t>”</a:t>
            </a:r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的思绪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</a:rPr>
              <a:t>，从</a:t>
            </a:r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过去写到现在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</a:rPr>
              <a:t>，从未出生写到六岁，把其间有趣的、有情的、有意义的事</a:t>
            </a:r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或详或略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</a:rPr>
              <a:t>地写出来。从而展示了自己真实美好、有趣的童年形象。</a:t>
            </a:r>
            <a:endParaRPr lang="zh-CN" altLang="en-US" sz="36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3600" b="1" dirty="0">
                <a:solidFill>
                  <a:srgbClr val="FF3399"/>
                </a:solidFill>
                <a:latin typeface="宋体" panose="02010600030101010101" pitchFamily="2" charset="-122"/>
              </a:rPr>
              <a:t>我们大体上可以对本文作以下的归纳分析：</a:t>
            </a:r>
            <a:endParaRPr lang="zh-CN" altLang="en-US" sz="3600" b="1" dirty="0">
              <a:solidFill>
                <a:srgbClr val="FF3399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charRg st="0" end="1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>
                                            <p:txEl>
                                              <p:charRg st="0" end="1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>
                                            <p:txEl>
                                              <p:charRg st="0" end="1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charRg st="115" end="1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graphicFrame>
        <p:nvGraphicFramePr>
          <p:cNvPr id="12290" name="Group 2"/>
          <p:cNvGraphicFramePr>
            <a:graphicFrameLocks noGrp="1"/>
          </p:cNvGraphicFramePr>
          <p:nvPr/>
        </p:nvGraphicFramePr>
        <p:xfrm>
          <a:off x="457200" y="1214438"/>
          <a:ext cx="8253413" cy="5153025"/>
        </p:xfrm>
        <a:graphic>
          <a:graphicData uri="http://schemas.openxmlformats.org/drawingml/2006/table">
            <a:tbl>
              <a:tblPr/>
              <a:tblGrid>
                <a:gridCol w="1639888"/>
                <a:gridCol w="1747837"/>
                <a:gridCol w="2476500"/>
                <a:gridCol w="2389188"/>
              </a:tblGrid>
              <a:tr h="8032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时 间</a:t>
                      </a: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内 容</a:t>
                      </a: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情 感</a:t>
                      </a: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2371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最穷的村中最穷的家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1978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父辈们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sp>
        <p:nvSpPr>
          <p:cNvPr id="12334" name="Text Box 46"/>
          <p:cNvSpPr txBox="1"/>
          <p:nvPr/>
        </p:nvSpPr>
        <p:spPr>
          <a:xfrm>
            <a:off x="2176463" y="2592388"/>
            <a:ext cx="170497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20</a:t>
            </a:r>
            <a:r>
              <a:rPr lang="zh-CN" altLang="en-US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世纪初期</a:t>
            </a:r>
            <a:endParaRPr lang="zh-CN" altLang="en-US" b="1" dirty="0">
              <a:solidFill>
                <a:srgbClr val="FF33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335" name="Text Box 47"/>
          <p:cNvSpPr txBox="1"/>
          <p:nvPr/>
        </p:nvSpPr>
        <p:spPr>
          <a:xfrm>
            <a:off x="3881438" y="2381250"/>
            <a:ext cx="2339975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全村中最穷的家就是我的家</a:t>
            </a:r>
            <a:endParaRPr lang="zh-CN" altLang="en-US" b="1" dirty="0">
              <a:solidFill>
                <a:srgbClr val="FF33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336" name="Text Box 48"/>
          <p:cNvSpPr txBox="1"/>
          <p:nvPr/>
        </p:nvSpPr>
        <p:spPr>
          <a:xfrm>
            <a:off x="6494463" y="2722563"/>
            <a:ext cx="210185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毫无万象更新之象</a:t>
            </a:r>
            <a:endParaRPr lang="zh-CN" altLang="en-US" b="1" dirty="0">
              <a:solidFill>
                <a:srgbClr val="FF33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337" name="Text Box 49"/>
          <p:cNvSpPr txBox="1"/>
          <p:nvPr/>
        </p:nvSpPr>
        <p:spPr>
          <a:xfrm>
            <a:off x="2097088" y="4956175"/>
            <a:ext cx="170497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我诞生前</a:t>
            </a:r>
            <a:endParaRPr lang="zh-CN" altLang="en-US" b="1" dirty="0">
              <a:solidFill>
                <a:srgbClr val="FF33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338" name="Text Box 50"/>
          <p:cNvSpPr txBox="1"/>
          <p:nvPr/>
        </p:nvSpPr>
        <p:spPr>
          <a:xfrm>
            <a:off x="3881438" y="4945063"/>
            <a:ext cx="233997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家大口渴，勉强谋生</a:t>
            </a:r>
            <a:endParaRPr lang="zh-CN" altLang="en-US" b="1" dirty="0">
              <a:solidFill>
                <a:srgbClr val="FF33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339" name="Text Box 51"/>
          <p:cNvSpPr txBox="1"/>
          <p:nvPr/>
        </p:nvSpPr>
        <p:spPr>
          <a:xfrm>
            <a:off x="6372225" y="4945063"/>
            <a:ext cx="2338388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孤苦伶仃，相依为命</a:t>
            </a:r>
            <a:endParaRPr lang="zh-CN" altLang="en-US" b="1" dirty="0">
              <a:solidFill>
                <a:srgbClr val="FF33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"/>
                                        <p:tgtEl>
                                          <p:spTgt spid="12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2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2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2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500"/>
                                        <p:tgtEl>
                                          <p:spTgt spid="12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34" grpId="0" bldLvl="0"/>
      <p:bldP spid="12335" grpId="0" bldLvl="0"/>
      <p:bldP spid="12336" grpId="0" bldLvl="0"/>
      <p:bldP spid="12337" grpId="0" bldLvl="0"/>
      <p:bldP spid="12338" grpId="0" bldLvl="0"/>
      <p:bldP spid="12339" grpId="0" bldLvl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graphicFrame>
        <p:nvGraphicFramePr>
          <p:cNvPr id="13314" name="Group 2"/>
          <p:cNvGraphicFramePr>
            <a:graphicFrameLocks noGrp="1"/>
          </p:cNvGraphicFramePr>
          <p:nvPr/>
        </p:nvGraphicFramePr>
        <p:xfrm>
          <a:off x="141288" y="696913"/>
          <a:ext cx="8426450" cy="5645150"/>
        </p:xfrm>
        <a:graphic>
          <a:graphicData uri="http://schemas.openxmlformats.org/drawingml/2006/table">
            <a:tbl>
              <a:tblPr/>
              <a:tblGrid>
                <a:gridCol w="1593850"/>
                <a:gridCol w="2255837"/>
                <a:gridCol w="1827213"/>
                <a:gridCol w="2749550"/>
              </a:tblGrid>
              <a:tr h="7620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时 间</a:t>
                      </a: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内 容</a:t>
                      </a: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情 感</a:t>
                      </a: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15668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每天最高的享受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15668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开始识字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17494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离开故乡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13371" name="Text Box 59"/>
          <p:cNvSpPr txBox="1"/>
          <p:nvPr/>
        </p:nvSpPr>
        <p:spPr>
          <a:xfrm>
            <a:off x="1854200" y="1614488"/>
            <a:ext cx="2276475" cy="1373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我出生以后，大概四五岁的时候</a:t>
            </a:r>
            <a:endParaRPr lang="zh-CN" altLang="en-US" sz="2800" b="1" dirty="0">
              <a:solidFill>
                <a:srgbClr val="FF33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72" name="Text Box 60"/>
          <p:cNvSpPr txBox="1"/>
          <p:nvPr/>
        </p:nvSpPr>
        <p:spPr>
          <a:xfrm>
            <a:off x="4051300" y="1614488"/>
            <a:ext cx="1766888" cy="1373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偶尔能享受白面饼子</a:t>
            </a:r>
            <a:endParaRPr lang="zh-CN" altLang="en-US" sz="2800" b="1" dirty="0">
              <a:solidFill>
                <a:srgbClr val="FF33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73" name="Text Box 61"/>
          <p:cNvSpPr txBox="1"/>
          <p:nvPr/>
        </p:nvSpPr>
        <p:spPr>
          <a:xfrm>
            <a:off x="5924550" y="1614488"/>
            <a:ext cx="2886075" cy="1373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这些</a:t>
            </a:r>
            <a:r>
              <a:rPr lang="en-US" altLang="zh-CN" sz="2800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800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身边琐事，使我终生受用不尽</a:t>
            </a:r>
            <a:endParaRPr lang="zh-CN" altLang="en-US" sz="2800" b="1" dirty="0">
              <a:solidFill>
                <a:srgbClr val="FF33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74" name="Text Box 62"/>
          <p:cNvSpPr txBox="1"/>
          <p:nvPr/>
        </p:nvSpPr>
        <p:spPr>
          <a:xfrm>
            <a:off x="1798638" y="3330575"/>
            <a:ext cx="2252662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不记得是从什么时候起</a:t>
            </a:r>
            <a:endParaRPr lang="zh-CN" altLang="en-US" sz="2800" b="1" dirty="0">
              <a:solidFill>
                <a:srgbClr val="FF33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75" name="Text Box 63"/>
          <p:cNvSpPr txBox="1"/>
          <p:nvPr/>
        </p:nvSpPr>
        <p:spPr>
          <a:xfrm>
            <a:off x="3990975" y="3330575"/>
            <a:ext cx="20066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学习识字并结交伙伴</a:t>
            </a:r>
            <a:endParaRPr lang="zh-CN" altLang="en-US" sz="2800" b="1" dirty="0">
              <a:solidFill>
                <a:srgbClr val="FF33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76" name="Text Box 64"/>
          <p:cNvSpPr txBox="1"/>
          <p:nvPr/>
        </p:nvSpPr>
        <p:spPr>
          <a:xfrm>
            <a:off x="6386513" y="3330575"/>
            <a:ext cx="1668462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颇有骄傲之意</a:t>
            </a:r>
            <a:endParaRPr lang="zh-CN" altLang="en-US" sz="2800" b="1" dirty="0">
              <a:solidFill>
                <a:srgbClr val="FF33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77" name="Text Box 65"/>
          <p:cNvSpPr txBox="1"/>
          <p:nvPr/>
        </p:nvSpPr>
        <p:spPr>
          <a:xfrm>
            <a:off x="1854200" y="5133975"/>
            <a:ext cx="23383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六岁那一年</a:t>
            </a:r>
            <a:endParaRPr lang="zh-CN" altLang="en-US" sz="2800" b="1" dirty="0">
              <a:solidFill>
                <a:srgbClr val="FF33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78" name="Text Box 66"/>
          <p:cNvSpPr txBox="1"/>
          <p:nvPr/>
        </p:nvSpPr>
        <p:spPr>
          <a:xfrm>
            <a:off x="4051300" y="4799013"/>
            <a:ext cx="1643063" cy="1373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告别故乡赴济南生活</a:t>
            </a:r>
            <a:endParaRPr lang="zh-CN" altLang="en-US" sz="2800" b="1" dirty="0">
              <a:solidFill>
                <a:srgbClr val="FF33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79" name="Text Box 67"/>
          <p:cNvSpPr txBox="1"/>
          <p:nvPr/>
        </p:nvSpPr>
        <p:spPr>
          <a:xfrm>
            <a:off x="5818188" y="4799013"/>
            <a:ext cx="2689225" cy="1373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毫无办法，久而久之，也就习以为常了</a:t>
            </a:r>
            <a:endParaRPr lang="zh-CN" altLang="en-US" sz="2800" b="1" dirty="0">
              <a:solidFill>
                <a:srgbClr val="FF33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13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3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3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3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500"/>
                                        <p:tgtEl>
                                          <p:spTgt spid="13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500"/>
                                        <p:tgtEl>
                                          <p:spTgt spid="13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500"/>
                                        <p:tgtEl>
                                          <p:spTgt spid="13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71" grpId="0" bldLvl="0"/>
      <p:bldP spid="13372" grpId="0" bldLvl="0"/>
      <p:bldP spid="13373" grpId="0" bldLvl="0"/>
      <p:bldP spid="13374" grpId="0" bldLvl="0"/>
      <p:bldP spid="13375" grpId="0" bldLvl="0"/>
      <p:bldP spid="13376" grpId="0" bldLvl="0"/>
      <p:bldP spid="13377" grpId="0" bldLvl="0"/>
      <p:bldP spid="13378" grpId="0" bldLvl="0"/>
      <p:bldP spid="13379" grpId="0" bldLvl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6386" name="Rectangle 2"/>
          <p:cNvSpPr>
            <a:spLocks noGrp="1"/>
          </p:cNvSpPr>
          <p:nvPr>
            <p:ph type="title"/>
          </p:nvPr>
        </p:nvSpPr>
        <p:spPr>
          <a:xfrm>
            <a:off x="120650" y="50800"/>
            <a:ext cx="2200275" cy="609600"/>
          </a:xfrm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zh-CN" sz="2800" b="1" dirty="0">
                <a:solidFill>
                  <a:srgbClr val="FF3399"/>
                </a:solidFill>
              </a:rPr>
              <a:t>研读赏析</a:t>
            </a:r>
            <a:endParaRPr lang="zh-CN" altLang="zh-CN" sz="2800" b="1" dirty="0">
              <a:solidFill>
                <a:srgbClr val="FF3399"/>
              </a:solidFill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120650" y="554990"/>
            <a:ext cx="8848725" cy="6021388"/>
          </a:xfrm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  <a:hlinkClick r:id="rId1" action="ppaction://hlinksldjump"/>
              </a:rPr>
              <a:t>1.</a:t>
            </a: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回忆起自己的童年来，眼前没有红，没有绿，是一片灰黄。（1）</a:t>
            </a: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（句中的</a:t>
            </a: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“红”“绿”“灰黄”</a:t>
            </a: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是指真实的颜色吗？说说你的理解。）</a:t>
            </a:r>
            <a:endParaRPr kumimoji="0" lang="zh-CN" altLang="en-US" sz="2400" b="1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  <a:hlinkClick r:id="rId2" action="ppaction://hlinksldjump"/>
              </a:rPr>
              <a:t>2.</a:t>
            </a: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这白面馒头是她的两个儿子(每家有几十亩地)特别孝敬她的。</a:t>
            </a: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（句中的“</a:t>
            </a: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特别</a:t>
            </a: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”一词能否省去？为什么？）（6）</a:t>
            </a:r>
            <a:endParaRPr kumimoji="0" lang="zh-CN" altLang="en-US" sz="2400" b="1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  <a:hlinkClick r:id="rId3" action="ppaction://hlinksldjump"/>
              </a:rPr>
              <a:t>3.</a:t>
            </a: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我看到一些独生子女的父母那样溺爱子女，也颇不以为然。儿童是祖国的花朵，花朵当然要爱护；但爱护要得法，否则无异于坑害子女。</a:t>
            </a: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（在回味自己的童年生活的同时，作者在文中又发出了这样的感慨。为什么？）（8）</a:t>
            </a:r>
            <a:endParaRPr kumimoji="0" lang="zh-CN" altLang="en-US" sz="2400" b="1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  <a:hlinkClick r:id="rId4" action="ppaction://hlinksldjump"/>
              </a:rPr>
              <a:t>4.</a:t>
            </a: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在故乡只呆了六年，我能回忆起来的事情还多得很，但是我不想再写下去了。已经到了同我那一个一片灰黄的故乡告别的时候了。11</a:t>
            </a: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（篇末再现“灰黄”，这样写有何作用？谈谈你的看法。）</a:t>
            </a:r>
            <a:endParaRPr kumimoji="0" lang="zh-CN" altLang="en-US" sz="2400" b="1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2400" b="1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900" b="1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800" b="1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Rectangle 2"/>
          <p:cNvSpPr>
            <a:spLocks noGrp="1"/>
          </p:cNvSpPr>
          <p:nvPr>
            <p:ph type="title"/>
          </p:nvPr>
        </p:nvSpPr>
        <p:spPr>
          <a:xfrm>
            <a:off x="120650" y="50800"/>
            <a:ext cx="2200275" cy="609600"/>
          </a:xfrm>
        </p:spPr>
        <p:txBody>
          <a:bodyPr vert="horz" wrap="square" lIns="91440" tIns="45720" rIns="91440" bIns="45720" anchor="ctr"/>
          <a:p>
            <a:pPr eaLnBrk="1" hangingPunct="1"/>
            <a:r>
              <a:rPr lang="zh-CN" altLang="zh-CN" sz="2800" b="1" dirty="0">
                <a:solidFill>
                  <a:srgbClr val="FF3399"/>
                </a:solidFill>
              </a:rPr>
              <a:t>研读赏析</a:t>
            </a:r>
            <a:endParaRPr lang="zh-CN" altLang="zh-CN" sz="2800" b="1" dirty="0">
              <a:solidFill>
                <a:srgbClr val="FF3399"/>
              </a:solidFill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120650" y="554990"/>
            <a:ext cx="8848725" cy="6021388"/>
          </a:xfrm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  <a:hlinkClick r:id="rId1" tooltip="" action="ppaction://hlinksldjump"/>
              </a:rPr>
              <a:t>1.</a:t>
            </a: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回忆起自己的童年来，眼前没有红，没有绿，是一片灰黄。（1）</a:t>
            </a: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（句中的</a:t>
            </a: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“红”“绿”“灰黄”</a:t>
            </a: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是指真实的颜色吗？说说你的理解。）</a:t>
            </a:r>
            <a:endParaRPr kumimoji="0" lang="zh-CN" altLang="en-US" sz="2400" b="1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  <a:hlinkClick r:id="rId2" tooltip="" action="ppaction://hlinksldjump"/>
              </a:rPr>
              <a:t>2.</a:t>
            </a: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为什么作者吃起白面馒头来“仿佛是龙肝凤髓一般”？</a:t>
            </a: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（6）</a:t>
            </a:r>
            <a:endParaRPr kumimoji="0" lang="zh-CN" altLang="en-US" sz="2400" b="1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  <a:hlinkClick r:id="rId3" tooltip="" action="ppaction://hlinksldjump"/>
              </a:rPr>
              <a:t>3.</a:t>
            </a: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我看到一些独生子女的父母那样溺爱子女，也颇不以为然。儿童是祖国的花朵，花朵当然要爱护；但爱护要得法，否则无异于坑害子女。</a:t>
            </a: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（在回味自己的童年生活的同时，作者在文中又发出了这样的感慨。为什么？）（8）</a:t>
            </a:r>
            <a:endParaRPr kumimoji="0" lang="zh-CN" altLang="en-US" sz="2400" b="1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  <a:hlinkClick r:id="rId4" tooltip="" action="ppaction://hlinksldjump"/>
              </a:rPr>
              <a:t>4.</a:t>
            </a: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在故乡只呆了六年，我能回忆起来的事情还多得很，但是我不想再写下去了。已经到了同我那一个一片灰黄的故乡告别的时候了。11</a:t>
            </a: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（篇末再现“灰黄”，这样写有何作用？谈谈你的看法。）</a:t>
            </a:r>
            <a:endParaRPr kumimoji="0" lang="zh-CN" altLang="en-US" sz="2400" b="1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2400" b="1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900" b="1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800" b="1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Text Box 6"/>
          <p:cNvSpPr txBox="1"/>
          <p:nvPr/>
        </p:nvSpPr>
        <p:spPr>
          <a:xfrm>
            <a:off x="390525" y="3511550"/>
            <a:ext cx="8332788" cy="773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just" eaLnBrk="1" hangingPunct="1">
              <a:lnSpc>
                <a:spcPct val="140000"/>
              </a:lnSpc>
              <a:spcBef>
                <a:spcPct val="50000"/>
              </a:spcBef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endParaRPr lang="zh-CN" altLang="en-US" dirty="0">
              <a:solidFill>
                <a:srgbClr val="FF3300"/>
              </a:solidFill>
              <a:latin typeface="宋体" panose="02010600030101010101" pitchFamily="2" charset="-122"/>
            </a:endParaRPr>
          </a:p>
        </p:txBody>
      </p:sp>
      <p:sp>
        <p:nvSpPr>
          <p:cNvPr id="15363" name="Text Box 3"/>
          <p:cNvSpPr txBox="1"/>
          <p:nvPr/>
        </p:nvSpPr>
        <p:spPr>
          <a:xfrm>
            <a:off x="390525" y="928688"/>
            <a:ext cx="7915275" cy="3600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b="1" dirty="0">
                <a:latin typeface="宋体" panose="02010600030101010101" pitchFamily="2" charset="-122"/>
              </a:rPr>
              <a:t>因为在作者的童年时代，家境极其艰苦，根本吃不到白面馒头，在作者眼里，白面馒头就是“龙肝凤髓”，是“世间”最好吃的东西。</a:t>
            </a:r>
            <a:endParaRPr lang="zh-CN" altLang="en-US" b="1" dirty="0"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b="1" dirty="0">
                <a:latin typeface="宋体" panose="02010600030101010101" pitchFamily="2" charset="-122"/>
              </a:rPr>
              <a:t>    这样写，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突出了作者家境的贫寒和童年生活的艰苦。</a:t>
            </a:r>
            <a:endParaRPr lang="zh-CN" altLang="en-US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5364" name="AutoShape 4">
            <a:hlinkClick r:id="rId1" tooltip="" action="ppaction://hlinksldjump"/>
          </p:cNvPr>
          <p:cNvSpPr/>
          <p:nvPr/>
        </p:nvSpPr>
        <p:spPr>
          <a:xfrm>
            <a:off x="7820025" y="5114925"/>
            <a:ext cx="485775" cy="976313"/>
          </a:xfrm>
          <a:prstGeom prst="up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  <p:bldLst>
      <p:bldP spid="15363" grpId="0" bldLvl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7410" name="Text Box 6"/>
          <p:cNvSpPr txBox="1"/>
          <p:nvPr/>
        </p:nvSpPr>
        <p:spPr>
          <a:xfrm>
            <a:off x="390525" y="3511550"/>
            <a:ext cx="8332788" cy="773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just" eaLnBrk="1" hangingPunct="1">
              <a:lnSpc>
                <a:spcPct val="140000"/>
              </a:lnSpc>
              <a:spcBef>
                <a:spcPct val="50000"/>
              </a:spcBef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endParaRPr lang="zh-CN" altLang="en-US" dirty="0">
              <a:solidFill>
                <a:srgbClr val="FF3300"/>
              </a:solidFill>
              <a:latin typeface="宋体" panose="02010600030101010101" pitchFamily="2" charset="-122"/>
            </a:endParaRPr>
          </a:p>
        </p:txBody>
      </p:sp>
      <p:sp>
        <p:nvSpPr>
          <p:cNvPr id="15363" name="Text Box 3"/>
          <p:cNvSpPr txBox="1"/>
          <p:nvPr/>
        </p:nvSpPr>
        <p:spPr>
          <a:xfrm>
            <a:off x="390525" y="928688"/>
            <a:ext cx="7915275" cy="41862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b="1" dirty="0">
                <a:latin typeface="宋体" panose="02010600030101010101" pitchFamily="2" charset="-122"/>
              </a:rPr>
              <a:t>明确：不能。</a:t>
            </a:r>
            <a:endParaRPr lang="zh-CN" altLang="en-US" b="1" dirty="0"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  <a:latin typeface="宋体" panose="02010600030101010101" pitchFamily="2" charset="-122"/>
              </a:rPr>
              <a:t>  </a:t>
            </a: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省去“特别”一词，表明老太太的两个儿子送白面馒头给她吃，纯属人之常情，自然又随便。</a:t>
            </a:r>
            <a:endParaRPr lang="zh-CN" altLang="en-US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  <a:latin typeface="宋体" panose="02010600030101010101" pitchFamily="2" charset="-122"/>
              </a:rPr>
              <a:t>   加上“特别”一词，则体现了送白面馒头行为的非同一般，“孝敬”的程度愈加深厚。</a:t>
            </a:r>
            <a:endParaRPr lang="zh-CN" altLang="en-US" b="1" dirty="0">
              <a:solidFill>
                <a:srgbClr val="FF3300"/>
              </a:solidFill>
              <a:latin typeface="宋体" panose="02010600030101010101" pitchFamily="2" charset="-122"/>
            </a:endParaRPr>
          </a:p>
        </p:txBody>
      </p:sp>
      <p:sp>
        <p:nvSpPr>
          <p:cNvPr id="15364" name="AutoShape 4">
            <a:hlinkClick r:id="rId1" action="ppaction://hlinksldjump"/>
          </p:cNvPr>
          <p:cNvSpPr/>
          <p:nvPr/>
        </p:nvSpPr>
        <p:spPr>
          <a:xfrm>
            <a:off x="7820025" y="5114925"/>
            <a:ext cx="485775" cy="976313"/>
          </a:xfrm>
          <a:prstGeom prst="up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11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>
                                            <p:txEl>
                                              <p:charRg st="11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3">
                                            <p:txEl>
                                              <p:charRg st="11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55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3">
                                            <p:txEl>
                                              <p:charRg st="55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3">
                                            <p:txEl>
                                              <p:charRg st="55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ldLvl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Text Box 6"/>
          <p:cNvSpPr txBox="1"/>
          <p:nvPr/>
        </p:nvSpPr>
        <p:spPr>
          <a:xfrm>
            <a:off x="390525" y="3511550"/>
            <a:ext cx="8332788" cy="773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just" eaLnBrk="1" hangingPunct="1">
              <a:lnSpc>
                <a:spcPct val="140000"/>
              </a:lnSpc>
              <a:spcBef>
                <a:spcPct val="50000"/>
              </a:spcBef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endParaRPr lang="zh-CN" altLang="en-US" dirty="0">
              <a:solidFill>
                <a:srgbClr val="FF3300"/>
              </a:solidFill>
              <a:latin typeface="宋体" panose="02010600030101010101" pitchFamily="2" charset="-122"/>
            </a:endParaRPr>
          </a:p>
        </p:txBody>
      </p:sp>
      <p:sp>
        <p:nvSpPr>
          <p:cNvPr id="16387" name="Text Box 3"/>
          <p:cNvSpPr txBox="1"/>
          <p:nvPr/>
        </p:nvSpPr>
        <p:spPr>
          <a:xfrm>
            <a:off x="1362075" y="493713"/>
            <a:ext cx="6015038" cy="53543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明确：结合下文，句中的“红”“绿”“灰黄”显然不是指真实的颜色。</a:t>
            </a:r>
            <a:endParaRPr lang="zh-CN" altLang="en-US" sz="3600" b="1" dirty="0">
              <a:solidFill>
                <a:srgbClr val="FF3300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endParaRPr lang="zh-CN" altLang="en-US" sz="3600" b="1" dirty="0">
              <a:solidFill>
                <a:srgbClr val="FF3300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 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</a:rPr>
              <a:t>“红”和“绿”代指有滋有味、绚烂多彩的童年生活，</a:t>
            </a:r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3600" b="1" dirty="0">
                <a:latin typeface="宋体" panose="02010600030101010101" pitchFamily="2" charset="-122"/>
              </a:rPr>
              <a:t>而“灰黄”则代指孤苦伶仃、艰苦无奈的幼年生活。</a:t>
            </a:r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  </a:t>
            </a:r>
            <a:endParaRPr lang="zh-CN" altLang="en-US" sz="3600" dirty="0">
              <a:solidFill>
                <a:srgbClr val="FF3300"/>
              </a:solidFill>
              <a:latin typeface="宋体" panose="02010600030101010101" pitchFamily="2" charset="-122"/>
            </a:endParaRPr>
          </a:p>
        </p:txBody>
      </p:sp>
      <p:sp>
        <p:nvSpPr>
          <p:cNvPr id="16388" name="AutoShape 4">
            <a:hlinkClick r:id="rId1" tooltip="" action="ppaction://hlinksldjump"/>
          </p:cNvPr>
          <p:cNvSpPr/>
          <p:nvPr/>
        </p:nvSpPr>
        <p:spPr>
          <a:xfrm>
            <a:off x="7837488" y="5145088"/>
            <a:ext cx="485775" cy="976312"/>
          </a:xfrm>
          <a:prstGeom prst="up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Text Box 2"/>
          <p:cNvSpPr txBox="1"/>
          <p:nvPr/>
        </p:nvSpPr>
        <p:spPr>
          <a:xfrm>
            <a:off x="421005" y="292735"/>
            <a:ext cx="8086725" cy="62350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3300"/>
                </a:solidFill>
                <a:latin typeface="宋体" panose="02010600030101010101" pitchFamily="2" charset="-122"/>
              </a:rPr>
              <a:t>   </a:t>
            </a:r>
            <a:r>
              <a:rPr lang="zh-CN" altLang="en-US" b="1" dirty="0">
                <a:solidFill>
                  <a:srgbClr val="FF3300"/>
                </a:solidFill>
                <a:latin typeface="宋体" panose="02010600030101010101" pitchFamily="2" charset="-122"/>
              </a:rPr>
              <a:t> 明确：以“</a:t>
            </a: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花朵</a:t>
            </a:r>
            <a:r>
              <a:rPr lang="zh-CN" altLang="en-US" b="1" dirty="0">
                <a:solidFill>
                  <a:srgbClr val="FF3300"/>
                </a:solidFill>
                <a:latin typeface="宋体" panose="02010600030101010101" pitchFamily="2" charset="-122"/>
              </a:rPr>
              <a:t>”喻指“</a:t>
            </a: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儿童</a:t>
            </a:r>
            <a:r>
              <a:rPr lang="zh-CN" altLang="en-US" b="1" dirty="0">
                <a:solidFill>
                  <a:srgbClr val="FF3300"/>
                </a:solidFill>
                <a:latin typeface="宋体" panose="02010600030101010101" pitchFamily="2" charset="-122"/>
              </a:rPr>
              <a:t>”，情在理中；</a:t>
            </a:r>
            <a:endParaRPr lang="zh-CN" altLang="en-US" b="1" dirty="0">
              <a:solidFill>
                <a:srgbClr val="FF3300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  <a:latin typeface="宋体" panose="02010600030101010101" pitchFamily="2" charset="-122"/>
              </a:rPr>
              <a:t>   拿“花朵当然要爱护”“但爱护要得法”来</a:t>
            </a: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喻指对儿童的爱护要有“度”</a:t>
            </a:r>
            <a:r>
              <a:rPr lang="zh-CN" altLang="en-US" b="1" dirty="0">
                <a:solidFill>
                  <a:srgbClr val="FF3300"/>
                </a:solidFill>
                <a:latin typeface="宋体" panose="02010600030101010101" pitchFamily="2" charset="-122"/>
              </a:rPr>
              <a:t>，理在情中。    </a:t>
            </a:r>
            <a:endParaRPr lang="zh-CN" altLang="en-US" b="1" dirty="0">
              <a:solidFill>
                <a:srgbClr val="FF3300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  <a:latin typeface="宋体" panose="02010600030101010101" pitchFamily="2" charset="-122"/>
              </a:rPr>
              <a:t>   这样写，既表达了对幸福童年生活的羡慕，又对那些溺爱子女的年轻父母给予了严肃直白的批判。</a:t>
            </a:r>
            <a:endParaRPr lang="zh-CN" altLang="en-US" b="1" dirty="0">
              <a:solidFill>
                <a:srgbClr val="FF3300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  <a:latin typeface="宋体" panose="02010600030101010101" pitchFamily="2" charset="-122"/>
              </a:rPr>
              <a:t>   </a:t>
            </a:r>
            <a:r>
              <a:rPr lang="zh-CN" altLang="en-US" b="1" dirty="0">
                <a:latin typeface="宋体" panose="02010600030101010101" pitchFamily="2" charset="-122"/>
              </a:rPr>
              <a:t>言语中肯，主题在升华中彰显了深刻的现实意义。</a:t>
            </a:r>
            <a:endParaRPr lang="zh-CN" altLang="en-US" b="1" dirty="0">
              <a:latin typeface="宋体" panose="02010600030101010101" pitchFamily="2" charset="-122"/>
            </a:endParaRPr>
          </a:p>
        </p:txBody>
      </p:sp>
      <p:sp>
        <p:nvSpPr>
          <p:cNvPr id="17411" name="AutoShape 3">
            <a:hlinkClick r:id="rId1" action="ppaction://hlinksldjump"/>
          </p:cNvPr>
          <p:cNvSpPr/>
          <p:nvPr/>
        </p:nvSpPr>
        <p:spPr>
          <a:xfrm>
            <a:off x="8362950" y="5551488"/>
            <a:ext cx="485775" cy="976312"/>
          </a:xfrm>
          <a:prstGeom prst="up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  <p:bldLst>
      <p:bldP spid="17410" grpId="0" bldLvl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Text Box 6"/>
          <p:cNvSpPr txBox="1"/>
          <p:nvPr/>
        </p:nvSpPr>
        <p:spPr>
          <a:xfrm>
            <a:off x="390525" y="3511550"/>
            <a:ext cx="8332788" cy="773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just" eaLnBrk="1" hangingPunct="1">
              <a:lnSpc>
                <a:spcPct val="140000"/>
              </a:lnSpc>
              <a:spcBef>
                <a:spcPct val="50000"/>
              </a:spcBef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endParaRPr lang="zh-CN" altLang="en-US" dirty="0">
              <a:solidFill>
                <a:srgbClr val="FF3300"/>
              </a:solidFill>
              <a:latin typeface="宋体" panose="02010600030101010101" pitchFamily="2" charset="-122"/>
            </a:endParaRPr>
          </a:p>
        </p:txBody>
      </p:sp>
      <p:sp>
        <p:nvSpPr>
          <p:cNvPr id="18435" name="Text Box 3"/>
          <p:cNvSpPr txBox="1"/>
          <p:nvPr/>
        </p:nvSpPr>
        <p:spPr>
          <a:xfrm>
            <a:off x="652463" y="631825"/>
            <a:ext cx="7670800" cy="5160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  <a:latin typeface="宋体" panose="02010600030101010101" pitchFamily="2" charset="-122"/>
              </a:rPr>
              <a:t>    明确：童年生活是“灰黄”的，孤苦伶仃、艰辛无奈。</a:t>
            </a:r>
            <a:endParaRPr lang="zh-CN" altLang="en-US" b="1" dirty="0">
              <a:solidFill>
                <a:srgbClr val="FF3300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  <a:latin typeface="宋体" panose="02010600030101010101" pitchFamily="2" charset="-122"/>
              </a:rPr>
              <a:t>   </a:t>
            </a: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直到我六岁那一年，告别家人的时候，故乡依然“一片灰黄”，凋零落后、悲哀无比。</a:t>
            </a:r>
            <a:endParaRPr lang="zh-CN" altLang="en-US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  <a:latin typeface="宋体" panose="02010600030101010101" pitchFamily="2" charset="-122"/>
              </a:rPr>
              <a:t>  </a:t>
            </a:r>
            <a:r>
              <a:rPr lang="zh-CN" altLang="en-US" b="1" dirty="0">
                <a:latin typeface="宋体" panose="02010600030101010101" pitchFamily="2" charset="-122"/>
              </a:rPr>
              <a:t> 这样的结局，“我毫无办法”，但却更加坚定了我苦苦寻觅“我一生中最关键的一个转折点”的信心和决心。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Rectangle 2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dirty="0"/>
              <a:t>重点探究：</a:t>
            </a:r>
            <a:endParaRPr lang="zh-CN" altLang="en-US" dirty="0"/>
          </a:p>
        </p:txBody>
      </p:sp>
      <p:sp>
        <p:nvSpPr>
          <p:cNvPr id="19459" name="Rectangle 3"/>
          <p:cNvSpPr>
            <a:spLocks noGrp="1"/>
          </p:cNvSpPr>
          <p:nvPr>
            <p:ph idx="1"/>
          </p:nvPr>
        </p:nvSpPr>
        <p:spPr>
          <a:ln/>
        </p:spPr>
        <p:txBody>
          <a:bodyPr vert="horz" wrap="square" lIns="91440" tIns="45720" rIns="91440" bIns="45720" anchor="t"/>
          <a:p>
            <a:pPr eaLnBrk="1" hangingPunct="1"/>
            <a:endParaRPr lang="zh-CN" altLang="en-US" b="1" dirty="0"/>
          </a:p>
          <a:p>
            <a:pPr eaLnBrk="1" hangingPunct="1"/>
            <a:r>
              <a:rPr lang="en-US" altLang="zh-CN" b="1" dirty="0">
                <a:hlinkClick r:id="rId1" action="ppaction://hlinksldjump"/>
              </a:rPr>
              <a:t>1</a:t>
            </a:r>
            <a:r>
              <a:rPr lang="zh-CN" altLang="en-US" b="1" dirty="0">
                <a:hlinkClick r:id="rId1" action="ppaction://hlinksldjump"/>
              </a:rPr>
              <a:t>、</a:t>
            </a:r>
            <a:r>
              <a:rPr lang="zh-CN" altLang="en-US" b="1" dirty="0"/>
              <a:t>作者认为回忆童年琐碎的事情有没有意义呢？（可用原文回答）</a:t>
            </a:r>
            <a:endParaRPr lang="en-US" altLang="zh-CN" b="1" dirty="0"/>
          </a:p>
          <a:p>
            <a:pPr eaLnBrk="1" hangingPunct="1"/>
            <a:r>
              <a:rPr lang="en-US" altLang="zh-CN" b="1" dirty="0">
                <a:hlinkClick r:id="rId2" action="ppaction://hlinksldjump"/>
              </a:rPr>
              <a:t>2</a:t>
            </a:r>
            <a:r>
              <a:rPr lang="zh-CN" altLang="en-US" b="1" dirty="0">
                <a:hlinkClick r:id="rId2" action="ppaction://hlinksldjump"/>
              </a:rPr>
              <a:t>、</a:t>
            </a:r>
            <a:r>
              <a:rPr lang="zh-CN" altLang="en-US" b="1" dirty="0"/>
              <a:t>采用小标题式有何好处？</a:t>
            </a: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Rectangle 2"/>
          <p:cNvSpPr>
            <a:spLocks noGrp="1"/>
          </p:cNvSpPr>
          <p:nvPr>
            <p:ph idx="1"/>
          </p:nvPr>
        </p:nvSpPr>
        <p:spPr>
          <a:ln/>
        </p:spPr>
        <p:txBody>
          <a:bodyPr vert="horz" wrap="square" lIns="91440" tIns="45720" rIns="91440" bIns="45720" anchor="t"/>
          <a:p>
            <a:pPr eaLnBrk="1" hangingPunct="1"/>
            <a:r>
              <a:rPr lang="zh-CN" altLang="en-US" b="1" dirty="0"/>
              <a:t>作者认为，自己童年这些芝麻绿豆般的小事，使他终生受用不尽。他有时候能激励作者前进，鼓舞作者振奋。</a:t>
            </a:r>
            <a:endParaRPr lang="zh-CN" altLang="en-US" b="1" dirty="0"/>
          </a:p>
          <a:p>
            <a:pPr eaLnBrk="1" hangingPunct="1"/>
            <a:r>
              <a:rPr lang="zh-CN" altLang="en-US" b="1" dirty="0"/>
              <a:t>作者一直对日常生活要求不高，对吃喝从不计较，同他小时候的这些经历有很多关系。</a:t>
            </a:r>
            <a:endParaRPr lang="zh-CN" altLang="en-US" b="1" dirty="0"/>
          </a:p>
        </p:txBody>
      </p:sp>
      <p:sp>
        <p:nvSpPr>
          <p:cNvPr id="21507" name="AutoShape 3">
            <a:hlinkClick r:id="rId1" action="ppaction://hlinksldjump"/>
          </p:cNvPr>
          <p:cNvSpPr/>
          <p:nvPr/>
        </p:nvSpPr>
        <p:spPr>
          <a:xfrm>
            <a:off x="7837488" y="5149850"/>
            <a:ext cx="485775" cy="976313"/>
          </a:xfrm>
          <a:prstGeom prst="up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Rectangle 2"/>
          <p:cNvSpPr>
            <a:spLocks noGrp="1"/>
          </p:cNvSpPr>
          <p:nvPr>
            <p:ph idx="1"/>
          </p:nvPr>
        </p:nvSpPr>
        <p:spPr>
          <a:ln/>
        </p:spPr>
        <p:txBody>
          <a:bodyPr vert="horz" wrap="square" lIns="91440" tIns="45720" rIns="91440" bIns="45720" anchor="t"/>
          <a:p>
            <a:pPr eaLnBrk="1" hangingPunct="1"/>
            <a:r>
              <a:rPr lang="zh-CN" altLang="en-US" b="1" dirty="0"/>
              <a:t>采用小标题的形式，新颖独特。</a:t>
            </a:r>
            <a:endParaRPr lang="zh-CN" altLang="en-US" b="1" dirty="0"/>
          </a:p>
          <a:p>
            <a:pPr eaLnBrk="1" hangingPunct="1"/>
            <a:r>
              <a:rPr lang="zh-CN" altLang="en-US" b="1" dirty="0"/>
              <a:t>文章用小标题将全文分为几个部分，每个部分都有不同的中心内容，但又被作者的童年生活所统领。</a:t>
            </a:r>
            <a:endParaRPr lang="zh-CN" altLang="en-US" b="1" dirty="0"/>
          </a:p>
          <a:p>
            <a:pPr eaLnBrk="1" hangingPunct="1"/>
            <a:r>
              <a:rPr lang="zh-CN" altLang="en-US" b="1" dirty="0"/>
              <a:t>这种结构布局匠心独运，适用于那些内容较多的文章，值得我们学习。</a:t>
            </a: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23554" name="Group 2"/>
          <p:cNvGrpSpPr/>
          <p:nvPr/>
        </p:nvGrpSpPr>
        <p:grpSpPr>
          <a:xfrm>
            <a:off x="292100" y="1581150"/>
            <a:ext cx="7559675" cy="4891088"/>
            <a:chOff x="0" y="0"/>
            <a:chExt cx="11907" cy="7703"/>
          </a:xfrm>
        </p:grpSpPr>
        <p:sp>
          <p:nvSpPr>
            <p:cNvPr id="25606" name="AutoShape 3"/>
            <p:cNvSpPr/>
            <p:nvPr/>
          </p:nvSpPr>
          <p:spPr>
            <a:xfrm>
              <a:off x="6793" y="0"/>
              <a:ext cx="5114" cy="3941"/>
            </a:xfrm>
            <a:prstGeom prst="wedgeRoundRectCallout">
              <a:avLst>
                <a:gd name="adj1" fmla="val -50199"/>
                <a:gd name="adj2" fmla="val 75301"/>
                <a:gd name="adj3" fmla="val 16667"/>
              </a:avLst>
            </a:prstGeom>
            <a:solidFill>
              <a:srgbClr val="CCFFCC"/>
            </a:solidFill>
            <a:ln w="63500" cap="flat" cmpd="sng">
              <a:solidFill>
                <a:srgbClr val="FF66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lIns="90170" tIns="46990" rIns="90170" bIns="46990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zh-CN" altLang="en-US" sz="4000" b="1" dirty="0">
                  <a:solidFill>
                    <a:srgbClr val="FF33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读完这篇文</a:t>
              </a:r>
              <a:endParaRPr lang="zh-CN" altLang="en-US" sz="4000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0" lvl="0" indent="0" algn="ctr" eaLnBrk="1" hangingPunct="1"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zh-CN" altLang="en-US" sz="4000" b="1" dirty="0">
                  <a:solidFill>
                    <a:srgbClr val="FF33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章你从中</a:t>
              </a:r>
              <a:r>
                <a:rPr lang="zh-CN" altLang="en-US" sz="4000" b="1" dirty="0">
                  <a:solidFill>
                    <a:srgbClr val="FF3300"/>
                  </a:solidFill>
                  <a:ea typeface="楷体" panose="02010609060101010101" pitchFamily="49" charset="-122"/>
                </a:rPr>
                <a:t>感</a:t>
              </a:r>
              <a:endParaRPr lang="zh-CN" altLang="en-US" sz="4000" b="1" dirty="0">
                <a:solidFill>
                  <a:srgbClr val="FF3300"/>
                </a:solidFill>
                <a:ea typeface="楷体" panose="02010609060101010101" pitchFamily="49" charset="-122"/>
              </a:endParaRPr>
            </a:p>
            <a:p>
              <a:pPr marL="0" lvl="0" indent="0" algn="ctr" eaLnBrk="1" hangingPunct="1"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zh-CN" altLang="en-US" sz="4000" b="1" dirty="0">
                  <a:solidFill>
                    <a:srgbClr val="FF3300"/>
                  </a:solidFill>
                  <a:ea typeface="楷体" panose="02010609060101010101" pitchFamily="49" charset="-122"/>
                </a:rPr>
                <a:t>悟到了什么？</a:t>
              </a:r>
              <a:endParaRPr lang="zh-CN" altLang="en-US" sz="4000" b="1" dirty="0">
                <a:solidFill>
                  <a:srgbClr val="FF3300"/>
                </a:solidFill>
                <a:ea typeface="楷体" panose="02010609060101010101" pitchFamily="49" charset="-122"/>
              </a:endParaRPr>
            </a:p>
          </p:txBody>
        </p:sp>
        <p:pic>
          <p:nvPicPr>
            <p:cNvPr id="25607" name="Picture 4" descr="t01bfc70aed35b85e93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7908" t="5728" r="8780"/>
            <a:stretch>
              <a:fillRect/>
            </a:stretch>
          </p:blipFill>
          <p:spPr>
            <a:xfrm>
              <a:off x="0" y="1627"/>
              <a:ext cx="6793" cy="6077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5603" name="Group 5"/>
          <p:cNvGrpSpPr/>
          <p:nvPr/>
        </p:nvGrpSpPr>
        <p:grpSpPr>
          <a:xfrm>
            <a:off x="-323850" y="-82550"/>
            <a:ext cx="2803525" cy="1725613"/>
            <a:chOff x="0" y="0"/>
            <a:chExt cx="1766" cy="1087"/>
          </a:xfrm>
        </p:grpSpPr>
        <p:pic>
          <p:nvPicPr>
            <p:cNvPr id="25604" name="Picture 6" descr="图片25副本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766" cy="108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5605" name="TextBox 21"/>
            <p:cNvSpPr txBox="1"/>
            <p:nvPr/>
          </p:nvSpPr>
          <p:spPr>
            <a:xfrm>
              <a:off x="230" y="398"/>
              <a:ext cx="1336" cy="423"/>
            </a:xfrm>
            <a:prstGeom prst="rect">
              <a:avLst/>
            </a:prstGeom>
            <a:noFill/>
            <a:ln w="9525">
              <a:noFill/>
            </a:ln>
            <a:effectLst>
              <a:outerShdw dist="35921" dir="2699999" algn="ctr" rotWithShape="0">
                <a:schemeClr val="bg2"/>
              </a:outerShdw>
            </a:effectLst>
          </p:spPr>
          <p:txBody>
            <a:bodyPr wrap="none" lIns="91409" tIns="45704" rIns="91409" bIns="45704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defTabSz="1087755" eaLnBrk="1" hangingPunct="1">
                <a:spcBef>
                  <a:spcPct val="0"/>
                </a:spcBef>
                <a:buNone/>
              </a:pPr>
              <a:r>
                <a:rPr lang="zh-CN" altLang="en-US" sz="3800" b="1" dirty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主旨探究</a:t>
              </a:r>
              <a:endParaRPr lang="zh-CN" altLang="en-US" sz="3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4578" name="Picture 2" descr="u=3694040158,1854063845&amp;fm=21&amp;gp=0"/>
          <p:cNvPicPr>
            <a:picLocks noChangeAspect="1"/>
          </p:cNvPicPr>
          <p:nvPr/>
        </p:nvPicPr>
        <p:blipFill>
          <a:blip r:embed="rId1"/>
          <a:srcRect b="8910"/>
          <a:stretch>
            <a:fillRect/>
          </a:stretch>
        </p:blipFill>
        <p:spPr>
          <a:xfrm>
            <a:off x="1912938" y="3425825"/>
            <a:ext cx="4826000" cy="3406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9" name="AutoShape 3"/>
          <p:cNvSpPr/>
          <p:nvPr/>
        </p:nvSpPr>
        <p:spPr>
          <a:xfrm>
            <a:off x="557213" y="1530350"/>
            <a:ext cx="3459162" cy="1708150"/>
          </a:xfrm>
          <a:prstGeom prst="wedgeRoundRectCallout">
            <a:avLst>
              <a:gd name="adj1" fmla="val -204"/>
              <a:gd name="adj2" fmla="val 72935"/>
              <a:gd name="adj3" fmla="val 16667"/>
            </a:avLst>
          </a:prstGeom>
          <a:solidFill>
            <a:srgbClr val="CCFFCC"/>
          </a:solidFill>
          <a:ln w="635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90170" tIns="46990" rIns="90170" bIns="46990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文章介绍了“我”</a:t>
            </a:r>
            <a:endParaRPr lang="zh-CN" altLang="en-US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苦难的家境，儿时</a:t>
            </a:r>
            <a:endParaRPr lang="zh-CN" altLang="en-US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家中窘困的生活。</a:t>
            </a:r>
            <a:endParaRPr lang="zh-CN" altLang="en-US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580" name="AutoShape 4"/>
          <p:cNvSpPr/>
          <p:nvPr/>
        </p:nvSpPr>
        <p:spPr>
          <a:xfrm>
            <a:off x="4635500" y="1057275"/>
            <a:ext cx="4233863" cy="2368550"/>
          </a:xfrm>
          <a:prstGeom prst="wedgeRoundRectCallout">
            <a:avLst>
              <a:gd name="adj1" fmla="val 1394"/>
              <a:gd name="adj2" fmla="val 74176"/>
              <a:gd name="adj3" fmla="val 16667"/>
            </a:avLst>
          </a:prstGeom>
          <a:solidFill>
            <a:srgbClr val="FFCC99"/>
          </a:solidFill>
          <a:ln w="63500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90170" tIns="46990" rIns="90170" bIns="46990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lnSpc>
                <a:spcPct val="8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文章还写到了家境的变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 algn="ctr" eaLnBrk="1" hangingPunct="1">
              <a:lnSpc>
                <a:spcPct val="8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故，父辈创业的艰难。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 algn="ctr" eaLnBrk="1" hangingPunct="1">
              <a:lnSpc>
                <a:spcPct val="8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这些“间接”的叙述，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 algn="ctr" eaLnBrk="1" hangingPunct="1">
              <a:lnSpc>
                <a:spcPct val="8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都与童年生活相关联，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 algn="ctr" eaLnBrk="1" hangingPunct="1">
              <a:lnSpc>
                <a:spcPct val="8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是不可或缺的。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ldLvl="0" animBg="1"/>
      <p:bldP spid="24580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25602" name="Group 2"/>
          <p:cNvGrpSpPr/>
          <p:nvPr/>
        </p:nvGrpSpPr>
        <p:grpSpPr>
          <a:xfrm>
            <a:off x="4910138" y="333375"/>
            <a:ext cx="4040187" cy="6391275"/>
            <a:chOff x="0" y="0"/>
            <a:chExt cx="6362" cy="10066"/>
          </a:xfrm>
        </p:grpSpPr>
        <p:sp>
          <p:nvSpPr>
            <p:cNvPr id="27654" name="AutoShape 3"/>
            <p:cNvSpPr/>
            <p:nvPr/>
          </p:nvSpPr>
          <p:spPr>
            <a:xfrm>
              <a:off x="0" y="0"/>
              <a:ext cx="6363" cy="5129"/>
            </a:xfrm>
            <a:prstGeom prst="wedgeRoundRectCallout">
              <a:avLst>
                <a:gd name="adj1" fmla="val 1394"/>
                <a:gd name="adj2" fmla="val 74176"/>
                <a:gd name="adj3" fmla="val 16667"/>
              </a:avLst>
            </a:prstGeom>
            <a:solidFill>
              <a:srgbClr val="FFFFFF"/>
            </a:solidFill>
            <a:ln w="63500" cap="flat" cmpd="sng">
              <a:solidFill>
                <a:srgbClr val="008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lIns="90170" tIns="46990" rIns="90170" bIns="46990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lnSpc>
                  <a:spcPct val="90000"/>
                </a:lnSpc>
                <a:spcBef>
                  <a:spcPct val="0"/>
                </a:spcBef>
                <a:buNone/>
              </a:pPr>
              <a:r>
                <a:rPr lang="zh-CN" altLang="en-US" b="1" dirty="0">
                  <a:solidFill>
                    <a:srgbClr val="FF33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童年生活也是历史</a:t>
              </a:r>
              <a:endParaRPr lang="zh-CN" altLang="en-US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0" lvl="0" indent="0" algn="ctr" eaLnBrk="1" hangingPunct="1">
                <a:lnSpc>
                  <a:spcPct val="90000"/>
                </a:lnSpc>
                <a:spcBef>
                  <a:spcPct val="0"/>
                </a:spcBef>
                <a:buNone/>
              </a:pPr>
              <a:r>
                <a:rPr lang="zh-CN" altLang="en-US" b="1" dirty="0">
                  <a:solidFill>
                    <a:srgbClr val="FF33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发展的真实写照。我</a:t>
              </a:r>
              <a:endParaRPr lang="zh-CN" altLang="en-US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0" lvl="0" indent="0" algn="ctr" eaLnBrk="1" hangingPunct="1">
                <a:lnSpc>
                  <a:spcPct val="90000"/>
                </a:lnSpc>
                <a:spcBef>
                  <a:spcPct val="0"/>
                </a:spcBef>
                <a:buNone/>
              </a:pPr>
              <a:r>
                <a:rPr lang="zh-CN" altLang="en-US" b="1" dirty="0">
                  <a:solidFill>
                    <a:srgbClr val="FF33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们一方面在对季老苦</a:t>
              </a:r>
              <a:endParaRPr lang="zh-CN" altLang="en-US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0" lvl="0" indent="0" algn="ctr" eaLnBrk="1" hangingPunct="1">
                <a:lnSpc>
                  <a:spcPct val="90000"/>
                </a:lnSpc>
                <a:spcBef>
                  <a:spcPct val="0"/>
                </a:spcBef>
                <a:buNone/>
              </a:pPr>
              <a:r>
                <a:rPr lang="zh-CN" altLang="en-US" b="1" dirty="0">
                  <a:solidFill>
                    <a:srgbClr val="FF33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难童年悲哀的同时，</a:t>
              </a:r>
              <a:endParaRPr lang="zh-CN" altLang="en-US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0" lvl="0" indent="0" algn="ctr" eaLnBrk="1" hangingPunct="1">
                <a:lnSpc>
                  <a:spcPct val="90000"/>
                </a:lnSpc>
                <a:spcBef>
                  <a:spcPct val="0"/>
                </a:spcBef>
                <a:buNone/>
              </a:pPr>
              <a:r>
                <a:rPr lang="zh-CN" altLang="en-US" b="1" dirty="0">
                  <a:solidFill>
                    <a:srgbClr val="FF33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一方面要正视眼前来</a:t>
              </a:r>
              <a:endParaRPr lang="zh-CN" altLang="en-US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0" lvl="0" indent="0" algn="ctr" eaLnBrk="1" hangingPunct="1">
                <a:lnSpc>
                  <a:spcPct val="90000"/>
                </a:lnSpc>
                <a:spcBef>
                  <a:spcPct val="0"/>
                </a:spcBef>
                <a:buNone/>
              </a:pPr>
              <a:r>
                <a:rPr lang="zh-CN" altLang="en-US" b="1" dirty="0">
                  <a:solidFill>
                    <a:srgbClr val="FF33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之不易的幸福生活，</a:t>
              </a:r>
              <a:endParaRPr lang="zh-CN" altLang="en-US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0" lvl="0" indent="0" algn="ctr" eaLnBrk="1" hangingPunct="1">
                <a:lnSpc>
                  <a:spcPct val="90000"/>
                </a:lnSpc>
                <a:spcBef>
                  <a:spcPct val="0"/>
                </a:spcBef>
                <a:buNone/>
              </a:pPr>
              <a:r>
                <a:rPr lang="zh-CN" altLang="en-US" b="1" dirty="0">
                  <a:solidFill>
                    <a:srgbClr val="FF33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居安思危，感恩图报。</a:t>
              </a:r>
              <a:endParaRPr lang="zh-CN" altLang="en-US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pic>
          <p:nvPicPr>
            <p:cNvPr id="27655" name="Picture 4" descr="u=498964971,3152873757&amp;fm=23&amp;gp=0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55511"/>
            <a:stretch>
              <a:fillRect/>
            </a:stretch>
          </p:blipFill>
          <p:spPr>
            <a:xfrm>
              <a:off x="0" y="4874"/>
              <a:ext cx="2680" cy="519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5605" name="Group 5"/>
          <p:cNvGrpSpPr/>
          <p:nvPr/>
        </p:nvGrpSpPr>
        <p:grpSpPr>
          <a:xfrm>
            <a:off x="309563" y="1231900"/>
            <a:ext cx="4600575" cy="5492750"/>
            <a:chOff x="0" y="0"/>
            <a:chExt cx="7244" cy="8651"/>
          </a:xfrm>
        </p:grpSpPr>
        <p:sp>
          <p:nvSpPr>
            <p:cNvPr id="27652" name="AutoShape 6"/>
            <p:cNvSpPr/>
            <p:nvPr/>
          </p:nvSpPr>
          <p:spPr>
            <a:xfrm>
              <a:off x="0" y="0"/>
              <a:ext cx="4434" cy="6913"/>
            </a:xfrm>
            <a:prstGeom prst="wedgeRoundRectCallout">
              <a:avLst>
                <a:gd name="adj1" fmla="val 65676"/>
                <a:gd name="adj2" fmla="val -1005"/>
                <a:gd name="adj3" fmla="val 16667"/>
              </a:avLst>
            </a:prstGeom>
            <a:solidFill>
              <a:srgbClr val="FFFFFF"/>
            </a:solidFill>
            <a:ln w="63500" cap="flat" cmpd="sng">
              <a:solidFill>
                <a:srgbClr val="FF3399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lIns="90170" tIns="46990" rIns="90170" bIns="46990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lnSpc>
                  <a:spcPct val="90000"/>
                </a:lnSpc>
                <a:spcBef>
                  <a:spcPct val="0"/>
                </a:spcBef>
                <a:buNone/>
              </a:pPr>
              <a:r>
                <a:rPr lang="zh-CN" altLang="en-US" b="1" dirty="0">
                  <a:solidFill>
                    <a:srgbClr val="0000FF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散文在深沉的</a:t>
              </a:r>
              <a:endPara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0" lvl="0" indent="0" algn="ctr" eaLnBrk="1" hangingPunct="1">
                <a:lnSpc>
                  <a:spcPct val="90000"/>
                </a:lnSpc>
                <a:spcBef>
                  <a:spcPct val="0"/>
                </a:spcBef>
                <a:buNone/>
              </a:pPr>
              <a:r>
                <a:rPr lang="zh-CN" altLang="en-US" b="1" dirty="0">
                  <a:solidFill>
                    <a:srgbClr val="0000FF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回忆中饱含了</a:t>
              </a:r>
              <a:endPara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0" lvl="0" indent="0" algn="ctr" eaLnBrk="1" hangingPunct="1">
                <a:lnSpc>
                  <a:spcPct val="90000"/>
                </a:lnSpc>
                <a:spcBef>
                  <a:spcPct val="0"/>
                </a:spcBef>
                <a:buNone/>
              </a:pPr>
              <a:r>
                <a:rPr lang="zh-CN" altLang="en-US" b="1" dirty="0">
                  <a:solidFill>
                    <a:srgbClr val="0000FF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季老难言的苦</a:t>
              </a:r>
              <a:endPara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0" lvl="0" indent="0" algn="ctr" eaLnBrk="1" hangingPunct="1">
                <a:lnSpc>
                  <a:spcPct val="90000"/>
                </a:lnSpc>
                <a:spcBef>
                  <a:spcPct val="0"/>
                </a:spcBef>
                <a:buNone/>
              </a:pPr>
              <a:r>
                <a:rPr lang="zh-CN" altLang="en-US" b="1" dirty="0">
                  <a:solidFill>
                    <a:srgbClr val="0000FF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痛。那一段段</a:t>
              </a:r>
              <a:endPara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0" lvl="0" indent="0" algn="ctr" eaLnBrk="1" hangingPunct="1">
                <a:lnSpc>
                  <a:spcPct val="90000"/>
                </a:lnSpc>
                <a:spcBef>
                  <a:spcPct val="0"/>
                </a:spcBef>
                <a:buNone/>
              </a:pPr>
              <a:r>
                <a:rPr lang="zh-CN" altLang="en-US" b="1" dirty="0">
                  <a:solidFill>
                    <a:srgbClr val="0000FF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的往事，构成了</a:t>
              </a:r>
              <a:endPara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0" lvl="0" indent="0" algn="ctr" eaLnBrk="1" hangingPunct="1">
                <a:lnSpc>
                  <a:spcPct val="90000"/>
                </a:lnSpc>
                <a:spcBef>
                  <a:spcPct val="0"/>
                </a:spcBef>
                <a:buNone/>
              </a:pPr>
              <a:r>
                <a:rPr lang="zh-CN" altLang="en-US" b="1" dirty="0">
                  <a:solidFill>
                    <a:srgbClr val="0000FF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一串灰色的童年</a:t>
              </a:r>
              <a:endPara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0" lvl="0" indent="0" algn="ctr" eaLnBrk="1" hangingPunct="1">
                <a:lnSpc>
                  <a:spcPct val="90000"/>
                </a:lnSpc>
                <a:spcBef>
                  <a:spcPct val="0"/>
                </a:spcBef>
                <a:buNone/>
              </a:pPr>
              <a:r>
                <a:rPr lang="zh-CN" altLang="en-US" b="1" dirty="0">
                  <a:solidFill>
                    <a:srgbClr val="0000FF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记忆，在老人</a:t>
              </a:r>
              <a:endPara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0" lvl="0" indent="0" algn="ctr" eaLnBrk="1" hangingPunct="1">
                <a:lnSpc>
                  <a:spcPct val="90000"/>
                </a:lnSpc>
                <a:spcBef>
                  <a:spcPct val="0"/>
                </a:spcBef>
                <a:buNone/>
              </a:pPr>
              <a:r>
                <a:rPr lang="zh-CN" altLang="en-US" b="1" dirty="0">
                  <a:solidFill>
                    <a:srgbClr val="0000FF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家心中留下了</a:t>
              </a:r>
              <a:endPara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0" lvl="0" indent="0" algn="ctr" eaLnBrk="1" hangingPunct="1">
                <a:lnSpc>
                  <a:spcPct val="90000"/>
                </a:lnSpc>
                <a:spcBef>
                  <a:spcPct val="0"/>
                </a:spcBef>
                <a:buNone/>
              </a:pPr>
              <a:r>
                <a:rPr lang="zh-CN" altLang="en-US" b="1" dirty="0">
                  <a:solidFill>
                    <a:srgbClr val="0000FF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深深的烙印。</a:t>
              </a:r>
              <a:endPara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pic>
          <p:nvPicPr>
            <p:cNvPr id="27653" name="Picture 7" descr="u=498964971,3152873757&amp;fm=23&amp;gp=0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r="53354"/>
            <a:stretch>
              <a:fillRect/>
            </a:stretch>
          </p:blipFill>
          <p:spPr>
            <a:xfrm>
              <a:off x="4434" y="3459"/>
              <a:ext cx="2810" cy="5193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Rectangle 2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dirty="0"/>
              <a:t>文章主旨</a:t>
            </a:r>
            <a:endParaRPr lang="zh-CN" altLang="en-US" dirty="0"/>
          </a:p>
        </p:txBody>
      </p:sp>
      <p:sp>
        <p:nvSpPr>
          <p:cNvPr id="26627" name="Rectangle 3"/>
          <p:cNvSpPr>
            <a:spLocks noGrp="1"/>
          </p:cNvSpPr>
          <p:nvPr>
            <p:ph idx="1"/>
          </p:nvPr>
        </p:nvSpPr>
        <p:spPr>
          <a:ln/>
        </p:spPr>
        <p:txBody>
          <a:bodyPr vert="horz" wrap="square" lIns="91440" tIns="45720" rIns="91440" bIns="45720" anchor="t"/>
          <a:p>
            <a:pPr eaLnBrk="1" hangingPunct="1"/>
            <a:r>
              <a:rPr lang="zh-CN" altLang="en-US" b="1" dirty="0">
                <a:solidFill>
                  <a:srgbClr val="FF3300"/>
                </a:solidFill>
              </a:rPr>
              <a:t>作者回忆了自己童年的经历，以五个有关童年的生活片段，写出了自己灰黄的童年，谈出了作者自己对人生的看法，启迪人们珍惜现在的生活。</a:t>
            </a:r>
            <a:endParaRPr lang="zh-CN" altLang="en-US" b="1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charRg st="0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27">
                                            <p:txEl>
                                              <p:charRg st="0" end="6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27650" name="Text Box 2"/>
          <p:cNvSpPr txBox="1"/>
          <p:nvPr/>
        </p:nvSpPr>
        <p:spPr>
          <a:xfrm>
            <a:off x="690563" y="2089150"/>
            <a:ext cx="7691437" cy="3381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</a:rPr>
              <a:t>       让我们一起来</a:t>
            </a:r>
            <a:r>
              <a:rPr lang="zh-CN" altLang="en-US" sz="2800" b="1" dirty="0">
                <a:solidFill>
                  <a:srgbClr val="FF3300"/>
                </a:solidFill>
              </a:rPr>
              <a:t>珍惜童年</a:t>
            </a:r>
            <a:r>
              <a:rPr lang="zh-CN" altLang="en-US" sz="2800" b="1" dirty="0">
                <a:solidFill>
                  <a:srgbClr val="0000FF"/>
                </a:solidFill>
              </a:rPr>
              <a:t>这美好的时光，</a:t>
            </a:r>
            <a:r>
              <a:rPr lang="zh-CN" altLang="en-US" sz="2800" b="1" dirty="0">
                <a:solidFill>
                  <a:srgbClr val="FF3300"/>
                </a:solidFill>
              </a:rPr>
              <a:t>享受童年</a:t>
            </a:r>
            <a:r>
              <a:rPr lang="zh-CN" altLang="en-US" sz="2800" b="1" dirty="0">
                <a:solidFill>
                  <a:srgbClr val="0000FF"/>
                </a:solidFill>
              </a:rPr>
              <a:t>，</a:t>
            </a:r>
            <a:r>
              <a:rPr lang="zh-CN" altLang="en-US" sz="2800" b="1" dirty="0">
                <a:solidFill>
                  <a:srgbClr val="FF3300"/>
                </a:solidFill>
              </a:rPr>
              <a:t>享受幸福</a:t>
            </a:r>
            <a:r>
              <a:rPr lang="zh-CN" altLang="en-US" sz="2800" b="1" dirty="0">
                <a:solidFill>
                  <a:srgbClr val="0000FF"/>
                </a:solidFill>
              </a:rPr>
              <a:t>。最后老师也送给大家几句话：花蕾是你的年华，包在丛丛的绿叶之中，娇容之娇，像是睡梦中的微笑。春天是你的节日，歌声装满了你的书包，随便拿出一首挂在嘴上，又蹦又跳。繁华是你的等待，当你能驾驭这个世界的时候，五彩斑斓的梦想，都会随你的创造而实现。</a:t>
            </a:r>
            <a:endParaRPr lang="zh-CN" altLang="en-US" sz="2800" b="1" dirty="0">
              <a:solidFill>
                <a:srgbClr val="0000FF"/>
              </a:solidFill>
            </a:endParaRPr>
          </a:p>
        </p:txBody>
      </p:sp>
      <p:grpSp>
        <p:nvGrpSpPr>
          <p:cNvPr id="29699" name="Group 3"/>
          <p:cNvGrpSpPr/>
          <p:nvPr/>
        </p:nvGrpSpPr>
        <p:grpSpPr>
          <a:xfrm>
            <a:off x="-323850" y="0"/>
            <a:ext cx="2803525" cy="1725613"/>
            <a:chOff x="0" y="0"/>
            <a:chExt cx="1766" cy="1087"/>
          </a:xfrm>
        </p:grpSpPr>
        <p:pic>
          <p:nvPicPr>
            <p:cNvPr id="29700" name="Picture 4" descr="图片25副本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1766" cy="108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9701" name="TextBox 21"/>
            <p:cNvSpPr txBox="1"/>
            <p:nvPr/>
          </p:nvSpPr>
          <p:spPr>
            <a:xfrm>
              <a:off x="230" y="398"/>
              <a:ext cx="1336" cy="423"/>
            </a:xfrm>
            <a:prstGeom prst="rect">
              <a:avLst/>
            </a:prstGeom>
            <a:noFill/>
            <a:ln w="9525">
              <a:noFill/>
            </a:ln>
            <a:effectLst>
              <a:outerShdw dist="35921" dir="2699999" algn="ctr" rotWithShape="0">
                <a:schemeClr val="bg2"/>
              </a:outerShdw>
            </a:effectLst>
          </p:spPr>
          <p:txBody>
            <a:bodyPr wrap="none" lIns="91409" tIns="45704" rIns="91409" bIns="45704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defTabSz="1087755" eaLnBrk="1" hangingPunct="1">
                <a:spcBef>
                  <a:spcPct val="0"/>
                </a:spcBef>
                <a:buNone/>
              </a:pPr>
              <a:r>
                <a:rPr lang="zh-CN" altLang="en-US" sz="3800" b="1" dirty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课堂小结</a:t>
              </a:r>
              <a:endParaRPr lang="zh-CN" altLang="en-US" sz="3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0" end="1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7650">
                                            <p:txEl>
                                              <p:charRg st="0" end="1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F0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7C6E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0DFF0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3313</Words>
  <Application>WPS 演示</Application>
  <PresentationFormat>全屏显示(4:3)</PresentationFormat>
  <Paragraphs>315</Paragraphs>
  <Slides>29</Slides>
  <Notes>0</Notes>
  <HiddenSlides>2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8" baseType="lpstr">
      <vt:lpstr>Arial</vt:lpstr>
      <vt:lpstr>宋体</vt:lpstr>
      <vt:lpstr>Wingdings</vt:lpstr>
      <vt:lpstr>Calibri</vt:lpstr>
      <vt:lpstr>黑体</vt:lpstr>
      <vt:lpstr>楷体</vt:lpstr>
      <vt:lpstr>隶书</vt:lpstr>
      <vt:lpstr>微软雅黑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研读赏析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Administrator</cp:lastModifiedBy>
  <cp:revision>15</cp:revision>
  <dcterms:created xsi:type="dcterms:W3CDTF">2013-01-25T01:44:32Z</dcterms:created>
  <dcterms:modified xsi:type="dcterms:W3CDTF">2017-02-26T13:30:30Z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2052-10.1.0.6173</vt:lpwstr>
  </property>
</Properties>
</file>