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notesMasterIdLst>
    <p:notesMasterId r:id="rId21"/>
  </p:notesMasterIdLst>
  <p:sldIdLst>
    <p:sldId id="257" r:id="rId6"/>
    <p:sldId id="256" r:id="rId7"/>
    <p:sldId id="258" r:id="rId8"/>
    <p:sldId id="259" r:id="rId9"/>
    <p:sldId id="260" r:id="rId10"/>
    <p:sldId id="265" r:id="rId11"/>
    <p:sldId id="261" r:id="rId12"/>
    <p:sldId id="262" r:id="rId13"/>
    <p:sldId id="263" r:id="rId14"/>
    <p:sldId id="264" r:id="rId15"/>
    <p:sldId id="272" r:id="rId16"/>
    <p:sldId id="266" r:id="rId17"/>
    <p:sldId id="267" r:id="rId18"/>
    <p:sldId id="268" r:id="rId19"/>
    <p:sldId id="273" r:id="rId2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47B4F-F318-4A16-B2AD-7FF75C2816BF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749ED2-A9E2-4BFB-83B1-6CB31E61FC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623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5843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894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926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5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0682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882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708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2227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384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4438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086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1336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3298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2442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116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1485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14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3982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7670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5435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5079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5832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7268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3044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625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FE6748E8-2B91-4D18-A2A7-50A5E7D057B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3991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834F11-C5AF-495A-93B2-5A28B0D24FE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0471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729B6F-F070-4A9B-B487-1D50F9BF827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836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752600"/>
            <a:ext cx="4194175" cy="4270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4194175" cy="4270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4E7678-FBFE-4369-8E39-FBC9750DDCA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7195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EE6D47-4835-4C90-B56C-782CBEF2428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38171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FEF995-C3A9-4AC9-8F45-93061B98374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677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1523DE-38A2-4D42-A7A0-9EA651447C7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31494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289C1A-1FE8-4B6E-89F8-FAA0FBDD402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7557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E53D2A-C1DF-4ADE-B45D-97FF7D469DB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8142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4629B8-FE46-4143-AD74-5E6F3698CCC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87727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381000"/>
            <a:ext cx="2135187" cy="5641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381000"/>
            <a:ext cx="6253163" cy="5641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7A6673-A0B9-42DB-8895-5647F66EA2C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5360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97225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D948F-F3DD-4AF4-972E-B0EAE85C848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792239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73025" y="6400800"/>
            <a:ext cx="32004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825" y="6400800"/>
            <a:ext cx="37338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B772F-90C3-481C-AF3F-A013D650E68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845939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43250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26C73-D54A-4088-BB07-F8F780A908D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31223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CFC25-D67A-4657-B5B4-9F1F0E233D7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3353450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8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9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10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953A7-5139-40F5-B68E-5A4B5F7F9D7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905482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C37F2-87BA-4392-9FED-C448411BA87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9862442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5E9D6-290F-43A7-A79F-908A4655E69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4075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86063" y="1054100"/>
            <a:ext cx="5903912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55DAA-B48A-45A1-9C0B-16E42371E74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081341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/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DC9D0-749C-406F-92DF-324E0FD5903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689781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42EEF-A770-40A3-BCCB-429E574E26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1778364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2DC55-A30A-4AB6-A94F-CC8816CE40A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0871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7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024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EA6D0-3533-4503-9FFE-AED735714D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9C2B6-F795-4312-AF93-6986189EF4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21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381000"/>
            <a:ext cx="85407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752600"/>
            <a:ext cx="8540750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1722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ECCAEB-E9A2-4760-870A-04F0054ADF5A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247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1500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613"/>
            <a:ext cx="9144000" cy="179387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  <a:latin typeface="Arial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  <a:latin typeface="Arial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solidFill>
                  <a:srgbClr val="636363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F15FE6-01F5-4589-AE1D-4CB0872D83FA}" type="slidenum">
              <a:rPr lang="en-US" altLang="zh-CN">
                <a:latin typeface="Arial" charset="0"/>
                <a:ea typeface="宋体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latin typeface="Arial" charset="0"/>
              <a:ea typeface="宋体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795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768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  <a:ea typeface="微软雅黑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  <a:ea typeface="微软雅黑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  <a:ea typeface="微软雅黑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  <a:ea typeface="微软雅黑" pitchFamily="34" charset="-122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ß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Þ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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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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="" xmlns:a16="http://schemas.microsoft.com/office/drawing/2014/main" id="{B7D219BB-1CB1-4D4D-A2FE-D0EA8F758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284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Rectangle 3">
            <a:extLst>
              <a:ext uri="{FF2B5EF4-FFF2-40B4-BE49-F238E27FC236}">
                <a16:creationId xmlns="" xmlns:a16="http://schemas.microsoft.com/office/drawing/2014/main" id="{B729EB03-93D0-430C-BD21-70C4C6ABF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5" y="549279"/>
            <a:ext cx="5256584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1pPr>
            <a:lvl2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2pPr>
            <a:lvl3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3pPr>
            <a:lvl4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4pPr>
            <a:lvl5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b="1" dirty="0" smtClean="0">
                <a:solidFill>
                  <a:srgbClr val="800000"/>
                </a:solidFill>
              </a:rPr>
              <a:t>20 </a:t>
            </a:r>
            <a:r>
              <a:rPr lang="zh-CN" altLang="en-US" b="1" dirty="0" smtClean="0">
                <a:solidFill>
                  <a:srgbClr val="800000"/>
                </a:solidFill>
              </a:rPr>
              <a:t>古代诗歌五首</a:t>
            </a:r>
            <a:endParaRPr lang="zh-CN" altLang="en-US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7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="" xmlns:a16="http://schemas.microsoft.com/office/drawing/2014/main" id="{B7D219BB-1CB1-4D4D-A2FE-D0EA8F758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284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Rectangle 3">
            <a:extLst>
              <a:ext uri="{FF2B5EF4-FFF2-40B4-BE49-F238E27FC236}">
                <a16:creationId xmlns="" xmlns:a16="http://schemas.microsoft.com/office/drawing/2014/main" id="{B729EB03-93D0-430C-BD21-70C4C6ABF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5" y="549279"/>
            <a:ext cx="3186038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1pPr>
            <a:lvl2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2pPr>
            <a:lvl3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3pPr>
            <a:lvl4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4pPr>
            <a:lvl5pPr algn="l" eaLnBrk="0" hangingPunct="0"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dirty="0">
                <a:solidFill>
                  <a:srgbClr val="800000"/>
                </a:solidFill>
              </a:rPr>
              <a:t>登幽州台歌</a:t>
            </a:r>
          </a:p>
        </p:txBody>
      </p:sp>
      <p:sp>
        <p:nvSpPr>
          <p:cNvPr id="20484" name="Rectangle 4">
            <a:extLst>
              <a:ext uri="{FF2B5EF4-FFF2-40B4-BE49-F238E27FC236}">
                <a16:creationId xmlns="" xmlns:a16="http://schemas.microsoft.com/office/drawing/2014/main" id="{A88EB824-9804-4866-A5B9-A9F41A5E2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5656" y="2350300"/>
            <a:ext cx="7668344" cy="25923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indent="-325438" algn="l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indent="-350838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indent="-315913" algn="l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163" indent="-339725" algn="l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1383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955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0527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5099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prstClr val="black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prstClr val="black"/>
                </a:solidFill>
              </a:rPr>
              <a:t>   前／不见／古人，</a:t>
            </a:r>
          </a:p>
          <a:p>
            <a:pPr>
              <a:buClr>
                <a:prstClr val="black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prstClr val="black"/>
                </a:solidFill>
              </a:rPr>
              <a:t>   后／不见／来者。</a:t>
            </a:r>
          </a:p>
          <a:p>
            <a:pPr>
              <a:buClr>
                <a:prstClr val="black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prstClr val="black"/>
                </a:solidFill>
              </a:rPr>
              <a:t>   念／天地／之／悠悠，</a:t>
            </a:r>
          </a:p>
          <a:p>
            <a:pPr>
              <a:buClr>
                <a:prstClr val="black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prstClr val="black"/>
                </a:solidFill>
              </a:rPr>
              <a:t>   独／怆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dirty="0" err="1">
                <a:solidFill>
                  <a:srgbClr val="FF0000"/>
                </a:solidFill>
              </a:rPr>
              <a:t>chuàng</a:t>
            </a:r>
            <a:r>
              <a:rPr lang="zh-CN" altLang="en-US" dirty="0">
                <a:solidFill>
                  <a:srgbClr val="FF0000"/>
                </a:solidFill>
              </a:rPr>
              <a:t>）</a:t>
            </a:r>
            <a:r>
              <a:rPr lang="zh-CN" altLang="en-US" b="1" dirty="0">
                <a:solidFill>
                  <a:prstClr val="black"/>
                </a:solidFill>
              </a:rPr>
              <a:t>然／而／涕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dirty="0" err="1">
                <a:solidFill>
                  <a:srgbClr val="FF0000"/>
                </a:solidFill>
              </a:rPr>
              <a:t>tì</a:t>
            </a:r>
            <a:r>
              <a:rPr lang="zh-CN" altLang="en-US" b="1" dirty="0">
                <a:solidFill>
                  <a:srgbClr val="FF0000"/>
                </a:solidFill>
              </a:rPr>
              <a:t>）</a:t>
            </a:r>
            <a:r>
              <a:rPr lang="zh-CN" altLang="en-US" b="1" dirty="0">
                <a:solidFill>
                  <a:prstClr val="black"/>
                </a:solidFill>
              </a:rPr>
              <a:t>下。</a:t>
            </a:r>
            <a:endParaRPr lang="zh-CN" altLang="en-US" sz="3400" b="1" dirty="0">
              <a:solidFill>
                <a:prstClr val="black"/>
              </a:solidFill>
            </a:endParaRPr>
          </a:p>
        </p:txBody>
      </p:sp>
      <p:sp>
        <p:nvSpPr>
          <p:cNvPr id="20487" name="Rectangle 7">
            <a:extLst>
              <a:ext uri="{FF2B5EF4-FFF2-40B4-BE49-F238E27FC236}">
                <a16:creationId xmlns="" xmlns:a16="http://schemas.microsoft.com/office/drawing/2014/main" id="{3EDA1667-B0A0-4FB2-BF88-0A6269DDF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398" y="1411289"/>
            <a:ext cx="240201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800000"/>
                </a:solidFill>
              </a:rPr>
              <a:t>[</a:t>
            </a:r>
            <a:r>
              <a:rPr lang="zh-CN" altLang="en-US" sz="2800" b="1" dirty="0">
                <a:solidFill>
                  <a:srgbClr val="800000"/>
                </a:solidFill>
              </a:rPr>
              <a:t>唐</a:t>
            </a:r>
            <a:r>
              <a:rPr lang="en-US" altLang="zh-CN" sz="2800" b="1" dirty="0">
                <a:solidFill>
                  <a:srgbClr val="800000"/>
                </a:solidFill>
              </a:rPr>
              <a:t>]</a:t>
            </a:r>
            <a:r>
              <a:rPr lang="zh-CN" altLang="en-US" sz="2800" b="1" dirty="0">
                <a:solidFill>
                  <a:srgbClr val="800000"/>
                </a:solidFill>
              </a:rPr>
              <a:t>陈子昂</a:t>
            </a:r>
          </a:p>
        </p:txBody>
      </p:sp>
    </p:spTree>
    <p:extLst>
      <p:ext uri="{BB962C8B-B14F-4D97-AF65-F5344CB8AC3E}">
        <p14:creationId xmlns:p14="http://schemas.microsoft.com/office/powerpoint/2010/main" val="383241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2276E2D3-277D-4D2A-A525-B65813D7F41C}"/>
              </a:ext>
            </a:extLst>
          </p:cNvPr>
          <p:cNvSpPr txBox="1"/>
          <p:nvPr/>
        </p:nvSpPr>
        <p:spPr>
          <a:xfrm>
            <a:off x="171448" y="168966"/>
            <a:ext cx="44005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u="sng" dirty="0" smtClean="0">
                <a:solidFill>
                  <a:prstClr val="black"/>
                </a:solidFill>
              </a:rPr>
              <a:t>初读感知</a:t>
            </a:r>
            <a:endParaRPr lang="zh-CN" altLang="en-US" sz="4400" u="sng" dirty="0">
              <a:solidFill>
                <a:prstClr val="black"/>
              </a:solidFill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2FC0D863-C04F-4DB6-8963-D9E68DB7A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868832"/>
            <a:ext cx="4707285" cy="4726899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D95D4F4-BAEE-4E21-804D-A1A1F2723C26}"/>
              </a:ext>
            </a:extLst>
          </p:cNvPr>
          <p:cNvSpPr txBox="1"/>
          <p:nvPr/>
        </p:nvSpPr>
        <p:spPr>
          <a:xfrm>
            <a:off x="-46027" y="1351725"/>
            <a:ext cx="42440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prstClr val="black"/>
                </a:solidFill>
              </a:rPr>
              <a:t>结合</a:t>
            </a:r>
            <a:r>
              <a:rPr lang="zh-CN" altLang="en-US" sz="2800" dirty="0">
                <a:solidFill>
                  <a:prstClr val="black"/>
                </a:solidFill>
              </a:rPr>
              <a:t>注释</a:t>
            </a:r>
            <a:r>
              <a:rPr lang="zh-CN" altLang="en-US" sz="2800" dirty="0" smtClean="0">
                <a:solidFill>
                  <a:prstClr val="black"/>
                </a:solidFill>
              </a:rPr>
              <a:t>，</a:t>
            </a:r>
            <a:r>
              <a:rPr lang="zh-CN" altLang="en-US" sz="2800" dirty="0">
                <a:solidFill>
                  <a:prstClr val="black"/>
                </a:solidFill>
              </a:rPr>
              <a:t>自读诗歌</a:t>
            </a:r>
          </a:p>
          <a:p>
            <a:endParaRPr lang="en-US" altLang="zh-CN" sz="2800" dirty="0">
              <a:solidFill>
                <a:prstClr val="black"/>
              </a:solidFill>
            </a:endParaRPr>
          </a:p>
          <a:p>
            <a:r>
              <a:rPr lang="zh-CN" altLang="en-US" sz="2800" dirty="0">
                <a:solidFill>
                  <a:prstClr val="black"/>
                </a:solidFill>
              </a:rPr>
              <a:t>初读这首诗</a:t>
            </a:r>
            <a:r>
              <a:rPr lang="zh-CN" altLang="en-US" sz="2800" dirty="0" smtClean="0">
                <a:solidFill>
                  <a:prstClr val="black"/>
                </a:solidFill>
              </a:rPr>
              <a:t>，你</a:t>
            </a:r>
            <a:r>
              <a:rPr lang="zh-CN" altLang="en-US" sz="2800" dirty="0">
                <a:solidFill>
                  <a:prstClr val="black"/>
                </a:solidFill>
              </a:rPr>
              <a:t>能感受到哪些情绪呢？</a:t>
            </a:r>
            <a:endParaRPr lang="en-US" altLang="zh-CN" sz="2800" dirty="0">
              <a:solidFill>
                <a:prstClr val="black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57E0EF6-2A6A-4ACF-B418-AECE5CC6E1EE}"/>
              </a:ext>
            </a:extLst>
          </p:cNvPr>
          <p:cNvSpPr txBox="1"/>
          <p:nvPr/>
        </p:nvSpPr>
        <p:spPr>
          <a:xfrm>
            <a:off x="327992" y="3741356"/>
            <a:ext cx="3739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独：孤独</a:t>
            </a:r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zh-CN" altLang="en-US" sz="3200" dirty="0">
                <a:solidFill>
                  <a:srgbClr val="FF0000"/>
                </a:solidFill>
              </a:rPr>
              <a:t>怆然：悲伤的</a:t>
            </a:r>
            <a:r>
              <a:rPr lang="zh-CN" altLang="en-US" sz="3200" dirty="0" smtClean="0">
                <a:solidFill>
                  <a:srgbClr val="FF0000"/>
                </a:solidFill>
              </a:rPr>
              <a:t>样子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</a:rPr>
              <a:t>涕：眼泪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87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2FC0D863-C04F-4DB6-8963-D9E68DB7A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587" y="868831"/>
            <a:ext cx="4707285" cy="4726899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D95D4F4-BAEE-4E21-804D-A1A1F2723C26}"/>
              </a:ext>
            </a:extLst>
          </p:cNvPr>
          <p:cNvSpPr txBox="1"/>
          <p:nvPr/>
        </p:nvSpPr>
        <p:spPr>
          <a:xfrm>
            <a:off x="327991" y="1505834"/>
            <a:ext cx="301155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B0F0"/>
                </a:solidFill>
              </a:rPr>
              <a:t>读诗方法</a:t>
            </a:r>
            <a:r>
              <a:rPr lang="zh-CN" altLang="en-US" sz="2800" b="1" dirty="0" smtClean="0">
                <a:solidFill>
                  <a:srgbClr val="00B0F0"/>
                </a:solidFill>
              </a:rPr>
              <a:t>：</a:t>
            </a:r>
            <a:endParaRPr lang="en-US" altLang="zh-CN" sz="2800" b="1" dirty="0" smtClean="0">
              <a:solidFill>
                <a:srgbClr val="00B0F0"/>
              </a:solidFill>
            </a:endParaRPr>
          </a:p>
          <a:p>
            <a:endParaRPr lang="en-US" altLang="zh-CN" sz="2800" b="1" dirty="0">
              <a:solidFill>
                <a:srgbClr val="00B0F0"/>
              </a:solidFill>
            </a:endParaRPr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题目</a:t>
            </a:r>
            <a:endParaRPr lang="en-US" altLang="zh-CN" sz="2800" dirty="0"/>
          </a:p>
          <a:p>
            <a:r>
              <a:rPr lang="en-US" altLang="zh-CN" sz="2800" dirty="0"/>
              <a:t>2.</a:t>
            </a:r>
            <a:r>
              <a:rPr lang="zh-CN" altLang="en-US" sz="2800" dirty="0"/>
              <a:t>作者与背景</a:t>
            </a:r>
            <a:endParaRPr lang="en-US" altLang="zh-CN" sz="2800" dirty="0"/>
          </a:p>
          <a:p>
            <a:r>
              <a:rPr lang="en-US" altLang="zh-CN" sz="2800" dirty="0"/>
              <a:t>3.</a:t>
            </a:r>
            <a:r>
              <a:rPr lang="zh-CN" altLang="en-US" sz="2800" dirty="0"/>
              <a:t>注释</a:t>
            </a:r>
            <a:endParaRPr lang="en-US" altLang="zh-CN" sz="2800" dirty="0"/>
          </a:p>
          <a:p>
            <a:r>
              <a:rPr lang="en-US" altLang="zh-CN" sz="2800" dirty="0"/>
              <a:t>4.</a:t>
            </a:r>
            <a:r>
              <a:rPr lang="zh-CN" altLang="en-US" sz="2800" dirty="0"/>
              <a:t>意象（景物）</a:t>
            </a:r>
            <a:endParaRPr lang="en-US" altLang="zh-CN" sz="2800" dirty="0"/>
          </a:p>
          <a:p>
            <a:r>
              <a:rPr lang="en-US" altLang="zh-CN" sz="2800" dirty="0"/>
              <a:t>5.</a:t>
            </a:r>
            <a:r>
              <a:rPr lang="zh-CN" altLang="en-US" sz="2800" dirty="0"/>
              <a:t>表情感的词语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134623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19"/>
          <p:cNvGrpSpPr>
            <a:grpSpLocks/>
          </p:cNvGrpSpPr>
          <p:nvPr/>
        </p:nvGrpSpPr>
        <p:grpSpPr bwMode="auto">
          <a:xfrm>
            <a:off x="3513295" y="430308"/>
            <a:ext cx="1739503" cy="700088"/>
            <a:chOff x="138" y="461"/>
            <a:chExt cx="1461" cy="441"/>
          </a:xfrm>
        </p:grpSpPr>
        <p:pic>
          <p:nvPicPr>
            <p:cNvPr id="19461" name="Picture 18" descr="未标题-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" y="461"/>
              <a:ext cx="1461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2" name="文本框 2"/>
            <p:cNvSpPr txBox="1">
              <a:spLocks noChangeArrowheads="1"/>
            </p:cNvSpPr>
            <p:nvPr/>
          </p:nvSpPr>
          <p:spPr bwMode="auto">
            <a:xfrm>
              <a:off x="400" y="517"/>
              <a:ext cx="1080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1.</a:t>
              </a:r>
              <a:r>
                <a:rPr lang="zh-CN" altLang="en-US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题目 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" name="文本框 2"/>
          <p:cNvSpPr txBox="1">
            <a:spLocks noChangeArrowheads="1"/>
          </p:cNvSpPr>
          <p:nvPr/>
        </p:nvSpPr>
        <p:spPr bwMode="auto">
          <a:xfrm>
            <a:off x="193704" y="1412776"/>
            <a:ext cx="8733750" cy="4708981"/>
          </a:xfrm>
          <a:prstGeom prst="rect">
            <a:avLst/>
          </a:prstGeom>
          <a:solidFill>
            <a:srgbClr val="F2F2F2">
              <a:alpha val="4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幽州台：</a:t>
            </a:r>
            <a:r>
              <a:rPr lang="zh-CN" altLang="en-US" sz="2800" b="1" dirty="0">
                <a:latin typeface="宋体" pitchFamily="2" charset="-122"/>
                <a:sym typeface="Calibri" pitchFamily="34" charset="0"/>
              </a:rPr>
              <a:t>即黄金台，又称蓟北楼，相传是战国时燕昭王姬平在公元前</a:t>
            </a:r>
            <a:r>
              <a:rPr lang="en-US" altLang="zh-CN" sz="2800" b="1" dirty="0">
                <a:latin typeface="宋体" pitchFamily="2" charset="-122"/>
                <a:sym typeface="Calibri" pitchFamily="34" charset="0"/>
              </a:rPr>
              <a:t>312</a:t>
            </a:r>
            <a:r>
              <a:rPr lang="zh-CN" altLang="en-US" sz="2800" b="1" dirty="0">
                <a:latin typeface="宋体" pitchFamily="2" charset="-122"/>
                <a:sym typeface="Calibri" pitchFamily="34" charset="0"/>
              </a:rPr>
              <a:t>年执政后，为雪国耻，励精图治，采纳郭隗的建议，建黄金台，置金台上，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sym typeface="Calibri" pitchFamily="34" charset="0"/>
              </a:rPr>
              <a:t>招纳天下贤才</a:t>
            </a:r>
            <a:r>
              <a:rPr lang="zh-CN" altLang="en-US" sz="2800" b="1" dirty="0">
                <a:latin typeface="宋体" pitchFamily="2" charset="-122"/>
                <a:sym typeface="Calibri" pitchFamily="34" charset="0"/>
              </a:rPr>
              <a:t>，很快就招到了乐毅、剧辛、邹衍等贤能之人，国家迅速强大。蓟，当时属于幽州（今北京市大兴县），故称幽州台。今天就只剩下京郊的一处荒野之地。</a:t>
            </a:r>
          </a:p>
          <a:p>
            <a:pPr eaLnBrk="1" hangingPunct="1">
              <a:lnSpc>
                <a:spcPct val="150000"/>
              </a:lnSpc>
            </a:pP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9832972E-93BF-4165-9D4B-68FE1DD314C7}"/>
              </a:ext>
            </a:extLst>
          </p:cNvPr>
          <p:cNvSpPr txBox="1"/>
          <p:nvPr/>
        </p:nvSpPr>
        <p:spPr>
          <a:xfrm>
            <a:off x="171448" y="168965"/>
            <a:ext cx="27443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u="sng" dirty="0"/>
              <a:t>赏析诗歌</a:t>
            </a:r>
          </a:p>
        </p:txBody>
      </p:sp>
    </p:spTree>
    <p:extLst>
      <p:ext uri="{BB962C8B-B14F-4D97-AF65-F5344CB8AC3E}">
        <p14:creationId xmlns:p14="http://schemas.microsoft.com/office/powerpoint/2010/main" val="309222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03250" y="2071688"/>
            <a:ext cx="854075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“报君黄金台上意，提携玉龙为君死”</a:t>
            </a:r>
            <a:r>
              <a:rPr lang="en-US" altLang="zh-CN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zh-CN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US" altLang="zh-CN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                             ——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李贺</a:t>
            </a:r>
          </a:p>
        </p:txBody>
      </p:sp>
      <p:sp>
        <p:nvSpPr>
          <p:cNvPr id="11268" name="TextBox 5"/>
          <p:cNvSpPr txBox="1">
            <a:spLocks noChangeArrowheads="1"/>
          </p:cNvSpPr>
          <p:nvPr/>
        </p:nvSpPr>
        <p:spPr bwMode="auto">
          <a:xfrm>
            <a:off x="176213" y="714375"/>
            <a:ext cx="91483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“幽州台”或“黄金台”成为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圣明君主广揽贤才</a:t>
            </a:r>
            <a:r>
              <a:rPr lang="zh-CN" altLang="en-US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的象征。</a:t>
            </a:r>
          </a:p>
        </p:txBody>
      </p:sp>
      <p:sp>
        <p:nvSpPr>
          <p:cNvPr id="11267" name="Rectangle 3"/>
          <p:cNvSpPr>
            <a:spLocks noRot="1" noChangeArrowheads="1"/>
          </p:cNvSpPr>
          <p:nvPr/>
        </p:nvSpPr>
        <p:spPr bwMode="auto">
          <a:xfrm>
            <a:off x="250825" y="3716338"/>
            <a:ext cx="856932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Char char="§"/>
            </a:pPr>
            <a:r>
              <a:rPr lang="zh-CN" altLang="en-US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陈子昂还曾写过一首诗</a:t>
            </a:r>
            <a:r>
              <a:rPr lang="en-US" altLang="zh-CN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燕昭王</a:t>
            </a:r>
            <a:r>
              <a:rPr lang="en-US" altLang="zh-CN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，表达了对燕昭王的追思仰慕和自己不能在其麾下建功立业的遗憾： </a:t>
            </a:r>
            <a:br>
              <a:rPr lang="zh-CN" altLang="en-US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</a:br>
            <a:r>
              <a:rPr lang="zh-CN" altLang="en-US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      </a:t>
            </a:r>
            <a:endParaRPr lang="en-US" altLang="zh-CN" sz="2800" b="1" dirty="0" smtClean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marL="34290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Char char="§"/>
            </a:pPr>
            <a:r>
              <a:rPr lang="en-US" altLang="zh-CN" sz="2800" b="1" dirty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     </a:t>
            </a:r>
            <a:r>
              <a:rPr lang="en-US" altLang="zh-CN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  <a:t>燕昭王</a:t>
            </a:r>
            <a:r>
              <a:rPr lang="en-US" altLang="zh-CN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  <a:t>》 </a:t>
            </a:r>
            <a: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  <a:t>陈子昂</a:t>
            </a:r>
            <a:b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</a:br>
            <a: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  <a:t>    南登碣石宫，遥望黄金台。</a:t>
            </a:r>
            <a:b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</a:br>
            <a: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  <a:t>    丘陵尽乔木，昭王安在哉？</a:t>
            </a:r>
            <a:b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</a:br>
            <a: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  <a:t>    霸图今已矣，趋马复归来。 　</a:t>
            </a:r>
          </a:p>
          <a:p>
            <a:pPr marL="34290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6600"/>
              </a:buClr>
              <a:buFont typeface="Wingdings" pitchFamily="2" charset="2"/>
              <a:buNone/>
            </a:pPr>
            <a:r>
              <a:rPr lang="zh-CN" altLang="en-US" sz="2800" b="1" dirty="0" smtClean="0">
                <a:solidFill>
                  <a:srgbClr val="2929FF"/>
                </a:solidFill>
                <a:latin typeface="黑体" pitchFamily="2" charset="-122"/>
                <a:ea typeface="黑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8557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268" grpId="0"/>
      <p:bldP spid="112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文本框 2"/>
          <p:cNvSpPr txBox="1">
            <a:spLocks noChangeArrowheads="1"/>
          </p:cNvSpPr>
          <p:nvPr/>
        </p:nvSpPr>
        <p:spPr bwMode="auto">
          <a:xfrm>
            <a:off x="239580" y="2352254"/>
            <a:ext cx="5078186" cy="2772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000" b="1" dirty="0">
                <a:solidFill>
                  <a:srgbClr val="FF0000"/>
                </a:solidFill>
              </a:rPr>
              <a:t>【陈子昂】</a:t>
            </a:r>
            <a:r>
              <a:rPr lang="zh-CN" altLang="en-US" sz="3000" b="1" dirty="0"/>
              <a:t>（</a:t>
            </a:r>
            <a:r>
              <a:rPr lang="zh-CN" altLang="en-US" sz="3000" b="1" dirty="0">
                <a:latin typeface="宋体" panose="02010600030101010101" pitchFamily="2" charset="-122"/>
              </a:rPr>
              <a:t>公元659—公元700年</a:t>
            </a:r>
            <a:r>
              <a:rPr lang="zh-CN" altLang="en-US" sz="3000" b="1" dirty="0"/>
              <a:t>），字伯玉，唐代诗人，初唐诗文革新人物之一。因曾任右拾遗，后世称陈拾遗</a:t>
            </a:r>
            <a:r>
              <a:rPr lang="zh-CN" altLang="en-US" sz="3000" b="1" dirty="0" smtClean="0"/>
              <a:t>。</a:t>
            </a:r>
            <a:endParaRPr lang="zh-CN" altLang="en-US" sz="3000" b="1" dirty="0"/>
          </a:p>
        </p:txBody>
      </p:sp>
      <p:grpSp>
        <p:nvGrpSpPr>
          <p:cNvPr id="16387" name="Group 19"/>
          <p:cNvGrpSpPr>
            <a:grpSpLocks/>
          </p:cNvGrpSpPr>
          <p:nvPr/>
        </p:nvGrpSpPr>
        <p:grpSpPr bwMode="auto">
          <a:xfrm>
            <a:off x="2015305" y="930865"/>
            <a:ext cx="3299646" cy="1030288"/>
            <a:chOff x="138" y="461"/>
            <a:chExt cx="1461" cy="649"/>
          </a:xfrm>
        </p:grpSpPr>
        <p:pic>
          <p:nvPicPr>
            <p:cNvPr id="16389" name="Picture 18" descr="未标题-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" y="461"/>
              <a:ext cx="1461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0" name="文本框 2"/>
            <p:cNvSpPr txBox="1">
              <a:spLocks noChangeArrowheads="1"/>
            </p:cNvSpPr>
            <p:nvPr/>
          </p:nvSpPr>
          <p:spPr bwMode="auto">
            <a:xfrm>
              <a:off x="476" y="509"/>
              <a:ext cx="1080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2.</a:t>
              </a:r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走近作者</a:t>
              </a: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9036" y="1630363"/>
            <a:ext cx="1925240" cy="4216400"/>
          </a:xfrm>
          <a:prstGeom prst="rect">
            <a:avLst/>
          </a:prstGeom>
          <a:effectLst>
            <a:outerShdw blurRad="165100" dist="101600" dir="5400000" algn="ctr" rotWithShape="0">
              <a:srgbClr val="000000">
                <a:alpha val="32000"/>
              </a:srgbClr>
            </a:outerShdw>
          </a:effectLst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CB13B29-283B-4E26-87F3-A2CBD53BEB06}"/>
              </a:ext>
            </a:extLst>
          </p:cNvPr>
          <p:cNvSpPr txBox="1"/>
          <p:nvPr/>
        </p:nvSpPr>
        <p:spPr>
          <a:xfrm>
            <a:off x="152572" y="42042"/>
            <a:ext cx="3267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u="sng" dirty="0"/>
              <a:t>赏析诗歌</a:t>
            </a:r>
          </a:p>
        </p:txBody>
      </p:sp>
    </p:spTree>
    <p:extLst>
      <p:ext uri="{BB962C8B-B14F-4D97-AF65-F5344CB8AC3E}">
        <p14:creationId xmlns:p14="http://schemas.microsoft.com/office/powerpoint/2010/main" val="131168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19"/>
          <p:cNvGrpSpPr>
            <a:grpSpLocks/>
          </p:cNvGrpSpPr>
          <p:nvPr/>
        </p:nvGrpSpPr>
        <p:grpSpPr bwMode="auto">
          <a:xfrm>
            <a:off x="3481422" y="143512"/>
            <a:ext cx="3250818" cy="1030288"/>
            <a:chOff x="138" y="461"/>
            <a:chExt cx="1461" cy="649"/>
          </a:xfrm>
        </p:grpSpPr>
        <p:pic>
          <p:nvPicPr>
            <p:cNvPr id="17412" name="Picture 18" descr="未标题-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" y="461"/>
              <a:ext cx="1461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3" name="文本框 2"/>
            <p:cNvSpPr txBox="1">
              <a:spLocks noChangeArrowheads="1"/>
            </p:cNvSpPr>
            <p:nvPr/>
          </p:nvSpPr>
          <p:spPr bwMode="auto">
            <a:xfrm>
              <a:off x="476" y="509"/>
              <a:ext cx="1080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2.</a:t>
              </a:r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写作背景</a:t>
              </a:r>
            </a:p>
          </p:txBody>
        </p:sp>
      </p:grpSp>
      <p:sp>
        <p:nvSpPr>
          <p:cNvPr id="10245" name="文本框 2"/>
          <p:cNvSpPr txBox="1">
            <a:spLocks noChangeArrowheads="1"/>
          </p:cNvSpPr>
          <p:nvPr/>
        </p:nvSpPr>
        <p:spPr bwMode="auto">
          <a:xfrm>
            <a:off x="735636" y="1659285"/>
            <a:ext cx="7672728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latin typeface="宋体" panose="02010600030101010101" pitchFamily="2" charset="-122"/>
              </a:rPr>
              <a:t>  </a:t>
            </a:r>
            <a:r>
              <a:rPr lang="en-US" altLang="zh-CN" sz="2800" b="1" dirty="0">
                <a:latin typeface="+mn-ea"/>
                <a:ea typeface="+mn-ea"/>
              </a:rPr>
              <a:t>《</a:t>
            </a:r>
            <a:r>
              <a:rPr lang="zh-CN" altLang="en-US" sz="2800" b="1" dirty="0">
                <a:latin typeface="+mn-ea"/>
                <a:ea typeface="+mn-ea"/>
              </a:rPr>
              <a:t>登幽州台歌</a:t>
            </a:r>
            <a:r>
              <a:rPr lang="en-US" altLang="zh-CN" sz="2800" b="1" dirty="0">
                <a:latin typeface="+mn-ea"/>
                <a:ea typeface="+mn-ea"/>
              </a:rPr>
              <a:t>》</a:t>
            </a:r>
            <a:r>
              <a:rPr lang="zh-CN" altLang="en-US" sz="2800" b="1" dirty="0">
                <a:latin typeface="+mn-ea"/>
                <a:ea typeface="+mn-ea"/>
              </a:rPr>
              <a:t>写于公元</a:t>
            </a:r>
            <a:r>
              <a:rPr lang="en-US" altLang="zh-CN" sz="2800" b="1" dirty="0">
                <a:latin typeface="+mn-ea"/>
                <a:ea typeface="+mn-ea"/>
              </a:rPr>
              <a:t>696</a:t>
            </a:r>
            <a:r>
              <a:rPr lang="zh-CN" altLang="en-US" sz="2800" b="1" dirty="0">
                <a:latin typeface="+mn-ea"/>
                <a:ea typeface="+mn-ea"/>
              </a:rPr>
              <a:t>年，当时陈子昂已三十五岁。那年契丹进犯，陈子昂随武攸</a:t>
            </a:r>
            <a:r>
              <a:rPr lang="en-US" altLang="zh-CN" dirty="0" err="1"/>
              <a:t>yōu</a:t>
            </a:r>
            <a:r>
              <a:rPr lang="zh-CN" altLang="en-US" sz="2800" b="1" dirty="0">
                <a:latin typeface="+mn-ea"/>
                <a:ea typeface="+mn-ea"/>
              </a:rPr>
              <a:t>宜北征。武攸宜昏庸无能，但又刚愎自用，屡战屡败。建功心切的陈子昂屡献奇策，屡遭拒绝。陈子昂恳请分兵一万，自为前驱破敌，但武攸宜以其“素是书生，谢而不纳”，也被拒绝。最后，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陈子昂反因出谋献策而被贬职</a:t>
            </a:r>
            <a:r>
              <a:rPr lang="zh-CN" altLang="en-US" sz="2800" b="1" dirty="0">
                <a:latin typeface="+mn-ea"/>
                <a:ea typeface="+mn-ea"/>
              </a:rPr>
              <a:t>。</a:t>
            </a:r>
            <a:endParaRPr lang="en-US" altLang="zh-CN" sz="2800" b="1" dirty="0">
              <a:latin typeface="+mn-ea"/>
              <a:ea typeface="+mn-ea"/>
            </a:endParaRPr>
          </a:p>
          <a:p>
            <a:r>
              <a:rPr lang="zh-CN" altLang="en-US" sz="2800" b="1" dirty="0">
                <a:latin typeface="+mn-ea"/>
                <a:ea typeface="+mn-ea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  <a:sym typeface="宋体" panose="02010600030101010101" pitchFamily="2" charset="-122"/>
              </a:rPr>
              <a:t>诗人接连受到挫折，眼看报国宏愿成为泡影，</a:t>
            </a:r>
            <a:r>
              <a:rPr lang="zh-CN" altLang="en-US" sz="2800" b="1" dirty="0">
                <a:latin typeface="+mn-ea"/>
                <a:ea typeface="+mn-ea"/>
                <a:sym typeface="宋体" panose="02010600030101010101" pitchFamily="2" charset="-122"/>
              </a:rPr>
              <a:t>因此登上蓟北楼（即幽州台，遗址在今北京市），慷慨悲吟，写下了</a:t>
            </a:r>
            <a:r>
              <a:rPr lang="en-US" altLang="zh-CN" sz="2800" b="1" dirty="0">
                <a:latin typeface="+mn-ea"/>
                <a:ea typeface="+mn-ea"/>
                <a:sym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+mn-ea"/>
                <a:ea typeface="+mn-ea"/>
                <a:sym typeface="宋体" panose="02010600030101010101" pitchFamily="2" charset="-122"/>
              </a:rPr>
              <a:t>登幽州台歌</a:t>
            </a:r>
            <a:r>
              <a:rPr lang="en-US" altLang="zh-CN" sz="2800" b="1" dirty="0">
                <a:latin typeface="+mn-ea"/>
                <a:ea typeface="+mn-ea"/>
                <a:sym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+mn-ea"/>
                <a:ea typeface="+mn-ea"/>
                <a:sym typeface="宋体" panose="02010600030101010101" pitchFamily="2" charset="-122"/>
              </a:rPr>
              <a:t>以及</a:t>
            </a:r>
            <a:r>
              <a:rPr lang="en-US" altLang="zh-CN" sz="2800" b="1" dirty="0">
                <a:latin typeface="+mn-ea"/>
                <a:ea typeface="+mn-ea"/>
                <a:sym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+mn-ea"/>
                <a:ea typeface="+mn-ea"/>
                <a:sym typeface="宋体" panose="02010600030101010101" pitchFamily="2" charset="-122"/>
              </a:rPr>
              <a:t>蓟丘览古赠卢居士藏用七首</a:t>
            </a:r>
            <a:r>
              <a:rPr lang="en-US" altLang="zh-CN" sz="2800" b="1" dirty="0">
                <a:latin typeface="+mn-ea"/>
                <a:ea typeface="+mn-ea"/>
                <a:sym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+mn-ea"/>
                <a:ea typeface="+mn-ea"/>
                <a:sym typeface="宋体" panose="02010600030101010101" pitchFamily="2" charset="-122"/>
              </a:rPr>
              <a:t>等诗篇。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E5089868-6C13-49B3-A217-E9B0C5DFA869}"/>
              </a:ext>
            </a:extLst>
          </p:cNvPr>
          <p:cNvSpPr txBox="1"/>
          <p:nvPr/>
        </p:nvSpPr>
        <p:spPr>
          <a:xfrm>
            <a:off x="171448" y="168965"/>
            <a:ext cx="29603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u="sng" dirty="0"/>
              <a:t>赏析诗歌</a:t>
            </a:r>
          </a:p>
        </p:txBody>
      </p:sp>
    </p:spTree>
    <p:extLst>
      <p:ext uri="{BB962C8B-B14F-4D97-AF65-F5344CB8AC3E}">
        <p14:creationId xmlns:p14="http://schemas.microsoft.com/office/powerpoint/2010/main" val="66667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="" xmlns:a16="http://schemas.microsoft.com/office/drawing/2014/main" id="{3B23E763-14BB-4E03-A437-F9EF4E340C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46082" y="319088"/>
            <a:ext cx="6172200" cy="1371600"/>
          </a:xfrm>
        </p:spPr>
        <p:txBody>
          <a:bodyPr/>
          <a:lstStyle/>
          <a:p>
            <a:pPr algn="ctr" eaLnBrk="1" hangingPunct="1"/>
            <a:r>
              <a:rPr lang="en-US" altLang="zh-CN" b="1" dirty="0"/>
              <a:t>3.</a:t>
            </a:r>
            <a:r>
              <a:rPr lang="zh-CN" altLang="en-US" b="1" dirty="0"/>
              <a:t>注解</a:t>
            </a:r>
          </a:p>
        </p:txBody>
      </p:sp>
      <p:sp>
        <p:nvSpPr>
          <p:cNvPr id="185347" name="Rectangle 3">
            <a:extLst>
              <a:ext uri="{FF2B5EF4-FFF2-40B4-BE49-F238E27FC236}">
                <a16:creationId xmlns="" xmlns:a16="http://schemas.microsoft.com/office/drawing/2014/main" id="{155BAC6A-B364-4C60-BFB9-3D74784433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43000" y="2247900"/>
            <a:ext cx="6858000" cy="46101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悠悠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没有穷尽。形容时间的久远，空间的广大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怆然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悲伤的样子。</a:t>
            </a: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3.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涕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眼泪。</a:t>
            </a: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4.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念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想，考虑。 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6.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古人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----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指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古代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那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些能够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礼贤下士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贤明君主。</a:t>
            </a: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7.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来者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----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指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后来的贤明之主。</a:t>
            </a:r>
          </a:p>
          <a:p>
            <a:pPr eaLnBrk="1" hangingPunct="1">
              <a:lnSpc>
                <a:spcPct val="85000"/>
              </a:lnSpc>
            </a:pP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0244" name="Picture 4" descr="BD15301_">
            <a:extLst>
              <a:ext uri="{FF2B5EF4-FFF2-40B4-BE49-F238E27FC236}">
                <a16:creationId xmlns="" xmlns:a16="http://schemas.microsoft.com/office/drawing/2014/main" id="{92C1DF6C-FAA2-43E5-896F-8FF4328A6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44675"/>
            <a:ext cx="4286250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C295C26F-53D6-4015-AC06-BAD331BB7CB6}"/>
              </a:ext>
            </a:extLst>
          </p:cNvPr>
          <p:cNvSpPr txBox="1"/>
          <p:nvPr/>
        </p:nvSpPr>
        <p:spPr>
          <a:xfrm>
            <a:off x="171448" y="168965"/>
            <a:ext cx="29603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u="sng" dirty="0"/>
              <a:t>赏析诗歌</a:t>
            </a:r>
          </a:p>
        </p:txBody>
      </p:sp>
    </p:spTree>
    <p:extLst>
      <p:ext uri="{BB962C8B-B14F-4D97-AF65-F5344CB8AC3E}">
        <p14:creationId xmlns:p14="http://schemas.microsoft.com/office/powerpoint/2010/main" val="302406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85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185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1000"/>
                                        <p:tgtEl>
                                          <p:spTgt spid="185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85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="" xmlns:a16="http://schemas.microsoft.com/office/drawing/2014/main" id="{AECAB766-63F9-4A58-A460-180A0BBE68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9543" y="528735"/>
            <a:ext cx="6172200" cy="935038"/>
          </a:xfrm>
        </p:spPr>
        <p:txBody>
          <a:bodyPr>
            <a:normAutofit/>
          </a:bodyPr>
          <a:lstStyle/>
          <a:p>
            <a:r>
              <a:rPr lang="zh-CN" altLang="en-US" sz="3600" b="1" dirty="0"/>
              <a:t>登幽州台歌</a:t>
            </a:r>
            <a:r>
              <a:rPr lang="en-US" altLang="zh-CN" sz="3600" dirty="0"/>
              <a:t>——</a:t>
            </a:r>
            <a:r>
              <a:rPr lang="zh-CN" altLang="en-US" sz="3600" b="1" dirty="0"/>
              <a:t>古诗译文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="" xmlns:a16="http://schemas.microsoft.com/office/drawing/2014/main" id="{500709A6-F599-44B1-8B06-99D53AC628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48" y="1125538"/>
            <a:ext cx="4345783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indent="-325438" algn="l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indent="-350838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indent="-315913" algn="l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163" indent="-339725" algn="l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1383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955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0527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5099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zh-CN" altLang="en-US" sz="2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意译</a:t>
            </a: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放眼望去哪有以前贤人的踪影，</a:t>
            </a: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回头看看也不见一个效仿古贤的今人。</a:t>
            </a: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想到那天悠悠而高远、地悠悠而广袤的天地之间，</a:t>
            </a: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我独自忧伤啊，让人禁不住泪流满面沾湿了衣襟！ </a:t>
            </a:r>
          </a:p>
        </p:txBody>
      </p:sp>
      <p:sp>
        <p:nvSpPr>
          <p:cNvPr id="45060" name="Rectangle 4">
            <a:extLst>
              <a:ext uri="{FF2B5EF4-FFF2-40B4-BE49-F238E27FC236}">
                <a16:creationId xmlns="" xmlns:a16="http://schemas.microsoft.com/office/drawing/2014/main" id="{FC346D13-46B6-4A8E-BD4C-A2334CD74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5578" y="1557340"/>
            <a:ext cx="3906862" cy="459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indent="-325438" algn="l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indent="-350838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indent="-315913" algn="l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163" indent="-339725" algn="l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1383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955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0527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509963" indent="-3397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直译</a:t>
            </a:r>
            <a:endParaRPr lang="en-US" altLang="zh-CN" sz="2800" b="1" dirty="0">
              <a:solidFill>
                <a:srgbClr val="FF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/>
            <a:r>
              <a:rPr lang="zh-CN" altLang="en-US" b="1" dirty="0"/>
              <a:t>前面看不见像燕昭王那样贤明的国君；</a:t>
            </a:r>
          </a:p>
          <a:p>
            <a:pPr eaLnBrk="1" hangingPunct="1"/>
            <a:r>
              <a:rPr lang="zh-CN" altLang="en-US" b="1" dirty="0"/>
              <a:t>后面遇不到能礼贤下士的好君主；</a:t>
            </a:r>
          </a:p>
          <a:p>
            <a:pPr eaLnBrk="1" hangingPunct="1"/>
            <a:r>
              <a:rPr lang="zh-CN" altLang="en-US" b="1" dirty="0"/>
              <a:t>感叹宇宙的无垠和人生的短促；</a:t>
            </a:r>
          </a:p>
          <a:p>
            <a:pPr eaLnBrk="1" hangingPunct="1"/>
            <a:r>
              <a:rPr lang="zh-CN" altLang="en-US" b="1" dirty="0"/>
              <a:t>我独自忧伤，任泪水沾满我的衣襟；</a:t>
            </a: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200" dirty="0"/>
          </a:p>
        </p:txBody>
      </p:sp>
      <p:sp>
        <p:nvSpPr>
          <p:cNvPr id="45062" name="Line 6">
            <a:extLst>
              <a:ext uri="{FF2B5EF4-FFF2-40B4-BE49-F238E27FC236}">
                <a16:creationId xmlns="" xmlns:a16="http://schemas.microsoft.com/office/drawing/2014/main" id="{68D5088D-93E9-4FCE-903D-2056A7964296}"/>
              </a:ext>
            </a:extLst>
          </p:cNvPr>
          <p:cNvSpPr>
            <a:spLocks noChangeShapeType="1"/>
          </p:cNvSpPr>
          <p:nvPr/>
        </p:nvSpPr>
        <p:spPr bwMode="auto">
          <a:xfrm>
            <a:off x="4517232" y="1557340"/>
            <a:ext cx="2381" cy="4752975"/>
          </a:xfrm>
          <a:prstGeom prst="line">
            <a:avLst/>
          </a:prstGeom>
          <a:noFill/>
          <a:ln w="9525">
            <a:solidFill>
              <a:srgbClr val="F692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0174BF65-9535-48AA-B770-D080F0519641}"/>
              </a:ext>
            </a:extLst>
          </p:cNvPr>
          <p:cNvSpPr txBox="1"/>
          <p:nvPr/>
        </p:nvSpPr>
        <p:spPr>
          <a:xfrm>
            <a:off x="171449" y="168965"/>
            <a:ext cx="26693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u="sng" dirty="0"/>
              <a:t>赏析诗歌</a:t>
            </a:r>
          </a:p>
        </p:txBody>
      </p:sp>
    </p:spTree>
    <p:extLst>
      <p:ext uri="{BB962C8B-B14F-4D97-AF65-F5344CB8AC3E}">
        <p14:creationId xmlns:p14="http://schemas.microsoft.com/office/powerpoint/2010/main" val="419322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0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0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50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50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0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0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50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0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="" xmlns:a16="http://schemas.microsoft.com/office/drawing/2014/main" id="{41640394-7E3E-4177-A852-EC701D24DC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" y="1013552"/>
            <a:ext cx="4243790" cy="5903912"/>
          </a:xfrm>
        </p:spPr>
        <p:txBody>
          <a:bodyPr>
            <a:normAutofit/>
          </a:bodyPr>
          <a:lstStyle/>
          <a:p>
            <a:pPr>
              <a:buFont typeface="Wingdings 2"/>
              <a:buChar char="ß"/>
              <a:defRPr/>
            </a:pPr>
            <a:r>
              <a:rPr lang="zh-CN" altLang="en-US" sz="3200" dirty="0"/>
              <a:t>两个</a:t>
            </a:r>
            <a:r>
              <a:rPr lang="zh-CN" altLang="en-US" sz="3200" dirty="0" smtClean="0"/>
              <a:t> “不见” 表达</a:t>
            </a:r>
            <a:r>
              <a:rPr lang="zh-CN" altLang="en-US" sz="3200" dirty="0"/>
              <a:t>了诗人怎样的情感</a:t>
            </a:r>
            <a:r>
              <a:rPr lang="zh-CN" altLang="en-US" sz="3200" dirty="0" smtClean="0"/>
              <a:t>？</a:t>
            </a:r>
            <a:endParaRPr lang="en-US" altLang="zh-CN" sz="3200" dirty="0" smtClean="0"/>
          </a:p>
          <a:p>
            <a:pPr>
              <a:buFont typeface="Wingdings 2"/>
              <a:buChar char="ß"/>
              <a:defRPr/>
            </a:pPr>
            <a:endParaRPr lang="zh-CN" altLang="en-US" sz="3200" dirty="0"/>
          </a:p>
          <a:p>
            <a:pPr>
              <a:buFont typeface="Wingdings 2"/>
              <a:buChar char="ß"/>
              <a:defRPr/>
            </a:pPr>
            <a:r>
              <a:rPr lang="zh-CN" altLang="en-US" sz="3200" b="1" u="sng" dirty="0">
                <a:solidFill>
                  <a:srgbClr val="000099"/>
                </a:solidFill>
              </a:rPr>
              <a:t>两个“不见”表达了诗人不遇明主、孤独无助报国无门的痛苦；</a:t>
            </a:r>
            <a:endParaRPr lang="en-US" altLang="zh-CN" sz="3200" b="1" u="sng" dirty="0">
              <a:solidFill>
                <a:srgbClr val="000099"/>
              </a:solidFill>
            </a:endParaRPr>
          </a:p>
          <a:p>
            <a:endParaRPr lang="zh-CN" altLang="en-US" sz="2400" b="1" dirty="0">
              <a:solidFill>
                <a:srgbClr val="00B0F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7107" name="Rectangle 3">
            <a:extLst>
              <a:ext uri="{FF2B5EF4-FFF2-40B4-BE49-F238E27FC236}">
                <a16:creationId xmlns="" xmlns:a16="http://schemas.microsoft.com/office/drawing/2014/main" id="{B04D013D-8EFD-43A7-B46B-95CA047E0A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04311" y="44735"/>
            <a:ext cx="4922044" cy="868256"/>
          </a:xfrm>
        </p:spPr>
        <p:txBody>
          <a:bodyPr>
            <a:normAutofit/>
          </a:bodyPr>
          <a:lstStyle/>
          <a:p>
            <a:r>
              <a:rPr lang="zh-CN" altLang="en-US" sz="3600" b="1" dirty="0"/>
              <a:t>登幽州台歌</a:t>
            </a:r>
            <a:r>
              <a:rPr lang="en-US" altLang="zh-CN" sz="3600" dirty="0"/>
              <a:t>——</a:t>
            </a:r>
            <a:r>
              <a:rPr lang="zh-CN" altLang="en-US" sz="3600" b="1" dirty="0"/>
              <a:t>鉴赏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01A4602-2E91-4847-8A8B-708F4F861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319" y="1556684"/>
            <a:ext cx="4572563" cy="4591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83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="" xmlns:a16="http://schemas.microsoft.com/office/drawing/2014/main" id="{41640394-7E3E-4177-A852-EC701D24DC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" y="1013552"/>
            <a:ext cx="4243790" cy="5903912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sz="3400" b="1" i="1" dirty="0">
                <a:solidFill>
                  <a:srgbClr val="00B0F0"/>
                </a:solidFill>
                <a:ea typeface="华文楷体" panose="02010600040101010101" pitchFamily="2" charset="-122"/>
              </a:rPr>
              <a:t>前不见古人    后不见来者</a:t>
            </a:r>
            <a:r>
              <a:rPr lang="zh-CN" altLang="en-US" b="1" i="1" dirty="0">
                <a:solidFill>
                  <a:srgbClr val="00B0F0"/>
                </a:solidFill>
                <a:ea typeface="华文楷体" panose="02010600040101010101" pitchFamily="2" charset="-122"/>
              </a:rPr>
              <a:t> </a:t>
            </a:r>
            <a:endParaRPr lang="en-US" altLang="zh-CN" b="1" i="1" dirty="0">
              <a:solidFill>
                <a:srgbClr val="00B0F0"/>
              </a:solidFill>
              <a:ea typeface="华文楷体" panose="02010600040101010101" pitchFamily="2" charset="-122"/>
            </a:endParaRPr>
          </a:p>
          <a:p>
            <a:r>
              <a:rPr lang="zh-CN" altLang="en-US" b="1" i="1" dirty="0">
                <a:solidFill>
                  <a:srgbClr val="00B0F0"/>
                </a:solidFill>
                <a:ea typeface="华文楷体" panose="02010600040101010101" pitchFamily="2" charset="-122"/>
              </a:rPr>
              <a:t> </a:t>
            </a:r>
            <a:endParaRPr lang="en-US" altLang="zh-CN" b="1" i="1" dirty="0">
              <a:solidFill>
                <a:srgbClr val="00B0F0"/>
              </a:solidFill>
              <a:ea typeface="华文楷体" panose="02010600040101010101" pitchFamily="2" charset="-122"/>
            </a:endParaRPr>
          </a:p>
          <a:p>
            <a:pPr>
              <a:lnSpc>
                <a:spcPct val="105000"/>
              </a:lnSpc>
              <a:buFont typeface="Wingdings" panose="05000000000000000000" pitchFamily="2" charset="2"/>
              <a:buNone/>
            </a:pPr>
            <a:r>
              <a:rPr lang="en-US" altLang="zh-CN" b="1" i="1" dirty="0" err="1">
                <a:solidFill>
                  <a:srgbClr val="FF3300"/>
                </a:solidFill>
                <a:ea typeface="华文楷体" panose="02010600040101010101" pitchFamily="2" charset="-122"/>
              </a:rPr>
              <a:t>诗的前两句</a:t>
            </a:r>
            <a:r>
              <a:rPr lang="zh-CN" altLang="en-US" b="1" i="1" dirty="0">
                <a:solidFill>
                  <a:srgbClr val="FF3300"/>
                </a:solidFill>
                <a:ea typeface="华文楷体" panose="02010600040101010101" pitchFamily="2" charset="-122"/>
              </a:rPr>
              <a:t>仰俯古今，从时间的角度表现主人公的孤独。                         </a:t>
            </a:r>
            <a:endParaRPr lang="zh-CN" altLang="en-US" b="1" i="1" dirty="0">
              <a:solidFill>
                <a:srgbClr val="FF99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2400" b="1" dirty="0"/>
              <a:t>用典，向前看不见像燕昭王那样贤明的国君，后面遇不到能礼贤下士的君主，自己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屡受挫折，求贤主而不得，</a:t>
            </a:r>
            <a:r>
              <a:rPr lang="zh-CN" altLang="en-US" sz="2400" b="1" dirty="0"/>
              <a:t>抒发了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怀才不遇、报国无门的悲伤与抑郁不平之气。</a:t>
            </a:r>
            <a:endParaRPr lang="en-US" altLang="zh-CN" sz="24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0" indent="0">
              <a:buNone/>
            </a:pPr>
            <a:endParaRPr lang="en-US" altLang="zh-CN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05000"/>
              </a:lnSpc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r>
              <a:rPr lang="zh-CN" altLang="en-US" sz="2400" b="1" dirty="0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遥想战国时燕昭王曾在此筑台招贤纳士，而今物是人非，徒增苍凉之感。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="" xmlns:a16="http://schemas.microsoft.com/office/drawing/2014/main" id="{B04D013D-8EFD-43A7-B46B-95CA047E0A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04311" y="44735"/>
            <a:ext cx="4922044" cy="868256"/>
          </a:xfrm>
        </p:spPr>
        <p:txBody>
          <a:bodyPr>
            <a:normAutofit/>
          </a:bodyPr>
          <a:lstStyle/>
          <a:p>
            <a:r>
              <a:rPr lang="zh-CN" altLang="en-US" sz="3600" b="1" dirty="0"/>
              <a:t>登幽州台歌</a:t>
            </a:r>
            <a:r>
              <a:rPr lang="en-US" altLang="zh-CN" sz="3600" dirty="0"/>
              <a:t>——</a:t>
            </a:r>
            <a:r>
              <a:rPr lang="zh-CN" altLang="en-US" sz="3600" b="1" dirty="0"/>
              <a:t>鉴赏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01A4602-2E91-4847-8A8B-708F4F861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319" y="1556684"/>
            <a:ext cx="4572563" cy="4591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21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20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20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20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120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120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20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="" xmlns:a16="http://schemas.microsoft.com/office/drawing/2014/main" id="{EA0E9959-1915-4756-BA61-0C19417960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899" y="1063407"/>
            <a:ext cx="4501538" cy="5732462"/>
          </a:xfrm>
          <a:ln>
            <a:solidFill>
              <a:srgbClr val="339933"/>
            </a:solidFill>
            <a:miter lim="800000"/>
            <a:headEnd/>
            <a:tailEnd/>
          </a:ln>
        </p:spPr>
        <p:txBody>
          <a:bodyPr>
            <a:normAutofit fontScale="92500" lnSpcReduction="20000"/>
          </a:bodyPr>
          <a:lstStyle/>
          <a:p>
            <a:r>
              <a:rPr lang="zh-CN" altLang="en-US" b="1" i="1" dirty="0">
                <a:solidFill>
                  <a:srgbClr val="0057D6"/>
                </a:solidFill>
                <a:ea typeface="华文楷体" panose="02010600040101010101" pitchFamily="2" charset="-122"/>
              </a:rPr>
              <a:t>念天地之悠悠    独怆然而涕下</a:t>
            </a:r>
            <a:endParaRPr lang="zh-CN" altLang="en-US" b="1" i="1" dirty="0">
              <a:solidFill>
                <a:srgbClr val="0057D6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600" b="1" i="1" dirty="0">
                <a:solidFill>
                  <a:srgbClr val="FF0000"/>
                </a:solidFill>
                <a:latin typeface="华文行楷" panose="02010800040101010101" pitchFamily="2" charset="-122"/>
                <a:ea typeface="幼圆" panose="02010509060101010101" pitchFamily="49" charset="-122"/>
              </a:rPr>
              <a:t>从空间角度表现了主人公的孤独。</a:t>
            </a:r>
            <a:endParaRPr lang="en-US" altLang="zh-CN" sz="2600" b="1" i="1" dirty="0">
              <a:solidFill>
                <a:srgbClr val="FF0000"/>
              </a:solidFill>
              <a:latin typeface="华文行楷" panose="02010800040101010101" pitchFamily="2" charset="-122"/>
              <a:ea typeface="幼圆" panose="02010509060101010101" pitchFamily="49" charset="-122"/>
            </a:endParaRPr>
          </a:p>
          <a:p>
            <a:pPr>
              <a:buNone/>
            </a:pP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诗人登楼眺望，想到那天地广袤而高远，在广阔无垠的背景中，我独自忧伤，任泪水沾满我的衣襟。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buNone/>
            </a:pP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第三四句描绘了诗人在浩渺的空间中感受到孤寂悲苦的情绪。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900" b="1" dirty="0">
                <a:solidFill>
                  <a:schemeClr val="hlink"/>
                </a:solidFill>
                <a:latin typeface="华文行楷" panose="02010800040101010101" pitchFamily="2" charset="-122"/>
                <a:ea typeface="幼圆" panose="02010509060101010101" pitchFamily="49" charset="-122"/>
              </a:rPr>
              <a:t>   </a:t>
            </a:r>
            <a:endParaRPr lang="en-US" altLang="zh-CN" sz="2900" b="1" dirty="0">
              <a:solidFill>
                <a:schemeClr val="hlink"/>
              </a:solidFill>
              <a:latin typeface="华文行楷" panose="02010800040101010101" pitchFamily="2" charset="-122"/>
              <a:ea typeface="幼圆" panose="02010509060101010101" pitchFamily="49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900" b="1" dirty="0">
                <a:solidFill>
                  <a:schemeClr val="hlink"/>
                </a:solidFill>
                <a:latin typeface="华文行楷" panose="02010800040101010101" pitchFamily="2" charset="-122"/>
                <a:ea typeface="幼圆" panose="02010509060101010101" pitchFamily="49" charset="-122"/>
              </a:rPr>
              <a:t>       </a:t>
            </a:r>
            <a:r>
              <a:rPr lang="zh-CN" altLang="en-US" sz="2900" b="1" dirty="0">
                <a:solidFill>
                  <a:schemeClr val="hlink"/>
                </a:solidFill>
                <a:latin typeface="华文行楷" panose="02010800040101010101" pitchFamily="2" charset="-122"/>
                <a:ea typeface="幼圆" panose="02010509060101010101" pitchFamily="49" charset="-122"/>
              </a:rPr>
              <a:t>浩瀚的天宇和苍茫的原野交融在一起，诗人寂寞地站在这个时间和空间的交汇处，感慨天地悠悠，叹息知音难求。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="" xmlns:a16="http://schemas.microsoft.com/office/drawing/2014/main" id="{A90A3B6D-69E2-4067-875B-2382AFBE69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05669" y="-262156"/>
            <a:ext cx="7886700" cy="1325563"/>
          </a:xfrm>
        </p:spPr>
        <p:txBody>
          <a:bodyPr/>
          <a:lstStyle/>
          <a:p>
            <a:r>
              <a:rPr lang="zh-CN" altLang="en-US" b="1" dirty="0"/>
              <a:t>登幽州台歌</a:t>
            </a:r>
            <a:r>
              <a:rPr lang="en-US" altLang="zh-CN" dirty="0"/>
              <a:t>——</a:t>
            </a:r>
            <a:r>
              <a:rPr lang="zh-CN" altLang="en-US" b="1" dirty="0"/>
              <a:t>鉴赏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D43526CF-294F-4807-AB95-268DFAA9C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538" y="1496264"/>
            <a:ext cx="4572563" cy="4591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42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1" descr="陈子昂2">
            <a:extLst>
              <a:ext uri="{FF2B5EF4-FFF2-40B4-BE49-F238E27FC236}">
                <a16:creationId xmlns="" xmlns:a16="http://schemas.microsoft.com/office/drawing/2014/main" id="{7C7C1CA7-9A0F-4D3F-AD18-883D65418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122506" cy="672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133681" y="123249"/>
            <a:ext cx="26786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登幽州台歌</a:t>
            </a:r>
          </a:p>
        </p:txBody>
      </p:sp>
      <p:grpSp>
        <p:nvGrpSpPr>
          <p:cNvPr id="32771" name="Group 19"/>
          <p:cNvGrpSpPr>
            <a:grpSpLocks/>
          </p:cNvGrpSpPr>
          <p:nvPr/>
        </p:nvGrpSpPr>
        <p:grpSpPr bwMode="auto">
          <a:xfrm>
            <a:off x="153645" y="65305"/>
            <a:ext cx="1739503" cy="700088"/>
            <a:chOff x="138" y="461"/>
            <a:chExt cx="1461" cy="441"/>
          </a:xfrm>
        </p:grpSpPr>
        <p:pic>
          <p:nvPicPr>
            <p:cNvPr id="32775" name="Picture 18" descr="未标题-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" y="461"/>
              <a:ext cx="1461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776" name="文本框 2"/>
            <p:cNvSpPr txBox="1">
              <a:spLocks noChangeArrowheads="1"/>
            </p:cNvSpPr>
            <p:nvPr/>
          </p:nvSpPr>
          <p:spPr bwMode="auto">
            <a:xfrm>
              <a:off x="476" y="509"/>
              <a:ext cx="1080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总结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691680" y="1052736"/>
            <a:ext cx="5400600" cy="2446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70000"/>
              </a:lnSpc>
            </a:pPr>
            <a:r>
              <a:rPr lang="zh-CN" altLang="en-US" sz="3000" b="1" dirty="0">
                <a:latin typeface="宋体" panose="02010600030101010101" pitchFamily="2" charset="-122"/>
              </a:rPr>
              <a:t>俯仰古今</a:t>
            </a:r>
            <a:r>
              <a:rPr lang="en-US" altLang="zh-CN" sz="3000" b="1" dirty="0">
                <a:latin typeface="宋体" panose="02010600030101010101" pitchFamily="2" charset="-122"/>
              </a:rPr>
              <a:t>——</a:t>
            </a:r>
            <a:r>
              <a:rPr lang="zh-CN" altLang="en-US" sz="3000" b="1" dirty="0">
                <a:solidFill>
                  <a:srgbClr val="0000FF"/>
                </a:solidFill>
                <a:latin typeface="宋体" panose="02010600030101010101" pitchFamily="2" charset="-122"/>
              </a:rPr>
              <a:t>时间</a:t>
            </a:r>
            <a:r>
              <a:rPr lang="zh-CN" altLang="en-US" sz="3000" b="1" dirty="0">
                <a:latin typeface="宋体" panose="02010600030101010101" pitchFamily="2" charset="-122"/>
              </a:rPr>
              <a:t>的绵长</a:t>
            </a:r>
          </a:p>
          <a:p>
            <a:pPr eaLnBrk="1" hangingPunct="1">
              <a:lnSpc>
                <a:spcPct val="170000"/>
              </a:lnSpc>
            </a:pPr>
            <a:r>
              <a:rPr lang="zh-CN" altLang="en-US" sz="3000" b="1" dirty="0">
                <a:latin typeface="宋体" panose="02010600030101010101" pitchFamily="2" charset="-122"/>
              </a:rPr>
              <a:t>天地悠悠</a:t>
            </a:r>
            <a:r>
              <a:rPr lang="en-US" altLang="zh-CN" sz="3000" b="1" dirty="0">
                <a:latin typeface="宋体" panose="02010600030101010101" pitchFamily="2" charset="-122"/>
              </a:rPr>
              <a:t>——</a:t>
            </a:r>
            <a:r>
              <a:rPr lang="zh-CN" altLang="en-US" sz="3000" b="1" dirty="0">
                <a:solidFill>
                  <a:srgbClr val="0000FF"/>
                </a:solidFill>
                <a:latin typeface="宋体" panose="02010600030101010101" pitchFamily="2" charset="-122"/>
              </a:rPr>
              <a:t>空间</a:t>
            </a:r>
            <a:r>
              <a:rPr lang="zh-CN" altLang="en-US" sz="3000" b="1" dirty="0">
                <a:latin typeface="宋体" panose="02010600030101010101" pitchFamily="2" charset="-122"/>
              </a:rPr>
              <a:t>的辽阔无垠</a:t>
            </a:r>
          </a:p>
          <a:p>
            <a:pPr eaLnBrk="1" hangingPunct="1">
              <a:lnSpc>
                <a:spcPct val="170000"/>
              </a:lnSpc>
            </a:pPr>
            <a:r>
              <a:rPr lang="zh-CN" altLang="en-US" sz="3000" b="1" dirty="0">
                <a:latin typeface="宋体" panose="02010600030101010101" pitchFamily="2" charset="-122"/>
              </a:rPr>
              <a:t>独自凭吊</a:t>
            </a:r>
            <a:r>
              <a:rPr lang="en-US" altLang="zh-CN" sz="3000" b="1" dirty="0">
                <a:latin typeface="宋体" panose="02010600030101010101" pitchFamily="2" charset="-122"/>
              </a:rPr>
              <a:t>——</a:t>
            </a:r>
            <a:r>
              <a:rPr lang="zh-CN" altLang="en-US" sz="3000" b="1" dirty="0">
                <a:solidFill>
                  <a:srgbClr val="0000FF"/>
                </a:solidFill>
                <a:latin typeface="宋体" panose="02010600030101010101" pitchFamily="2" charset="-122"/>
              </a:rPr>
              <a:t>心绪</a:t>
            </a:r>
            <a:r>
              <a:rPr lang="zh-CN" altLang="en-US" sz="3000" b="1" dirty="0">
                <a:latin typeface="宋体" panose="02010600030101010101" pitchFamily="2" charset="-122"/>
              </a:rPr>
              <a:t>之孤单悲苦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7300460" y="1437453"/>
            <a:ext cx="1756829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</a:rPr>
              <a:t>孤独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</a:rPr>
              <a:t>生之短促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</a:rPr>
              <a:t>怀才不遇</a:t>
            </a:r>
          </a:p>
        </p:txBody>
      </p:sp>
      <p:sp>
        <p:nvSpPr>
          <p:cNvPr id="11" name="右大括号 10"/>
          <p:cNvSpPr/>
          <p:nvPr/>
        </p:nvSpPr>
        <p:spPr>
          <a:xfrm>
            <a:off x="7083867" y="1267014"/>
            <a:ext cx="169376" cy="2095204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/>
        </p:nvSpPr>
        <p:spPr>
          <a:xfrm>
            <a:off x="3182752" y="4653136"/>
            <a:ext cx="556571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/>
              <a:buChar char="ß"/>
              <a:defRPr/>
            </a:pPr>
            <a:r>
              <a:rPr lang="zh-CN" altLang="en-US" sz="2800" b="1" u="sng" dirty="0" smtClean="0"/>
              <a:t>这</a:t>
            </a:r>
            <a:r>
              <a:rPr lang="zh-CN" altLang="en-US" sz="2800" b="1" u="sng" dirty="0"/>
              <a:t>首</a:t>
            </a:r>
            <a:r>
              <a:rPr lang="zh-CN" altLang="en-US" sz="2800" b="1" u="sng" dirty="0" smtClean="0"/>
              <a:t>诗</a:t>
            </a:r>
            <a:r>
              <a:rPr lang="zh-CN" altLang="en-US" sz="2800" b="1" dirty="0">
                <a:solidFill>
                  <a:srgbClr val="FF0000"/>
                </a:solidFill>
              </a:rPr>
              <a:t>吊古伤今</a:t>
            </a:r>
            <a:r>
              <a:rPr lang="zh-CN" altLang="en-US" sz="2800" b="1" u="sng" dirty="0" smtClean="0">
                <a:solidFill>
                  <a:srgbClr val="0070C0"/>
                </a:solidFill>
              </a:rPr>
              <a:t>，</a:t>
            </a:r>
            <a:r>
              <a:rPr lang="zh-CN" altLang="en-US" sz="2800" b="1" u="sng" dirty="0"/>
              <a:t>以自己不遇前贤，后贤未到，从时空浩渺的角度，表现了诗人</a:t>
            </a:r>
            <a:r>
              <a:rPr lang="zh-CN" altLang="en-US" sz="2800" b="1" u="sng" dirty="0">
                <a:solidFill>
                  <a:srgbClr val="FF0000"/>
                </a:solidFill>
              </a:rPr>
              <a:t>怀才不遇、寂寞苦闷</a:t>
            </a:r>
            <a:r>
              <a:rPr lang="zh-CN" altLang="en-US" sz="2800" b="1" u="sng" dirty="0"/>
              <a:t>的情怀。</a:t>
            </a:r>
            <a:endParaRPr lang="zh-CN" altLang="zh-CN" sz="2800" dirty="0"/>
          </a:p>
        </p:txBody>
      </p:sp>
      <p:sp>
        <p:nvSpPr>
          <p:cNvPr id="5" name="矩形 4"/>
          <p:cNvSpPr/>
          <p:nvPr/>
        </p:nvSpPr>
        <p:spPr>
          <a:xfrm>
            <a:off x="2196338" y="3861048"/>
            <a:ext cx="67056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 2"/>
              <a:buChar char="ß"/>
              <a:defRPr/>
            </a:pPr>
            <a:r>
              <a:rPr lang="zh-CN" altLang="en-US" sz="3200" dirty="0"/>
              <a:t>这首诗表达诗人怎样的思想感情？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163123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1" grpId="0" bldLvl="0" animBg="1"/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后人评价</a:t>
            </a:r>
          </a:p>
        </p:txBody>
      </p:sp>
      <p:sp>
        <p:nvSpPr>
          <p:cNvPr id="1945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 smtClean="0"/>
              <a:t>陈子昂去世</a:t>
            </a:r>
            <a:r>
              <a:rPr lang="en-US" altLang="zh-CN" sz="2400" smtClean="0"/>
              <a:t>60</a:t>
            </a:r>
            <a:r>
              <a:rPr lang="zh-CN" altLang="en-US" sz="2400" smtClean="0"/>
              <a:t>年后，杜甫来到射洪县陈子昂学堂，无限感伤，挥笔写道：“陈公读书堂，石柱仄青苔。悲风为我起，激烈伤雄才。”</a:t>
            </a:r>
            <a:endParaRPr lang="en-US" altLang="zh-CN" sz="2400" smtClean="0"/>
          </a:p>
          <a:p>
            <a:r>
              <a:rPr lang="zh-CN" altLang="en-US" sz="2400" smtClean="0"/>
              <a:t>韩愈</a:t>
            </a:r>
            <a:r>
              <a:rPr lang="en-US" altLang="zh-CN" sz="2400" smtClean="0"/>
              <a:t>《</a:t>
            </a:r>
            <a:r>
              <a:rPr lang="zh-CN" altLang="en-US" sz="2400" smtClean="0"/>
              <a:t>荐士</a:t>
            </a:r>
            <a:r>
              <a:rPr lang="en-US" altLang="zh-CN" sz="2400" smtClean="0"/>
              <a:t>》</a:t>
            </a:r>
            <a:r>
              <a:rPr lang="zh-CN" altLang="en-US" sz="2400" smtClean="0"/>
              <a:t>：“国朝盛文章，子昂始高蹈。”</a:t>
            </a:r>
          </a:p>
          <a:p>
            <a:r>
              <a:rPr lang="zh-CN" altLang="en-US" sz="2400" smtClean="0"/>
              <a:t>白居易</a:t>
            </a:r>
            <a:r>
              <a:rPr lang="en-US" altLang="zh-CN" sz="2400" smtClean="0"/>
              <a:t>《</a:t>
            </a:r>
            <a:r>
              <a:rPr lang="zh-CN" altLang="en-US" sz="2400" smtClean="0"/>
              <a:t>初授拾遗</a:t>
            </a:r>
            <a:r>
              <a:rPr lang="en-US" altLang="zh-CN" sz="2400" smtClean="0"/>
              <a:t>》</a:t>
            </a:r>
            <a:r>
              <a:rPr lang="zh-CN" altLang="en-US" sz="2400" smtClean="0"/>
              <a:t>：“杜甫陈子昂</a:t>
            </a:r>
            <a:r>
              <a:rPr lang="en-US" altLang="zh-CN" sz="2400" smtClean="0"/>
              <a:t>,</a:t>
            </a:r>
            <a:r>
              <a:rPr lang="zh-CN" altLang="en-US" sz="2400" smtClean="0"/>
              <a:t>才名括天地。”</a:t>
            </a:r>
            <a:endParaRPr lang="en-US" altLang="zh-CN" sz="2400" smtClean="0"/>
          </a:p>
          <a:p>
            <a:endParaRPr lang="en-US" altLang="zh-CN" sz="2400" smtClean="0"/>
          </a:p>
          <a:p>
            <a:endParaRPr lang="en-US" altLang="zh-CN" sz="2400" smtClean="0"/>
          </a:p>
          <a:p>
            <a:r>
              <a:rPr lang="zh-CN" altLang="en-US" sz="2400" smtClean="0">
                <a:solidFill>
                  <a:srgbClr val="FF0000"/>
                </a:solidFill>
              </a:rPr>
              <a:t>陈子昂进一步发展了“初唐四杰”所追求的充实，刚健的诗风，彻底肃清了齐梁诗歌中绮靡纤弱的习气，对盛唐诗人张九龄，李白，杜甫产生了深远影响。</a:t>
            </a:r>
          </a:p>
        </p:txBody>
      </p:sp>
    </p:spTree>
    <p:extLst>
      <p:ext uri="{BB962C8B-B14F-4D97-AF65-F5344CB8AC3E}">
        <p14:creationId xmlns:p14="http://schemas.microsoft.com/office/powerpoint/2010/main" val="114584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万里长城">
  <a:themeElements>
    <a:clrScheme name="万里长城 1">
      <a:dk1>
        <a:srgbClr val="000000"/>
      </a:dk1>
      <a:lt1>
        <a:srgbClr val="FFFFFF"/>
      </a:lt1>
      <a:dk2>
        <a:srgbClr val="000099"/>
      </a:dk2>
      <a:lt2>
        <a:srgbClr val="969696"/>
      </a:lt2>
      <a:accent1>
        <a:srgbClr val="FFFF99"/>
      </a:accent1>
      <a:accent2>
        <a:srgbClr val="006666"/>
      </a:accent2>
      <a:accent3>
        <a:srgbClr val="FFFFFF"/>
      </a:accent3>
      <a:accent4>
        <a:srgbClr val="000000"/>
      </a:accent4>
      <a:accent5>
        <a:srgbClr val="FFFFCA"/>
      </a:accent5>
      <a:accent6>
        <a:srgbClr val="005C5C"/>
      </a:accent6>
      <a:hlink>
        <a:srgbClr val="800080"/>
      </a:hlink>
      <a:folHlink>
        <a:srgbClr val="FF6600"/>
      </a:folHlink>
    </a:clrScheme>
    <a:fontScheme name="万里长城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万里长城 1">
        <a:dk1>
          <a:srgbClr val="000000"/>
        </a:dk1>
        <a:lt1>
          <a:srgbClr val="FFFFFF"/>
        </a:lt1>
        <a:dk2>
          <a:srgbClr val="000099"/>
        </a:dk2>
        <a:lt2>
          <a:srgbClr val="969696"/>
        </a:lt2>
        <a:accent1>
          <a:srgbClr val="FFFF99"/>
        </a:accent1>
        <a:accent2>
          <a:srgbClr val="006666"/>
        </a:accent2>
        <a:accent3>
          <a:srgbClr val="FFFFFF"/>
        </a:accent3>
        <a:accent4>
          <a:srgbClr val="000000"/>
        </a:accent4>
        <a:accent5>
          <a:srgbClr val="FFFFCA"/>
        </a:accent5>
        <a:accent6>
          <a:srgbClr val="005C5C"/>
        </a:accent6>
        <a:hlink>
          <a:srgbClr val="80008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里长城 2">
        <a:dk1>
          <a:srgbClr val="000000"/>
        </a:dk1>
        <a:lt1>
          <a:srgbClr val="8EA4EA"/>
        </a:lt1>
        <a:dk2>
          <a:srgbClr val="0033CC"/>
        </a:dk2>
        <a:lt2>
          <a:srgbClr val="969696"/>
        </a:lt2>
        <a:accent1>
          <a:srgbClr val="86B5B6"/>
        </a:accent1>
        <a:accent2>
          <a:srgbClr val="FFCC66"/>
        </a:accent2>
        <a:accent3>
          <a:srgbClr val="C6CFF3"/>
        </a:accent3>
        <a:accent4>
          <a:srgbClr val="000000"/>
        </a:accent4>
        <a:accent5>
          <a:srgbClr val="C3D7D7"/>
        </a:accent5>
        <a:accent6>
          <a:srgbClr val="E7B95C"/>
        </a:accent6>
        <a:hlink>
          <a:srgbClr val="626292"/>
        </a:hlink>
        <a:folHlink>
          <a:srgbClr val="A2366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里长城 3">
        <a:dk1>
          <a:srgbClr val="0000FF"/>
        </a:dk1>
        <a:lt1>
          <a:srgbClr val="C0C0C0"/>
        </a:lt1>
        <a:dk2>
          <a:srgbClr val="000000"/>
        </a:dk2>
        <a:lt2>
          <a:srgbClr val="B2B2B2"/>
        </a:lt2>
        <a:accent1>
          <a:srgbClr val="FFCC99"/>
        </a:accent1>
        <a:accent2>
          <a:srgbClr val="FF99CC"/>
        </a:accent2>
        <a:accent3>
          <a:srgbClr val="DCDCDC"/>
        </a:accent3>
        <a:accent4>
          <a:srgbClr val="0000DA"/>
        </a:accent4>
        <a:accent5>
          <a:srgbClr val="FFE2CA"/>
        </a:accent5>
        <a:accent6>
          <a:srgbClr val="E78AB9"/>
        </a:accent6>
        <a:hlink>
          <a:srgbClr val="9C4070"/>
        </a:hlink>
        <a:folHlink>
          <a:srgbClr val="0071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里长城 4">
        <a:dk1>
          <a:srgbClr val="0029AC"/>
        </a:dk1>
        <a:lt1>
          <a:srgbClr val="CCFFCC"/>
        </a:lt1>
        <a:dk2>
          <a:srgbClr val="993366"/>
        </a:dk2>
        <a:lt2>
          <a:srgbClr val="969696"/>
        </a:lt2>
        <a:accent1>
          <a:srgbClr val="FFCC99"/>
        </a:accent1>
        <a:accent2>
          <a:srgbClr val="6699FF"/>
        </a:accent2>
        <a:accent3>
          <a:srgbClr val="E2FFE2"/>
        </a:accent3>
        <a:accent4>
          <a:srgbClr val="002192"/>
        </a:accent4>
        <a:accent5>
          <a:srgbClr val="FFE2CA"/>
        </a:accent5>
        <a:accent6>
          <a:srgbClr val="5C8AE7"/>
        </a:accent6>
        <a:hlink>
          <a:srgbClr val="006600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里长城 5">
        <a:dk1>
          <a:srgbClr val="333333"/>
        </a:dk1>
        <a:lt1>
          <a:srgbClr val="FF99CC"/>
        </a:lt1>
        <a:dk2>
          <a:srgbClr val="006600"/>
        </a:dk2>
        <a:lt2>
          <a:srgbClr val="B2B2B2"/>
        </a:lt2>
        <a:accent1>
          <a:srgbClr val="FFFF66"/>
        </a:accent1>
        <a:accent2>
          <a:srgbClr val="33CCFF"/>
        </a:accent2>
        <a:accent3>
          <a:srgbClr val="FFCAE2"/>
        </a:accent3>
        <a:accent4>
          <a:srgbClr val="2A2A2A"/>
        </a:accent4>
        <a:accent5>
          <a:srgbClr val="FFFFB8"/>
        </a:accent5>
        <a:accent6>
          <a:srgbClr val="2DB9E7"/>
        </a:accent6>
        <a:hlink>
          <a:srgbClr val="6600FF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里长城 6">
        <a:dk1>
          <a:srgbClr val="000000"/>
        </a:dk1>
        <a:lt1>
          <a:srgbClr val="FFFFCC"/>
        </a:lt1>
        <a:dk2>
          <a:srgbClr val="6756A6"/>
        </a:dk2>
        <a:lt2>
          <a:srgbClr val="969696"/>
        </a:lt2>
        <a:accent1>
          <a:srgbClr val="99CCFF"/>
        </a:accent1>
        <a:accent2>
          <a:srgbClr val="008000"/>
        </a:accent2>
        <a:accent3>
          <a:srgbClr val="FFFFE2"/>
        </a:accent3>
        <a:accent4>
          <a:srgbClr val="000000"/>
        </a:accent4>
        <a:accent5>
          <a:srgbClr val="CAE2FF"/>
        </a:accent5>
        <a:accent6>
          <a:srgbClr val="007300"/>
        </a:accent6>
        <a:hlink>
          <a:srgbClr val="990033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里长城 7">
        <a:dk1>
          <a:srgbClr val="CC3300"/>
        </a:dk1>
        <a:lt1>
          <a:srgbClr val="99CCFF"/>
        </a:lt1>
        <a:dk2>
          <a:srgbClr val="003399"/>
        </a:dk2>
        <a:lt2>
          <a:srgbClr val="969696"/>
        </a:lt2>
        <a:accent1>
          <a:srgbClr val="CED7FE"/>
        </a:accent1>
        <a:accent2>
          <a:srgbClr val="FFFFFF"/>
        </a:accent2>
        <a:accent3>
          <a:srgbClr val="CAE2FF"/>
        </a:accent3>
        <a:accent4>
          <a:srgbClr val="AE2A00"/>
        </a:accent4>
        <a:accent5>
          <a:srgbClr val="E3E8FE"/>
        </a:accent5>
        <a:accent6>
          <a:srgbClr val="E7E7E7"/>
        </a:accent6>
        <a:hlink>
          <a:srgbClr val="006600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里长城 8">
        <a:dk1>
          <a:srgbClr val="006600"/>
        </a:dk1>
        <a:lt1>
          <a:srgbClr val="FFCC99"/>
        </a:lt1>
        <a:dk2>
          <a:srgbClr val="000000"/>
        </a:dk2>
        <a:lt2>
          <a:srgbClr val="B2B2B2"/>
        </a:lt2>
        <a:accent1>
          <a:srgbClr val="FFFFFF"/>
        </a:accent1>
        <a:accent2>
          <a:srgbClr val="FFFF66"/>
        </a:accent2>
        <a:accent3>
          <a:srgbClr val="FFE2CA"/>
        </a:accent3>
        <a:accent4>
          <a:srgbClr val="005600"/>
        </a:accent4>
        <a:accent5>
          <a:srgbClr val="FFFFFF"/>
        </a:accent5>
        <a:accent6>
          <a:srgbClr val="E7E75C"/>
        </a:accent6>
        <a:hlink>
          <a:srgbClr val="5B5B89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1064</Words>
  <Application>Microsoft Office PowerPoint</Application>
  <PresentationFormat>全屏显示(4:3)</PresentationFormat>
  <Paragraphs>92</Paragraphs>
  <Slides>15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5</vt:i4>
      </vt:variant>
      <vt:variant>
        <vt:lpstr>幻灯片标题</vt:lpstr>
      </vt:variant>
      <vt:variant>
        <vt:i4>15</vt:i4>
      </vt:variant>
    </vt:vector>
  </HeadingPairs>
  <TitlesOfParts>
    <vt:vector size="20" baseType="lpstr">
      <vt:lpstr>Office 主题</vt:lpstr>
      <vt:lpstr>1_Office 主题</vt:lpstr>
      <vt:lpstr>2_Office 主题</vt:lpstr>
      <vt:lpstr>万里长城</vt:lpstr>
      <vt:lpstr>暗香扑面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“报君黄金台上意，提携玉龙为君死”                                              ——李贺</vt:lpstr>
      <vt:lpstr>PowerPoint 演示文稿</vt:lpstr>
      <vt:lpstr>PowerPoint 演示文稿</vt:lpstr>
      <vt:lpstr>3.注解</vt:lpstr>
      <vt:lpstr>登幽州台歌——古诗译文</vt:lpstr>
      <vt:lpstr>登幽州台歌——鉴赏</vt:lpstr>
      <vt:lpstr>登幽州台歌——鉴赏</vt:lpstr>
      <vt:lpstr>登幽州台歌——鉴赏</vt:lpstr>
      <vt:lpstr>PowerPoint 演示文稿</vt:lpstr>
      <vt:lpstr>后人评价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4</cp:revision>
  <dcterms:created xsi:type="dcterms:W3CDTF">2020-03-02T17:20:57Z</dcterms:created>
  <dcterms:modified xsi:type="dcterms:W3CDTF">2020-03-03T03:25:00Z</dcterms:modified>
</cp:coreProperties>
</file>