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2" r:id="rId3"/>
    <p:sldId id="297" r:id="rId5"/>
    <p:sldId id="349" r:id="rId6"/>
    <p:sldId id="307" r:id="rId7"/>
    <p:sldId id="350" r:id="rId8"/>
    <p:sldId id="314" r:id="rId9"/>
    <p:sldId id="311" r:id="rId10"/>
    <p:sldId id="317" r:id="rId11"/>
    <p:sldId id="312" r:id="rId12"/>
    <p:sldId id="330" r:id="rId13"/>
    <p:sldId id="332" r:id="rId14"/>
    <p:sldId id="336" r:id="rId15"/>
    <p:sldId id="323" r:id="rId16"/>
    <p:sldId id="324" r:id="rId17"/>
    <p:sldId id="325" r:id="rId18"/>
    <p:sldId id="328" r:id="rId19"/>
    <p:sldId id="277" r:id="rId20"/>
    <p:sldId id="305" r:id="rId21"/>
    <p:sldId id="259" r:id="rId22"/>
    <p:sldId id="288" r:id="rId23"/>
    <p:sldId id="344" r:id="rId24"/>
    <p:sldId id="345" r:id="rId25"/>
    <p:sldId id="348" r:id="rId26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3D36"/>
    <a:srgbClr val="FF4336"/>
    <a:srgbClr val="FFFF00"/>
    <a:srgbClr val="0000FF"/>
    <a:srgbClr val="FF0000"/>
    <a:srgbClr val="FFFFCC"/>
    <a:srgbClr val="FFFF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9326"/>
    <p:restoredTop sz="94660"/>
  </p:normalViewPr>
  <p:slideViewPr>
    <p:cSldViewPr showGuides="1">
      <p:cViewPr>
        <p:scale>
          <a:sx n="75" d="100"/>
          <a:sy n="75" d="100"/>
        </p:scale>
        <p:origin x="-780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gs" Target="tags/tag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4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jpeg"/><Relationship Id="rId3" Type="http://schemas.openxmlformats.org/officeDocument/2006/relationships/image" Target="../media/image1.png"/><Relationship Id="rId2" Type="http://schemas.microsoft.com/office/2007/relationships/media" Target="file:///C:\WINNT\Media\&#24503;&#24426;&#35199;&#30340;&#12298;&#26376;&#20809;&#12299;.RMI" TargetMode="External"/><Relationship Id="rId1" Type="http://schemas.openxmlformats.org/officeDocument/2006/relationships/audio" Target="file:///C:\WINNT\Media\&#24503;&#24426;&#35199;&#30340;&#12298;&#26376;&#20809;&#12299;.RMI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11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8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2.wmf"/><Relationship Id="rId1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1.xml"/><Relationship Id="rId1" Type="http://schemas.openxmlformats.org/officeDocument/2006/relationships/image" Target="../media/image13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slide" Target="slide21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Relationship Id="rId3" Type="http://schemas.openxmlformats.org/officeDocument/2006/relationships/oleObject" Target="../embeddings/oleObject7.bin"/><Relationship Id="rId2" Type="http://schemas.openxmlformats.org/officeDocument/2006/relationships/image" Target="../media/image14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1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png"/><Relationship Id="rId3" Type="http://schemas.microsoft.com/office/2007/relationships/media" Target="file:///H:\&#20108;&#27425;&#20989;&#25968;&#22270;&#20687;&#21644;&#24615;&#36136;&#65288;1&#65289;\&#31921;&#31069;.mp3" TargetMode="External"/><Relationship Id="rId2" Type="http://schemas.openxmlformats.org/officeDocument/2006/relationships/audio" Target="file:///H:\&#20108;&#27425;&#20989;&#25968;&#22270;&#20687;&#21644;&#24615;&#36136;&#65288;1&#65289;\&#31921;&#31069;.mp3" TargetMode="External"/><Relationship Id="rId1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德彪西的《月光》.RMI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848600" y="56388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3" name="Picture 3" descr="haishangrichu2_0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62000" y="-603250"/>
            <a:ext cx="9906000" cy="7923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Text Box 9"/>
          <p:cNvSpPr txBox="1"/>
          <p:nvPr/>
        </p:nvSpPr>
        <p:spPr>
          <a:xfrm>
            <a:off x="1692275" y="1484313"/>
            <a:ext cx="5832475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直线和圆的位置关系		（一）</a:t>
            </a:r>
            <a:endParaRPr lang="zh-CN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2"/>
                </p:tgtEl>
              </p:cMediaNode>
            </p:audio>
          </p:childTnLst>
        </p:cTn>
      </p:par>
    </p:tnLst>
    <p:bldLst>
      <p:bldP spid="3072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Rectangle 2"/>
          <p:cNvSpPr/>
          <p:nvPr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179" name="Rectangle 3"/>
          <p:cNvSpPr/>
          <p:nvPr/>
        </p:nvSpPr>
        <p:spPr>
          <a:xfrm>
            <a:off x="3563938" y="476250"/>
            <a:ext cx="5580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</a:rPr>
              <a:t>点和圆的位置关系有几种？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50182" name="Text Box 6"/>
          <p:cNvSpPr txBox="1"/>
          <p:nvPr/>
        </p:nvSpPr>
        <p:spPr>
          <a:xfrm>
            <a:off x="2862263" y="26717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50183" name="Text Box 7"/>
          <p:cNvSpPr txBox="1"/>
          <p:nvPr/>
        </p:nvSpPr>
        <p:spPr>
          <a:xfrm>
            <a:off x="2603500" y="26717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50184" name="Text Box 8"/>
          <p:cNvSpPr txBox="1"/>
          <p:nvPr/>
        </p:nvSpPr>
        <p:spPr>
          <a:xfrm>
            <a:off x="2174875" y="2595563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  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8" name="Text Box 12"/>
          <p:cNvSpPr txBox="1"/>
          <p:nvPr/>
        </p:nvSpPr>
        <p:spPr>
          <a:xfrm>
            <a:off x="4211638" y="2362200"/>
            <a:ext cx="46275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点到圆心的距离为</a:t>
            </a:r>
            <a:r>
              <a:rPr lang="en-US" altLang="zh-CN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，圆的半径为</a:t>
            </a:r>
            <a:r>
              <a:rPr lang="en-US" altLang="zh-CN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r</a:t>
            </a: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，则：</a:t>
            </a:r>
            <a:endParaRPr lang="zh-CN" altLang="en-US" sz="36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0189" name="AutoShape 13"/>
          <p:cNvSpPr/>
          <p:nvPr/>
        </p:nvSpPr>
        <p:spPr>
          <a:xfrm>
            <a:off x="5940425" y="4076700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1" name="WordArt 16" descr="线1"/>
          <p:cNvSpPr>
            <a:spLocks noTextEdit="1"/>
          </p:cNvSpPr>
          <p:nvPr/>
        </p:nvSpPr>
        <p:spPr>
          <a:xfrm>
            <a:off x="457200" y="533400"/>
            <a:ext cx="2451100" cy="835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spc="-180">
                <a:ln w="25400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复习回顾</a:t>
            </a:r>
            <a:endParaRPr lang="zh-CN" altLang="en-US" sz="3600" spc="-180">
              <a:ln w="25400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193" name="Text Box 17"/>
          <p:cNvSpPr txBox="1"/>
          <p:nvPr/>
        </p:nvSpPr>
        <p:spPr>
          <a:xfrm>
            <a:off x="3563938" y="3789363"/>
            <a:ext cx="5327650" cy="2563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点在圆外      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d&gt;r;</a:t>
            </a:r>
            <a:endParaRPr lang="en-US" altLang="zh-CN" sz="3600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点在圆上      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d=r</a:t>
            </a:r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en-US" sz="3600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点在圆内      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d&lt;r.</a:t>
            </a:r>
            <a:endParaRPr lang="en-US" altLang="zh-CN" sz="3600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827088" y="2276475"/>
            <a:ext cx="2016125" cy="1981200"/>
            <a:chOff x="816" y="1104"/>
            <a:chExt cx="1248" cy="1248"/>
          </a:xfrm>
        </p:grpSpPr>
        <p:sp>
          <p:nvSpPr>
            <p:cNvPr id="3101" name="Oval 19"/>
            <p:cNvSpPr/>
            <p:nvPr/>
          </p:nvSpPr>
          <p:spPr>
            <a:xfrm>
              <a:off x="816" y="1104"/>
              <a:ext cx="1248" cy="1248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02" name="AutoShape 20"/>
            <p:cNvSpPr/>
            <p:nvPr/>
          </p:nvSpPr>
          <p:spPr>
            <a:xfrm>
              <a:off x="1440" y="1680"/>
              <a:ext cx="48" cy="48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Group 21"/>
          <p:cNvGrpSpPr/>
          <p:nvPr/>
        </p:nvGrpSpPr>
        <p:grpSpPr>
          <a:xfrm>
            <a:off x="539750" y="2636838"/>
            <a:ext cx="2286000" cy="838200"/>
            <a:chOff x="624" y="1440"/>
            <a:chExt cx="1440" cy="528"/>
          </a:xfrm>
        </p:grpSpPr>
        <p:sp>
          <p:nvSpPr>
            <p:cNvPr id="3098" name="AutoShape 22"/>
            <p:cNvSpPr/>
            <p:nvPr/>
          </p:nvSpPr>
          <p:spPr>
            <a:xfrm>
              <a:off x="1248" y="1440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99" name="AutoShape 23"/>
            <p:cNvSpPr/>
            <p:nvPr/>
          </p:nvSpPr>
          <p:spPr>
            <a:xfrm>
              <a:off x="2016" y="1632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00" name="AutoShape 24"/>
            <p:cNvSpPr/>
            <p:nvPr/>
          </p:nvSpPr>
          <p:spPr>
            <a:xfrm>
              <a:off x="624" y="1920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50201" name="Line 25"/>
          <p:cNvSpPr/>
          <p:nvPr/>
        </p:nvSpPr>
        <p:spPr>
          <a:xfrm>
            <a:off x="1547813" y="2636838"/>
            <a:ext cx="287337" cy="576262"/>
          </a:xfrm>
          <a:prstGeom prst="line">
            <a:avLst/>
          </a:prstGeom>
          <a:ln w="28575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2" name="Line 26"/>
          <p:cNvSpPr/>
          <p:nvPr/>
        </p:nvSpPr>
        <p:spPr>
          <a:xfrm flipV="1">
            <a:off x="684213" y="3213100"/>
            <a:ext cx="1223962" cy="21590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3" name="Line 27"/>
          <p:cNvSpPr/>
          <p:nvPr/>
        </p:nvSpPr>
        <p:spPr>
          <a:xfrm flipV="1">
            <a:off x="1979613" y="2997200"/>
            <a:ext cx="863600" cy="21590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4" name="Text Box 28"/>
          <p:cNvSpPr txBox="1"/>
          <p:nvPr/>
        </p:nvSpPr>
        <p:spPr>
          <a:xfrm>
            <a:off x="1187450" y="20605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50205" name="Text Box 29"/>
          <p:cNvSpPr txBox="1"/>
          <p:nvPr/>
        </p:nvSpPr>
        <p:spPr>
          <a:xfrm>
            <a:off x="2987675" y="278130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50206" name="Text Box 30"/>
          <p:cNvSpPr txBox="1"/>
          <p:nvPr/>
        </p:nvSpPr>
        <p:spPr>
          <a:xfrm>
            <a:off x="179388" y="3500438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C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50207" name="AutoShape 31"/>
          <p:cNvSpPr/>
          <p:nvPr/>
        </p:nvSpPr>
        <p:spPr>
          <a:xfrm>
            <a:off x="5940425" y="4652963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208" name="AutoShape 32"/>
          <p:cNvSpPr/>
          <p:nvPr/>
        </p:nvSpPr>
        <p:spPr>
          <a:xfrm>
            <a:off x="5940425" y="5229225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93" name="Text Box 33"/>
          <p:cNvSpPr txBox="1"/>
          <p:nvPr/>
        </p:nvSpPr>
        <p:spPr>
          <a:xfrm>
            <a:off x="684213" y="4724400"/>
            <a:ext cx="7921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50213" name="Text Box 37"/>
          <p:cNvSpPr txBox="1"/>
          <p:nvPr/>
        </p:nvSpPr>
        <p:spPr>
          <a:xfrm>
            <a:off x="2051050" y="5661025"/>
            <a:ext cx="3889375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位置关系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0214" name="Text Box 38"/>
          <p:cNvSpPr txBox="1"/>
          <p:nvPr/>
        </p:nvSpPr>
        <p:spPr>
          <a:xfrm>
            <a:off x="250825" y="5661025"/>
            <a:ext cx="2376488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数形结合：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15" name="AutoShape 39"/>
          <p:cNvSpPr/>
          <p:nvPr/>
        </p:nvSpPr>
        <p:spPr>
          <a:xfrm>
            <a:off x="3635375" y="5861050"/>
            <a:ext cx="679450" cy="230188"/>
          </a:xfrm>
          <a:prstGeom prst="leftRightArrow">
            <a:avLst>
              <a:gd name="adj1" fmla="val 50000"/>
              <a:gd name="adj2" fmla="val 59034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216" name="Text Box 40"/>
          <p:cNvSpPr txBox="1"/>
          <p:nvPr/>
        </p:nvSpPr>
        <p:spPr>
          <a:xfrm>
            <a:off x="4427538" y="5718175"/>
            <a:ext cx="1657350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数量关系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0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0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0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0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0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2" grpId="0"/>
      <p:bldP spid="50183" grpId="0"/>
      <p:bldP spid="50184" grpId="0"/>
      <p:bldP spid="50188" grpId="0"/>
      <p:bldP spid="50189" grpId="0" animBg="1"/>
      <p:bldP spid="50204" grpId="0"/>
      <p:bldP spid="50207" grpId="0" animBg="1"/>
      <p:bldP spid="50208" grpId="0" animBg="1"/>
      <p:bldP spid="50213" grpId="0"/>
      <p:bldP spid="50214" grpId="0"/>
      <p:bldP spid="50215" grpId="0" animBg="1"/>
      <p:bldP spid="502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Oval 2"/>
          <p:cNvSpPr/>
          <p:nvPr/>
        </p:nvSpPr>
        <p:spPr>
          <a:xfrm>
            <a:off x="4067175" y="2205038"/>
            <a:ext cx="1584325" cy="1439862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/>
          </p:cNvSpPr>
          <p:nvPr>
            <p:ph type="body" sz="half" idx="1"/>
          </p:nvPr>
        </p:nvSpPr>
        <p:spPr>
          <a:xfrm>
            <a:off x="498475" y="5084763"/>
            <a:ext cx="8321675" cy="1366837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ClrTx/>
              <a:buSzTx/>
              <a:buFontTx/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观察太阳落山的照片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在太阳落山的过程中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太阳与地平线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经历了哪些位置关系的变化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ClrTx/>
              <a:buSzTx/>
              <a:buFontTx/>
              <a:buNone/>
            </a:pPr>
            <a:endParaRPr lang="en-US" altLang="zh-CN" sz="2800" dirty="0"/>
          </a:p>
        </p:txBody>
      </p:sp>
      <p:sp>
        <p:nvSpPr>
          <p:cNvPr id="110596" name="Line 4"/>
          <p:cNvSpPr/>
          <p:nvPr/>
        </p:nvSpPr>
        <p:spPr>
          <a:xfrm rot="-5400000">
            <a:off x="4518025" y="-1557337"/>
            <a:ext cx="0" cy="9251950"/>
          </a:xfrm>
          <a:prstGeom prst="line">
            <a:avLst/>
          </a:prstGeom>
          <a:ln w="25400" cap="flat" cmpd="sng">
            <a:solidFill>
              <a:schemeClr val="tx2"/>
            </a:solidFill>
            <a:prstDash val="dash"/>
            <a:miter/>
            <a:headEnd type="none" w="med" len="med"/>
            <a:tailEnd type="none" w="med" len="med"/>
          </a:ln>
        </p:spPr>
      </p:sp>
      <p:sp>
        <p:nvSpPr>
          <p:cNvPr id="4101" name="Text Box 5"/>
          <p:cNvSpPr txBox="1"/>
          <p:nvPr/>
        </p:nvSpPr>
        <p:spPr>
          <a:xfrm>
            <a:off x="7672388" y="2636838"/>
            <a:ext cx="1471612" cy="731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a(</a:t>
            </a:r>
            <a:r>
              <a:rPr lang="zh-CN" altLang="en-US" sz="2400" dirty="0">
                <a:latin typeface="Arial" panose="020B0604020202020204" pitchFamily="34" charset="0"/>
              </a:rPr>
              <a:t>地平线</a:t>
            </a:r>
            <a:r>
              <a:rPr lang="en-US" altLang="zh-CN" sz="2400" dirty="0">
                <a:latin typeface="Arial" panose="020B0604020202020204" pitchFamily="34" charset="0"/>
              </a:rPr>
              <a:t>)</a:t>
            </a:r>
            <a:endParaRPr lang="en-US" altLang="zh-CN" sz="2400" dirty="0">
              <a:latin typeface="Arial" panose="020B0604020202020204" pitchFamily="34" charset="0"/>
            </a:endParaRPr>
          </a:p>
          <a:p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4102" name="Text Box 6"/>
          <p:cNvSpPr txBox="1"/>
          <p:nvPr/>
        </p:nvSpPr>
        <p:spPr>
          <a:xfrm>
            <a:off x="381000" y="200025"/>
            <a:ext cx="97313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z="3200" b="1" dirty="0">
                <a:latin typeface="Arial" panose="020B0604020202020204" pitchFamily="34" charset="0"/>
              </a:rPr>
              <a:t>       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4103" name="Text Box 7"/>
          <p:cNvSpPr txBox="1"/>
          <p:nvPr/>
        </p:nvSpPr>
        <p:spPr>
          <a:xfrm>
            <a:off x="0" y="3068638"/>
            <a:ext cx="9144000" cy="1917700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>
            <a:spAutoFit/>
          </a:bodyPr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0600" name="Oval 8"/>
          <p:cNvSpPr/>
          <p:nvPr/>
        </p:nvSpPr>
        <p:spPr>
          <a:xfrm>
            <a:off x="5795963" y="1557338"/>
            <a:ext cx="1584325" cy="151130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5" name="Oval 9"/>
          <p:cNvSpPr/>
          <p:nvPr/>
        </p:nvSpPr>
        <p:spPr>
          <a:xfrm>
            <a:off x="7559675" y="476250"/>
            <a:ext cx="1584325" cy="153193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2" name="Oval 10"/>
          <p:cNvSpPr/>
          <p:nvPr/>
        </p:nvSpPr>
        <p:spPr>
          <a:xfrm>
            <a:off x="2339975" y="3068638"/>
            <a:ext cx="1584325" cy="1512887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3" name="Oval 11"/>
          <p:cNvSpPr/>
          <p:nvPr/>
        </p:nvSpPr>
        <p:spPr>
          <a:xfrm>
            <a:off x="395288" y="3429000"/>
            <a:ext cx="1584325" cy="1512888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00" grpId="0" animBg="1"/>
      <p:bldP spid="110602" grpId="0" animBg="1"/>
      <p:bldP spid="11060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5"/>
          <p:cNvSpPr txBox="1"/>
          <p:nvPr/>
        </p:nvSpPr>
        <p:spPr>
          <a:xfrm>
            <a:off x="1042988" y="2492375"/>
            <a:ext cx="50419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今天我们一起来探究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4" name="WordArt 6">
            <a:hlinkClick r:id="" action="ppaction://noaction">
              <a:snd r:embed="rId1" name="咚"/>
            </a:hlinkClick>
          </p:cNvPr>
          <p:cNvSpPr>
            <a:spLocks noChangeArrowheads="1" noChangeShapeType="1" noTextEdit="1"/>
          </p:cNvSpPr>
          <p:nvPr/>
        </p:nvSpPr>
        <p:spPr bwMode="auto">
          <a:xfrm>
            <a:off x="539750" y="3140075"/>
            <a:ext cx="8135938" cy="1584325"/>
          </a:xfrm>
          <a:prstGeom prst="rect">
            <a:avLst/>
          </a:prstGeom>
        </p:spPr>
        <p:txBody>
          <a:bodyPr wrap="none" numCol="1" fromWordArt="1">
            <a:prstTxWarp prst="textDeflate">
              <a:avLst>
                <a:gd name="adj" fmla="val 1875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0" cap="none" spc="0" normalizeH="0" baseline="0" noProof="0" dirty="0">
                <a:ln w="25400">
                  <a:solidFill>
                    <a:srgbClr val="FFFF00"/>
                  </a:solidFill>
                  <a:rou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直线与圆的位置关系</a:t>
            </a:r>
            <a:r>
              <a:rPr kumimoji="0" lang="en-US" altLang="zh-CN" sz="4800" b="0" i="0" u="none" strike="noStrike" kern="10" cap="none" spc="0" normalizeH="0" baseline="0" noProof="0" dirty="0">
                <a:ln w="25400">
                  <a:solidFill>
                    <a:srgbClr val="FFFF00"/>
                  </a:solidFill>
                  <a:rou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(</a:t>
            </a:r>
            <a:r>
              <a:rPr kumimoji="0" lang="zh-CN" altLang="en-US" sz="4800" b="0" i="0" u="none" strike="noStrike" kern="10" cap="none" spc="0" normalizeH="0" baseline="0" noProof="0" dirty="0">
                <a:ln w="25400">
                  <a:solidFill>
                    <a:srgbClr val="FFFF00"/>
                  </a:solidFill>
                  <a:rou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一</a:t>
            </a:r>
            <a:r>
              <a:rPr kumimoji="0" lang="en-US" altLang="zh-CN" sz="4800" b="0" i="0" u="none" strike="noStrike" kern="10" cap="none" spc="0" normalizeH="0" baseline="0" noProof="0" dirty="0">
                <a:ln w="25400">
                  <a:solidFill>
                    <a:srgbClr val="FFFF00"/>
                  </a:solidFill>
                  <a:rou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)</a:t>
            </a:r>
            <a:endParaRPr kumimoji="0" lang="zh-CN" altLang="en-US" sz="4800" b="0" i="0" u="none" strike="noStrike" kern="10" cap="none" spc="0" normalizeH="0" baseline="0" noProof="0" dirty="0">
              <a:ln w="25400">
                <a:solidFill>
                  <a:srgbClr val="FFFF00"/>
                </a:solidFill>
                <a:rou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uLnTx/>
              <a:uFillTx/>
              <a:latin typeface="隶书" panose="02010509060101010101" pitchFamily="49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Oval 2"/>
          <p:cNvSpPr/>
          <p:nvPr/>
        </p:nvSpPr>
        <p:spPr>
          <a:xfrm>
            <a:off x="4140200" y="2708275"/>
            <a:ext cx="1584325" cy="1439863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6" name="Line 4"/>
          <p:cNvSpPr/>
          <p:nvPr/>
        </p:nvSpPr>
        <p:spPr>
          <a:xfrm rot="-5400000">
            <a:off x="4625975" y="-476250"/>
            <a:ext cx="0" cy="9251950"/>
          </a:xfrm>
          <a:prstGeom prst="line">
            <a:avLst/>
          </a:prstGeom>
          <a:ln w="25400" cap="flat" cmpd="sng">
            <a:solidFill>
              <a:schemeClr val="tx2"/>
            </a:solidFill>
            <a:prstDash val="dash"/>
            <a:miter/>
            <a:headEnd type="none" w="med" len="med"/>
            <a:tailEnd type="none" w="med" len="med"/>
          </a:ln>
        </p:spPr>
      </p:sp>
      <p:sp>
        <p:nvSpPr>
          <p:cNvPr id="6148" name="Text Box 5"/>
          <p:cNvSpPr txBox="1"/>
          <p:nvPr/>
        </p:nvSpPr>
        <p:spPr>
          <a:xfrm>
            <a:off x="7672388" y="2636838"/>
            <a:ext cx="1471612" cy="731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a(</a:t>
            </a:r>
            <a:r>
              <a:rPr lang="zh-CN" altLang="en-US" sz="2400" dirty="0">
                <a:latin typeface="Arial" panose="020B0604020202020204" pitchFamily="34" charset="0"/>
              </a:rPr>
              <a:t>地平线</a:t>
            </a:r>
            <a:r>
              <a:rPr lang="en-US" altLang="zh-CN" sz="2400" dirty="0">
                <a:latin typeface="Arial" panose="020B0604020202020204" pitchFamily="34" charset="0"/>
              </a:rPr>
              <a:t>)</a:t>
            </a:r>
            <a:endParaRPr lang="en-US" altLang="zh-CN" sz="2400" dirty="0">
              <a:latin typeface="Arial" panose="020B0604020202020204" pitchFamily="34" charset="0"/>
            </a:endParaRPr>
          </a:p>
          <a:p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149" name="Text Box 6"/>
          <p:cNvSpPr txBox="1"/>
          <p:nvPr/>
        </p:nvSpPr>
        <p:spPr>
          <a:xfrm>
            <a:off x="381000" y="200025"/>
            <a:ext cx="97313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z="3200" b="1" dirty="0">
                <a:latin typeface="Arial" panose="020B0604020202020204" pitchFamily="34" charset="0"/>
              </a:rPr>
              <a:t>       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6150" name="Text Box 7"/>
          <p:cNvSpPr txBox="1"/>
          <p:nvPr/>
        </p:nvSpPr>
        <p:spPr>
          <a:xfrm>
            <a:off x="250825" y="4149725"/>
            <a:ext cx="9144000" cy="1917700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>
            <a:spAutoFit/>
          </a:bodyPr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0600" name="Oval 8"/>
          <p:cNvSpPr/>
          <p:nvPr/>
        </p:nvSpPr>
        <p:spPr>
          <a:xfrm>
            <a:off x="5867400" y="1844675"/>
            <a:ext cx="1584325" cy="151130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2" name="Oval 9"/>
          <p:cNvSpPr/>
          <p:nvPr/>
        </p:nvSpPr>
        <p:spPr>
          <a:xfrm>
            <a:off x="7559675" y="476250"/>
            <a:ext cx="1584325" cy="153193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2" name="Oval 10"/>
          <p:cNvSpPr/>
          <p:nvPr/>
        </p:nvSpPr>
        <p:spPr>
          <a:xfrm>
            <a:off x="2627313" y="3613150"/>
            <a:ext cx="1584325" cy="1512888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3" name="Oval 11"/>
          <p:cNvSpPr/>
          <p:nvPr/>
        </p:nvSpPr>
        <p:spPr>
          <a:xfrm>
            <a:off x="684213" y="4292600"/>
            <a:ext cx="1584325" cy="1512888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5" name="Text Box 4"/>
          <p:cNvSpPr txBox="1"/>
          <p:nvPr/>
        </p:nvSpPr>
        <p:spPr>
          <a:xfrm>
            <a:off x="323850" y="476250"/>
            <a:ext cx="7343775" cy="155416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indent="200025" eaLnBrk="0" hangingPunct="0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再现日落的整个情景，在</a:t>
            </a:r>
            <a:r>
              <a:rPr lang="zh-CN" altLang="en-US" sz="3200" b="1" dirty="0">
                <a:latin typeface="Arial" panose="020B0604020202020204" pitchFamily="34" charset="0"/>
              </a:rPr>
              <a:t>再现</a:t>
            </a:r>
            <a:r>
              <a:rPr lang="zh-CN" altLang="en-US" sz="3200" b="1" dirty="0">
                <a:latin typeface="宋体" panose="02010600030101010101" pitchFamily="2" charset="-122"/>
              </a:rPr>
              <a:t>过程中，你认为直线与圆的位置关系可以分为哪几类？你分类的依据是什么？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00" grpId="0" animBg="1"/>
      <p:bldP spid="110602" grpId="0" animBg="1"/>
      <p:bldP spid="1106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Group 2"/>
          <p:cNvGrpSpPr/>
          <p:nvPr/>
        </p:nvGrpSpPr>
        <p:grpSpPr>
          <a:xfrm>
            <a:off x="395288" y="3213100"/>
            <a:ext cx="2376487" cy="1223963"/>
            <a:chOff x="249" y="1525"/>
            <a:chExt cx="1497" cy="771"/>
          </a:xfrm>
        </p:grpSpPr>
        <p:sp>
          <p:nvSpPr>
            <p:cNvPr id="7182" name="Oval 3"/>
            <p:cNvSpPr/>
            <p:nvPr/>
          </p:nvSpPr>
          <p:spPr>
            <a:xfrm>
              <a:off x="567" y="1525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3" name="Line 4"/>
            <p:cNvSpPr/>
            <p:nvPr/>
          </p:nvSpPr>
          <p:spPr>
            <a:xfrm>
              <a:off x="249" y="2296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71" name="Group 5"/>
          <p:cNvGrpSpPr/>
          <p:nvPr/>
        </p:nvGrpSpPr>
        <p:grpSpPr>
          <a:xfrm>
            <a:off x="468313" y="1412875"/>
            <a:ext cx="2376487" cy="1223963"/>
            <a:chOff x="3379" y="1253"/>
            <a:chExt cx="1497" cy="771"/>
          </a:xfrm>
        </p:grpSpPr>
        <p:sp>
          <p:nvSpPr>
            <p:cNvPr id="7180" name="Oval 6"/>
            <p:cNvSpPr/>
            <p:nvPr/>
          </p:nvSpPr>
          <p:spPr>
            <a:xfrm>
              <a:off x="3742" y="1253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1" name="Line 7"/>
            <p:cNvSpPr/>
            <p:nvPr/>
          </p:nvSpPr>
          <p:spPr>
            <a:xfrm>
              <a:off x="3379" y="1842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72" name="Group 8"/>
          <p:cNvGrpSpPr/>
          <p:nvPr/>
        </p:nvGrpSpPr>
        <p:grpSpPr>
          <a:xfrm>
            <a:off x="468313" y="4797425"/>
            <a:ext cx="2376487" cy="1511300"/>
            <a:chOff x="295" y="119"/>
            <a:chExt cx="1497" cy="952"/>
          </a:xfrm>
        </p:grpSpPr>
        <p:sp>
          <p:nvSpPr>
            <p:cNvPr id="7178" name="Oval 9"/>
            <p:cNvSpPr/>
            <p:nvPr/>
          </p:nvSpPr>
          <p:spPr>
            <a:xfrm>
              <a:off x="567" y="119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79" name="Line 10"/>
            <p:cNvSpPr/>
            <p:nvPr/>
          </p:nvSpPr>
          <p:spPr>
            <a:xfrm>
              <a:off x="295" y="1071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691" name="Text Box 11"/>
          <p:cNvSpPr txBox="1"/>
          <p:nvPr/>
        </p:nvSpPr>
        <p:spPr>
          <a:xfrm>
            <a:off x="3276600" y="3284538"/>
            <a:ext cx="532765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(2)</a:t>
            </a:r>
            <a:r>
              <a:rPr lang="zh-CN" altLang="en-US" sz="2400" b="1" dirty="0">
                <a:latin typeface="Arial" panose="020B0604020202020204" pitchFamily="34" charset="0"/>
              </a:rPr>
              <a:t>直线和圆有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唯一个</a:t>
            </a:r>
            <a:r>
              <a:rPr lang="zh-CN" altLang="en-US" sz="2400" b="1" dirty="0">
                <a:latin typeface="Arial" panose="020B0604020202020204" pitchFamily="34" charset="0"/>
              </a:rPr>
              <a:t>公共点</a:t>
            </a:r>
            <a:r>
              <a:rPr lang="en-US" altLang="zh-CN" sz="2400" b="1" dirty="0">
                <a:latin typeface="Arial" panose="020B0604020202020204" pitchFamily="34" charset="0"/>
              </a:rPr>
              <a:t>,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相切</a:t>
            </a: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,</a:t>
            </a:r>
            <a:endParaRPr lang="en-US" altLang="zh-CN" sz="24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这条直线叫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圆的切线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，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     这个公共点叫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切点。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692" name="Text Box 12"/>
          <p:cNvSpPr txBox="1"/>
          <p:nvPr/>
        </p:nvSpPr>
        <p:spPr>
          <a:xfrm>
            <a:off x="3275013" y="1196975"/>
            <a:ext cx="4897437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(1)</a:t>
            </a:r>
            <a:r>
              <a:rPr lang="zh-CN" altLang="en-US" sz="2400" b="1" dirty="0">
                <a:latin typeface="Arial" panose="020B0604020202020204" pitchFamily="34" charset="0"/>
              </a:rPr>
              <a:t>直线和圆有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两个</a:t>
            </a:r>
            <a:r>
              <a:rPr lang="zh-CN" altLang="en-US" sz="2400" b="1" dirty="0">
                <a:latin typeface="Arial" panose="020B0604020202020204" pitchFamily="34" charset="0"/>
              </a:rPr>
              <a:t>公共点</a:t>
            </a:r>
            <a:r>
              <a:rPr lang="en-US" altLang="zh-CN" sz="2400" b="1" dirty="0">
                <a:latin typeface="Arial" panose="020B0604020202020204" pitchFamily="34" charset="0"/>
              </a:rPr>
              <a:t>,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相交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，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latin typeface="Arial" panose="020B0604020202020204" pitchFamily="34" charset="0"/>
              </a:rPr>
              <a:t>     这条直线叫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圆的割线，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  这两个公共点叫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交点。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693" name="Text Box 13"/>
          <p:cNvSpPr txBox="1"/>
          <p:nvPr/>
        </p:nvSpPr>
        <p:spPr>
          <a:xfrm>
            <a:off x="3276600" y="5362575"/>
            <a:ext cx="380682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(3)</a:t>
            </a:r>
            <a:r>
              <a:rPr lang="zh-CN" altLang="en-US" sz="2400" b="1" dirty="0">
                <a:latin typeface="Arial" panose="020B0604020202020204" pitchFamily="34" charset="0"/>
              </a:rPr>
              <a:t>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400" b="1" dirty="0">
                <a:latin typeface="Arial" panose="020B0604020202020204" pitchFamily="34" charset="0"/>
              </a:rPr>
              <a:t>公共点时</a:t>
            </a:r>
            <a:r>
              <a:rPr lang="en-US" altLang="zh-CN" sz="2400" b="1" dirty="0">
                <a:latin typeface="Arial" panose="020B0604020202020204" pitchFamily="34" charset="0"/>
              </a:rPr>
              <a:t>,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相离。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695" name="Text Box 15"/>
          <p:cNvSpPr txBox="1"/>
          <p:nvPr/>
        </p:nvSpPr>
        <p:spPr>
          <a:xfrm>
            <a:off x="415925" y="115888"/>
            <a:ext cx="61722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一、直线与圆的位置关系（用公共点的个数来区分）</a:t>
            </a:r>
            <a:endParaRPr lang="zh-CN" altLang="en-US" sz="3200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177" name="WordArt 16" descr="线1"/>
          <p:cNvSpPr>
            <a:spLocks noTextEdit="1"/>
          </p:cNvSpPr>
          <p:nvPr/>
        </p:nvSpPr>
        <p:spPr>
          <a:xfrm>
            <a:off x="6732588" y="260350"/>
            <a:ext cx="209073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spc="-180">
                <a:ln w="25400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探索新知</a:t>
            </a:r>
            <a:endParaRPr lang="zh-CN" altLang="en-US" sz="3600" spc="-180">
              <a:ln w="25400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1" grpId="0"/>
      <p:bldP spid="71692" grpId="0"/>
      <p:bldP spid="71693" grpId="0"/>
      <p:bldP spid="716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125538"/>
            <a:ext cx="2520950" cy="1792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981075"/>
            <a:ext cx="1885950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25" y="1052513"/>
            <a:ext cx="2303463" cy="202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Text Box 5"/>
          <p:cNvSpPr txBox="1"/>
          <p:nvPr/>
        </p:nvSpPr>
        <p:spPr>
          <a:xfrm>
            <a:off x="1042988" y="3141663"/>
            <a:ext cx="1727200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相交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3924300" y="3213100"/>
            <a:ext cx="1871663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相切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6659563" y="3141663"/>
            <a:ext cx="1225550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相离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7592" name="Text Box 8"/>
          <p:cNvSpPr txBox="1"/>
          <p:nvPr/>
        </p:nvSpPr>
        <p:spPr>
          <a:xfrm>
            <a:off x="395288" y="4076700"/>
            <a:ext cx="8280400" cy="137318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上述变化过程中，除了公共点的个数发生了变化，还有什么量在改变？你能否用数量关系来判别直线与圆的位置关系？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Text Box 2"/>
          <p:cNvSpPr txBox="1"/>
          <p:nvPr/>
        </p:nvSpPr>
        <p:spPr>
          <a:xfrm>
            <a:off x="179388" y="4365625"/>
            <a:ext cx="7920037" cy="124142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en-US" altLang="zh-CN" sz="3600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600" dirty="0"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连结直线外一点与直线所</a:t>
            </a:r>
            <a:endParaRPr lang="zh-CN" altLang="en-US" sz="3600" b="1" dirty="0">
              <a:latin typeface="楷体_GB2312" pitchFamily="1" charset="-122"/>
              <a:ea typeface="楷体_GB2312" pitchFamily="1" charset="-122"/>
            </a:endParaRPr>
          </a:p>
          <a:p>
            <a:pPr algn="ctr" defTabSz="830580"/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有点的线段中</a:t>
            </a:r>
            <a:r>
              <a:rPr lang="en-US" altLang="zh-CN" sz="3600" b="1" dirty="0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最短的是</a:t>
            </a:r>
            <a:r>
              <a:rPr lang="en-US" altLang="zh-CN" sz="3600" b="1" dirty="0">
                <a:latin typeface="楷体_GB2312" pitchFamily="1" charset="-122"/>
                <a:ea typeface="楷体_GB2312" pitchFamily="1" charset="-122"/>
              </a:rPr>
              <a:t>______</a:t>
            </a:r>
            <a:r>
              <a:rPr lang="zh-CN" altLang="en-US" sz="3600" b="1" i="1" dirty="0">
                <a:latin typeface="楷体_GB2312" pitchFamily="1" charset="-122"/>
                <a:ea typeface="楷体_GB2312" pitchFamily="1" charset="-122"/>
              </a:rPr>
              <a:t>？</a:t>
            </a:r>
            <a:r>
              <a:rPr lang="zh-CN" altLang="en-US" sz="4000" b="1" i="1" dirty="0">
                <a:latin typeface="楷体_GB2312" pitchFamily="1" charset="-122"/>
                <a:ea typeface="楷体_GB2312" pitchFamily="1" charset="-122"/>
              </a:rPr>
              <a:t>        </a:t>
            </a:r>
            <a:endParaRPr lang="zh-CN" altLang="en-US" sz="4000" b="1" i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74755" name="Text Box 3"/>
          <p:cNvSpPr txBox="1"/>
          <p:nvPr/>
        </p:nvSpPr>
        <p:spPr>
          <a:xfrm>
            <a:off x="0" y="1989138"/>
            <a:ext cx="7235825" cy="173037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en-US" altLang="zh-CN" sz="3600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直线外一点到这条直线                   </a:t>
            </a:r>
            <a:endParaRPr lang="zh-CN" altLang="en-US" sz="3600" b="1" dirty="0">
              <a:latin typeface="楷体_GB2312" pitchFamily="1" charset="-122"/>
              <a:ea typeface="楷体_GB2312" pitchFamily="1" charset="-122"/>
            </a:endParaRPr>
          </a:p>
          <a:p>
            <a:pPr defTabSz="830580"/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    的垂线段的长度叫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点到直线 </a:t>
            </a:r>
            <a:endParaRPr lang="zh-CN" altLang="en-US" sz="36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  <a:p>
            <a:pPr defTabSz="830580"/>
            <a:r>
              <a:rPr lang="zh-CN" altLang="en-US" sz="36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    的距离</a:t>
            </a:r>
            <a:r>
              <a:rPr lang="zh-CN" altLang="en-US" sz="3600" b="1" dirty="0">
                <a:latin typeface="楷体_GB2312" pitchFamily="1" charset="-122"/>
                <a:ea typeface="楷体_GB2312" pitchFamily="1" charset="-122"/>
              </a:rPr>
              <a:t>。</a:t>
            </a:r>
            <a:endParaRPr lang="zh-CN" altLang="en-US" sz="36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74756" name="Text Box 4"/>
          <p:cNvSpPr txBox="1"/>
          <p:nvPr/>
        </p:nvSpPr>
        <p:spPr>
          <a:xfrm>
            <a:off x="5292725" y="4868863"/>
            <a:ext cx="1979613" cy="63182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垂线段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57" name="Line 5"/>
          <p:cNvSpPr/>
          <p:nvPr/>
        </p:nvSpPr>
        <p:spPr>
          <a:xfrm>
            <a:off x="6659563" y="2565400"/>
            <a:ext cx="2484437" cy="4763"/>
          </a:xfrm>
          <a:prstGeom prst="line">
            <a:avLst/>
          </a:prstGeom>
          <a:ln w="9525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58" name="Line 6"/>
          <p:cNvSpPr/>
          <p:nvPr/>
        </p:nvSpPr>
        <p:spPr>
          <a:xfrm>
            <a:off x="7885113" y="1773238"/>
            <a:ext cx="0" cy="7747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59" name="Line 7"/>
          <p:cNvSpPr/>
          <p:nvPr/>
        </p:nvSpPr>
        <p:spPr>
          <a:xfrm>
            <a:off x="7885113" y="2349500"/>
            <a:ext cx="2286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60" name="Line 8"/>
          <p:cNvSpPr/>
          <p:nvPr/>
        </p:nvSpPr>
        <p:spPr>
          <a:xfrm>
            <a:off x="8101013" y="2349500"/>
            <a:ext cx="0" cy="2317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5" name="Text Box 9"/>
          <p:cNvSpPr txBox="1"/>
          <p:nvPr/>
        </p:nvSpPr>
        <p:spPr>
          <a:xfrm>
            <a:off x="7596188" y="1412875"/>
            <a:ext cx="463550" cy="463550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defTabSz="830580"/>
            <a:endParaRPr lang="zh-CN" altLang="zh-CN" sz="2500" dirty="0">
              <a:latin typeface="Times New Roman" panose="02020603050405020304" pitchFamily="18" charset="0"/>
            </a:endParaRPr>
          </a:p>
        </p:txBody>
      </p:sp>
      <p:sp>
        <p:nvSpPr>
          <p:cNvPr id="9226" name="Text Box 10"/>
          <p:cNvSpPr txBox="1"/>
          <p:nvPr/>
        </p:nvSpPr>
        <p:spPr>
          <a:xfrm>
            <a:off x="7956550" y="3716338"/>
            <a:ext cx="165100" cy="966787"/>
          </a:xfrm>
          <a:prstGeom prst="rect">
            <a:avLst/>
          </a:prstGeom>
          <a:noFill/>
          <a:ln w="9525">
            <a:noFill/>
          </a:ln>
        </p:spPr>
        <p:txBody>
          <a:bodyPr wrap="none" lIns="83006" tIns="41503" rIns="83006" bIns="41503">
            <a:spAutoFit/>
          </a:bodyPr>
          <a:p>
            <a:pPr defTabSz="830580"/>
            <a:endParaRPr lang="en-US" altLang="zh-CN" sz="3300" b="1" dirty="0">
              <a:latin typeface="Times New Roman" panose="02020603050405020304" pitchFamily="18" charset="0"/>
            </a:endParaRPr>
          </a:p>
          <a:p>
            <a:pPr defTabSz="830580"/>
            <a:endParaRPr lang="en-US" altLang="zh-CN" sz="2500" dirty="0">
              <a:latin typeface="Times New Roman" panose="02020603050405020304" pitchFamily="18" charset="0"/>
            </a:endParaRPr>
          </a:p>
        </p:txBody>
      </p:sp>
      <p:sp>
        <p:nvSpPr>
          <p:cNvPr id="74763" name="Text Box 11"/>
          <p:cNvSpPr txBox="1"/>
          <p:nvPr/>
        </p:nvSpPr>
        <p:spPr>
          <a:xfrm>
            <a:off x="8837613" y="2636838"/>
            <a:ext cx="306387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06" tIns="41503" rIns="83006" bIns="41503">
            <a:spAutoFit/>
          </a:bodyPr>
          <a:p>
            <a:pPr defTabSz="830580"/>
            <a:r>
              <a:rPr lang="en-US" altLang="zh-CN" sz="2500" dirty="0">
                <a:latin typeface="Times New Roman" panose="02020603050405020304" pitchFamily="18" charset="0"/>
              </a:rPr>
              <a:t>a</a:t>
            </a:r>
            <a:endParaRPr lang="en-US" altLang="zh-CN" sz="2500" dirty="0">
              <a:latin typeface="Times New Roman" panose="02020603050405020304" pitchFamily="18" charset="0"/>
            </a:endParaRPr>
          </a:p>
        </p:txBody>
      </p:sp>
      <p:sp>
        <p:nvSpPr>
          <p:cNvPr id="9228" name="Text Box 12"/>
          <p:cNvSpPr txBox="1"/>
          <p:nvPr/>
        </p:nvSpPr>
        <p:spPr>
          <a:xfrm>
            <a:off x="7740650" y="14843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>
            <a:spAutoFit/>
          </a:bodyPr>
          <a:p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74765" name="Text Box 13"/>
          <p:cNvSpPr txBox="1"/>
          <p:nvPr/>
        </p:nvSpPr>
        <p:spPr>
          <a:xfrm>
            <a:off x="7596188" y="1341438"/>
            <a:ext cx="731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</a:rPr>
              <a:t>.A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74766" name="Text Box 14"/>
          <p:cNvSpPr txBox="1"/>
          <p:nvPr/>
        </p:nvSpPr>
        <p:spPr>
          <a:xfrm>
            <a:off x="7648575" y="2513013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</a:rPr>
              <a:t>D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74767" name="Line 15"/>
          <p:cNvSpPr/>
          <p:nvPr/>
        </p:nvSpPr>
        <p:spPr>
          <a:xfrm flipH="1">
            <a:off x="7235825" y="1773238"/>
            <a:ext cx="649288" cy="7921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68" name="Line 16"/>
          <p:cNvSpPr/>
          <p:nvPr/>
        </p:nvSpPr>
        <p:spPr>
          <a:xfrm flipH="1">
            <a:off x="6659563" y="1773238"/>
            <a:ext cx="1225550" cy="792162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69" name="Line 17"/>
          <p:cNvSpPr/>
          <p:nvPr/>
        </p:nvSpPr>
        <p:spPr>
          <a:xfrm>
            <a:off x="7885113" y="1773238"/>
            <a:ext cx="503237" cy="7921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234" name="Text Box 18"/>
          <p:cNvSpPr txBox="1"/>
          <p:nvPr/>
        </p:nvSpPr>
        <p:spPr>
          <a:xfrm>
            <a:off x="684213" y="620713"/>
            <a:ext cx="3959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相关知识点回忆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4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/>
      <p:bldP spid="74756" grpId="0"/>
      <p:bldP spid="74763" grpId="0"/>
      <p:bldP spid="74765" grpId="0"/>
      <p:bldP spid="747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3657600" y="1685925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直线和圆相交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68611" name="Text Box 3"/>
          <p:cNvSpPr txBox="1"/>
          <p:nvPr/>
        </p:nvSpPr>
        <p:spPr>
          <a:xfrm>
            <a:off x="6629400" y="1685925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d&lt; r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3733800" y="3332163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直线和圆相切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68613" name="Text Box 5"/>
          <p:cNvSpPr txBox="1"/>
          <p:nvPr/>
        </p:nvSpPr>
        <p:spPr>
          <a:xfrm>
            <a:off x="6553200" y="327025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d= r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0246" name="Text Box 6"/>
          <p:cNvSpPr txBox="1"/>
          <p:nvPr/>
        </p:nvSpPr>
        <p:spPr>
          <a:xfrm>
            <a:off x="3810000" y="5181600"/>
            <a:ext cx="2362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直线和圆相离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68615" name="Text Box 7"/>
          <p:cNvSpPr txBox="1"/>
          <p:nvPr/>
        </p:nvSpPr>
        <p:spPr>
          <a:xfrm>
            <a:off x="6553200" y="51196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d&gt; r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68616" name="AutoShape 8"/>
          <p:cNvSpPr/>
          <p:nvPr/>
        </p:nvSpPr>
        <p:spPr>
          <a:xfrm>
            <a:off x="5867400" y="3430588"/>
            <a:ext cx="608013" cy="230187"/>
          </a:xfrm>
          <a:prstGeom prst="leftRightArrow">
            <a:avLst>
              <a:gd name="adj1" fmla="val 50000"/>
              <a:gd name="adj2" fmla="val 52827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8617" name="AutoShape 9"/>
          <p:cNvSpPr/>
          <p:nvPr/>
        </p:nvSpPr>
        <p:spPr>
          <a:xfrm>
            <a:off x="5940425" y="5300663"/>
            <a:ext cx="571500" cy="230187"/>
          </a:xfrm>
          <a:prstGeom prst="leftRightArrow">
            <a:avLst>
              <a:gd name="adj1" fmla="val 50000"/>
              <a:gd name="adj2" fmla="val 49655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0250" name="Group 10"/>
          <p:cNvGrpSpPr/>
          <p:nvPr/>
        </p:nvGrpSpPr>
        <p:grpSpPr>
          <a:xfrm>
            <a:off x="1403350" y="1366838"/>
            <a:ext cx="2038350" cy="1270000"/>
            <a:chOff x="840" y="436"/>
            <a:chExt cx="1284" cy="800"/>
          </a:xfrm>
        </p:grpSpPr>
        <p:sp>
          <p:nvSpPr>
            <p:cNvPr id="10287" name="Oval 11"/>
            <p:cNvSpPr/>
            <p:nvPr/>
          </p:nvSpPr>
          <p:spPr>
            <a:xfrm>
              <a:off x="1062" y="436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88" name="Line 12"/>
            <p:cNvSpPr/>
            <p:nvPr/>
          </p:nvSpPr>
          <p:spPr>
            <a:xfrm>
              <a:off x="840" y="1110"/>
              <a:ext cx="1284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9" name="Line 13"/>
            <p:cNvSpPr/>
            <p:nvPr/>
          </p:nvSpPr>
          <p:spPr>
            <a:xfrm>
              <a:off x="1458" y="833"/>
              <a:ext cx="1" cy="27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0" name="Line 14"/>
            <p:cNvSpPr/>
            <p:nvPr/>
          </p:nvSpPr>
          <p:spPr>
            <a:xfrm>
              <a:off x="1458" y="833"/>
              <a:ext cx="288" cy="27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1" name="Line 15"/>
            <p:cNvSpPr/>
            <p:nvPr/>
          </p:nvSpPr>
          <p:spPr>
            <a:xfrm>
              <a:off x="1458" y="1042"/>
              <a:ext cx="54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2" name="Line 16"/>
            <p:cNvSpPr/>
            <p:nvPr/>
          </p:nvSpPr>
          <p:spPr>
            <a:xfrm>
              <a:off x="1512" y="1043"/>
              <a:ext cx="1" cy="6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93" name="Rectangle 17"/>
            <p:cNvSpPr/>
            <p:nvPr/>
          </p:nvSpPr>
          <p:spPr>
            <a:xfrm>
              <a:off x="1692" y="773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94" name="Rectangle 18"/>
            <p:cNvSpPr/>
            <p:nvPr/>
          </p:nvSpPr>
          <p:spPr>
            <a:xfrm>
              <a:off x="1248" y="821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95" name="Oval 19"/>
            <p:cNvSpPr/>
            <p:nvPr/>
          </p:nvSpPr>
          <p:spPr>
            <a:xfrm>
              <a:off x="1158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96" name="Oval 20"/>
            <p:cNvSpPr/>
            <p:nvPr/>
          </p:nvSpPr>
          <p:spPr>
            <a:xfrm>
              <a:off x="1734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97" name="Oval 21"/>
            <p:cNvSpPr/>
            <p:nvPr/>
          </p:nvSpPr>
          <p:spPr>
            <a:xfrm>
              <a:off x="1446" y="821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0251" name="Group 22"/>
          <p:cNvGrpSpPr/>
          <p:nvPr/>
        </p:nvGrpSpPr>
        <p:grpSpPr>
          <a:xfrm>
            <a:off x="1331913" y="2863850"/>
            <a:ext cx="2219325" cy="1428750"/>
            <a:chOff x="840" y="1644"/>
            <a:chExt cx="1398" cy="900"/>
          </a:xfrm>
        </p:grpSpPr>
        <p:sp>
          <p:nvSpPr>
            <p:cNvPr id="10277" name="Rectangle 23"/>
            <p:cNvSpPr/>
            <p:nvPr/>
          </p:nvSpPr>
          <p:spPr>
            <a:xfrm rot="-10784729">
              <a:off x="1392" y="2313"/>
              <a:ext cx="26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b="1" dirty="0">
                  <a:latin typeface="Times New Roman" panose="02020603050405020304" pitchFamily="18" charset="0"/>
                </a:rPr>
                <a:t>∟</a:t>
              </a:r>
              <a:endParaRPr lang="en-US" altLang="zh-CN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78" name="Oval 24"/>
            <p:cNvSpPr/>
            <p:nvPr/>
          </p:nvSpPr>
          <p:spPr>
            <a:xfrm>
              <a:off x="1086" y="1644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79" name="Line 25"/>
            <p:cNvSpPr/>
            <p:nvPr/>
          </p:nvSpPr>
          <p:spPr>
            <a:xfrm>
              <a:off x="840" y="2444"/>
              <a:ext cx="1398" cy="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0" name="Line 26"/>
            <p:cNvSpPr/>
            <p:nvPr/>
          </p:nvSpPr>
          <p:spPr>
            <a:xfrm>
              <a:off x="1482" y="2041"/>
              <a:ext cx="1" cy="39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1" name="Line 27"/>
            <p:cNvSpPr/>
            <p:nvPr/>
          </p:nvSpPr>
          <p:spPr>
            <a:xfrm>
              <a:off x="1482" y="2041"/>
              <a:ext cx="354" cy="18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82" name="Rectangle 28"/>
            <p:cNvSpPr/>
            <p:nvPr/>
          </p:nvSpPr>
          <p:spPr>
            <a:xfrm>
              <a:off x="1599" y="1909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83" name="Rectangle 29"/>
            <p:cNvSpPr/>
            <p:nvPr/>
          </p:nvSpPr>
          <p:spPr>
            <a:xfrm>
              <a:off x="1263" y="2083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84" name="Oval 30"/>
            <p:cNvSpPr/>
            <p:nvPr/>
          </p:nvSpPr>
          <p:spPr>
            <a:xfrm>
              <a:off x="1470" y="202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85" name="Oval 31"/>
            <p:cNvSpPr/>
            <p:nvPr/>
          </p:nvSpPr>
          <p:spPr>
            <a:xfrm>
              <a:off x="1470" y="2426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86" name="Oval 32"/>
            <p:cNvSpPr/>
            <p:nvPr/>
          </p:nvSpPr>
          <p:spPr>
            <a:xfrm>
              <a:off x="1824" y="220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0252" name="Group 33"/>
          <p:cNvGrpSpPr/>
          <p:nvPr/>
        </p:nvGrpSpPr>
        <p:grpSpPr>
          <a:xfrm>
            <a:off x="1187450" y="4344988"/>
            <a:ext cx="2362200" cy="1747837"/>
            <a:chOff x="768" y="2883"/>
            <a:chExt cx="1488" cy="1101"/>
          </a:xfrm>
        </p:grpSpPr>
        <p:sp>
          <p:nvSpPr>
            <p:cNvPr id="10261" name="Text Box 34"/>
            <p:cNvSpPr txBox="1"/>
            <p:nvPr/>
          </p:nvSpPr>
          <p:spPr>
            <a:xfrm>
              <a:off x="864" y="2928"/>
              <a:ext cx="9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2" name="Text Box 35"/>
            <p:cNvSpPr txBox="1"/>
            <p:nvPr/>
          </p:nvSpPr>
          <p:spPr>
            <a:xfrm>
              <a:off x="912" y="3312"/>
              <a:ext cx="129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3" name="Text Box 36"/>
            <p:cNvSpPr txBox="1"/>
            <p:nvPr/>
          </p:nvSpPr>
          <p:spPr>
            <a:xfrm>
              <a:off x="1104" y="3312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4" name="Text Box 37"/>
            <p:cNvSpPr txBox="1"/>
            <p:nvPr/>
          </p:nvSpPr>
          <p:spPr>
            <a:xfrm>
              <a:off x="1344" y="3264"/>
              <a:ext cx="7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5" name="Text Box 38"/>
            <p:cNvSpPr txBox="1"/>
            <p:nvPr/>
          </p:nvSpPr>
          <p:spPr>
            <a:xfrm>
              <a:off x="1344" y="3072"/>
              <a:ext cx="9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6" name="Text Box 39"/>
            <p:cNvSpPr txBox="1"/>
            <p:nvPr/>
          </p:nvSpPr>
          <p:spPr>
            <a:xfrm>
              <a:off x="768" y="3504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67" name="Rectangle 40"/>
            <p:cNvSpPr/>
            <p:nvPr/>
          </p:nvSpPr>
          <p:spPr>
            <a:xfrm rot="10800000">
              <a:off x="1344" y="3753"/>
              <a:ext cx="26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b="1" dirty="0">
                  <a:latin typeface="Times New Roman" panose="02020603050405020304" pitchFamily="18" charset="0"/>
                </a:rPr>
                <a:t>∟</a:t>
              </a:r>
              <a:endParaRPr lang="en-US" altLang="zh-CN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68" name="Oval 41"/>
            <p:cNvSpPr/>
            <p:nvPr/>
          </p:nvSpPr>
          <p:spPr>
            <a:xfrm>
              <a:off x="1026" y="2883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69" name="Line 42"/>
            <p:cNvSpPr/>
            <p:nvPr/>
          </p:nvSpPr>
          <p:spPr>
            <a:xfrm>
              <a:off x="792" y="3900"/>
              <a:ext cx="1398" cy="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0" name="Line 43"/>
            <p:cNvSpPr/>
            <p:nvPr/>
          </p:nvSpPr>
          <p:spPr>
            <a:xfrm>
              <a:off x="1422" y="3280"/>
              <a:ext cx="1" cy="62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1" name="Line 44"/>
            <p:cNvSpPr/>
            <p:nvPr/>
          </p:nvSpPr>
          <p:spPr>
            <a:xfrm>
              <a:off x="1422" y="3280"/>
              <a:ext cx="294" cy="27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2" name="Rectangle 45"/>
            <p:cNvSpPr/>
            <p:nvPr/>
          </p:nvSpPr>
          <p:spPr>
            <a:xfrm>
              <a:off x="1503" y="3166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73" name="Rectangle 46"/>
            <p:cNvSpPr/>
            <p:nvPr/>
          </p:nvSpPr>
          <p:spPr>
            <a:xfrm>
              <a:off x="1209" y="3408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 dirty="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74" name="Oval 47"/>
            <p:cNvSpPr/>
            <p:nvPr/>
          </p:nvSpPr>
          <p:spPr>
            <a:xfrm>
              <a:off x="1410" y="388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75" name="Oval 48"/>
            <p:cNvSpPr/>
            <p:nvPr/>
          </p:nvSpPr>
          <p:spPr>
            <a:xfrm>
              <a:off x="1410" y="326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76" name="Oval 49"/>
            <p:cNvSpPr/>
            <p:nvPr/>
          </p:nvSpPr>
          <p:spPr>
            <a:xfrm>
              <a:off x="1704" y="353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0253" name="Text Box 53"/>
          <p:cNvSpPr txBox="1"/>
          <p:nvPr/>
        </p:nvSpPr>
        <p:spPr>
          <a:xfrm>
            <a:off x="611188" y="6092825"/>
            <a:ext cx="3673475" cy="3667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68662" name="Text Box 54"/>
          <p:cNvSpPr txBox="1"/>
          <p:nvPr/>
        </p:nvSpPr>
        <p:spPr>
          <a:xfrm>
            <a:off x="900113" y="6021388"/>
            <a:ext cx="2232025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数形结合：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5" name="Text Box 55"/>
          <p:cNvSpPr txBox="1"/>
          <p:nvPr/>
        </p:nvSpPr>
        <p:spPr>
          <a:xfrm>
            <a:off x="2339975" y="5876925"/>
            <a:ext cx="2232025" cy="3667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68664" name="Text Box 56"/>
          <p:cNvSpPr txBox="1"/>
          <p:nvPr/>
        </p:nvSpPr>
        <p:spPr>
          <a:xfrm>
            <a:off x="2914650" y="6092825"/>
            <a:ext cx="1512888" cy="4572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位置关系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8667" name="AutoShape 59"/>
          <p:cNvSpPr/>
          <p:nvPr/>
        </p:nvSpPr>
        <p:spPr>
          <a:xfrm>
            <a:off x="4356100" y="6165850"/>
            <a:ext cx="792163" cy="360363"/>
          </a:xfrm>
          <a:prstGeom prst="leftRightArrow">
            <a:avLst>
              <a:gd name="adj1" fmla="val 50000"/>
              <a:gd name="adj2" fmla="val 43964"/>
            </a:avLst>
          </a:prstGeom>
          <a:solidFill>
            <a:schemeClr val="tx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8668" name="Text Box 60"/>
          <p:cNvSpPr txBox="1"/>
          <p:nvPr/>
        </p:nvSpPr>
        <p:spPr>
          <a:xfrm>
            <a:off x="5148263" y="6092825"/>
            <a:ext cx="1800225" cy="4572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数量关系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8669" name="AutoShape 61"/>
          <p:cNvSpPr/>
          <p:nvPr/>
        </p:nvSpPr>
        <p:spPr>
          <a:xfrm>
            <a:off x="6011863" y="1865313"/>
            <a:ext cx="608012" cy="230187"/>
          </a:xfrm>
          <a:prstGeom prst="leftRightArrow">
            <a:avLst>
              <a:gd name="adj1" fmla="val 50000"/>
              <a:gd name="adj2" fmla="val 52827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8670" name="Text Box 62"/>
          <p:cNvSpPr txBox="1"/>
          <p:nvPr/>
        </p:nvSpPr>
        <p:spPr>
          <a:xfrm>
            <a:off x="228600" y="0"/>
            <a:ext cx="8915400" cy="13112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二、直线和圆的位置关系（用圆心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到直线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l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距离</a:t>
            </a:r>
            <a:r>
              <a:rPr lang="en-US" altLang="zh-CN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与圆的半径</a:t>
            </a:r>
            <a:r>
              <a:rPr lang="en-US" altLang="zh-CN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r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的关系来区分）</a:t>
            </a:r>
            <a:endParaRPr lang="zh-CN" altLang="en-US" sz="32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8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8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"/>
                                        <p:tgtEl>
                                          <p:spTgt spid="6867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0">
                                            <p:txEl>
                                              <p:charRg st="22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"/>
                                        <p:tgtEl>
                                          <p:spTgt spid="68670">
                                            <p:txEl>
                                              <p:charRg st="22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3" grpId="0"/>
      <p:bldP spid="68615" grpId="0"/>
      <p:bldP spid="68616" grpId="0" animBg="1"/>
      <p:bldP spid="68617" grpId="0" animBg="1"/>
      <p:bldP spid="68662" grpId="0"/>
      <p:bldP spid="68664" grpId="0"/>
      <p:bldP spid="68667" grpId="0" animBg="1"/>
      <p:bldP spid="68668" grpId="0"/>
      <p:bldP spid="68669" grpId="0" animBg="1"/>
      <p:bldP spid="6867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Text Box 2"/>
          <p:cNvSpPr txBox="1"/>
          <p:nvPr/>
        </p:nvSpPr>
        <p:spPr>
          <a:xfrm>
            <a:off x="971550" y="404813"/>
            <a:ext cx="1871663" cy="63182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600" b="1" dirty="0">
                <a:solidFill>
                  <a:srgbClr val="FF3399"/>
                </a:solidFill>
                <a:latin typeface="楷体_GB2312" pitchFamily="1" charset="-122"/>
                <a:ea typeface="楷体_GB2312" pitchFamily="1" charset="-122"/>
              </a:rPr>
              <a:t>总结：</a:t>
            </a:r>
            <a:endParaRPr lang="zh-CN" altLang="en-US" sz="3600" b="1" dirty="0">
              <a:solidFill>
                <a:srgbClr val="FF3399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15" name="Text Box 3"/>
          <p:cNvSpPr txBox="1"/>
          <p:nvPr/>
        </p:nvSpPr>
        <p:spPr>
          <a:xfrm>
            <a:off x="395288" y="1125538"/>
            <a:ext cx="8353425" cy="569912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判定直线 与圆的位置关系的方法有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____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种：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16" name="Text Box 4"/>
          <p:cNvSpPr txBox="1"/>
          <p:nvPr/>
        </p:nvSpPr>
        <p:spPr>
          <a:xfrm>
            <a:off x="250825" y="1773238"/>
            <a:ext cx="7848600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2500" b="1" dirty="0"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1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）根据定义，由</a:t>
            </a:r>
            <a:r>
              <a:rPr lang="en-US" altLang="zh-CN" sz="2500" b="1" dirty="0">
                <a:latin typeface="楷体_GB2312" pitchFamily="1" charset="-122"/>
                <a:ea typeface="楷体_GB2312" pitchFamily="1" charset="-122"/>
              </a:rPr>
              <a:t>________________</a:t>
            </a:r>
            <a:endParaRPr lang="en-US" altLang="zh-CN" sz="2500" b="1" dirty="0">
              <a:latin typeface="楷体_GB2312" pitchFamily="1" charset="-122"/>
              <a:ea typeface="楷体_GB2312" pitchFamily="1" charset="-122"/>
            </a:endParaRPr>
          </a:p>
          <a:p>
            <a:pPr defTabSz="830580"/>
            <a:r>
              <a:rPr lang="en-US" altLang="zh-CN" sz="2500" b="1" dirty="0">
                <a:latin typeface="楷体_GB2312" pitchFamily="1" charset="-122"/>
                <a:ea typeface="楷体_GB2312" pitchFamily="1" charset="-122"/>
              </a:rPr>
              <a:t>            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的个数来判断；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17" name="Text Box 5"/>
          <p:cNvSpPr txBox="1"/>
          <p:nvPr/>
        </p:nvSpPr>
        <p:spPr>
          <a:xfrm>
            <a:off x="179388" y="3068638"/>
            <a:ext cx="8893175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）根据性质，由</a:t>
            </a: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_________________</a:t>
            </a:r>
            <a:br>
              <a:rPr lang="en-US" altLang="zh-CN" sz="3200" b="1" dirty="0">
                <a:latin typeface="楷体_GB2312" pitchFamily="1" charset="-122"/>
                <a:ea typeface="楷体_GB2312" pitchFamily="1" charset="-122"/>
              </a:rPr>
            </a:br>
            <a:r>
              <a:rPr lang="en-US" altLang="zh-CN" sz="3200" b="1" dirty="0">
                <a:latin typeface="楷体_GB2312" pitchFamily="1" charset="-122"/>
                <a:ea typeface="楷体_GB2312" pitchFamily="1" charset="-122"/>
              </a:rPr>
              <a:t>          </a:t>
            </a:r>
            <a:r>
              <a:rPr lang="zh-CN" altLang="en-US" sz="3200" b="1" dirty="0">
                <a:latin typeface="楷体_GB2312" pitchFamily="1" charset="-122"/>
                <a:ea typeface="楷体_GB2312" pitchFamily="1" charset="-122"/>
              </a:rPr>
              <a:t>的关系来判断。</a:t>
            </a:r>
            <a:endParaRPr lang="zh-CN" altLang="en-US" sz="32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18" name="Text Box 6"/>
          <p:cNvSpPr txBox="1"/>
          <p:nvPr/>
        </p:nvSpPr>
        <p:spPr>
          <a:xfrm>
            <a:off x="539750" y="4803775"/>
            <a:ext cx="7508875" cy="569913"/>
          </a:xfrm>
          <a:prstGeom prst="rect">
            <a:avLst/>
          </a:prstGeom>
          <a:noFill/>
          <a:ln w="9525">
            <a:noFill/>
          </a:ln>
        </p:spPr>
        <p:txBody>
          <a:bodyPr wrap="none" lIns="83013" tIns="41507" rIns="83013" bIns="41507">
            <a:spAutoFit/>
          </a:bodyPr>
          <a:p>
            <a:pPr defTabSz="830580"/>
            <a:r>
              <a:rPr lang="zh-CN" altLang="en-US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在实际应用中，常采用第二种方法判定。</a:t>
            </a:r>
            <a:endParaRPr lang="zh-CN" altLang="en-US" sz="32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19" name="Text Box 7"/>
          <p:cNvSpPr txBox="1"/>
          <p:nvPr/>
        </p:nvSpPr>
        <p:spPr>
          <a:xfrm>
            <a:off x="6732588" y="1054100"/>
            <a:ext cx="433387" cy="63182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36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两</a:t>
            </a:r>
            <a:endParaRPr lang="zh-CN" altLang="en-US" sz="36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20" name="Text Box 8"/>
          <p:cNvSpPr txBox="1"/>
          <p:nvPr/>
        </p:nvSpPr>
        <p:spPr>
          <a:xfrm>
            <a:off x="3563938" y="1773238"/>
            <a:ext cx="4194175" cy="5238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29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直线 与圆的公共点</a:t>
            </a:r>
            <a:endParaRPr lang="zh-CN" altLang="en-US" sz="29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0121" name="Text Box 9"/>
          <p:cNvSpPr txBox="1"/>
          <p:nvPr/>
        </p:nvSpPr>
        <p:spPr>
          <a:xfrm>
            <a:off x="3833813" y="2924175"/>
            <a:ext cx="5310187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圆心到直线的距离</a:t>
            </a:r>
            <a:r>
              <a:rPr lang="en-US" altLang="zh-CN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d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与半径</a:t>
            </a:r>
            <a:r>
              <a:rPr lang="en-US" altLang="zh-CN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r</a:t>
            </a:r>
            <a:endParaRPr lang="en-US" altLang="zh-CN" sz="32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  <a:p>
            <a:pPr algn="ctr" defTabSz="830580"/>
            <a:endParaRPr lang="en-US" altLang="zh-CN" sz="3200" b="1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/>
      <p:bldP spid="90116" grpId="0"/>
      <p:bldP spid="90117" grpId="0"/>
      <p:bldP spid="90118" grpId="0"/>
      <p:bldP spid="90119" grpId="0"/>
      <p:bldP spid="90120" grpId="0"/>
      <p:bldP spid="901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201613" y="1052513"/>
            <a:ext cx="8763000" cy="1981200"/>
            <a:chOff x="240" y="624"/>
            <a:chExt cx="5520" cy="1248"/>
          </a:xfrm>
        </p:grpSpPr>
        <p:sp>
          <p:nvSpPr>
            <p:cNvPr id="12305" name="Text Box 3"/>
            <p:cNvSpPr txBox="1"/>
            <p:nvPr/>
          </p:nvSpPr>
          <p:spPr>
            <a:xfrm>
              <a:off x="240" y="624"/>
              <a:ext cx="55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、已知圆的直径为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13cm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，设直线和圆心的距离为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d 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：</a:t>
              </a:r>
              <a:endPara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06" name="Text Box 4"/>
            <p:cNvSpPr txBox="1"/>
            <p:nvPr/>
          </p:nvSpPr>
          <p:spPr>
            <a:xfrm>
              <a:off x="240" y="1584"/>
              <a:ext cx="53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3)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d= 8 cm ,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b="1" u="sng" dirty="0">
                  <a:latin typeface="Times New Roman" panose="02020603050405020304" pitchFamily="18" charset="0"/>
                </a:rPr>
                <a:t> </a:t>
              </a:r>
              <a:endParaRPr lang="en-US" altLang="zh-CN" sz="2400" b="1" u="sng" dirty="0">
                <a:latin typeface="Times New Roman" panose="02020603050405020304" pitchFamily="18" charset="0"/>
              </a:endParaRPr>
            </a:p>
          </p:txBody>
        </p:sp>
        <p:sp>
          <p:nvSpPr>
            <p:cNvPr id="12307" name="Text Box 5"/>
            <p:cNvSpPr txBox="1"/>
            <p:nvPr/>
          </p:nvSpPr>
          <p:spPr>
            <a:xfrm>
              <a:off x="240" y="1248"/>
              <a:ext cx="55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2)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d=6.5cm ,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b="1" u="sng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endParaRPr lang="en-US" altLang="zh-CN" sz="2400" b="1" u="sng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08" name="Text Box 6"/>
            <p:cNvSpPr txBox="1"/>
            <p:nvPr/>
          </p:nvSpPr>
          <p:spPr>
            <a:xfrm>
              <a:off x="240" y="960"/>
              <a:ext cx="53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1)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d=4.5cm ,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zh-CN" altLang="en-US" sz="2400" b="1" u="sng" dirty="0">
                  <a:latin typeface="黑体" panose="02010609060101010101" pitchFamily="49" charset="-122"/>
                  <a:ea typeface="黑体" panose="02010609060101010101" pitchFamily="49" charset="-122"/>
                </a:rPr>
                <a:t>　　　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.         </a:t>
              </a:r>
              <a:endPara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179388" y="3357563"/>
            <a:ext cx="8229600" cy="2438400"/>
            <a:chOff x="240" y="2112"/>
            <a:chExt cx="5184" cy="1536"/>
          </a:xfrm>
        </p:grpSpPr>
        <p:sp>
          <p:nvSpPr>
            <p:cNvPr id="12303" name="Text Box 8"/>
            <p:cNvSpPr txBox="1"/>
            <p:nvPr/>
          </p:nvSpPr>
          <p:spPr>
            <a:xfrm>
              <a:off x="240" y="3360"/>
              <a:ext cx="44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3)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若</a:t>
              </a:r>
              <a:r>
                <a:rPr lang="en-US" altLang="zh-CN" sz="24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和⊙</a:t>
              </a:r>
              <a:r>
                <a:rPr lang="en-US" altLang="zh-CN" sz="24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相交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                          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304" name="Text Box 9"/>
            <p:cNvSpPr txBox="1"/>
            <p:nvPr/>
          </p:nvSpPr>
          <p:spPr>
            <a:xfrm>
              <a:off x="240" y="2112"/>
              <a:ext cx="5184" cy="12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2</a:t>
              </a:r>
              <a:r>
                <a:rPr lang="zh-CN" altLang="en-US" sz="2400" b="1" dirty="0">
                  <a:latin typeface="宋体" panose="02010600030101010101" pitchFamily="2" charset="-122"/>
                </a:rPr>
                <a:t>、已知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⊙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的半径为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5cm,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圆心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与直线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的距离为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d,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根据    条件填写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d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的范围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:</a:t>
              </a:r>
              <a:endParaRPr lang="en-US" altLang="zh-CN" sz="2400" b="1" dirty="0">
                <a:solidFill>
                  <a:schemeClr val="tx2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1)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若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和⊙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相离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宋体" panose="02010600030101010101" pitchFamily="2" charset="-122"/>
                </a:rPr>
                <a:t>                           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; </a:t>
              </a:r>
              <a:endParaRPr lang="en-US" altLang="zh-CN" sz="2400" b="1" dirty="0">
                <a:solidFill>
                  <a:schemeClr val="tx2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2)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若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和⊙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相切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                       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;</a:t>
              </a:r>
              <a:endParaRPr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170" name="Text Box 10"/>
          <p:cNvSpPr txBox="1"/>
          <p:nvPr/>
        </p:nvSpPr>
        <p:spPr>
          <a:xfrm>
            <a:off x="3810000" y="1531938"/>
            <a:ext cx="906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相交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71" name="Text Box 11"/>
          <p:cNvSpPr txBox="1"/>
          <p:nvPr/>
        </p:nvSpPr>
        <p:spPr>
          <a:xfrm>
            <a:off x="3810000" y="1989138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相切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72" name="Text Box 12"/>
          <p:cNvSpPr txBox="1"/>
          <p:nvPr/>
        </p:nvSpPr>
        <p:spPr>
          <a:xfrm>
            <a:off x="3810000" y="2540000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相离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73" name="Text Box 13"/>
          <p:cNvSpPr txBox="1"/>
          <p:nvPr/>
        </p:nvSpPr>
        <p:spPr>
          <a:xfrm>
            <a:off x="3348038" y="4221163"/>
            <a:ext cx="1676400" cy="381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d &gt; 5cm</a:t>
            </a:r>
            <a:endParaRPr lang="en-US" altLang="zh-CN" sz="28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4" name="Text Box 14"/>
          <p:cNvSpPr txBox="1"/>
          <p:nvPr/>
        </p:nvSpPr>
        <p:spPr>
          <a:xfrm>
            <a:off x="3348038" y="4724400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d = 5cm</a:t>
            </a:r>
            <a:endParaRPr lang="en-US" altLang="zh-CN" sz="28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5" name="Text Box 15"/>
          <p:cNvSpPr txBox="1"/>
          <p:nvPr/>
        </p:nvSpPr>
        <p:spPr>
          <a:xfrm>
            <a:off x="4356100" y="5300663"/>
            <a:ext cx="1600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d &lt; 5cm</a:t>
            </a:r>
            <a:endParaRPr lang="en-US" altLang="zh-CN" sz="28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6" name="Text Box 16"/>
          <p:cNvSpPr txBox="1"/>
          <p:nvPr/>
        </p:nvSpPr>
        <p:spPr>
          <a:xfrm>
            <a:off x="431800" y="333375"/>
            <a:ext cx="3924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小试牛刀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77" name="Text Box 17"/>
          <p:cNvSpPr txBox="1"/>
          <p:nvPr/>
        </p:nvSpPr>
        <p:spPr>
          <a:xfrm>
            <a:off x="3276600" y="5300663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0cm≤</a:t>
            </a:r>
            <a:endParaRPr lang="en-US" altLang="zh-CN" sz="28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8" name="Text Box 18"/>
          <p:cNvSpPr txBox="1"/>
          <p:nvPr/>
        </p:nvSpPr>
        <p:spPr>
          <a:xfrm>
            <a:off x="6588125" y="1557338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9" name="Text Box 19"/>
          <p:cNvSpPr txBox="1"/>
          <p:nvPr/>
        </p:nvSpPr>
        <p:spPr>
          <a:xfrm>
            <a:off x="6659563" y="1989138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80" name="Text Box 20"/>
          <p:cNvSpPr txBox="1"/>
          <p:nvPr/>
        </p:nvSpPr>
        <p:spPr>
          <a:xfrm>
            <a:off x="6588125" y="2565400"/>
            <a:ext cx="269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2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2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2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9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0" grpId="0"/>
      <p:bldP spid="92171" grpId="0"/>
      <p:bldP spid="92172" grpId="0"/>
      <p:bldP spid="92173" grpId="0"/>
      <p:bldP spid="92174" grpId="0"/>
      <p:bldP spid="92175" grpId="0"/>
      <p:bldP spid="92176" grpId="0"/>
      <p:bldP spid="92177" grpId="0"/>
      <p:bldP spid="92178" grpId="0"/>
      <p:bldP spid="92179" grpId="0"/>
      <p:bldP spid="921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body" sz="half" idx="1"/>
          </p:nvPr>
        </p:nvSpPr>
        <p:spPr>
          <a:xfrm>
            <a:off x="395288" y="1100138"/>
            <a:ext cx="8291512" cy="6216650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lnSpc>
                <a:spcPct val="80000"/>
              </a:lnSpc>
              <a:spcBef>
                <a:spcPts val="54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   </a:t>
            </a:r>
            <a:endParaRPr lang="en-US" altLang="zh-CN" sz="3600" b="1" dirty="0">
              <a:solidFill>
                <a:srgbClr val="CC3300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　　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、如图，在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Rt△ABC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中，∠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＝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90°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AB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＝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5cm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，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AC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＝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3cm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，以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为圆心的圆与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AB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相切，则这个圆的半径是</a:t>
            </a:r>
            <a:r>
              <a:rPr lang="zh-CN" altLang="en-US" sz="2400" b="1" u="sng" dirty="0">
                <a:latin typeface="楷体_GB2312" pitchFamily="1" charset="-122"/>
                <a:ea typeface="楷体_GB2312" pitchFamily="1" charset="-122"/>
              </a:rPr>
              <a:t>        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cm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。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　 　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       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fontAlgn="ctr" hangingPunct="1">
              <a:lnSpc>
                <a:spcPct val="80000"/>
              </a:lnSpc>
              <a:spcBef>
                <a:spcPts val="540"/>
              </a:spcBef>
              <a:buClrTx/>
              <a:buSzTx/>
              <a:buFontTx/>
              <a:buNone/>
            </a:pP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13315" name="Picture 3"/>
          <p:cNvPicPr>
            <a:picLocks noChangeAspect="1"/>
          </p:cNvPicPr>
          <p:nvPr>
            <p:ph sz="quarter" idx="2"/>
          </p:nvPr>
        </p:nvPicPr>
        <p:blipFill>
          <a:blip r:embed="rId1"/>
          <a:srcRect/>
          <a:stretch>
            <a:fillRect/>
          </a:stretch>
        </p:blipFill>
        <p:spPr>
          <a:xfrm>
            <a:off x="6324600" y="304800"/>
            <a:ext cx="2609850" cy="2663825"/>
          </a:xfrm>
          <a:ln/>
        </p:spPr>
      </p:pic>
      <p:sp>
        <p:nvSpPr>
          <p:cNvPr id="13316" name="Rectangle 4"/>
          <p:cNvSpPr/>
          <p:nvPr/>
        </p:nvSpPr>
        <p:spPr>
          <a:xfrm>
            <a:off x="4391025" y="317023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fontAlgn="ctr">
              <a:spcBef>
                <a:spcPts val="765"/>
              </a:spcBef>
              <a:buChar char="•"/>
            </a:pPr>
            <a:endParaRPr lang="zh-CN" altLang="zh-CN" sz="2800" dirty="0">
              <a:latin typeface="Tahoma" panose="020B0604030504040204" pitchFamily="34" charset="0"/>
            </a:endParaRPr>
          </a:p>
        </p:txBody>
      </p:sp>
      <p:sp>
        <p:nvSpPr>
          <p:cNvPr id="13317" name="Rectangle 6"/>
          <p:cNvSpPr/>
          <p:nvPr/>
        </p:nvSpPr>
        <p:spPr>
          <a:xfrm>
            <a:off x="395288" y="4195763"/>
            <a:ext cx="7210425" cy="858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4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、直线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L 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和⊙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O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有公共点，则直线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L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与⊙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O </a:t>
            </a:r>
            <a:r>
              <a:rPr lang="zh-CN" altLang="en-US" b="1" dirty="0">
                <a:latin typeface="Arial" panose="020B0604020202020204" pitchFamily="34" charset="0"/>
              </a:rPr>
              <a:t>（       ）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.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  A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、相离；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、相切；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、相交；</a:t>
            </a:r>
            <a:r>
              <a:rPr lang="en-US" altLang="zh-CN" sz="2400" b="1" dirty="0">
                <a:latin typeface="楷体_GB2312" pitchFamily="1" charset="-122"/>
                <a:ea typeface="楷体_GB2312" pitchFamily="1" charset="-122"/>
              </a:rPr>
              <a:t>D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、相切或相交。</a:t>
            </a:r>
            <a:endParaRPr lang="zh-CN" altLang="en-US" sz="24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6263" name="Text Box 7"/>
          <p:cNvSpPr txBox="1"/>
          <p:nvPr/>
        </p:nvSpPr>
        <p:spPr>
          <a:xfrm>
            <a:off x="4067175" y="2900363"/>
            <a:ext cx="10810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2.4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67" name="Text Box 11"/>
          <p:cNvSpPr txBox="1"/>
          <p:nvPr/>
        </p:nvSpPr>
        <p:spPr>
          <a:xfrm>
            <a:off x="6227763" y="4149725"/>
            <a:ext cx="503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3" grpId="0"/>
      <p:bldP spid="962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/>
          <p:nvPr/>
        </p:nvSpPr>
        <p:spPr>
          <a:xfrm>
            <a:off x="611188" y="476250"/>
            <a:ext cx="7704137" cy="2103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例：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Rt△ABC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中，∠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C=90°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AC=3cm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BC=4cm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，以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为圆心，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为半径的圆与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endParaRPr lang="zh-CN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有怎样的位置关系？为什么？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r=2cm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r=2.4cm (3)r=3cm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4339" name="Group 3"/>
          <p:cNvGrpSpPr/>
          <p:nvPr/>
        </p:nvGrpSpPr>
        <p:grpSpPr>
          <a:xfrm>
            <a:off x="6578600" y="2636838"/>
            <a:ext cx="2673350" cy="3403600"/>
            <a:chOff x="0" y="0"/>
            <a:chExt cx="1684" cy="2144"/>
          </a:xfrm>
        </p:grpSpPr>
        <p:grpSp>
          <p:nvGrpSpPr>
            <p:cNvPr id="14347" name="Group 4"/>
            <p:cNvGrpSpPr/>
            <p:nvPr/>
          </p:nvGrpSpPr>
          <p:grpSpPr>
            <a:xfrm>
              <a:off x="0" y="0"/>
              <a:ext cx="1684" cy="1971"/>
              <a:chOff x="0" y="0"/>
              <a:chExt cx="1684" cy="1971"/>
            </a:xfrm>
          </p:grpSpPr>
          <p:sp>
            <p:nvSpPr>
              <p:cNvPr id="14350" name="AutoShape 5"/>
              <p:cNvSpPr/>
              <p:nvPr/>
            </p:nvSpPr>
            <p:spPr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51" name="Text Box 6"/>
              <p:cNvSpPr txBox="1"/>
              <p:nvPr/>
            </p:nvSpPr>
            <p:spPr>
              <a:xfrm>
                <a:off x="42" y="0"/>
                <a:ext cx="28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B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52" name="Text Box 7"/>
              <p:cNvSpPr txBox="1"/>
              <p:nvPr/>
            </p:nvSpPr>
            <p:spPr>
              <a:xfrm>
                <a:off x="0" y="1574"/>
                <a:ext cx="30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C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53" name="Text Box 8"/>
              <p:cNvSpPr txBox="1"/>
              <p:nvPr/>
            </p:nvSpPr>
            <p:spPr>
              <a:xfrm>
                <a:off x="1344" y="1606"/>
                <a:ext cx="34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A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4348" name="Text Box 9"/>
            <p:cNvSpPr txBox="1"/>
            <p:nvPr/>
          </p:nvSpPr>
          <p:spPr>
            <a:xfrm>
              <a:off x="0" y="960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>
              <a:spAutoFit/>
            </a:bodyPr>
            <a:p>
              <a:r>
                <a:rPr lang="en-US" altLang="zh-CN" sz="3200" b="1" dirty="0">
                  <a:latin typeface="Times New Roman" panose="02020603050405020304" pitchFamily="18" charset="0"/>
                </a:rPr>
                <a:t>4</a:t>
              </a:r>
              <a:endParaRPr lang="en-US" altLang="zh-CN" sz="32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4349" name="Text Box 10"/>
            <p:cNvSpPr txBox="1"/>
            <p:nvPr/>
          </p:nvSpPr>
          <p:spPr>
            <a:xfrm>
              <a:off x="757" y="1779"/>
              <a:ext cx="2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>
              <a:spAutoFit/>
            </a:bodyPr>
            <a:p>
              <a:r>
                <a:rPr lang="en-US" altLang="zh-CN" sz="3200" b="1" dirty="0">
                  <a:latin typeface="Times New Roman" panose="02020603050405020304" pitchFamily="18" charset="0"/>
                </a:rPr>
                <a:t>3</a:t>
              </a:r>
              <a:endParaRPr lang="en-US" altLang="zh-CN" sz="32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82955" name="Text Box 11"/>
          <p:cNvSpPr txBox="1"/>
          <p:nvPr/>
        </p:nvSpPr>
        <p:spPr>
          <a:xfrm>
            <a:off x="395288" y="3068638"/>
            <a:ext cx="6350000" cy="2838450"/>
          </a:xfrm>
          <a:prstGeom prst="rect">
            <a:avLst/>
          </a:prstGeom>
          <a:noFill/>
          <a:ln w="9525">
            <a:noFill/>
          </a:ln>
        </p:spPr>
        <p:txBody>
          <a:bodyPr wrap="none" lIns="91414" tIns="45707" rIns="91414" bIns="45707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分析：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要了解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与⊙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的位置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关系，只要知道圆心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距离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的关系．已知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，只需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求出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的距离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" name="Group 12"/>
          <p:cNvGrpSpPr/>
          <p:nvPr/>
        </p:nvGrpSpPr>
        <p:grpSpPr>
          <a:xfrm>
            <a:off x="7118350" y="4478338"/>
            <a:ext cx="1701800" cy="1039812"/>
            <a:chOff x="0" y="0"/>
            <a:chExt cx="1072" cy="655"/>
          </a:xfrm>
        </p:grpSpPr>
        <p:sp>
          <p:nvSpPr>
            <p:cNvPr id="14343" name="Text Box 13"/>
            <p:cNvSpPr txBox="1"/>
            <p:nvPr/>
          </p:nvSpPr>
          <p:spPr>
            <a:xfrm>
              <a:off x="817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D</a:t>
              </a:r>
              <a:endParaRPr lang="en-US" altLang="zh-CN" sz="2400" b="1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14344" name="Group 14"/>
            <p:cNvGrpSpPr/>
            <p:nvPr/>
          </p:nvGrpSpPr>
          <p:grpSpPr>
            <a:xfrm>
              <a:off x="0" y="119"/>
              <a:ext cx="749" cy="536"/>
              <a:chOff x="0" y="0"/>
              <a:chExt cx="749" cy="536"/>
            </a:xfrm>
          </p:grpSpPr>
          <p:sp>
            <p:nvSpPr>
              <p:cNvPr id="14345" name="Line 15"/>
              <p:cNvSpPr/>
              <p:nvPr/>
            </p:nvSpPr>
            <p:spPr>
              <a:xfrm rot="-96859" flipV="1">
                <a:off x="0" y="98"/>
                <a:ext cx="749" cy="438"/>
              </a:xfrm>
              <a:prstGeom prst="line">
                <a:avLst/>
              </a:prstGeom>
              <a:ln w="38100" cap="rnd" cmpd="sng">
                <a:solidFill>
                  <a:srgbClr val="0000FF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14346" name="未知"/>
              <p:cNvSpPr/>
              <p:nvPr/>
            </p:nvSpPr>
            <p:spPr>
              <a:xfrm rot="-7246165">
                <a:off x="580" y="0"/>
                <a:ext cx="136" cy="137"/>
              </a:xfrm>
              <a:custGeom>
                <a:avLst/>
                <a:gdLst>
                  <a:gd name="txL" fmla="*/ 0 w 952"/>
                  <a:gd name="txT" fmla="*/ 0 h 227"/>
                  <a:gd name="txR" fmla="*/ 952 w 952"/>
                  <a:gd name="txB" fmla="*/ 227 h 227"/>
                </a:gdLst>
                <a:ahLst/>
                <a:cxnLst>
                  <a:cxn ang="0">
                    <a:pos x="0" y="0"/>
                  </a:cxn>
                  <a:cxn ang="0">
                    <a:pos x="3" y="0"/>
                  </a:cxn>
                  <a:cxn ang="0">
                    <a:pos x="3" y="50"/>
                  </a:cxn>
                </a:cxnLst>
                <a:rect l="txL" t="txT" r="txR" b="txB"/>
                <a:pathLst>
                  <a:path w="952" h="227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 cap="flat" cmpd="sng">
                <a:solidFill>
                  <a:srgbClr val="0000FF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82961" name="Text Box 17"/>
          <p:cNvSpPr txBox="1"/>
          <p:nvPr/>
        </p:nvSpPr>
        <p:spPr>
          <a:xfrm>
            <a:off x="7451725" y="472440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d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5" grpId="0"/>
      <p:bldP spid="829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4098925" y="19050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/>
          <p:nvPr/>
        </p:nvSpPr>
        <p:spPr>
          <a:xfrm>
            <a:off x="760413" y="260350"/>
            <a:ext cx="4748212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解：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过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作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CD⊥AB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，垂足为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2" name="Text Box 4"/>
          <p:cNvSpPr txBox="1"/>
          <p:nvPr/>
        </p:nvSpPr>
        <p:spPr>
          <a:xfrm>
            <a:off x="1219200" y="765175"/>
            <a:ext cx="20304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在△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中，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1371600" y="1196975"/>
            <a:ext cx="7794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AB=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2193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75" name="Object 7"/>
          <p:cNvGraphicFramePr>
            <a:graphicFrameLocks noChangeAspect="1"/>
          </p:cNvGraphicFramePr>
          <p:nvPr/>
        </p:nvGraphicFramePr>
        <p:xfrm>
          <a:off x="2133600" y="1196975"/>
          <a:ext cx="18923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15365" imgH="254000" progId="Equation.DSMT4">
                  <p:embed/>
                </p:oleObj>
              </mc:Choice>
              <mc:Fallback>
                <p:oleObj name="" r:id="rId1" imgW="1015365" imgH="2540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33600" y="1196975"/>
                        <a:ext cx="1892300" cy="46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8" name="Text Box 8"/>
          <p:cNvSpPr txBox="1"/>
          <p:nvPr/>
        </p:nvSpPr>
        <p:spPr>
          <a:xfrm>
            <a:off x="4098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77" name="Object 9"/>
          <p:cNvGraphicFramePr>
            <a:graphicFrameLocks noChangeAspect="1"/>
          </p:cNvGraphicFramePr>
          <p:nvPr/>
        </p:nvGraphicFramePr>
        <p:xfrm>
          <a:off x="4038600" y="1268413"/>
          <a:ext cx="1371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723900" imgH="254000" progId="Equation.3">
                  <p:embed/>
                </p:oleObj>
              </mc:Choice>
              <mc:Fallback>
                <p:oleObj name="" r:id="rId3" imgW="723900" imgH="2540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38600" y="1268413"/>
                        <a:ext cx="1371600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8" name="Text Box 10"/>
          <p:cNvSpPr txBox="1"/>
          <p:nvPr/>
        </p:nvSpPr>
        <p:spPr>
          <a:xfrm>
            <a:off x="5435600" y="13414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9" name="Text Box 11"/>
          <p:cNvSpPr txBox="1"/>
          <p:nvPr/>
        </p:nvSpPr>
        <p:spPr>
          <a:xfrm>
            <a:off x="1295400" y="1773238"/>
            <a:ext cx="3536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根据三角形的面积公式有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1584325" y="3962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81" name="Object 13"/>
          <p:cNvGraphicFramePr>
            <a:graphicFrameLocks noChangeAspect="1"/>
          </p:cNvGraphicFramePr>
          <p:nvPr/>
        </p:nvGraphicFramePr>
        <p:xfrm>
          <a:off x="1447800" y="2205038"/>
          <a:ext cx="2743200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48765" imgH="393700" progId="Equation.3">
                  <p:embed/>
                </p:oleObj>
              </mc:Choice>
              <mc:Fallback>
                <p:oleObj name="" r:id="rId5" imgW="15487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47800" y="2205038"/>
                        <a:ext cx="2743200" cy="693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2" name="Text Box 14"/>
          <p:cNvSpPr txBox="1"/>
          <p:nvPr/>
        </p:nvSpPr>
        <p:spPr>
          <a:xfrm>
            <a:off x="698500" y="29972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∴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5" name="Text Box 15"/>
          <p:cNvSpPr txBox="1"/>
          <p:nvPr/>
        </p:nvSpPr>
        <p:spPr>
          <a:xfrm>
            <a:off x="2193925" y="4724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84" name="Object 16"/>
          <p:cNvGraphicFramePr>
            <a:graphicFrameLocks noChangeAspect="1"/>
          </p:cNvGraphicFramePr>
          <p:nvPr/>
        </p:nvGraphicFramePr>
        <p:xfrm>
          <a:off x="1331913" y="2924175"/>
          <a:ext cx="426720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2095500" imgH="393700" progId="Equation.3">
                  <p:embed/>
                </p:oleObj>
              </mc:Choice>
              <mc:Fallback>
                <p:oleObj name="" r:id="rId7" imgW="20955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1913" y="2924175"/>
                        <a:ext cx="4267200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5" name="Text Box 17"/>
          <p:cNvSpPr txBox="1"/>
          <p:nvPr/>
        </p:nvSpPr>
        <p:spPr>
          <a:xfrm>
            <a:off x="971550" y="3716338"/>
            <a:ext cx="40211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即圆心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的距离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d=2.4cm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6" name="Text Box 18"/>
          <p:cNvSpPr txBox="1"/>
          <p:nvPr/>
        </p:nvSpPr>
        <p:spPr>
          <a:xfrm>
            <a:off x="684213" y="4149725"/>
            <a:ext cx="27082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所以 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r=2cm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7" name="Oval 19"/>
          <p:cNvSpPr/>
          <p:nvPr/>
        </p:nvSpPr>
        <p:spPr>
          <a:xfrm>
            <a:off x="5867400" y="2608263"/>
            <a:ext cx="1447800" cy="1447800"/>
          </a:xfrm>
          <a:prstGeom prst="ellipse">
            <a:avLst/>
          </a:prstGeom>
          <a:noFill/>
          <a:ln w="127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380" name="Object 20"/>
          <p:cNvGraphicFramePr>
            <a:graphicFrameLocks noChangeAspect="1"/>
          </p:cNvGraphicFramePr>
          <p:nvPr/>
        </p:nvGraphicFramePr>
        <p:xfrm>
          <a:off x="5867400" y="5765800"/>
          <a:ext cx="1066800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9" imgW="1066800" imgH="965200" progId="Word.Document.8">
                  <p:embed/>
                </p:oleObj>
              </mc:Choice>
              <mc:Fallback>
                <p:oleObj name="" r:id="rId9" imgW="1066800" imgH="96520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67400" y="5765800"/>
                        <a:ext cx="1066800" cy="966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9" name="Text Box 21"/>
          <p:cNvSpPr txBox="1"/>
          <p:nvPr/>
        </p:nvSpPr>
        <p:spPr>
          <a:xfrm>
            <a:off x="3352800" y="4149725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有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d&gt;r,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90" name="Text Box 22"/>
          <p:cNvSpPr txBox="1"/>
          <p:nvPr/>
        </p:nvSpPr>
        <p:spPr>
          <a:xfrm>
            <a:off x="4343400" y="4149725"/>
            <a:ext cx="294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因此⊙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相离。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5383" name="Group 23"/>
          <p:cNvGrpSpPr/>
          <p:nvPr/>
        </p:nvGrpSpPr>
        <p:grpSpPr>
          <a:xfrm rot="-18294">
            <a:off x="6084888" y="457200"/>
            <a:ext cx="2673350" cy="3403600"/>
            <a:chOff x="0" y="0"/>
            <a:chExt cx="1684" cy="2144"/>
          </a:xfrm>
        </p:grpSpPr>
        <p:grpSp>
          <p:nvGrpSpPr>
            <p:cNvPr id="15390" name="Group 24"/>
            <p:cNvGrpSpPr/>
            <p:nvPr/>
          </p:nvGrpSpPr>
          <p:grpSpPr>
            <a:xfrm>
              <a:off x="0" y="0"/>
              <a:ext cx="1684" cy="1971"/>
              <a:chOff x="0" y="0"/>
              <a:chExt cx="1684" cy="1971"/>
            </a:xfrm>
          </p:grpSpPr>
          <p:sp>
            <p:nvSpPr>
              <p:cNvPr id="15393" name="AutoShape 25"/>
              <p:cNvSpPr/>
              <p:nvPr/>
            </p:nvSpPr>
            <p:spPr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5394" name="Text Box 26"/>
              <p:cNvSpPr txBox="1"/>
              <p:nvPr/>
            </p:nvSpPr>
            <p:spPr>
              <a:xfrm>
                <a:off x="42" y="0"/>
                <a:ext cx="28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B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95" name="Text Box 27"/>
              <p:cNvSpPr txBox="1"/>
              <p:nvPr/>
            </p:nvSpPr>
            <p:spPr>
              <a:xfrm>
                <a:off x="0" y="1574"/>
                <a:ext cx="30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C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96" name="Text Box 28"/>
              <p:cNvSpPr txBox="1"/>
              <p:nvPr/>
            </p:nvSpPr>
            <p:spPr>
              <a:xfrm>
                <a:off x="1344" y="1606"/>
                <a:ext cx="34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14" tIns="45707" rIns="91414" bIns="45707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</a:rPr>
                  <a:t>A</a:t>
                </a:r>
                <a:endParaRPr lang="en-US" altLang="zh-CN" sz="32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391" name="Text Box 29"/>
            <p:cNvSpPr txBox="1"/>
            <p:nvPr/>
          </p:nvSpPr>
          <p:spPr>
            <a:xfrm>
              <a:off x="0" y="960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>
              <a:spAutoFit/>
            </a:bodyPr>
            <a:p>
              <a:r>
                <a: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92" name="Text Box 30"/>
            <p:cNvSpPr txBox="1"/>
            <p:nvPr/>
          </p:nvSpPr>
          <p:spPr>
            <a:xfrm>
              <a:off x="757" y="1779"/>
              <a:ext cx="2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>
              <a:spAutoFit/>
            </a:bodyPr>
            <a:p>
              <a:r>
                <a: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Group 31"/>
          <p:cNvGrpSpPr/>
          <p:nvPr/>
        </p:nvGrpSpPr>
        <p:grpSpPr>
          <a:xfrm>
            <a:off x="6611938" y="2276475"/>
            <a:ext cx="1677987" cy="1044575"/>
            <a:chOff x="0" y="0"/>
            <a:chExt cx="1057" cy="658"/>
          </a:xfrm>
        </p:grpSpPr>
        <p:sp>
          <p:nvSpPr>
            <p:cNvPr id="15386" name="Text Box 32"/>
            <p:cNvSpPr txBox="1"/>
            <p:nvPr/>
          </p:nvSpPr>
          <p:spPr>
            <a:xfrm>
              <a:off x="802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D</a:t>
              </a:r>
              <a:endParaRPr lang="en-US" altLang="zh-CN" sz="2400" b="1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15387" name="Group 33"/>
            <p:cNvGrpSpPr/>
            <p:nvPr/>
          </p:nvGrpSpPr>
          <p:grpSpPr>
            <a:xfrm rot="-7246165">
              <a:off x="167" y="53"/>
              <a:ext cx="438" cy="772"/>
              <a:chOff x="0" y="0"/>
              <a:chExt cx="438" cy="772"/>
            </a:xfrm>
          </p:grpSpPr>
          <p:sp>
            <p:nvSpPr>
              <p:cNvPr id="15388" name="Line 34"/>
              <p:cNvSpPr/>
              <p:nvPr/>
            </p:nvSpPr>
            <p:spPr>
              <a:xfrm rot="7149305" flipV="1">
                <a:off x="-155" y="155"/>
                <a:ext cx="749" cy="438"/>
              </a:xfrm>
              <a:prstGeom prst="line">
                <a:avLst/>
              </a:prstGeom>
              <a:ln w="38100" cap="rnd" cmpd="sng">
                <a:solidFill>
                  <a:schemeClr val="tx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15389" name="未知"/>
              <p:cNvSpPr/>
              <p:nvPr/>
            </p:nvSpPr>
            <p:spPr>
              <a:xfrm>
                <a:off x="227" y="635"/>
                <a:ext cx="136" cy="137"/>
              </a:xfrm>
              <a:custGeom>
                <a:avLst/>
                <a:gdLst>
                  <a:gd name="txL" fmla="*/ 0 w 952"/>
                  <a:gd name="txT" fmla="*/ 0 h 227"/>
                  <a:gd name="txR" fmla="*/ 952 w 952"/>
                  <a:gd name="txB" fmla="*/ 227 h 227"/>
                </a:gdLst>
                <a:ahLst/>
                <a:cxnLst>
                  <a:cxn ang="0">
                    <a:pos x="0" y="0"/>
                  </a:cxn>
                  <a:cxn ang="0">
                    <a:pos x="3" y="0"/>
                  </a:cxn>
                  <a:cxn ang="0">
                    <a:pos x="3" y="50"/>
                  </a:cxn>
                </a:cxnLst>
                <a:rect l="txL" t="txT" r="txR" b="txB"/>
                <a:pathLst>
                  <a:path w="952" h="227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84004" name="Text Box 36"/>
          <p:cNvSpPr txBox="1"/>
          <p:nvPr/>
        </p:nvSpPr>
        <p:spPr>
          <a:xfrm>
            <a:off x="7019925" y="256540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d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3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3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"/>
                                        <p:tgtEl>
                                          <p:spTgt spid="83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7" grpId="0" animBg="1"/>
      <p:bldP spid="840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Text Box 2"/>
          <p:cNvSpPr txBox="1"/>
          <p:nvPr/>
        </p:nvSpPr>
        <p:spPr>
          <a:xfrm>
            <a:off x="838200" y="1158875"/>
            <a:ext cx="3636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）当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r=2.4cm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4995" name="Oval 3"/>
          <p:cNvSpPr/>
          <p:nvPr/>
        </p:nvSpPr>
        <p:spPr>
          <a:xfrm>
            <a:off x="5508625" y="1500188"/>
            <a:ext cx="1943100" cy="1871662"/>
          </a:xfrm>
          <a:prstGeom prst="ellipse">
            <a:avLst/>
          </a:prstGeom>
          <a:noFill/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4996" name="Text Box 4"/>
          <p:cNvSpPr txBox="1"/>
          <p:nvPr/>
        </p:nvSpPr>
        <p:spPr>
          <a:xfrm>
            <a:off x="4211638" y="1125538"/>
            <a:ext cx="14017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d=r,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4997" name="Text Box 5"/>
          <p:cNvSpPr txBox="1"/>
          <p:nvPr/>
        </p:nvSpPr>
        <p:spPr>
          <a:xfrm>
            <a:off x="1600200" y="1841500"/>
            <a:ext cx="3636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因此⊙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4998" name="Text Box 6"/>
          <p:cNvSpPr txBox="1"/>
          <p:nvPr/>
        </p:nvSpPr>
        <p:spPr>
          <a:xfrm>
            <a:off x="838200" y="4206875"/>
            <a:ext cx="34337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）当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r=3cm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4999" name="Text Box 7"/>
          <p:cNvSpPr txBox="1"/>
          <p:nvPr/>
        </p:nvSpPr>
        <p:spPr>
          <a:xfrm>
            <a:off x="3946525" y="4206875"/>
            <a:ext cx="1604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d&lt;r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5000" name="Text Box 8"/>
          <p:cNvSpPr txBox="1"/>
          <p:nvPr/>
        </p:nvSpPr>
        <p:spPr>
          <a:xfrm>
            <a:off x="1403350" y="4865688"/>
            <a:ext cx="40433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因此，⊙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5001" name="Oval 9"/>
          <p:cNvSpPr/>
          <p:nvPr/>
        </p:nvSpPr>
        <p:spPr>
          <a:xfrm>
            <a:off x="5480050" y="4292600"/>
            <a:ext cx="2447925" cy="2376488"/>
          </a:xfrm>
          <a:prstGeom prst="ellipse">
            <a:avLst/>
          </a:prstGeom>
          <a:noFill/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6394" name="Group 10"/>
          <p:cNvGrpSpPr/>
          <p:nvPr/>
        </p:nvGrpSpPr>
        <p:grpSpPr>
          <a:xfrm>
            <a:off x="6007100" y="260350"/>
            <a:ext cx="2093913" cy="2808288"/>
            <a:chOff x="0" y="0"/>
            <a:chExt cx="1686" cy="2242"/>
          </a:xfrm>
        </p:grpSpPr>
        <p:grpSp>
          <p:nvGrpSpPr>
            <p:cNvPr id="16411" name="Group 11"/>
            <p:cNvGrpSpPr/>
            <p:nvPr/>
          </p:nvGrpSpPr>
          <p:grpSpPr>
            <a:xfrm rot="-18294">
              <a:off x="0" y="0"/>
              <a:ext cx="1686" cy="2242"/>
              <a:chOff x="0" y="0"/>
              <a:chExt cx="1686" cy="2242"/>
            </a:xfrm>
          </p:grpSpPr>
          <p:grpSp>
            <p:nvGrpSpPr>
              <p:cNvPr id="16417" name="Group 12"/>
              <p:cNvGrpSpPr/>
              <p:nvPr/>
            </p:nvGrpSpPr>
            <p:grpSpPr>
              <a:xfrm>
                <a:off x="0" y="0"/>
                <a:ext cx="1686" cy="2071"/>
                <a:chOff x="0" y="0"/>
                <a:chExt cx="1686" cy="2071"/>
              </a:xfrm>
            </p:grpSpPr>
            <p:sp>
              <p:nvSpPr>
                <p:cNvPr id="16420" name="AutoShape 13"/>
                <p:cNvSpPr/>
                <p:nvPr/>
              </p:nvSpPr>
              <p:spPr>
                <a:xfrm>
                  <a:off x="328" y="195"/>
                  <a:ext cx="1028" cy="1638"/>
                </a:xfrm>
                <a:prstGeom prst="rtTriangle">
                  <a:avLst/>
                </a:prstGeom>
                <a:noFill/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6421" name="Text Box 14"/>
                <p:cNvSpPr txBox="1"/>
                <p:nvPr/>
              </p:nvSpPr>
              <p:spPr>
                <a:xfrm>
                  <a:off x="41" y="0"/>
                  <a:ext cx="367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B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6422" name="Text Box 15"/>
                <p:cNvSpPr txBox="1"/>
                <p:nvPr/>
              </p:nvSpPr>
              <p:spPr>
                <a:xfrm>
                  <a:off x="0" y="1573"/>
                  <a:ext cx="385" cy="4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6423" name="Text Box 16"/>
                <p:cNvSpPr txBox="1"/>
                <p:nvPr/>
              </p:nvSpPr>
              <p:spPr>
                <a:xfrm>
                  <a:off x="1346" y="1609"/>
                  <a:ext cx="340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A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6418" name="Text Box 17"/>
              <p:cNvSpPr txBox="1"/>
              <p:nvPr/>
            </p:nvSpPr>
            <p:spPr>
              <a:xfrm>
                <a:off x="0" y="95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419" name="Text Box 18"/>
              <p:cNvSpPr txBox="1"/>
              <p:nvPr/>
            </p:nvSpPr>
            <p:spPr>
              <a:xfrm>
                <a:off x="755" y="177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6412" name="Group 19"/>
            <p:cNvGrpSpPr/>
            <p:nvPr/>
          </p:nvGrpSpPr>
          <p:grpSpPr>
            <a:xfrm>
              <a:off x="335" y="1111"/>
              <a:ext cx="1092" cy="696"/>
              <a:chOff x="0" y="0"/>
              <a:chExt cx="1092" cy="696"/>
            </a:xfrm>
          </p:grpSpPr>
          <p:sp>
            <p:nvSpPr>
              <p:cNvPr id="16413" name="Text Box 20"/>
              <p:cNvSpPr txBox="1"/>
              <p:nvPr/>
            </p:nvSpPr>
            <p:spPr>
              <a:xfrm>
                <a:off x="766" y="0"/>
                <a:ext cx="32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400" b="1" dirty="0">
                    <a:latin typeface="Times New Roman" panose="02020603050405020304" pitchFamily="18" charset="0"/>
                  </a:rPr>
                  <a:t>D</a:t>
                </a:r>
                <a:endParaRPr lang="en-US" altLang="zh-CN" sz="2400" b="1" dirty="0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16414" name="Group 21"/>
              <p:cNvGrpSpPr/>
              <p:nvPr/>
            </p:nvGrpSpPr>
            <p:grpSpPr>
              <a:xfrm rot="-7246165">
                <a:off x="167" y="91"/>
                <a:ext cx="438" cy="772"/>
                <a:chOff x="0" y="0"/>
                <a:chExt cx="438" cy="772"/>
              </a:xfrm>
            </p:grpSpPr>
            <p:sp>
              <p:nvSpPr>
                <p:cNvPr id="16415" name="Line 22"/>
                <p:cNvSpPr/>
                <p:nvPr/>
              </p:nvSpPr>
              <p:spPr>
                <a:xfrm rot="7149305" flipV="1">
                  <a:off x="-155" y="155"/>
                  <a:ext cx="749" cy="438"/>
                </a:xfrm>
                <a:prstGeom prst="line">
                  <a:avLst/>
                </a:prstGeom>
                <a:ln w="38100" cap="rnd" cmpd="sng">
                  <a:solidFill>
                    <a:schemeClr val="tx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16416" name="未知"/>
                <p:cNvSpPr/>
                <p:nvPr/>
              </p:nvSpPr>
              <p:spPr>
                <a:xfrm>
                  <a:off x="227" y="635"/>
                  <a:ext cx="136" cy="137"/>
                </a:xfrm>
                <a:custGeom>
                  <a:avLst/>
                  <a:gdLst>
                    <a:gd name="txL" fmla="*/ 0 w 952"/>
                    <a:gd name="txT" fmla="*/ 0 h 227"/>
                    <a:gd name="txR" fmla="*/ 952 w 952"/>
                    <a:gd name="txB" fmla="*/ 227 h 227"/>
                  </a:gdLst>
                  <a:ahLst/>
                  <a:cxnLst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3" y="50"/>
                    </a:cxn>
                  </a:cxnLst>
                  <a:rect l="txL" t="txT" r="txR" b="txB"/>
                  <a:pathLst>
                    <a:path w="952" h="227">
                      <a:moveTo>
                        <a:pt x="0" y="0"/>
                      </a:moveTo>
                      <a:lnTo>
                        <a:pt x="952" y="0"/>
                      </a:lnTo>
                      <a:lnTo>
                        <a:pt x="952" y="227"/>
                      </a:lnTo>
                    </a:path>
                  </a:pathLst>
                </a:custGeom>
                <a:noFill/>
                <a:ln w="2857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7" name="Group 24"/>
          <p:cNvGrpSpPr/>
          <p:nvPr/>
        </p:nvGrpSpPr>
        <p:grpSpPr>
          <a:xfrm>
            <a:off x="6223000" y="3284538"/>
            <a:ext cx="2093913" cy="2808287"/>
            <a:chOff x="0" y="0"/>
            <a:chExt cx="1686" cy="2242"/>
          </a:xfrm>
        </p:grpSpPr>
        <p:grpSp>
          <p:nvGrpSpPr>
            <p:cNvPr id="16398" name="Group 25"/>
            <p:cNvGrpSpPr/>
            <p:nvPr/>
          </p:nvGrpSpPr>
          <p:grpSpPr>
            <a:xfrm rot="-18294">
              <a:off x="0" y="0"/>
              <a:ext cx="1686" cy="2242"/>
              <a:chOff x="0" y="0"/>
              <a:chExt cx="1686" cy="2242"/>
            </a:xfrm>
          </p:grpSpPr>
          <p:grpSp>
            <p:nvGrpSpPr>
              <p:cNvPr id="16404" name="Group 26"/>
              <p:cNvGrpSpPr/>
              <p:nvPr/>
            </p:nvGrpSpPr>
            <p:grpSpPr>
              <a:xfrm>
                <a:off x="0" y="0"/>
                <a:ext cx="1686" cy="2071"/>
                <a:chOff x="0" y="0"/>
                <a:chExt cx="1686" cy="2071"/>
              </a:xfrm>
            </p:grpSpPr>
            <p:sp>
              <p:nvSpPr>
                <p:cNvPr id="16407" name="AutoShape 27"/>
                <p:cNvSpPr/>
                <p:nvPr/>
              </p:nvSpPr>
              <p:spPr>
                <a:xfrm>
                  <a:off x="328" y="195"/>
                  <a:ext cx="1028" cy="1638"/>
                </a:xfrm>
                <a:prstGeom prst="rtTriangle">
                  <a:avLst/>
                </a:prstGeom>
                <a:noFill/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6408" name="Text Box 28"/>
                <p:cNvSpPr txBox="1"/>
                <p:nvPr/>
              </p:nvSpPr>
              <p:spPr>
                <a:xfrm>
                  <a:off x="41" y="0"/>
                  <a:ext cx="367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B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6409" name="Text Box 29"/>
                <p:cNvSpPr txBox="1"/>
                <p:nvPr/>
              </p:nvSpPr>
              <p:spPr>
                <a:xfrm>
                  <a:off x="0" y="1573"/>
                  <a:ext cx="385" cy="4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6410" name="Text Box 30"/>
                <p:cNvSpPr txBox="1"/>
                <p:nvPr/>
              </p:nvSpPr>
              <p:spPr>
                <a:xfrm>
                  <a:off x="1346" y="1609"/>
                  <a:ext cx="340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lIns="91414" tIns="45707" rIns="91414" bIns="45707">
                  <a:spAutoFit/>
                </a:bodyPr>
                <a:p>
                  <a:r>
                    <a:rPr lang="en-US" altLang="zh-CN" sz="3200" b="1" dirty="0">
                      <a:latin typeface="Times New Roman" panose="02020603050405020304" pitchFamily="18" charset="0"/>
                    </a:rPr>
                    <a:t>A</a:t>
                  </a:r>
                  <a:endParaRPr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6405" name="Text Box 31"/>
              <p:cNvSpPr txBox="1"/>
              <p:nvPr/>
            </p:nvSpPr>
            <p:spPr>
              <a:xfrm>
                <a:off x="0" y="95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406" name="Text Box 32"/>
              <p:cNvSpPr txBox="1"/>
              <p:nvPr/>
            </p:nvSpPr>
            <p:spPr>
              <a:xfrm>
                <a:off x="755" y="177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>
                <a:spAutoFit/>
              </a:bodyPr>
              <a:p>
                <a:r>
                  <a:rPr lang="en-US" altLang="zh-CN" sz="32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6399" name="Group 33"/>
            <p:cNvGrpSpPr/>
            <p:nvPr/>
          </p:nvGrpSpPr>
          <p:grpSpPr>
            <a:xfrm>
              <a:off x="335" y="1111"/>
              <a:ext cx="1092" cy="696"/>
              <a:chOff x="0" y="0"/>
              <a:chExt cx="1092" cy="696"/>
            </a:xfrm>
          </p:grpSpPr>
          <p:sp>
            <p:nvSpPr>
              <p:cNvPr id="16400" name="Text Box 34"/>
              <p:cNvSpPr txBox="1"/>
              <p:nvPr/>
            </p:nvSpPr>
            <p:spPr>
              <a:xfrm>
                <a:off x="766" y="0"/>
                <a:ext cx="32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400" b="1" dirty="0">
                    <a:latin typeface="Times New Roman" panose="02020603050405020304" pitchFamily="18" charset="0"/>
                  </a:rPr>
                  <a:t>D</a:t>
                </a:r>
                <a:endParaRPr lang="en-US" altLang="zh-CN" sz="2400" b="1" dirty="0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16401" name="Group 35"/>
              <p:cNvGrpSpPr/>
              <p:nvPr/>
            </p:nvGrpSpPr>
            <p:grpSpPr>
              <a:xfrm rot="-7246165">
                <a:off x="167" y="91"/>
                <a:ext cx="438" cy="772"/>
                <a:chOff x="0" y="0"/>
                <a:chExt cx="438" cy="772"/>
              </a:xfrm>
            </p:grpSpPr>
            <p:sp>
              <p:nvSpPr>
                <p:cNvPr id="16402" name="Line 36"/>
                <p:cNvSpPr/>
                <p:nvPr/>
              </p:nvSpPr>
              <p:spPr>
                <a:xfrm rot="7149305" flipV="1">
                  <a:off x="-155" y="155"/>
                  <a:ext cx="749" cy="438"/>
                </a:xfrm>
                <a:prstGeom prst="line">
                  <a:avLst/>
                </a:prstGeom>
                <a:ln w="38100" cap="rnd" cmpd="sng">
                  <a:solidFill>
                    <a:schemeClr val="tx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16403" name="未知"/>
                <p:cNvSpPr/>
                <p:nvPr/>
              </p:nvSpPr>
              <p:spPr>
                <a:xfrm>
                  <a:off x="227" y="635"/>
                  <a:ext cx="136" cy="137"/>
                </a:xfrm>
                <a:custGeom>
                  <a:avLst/>
                  <a:gdLst>
                    <a:gd name="txL" fmla="*/ 0 w 952"/>
                    <a:gd name="txT" fmla="*/ 0 h 227"/>
                    <a:gd name="txR" fmla="*/ 952 w 952"/>
                    <a:gd name="txB" fmla="*/ 227 h 227"/>
                  </a:gdLst>
                  <a:ahLst/>
                  <a:cxnLst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3" y="50"/>
                    </a:cxn>
                  </a:cxnLst>
                  <a:rect l="txL" t="txT" r="txR" b="txB"/>
                  <a:pathLst>
                    <a:path w="952" h="227">
                      <a:moveTo>
                        <a:pt x="0" y="0"/>
                      </a:moveTo>
                      <a:lnTo>
                        <a:pt x="952" y="0"/>
                      </a:lnTo>
                      <a:lnTo>
                        <a:pt x="952" y="227"/>
                      </a:lnTo>
                    </a:path>
                  </a:pathLst>
                </a:custGeom>
                <a:noFill/>
                <a:ln w="28575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16396" name="Text Box 38"/>
          <p:cNvSpPr txBox="1"/>
          <p:nvPr/>
        </p:nvSpPr>
        <p:spPr>
          <a:xfrm>
            <a:off x="6659563" y="1916113"/>
            <a:ext cx="4333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d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85031" name="Text Box 39"/>
          <p:cNvSpPr txBox="1"/>
          <p:nvPr/>
        </p:nvSpPr>
        <p:spPr>
          <a:xfrm>
            <a:off x="6804025" y="501015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d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 animBg="1"/>
      <p:bldP spid="84996" grpId="0"/>
      <p:bldP spid="84997" grpId="0"/>
      <p:bldP spid="84998" grpId="0"/>
      <p:bldP spid="84999" grpId="0"/>
      <p:bldP spid="85000" grpId="0"/>
      <p:bldP spid="85001" grpId="0" animBg="1"/>
      <p:bldP spid="850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Text Box 2"/>
          <p:cNvSpPr txBox="1"/>
          <p:nvPr/>
        </p:nvSpPr>
        <p:spPr>
          <a:xfrm>
            <a:off x="644525" y="838200"/>
            <a:ext cx="7527925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、已知：圆的直径为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13cm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，如果直线和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圆心的距离为以下值时，直线和圆有几个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公共点？为什么？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67" name="Text Box 3"/>
          <p:cNvSpPr txBox="1"/>
          <p:nvPr/>
        </p:nvSpPr>
        <p:spPr>
          <a:xfrm>
            <a:off x="684213" y="2355850"/>
            <a:ext cx="2592387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 4.5cm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68" name="Text Box 4"/>
          <p:cNvSpPr txBox="1"/>
          <p:nvPr/>
        </p:nvSpPr>
        <p:spPr>
          <a:xfrm>
            <a:off x="1293813" y="2932113"/>
            <a:ext cx="73104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 0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  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  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69" name="Text Box 5"/>
          <p:cNvSpPr txBox="1"/>
          <p:nvPr/>
        </p:nvSpPr>
        <p:spPr>
          <a:xfrm>
            <a:off x="3779838" y="2420938"/>
            <a:ext cx="2447925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0" name="Text Box 6"/>
          <p:cNvSpPr txBox="1"/>
          <p:nvPr/>
        </p:nvSpPr>
        <p:spPr>
          <a:xfrm>
            <a:off x="611188" y="3435350"/>
            <a:ext cx="2881312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 6.5cm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1" name="Text Box 7"/>
          <p:cNvSpPr txBox="1"/>
          <p:nvPr/>
        </p:nvSpPr>
        <p:spPr>
          <a:xfrm>
            <a:off x="4067175" y="3500438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2" name="Text Box 8"/>
          <p:cNvSpPr txBox="1"/>
          <p:nvPr/>
        </p:nvSpPr>
        <p:spPr>
          <a:xfrm>
            <a:off x="179388" y="4587875"/>
            <a:ext cx="2665412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(3) 8cm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3" name="Text Box 9"/>
          <p:cNvSpPr txBox="1"/>
          <p:nvPr/>
        </p:nvSpPr>
        <p:spPr>
          <a:xfrm>
            <a:off x="4284663" y="4652963"/>
            <a:ext cx="2232025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4" name="Text Box 10"/>
          <p:cNvSpPr txBox="1"/>
          <p:nvPr/>
        </p:nvSpPr>
        <p:spPr>
          <a:xfrm>
            <a:off x="1239838" y="4083050"/>
            <a:ext cx="73104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 0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  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  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5" name="Text Box 11"/>
          <p:cNvSpPr txBox="1"/>
          <p:nvPr/>
        </p:nvSpPr>
        <p:spPr>
          <a:xfrm>
            <a:off x="1222375" y="5373688"/>
            <a:ext cx="73104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 0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  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  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  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0" name="Rectangle 12"/>
          <p:cNvSpPr/>
          <p:nvPr/>
        </p:nvSpPr>
        <p:spPr>
          <a:xfrm>
            <a:off x="-33337" y="-23812"/>
            <a:ext cx="2876550" cy="8493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algn="ctr"/>
            <a:r>
              <a:rPr lang="zh-CN" altLang="en-US" sz="44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自我检验</a:t>
            </a:r>
            <a:endParaRPr lang="zh-CN" altLang="en-US" sz="44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/>
      <p:bldP spid="88068" grpId="0"/>
      <p:bldP spid="88069" grpId="0"/>
      <p:bldP spid="88070" grpId="0"/>
      <p:bldP spid="88071" grpId="0"/>
      <p:bldP spid="88072" grpId="0"/>
      <p:bldP spid="88073" grpId="0"/>
      <p:bldP spid="88074" grpId="0"/>
      <p:bldP spid="880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Text Box 3"/>
          <p:cNvSpPr txBox="1"/>
          <p:nvPr/>
        </p:nvSpPr>
        <p:spPr>
          <a:xfrm>
            <a:off x="4800600" y="4641850"/>
            <a:ext cx="12954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500" dirty="0">
                <a:latin typeface="Times New Roman" panose="02020603050405020304" pitchFamily="18" charset="0"/>
              </a:rPr>
              <a:t>A</a:t>
            </a:r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500" dirty="0">
                <a:latin typeface="Times New Roman" panose="02020603050405020304" pitchFamily="18" charset="0"/>
              </a:rPr>
              <a:t>(-3,-4)</a:t>
            </a:r>
            <a:endParaRPr lang="en-US" altLang="zh-CN" sz="2500" dirty="0">
              <a:latin typeface="Times New Roman" panose="02020603050405020304" pitchFamily="18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5870575" y="3519488"/>
            <a:ext cx="3937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500" dirty="0">
                <a:latin typeface="Times New Roman" panose="02020603050405020304" pitchFamily="18" charset="0"/>
              </a:rPr>
              <a:t>O</a:t>
            </a:r>
            <a:endParaRPr lang="en-US" altLang="zh-CN" sz="2500" dirty="0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3203575" y="3467100"/>
            <a:ext cx="3908425" cy="657225"/>
            <a:chOff x="2736" y="2562"/>
            <a:chExt cx="2462" cy="414"/>
          </a:xfrm>
        </p:grpSpPr>
        <p:sp>
          <p:nvSpPr>
            <p:cNvPr id="18461" name="Line 6"/>
            <p:cNvSpPr/>
            <p:nvPr/>
          </p:nvSpPr>
          <p:spPr>
            <a:xfrm>
              <a:off x="2736" y="2640"/>
              <a:ext cx="24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62" name="Line 7"/>
            <p:cNvSpPr/>
            <p:nvPr/>
          </p:nvSpPr>
          <p:spPr>
            <a:xfrm>
              <a:off x="3552" y="2976"/>
              <a:ext cx="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3" name="Line 8"/>
            <p:cNvSpPr/>
            <p:nvPr/>
          </p:nvSpPr>
          <p:spPr>
            <a:xfrm>
              <a:off x="3648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4" name="Line 9"/>
            <p:cNvSpPr/>
            <p:nvPr/>
          </p:nvSpPr>
          <p:spPr>
            <a:xfrm>
              <a:off x="393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5" name="Line 10"/>
            <p:cNvSpPr/>
            <p:nvPr/>
          </p:nvSpPr>
          <p:spPr>
            <a:xfrm>
              <a:off x="417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6" name="Line 11"/>
            <p:cNvSpPr/>
            <p:nvPr/>
          </p:nvSpPr>
          <p:spPr>
            <a:xfrm>
              <a:off x="441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7" name="Text Box 12"/>
            <p:cNvSpPr txBox="1"/>
            <p:nvPr/>
          </p:nvSpPr>
          <p:spPr>
            <a:xfrm>
              <a:off x="4982" y="2562"/>
              <a:ext cx="216" cy="3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800" b="1" dirty="0">
                  <a:latin typeface="Times New Roman" panose="02020603050405020304" pitchFamily="18" charset="0"/>
                </a:rPr>
                <a:t>x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5870575" y="2171700"/>
            <a:ext cx="379413" cy="3389313"/>
            <a:chOff x="3888" y="1752"/>
            <a:chExt cx="240" cy="2136"/>
          </a:xfrm>
        </p:grpSpPr>
        <p:sp>
          <p:nvSpPr>
            <p:cNvPr id="18455" name="Line 14"/>
            <p:cNvSpPr/>
            <p:nvPr/>
          </p:nvSpPr>
          <p:spPr>
            <a:xfrm flipV="1">
              <a:off x="4128" y="2016"/>
              <a:ext cx="0" cy="187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56" name="Line 15"/>
            <p:cNvSpPr/>
            <p:nvPr/>
          </p:nvSpPr>
          <p:spPr>
            <a:xfrm>
              <a:off x="4080" y="2880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7" name="Line 16"/>
            <p:cNvSpPr/>
            <p:nvPr/>
          </p:nvSpPr>
          <p:spPr>
            <a:xfrm>
              <a:off x="4080" y="307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8" name="Line 17"/>
            <p:cNvSpPr/>
            <p:nvPr/>
          </p:nvSpPr>
          <p:spPr>
            <a:xfrm>
              <a:off x="4080" y="3504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9" name="Line 18"/>
            <p:cNvSpPr/>
            <p:nvPr/>
          </p:nvSpPr>
          <p:spPr>
            <a:xfrm>
              <a:off x="4080" y="331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0" name="Text Box 19"/>
            <p:cNvSpPr txBox="1"/>
            <p:nvPr/>
          </p:nvSpPr>
          <p:spPr>
            <a:xfrm>
              <a:off x="3888" y="1752"/>
              <a:ext cx="217" cy="321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800" b="1" dirty="0">
                  <a:latin typeface="Times New Roman" panose="02020603050405020304" pitchFamily="18" charset="0"/>
                </a:rPr>
                <a:t>y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8438" name="Text Box 20"/>
          <p:cNvSpPr txBox="1"/>
          <p:nvPr/>
        </p:nvSpPr>
        <p:spPr>
          <a:xfrm>
            <a:off x="755650" y="546100"/>
            <a:ext cx="7993063" cy="173037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en-US" altLang="zh-CN" sz="3200" dirty="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已知⊙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的直径为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6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，点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的坐标为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-3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-4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），则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轴与⊙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的位置关系是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_____, y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轴与⊙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的位置关系是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_____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1" name="Line 21"/>
          <p:cNvSpPr/>
          <p:nvPr/>
        </p:nvSpPr>
        <p:spPr>
          <a:xfrm flipV="1">
            <a:off x="5108575" y="3579813"/>
            <a:ext cx="0" cy="1373187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5622" name="Line 22"/>
          <p:cNvSpPr/>
          <p:nvPr/>
        </p:nvSpPr>
        <p:spPr>
          <a:xfrm flipV="1">
            <a:off x="5108575" y="4953000"/>
            <a:ext cx="1065213" cy="0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5623" name="Line 23"/>
          <p:cNvSpPr/>
          <p:nvPr/>
        </p:nvSpPr>
        <p:spPr>
          <a:xfrm>
            <a:off x="5337175" y="3579813"/>
            <a:ext cx="0" cy="230187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4" name="Line 24"/>
          <p:cNvSpPr/>
          <p:nvPr/>
        </p:nvSpPr>
        <p:spPr>
          <a:xfrm>
            <a:off x="6024563" y="4722813"/>
            <a:ext cx="0" cy="230187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5" name="Line 25"/>
          <p:cNvSpPr/>
          <p:nvPr/>
        </p:nvSpPr>
        <p:spPr>
          <a:xfrm flipH="1" flipV="1">
            <a:off x="5108575" y="3810000"/>
            <a:ext cx="228600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6" name="Line 26"/>
          <p:cNvSpPr/>
          <p:nvPr/>
        </p:nvSpPr>
        <p:spPr>
          <a:xfrm flipH="1">
            <a:off x="6024563" y="4722813"/>
            <a:ext cx="227012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7" name="Text Box 27"/>
          <p:cNvSpPr txBox="1"/>
          <p:nvPr/>
        </p:nvSpPr>
        <p:spPr>
          <a:xfrm>
            <a:off x="4978400" y="3194050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5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8" name="Text Box 28"/>
          <p:cNvSpPr txBox="1"/>
          <p:nvPr/>
        </p:nvSpPr>
        <p:spPr>
          <a:xfrm>
            <a:off x="6248400" y="4641850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5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9" name="Text Box 29"/>
          <p:cNvSpPr txBox="1"/>
          <p:nvPr/>
        </p:nvSpPr>
        <p:spPr>
          <a:xfrm>
            <a:off x="4781550" y="4108450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endParaRPr lang="en-US" altLang="zh-CN" sz="25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0" name="Text Box 30"/>
          <p:cNvSpPr txBox="1"/>
          <p:nvPr/>
        </p:nvSpPr>
        <p:spPr>
          <a:xfrm>
            <a:off x="5467350" y="4946650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endParaRPr lang="en-US" altLang="zh-CN" sz="25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1" name="Oval 31"/>
          <p:cNvSpPr/>
          <p:nvPr/>
        </p:nvSpPr>
        <p:spPr>
          <a:xfrm>
            <a:off x="3962400" y="3810000"/>
            <a:ext cx="2286000" cy="2286000"/>
          </a:xfrm>
          <a:prstGeom prst="ellipse">
            <a:avLst/>
          </a:prstGeom>
          <a:solidFill>
            <a:schemeClr val="bg1">
              <a:alpha val="50195"/>
            </a:schemeClr>
          </a:solidFill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32" name="Text Box 32"/>
          <p:cNvSpPr txBox="1"/>
          <p:nvPr/>
        </p:nvSpPr>
        <p:spPr>
          <a:xfrm>
            <a:off x="827088" y="1628775"/>
            <a:ext cx="1225550" cy="569913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相离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3" name="Text Box 33"/>
          <p:cNvSpPr txBox="1"/>
          <p:nvPr/>
        </p:nvSpPr>
        <p:spPr>
          <a:xfrm>
            <a:off x="6875463" y="1628775"/>
            <a:ext cx="1225550" cy="569913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相切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4" name="Text Box 34"/>
          <p:cNvSpPr txBox="1"/>
          <p:nvPr/>
        </p:nvSpPr>
        <p:spPr>
          <a:xfrm>
            <a:off x="5653088" y="3141663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-1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25637" name="Text Box 37"/>
          <p:cNvSpPr txBox="1"/>
          <p:nvPr/>
        </p:nvSpPr>
        <p:spPr>
          <a:xfrm>
            <a:off x="6227763" y="36449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-1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8454" name="Text Box 39"/>
          <p:cNvSpPr txBox="1"/>
          <p:nvPr/>
        </p:nvSpPr>
        <p:spPr>
          <a:xfrm>
            <a:off x="395288" y="115888"/>
            <a:ext cx="1152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拓展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27" grpId="0"/>
      <p:bldP spid="25628" grpId="0"/>
      <p:bldP spid="25629" grpId="0"/>
      <p:bldP spid="25630" grpId="0"/>
      <p:bldP spid="25631" grpId="0" animBg="1"/>
      <p:bldP spid="25632" grpId="0"/>
      <p:bldP spid="25633" grpId="0"/>
      <p:bldP spid="25634" grpId="0"/>
      <p:bldP spid="256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4257675" y="5113338"/>
            <a:ext cx="10668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500" dirty="0">
                <a:latin typeface="Times New Roman" panose="02020603050405020304" pitchFamily="18" charset="0"/>
              </a:rPr>
              <a:t>(-3,-4)</a:t>
            </a:r>
            <a:endParaRPr lang="en-US" altLang="zh-CN" sz="2500" dirty="0">
              <a:latin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5124450" y="4013200"/>
            <a:ext cx="3937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500" dirty="0">
                <a:latin typeface="Times New Roman" panose="02020603050405020304" pitchFamily="18" charset="0"/>
              </a:rPr>
              <a:t>O</a:t>
            </a:r>
            <a:endParaRPr lang="en-US" altLang="zh-CN" sz="2500" dirty="0">
              <a:latin typeface="Times New Roman" panose="02020603050405020304" pitchFamily="18" charset="0"/>
            </a:endParaRPr>
          </a:p>
        </p:txBody>
      </p:sp>
      <p:grpSp>
        <p:nvGrpSpPr>
          <p:cNvPr id="19460" name="Group 4"/>
          <p:cNvGrpSpPr/>
          <p:nvPr/>
        </p:nvGrpSpPr>
        <p:grpSpPr>
          <a:xfrm>
            <a:off x="2457450" y="3960813"/>
            <a:ext cx="3908425" cy="657225"/>
            <a:chOff x="2736" y="2562"/>
            <a:chExt cx="2462" cy="414"/>
          </a:xfrm>
        </p:grpSpPr>
        <p:sp>
          <p:nvSpPr>
            <p:cNvPr id="19485" name="Line 5"/>
            <p:cNvSpPr/>
            <p:nvPr/>
          </p:nvSpPr>
          <p:spPr>
            <a:xfrm>
              <a:off x="2736" y="2640"/>
              <a:ext cx="24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86" name="Line 6"/>
            <p:cNvSpPr/>
            <p:nvPr/>
          </p:nvSpPr>
          <p:spPr>
            <a:xfrm>
              <a:off x="3552" y="2976"/>
              <a:ext cx="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7" name="Line 7"/>
            <p:cNvSpPr/>
            <p:nvPr/>
          </p:nvSpPr>
          <p:spPr>
            <a:xfrm>
              <a:off x="3648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8" name="Line 8"/>
            <p:cNvSpPr/>
            <p:nvPr/>
          </p:nvSpPr>
          <p:spPr>
            <a:xfrm>
              <a:off x="393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9" name="Line 9"/>
            <p:cNvSpPr/>
            <p:nvPr/>
          </p:nvSpPr>
          <p:spPr>
            <a:xfrm>
              <a:off x="417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0" name="Line 10"/>
            <p:cNvSpPr/>
            <p:nvPr/>
          </p:nvSpPr>
          <p:spPr>
            <a:xfrm>
              <a:off x="441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91" name="Text Box 11"/>
            <p:cNvSpPr txBox="1"/>
            <p:nvPr/>
          </p:nvSpPr>
          <p:spPr>
            <a:xfrm>
              <a:off x="4982" y="2562"/>
              <a:ext cx="216" cy="3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800" b="1" dirty="0">
                  <a:latin typeface="Times New Roman" panose="02020603050405020304" pitchFamily="18" charset="0"/>
                </a:rPr>
                <a:t>x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61" name="Group 12"/>
          <p:cNvGrpSpPr/>
          <p:nvPr/>
        </p:nvGrpSpPr>
        <p:grpSpPr>
          <a:xfrm>
            <a:off x="5124450" y="1557338"/>
            <a:ext cx="384175" cy="4497387"/>
            <a:chOff x="3888" y="1752"/>
            <a:chExt cx="240" cy="2136"/>
          </a:xfrm>
        </p:grpSpPr>
        <p:sp>
          <p:nvSpPr>
            <p:cNvPr id="19479" name="Line 13"/>
            <p:cNvSpPr/>
            <p:nvPr/>
          </p:nvSpPr>
          <p:spPr>
            <a:xfrm flipV="1">
              <a:off x="4128" y="2016"/>
              <a:ext cx="0" cy="187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80" name="Line 14"/>
            <p:cNvSpPr/>
            <p:nvPr/>
          </p:nvSpPr>
          <p:spPr>
            <a:xfrm>
              <a:off x="4080" y="2880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1" name="Line 15"/>
            <p:cNvSpPr/>
            <p:nvPr/>
          </p:nvSpPr>
          <p:spPr>
            <a:xfrm>
              <a:off x="4080" y="307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2" name="Line 16"/>
            <p:cNvSpPr/>
            <p:nvPr/>
          </p:nvSpPr>
          <p:spPr>
            <a:xfrm>
              <a:off x="4080" y="3504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3" name="Line 17"/>
            <p:cNvSpPr/>
            <p:nvPr/>
          </p:nvSpPr>
          <p:spPr>
            <a:xfrm>
              <a:off x="4080" y="331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4" name="Text Box 18"/>
            <p:cNvSpPr txBox="1"/>
            <p:nvPr/>
          </p:nvSpPr>
          <p:spPr>
            <a:xfrm>
              <a:off x="3888" y="1752"/>
              <a:ext cx="214" cy="242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800" b="1" dirty="0">
                  <a:latin typeface="Times New Roman" panose="02020603050405020304" pitchFamily="18" charset="0"/>
                </a:rPr>
                <a:t>y</a:t>
              </a:r>
              <a:endParaRPr lang="en-US" altLang="zh-CN" sz="28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9462" name="Line 19"/>
          <p:cNvSpPr/>
          <p:nvPr/>
        </p:nvSpPr>
        <p:spPr>
          <a:xfrm flipV="1">
            <a:off x="4362450" y="4073525"/>
            <a:ext cx="0" cy="1373188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9463" name="Line 20"/>
          <p:cNvSpPr/>
          <p:nvPr/>
        </p:nvSpPr>
        <p:spPr>
          <a:xfrm flipV="1">
            <a:off x="4362450" y="5446713"/>
            <a:ext cx="1065213" cy="0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9464" name="Line 21"/>
          <p:cNvSpPr/>
          <p:nvPr/>
        </p:nvSpPr>
        <p:spPr>
          <a:xfrm>
            <a:off x="4591050" y="4073525"/>
            <a:ext cx="0" cy="230188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5" name="Line 22"/>
          <p:cNvSpPr/>
          <p:nvPr/>
        </p:nvSpPr>
        <p:spPr>
          <a:xfrm>
            <a:off x="5278438" y="5216525"/>
            <a:ext cx="0" cy="230188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6" name="Line 23"/>
          <p:cNvSpPr/>
          <p:nvPr/>
        </p:nvSpPr>
        <p:spPr>
          <a:xfrm flipH="1" flipV="1">
            <a:off x="4362450" y="4303713"/>
            <a:ext cx="228600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7" name="Line 24"/>
          <p:cNvSpPr/>
          <p:nvPr/>
        </p:nvSpPr>
        <p:spPr>
          <a:xfrm flipH="1">
            <a:off x="5278438" y="5216525"/>
            <a:ext cx="227012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8" name="Text Box 25"/>
          <p:cNvSpPr txBox="1"/>
          <p:nvPr/>
        </p:nvSpPr>
        <p:spPr>
          <a:xfrm>
            <a:off x="4041775" y="3960813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5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9" name="Text Box 26"/>
          <p:cNvSpPr txBox="1"/>
          <p:nvPr/>
        </p:nvSpPr>
        <p:spPr>
          <a:xfrm>
            <a:off x="5502275" y="5135563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5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70" name="Text Box 27"/>
          <p:cNvSpPr txBox="1"/>
          <p:nvPr/>
        </p:nvSpPr>
        <p:spPr>
          <a:xfrm>
            <a:off x="4022725" y="4537075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endParaRPr lang="en-US" altLang="zh-CN" sz="25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71" name="Text Box 28"/>
          <p:cNvSpPr txBox="1"/>
          <p:nvPr/>
        </p:nvSpPr>
        <p:spPr>
          <a:xfrm>
            <a:off x="4762500" y="4897438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en-US" altLang="zh-CN" sz="25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endParaRPr lang="en-US" altLang="zh-CN" sz="25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72" name="Text Box 29"/>
          <p:cNvSpPr txBox="1"/>
          <p:nvPr/>
        </p:nvSpPr>
        <p:spPr>
          <a:xfrm>
            <a:off x="4906963" y="3635375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-1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9473" name="Text Box 30"/>
          <p:cNvSpPr txBox="1"/>
          <p:nvPr/>
        </p:nvSpPr>
        <p:spPr>
          <a:xfrm>
            <a:off x="5481638" y="4138613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-1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9474" name="Line 31"/>
          <p:cNvSpPr/>
          <p:nvPr/>
        </p:nvSpPr>
        <p:spPr>
          <a:xfrm flipV="1">
            <a:off x="4356100" y="2016125"/>
            <a:ext cx="0" cy="2016125"/>
          </a:xfrm>
          <a:prstGeom prst="line">
            <a:avLst/>
          </a:prstGeom>
          <a:ln w="73025" cap="flat" cmpd="sng">
            <a:solidFill>
              <a:srgbClr val="0000FF"/>
            </a:solidFill>
            <a:prstDash val="sysDot"/>
            <a:headEnd type="none" w="med" len="med"/>
            <a:tailEnd type="none" w="med" len="med"/>
          </a:ln>
        </p:spPr>
      </p:sp>
      <p:pic>
        <p:nvPicPr>
          <p:cNvPr id="60448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650" y="3978275"/>
            <a:ext cx="2879725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76" name="Rectangle 33"/>
          <p:cNvSpPr/>
          <p:nvPr/>
        </p:nvSpPr>
        <p:spPr>
          <a:xfrm>
            <a:off x="684213" y="620713"/>
            <a:ext cx="82089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</a:rPr>
              <a:t>若⊙</a:t>
            </a:r>
            <a:r>
              <a:rPr lang="en-US" altLang="zh-CN" sz="3600" b="1" dirty="0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要与</a:t>
            </a:r>
            <a:r>
              <a:rPr lang="en-US" altLang="zh-CN" sz="3600" b="1" dirty="0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轴相切，则⊙</a:t>
            </a:r>
            <a:r>
              <a:rPr lang="en-US" altLang="zh-CN" sz="3600" b="1" dirty="0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该向上移动多少个单位？若⊙</a:t>
            </a:r>
            <a:r>
              <a:rPr lang="en-US" altLang="zh-CN" sz="3600" b="1" dirty="0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要与</a:t>
            </a:r>
            <a:r>
              <a:rPr lang="en-US" altLang="zh-CN" sz="3600" b="1" dirty="0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轴相交呢？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19477" name="Text Box 34"/>
          <p:cNvSpPr txBox="1"/>
          <p:nvPr/>
        </p:nvSpPr>
        <p:spPr>
          <a:xfrm>
            <a:off x="393700" y="123825"/>
            <a:ext cx="14414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思考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478" name="AutoShape 35">
            <a:hlinkClick r:id="rId2" action="ppaction://hlinksldjump"/>
          </p:cNvPr>
          <p:cNvSpPr/>
          <p:nvPr/>
        </p:nvSpPr>
        <p:spPr>
          <a:xfrm>
            <a:off x="8172450" y="6237288"/>
            <a:ext cx="647700" cy="361950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463 L -5.55556E-7 -0.02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0.03102 L -5.55556E-7 -0.363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1116013" y="722313"/>
            <a:ext cx="7056437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已知⊙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的半径</a:t>
            </a:r>
            <a:r>
              <a:rPr lang="en-US" altLang="zh-CN" sz="3200" b="1" dirty="0">
                <a:latin typeface="Times New Roman" panose="02020603050405020304" pitchFamily="18" charset="0"/>
              </a:rPr>
              <a:t>r=7cm,</a:t>
            </a:r>
            <a:r>
              <a:rPr lang="zh-CN" altLang="en-US" sz="32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3200" b="1" dirty="0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sz="3200" b="1" dirty="0">
                <a:latin typeface="Times New Roman" panose="02020603050405020304" pitchFamily="18" charset="0"/>
              </a:rPr>
              <a:t> // 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且</a:t>
            </a:r>
            <a:r>
              <a:rPr lang="en-US" altLang="zh-CN" sz="3200" b="1" dirty="0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与⊙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相切</a:t>
            </a:r>
            <a:r>
              <a:rPr lang="en-US" altLang="zh-CN" sz="3200" b="1" dirty="0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圆心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到</a:t>
            </a:r>
            <a:r>
              <a:rPr lang="en-US" altLang="zh-CN" sz="3200" b="1" dirty="0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的距离为</a:t>
            </a:r>
            <a:r>
              <a:rPr lang="en-US" altLang="zh-CN" sz="3200" b="1" dirty="0">
                <a:latin typeface="Times New Roman" panose="02020603050405020304" pitchFamily="18" charset="0"/>
              </a:rPr>
              <a:t>9cm.</a:t>
            </a:r>
            <a:r>
              <a:rPr lang="zh-CN" altLang="en-US" sz="3200" b="1" dirty="0">
                <a:latin typeface="Times New Roman" panose="02020603050405020304" pitchFamily="18" charset="0"/>
              </a:rPr>
              <a:t>求</a:t>
            </a:r>
            <a:r>
              <a:rPr lang="en-US" altLang="zh-CN" sz="3200" b="1" dirty="0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的距离</a:t>
            </a:r>
            <a:r>
              <a:rPr lang="en-US" altLang="zh-CN" sz="3200" b="1" dirty="0">
                <a:latin typeface="Times New Roman" panose="02020603050405020304" pitchFamily="18" charset="0"/>
              </a:rPr>
              <a:t>m.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5123" name="Line 3"/>
          <p:cNvSpPr/>
          <p:nvPr/>
        </p:nvSpPr>
        <p:spPr>
          <a:xfrm flipV="1">
            <a:off x="2700338" y="3214688"/>
            <a:ext cx="2663825" cy="1223962"/>
          </a:xfrm>
          <a:prstGeom prst="line">
            <a:avLst/>
          </a:prstGeom>
          <a:ln w="38100" cap="rnd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</p:sp>
      <p:grpSp>
        <p:nvGrpSpPr>
          <p:cNvPr id="2" name="Group 4"/>
          <p:cNvGrpSpPr/>
          <p:nvPr/>
        </p:nvGrpSpPr>
        <p:grpSpPr>
          <a:xfrm>
            <a:off x="3419475" y="2422525"/>
            <a:ext cx="2257425" cy="2447925"/>
            <a:chOff x="2154" y="2115"/>
            <a:chExt cx="1422" cy="1542"/>
          </a:xfrm>
        </p:grpSpPr>
        <p:grpSp>
          <p:nvGrpSpPr>
            <p:cNvPr id="20498" name="Group 5"/>
            <p:cNvGrpSpPr/>
            <p:nvPr/>
          </p:nvGrpSpPr>
          <p:grpSpPr>
            <a:xfrm>
              <a:off x="2154" y="2115"/>
              <a:ext cx="1225" cy="1315"/>
              <a:chOff x="2154" y="2115"/>
              <a:chExt cx="1225" cy="1315"/>
            </a:xfrm>
          </p:grpSpPr>
          <p:grpSp>
            <p:nvGrpSpPr>
              <p:cNvPr id="20500" name="Group 6"/>
              <p:cNvGrpSpPr/>
              <p:nvPr/>
            </p:nvGrpSpPr>
            <p:grpSpPr>
              <a:xfrm>
                <a:off x="2154" y="2478"/>
                <a:ext cx="1044" cy="908"/>
                <a:chOff x="2154" y="2024"/>
                <a:chExt cx="1044" cy="908"/>
              </a:xfrm>
            </p:grpSpPr>
            <p:sp>
              <p:nvSpPr>
                <p:cNvPr id="20502" name="Oval 7"/>
                <p:cNvSpPr/>
                <p:nvPr/>
              </p:nvSpPr>
              <p:spPr>
                <a:xfrm>
                  <a:off x="2154" y="2024"/>
                  <a:ext cx="907" cy="908"/>
                </a:xfrm>
                <a:prstGeom prst="ellipse">
                  <a:avLst/>
                </a:prstGeom>
                <a:noFill/>
                <a:ln w="3810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grpSp>
              <p:nvGrpSpPr>
                <p:cNvPr id="20503" name="Group 8"/>
                <p:cNvGrpSpPr/>
                <p:nvPr/>
              </p:nvGrpSpPr>
              <p:grpSpPr>
                <a:xfrm>
                  <a:off x="2517" y="2260"/>
                  <a:ext cx="681" cy="444"/>
                  <a:chOff x="2517" y="2260"/>
                  <a:chExt cx="681" cy="444"/>
                </a:xfrm>
              </p:grpSpPr>
              <p:sp>
                <p:nvSpPr>
                  <p:cNvPr id="20504" name="Text Box 9"/>
                  <p:cNvSpPr txBox="1"/>
                  <p:nvPr/>
                </p:nvSpPr>
                <p:spPr>
                  <a:xfrm>
                    <a:off x="2517" y="2396"/>
                    <a:ext cx="272" cy="30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rPr>
                      <a:t>o</a:t>
                    </a:r>
                    <a:endParaRPr lang="en-US" altLang="zh-CN" sz="2600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0505" name="Text Box 10"/>
                  <p:cNvSpPr txBox="1"/>
                  <p:nvPr/>
                </p:nvSpPr>
                <p:spPr>
                  <a:xfrm>
                    <a:off x="2517" y="2260"/>
                    <a:ext cx="681" cy="30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zh-CN" altLang="en-US" sz="2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rPr>
                      <a:t>。</a:t>
                    </a:r>
                    <a:endParaRPr lang="zh-CN" altLang="en-US" sz="2600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  <p:sp>
            <p:nvSpPr>
              <p:cNvPr id="20501" name="Line 11"/>
              <p:cNvSpPr/>
              <p:nvPr/>
            </p:nvSpPr>
            <p:spPr>
              <a:xfrm>
                <a:off x="2744" y="2115"/>
                <a:ext cx="635" cy="1315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20499" name="Rectangle 12"/>
            <p:cNvSpPr/>
            <p:nvPr/>
          </p:nvSpPr>
          <p:spPr>
            <a:xfrm>
              <a:off x="3334" y="3349"/>
              <a:ext cx="24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600" b="1" dirty="0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 dirty="0">
                  <a:latin typeface="Times New Roman" panose="02020603050405020304" pitchFamily="18" charset="0"/>
                </a:rPr>
                <a:t>1</a:t>
              </a:r>
              <a:endParaRPr lang="en-US" altLang="zh-CN" sz="26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" name="Group 13"/>
          <p:cNvGrpSpPr/>
          <p:nvPr/>
        </p:nvGrpSpPr>
        <p:grpSpPr>
          <a:xfrm>
            <a:off x="2627313" y="3214688"/>
            <a:ext cx="1320800" cy="2374900"/>
            <a:chOff x="1655" y="2614"/>
            <a:chExt cx="832" cy="1496"/>
          </a:xfrm>
        </p:grpSpPr>
        <p:sp>
          <p:nvSpPr>
            <p:cNvPr id="20496" name="Line 14"/>
            <p:cNvSpPr/>
            <p:nvPr/>
          </p:nvSpPr>
          <p:spPr>
            <a:xfrm>
              <a:off x="1655" y="2614"/>
              <a:ext cx="635" cy="131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0497" name="Rectangle 15"/>
            <p:cNvSpPr/>
            <p:nvPr/>
          </p:nvSpPr>
          <p:spPr>
            <a:xfrm>
              <a:off x="2245" y="3802"/>
              <a:ext cx="24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600" b="1" dirty="0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 dirty="0">
                  <a:latin typeface="Times New Roman" panose="02020603050405020304" pitchFamily="18" charset="0"/>
                </a:rPr>
                <a:t>2</a:t>
              </a:r>
              <a:endParaRPr lang="en-US" altLang="zh-CN" sz="26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" name="Group 16"/>
          <p:cNvGrpSpPr/>
          <p:nvPr/>
        </p:nvGrpSpPr>
        <p:grpSpPr>
          <a:xfrm>
            <a:off x="3132138" y="2998788"/>
            <a:ext cx="2879725" cy="1641475"/>
            <a:chOff x="1973" y="2024"/>
            <a:chExt cx="1814" cy="1034"/>
          </a:xfrm>
        </p:grpSpPr>
        <p:sp>
          <p:nvSpPr>
            <p:cNvPr id="20493" name="Text Box 17"/>
            <p:cNvSpPr txBox="1"/>
            <p:nvPr/>
          </p:nvSpPr>
          <p:spPr>
            <a:xfrm>
              <a:off x="3379" y="2024"/>
              <a:ext cx="40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4" name="Text Box 18"/>
            <p:cNvSpPr txBox="1"/>
            <p:nvPr/>
          </p:nvSpPr>
          <p:spPr>
            <a:xfrm>
              <a:off x="3061" y="2251"/>
              <a:ext cx="273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5" name="Text Box 19"/>
            <p:cNvSpPr txBox="1"/>
            <p:nvPr/>
          </p:nvSpPr>
          <p:spPr>
            <a:xfrm>
              <a:off x="1973" y="2750"/>
              <a:ext cx="363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4787900" y="2278063"/>
            <a:ext cx="1441450" cy="2433637"/>
            <a:chOff x="3016" y="2024"/>
            <a:chExt cx="908" cy="1533"/>
          </a:xfrm>
        </p:grpSpPr>
        <p:sp>
          <p:nvSpPr>
            <p:cNvPr id="20491" name="Line 22"/>
            <p:cNvSpPr/>
            <p:nvPr/>
          </p:nvSpPr>
          <p:spPr>
            <a:xfrm>
              <a:off x="3016" y="2024"/>
              <a:ext cx="590" cy="127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0492" name="Text Box 23"/>
            <p:cNvSpPr txBox="1"/>
            <p:nvPr/>
          </p:nvSpPr>
          <p:spPr>
            <a:xfrm>
              <a:off x="3606" y="3249"/>
              <a:ext cx="31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 dirty="0">
                  <a:latin typeface="Times New Roman" panose="02020603050405020304" pitchFamily="18" charset="0"/>
                </a:rPr>
                <a:t>2</a:t>
              </a:r>
              <a:endParaRPr lang="en-US" altLang="zh-CN" sz="26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0488" name="Rectangle 2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9" name="Text Box 29"/>
          <p:cNvSpPr txBox="1"/>
          <p:nvPr/>
        </p:nvSpPr>
        <p:spPr>
          <a:xfrm>
            <a:off x="468313" y="260350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观察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0" name="AutoShape 30">
            <a:hlinkClick r:id="rId1" action="ppaction://hlinksldjump"/>
          </p:cNvPr>
          <p:cNvSpPr/>
          <p:nvPr/>
        </p:nvSpPr>
        <p:spPr>
          <a:xfrm>
            <a:off x="8243888" y="6092825"/>
            <a:ext cx="576262" cy="360363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3"/>
          <p:cNvSpPr txBox="1"/>
          <p:nvPr/>
        </p:nvSpPr>
        <p:spPr>
          <a:xfrm>
            <a:off x="684213" y="349250"/>
            <a:ext cx="1446212" cy="6318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讨论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7650163" y="4652963"/>
            <a:ext cx="1112837" cy="685800"/>
            <a:chOff x="1474" y="3067"/>
            <a:chExt cx="701" cy="432"/>
          </a:xfrm>
        </p:grpSpPr>
        <p:sp>
          <p:nvSpPr>
            <p:cNvPr id="21545" name="Text Box 6"/>
            <p:cNvSpPr txBox="1"/>
            <p:nvPr/>
          </p:nvSpPr>
          <p:spPr>
            <a:xfrm>
              <a:off x="1927" y="3067"/>
              <a:ext cx="248" cy="2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500" b="1" dirty="0">
                  <a:solidFill>
                    <a:srgbClr val="FF3399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500" b="1" dirty="0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1546" name="Group 7"/>
            <p:cNvGrpSpPr/>
            <p:nvPr/>
          </p:nvGrpSpPr>
          <p:grpSpPr>
            <a:xfrm>
              <a:off x="1474" y="3203"/>
              <a:ext cx="498" cy="296"/>
              <a:chOff x="1474" y="3203"/>
              <a:chExt cx="498" cy="296"/>
            </a:xfrm>
          </p:grpSpPr>
          <p:sp>
            <p:nvSpPr>
              <p:cNvPr id="21547" name="Line 8"/>
              <p:cNvSpPr/>
              <p:nvPr/>
            </p:nvSpPr>
            <p:spPr>
              <a:xfrm flipV="1">
                <a:off x="1474" y="3203"/>
                <a:ext cx="453" cy="296"/>
              </a:xfrm>
              <a:prstGeom prst="line">
                <a:avLst/>
              </a:prstGeom>
              <a:ln w="57150" cap="rnd" cmpd="sng">
                <a:solidFill>
                  <a:srgbClr val="0000FF"/>
                </a:solidFill>
                <a:prstDash val="sysDot"/>
                <a:headEnd type="none" w="med" len="med"/>
                <a:tailEnd type="none" w="med" len="med"/>
              </a:ln>
            </p:spPr>
          </p:sp>
          <p:grpSp>
            <p:nvGrpSpPr>
              <p:cNvPr id="21548" name="Group 9"/>
              <p:cNvGrpSpPr/>
              <p:nvPr/>
            </p:nvGrpSpPr>
            <p:grpSpPr>
              <a:xfrm>
                <a:off x="1791" y="3294"/>
                <a:ext cx="181" cy="136"/>
                <a:chOff x="5052" y="4247"/>
                <a:chExt cx="192" cy="169"/>
              </a:xfrm>
            </p:grpSpPr>
            <p:sp>
              <p:nvSpPr>
                <p:cNvPr id="21549" name="Line 10"/>
                <p:cNvSpPr/>
                <p:nvPr/>
              </p:nvSpPr>
              <p:spPr>
                <a:xfrm>
                  <a:off x="5052" y="4247"/>
                  <a:ext cx="96" cy="144"/>
                </a:xfrm>
                <a:prstGeom prst="line">
                  <a:avLst/>
                </a:prstGeom>
                <a:ln w="57150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50" name="Line 11"/>
                <p:cNvSpPr/>
                <p:nvPr/>
              </p:nvSpPr>
              <p:spPr>
                <a:xfrm flipV="1">
                  <a:off x="5148" y="4320"/>
                  <a:ext cx="96" cy="96"/>
                </a:xfrm>
                <a:prstGeom prst="line">
                  <a:avLst/>
                </a:prstGeom>
                <a:ln w="57150" cap="flat" cmpd="sng">
                  <a:solidFill>
                    <a:srgbClr val="0066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21508" name="Text Box 12"/>
          <p:cNvSpPr txBox="1"/>
          <p:nvPr/>
        </p:nvSpPr>
        <p:spPr>
          <a:xfrm>
            <a:off x="381000" y="1143000"/>
            <a:ext cx="7848600" cy="3733800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　在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Rt△ABC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中，∠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C=90°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AC=5cm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BC=12cm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为圆心，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为半径作圆。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  直线ＡＢ与⊙Ｃ相离。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②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时，直线ＡＢ与⊙Ｃ相切。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③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时，直线ＡＢ与⊙Ｃ相交。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Group 13"/>
          <p:cNvGrpSpPr/>
          <p:nvPr/>
        </p:nvGrpSpPr>
        <p:grpSpPr>
          <a:xfrm>
            <a:off x="7188200" y="3213100"/>
            <a:ext cx="1727200" cy="2462213"/>
            <a:chOff x="2064" y="2160"/>
            <a:chExt cx="1088" cy="1551"/>
          </a:xfrm>
        </p:grpSpPr>
        <p:sp>
          <p:nvSpPr>
            <p:cNvPr id="21537" name="Text Box 14"/>
            <p:cNvSpPr txBox="1"/>
            <p:nvPr/>
          </p:nvSpPr>
          <p:spPr>
            <a:xfrm>
              <a:off x="2064" y="2823"/>
              <a:ext cx="336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9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12</a:t>
              </a:r>
              <a:endParaRPr lang="en-US" altLang="zh-CN" sz="29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8" name="Text Box 15"/>
            <p:cNvSpPr txBox="1"/>
            <p:nvPr/>
          </p:nvSpPr>
          <p:spPr>
            <a:xfrm>
              <a:off x="2154" y="2160"/>
              <a:ext cx="259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900" b="1" dirty="0">
                  <a:solidFill>
                    <a:srgbClr val="FF3399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900" b="1" dirty="0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9" name="Text Box 16"/>
            <p:cNvSpPr txBox="1"/>
            <p:nvPr/>
          </p:nvSpPr>
          <p:spPr>
            <a:xfrm>
              <a:off x="2154" y="3381"/>
              <a:ext cx="272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>
              <a:spAutoFit/>
            </a:bodyPr>
            <a:p>
              <a:pPr defTabSz="830580"/>
              <a:r>
                <a:rPr lang="en-US" altLang="zh-CN" sz="2900" b="1" dirty="0">
                  <a:solidFill>
                    <a:srgbClr val="FF3399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900" b="1" dirty="0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0" name="Text Box 17"/>
            <p:cNvSpPr txBox="1"/>
            <p:nvPr/>
          </p:nvSpPr>
          <p:spPr>
            <a:xfrm>
              <a:off x="2962" y="3381"/>
              <a:ext cx="190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83037" tIns="41518" rIns="83037" bIns="41518">
              <a:spAutoFit/>
            </a:bodyPr>
            <a:p>
              <a:pPr defTabSz="830580"/>
              <a:r>
                <a:rPr lang="en-US" altLang="zh-CN" sz="2900" b="1" dirty="0">
                  <a:solidFill>
                    <a:srgbClr val="FF3399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900" b="1" dirty="0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1541" name="Group 18"/>
            <p:cNvGrpSpPr/>
            <p:nvPr/>
          </p:nvGrpSpPr>
          <p:grpSpPr>
            <a:xfrm>
              <a:off x="2393" y="3346"/>
              <a:ext cx="121" cy="185"/>
              <a:chOff x="2346" y="2952"/>
              <a:chExt cx="192" cy="240"/>
            </a:xfrm>
          </p:grpSpPr>
          <p:sp>
            <p:nvSpPr>
              <p:cNvPr id="21543" name="Line 19"/>
              <p:cNvSpPr/>
              <p:nvPr/>
            </p:nvSpPr>
            <p:spPr>
              <a:xfrm>
                <a:off x="2346" y="2952"/>
                <a:ext cx="192" cy="0"/>
              </a:xfrm>
              <a:prstGeom prst="line">
                <a:avLst/>
              </a:prstGeom>
              <a:ln w="38100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44" name="Line 20"/>
              <p:cNvSpPr/>
              <p:nvPr/>
            </p:nvSpPr>
            <p:spPr>
              <a:xfrm>
                <a:off x="2538" y="2952"/>
                <a:ext cx="0" cy="240"/>
              </a:xfrm>
              <a:prstGeom prst="line">
                <a:avLst/>
              </a:prstGeom>
              <a:ln w="38100" cap="flat" cmpd="sng">
                <a:solidFill>
                  <a:srgbClr val="0066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42" name="AutoShape 21"/>
            <p:cNvSpPr/>
            <p:nvPr/>
          </p:nvSpPr>
          <p:spPr>
            <a:xfrm>
              <a:off x="2393" y="2332"/>
              <a:ext cx="573" cy="1181"/>
            </a:xfrm>
            <a:prstGeom prst="rtTriangle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6886" name="Text Box 22"/>
          <p:cNvSpPr txBox="1"/>
          <p:nvPr/>
        </p:nvSpPr>
        <p:spPr>
          <a:xfrm>
            <a:off x="8077200" y="3886200"/>
            <a:ext cx="469900" cy="447675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13</a:t>
            </a:r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87" name="Oval 23"/>
          <p:cNvSpPr/>
          <p:nvPr/>
        </p:nvSpPr>
        <p:spPr>
          <a:xfrm>
            <a:off x="7010400" y="4725988"/>
            <a:ext cx="1223963" cy="1225550"/>
          </a:xfrm>
          <a:prstGeom prst="ellipse">
            <a:avLst/>
          </a:prstGeom>
          <a:noFill/>
          <a:ln w="571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88" name="Oval 24"/>
          <p:cNvSpPr/>
          <p:nvPr/>
        </p:nvSpPr>
        <p:spPr>
          <a:xfrm>
            <a:off x="6731000" y="4437063"/>
            <a:ext cx="1727200" cy="1728787"/>
          </a:xfrm>
          <a:prstGeom prst="ellipse">
            <a:avLst/>
          </a:prstGeom>
          <a:solidFill>
            <a:schemeClr val="bg1">
              <a:alpha val="50195"/>
            </a:schemeClr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89" name="Oval 25"/>
          <p:cNvSpPr/>
          <p:nvPr/>
        </p:nvSpPr>
        <p:spPr>
          <a:xfrm>
            <a:off x="6386513" y="4076700"/>
            <a:ext cx="2376487" cy="2447925"/>
          </a:xfrm>
          <a:prstGeom prst="ellipse">
            <a:avLst/>
          </a:prstGeom>
          <a:noFill/>
          <a:ln w="57150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4" name="Rectangle 26"/>
          <p:cNvSpPr/>
          <p:nvPr/>
        </p:nvSpPr>
        <p:spPr>
          <a:xfrm>
            <a:off x="0" y="28908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5" name="Rectangle 27"/>
          <p:cNvSpPr/>
          <p:nvPr/>
        </p:nvSpPr>
        <p:spPr>
          <a:xfrm>
            <a:off x="0" y="28908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7" name="Group 28"/>
          <p:cNvGrpSpPr/>
          <p:nvPr/>
        </p:nvGrpSpPr>
        <p:grpSpPr>
          <a:xfrm>
            <a:off x="2057400" y="1981200"/>
            <a:ext cx="1727200" cy="609600"/>
            <a:chOff x="3424" y="3339"/>
            <a:chExt cx="1089" cy="408"/>
          </a:xfrm>
        </p:grpSpPr>
        <p:sp>
          <p:nvSpPr>
            <p:cNvPr id="21535" name="Text Box 29"/>
            <p:cNvSpPr txBox="1"/>
            <p:nvPr/>
          </p:nvSpPr>
          <p:spPr>
            <a:xfrm>
              <a:off x="3424" y="3387"/>
              <a:ext cx="10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0﹤r﹤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1536" name="Object 30"/>
            <p:cNvGraphicFramePr>
              <a:graphicFrameLocks noChangeAspect="1"/>
            </p:cNvGraphicFramePr>
            <p:nvPr/>
          </p:nvGraphicFramePr>
          <p:xfrm>
            <a:off x="4041" y="3339"/>
            <a:ext cx="291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228600" imgH="393700" progId="Equation.3">
                    <p:embed/>
                  </p:oleObj>
                </mc:Choice>
                <mc:Fallback>
                  <p:oleObj name="" r:id="rId1" imgW="228600" imgH="3937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41" y="3339"/>
                          <a:ext cx="291" cy="4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517" name="Rectangle 3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8" name="Group 32"/>
          <p:cNvGrpSpPr/>
          <p:nvPr/>
        </p:nvGrpSpPr>
        <p:grpSpPr>
          <a:xfrm>
            <a:off x="2133600" y="2590800"/>
            <a:ext cx="1225550" cy="720725"/>
            <a:chOff x="3560" y="2931"/>
            <a:chExt cx="772" cy="454"/>
          </a:xfrm>
        </p:grpSpPr>
        <p:sp>
          <p:nvSpPr>
            <p:cNvPr id="21533" name="Text Box 33"/>
            <p:cNvSpPr txBox="1"/>
            <p:nvPr/>
          </p:nvSpPr>
          <p:spPr>
            <a:xfrm>
              <a:off x="3560" y="2976"/>
              <a:ext cx="77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r=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1534" name="Object 34"/>
            <p:cNvGraphicFramePr>
              <a:graphicFrameLocks noChangeAspect="1"/>
            </p:cNvGraphicFramePr>
            <p:nvPr/>
          </p:nvGraphicFramePr>
          <p:xfrm>
            <a:off x="3833" y="2931"/>
            <a:ext cx="265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3" imgW="228600" imgH="393700" progId="Equation.3">
                    <p:embed/>
                  </p:oleObj>
                </mc:Choice>
                <mc:Fallback>
                  <p:oleObj name="" r:id="rId3" imgW="228600" imgH="3937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833" y="2931"/>
                          <a:ext cx="265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Group 35"/>
          <p:cNvGrpSpPr/>
          <p:nvPr/>
        </p:nvGrpSpPr>
        <p:grpSpPr>
          <a:xfrm>
            <a:off x="2133600" y="3429000"/>
            <a:ext cx="1225550" cy="720725"/>
            <a:chOff x="4195" y="2114"/>
            <a:chExt cx="772" cy="454"/>
          </a:xfrm>
        </p:grpSpPr>
        <p:sp>
          <p:nvSpPr>
            <p:cNvPr id="21531" name="Text Box 36"/>
            <p:cNvSpPr txBox="1"/>
            <p:nvPr/>
          </p:nvSpPr>
          <p:spPr>
            <a:xfrm>
              <a:off x="4195" y="2159"/>
              <a:ext cx="77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r﹥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1532" name="Object 37"/>
            <p:cNvGraphicFramePr>
              <a:graphicFrameLocks noChangeAspect="1"/>
            </p:cNvGraphicFramePr>
            <p:nvPr/>
          </p:nvGraphicFramePr>
          <p:xfrm>
            <a:off x="4520" y="2114"/>
            <a:ext cx="265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4" imgW="228600" imgH="393700" progId="Equation.3">
                    <p:embed/>
                  </p:oleObj>
                </mc:Choice>
                <mc:Fallback>
                  <p:oleObj name="" r:id="rId4" imgW="228600" imgH="3937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20" y="2114"/>
                          <a:ext cx="265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520" name="Text Box 38"/>
          <p:cNvSpPr txBox="1"/>
          <p:nvPr/>
        </p:nvSpPr>
        <p:spPr>
          <a:xfrm>
            <a:off x="381000" y="4660900"/>
            <a:ext cx="58674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④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线段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ＡＢ与⊙Ｃ只有一个公共点。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0" name="Group 39"/>
          <p:cNvGrpSpPr/>
          <p:nvPr/>
        </p:nvGrpSpPr>
        <p:grpSpPr>
          <a:xfrm>
            <a:off x="2438400" y="4419600"/>
            <a:ext cx="3024188" cy="720725"/>
            <a:chOff x="2245" y="1661"/>
            <a:chExt cx="1905" cy="454"/>
          </a:xfrm>
        </p:grpSpPr>
        <p:sp>
          <p:nvSpPr>
            <p:cNvPr id="21527" name="Text Box 40"/>
            <p:cNvSpPr txBox="1"/>
            <p:nvPr/>
          </p:nvSpPr>
          <p:spPr>
            <a:xfrm>
              <a:off x="2744" y="1706"/>
              <a:ext cx="1406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或</a:t>
              </a:r>
              <a:r>
                <a: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5﹤r≤12</a:t>
              </a:r>
              <a:endPara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1528" name="Group 41"/>
            <p:cNvGrpSpPr/>
            <p:nvPr/>
          </p:nvGrpSpPr>
          <p:grpSpPr>
            <a:xfrm>
              <a:off x="2245" y="1661"/>
              <a:ext cx="772" cy="454"/>
              <a:chOff x="3560" y="2931"/>
              <a:chExt cx="772" cy="454"/>
            </a:xfrm>
          </p:grpSpPr>
          <p:sp>
            <p:nvSpPr>
              <p:cNvPr id="21529" name="Text Box 42"/>
              <p:cNvSpPr txBox="1"/>
              <p:nvPr/>
            </p:nvSpPr>
            <p:spPr>
              <a:xfrm>
                <a:off x="3560" y="2976"/>
                <a:ext cx="772" cy="3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600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r=</a:t>
                </a:r>
                <a:endParaRPr lang="en-US" altLang="zh-CN" sz="2600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graphicFrame>
            <p:nvGraphicFramePr>
              <p:cNvPr id="21530" name="Object 43"/>
              <p:cNvGraphicFramePr>
                <a:graphicFrameLocks noChangeAspect="1"/>
              </p:cNvGraphicFramePr>
              <p:nvPr/>
            </p:nvGraphicFramePr>
            <p:xfrm>
              <a:off x="3833" y="2931"/>
              <a:ext cx="265" cy="45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5" imgW="228600" imgH="393700" progId="Equation.3">
                      <p:embed/>
                    </p:oleObj>
                  </mc:Choice>
                  <mc:Fallback>
                    <p:oleObj name="" r:id="rId5" imgW="228600" imgH="393700" progId="Equation.3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3833" y="2931"/>
                            <a:ext cx="265" cy="45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36908" name="Text Box 44"/>
          <p:cNvSpPr txBox="1"/>
          <p:nvPr/>
        </p:nvSpPr>
        <p:spPr>
          <a:xfrm>
            <a:off x="8001000" y="5267325"/>
            <a:ext cx="349250" cy="523875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9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endParaRPr lang="en-US" altLang="zh-CN" sz="29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2" name="Group 45"/>
          <p:cNvGrpSpPr/>
          <p:nvPr/>
        </p:nvGrpSpPr>
        <p:grpSpPr>
          <a:xfrm>
            <a:off x="6781800" y="2438400"/>
            <a:ext cx="2362200" cy="1143000"/>
            <a:chOff x="4272" y="1536"/>
            <a:chExt cx="1488" cy="720"/>
          </a:xfrm>
        </p:grpSpPr>
        <p:sp>
          <p:nvSpPr>
            <p:cNvPr id="21525" name="AutoShape 46"/>
            <p:cNvSpPr/>
            <p:nvPr/>
          </p:nvSpPr>
          <p:spPr>
            <a:xfrm>
              <a:off x="4272" y="1536"/>
              <a:ext cx="1488" cy="720"/>
            </a:xfrm>
            <a:prstGeom prst="cloudCallout">
              <a:avLst>
                <a:gd name="adj1" fmla="val 13708"/>
                <a:gd name="adj2" fmla="val 167361"/>
              </a:avLst>
            </a:prstGeom>
            <a:gradFill rotWithShape="0">
              <a:gsLst>
                <a:gs pos="0">
                  <a:srgbClr val="FFFFCC"/>
                </a:gs>
                <a:gs pos="100000">
                  <a:srgbClr val="FF66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en-US" altLang="zh-CN" dirty="0">
                  <a:latin typeface="Times New Roman" panose="02020603050405020304" pitchFamily="18" charset="0"/>
                </a:rPr>
                <a:t>CD=        cm</a:t>
              </a:r>
              <a:endParaRPr lang="en-US" altLang="zh-CN" dirty="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1526" name="Object 47"/>
            <p:cNvGraphicFramePr>
              <a:graphicFrameLocks noChangeAspect="1"/>
            </p:cNvGraphicFramePr>
            <p:nvPr/>
          </p:nvGraphicFramePr>
          <p:xfrm>
            <a:off x="4872" y="1544"/>
            <a:ext cx="251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6" imgW="228600" imgH="393700" progId="Equation.3">
                    <p:embed/>
                  </p:oleObj>
                </mc:Choice>
                <mc:Fallback>
                  <p:oleObj name="" r:id="rId6" imgW="228600" imgH="3937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872" y="1544"/>
                          <a:ext cx="251" cy="43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524" name="AutoShape 48">
            <a:hlinkClick r:id="rId8" action="ppaction://hlinksldjump"/>
          </p:cNvPr>
          <p:cNvSpPr/>
          <p:nvPr/>
        </p:nvSpPr>
        <p:spPr>
          <a:xfrm>
            <a:off x="8459788" y="6381750"/>
            <a:ext cx="576262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6" grpId="0"/>
      <p:bldP spid="36887" grpId="0" animBg="1"/>
      <p:bldP spid="36888" grpId="0" animBg="1"/>
      <p:bldP spid="36889" grpId="0" animBg="1"/>
      <p:bldP spid="369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531813" y="168275"/>
            <a:ext cx="6859587" cy="5794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、直线与圆的位置关系：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4451" name="Text Box 3"/>
          <p:cNvSpPr txBox="1"/>
          <p:nvPr/>
        </p:nvSpPr>
        <p:spPr>
          <a:xfrm>
            <a:off x="3733800" y="34432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04452" name="Text Box 4"/>
          <p:cNvSpPr txBox="1"/>
          <p:nvPr/>
        </p:nvSpPr>
        <p:spPr>
          <a:xfrm>
            <a:off x="3624263" y="4343400"/>
            <a:ext cx="7223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d&gt;r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04453" name="Text Box 5"/>
          <p:cNvSpPr txBox="1"/>
          <p:nvPr/>
        </p:nvSpPr>
        <p:spPr>
          <a:xfrm>
            <a:off x="5334000" y="3505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1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04454" name="Text Box 6"/>
          <p:cNvSpPr txBox="1"/>
          <p:nvPr/>
        </p:nvSpPr>
        <p:spPr>
          <a:xfrm>
            <a:off x="5180013" y="4343400"/>
            <a:ext cx="7223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d=r</a:t>
            </a:r>
            <a:endParaRPr lang="en-US" altLang="zh-CN" sz="2800" b="1" dirty="0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55" name="Text Box 7"/>
          <p:cNvSpPr txBox="1"/>
          <p:nvPr/>
        </p:nvSpPr>
        <p:spPr>
          <a:xfrm>
            <a:off x="5029200" y="51054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切点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4456" name="Text Box 8"/>
          <p:cNvSpPr txBox="1"/>
          <p:nvPr/>
        </p:nvSpPr>
        <p:spPr>
          <a:xfrm>
            <a:off x="5048250" y="57912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切线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4457" name="Text Box 9"/>
          <p:cNvSpPr txBox="1"/>
          <p:nvPr/>
        </p:nvSpPr>
        <p:spPr>
          <a:xfrm>
            <a:off x="7010400" y="3505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2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04458" name="Text Box 10"/>
          <p:cNvSpPr txBox="1"/>
          <p:nvPr/>
        </p:nvSpPr>
        <p:spPr>
          <a:xfrm>
            <a:off x="6780213" y="4357688"/>
            <a:ext cx="72231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d&lt;r</a:t>
            </a:r>
            <a:endParaRPr lang="en-US" altLang="zh-CN" sz="2800" b="1" dirty="0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59" name="Text Box 11"/>
          <p:cNvSpPr txBox="1"/>
          <p:nvPr/>
        </p:nvSpPr>
        <p:spPr>
          <a:xfrm>
            <a:off x="6724650" y="51054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交点</a:t>
            </a:r>
            <a:endParaRPr lang="zh-CN" altLang="en-US" sz="2800" b="1" dirty="0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60" name="Text Box 12"/>
          <p:cNvSpPr txBox="1"/>
          <p:nvPr/>
        </p:nvSpPr>
        <p:spPr>
          <a:xfrm>
            <a:off x="6724650" y="57912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割线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4461" name="Oval 13"/>
          <p:cNvSpPr/>
          <p:nvPr/>
        </p:nvSpPr>
        <p:spPr>
          <a:xfrm>
            <a:off x="3200400" y="838200"/>
            <a:ext cx="1371600" cy="13716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4462" name="Text Box 14"/>
          <p:cNvSpPr txBox="1"/>
          <p:nvPr/>
        </p:nvSpPr>
        <p:spPr>
          <a:xfrm>
            <a:off x="3733800" y="12192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．Ｏ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04463" name="Line 15"/>
          <p:cNvSpPr/>
          <p:nvPr/>
        </p:nvSpPr>
        <p:spPr>
          <a:xfrm>
            <a:off x="3200400" y="2362200"/>
            <a:ext cx="1371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4" name="Text Box 16"/>
          <p:cNvSpPr txBox="1"/>
          <p:nvPr/>
        </p:nvSpPr>
        <p:spPr>
          <a:xfrm>
            <a:off x="4419600" y="1905000"/>
            <a:ext cx="2682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l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65" name="Line 17"/>
          <p:cNvSpPr/>
          <p:nvPr/>
        </p:nvSpPr>
        <p:spPr>
          <a:xfrm>
            <a:off x="3886200" y="1524000"/>
            <a:ext cx="0" cy="8382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6" name="Text Box 18"/>
          <p:cNvSpPr txBox="1"/>
          <p:nvPr/>
        </p:nvSpPr>
        <p:spPr>
          <a:xfrm>
            <a:off x="3541713" y="19050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67" name="Line 19"/>
          <p:cNvSpPr/>
          <p:nvPr/>
        </p:nvSpPr>
        <p:spPr>
          <a:xfrm>
            <a:off x="3886200" y="1524000"/>
            <a:ext cx="0" cy="6858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8" name="Text Box 20"/>
          <p:cNvSpPr txBox="1"/>
          <p:nvPr/>
        </p:nvSpPr>
        <p:spPr>
          <a:xfrm>
            <a:off x="3870325" y="16764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r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69" name="Text Box 21"/>
          <p:cNvSpPr txBox="1"/>
          <p:nvPr/>
        </p:nvSpPr>
        <p:spPr>
          <a:xfrm>
            <a:off x="3810000" y="19812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┐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70" name="Text Box 22"/>
          <p:cNvSpPr txBox="1"/>
          <p:nvPr/>
        </p:nvSpPr>
        <p:spPr>
          <a:xfrm>
            <a:off x="5486400" y="18288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┐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71" name="Oval 23"/>
          <p:cNvSpPr/>
          <p:nvPr/>
        </p:nvSpPr>
        <p:spPr>
          <a:xfrm>
            <a:off x="4876800" y="914400"/>
            <a:ext cx="1295400" cy="12954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4472" name="Text Box 24"/>
          <p:cNvSpPr txBox="1"/>
          <p:nvPr/>
        </p:nvSpPr>
        <p:spPr>
          <a:xfrm>
            <a:off x="5410200" y="12192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．ｏ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04473" name="Line 25"/>
          <p:cNvSpPr/>
          <p:nvPr/>
        </p:nvSpPr>
        <p:spPr>
          <a:xfrm>
            <a:off x="4876800" y="2209800"/>
            <a:ext cx="1371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4" name="Text Box 26"/>
          <p:cNvSpPr txBox="1"/>
          <p:nvPr/>
        </p:nvSpPr>
        <p:spPr>
          <a:xfrm>
            <a:off x="5980113" y="1828800"/>
            <a:ext cx="2682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l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75" name="Line 27"/>
          <p:cNvSpPr/>
          <p:nvPr/>
        </p:nvSpPr>
        <p:spPr>
          <a:xfrm>
            <a:off x="5562600" y="1524000"/>
            <a:ext cx="0" cy="6858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6" name="Text Box 28"/>
          <p:cNvSpPr txBox="1"/>
          <p:nvPr/>
        </p:nvSpPr>
        <p:spPr>
          <a:xfrm>
            <a:off x="5173663" y="16002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77" name="Line 29"/>
          <p:cNvSpPr/>
          <p:nvPr/>
        </p:nvSpPr>
        <p:spPr>
          <a:xfrm>
            <a:off x="5562600" y="1524000"/>
            <a:ext cx="0" cy="6858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8" name="Text Box 30"/>
          <p:cNvSpPr txBox="1"/>
          <p:nvPr/>
        </p:nvSpPr>
        <p:spPr>
          <a:xfrm>
            <a:off x="5546725" y="16002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r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79" name="Oval 31"/>
          <p:cNvSpPr/>
          <p:nvPr/>
        </p:nvSpPr>
        <p:spPr>
          <a:xfrm>
            <a:off x="6477000" y="990600"/>
            <a:ext cx="1447800" cy="14478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4480" name="Text Box 32"/>
          <p:cNvSpPr txBox="1"/>
          <p:nvPr/>
        </p:nvSpPr>
        <p:spPr>
          <a:xfrm>
            <a:off x="7078663" y="1371600"/>
            <a:ext cx="7270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．</a:t>
            </a:r>
            <a:r>
              <a:rPr lang="en-US" altLang="zh-CN" sz="2400" b="1" dirty="0">
                <a:latin typeface="Times New Roman" panose="02020603050405020304" pitchFamily="18" charset="0"/>
              </a:rPr>
              <a:t>O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81" name="Line 33"/>
          <p:cNvSpPr/>
          <p:nvPr/>
        </p:nvSpPr>
        <p:spPr>
          <a:xfrm>
            <a:off x="6477000" y="2133600"/>
            <a:ext cx="144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2" name="Text Box 34"/>
          <p:cNvSpPr txBox="1"/>
          <p:nvPr/>
        </p:nvSpPr>
        <p:spPr>
          <a:xfrm>
            <a:off x="7543800" y="2057400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l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83" name="Line 35"/>
          <p:cNvSpPr/>
          <p:nvPr/>
        </p:nvSpPr>
        <p:spPr>
          <a:xfrm flipH="1">
            <a:off x="7086600" y="1676400"/>
            <a:ext cx="152400" cy="7620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4" name="Text Box 36"/>
          <p:cNvSpPr txBox="1"/>
          <p:nvPr/>
        </p:nvSpPr>
        <p:spPr>
          <a:xfrm>
            <a:off x="7231063" y="16002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85" name="Line 37"/>
          <p:cNvSpPr/>
          <p:nvPr/>
        </p:nvSpPr>
        <p:spPr>
          <a:xfrm>
            <a:off x="7239000" y="1676400"/>
            <a:ext cx="0" cy="4572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6" name="Text Box 38"/>
          <p:cNvSpPr txBox="1"/>
          <p:nvPr/>
        </p:nvSpPr>
        <p:spPr>
          <a:xfrm>
            <a:off x="7162800" y="17526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┐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04487" name="Text Box 39"/>
          <p:cNvSpPr txBox="1"/>
          <p:nvPr/>
        </p:nvSpPr>
        <p:spPr>
          <a:xfrm>
            <a:off x="6918325" y="17526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r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22568" name="Group 40"/>
          <p:cNvGrpSpPr/>
          <p:nvPr/>
        </p:nvGrpSpPr>
        <p:grpSpPr>
          <a:xfrm>
            <a:off x="309563" y="771525"/>
            <a:ext cx="8005762" cy="6384925"/>
            <a:chOff x="195" y="486"/>
            <a:chExt cx="5043" cy="4022"/>
          </a:xfrm>
        </p:grpSpPr>
        <p:graphicFrame>
          <p:nvGraphicFramePr>
            <p:cNvPr id="22578" name="Object 41"/>
            <p:cNvGraphicFramePr>
              <a:graphicFrameLocks noChangeAspect="1"/>
            </p:cNvGraphicFramePr>
            <p:nvPr/>
          </p:nvGraphicFramePr>
          <p:xfrm>
            <a:off x="195" y="486"/>
            <a:ext cx="5043" cy="40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" imgW="8348980" imgH="6657340" progId="Word.Document.8">
                    <p:embed/>
                  </p:oleObj>
                </mc:Choice>
                <mc:Fallback>
                  <p:oleObj name="" r:id="rId1" imgW="8348980" imgH="6657340" progId="Word.Document.8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5" y="486"/>
                          <a:ext cx="5043" cy="40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79" name="Line 42"/>
            <p:cNvSpPr/>
            <p:nvPr/>
          </p:nvSpPr>
          <p:spPr>
            <a:xfrm flipV="1">
              <a:off x="2160" y="3216"/>
              <a:ext cx="624" cy="28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0" name="Line 43"/>
            <p:cNvSpPr/>
            <p:nvPr/>
          </p:nvSpPr>
          <p:spPr>
            <a:xfrm flipV="1">
              <a:off x="2112" y="3696"/>
              <a:ext cx="624" cy="28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4492" name="Text Box 44"/>
          <p:cNvSpPr txBox="1"/>
          <p:nvPr/>
        </p:nvSpPr>
        <p:spPr>
          <a:xfrm>
            <a:off x="5410200" y="17827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3" name="Rectangle 45"/>
          <p:cNvSpPr/>
          <p:nvPr/>
        </p:nvSpPr>
        <p:spPr>
          <a:xfrm>
            <a:off x="5175250" y="2117725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4" name="Rectangle 46"/>
          <p:cNvSpPr/>
          <p:nvPr/>
        </p:nvSpPr>
        <p:spPr>
          <a:xfrm>
            <a:off x="7696200" y="2117725"/>
            <a:ext cx="441325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 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5" name="Rectangle 47"/>
          <p:cNvSpPr/>
          <p:nvPr/>
        </p:nvSpPr>
        <p:spPr>
          <a:xfrm>
            <a:off x="6394450" y="2057400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6" name="Text Box 48"/>
          <p:cNvSpPr txBox="1"/>
          <p:nvPr/>
        </p:nvSpPr>
        <p:spPr>
          <a:xfrm>
            <a:off x="6477000" y="17065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7" name="Text Box 49"/>
          <p:cNvSpPr txBox="1"/>
          <p:nvPr/>
        </p:nvSpPr>
        <p:spPr>
          <a:xfrm>
            <a:off x="7620000" y="17065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8" name="Rectangle 50"/>
          <p:cNvSpPr/>
          <p:nvPr/>
        </p:nvSpPr>
        <p:spPr>
          <a:xfrm>
            <a:off x="3352800" y="2667000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相离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4499" name="Rectangle 51"/>
          <p:cNvSpPr/>
          <p:nvPr/>
        </p:nvSpPr>
        <p:spPr>
          <a:xfrm>
            <a:off x="5105400" y="26670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相切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4500" name="Rectangle 52"/>
          <p:cNvSpPr/>
          <p:nvPr/>
        </p:nvSpPr>
        <p:spPr>
          <a:xfrm>
            <a:off x="6781800" y="2697163"/>
            <a:ext cx="1066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相交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1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4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04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104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8" dur="500"/>
                                        <p:tgtEl>
                                          <p:spTgt spid="104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104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500"/>
                            </p:stCondLst>
                            <p:childTnLst>
                              <p:par>
                                <p:cTn id="1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04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104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1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00"/>
                            </p:stCondLst>
                            <p:childTnLst>
                              <p:par>
                                <p:cTn id="1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8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/>
      <p:bldP spid="104452" grpId="0"/>
      <p:bldP spid="104453" grpId="0"/>
      <p:bldP spid="104454" grpId="0"/>
      <p:bldP spid="104455" grpId="0"/>
      <p:bldP spid="104456" grpId="0"/>
      <p:bldP spid="104457" grpId="0"/>
      <p:bldP spid="104458" grpId="0"/>
      <p:bldP spid="104459" grpId="0"/>
      <p:bldP spid="104460" grpId="0"/>
      <p:bldP spid="104461" grpId="0" animBg="1"/>
      <p:bldP spid="104466" grpId="0"/>
      <p:bldP spid="104468" grpId="0"/>
      <p:bldP spid="104469" grpId="0"/>
      <p:bldP spid="104470" grpId="0"/>
      <p:bldP spid="104471" grpId="0" animBg="1"/>
      <p:bldP spid="104472" grpId="0"/>
      <p:bldP spid="104474" grpId="0"/>
      <p:bldP spid="104476" grpId="0"/>
      <p:bldP spid="104478" grpId="0"/>
      <p:bldP spid="104479" grpId="0" animBg="1"/>
      <p:bldP spid="104480" grpId="0"/>
      <p:bldP spid="104482" grpId="0"/>
      <p:bldP spid="104484" grpId="0"/>
      <p:bldP spid="104486" grpId="0"/>
      <p:bldP spid="104487" grpId="0"/>
      <p:bldP spid="104492" grpId="0"/>
      <p:bldP spid="104493" grpId="0"/>
      <p:bldP spid="104494" grpId="0"/>
      <p:bldP spid="104495" grpId="0"/>
      <p:bldP spid="104496" grpId="0"/>
      <p:bldP spid="104497" grpId="0"/>
      <p:bldP spid="104498" grpId="0"/>
      <p:bldP spid="104499" grpId="0"/>
      <p:bldP spid="10450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Text Box 2"/>
          <p:cNvSpPr txBox="1"/>
          <p:nvPr/>
        </p:nvSpPr>
        <p:spPr>
          <a:xfrm>
            <a:off x="533400" y="1238250"/>
            <a:ext cx="7572375" cy="509588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、判定直线 与圆的位置关系的方法有</a:t>
            </a:r>
            <a:r>
              <a:rPr lang="en-US" altLang="zh-CN" sz="2800" b="1" dirty="0">
                <a:latin typeface="Times New Roman" panose="02020603050405020304" pitchFamily="18" charset="0"/>
              </a:rPr>
              <a:t>____</a:t>
            </a:r>
            <a:r>
              <a:rPr lang="zh-CN" altLang="en-US" sz="2800" b="1" dirty="0">
                <a:latin typeface="Times New Roman" panose="02020603050405020304" pitchFamily="18" charset="0"/>
              </a:rPr>
              <a:t>种：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05475" name="Text Box 3"/>
          <p:cNvSpPr txBox="1"/>
          <p:nvPr/>
        </p:nvSpPr>
        <p:spPr>
          <a:xfrm>
            <a:off x="762000" y="1905000"/>
            <a:ext cx="6934200" cy="9366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）根据定义，由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__________________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的个数来判断；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6" name="Text Box 4"/>
          <p:cNvSpPr txBox="1"/>
          <p:nvPr/>
        </p:nvSpPr>
        <p:spPr>
          <a:xfrm>
            <a:off x="762000" y="3117850"/>
            <a:ext cx="7620000" cy="9366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）根据性质，由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_____________________</a:t>
            </a:r>
            <a:b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的关系来判断。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7" name="Text Box 5"/>
          <p:cNvSpPr txBox="1"/>
          <p:nvPr/>
        </p:nvSpPr>
        <p:spPr>
          <a:xfrm>
            <a:off x="1066800" y="4602163"/>
            <a:ext cx="6565900" cy="5095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83037" tIns="41518" rIns="83037" bIns="41518">
            <a:spAutoFit/>
          </a:bodyPr>
          <a:p>
            <a:pPr defTabSz="830580"/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在实际应用中，常采用第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二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种方法判定。</a:t>
            </a:r>
            <a:endParaRPr lang="zh-CN" altLang="en-US" sz="2800" b="1" i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8" name="Text Box 6"/>
          <p:cNvSpPr txBox="1"/>
          <p:nvPr/>
        </p:nvSpPr>
        <p:spPr>
          <a:xfrm>
            <a:off x="6589713" y="1143000"/>
            <a:ext cx="522287" cy="509588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两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9" name="Text Box 7"/>
          <p:cNvSpPr txBox="1"/>
          <p:nvPr/>
        </p:nvSpPr>
        <p:spPr>
          <a:xfrm>
            <a:off x="3348038" y="1916113"/>
            <a:ext cx="4194175" cy="509587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直线 与圆的公共点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80" name="Text Box 8"/>
          <p:cNvSpPr txBox="1"/>
          <p:nvPr/>
        </p:nvSpPr>
        <p:spPr>
          <a:xfrm>
            <a:off x="3505200" y="3117850"/>
            <a:ext cx="4038600" cy="509588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圆心到直线的距离</a:t>
            </a: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81" name="Text Box 9"/>
          <p:cNvSpPr txBox="1"/>
          <p:nvPr/>
        </p:nvSpPr>
        <p:spPr>
          <a:xfrm>
            <a:off x="762000" y="3505200"/>
            <a:ext cx="3276600" cy="509588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与半径</a:t>
            </a: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2" name="Text Box 10"/>
          <p:cNvSpPr txBox="1"/>
          <p:nvPr/>
        </p:nvSpPr>
        <p:spPr>
          <a:xfrm>
            <a:off x="827088" y="150813"/>
            <a:ext cx="18097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i="1" dirty="0">
                <a:solidFill>
                  <a:schemeClr val="folHlink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课堂小结</a:t>
            </a:r>
            <a:endParaRPr lang="zh-CN" altLang="en-US" sz="3200" b="1" i="1" dirty="0">
              <a:solidFill>
                <a:schemeClr val="folHlink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475" grpId="0"/>
      <p:bldP spid="105476" grpId="0"/>
      <p:bldP spid="105477" grpId="0" animBg="1"/>
      <p:bldP spid="105478" grpId="0"/>
      <p:bldP spid="105479" grpId="0"/>
      <p:bldP spid="105480" grpId="0"/>
      <p:bldP spid="10548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Picture 2" descr="t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685800"/>
            <a:ext cx="4191000" cy="3257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4267200" y="3870325"/>
            <a:ext cx="3886200" cy="1920875"/>
            <a:chOff x="2736" y="2009"/>
            <a:chExt cx="2448" cy="1210"/>
          </a:xfrm>
        </p:grpSpPr>
        <p:sp>
          <p:nvSpPr>
            <p:cNvPr id="24582" name="Text Box 4"/>
            <p:cNvSpPr txBox="1"/>
            <p:nvPr/>
          </p:nvSpPr>
          <p:spPr>
            <a:xfrm>
              <a:off x="2736" y="2009"/>
              <a:ext cx="2448" cy="12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知识像一艘船</a:t>
              </a:r>
              <a:endParaRPr lang="zh-CN" altLang="en-US" sz="4000" dirty="0">
                <a:solidFill>
                  <a:srgbClr val="FF4336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让它载着我们</a:t>
              </a:r>
              <a:endParaRPr lang="zh-CN" altLang="en-US" sz="4000" dirty="0">
                <a:solidFill>
                  <a:srgbClr val="FF4336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驶向理想的</a:t>
              </a:r>
              <a:endParaRPr lang="zh-CN" altLang="en-US" sz="4400" dirty="0">
                <a:solidFill>
                  <a:srgbClr val="FF4336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3" name="Text Box 5"/>
            <p:cNvSpPr txBox="1"/>
            <p:nvPr/>
          </p:nvSpPr>
          <p:spPr>
            <a:xfrm>
              <a:off x="4316" y="2685"/>
              <a:ext cx="83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dirty="0">
                  <a:solidFill>
                    <a:srgbClr val="CC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4000" dirty="0">
                  <a:solidFill>
                    <a:srgbClr val="FF4336"/>
                  </a:solidFill>
                  <a:latin typeface="Arial" panose="020B0604020202020204" pitchFamily="34" charset="0"/>
                </a:rPr>
                <a:t>……</a:t>
              </a:r>
              <a:endParaRPr lang="en-US" altLang="zh-CN" sz="4000" dirty="0">
                <a:solidFill>
                  <a:srgbClr val="FF4336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111622" name="粱祝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WordArt 7"/>
          <p:cNvSpPr>
            <a:spLocks noTextEdit="1"/>
          </p:cNvSpPr>
          <p:nvPr/>
        </p:nvSpPr>
        <p:spPr>
          <a:xfrm>
            <a:off x="4211638" y="404813"/>
            <a:ext cx="4248150" cy="22209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谢谢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4)">
                                      <p:cBhvr>
                                        <p:cTn id="6" dur="170658" fill="hold"/>
                                        <p:tgtEl>
                                          <p:spTgt spid="1116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1622"/>
                </p:tgtEl>
              </p:cMediaNode>
            </p:audio>
          </p:childTnLst>
        </p:cTn>
      </p:par>
    </p:tnLst>
  </p:timing>
</p:sld>
</file>

<file path=ppt/tags/tag1.xml><?xml version="1.0" encoding="utf-8"?>
<p:tagLst xmlns:p="http://schemas.openxmlformats.org/presentationml/2006/main">
  <p:tag name="KSO_WPP_MARK_KEY" val="3421ab56-c49b-43b5-a9d6-afd85de23c34"/>
  <p:tag name="COMMONDATA" val="eyJoZGlkIjoiZjEyMmY5YjE4Y2MzZWEzYWY4NTI2ZTJjYTVkMmMyYTUifQ==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2506</Words>
  <Application>WPS 演示</Application>
  <PresentationFormat>在屏幕上显示</PresentationFormat>
  <Paragraphs>540</Paragraphs>
  <Slides>23</Slides>
  <Notes>2</Notes>
  <HiddenSlides>0</HiddenSlides>
  <MMClips>2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11</vt:i4>
      </vt:variant>
      <vt:variant>
        <vt:lpstr>幻灯片标题</vt:lpstr>
      </vt:variant>
      <vt:variant>
        <vt:i4>23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隶书</vt:lpstr>
      <vt:lpstr>黑体</vt:lpstr>
      <vt:lpstr>华文中宋</vt:lpstr>
      <vt:lpstr>楷体_GB2312</vt:lpstr>
      <vt:lpstr>新宋体</vt:lpstr>
      <vt:lpstr>Tahoma</vt:lpstr>
      <vt:lpstr>华文行楷</vt:lpstr>
      <vt:lpstr>微软雅黑</vt:lpstr>
      <vt:lpstr>Arial Unicode MS</vt:lpstr>
      <vt:lpstr>默认设计模板</vt:lpstr>
      <vt:lpstr>Equation.DSMT4</vt:lpstr>
      <vt:lpstr>Equation.3</vt:lpstr>
      <vt:lpstr>Word.Document.8</vt:lpstr>
      <vt:lpstr>Equation.3</vt:lpstr>
      <vt:lpstr>Equation.3</vt:lpstr>
      <vt:lpstr>Equation.3</vt:lpstr>
      <vt:lpstr>Word.Document.8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gtm</cp:lastModifiedBy>
  <cp:revision>252</cp:revision>
  <dcterms:created xsi:type="dcterms:W3CDTF">2007-10-14T15:20:26Z</dcterms:created>
  <dcterms:modified xsi:type="dcterms:W3CDTF">2022-10-31T12:40:22Z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1D171E6F3597429D8AB5D5E8B86AE479</vt:lpwstr>
  </property>
  <property fmtid="{D5CDD505-2E9C-101B-9397-08002B2CF9AE}" pid="3" name="KSOProductBuildVer">
    <vt:lpwstr>2052-11.1.0.12598</vt:lpwstr>
  </property>
</Properties>
</file>