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5" r:id="rId1"/>
  </p:sldMasterIdLst>
  <p:sldIdLst>
    <p:sldId id="303" r:id="rId2"/>
    <p:sldId id="266" r:id="rId3"/>
    <p:sldId id="267" r:id="rId4"/>
    <p:sldId id="304" r:id="rId5"/>
    <p:sldId id="295" r:id="rId6"/>
    <p:sldId id="296" r:id="rId7"/>
    <p:sldId id="284" r:id="rId8"/>
    <p:sldId id="300" r:id="rId9"/>
    <p:sldId id="283" r:id="rId10"/>
    <p:sldId id="285" r:id="rId11"/>
    <p:sldId id="301" r:id="rId12"/>
    <p:sldId id="305" r:id="rId13"/>
    <p:sldId id="306" r:id="rId14"/>
    <p:sldId id="307" r:id="rId15"/>
    <p:sldId id="308" r:id="rId16"/>
    <p:sldId id="309" r:id="rId17"/>
  </p:sldIdLst>
  <p:sldSz cx="12190413" cy="6858000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charset="0"/>
        <a:ea typeface="宋体" pitchFamily="2" charset="-122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Arial" charset="0"/>
        <a:ea typeface="宋体" pitchFamily="2" charset="-122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Arial" charset="0"/>
        <a:ea typeface="宋体" pitchFamily="2" charset="-122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Arial" charset="0"/>
        <a:ea typeface="宋体" pitchFamily="2" charset="-122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Arial" charset="0"/>
        <a:ea typeface="宋体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00"/>
    <a:srgbClr val="0000FF"/>
    <a:srgbClr val="FF0000"/>
    <a:srgbClr val="FF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40" autoAdjust="0"/>
    <p:restoredTop sz="94683" autoAdjust="0"/>
  </p:normalViewPr>
  <p:slideViewPr>
    <p:cSldViewPr>
      <p:cViewPr varScale="1">
        <p:scale>
          <a:sx n="81" d="100"/>
          <a:sy n="81" d="100"/>
        </p:scale>
        <p:origin x="725" y="72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458" name="Group 2"/>
          <p:cNvGrpSpPr>
            <a:grpSpLocks/>
          </p:cNvGrpSpPr>
          <p:nvPr/>
        </p:nvGrpSpPr>
        <p:grpSpPr bwMode="auto">
          <a:xfrm>
            <a:off x="0" y="0"/>
            <a:ext cx="7822182" cy="6858000"/>
            <a:chOff x="0" y="0"/>
            <a:chExt cx="3696" cy="4320"/>
          </a:xfrm>
        </p:grpSpPr>
        <p:sp>
          <p:nvSpPr>
            <p:cNvPr id="19459" name="Rectangle 3"/>
            <p:cNvSpPr>
              <a:spLocks noChangeArrowheads="1"/>
            </p:cNvSpPr>
            <p:nvPr/>
          </p:nvSpPr>
          <p:spPr bwMode="auto">
            <a:xfrm>
              <a:off x="0" y="0"/>
              <a:ext cx="2880" cy="4320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kumimoji="1" lang="zh-CN" altLang="zh-CN" b="0">
                <a:latin typeface="Times New Roman" pitchFamily="18" charset="0"/>
              </a:endParaRPr>
            </a:p>
          </p:txBody>
        </p:sp>
        <p:sp>
          <p:nvSpPr>
            <p:cNvPr id="19460" name="AutoShape 4"/>
            <p:cNvSpPr>
              <a:spLocks noChangeArrowheads="1"/>
            </p:cNvSpPr>
            <p:nvPr/>
          </p:nvSpPr>
          <p:spPr bwMode="white">
            <a:xfrm>
              <a:off x="432" y="624"/>
              <a:ext cx="3264" cy="1200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kumimoji="1" lang="zh-CN" altLang="zh-CN" b="0">
                <a:latin typeface="Times New Roman" pitchFamily="18" charset="0"/>
              </a:endParaRPr>
            </a:p>
          </p:txBody>
        </p:sp>
      </p:grpSp>
      <p:grpSp>
        <p:nvGrpSpPr>
          <p:cNvPr id="19461" name="Group 5"/>
          <p:cNvGrpSpPr>
            <a:grpSpLocks/>
          </p:cNvGrpSpPr>
          <p:nvPr/>
        </p:nvGrpSpPr>
        <p:grpSpPr bwMode="auto">
          <a:xfrm>
            <a:off x="4842303" y="4889500"/>
            <a:ext cx="6501554" cy="319088"/>
            <a:chOff x="2288" y="3080"/>
            <a:chExt cx="3072" cy="201"/>
          </a:xfrm>
        </p:grpSpPr>
        <p:sp>
          <p:nvSpPr>
            <p:cNvPr id="19462" name="AutoShape 6"/>
            <p:cNvSpPr>
              <a:spLocks noChangeArrowheads="1"/>
            </p:cNvSpPr>
            <p:nvPr/>
          </p:nvSpPr>
          <p:spPr bwMode="auto">
            <a:xfrm flipH="1">
              <a:off x="2288" y="3080"/>
              <a:ext cx="2914" cy="200"/>
            </a:xfrm>
            <a:prstGeom prst="roundRect">
              <a:avLst>
                <a:gd name="adj" fmla="val 0"/>
              </a:avLst>
            </a:prstGeom>
            <a:solidFill>
              <a:schemeClr val="hlink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9463" name="AutoShape 7"/>
            <p:cNvSpPr>
              <a:spLocks noChangeArrowheads="1"/>
            </p:cNvSpPr>
            <p:nvPr/>
          </p:nvSpPr>
          <p:spPr bwMode="auto">
            <a:xfrm>
              <a:off x="5196" y="3080"/>
              <a:ext cx="164" cy="201"/>
            </a:xfrm>
            <a:prstGeom prst="flowChartDelay">
              <a:avLst/>
            </a:prstGeom>
            <a:solidFill>
              <a:schemeClr val="hlink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</p:grpSp>
      <p:sp>
        <p:nvSpPr>
          <p:cNvPr id="19464" name="Rectangle 8"/>
          <p:cNvSpPr>
            <a:spLocks noGrp="1" noChangeArrowheads="1"/>
          </p:cNvSpPr>
          <p:nvPr>
            <p:ph type="subTitle" idx="1"/>
          </p:nvPr>
        </p:nvSpPr>
        <p:spPr>
          <a:xfrm>
            <a:off x="6230655" y="2927350"/>
            <a:ext cx="5350237" cy="1822450"/>
          </a:xfrm>
        </p:spPr>
        <p:txBody>
          <a:bodyPr anchor="b"/>
          <a:lstStyle>
            <a:lvl1pPr marL="0" indent="0">
              <a:buFont typeface="Wingdings" pitchFamily="2" charset="2"/>
              <a:buNone/>
              <a:defRPr>
                <a:solidFill>
                  <a:schemeClr val="tx2"/>
                </a:solidFill>
              </a:defRPr>
            </a:lvl1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19465" name="Rectangle 9"/>
          <p:cNvSpPr>
            <a:spLocks noGrp="1" noChangeArrowheads="1"/>
          </p:cNvSpPr>
          <p:nvPr>
            <p:ph type="dt" sz="quarter" idx="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en-US" altLang="zh-CN"/>
          </a:p>
        </p:txBody>
      </p:sp>
      <p:sp>
        <p:nvSpPr>
          <p:cNvPr id="19466" name="Rectangle 10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 algn="r">
              <a:defRPr/>
            </a:lvl1pPr>
          </a:lstStyle>
          <a:p>
            <a:endParaRPr lang="en-US" altLang="zh-CN"/>
          </a:p>
        </p:txBody>
      </p:sp>
      <p:sp>
        <p:nvSpPr>
          <p:cNvPr id="19467" name="Rectangle 11"/>
          <p:cNvSpPr>
            <a:spLocks noGrp="1" noChangeArrowheads="1"/>
          </p:cNvSpPr>
          <p:nvPr>
            <p:ph type="sldNum" sz="quarter" idx="4"/>
          </p:nvPr>
        </p:nvSpPr>
        <p:spPr>
          <a:xfrm>
            <a:off x="101587" y="6248400"/>
            <a:ext cx="783065" cy="488950"/>
          </a:xfrm>
        </p:spPr>
        <p:txBody>
          <a:bodyPr anchorCtr="0"/>
          <a:lstStyle>
            <a:lvl1pPr>
              <a:defRPr/>
            </a:lvl1pPr>
          </a:lstStyle>
          <a:p>
            <a:fld id="{E4A4D59B-D48C-4B11-8CDA-371E9CACA8FE}" type="slidenum">
              <a:rPr lang="en-US" altLang="zh-CN"/>
              <a:pPr/>
              <a:t>‹#›</a:t>
            </a:fld>
            <a:endParaRPr lang="en-US" altLang="zh-CN"/>
          </a:p>
        </p:txBody>
      </p:sp>
      <p:sp>
        <p:nvSpPr>
          <p:cNvPr id="19468" name="AutoShape 12"/>
          <p:cNvSpPr>
            <a:spLocks noGrp="1" noChangeArrowheads="1"/>
          </p:cNvSpPr>
          <p:nvPr>
            <p:ph type="ctrTitle" sz="quarter"/>
          </p:nvPr>
        </p:nvSpPr>
        <p:spPr>
          <a:xfrm>
            <a:off x="914281" y="990600"/>
            <a:ext cx="10971372" cy="1905000"/>
          </a:xfrm>
          <a:prstGeom prst="roundRect">
            <a:avLst>
              <a:gd name="adj" fmla="val 50000"/>
            </a:avLst>
          </a:prstGeom>
        </p:spPr>
        <p:txBody>
          <a:bodyPr anchor="ctr"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r>
              <a:rPr lang="zh-CN" altLang="en-US"/>
              <a:t>单击此处编辑母版标题样式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1A34528-2555-480A-9FBB-648B9A65E5A1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2959" y="4406901"/>
            <a:ext cx="10361851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2959" y="2906713"/>
            <a:ext cx="10361851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95EC95E-1CA8-4C94-BC10-CBED79406B02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117455" y="2362201"/>
            <a:ext cx="5026430" cy="37242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347058" y="2362201"/>
            <a:ext cx="5026428" cy="37242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0A6D878-444A-4521-987F-DC5AC6AD3605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521" y="274638"/>
            <a:ext cx="10971372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521" y="1535113"/>
            <a:ext cx="5386216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521" y="2174875"/>
            <a:ext cx="5386216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2561" y="1535113"/>
            <a:ext cx="5388332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2561" y="2174875"/>
            <a:ext cx="5388332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71D284E-C361-4FF7-A0E1-EAA657DA2116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06AF33B-0427-424D-8474-75DDB86B9A2E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0E38C95-E5A4-4136-83A8-5323460596A1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521" y="273050"/>
            <a:ext cx="4010562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6113" y="273051"/>
            <a:ext cx="681477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521" y="1435101"/>
            <a:ext cx="4010562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7B465DB-596D-42CB-A71A-EFB9995EDE52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406" y="4800600"/>
            <a:ext cx="7314248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406" y="612775"/>
            <a:ext cx="7314248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406" y="5367338"/>
            <a:ext cx="7314248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4221247-3110-4C97-9871-9AC6D636417E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A560D5-69F8-46EA-9470-EAF7D8BE02D5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939636" y="762001"/>
            <a:ext cx="2641256" cy="5324475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015868" y="762001"/>
            <a:ext cx="7720595" cy="5324475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4E1F88F-DB83-4608-AF69-5A197E480E5C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434" name="Group 2"/>
          <p:cNvGrpSpPr>
            <a:grpSpLocks/>
          </p:cNvGrpSpPr>
          <p:nvPr/>
        </p:nvGrpSpPr>
        <p:grpSpPr bwMode="auto">
          <a:xfrm>
            <a:off x="0" y="0"/>
            <a:ext cx="10158678" cy="6858000"/>
            <a:chOff x="0" y="0"/>
            <a:chExt cx="4800" cy="4320"/>
          </a:xfrm>
        </p:grpSpPr>
        <p:grpSp>
          <p:nvGrpSpPr>
            <p:cNvPr id="18435" name="Group 3"/>
            <p:cNvGrpSpPr>
              <a:grpSpLocks/>
            </p:cNvGrpSpPr>
            <p:nvPr userDrawn="1"/>
          </p:nvGrpSpPr>
          <p:grpSpPr bwMode="auto">
            <a:xfrm>
              <a:off x="0" y="0"/>
              <a:ext cx="2016" cy="4320"/>
              <a:chOff x="0" y="0"/>
              <a:chExt cx="2016" cy="4320"/>
            </a:xfrm>
          </p:grpSpPr>
          <p:sp>
            <p:nvSpPr>
              <p:cNvPr id="18436" name="Rectangle 4"/>
              <p:cNvSpPr>
                <a:spLocks noChangeArrowheads="1"/>
              </p:cNvSpPr>
              <p:nvPr userDrawn="1"/>
            </p:nvSpPr>
            <p:spPr bwMode="auto">
              <a:xfrm>
                <a:off x="0" y="0"/>
                <a:ext cx="480" cy="4320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18437" name="Freeform 5"/>
              <p:cNvSpPr>
                <a:spLocks/>
              </p:cNvSpPr>
              <p:nvPr userDrawn="1"/>
            </p:nvSpPr>
            <p:spPr bwMode="auto">
              <a:xfrm>
                <a:off x="288" y="0"/>
                <a:ext cx="1728" cy="735"/>
              </a:xfrm>
              <a:custGeom>
                <a:avLst/>
                <a:gdLst/>
                <a:ahLst/>
                <a:cxnLst>
                  <a:cxn ang="0">
                    <a:pos x="1728" y="0"/>
                  </a:cxn>
                  <a:cxn ang="0">
                    <a:pos x="1728" y="480"/>
                  </a:cxn>
                  <a:cxn ang="0">
                    <a:pos x="380" y="482"/>
                  </a:cxn>
                  <a:cxn ang="0">
                    <a:pos x="354" y="480"/>
                  </a:cxn>
                  <a:cxn ang="0">
                    <a:pos x="308" y="489"/>
                  </a:cxn>
                  <a:cxn ang="0">
                    <a:pos x="246" y="531"/>
                  </a:cxn>
                  <a:cxn ang="0">
                    <a:pos x="206" y="597"/>
                  </a:cxn>
                  <a:cxn ang="0">
                    <a:pos x="192" y="666"/>
                  </a:cxn>
                  <a:cxn ang="0">
                    <a:pos x="192" y="735"/>
                  </a:cxn>
                  <a:cxn ang="0">
                    <a:pos x="0" y="735"/>
                  </a:cxn>
                  <a:cxn ang="0">
                    <a:pos x="0" y="480"/>
                  </a:cxn>
                  <a:cxn ang="0">
                    <a:pos x="0" y="0"/>
                  </a:cxn>
                  <a:cxn ang="0">
                    <a:pos x="1728" y="0"/>
                  </a:cxn>
                </a:cxnLst>
                <a:rect l="0" t="0" r="r" b="b"/>
                <a:pathLst>
                  <a:path w="1728" h="735">
                    <a:moveTo>
                      <a:pt x="1728" y="0"/>
                    </a:moveTo>
                    <a:lnTo>
                      <a:pt x="1728" y="480"/>
                    </a:lnTo>
                    <a:lnTo>
                      <a:pt x="380" y="482"/>
                    </a:lnTo>
                    <a:lnTo>
                      <a:pt x="354" y="480"/>
                    </a:lnTo>
                    <a:lnTo>
                      <a:pt x="308" y="489"/>
                    </a:lnTo>
                    <a:cubicBezTo>
                      <a:pt x="290" y="498"/>
                      <a:pt x="263" y="513"/>
                      <a:pt x="246" y="531"/>
                    </a:cubicBezTo>
                    <a:cubicBezTo>
                      <a:pt x="229" y="549"/>
                      <a:pt x="215" y="574"/>
                      <a:pt x="206" y="597"/>
                    </a:cubicBezTo>
                    <a:cubicBezTo>
                      <a:pt x="197" y="620"/>
                      <a:pt x="194" y="643"/>
                      <a:pt x="192" y="666"/>
                    </a:cubicBezTo>
                    <a:lnTo>
                      <a:pt x="192" y="735"/>
                    </a:lnTo>
                    <a:lnTo>
                      <a:pt x="0" y="735"/>
                    </a:lnTo>
                    <a:lnTo>
                      <a:pt x="0" y="480"/>
                    </a:lnTo>
                    <a:lnTo>
                      <a:pt x="0" y="0"/>
                    </a:lnTo>
                    <a:lnTo>
                      <a:pt x="1728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 cap="flat" cmpd="sng">
                <a:noFill/>
                <a:prstDash val="solid"/>
                <a:miter lim="800000"/>
                <a:headEnd type="none" w="med" len="med"/>
                <a:tailEnd type="none" w="med" len="med"/>
              </a:ln>
              <a:effectLst/>
            </p:spPr>
            <p:txBody>
              <a:bodyPr wrap="none"/>
              <a:lstStyle/>
              <a:p>
                <a:endParaRPr lang="zh-CN" altLang="en-US"/>
              </a:p>
            </p:txBody>
          </p:sp>
        </p:grpSp>
        <p:grpSp>
          <p:nvGrpSpPr>
            <p:cNvPr id="18438" name="Group 6"/>
            <p:cNvGrpSpPr>
              <a:grpSpLocks/>
            </p:cNvGrpSpPr>
            <p:nvPr/>
          </p:nvGrpSpPr>
          <p:grpSpPr bwMode="auto">
            <a:xfrm>
              <a:off x="144" y="1248"/>
              <a:ext cx="4656" cy="201"/>
              <a:chOff x="144" y="1248"/>
              <a:chExt cx="4656" cy="201"/>
            </a:xfrm>
          </p:grpSpPr>
          <p:sp>
            <p:nvSpPr>
              <p:cNvPr id="18439" name="AutoShape 7"/>
              <p:cNvSpPr>
                <a:spLocks noChangeArrowheads="1"/>
              </p:cNvSpPr>
              <p:nvPr/>
            </p:nvSpPr>
            <p:spPr bwMode="auto">
              <a:xfrm>
                <a:off x="384" y="1248"/>
                <a:ext cx="4416" cy="200"/>
              </a:xfrm>
              <a:prstGeom prst="roundRect">
                <a:avLst>
                  <a:gd name="adj" fmla="val 0"/>
                </a:avLst>
              </a:prstGeom>
              <a:solidFill>
                <a:schemeClr val="hlink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18440" name="AutoShape 8"/>
              <p:cNvSpPr>
                <a:spLocks noChangeArrowheads="1"/>
              </p:cNvSpPr>
              <p:nvPr/>
            </p:nvSpPr>
            <p:spPr bwMode="auto">
              <a:xfrm flipH="1">
                <a:off x="144" y="1248"/>
                <a:ext cx="248" cy="201"/>
              </a:xfrm>
              <a:prstGeom prst="flowChartDelay">
                <a:avLst/>
              </a:prstGeom>
              <a:solidFill>
                <a:schemeClr val="hlink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</p:grpSp>
      <p:sp>
        <p:nvSpPr>
          <p:cNvPr id="18441" name="AutoShape 9"/>
          <p:cNvSpPr>
            <a:spLocks noGrp="1" noChangeArrowheads="1"/>
          </p:cNvSpPr>
          <p:nvPr>
            <p:ph type="title"/>
          </p:nvPr>
        </p:nvSpPr>
        <p:spPr bwMode="auto">
          <a:xfrm>
            <a:off x="1015868" y="762000"/>
            <a:ext cx="10565025" cy="1143000"/>
          </a:xfrm>
          <a:prstGeom prst="roundRect">
            <a:avLst>
              <a:gd name="adj" fmla="val 21667"/>
            </a:avLst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18442" name="Rectangle 10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17455" y="2362201"/>
            <a:ext cx="10256031" cy="3724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18443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250777" y="6248401"/>
            <a:ext cx="2840197" cy="474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 b="0"/>
            </a:lvl1pPr>
          </a:lstStyle>
          <a:p>
            <a:endParaRPr lang="en-US" altLang="zh-CN"/>
          </a:p>
        </p:txBody>
      </p:sp>
      <p:sp>
        <p:nvSpPr>
          <p:cNvPr id="18444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7720595" y="6248401"/>
            <a:ext cx="3862415" cy="474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 b="0"/>
            </a:lvl1pPr>
          </a:lstStyle>
          <a:p>
            <a:endParaRPr lang="en-US" altLang="zh-CN"/>
          </a:p>
        </p:txBody>
      </p:sp>
      <p:sp>
        <p:nvSpPr>
          <p:cNvPr id="18445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112170" y="6242050"/>
            <a:ext cx="783065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1" compatLnSpc="1">
            <a:prstTxWarp prst="textNoShape">
              <a:avLst/>
            </a:prstTxWarp>
          </a:bodyPr>
          <a:lstStyle>
            <a:lvl1pPr>
              <a:defRPr sz="2600">
                <a:solidFill>
                  <a:schemeClr val="bg1"/>
                </a:solidFill>
              </a:defRPr>
            </a:lvl1pPr>
          </a:lstStyle>
          <a:p>
            <a:fld id="{3283B0EB-C8E5-48A8-BC03-1D1207FB6A76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6" r:id="rId1"/>
    <p:sldLayoutId id="2147483657" r:id="rId2"/>
    <p:sldLayoutId id="2147483658" r:id="rId3"/>
    <p:sldLayoutId id="2147483659" r:id="rId4"/>
    <p:sldLayoutId id="2147483660" r:id="rId5"/>
    <p:sldLayoutId id="2147483661" r:id="rId6"/>
    <p:sldLayoutId id="2147483662" r:id="rId7"/>
    <p:sldLayoutId id="2147483663" r:id="rId8"/>
    <p:sldLayoutId id="2147483664" r:id="rId9"/>
    <p:sldLayoutId id="2147483665" r:id="rId10"/>
    <p:sldLayoutId id="2147483666" r:id="rId11"/>
  </p:sldLayoutIdLst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  <a:ea typeface="宋体" pitchFamily="2" charset="-122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  <a:ea typeface="宋体" pitchFamily="2" charset="-122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  <a:ea typeface="宋体" pitchFamily="2" charset="-122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  <a:ea typeface="宋体" pitchFamily="2" charset="-122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  <a:ea typeface="宋体" pitchFamily="2" charset="-122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  <a:ea typeface="宋体" pitchFamily="2" charset="-122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  <a:ea typeface="宋体" pitchFamily="2" charset="-122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  <a:ea typeface="宋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tx1"/>
        </a:buClr>
        <a:buSzPct val="75000"/>
        <a:buChar char="–"/>
        <a:defRPr sz="24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80000"/>
        <a:buChar char="–"/>
        <a:defRPr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65000"/>
        <a:buFont typeface="Wingdings" pitchFamily="2" charset="2"/>
        <a:buChar char="l"/>
        <a:defRPr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65000"/>
        <a:buFont typeface="Wingdings" pitchFamily="2" charset="2"/>
        <a:buChar char="l"/>
        <a:defRPr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65000"/>
        <a:buFont typeface="Wingdings" pitchFamily="2" charset="2"/>
        <a:buChar char="l"/>
        <a:defRPr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65000"/>
        <a:buFont typeface="Wingdings" pitchFamily="2" charset="2"/>
        <a:buChar char="l"/>
        <a:defRPr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65000"/>
        <a:buFont typeface="Wingdings" pitchFamily="2" charset="2"/>
        <a:buChar char="l"/>
        <a:defRPr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11"/>
          <p:cNvSpPr txBox="1">
            <a:spLocks noChangeArrowheads="1"/>
          </p:cNvSpPr>
          <p:nvPr/>
        </p:nvSpPr>
        <p:spPr bwMode="auto">
          <a:xfrm>
            <a:off x="9714261" y="5949969"/>
            <a:ext cx="1787669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</a:rPr>
              <a:t>20210225</a:t>
            </a:r>
          </a:p>
        </p:txBody>
      </p:sp>
      <p:pic>
        <p:nvPicPr>
          <p:cNvPr id="5" name="图片 4" descr="2.jpg"/>
          <p:cNvPicPr>
            <a:picLocks noChangeAspect="1"/>
          </p:cNvPicPr>
          <p:nvPr/>
        </p:nvPicPr>
        <p:blipFill>
          <a:blip r:embed="rId2"/>
          <a:srcRect l="3623" t="11266"/>
          <a:stretch>
            <a:fillRect/>
          </a:stretch>
        </p:blipFill>
        <p:spPr>
          <a:xfrm>
            <a:off x="2666629" y="2474408"/>
            <a:ext cx="6666679" cy="3454923"/>
          </a:xfrm>
          <a:prstGeom prst="rect">
            <a:avLst/>
          </a:prstGeom>
        </p:spPr>
      </p:pic>
      <p:sp>
        <p:nvSpPr>
          <p:cNvPr id="6" name="Text Box 2"/>
          <p:cNvSpPr txBox="1">
            <a:spLocks noChangeArrowheads="1"/>
          </p:cNvSpPr>
          <p:nvPr/>
        </p:nvSpPr>
        <p:spPr bwMode="auto">
          <a:xfrm>
            <a:off x="3090594" y="1020763"/>
            <a:ext cx="5524892" cy="823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4800" dirty="0">
                <a:solidFill>
                  <a:srgbClr val="0000FF"/>
                </a:solidFill>
                <a:latin typeface="Times New Roman" pitchFamily="18" charset="0"/>
              </a:rPr>
              <a:t>课题</a:t>
            </a:r>
            <a:r>
              <a:rPr kumimoji="1" lang="en-US" altLang="zh-CN" sz="4800" dirty="0">
                <a:solidFill>
                  <a:srgbClr val="0000FF"/>
                </a:solidFill>
                <a:latin typeface="Times New Roman" pitchFamily="18" charset="0"/>
              </a:rPr>
              <a:t>3   </a:t>
            </a:r>
            <a:r>
              <a:rPr kumimoji="1" lang="zh-CN" altLang="en-US" sz="4800" dirty="0">
                <a:solidFill>
                  <a:srgbClr val="0000FF"/>
                </a:solidFill>
                <a:latin typeface="Times New Roman" pitchFamily="18" charset="0"/>
              </a:rPr>
              <a:t>溶液的浓度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8" name="Text Box 4"/>
          <p:cNvSpPr txBox="1">
            <a:spLocks noChangeArrowheads="1"/>
          </p:cNvSpPr>
          <p:nvPr/>
        </p:nvSpPr>
        <p:spPr bwMode="auto">
          <a:xfrm>
            <a:off x="935596" y="675853"/>
            <a:ext cx="5375634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sz="2800" dirty="0"/>
              <a:t>【</a:t>
            </a:r>
            <a:r>
              <a:rPr lang="zh-CN" altLang="en-US" sz="2800" dirty="0"/>
              <a:t>思考</a:t>
            </a:r>
            <a:r>
              <a:rPr lang="en-US" altLang="zh-CN" sz="2800" dirty="0"/>
              <a:t>1】</a:t>
            </a:r>
            <a:r>
              <a:rPr lang="zh-CN" altLang="en-US" sz="2800" dirty="0"/>
              <a:t>这三支试管中溶液 的组成是否相同？判断溶液 浓稀的依据是什么？</a:t>
            </a:r>
          </a:p>
        </p:txBody>
      </p:sp>
      <p:pic>
        <p:nvPicPr>
          <p:cNvPr id="21509" name="Picture 5" descr="图9-20 三种不同组成的硫酸铜溶液（图）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648966" y="188914"/>
            <a:ext cx="4414792" cy="1652587"/>
          </a:xfrm>
          <a:prstGeom prst="rect">
            <a:avLst/>
          </a:prstGeom>
          <a:noFill/>
        </p:spPr>
      </p:pic>
      <p:grpSp>
        <p:nvGrpSpPr>
          <p:cNvPr id="21535" name="Group 31"/>
          <p:cNvGrpSpPr>
            <a:grpSpLocks/>
          </p:cNvGrpSpPr>
          <p:nvPr/>
        </p:nvGrpSpPr>
        <p:grpSpPr bwMode="auto">
          <a:xfrm>
            <a:off x="1199995" y="2781302"/>
            <a:ext cx="10270846" cy="2308226"/>
            <a:chOff x="567" y="1752"/>
            <a:chExt cx="4853" cy="1454"/>
          </a:xfrm>
        </p:grpSpPr>
        <p:sp>
          <p:nvSpPr>
            <p:cNvPr id="21513" name="Line 9"/>
            <p:cNvSpPr>
              <a:spLocks noChangeShapeType="1"/>
            </p:cNvSpPr>
            <p:nvPr/>
          </p:nvSpPr>
          <p:spPr bwMode="auto">
            <a:xfrm>
              <a:off x="567" y="1752"/>
              <a:ext cx="4853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21514" name="Line 10"/>
            <p:cNvSpPr>
              <a:spLocks noChangeShapeType="1"/>
            </p:cNvSpPr>
            <p:nvPr/>
          </p:nvSpPr>
          <p:spPr bwMode="auto">
            <a:xfrm>
              <a:off x="567" y="2250"/>
              <a:ext cx="4853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21515" name="Line 11"/>
            <p:cNvSpPr>
              <a:spLocks noChangeShapeType="1"/>
            </p:cNvSpPr>
            <p:nvPr/>
          </p:nvSpPr>
          <p:spPr bwMode="auto">
            <a:xfrm>
              <a:off x="567" y="2568"/>
              <a:ext cx="4853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21516" name="Line 12"/>
            <p:cNvSpPr>
              <a:spLocks noChangeShapeType="1"/>
            </p:cNvSpPr>
            <p:nvPr/>
          </p:nvSpPr>
          <p:spPr bwMode="auto">
            <a:xfrm>
              <a:off x="567" y="2886"/>
              <a:ext cx="4853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21517" name="Line 13"/>
            <p:cNvSpPr>
              <a:spLocks noChangeShapeType="1"/>
            </p:cNvSpPr>
            <p:nvPr/>
          </p:nvSpPr>
          <p:spPr bwMode="auto">
            <a:xfrm>
              <a:off x="567" y="3203"/>
              <a:ext cx="4853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21518" name="Line 14"/>
            <p:cNvSpPr>
              <a:spLocks noChangeShapeType="1"/>
            </p:cNvSpPr>
            <p:nvPr/>
          </p:nvSpPr>
          <p:spPr bwMode="auto">
            <a:xfrm>
              <a:off x="567" y="1752"/>
              <a:ext cx="0" cy="1451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21519" name="Line 15"/>
            <p:cNvSpPr>
              <a:spLocks noChangeShapeType="1"/>
            </p:cNvSpPr>
            <p:nvPr/>
          </p:nvSpPr>
          <p:spPr bwMode="auto">
            <a:xfrm>
              <a:off x="1292" y="1752"/>
              <a:ext cx="0" cy="1451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21520" name="Line 16"/>
            <p:cNvSpPr>
              <a:spLocks noChangeShapeType="1"/>
            </p:cNvSpPr>
            <p:nvPr/>
          </p:nvSpPr>
          <p:spPr bwMode="auto">
            <a:xfrm>
              <a:off x="2064" y="1752"/>
              <a:ext cx="0" cy="1451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21521" name="Line 17"/>
            <p:cNvSpPr>
              <a:spLocks noChangeShapeType="1"/>
            </p:cNvSpPr>
            <p:nvPr/>
          </p:nvSpPr>
          <p:spPr bwMode="auto">
            <a:xfrm>
              <a:off x="2789" y="1752"/>
              <a:ext cx="0" cy="1451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21522" name="Line 18"/>
            <p:cNvSpPr>
              <a:spLocks noChangeShapeType="1"/>
            </p:cNvSpPr>
            <p:nvPr/>
          </p:nvSpPr>
          <p:spPr bwMode="auto">
            <a:xfrm>
              <a:off x="3560" y="1752"/>
              <a:ext cx="0" cy="1451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21523" name="Line 19"/>
            <p:cNvSpPr>
              <a:spLocks noChangeShapeType="1"/>
            </p:cNvSpPr>
            <p:nvPr/>
          </p:nvSpPr>
          <p:spPr bwMode="auto">
            <a:xfrm>
              <a:off x="4422" y="1752"/>
              <a:ext cx="0" cy="1451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21525" name="Line 21"/>
            <p:cNvSpPr>
              <a:spLocks noChangeShapeType="1"/>
            </p:cNvSpPr>
            <p:nvPr/>
          </p:nvSpPr>
          <p:spPr bwMode="auto">
            <a:xfrm>
              <a:off x="5420" y="1752"/>
              <a:ext cx="0" cy="1451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21526" name="Text Box 22"/>
            <p:cNvSpPr txBox="1">
              <a:spLocks noChangeArrowheads="1"/>
            </p:cNvSpPr>
            <p:nvPr/>
          </p:nvSpPr>
          <p:spPr bwMode="auto">
            <a:xfrm>
              <a:off x="609" y="1884"/>
              <a:ext cx="672" cy="2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zh-CN" altLang="en-US" dirty="0"/>
                <a:t>试管编号</a:t>
              </a:r>
            </a:p>
          </p:txBody>
        </p:sp>
        <p:sp>
          <p:nvSpPr>
            <p:cNvPr id="21527" name="Text Box 23"/>
            <p:cNvSpPr txBox="1">
              <a:spLocks noChangeArrowheads="1"/>
            </p:cNvSpPr>
            <p:nvPr/>
          </p:nvSpPr>
          <p:spPr bwMode="auto">
            <a:xfrm>
              <a:off x="1435" y="1752"/>
              <a:ext cx="526" cy="52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zh-CN" altLang="en-US" dirty="0"/>
                <a:t>溶液颜</a:t>
              </a:r>
            </a:p>
            <a:p>
              <a:r>
                <a:rPr lang="zh-CN" altLang="en-US" dirty="0"/>
                <a:t>色比较</a:t>
              </a:r>
            </a:p>
          </p:txBody>
        </p:sp>
        <p:sp>
          <p:nvSpPr>
            <p:cNvPr id="21528" name="Text Box 24"/>
            <p:cNvSpPr txBox="1">
              <a:spLocks noChangeArrowheads="1"/>
            </p:cNvSpPr>
            <p:nvPr/>
          </p:nvSpPr>
          <p:spPr bwMode="auto">
            <a:xfrm>
              <a:off x="2165" y="1752"/>
              <a:ext cx="508" cy="52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zh-CN" altLang="en-US" dirty="0"/>
                <a:t>溶剂</a:t>
              </a:r>
            </a:p>
            <a:p>
              <a:r>
                <a:rPr lang="zh-CN" altLang="en-US" dirty="0"/>
                <a:t>质量</a:t>
              </a:r>
              <a:r>
                <a:rPr lang="en-US" altLang="zh-CN" dirty="0"/>
                <a:t>/g</a:t>
              </a:r>
            </a:p>
          </p:txBody>
        </p:sp>
        <p:sp>
          <p:nvSpPr>
            <p:cNvPr id="21529" name="Text Box 25"/>
            <p:cNvSpPr txBox="1">
              <a:spLocks noChangeArrowheads="1"/>
            </p:cNvSpPr>
            <p:nvPr/>
          </p:nvSpPr>
          <p:spPr bwMode="auto">
            <a:xfrm>
              <a:off x="2925" y="1752"/>
              <a:ext cx="508" cy="52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zh-CN" altLang="en-US" dirty="0"/>
                <a:t>溶质</a:t>
              </a:r>
            </a:p>
            <a:p>
              <a:r>
                <a:rPr lang="zh-CN" altLang="en-US" dirty="0"/>
                <a:t>质量</a:t>
              </a:r>
              <a:r>
                <a:rPr lang="en-US" altLang="zh-CN" dirty="0"/>
                <a:t>/g</a:t>
              </a:r>
            </a:p>
          </p:txBody>
        </p:sp>
        <p:sp>
          <p:nvSpPr>
            <p:cNvPr id="21531" name="Text Box 27"/>
            <p:cNvSpPr txBox="1">
              <a:spLocks noChangeArrowheads="1"/>
            </p:cNvSpPr>
            <p:nvPr/>
          </p:nvSpPr>
          <p:spPr bwMode="auto">
            <a:xfrm>
              <a:off x="3707" y="1752"/>
              <a:ext cx="508" cy="52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zh-CN" altLang="en-US" dirty="0"/>
                <a:t>溶液</a:t>
              </a:r>
            </a:p>
            <a:p>
              <a:r>
                <a:rPr lang="zh-CN" altLang="en-US" dirty="0"/>
                <a:t>质量</a:t>
              </a:r>
              <a:r>
                <a:rPr lang="en-US" altLang="zh-CN" dirty="0"/>
                <a:t>/g</a:t>
              </a:r>
            </a:p>
          </p:txBody>
        </p:sp>
        <p:sp>
          <p:nvSpPr>
            <p:cNvPr id="21532" name="Text Box 28"/>
            <p:cNvSpPr txBox="1">
              <a:spLocks noChangeArrowheads="1"/>
            </p:cNvSpPr>
            <p:nvPr/>
          </p:nvSpPr>
          <p:spPr bwMode="auto">
            <a:xfrm>
              <a:off x="797" y="2263"/>
              <a:ext cx="168" cy="2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/>
                <a:t>1</a:t>
              </a:r>
            </a:p>
          </p:txBody>
        </p:sp>
        <p:sp>
          <p:nvSpPr>
            <p:cNvPr id="21533" name="Text Box 29"/>
            <p:cNvSpPr txBox="1">
              <a:spLocks noChangeArrowheads="1"/>
            </p:cNvSpPr>
            <p:nvPr/>
          </p:nvSpPr>
          <p:spPr bwMode="auto">
            <a:xfrm>
              <a:off x="793" y="2598"/>
              <a:ext cx="168" cy="2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/>
                <a:t>2</a:t>
              </a:r>
            </a:p>
          </p:txBody>
        </p:sp>
        <p:sp>
          <p:nvSpPr>
            <p:cNvPr id="21534" name="Text Box 30"/>
            <p:cNvSpPr txBox="1">
              <a:spLocks noChangeArrowheads="1"/>
            </p:cNvSpPr>
            <p:nvPr/>
          </p:nvSpPr>
          <p:spPr bwMode="auto">
            <a:xfrm>
              <a:off x="793" y="2915"/>
              <a:ext cx="168" cy="2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/>
                <a:t>3</a:t>
              </a:r>
            </a:p>
          </p:txBody>
        </p:sp>
      </p:grpSp>
      <p:sp>
        <p:nvSpPr>
          <p:cNvPr id="21536" name="Text Box 32"/>
          <p:cNvSpPr txBox="1">
            <a:spLocks noChangeArrowheads="1"/>
          </p:cNvSpPr>
          <p:nvPr/>
        </p:nvSpPr>
        <p:spPr bwMode="auto">
          <a:xfrm>
            <a:off x="2966177" y="3640857"/>
            <a:ext cx="111280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0000FF"/>
                </a:solidFill>
              </a:rPr>
              <a:t>浅蓝色</a:t>
            </a:r>
          </a:p>
        </p:txBody>
      </p:sp>
      <p:sp>
        <p:nvSpPr>
          <p:cNvPr id="21537" name="Text Box 33"/>
          <p:cNvSpPr txBox="1">
            <a:spLocks noChangeArrowheads="1"/>
          </p:cNvSpPr>
          <p:nvPr/>
        </p:nvSpPr>
        <p:spPr bwMode="auto">
          <a:xfrm>
            <a:off x="3265987" y="4144466"/>
            <a:ext cx="80342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dirty="0">
                <a:solidFill>
                  <a:srgbClr val="0000FF"/>
                </a:solidFill>
              </a:rPr>
              <a:t>蓝色</a:t>
            </a:r>
          </a:p>
        </p:txBody>
      </p:sp>
      <p:sp>
        <p:nvSpPr>
          <p:cNvPr id="21538" name="Text Box 34"/>
          <p:cNvSpPr txBox="1">
            <a:spLocks noChangeArrowheads="1"/>
          </p:cNvSpPr>
          <p:nvPr/>
        </p:nvSpPr>
        <p:spPr bwMode="auto">
          <a:xfrm>
            <a:off x="2966177" y="4623519"/>
            <a:ext cx="111280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0000FF"/>
                </a:solidFill>
              </a:rPr>
              <a:t>深蓝色</a:t>
            </a:r>
          </a:p>
        </p:txBody>
      </p:sp>
      <p:sp>
        <p:nvSpPr>
          <p:cNvPr id="21539" name="Text Box 35"/>
          <p:cNvSpPr txBox="1">
            <a:spLocks noChangeArrowheads="1"/>
          </p:cNvSpPr>
          <p:nvPr/>
        </p:nvSpPr>
        <p:spPr bwMode="auto">
          <a:xfrm>
            <a:off x="4821140" y="3619500"/>
            <a:ext cx="527709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/>
              <a:t>20</a:t>
            </a:r>
          </a:p>
        </p:txBody>
      </p:sp>
      <p:sp>
        <p:nvSpPr>
          <p:cNvPr id="21540" name="Text Box 36"/>
          <p:cNvSpPr txBox="1">
            <a:spLocks noChangeArrowheads="1"/>
          </p:cNvSpPr>
          <p:nvPr/>
        </p:nvSpPr>
        <p:spPr bwMode="auto">
          <a:xfrm>
            <a:off x="4806326" y="4124325"/>
            <a:ext cx="527709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/>
              <a:t>20</a:t>
            </a:r>
          </a:p>
        </p:txBody>
      </p:sp>
      <p:sp>
        <p:nvSpPr>
          <p:cNvPr id="21541" name="Text Box 37"/>
          <p:cNvSpPr txBox="1">
            <a:spLocks noChangeArrowheads="1"/>
          </p:cNvSpPr>
          <p:nvPr/>
        </p:nvSpPr>
        <p:spPr bwMode="auto">
          <a:xfrm>
            <a:off x="4821140" y="4627563"/>
            <a:ext cx="527709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/>
              <a:t>20</a:t>
            </a:r>
          </a:p>
        </p:txBody>
      </p:sp>
      <p:sp>
        <p:nvSpPr>
          <p:cNvPr id="21542" name="Text Box 38"/>
          <p:cNvSpPr txBox="1">
            <a:spLocks noChangeArrowheads="1"/>
          </p:cNvSpPr>
          <p:nvPr/>
        </p:nvSpPr>
        <p:spPr bwMode="auto">
          <a:xfrm>
            <a:off x="6190445" y="3619500"/>
            <a:ext cx="61266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/>
              <a:t>0.1</a:t>
            </a:r>
          </a:p>
        </p:txBody>
      </p:sp>
      <p:sp>
        <p:nvSpPr>
          <p:cNvPr id="21543" name="Text Box 39"/>
          <p:cNvSpPr txBox="1">
            <a:spLocks noChangeArrowheads="1"/>
          </p:cNvSpPr>
          <p:nvPr/>
        </p:nvSpPr>
        <p:spPr bwMode="auto">
          <a:xfrm>
            <a:off x="6190445" y="4124325"/>
            <a:ext cx="61266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/>
              <a:t>0.5</a:t>
            </a:r>
          </a:p>
        </p:txBody>
      </p:sp>
      <p:sp>
        <p:nvSpPr>
          <p:cNvPr id="21544" name="Text Box 40"/>
          <p:cNvSpPr txBox="1">
            <a:spLocks noChangeArrowheads="1"/>
          </p:cNvSpPr>
          <p:nvPr/>
        </p:nvSpPr>
        <p:spPr bwMode="auto">
          <a:xfrm>
            <a:off x="6391502" y="4627563"/>
            <a:ext cx="35618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/>
              <a:t>2</a:t>
            </a:r>
          </a:p>
        </p:txBody>
      </p:sp>
      <p:sp>
        <p:nvSpPr>
          <p:cNvPr id="21545" name="Text Box 41"/>
          <p:cNvSpPr txBox="1">
            <a:spLocks noChangeArrowheads="1"/>
          </p:cNvSpPr>
          <p:nvPr/>
        </p:nvSpPr>
        <p:spPr bwMode="auto">
          <a:xfrm>
            <a:off x="7938584" y="3619500"/>
            <a:ext cx="784189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dirty="0"/>
              <a:t>20.1</a:t>
            </a:r>
          </a:p>
        </p:txBody>
      </p:sp>
      <p:sp>
        <p:nvSpPr>
          <p:cNvPr id="21546" name="Text Box 42"/>
          <p:cNvSpPr txBox="1">
            <a:spLocks noChangeArrowheads="1"/>
          </p:cNvSpPr>
          <p:nvPr/>
        </p:nvSpPr>
        <p:spPr bwMode="auto">
          <a:xfrm>
            <a:off x="7919536" y="4124325"/>
            <a:ext cx="784189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/>
              <a:t>20.5</a:t>
            </a:r>
          </a:p>
        </p:txBody>
      </p:sp>
      <p:sp>
        <p:nvSpPr>
          <p:cNvPr id="21547" name="Text Box 43"/>
          <p:cNvSpPr txBox="1">
            <a:spLocks noChangeArrowheads="1"/>
          </p:cNvSpPr>
          <p:nvPr/>
        </p:nvSpPr>
        <p:spPr bwMode="auto">
          <a:xfrm>
            <a:off x="7919536" y="4627563"/>
            <a:ext cx="527709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/>
              <a:t>22</a:t>
            </a:r>
          </a:p>
        </p:txBody>
      </p:sp>
      <p:sp>
        <p:nvSpPr>
          <p:cNvPr id="21548" name="Text Box 44"/>
          <p:cNvSpPr txBox="1">
            <a:spLocks noChangeArrowheads="1"/>
          </p:cNvSpPr>
          <p:nvPr/>
        </p:nvSpPr>
        <p:spPr bwMode="auto">
          <a:xfrm>
            <a:off x="766614" y="5427221"/>
            <a:ext cx="11041034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sz="2800" dirty="0"/>
              <a:t>【</a:t>
            </a:r>
            <a:r>
              <a:rPr lang="zh-CN" altLang="en-US" sz="2800" dirty="0"/>
              <a:t>思考</a:t>
            </a:r>
            <a:r>
              <a:rPr lang="en-US" altLang="zh-CN" sz="2800" dirty="0"/>
              <a:t>2】</a:t>
            </a:r>
            <a:r>
              <a:rPr lang="zh-CN" altLang="en-US" sz="2800" dirty="0"/>
              <a:t>如果溶液是无色的，我们应该怎样判断它是浓溶液还是</a:t>
            </a:r>
            <a:endParaRPr lang="en-US" altLang="zh-CN" sz="2800" dirty="0"/>
          </a:p>
          <a:p>
            <a:r>
              <a:rPr lang="en-US" altLang="zh-CN" sz="2800" dirty="0"/>
              <a:t>                 </a:t>
            </a:r>
            <a:r>
              <a:rPr lang="zh-CN" altLang="en-US" sz="2800" dirty="0"/>
              <a:t>稀溶液？</a:t>
            </a:r>
          </a:p>
        </p:txBody>
      </p:sp>
      <p:sp>
        <p:nvSpPr>
          <p:cNvPr id="38" name="Text Box 5"/>
          <p:cNvSpPr txBox="1">
            <a:spLocks noChangeArrowheads="1"/>
          </p:cNvSpPr>
          <p:nvPr/>
        </p:nvSpPr>
        <p:spPr bwMode="auto">
          <a:xfrm>
            <a:off x="6830998" y="1785926"/>
            <a:ext cx="910827" cy="830997"/>
          </a:xfrm>
          <a:prstGeom prst="rect">
            <a:avLst/>
          </a:prstGeom>
          <a:solidFill>
            <a:srgbClr val="0000FF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  <a:latin typeface="宋体" pitchFamily="2" charset="-122"/>
              </a:rPr>
              <a:t>0.1g</a:t>
            </a:r>
          </a:p>
          <a:p>
            <a:r>
              <a:rPr lang="en-US" altLang="zh-CN" dirty="0">
                <a:solidFill>
                  <a:schemeClr val="bg1"/>
                </a:solidFill>
                <a:latin typeface="宋体" pitchFamily="2" charset="-122"/>
              </a:rPr>
              <a:t>CuSO</a:t>
            </a:r>
            <a:r>
              <a:rPr lang="en-US" altLang="zh-CN" baseline="-25000" dirty="0">
                <a:solidFill>
                  <a:schemeClr val="bg1"/>
                </a:solidFill>
                <a:latin typeface="宋体" pitchFamily="2" charset="-122"/>
              </a:rPr>
              <a:t>4</a:t>
            </a:r>
            <a:endParaRPr lang="en-US" altLang="zh-CN" dirty="0">
              <a:solidFill>
                <a:schemeClr val="bg1"/>
              </a:solidFill>
              <a:latin typeface="宋体" pitchFamily="2" charset="-122"/>
            </a:endParaRPr>
          </a:p>
        </p:txBody>
      </p:sp>
      <p:sp>
        <p:nvSpPr>
          <p:cNvPr id="39" name="Text Box 6"/>
          <p:cNvSpPr txBox="1">
            <a:spLocks noChangeArrowheads="1"/>
          </p:cNvSpPr>
          <p:nvPr/>
        </p:nvSpPr>
        <p:spPr bwMode="auto">
          <a:xfrm>
            <a:off x="8456379" y="1790685"/>
            <a:ext cx="910827" cy="830997"/>
          </a:xfrm>
          <a:prstGeom prst="rect">
            <a:avLst/>
          </a:prstGeom>
          <a:solidFill>
            <a:srgbClr val="0000FF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  <a:latin typeface="宋体" pitchFamily="2" charset="-122"/>
              </a:rPr>
              <a:t>0.5g</a:t>
            </a:r>
          </a:p>
          <a:p>
            <a:r>
              <a:rPr lang="en-US" altLang="zh-CN" dirty="0">
                <a:solidFill>
                  <a:schemeClr val="bg1"/>
                </a:solidFill>
                <a:latin typeface="宋体" pitchFamily="2" charset="-122"/>
              </a:rPr>
              <a:t>CuSO</a:t>
            </a:r>
            <a:r>
              <a:rPr lang="en-US" altLang="zh-CN" baseline="-25000" dirty="0">
                <a:solidFill>
                  <a:schemeClr val="bg1"/>
                </a:solidFill>
                <a:latin typeface="宋体" pitchFamily="2" charset="-122"/>
              </a:rPr>
              <a:t>4</a:t>
            </a:r>
            <a:endParaRPr lang="en-US" altLang="zh-CN" dirty="0">
              <a:solidFill>
                <a:schemeClr val="bg1"/>
              </a:solidFill>
              <a:latin typeface="宋体" pitchFamily="2" charset="-122"/>
            </a:endParaRPr>
          </a:p>
        </p:txBody>
      </p:sp>
      <p:sp>
        <p:nvSpPr>
          <p:cNvPr id="40" name="Text Box 7"/>
          <p:cNvSpPr txBox="1">
            <a:spLocks noChangeArrowheads="1"/>
          </p:cNvSpPr>
          <p:nvPr/>
        </p:nvSpPr>
        <p:spPr bwMode="auto">
          <a:xfrm>
            <a:off x="9980192" y="1790685"/>
            <a:ext cx="910827" cy="830997"/>
          </a:xfrm>
          <a:prstGeom prst="rect">
            <a:avLst/>
          </a:prstGeom>
          <a:solidFill>
            <a:srgbClr val="0000FF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  <a:latin typeface="宋体" pitchFamily="2" charset="-122"/>
              </a:rPr>
              <a:t>2g</a:t>
            </a:r>
          </a:p>
          <a:p>
            <a:r>
              <a:rPr lang="en-US" altLang="zh-CN" dirty="0">
                <a:solidFill>
                  <a:schemeClr val="bg1"/>
                </a:solidFill>
                <a:latin typeface="宋体" pitchFamily="2" charset="-122"/>
              </a:rPr>
              <a:t>CuSO</a:t>
            </a:r>
            <a:r>
              <a:rPr lang="en-US" altLang="zh-CN" baseline="-25000" dirty="0">
                <a:solidFill>
                  <a:schemeClr val="bg1"/>
                </a:solidFill>
                <a:latin typeface="宋体" pitchFamily="2" charset="-122"/>
              </a:rPr>
              <a:t>4</a:t>
            </a:r>
            <a:endParaRPr lang="en-US" altLang="zh-CN" dirty="0">
              <a:solidFill>
                <a:schemeClr val="bg1"/>
              </a:solidFill>
              <a:latin typeface="宋体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15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215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5" dur="2000"/>
                                        <p:tgtEl>
                                          <p:spTgt spid="215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0" dur="2000"/>
                                        <p:tgtEl>
                                          <p:spTgt spid="215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5" dur="2000"/>
                                        <p:tgtEl>
                                          <p:spTgt spid="215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0" dur="500"/>
                                        <p:tgtEl>
                                          <p:spTgt spid="215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5" dur="500"/>
                                        <p:tgtEl>
                                          <p:spTgt spid="215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0" dur="500"/>
                                        <p:tgtEl>
                                          <p:spTgt spid="215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63" dur="2000"/>
                                        <p:tgtEl>
                                          <p:spTgt spid="215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68" dur="2000"/>
                                        <p:tgtEl>
                                          <p:spTgt spid="215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3" dur="2000"/>
                                        <p:tgtEl>
                                          <p:spTgt spid="215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36" grpId="0"/>
      <p:bldP spid="21537" grpId="0"/>
      <p:bldP spid="21538" grpId="0"/>
      <p:bldP spid="21539" grpId="0"/>
      <p:bldP spid="21540" grpId="0"/>
      <p:bldP spid="21541" grpId="0"/>
      <p:bldP spid="21542" grpId="0"/>
      <p:bldP spid="21543" grpId="0"/>
      <p:bldP spid="21544" grpId="0"/>
      <p:bldP spid="21545" grpId="0"/>
      <p:bldP spid="21546" grpId="0"/>
      <p:bldP spid="21547" grpId="0"/>
      <p:bldP spid="2154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4" name="Text Box 6"/>
          <p:cNvSpPr txBox="1">
            <a:spLocks noChangeArrowheads="1"/>
          </p:cNvSpPr>
          <p:nvPr/>
        </p:nvSpPr>
        <p:spPr bwMode="auto">
          <a:xfrm>
            <a:off x="1270670" y="4345940"/>
            <a:ext cx="218842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 dirty="0"/>
              <a:t>（</a:t>
            </a:r>
            <a:r>
              <a:rPr lang="en-US" sz="2800" dirty="0"/>
              <a:t>1</a:t>
            </a:r>
            <a:r>
              <a:rPr lang="zh-CN" altLang="en-US" sz="2800" dirty="0"/>
              <a:t>）概念：</a:t>
            </a:r>
          </a:p>
        </p:txBody>
      </p:sp>
      <p:sp>
        <p:nvSpPr>
          <p:cNvPr id="22535" name="Text Box 7"/>
          <p:cNvSpPr txBox="1">
            <a:spLocks noChangeArrowheads="1"/>
          </p:cNvSpPr>
          <p:nvPr/>
        </p:nvSpPr>
        <p:spPr bwMode="auto">
          <a:xfrm>
            <a:off x="3368287" y="4345940"/>
            <a:ext cx="655272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sz="2800" dirty="0"/>
              <a:t>溶液中</a:t>
            </a:r>
            <a:r>
              <a:rPr lang="zh-CN" altLang="en-US" sz="2800" u="sng" dirty="0"/>
              <a:t>                   </a:t>
            </a:r>
            <a:r>
              <a:rPr lang="zh-CN" altLang="en-US" sz="2800" dirty="0"/>
              <a:t>与</a:t>
            </a:r>
            <a:r>
              <a:rPr lang="zh-CN" altLang="en-US" sz="2800" u="sng" dirty="0"/>
              <a:t>                   </a:t>
            </a:r>
            <a:r>
              <a:rPr lang="zh-CN" altLang="en-US" sz="2800" dirty="0"/>
              <a:t>之比 </a:t>
            </a:r>
          </a:p>
        </p:txBody>
      </p:sp>
      <p:sp>
        <p:nvSpPr>
          <p:cNvPr id="14337" name="Rectangle 1"/>
          <p:cNvSpPr>
            <a:spLocks noChangeArrowheads="1"/>
          </p:cNvSpPr>
          <p:nvPr/>
        </p:nvSpPr>
        <p:spPr bwMode="auto">
          <a:xfrm>
            <a:off x="952340" y="1395699"/>
            <a:ext cx="3368406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kumimoji="0" lang="zh-CN" sz="28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一、溶液</a:t>
            </a:r>
            <a:r>
              <a:rPr lang="zh-CN" altLang="en-US" sz="2800" dirty="0">
                <a:latin typeface="Times New Roman" pitchFamily="18" charset="0"/>
                <a:cs typeface="Times New Roman" pitchFamily="18" charset="0"/>
              </a:rPr>
              <a:t>的</a:t>
            </a:r>
            <a:r>
              <a:rPr kumimoji="0" lang="zh-CN" sz="28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浓度</a:t>
            </a:r>
            <a:endParaRPr kumimoji="0" lang="zh-CN" sz="2800" i="0" u="none" strike="noStrike" cap="none" normalizeH="0" baseline="0" dirty="0">
              <a:ln>
                <a:noFill/>
              </a:ln>
              <a:solidFill>
                <a:srgbClr val="FF0000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</p:txBody>
      </p:sp>
      <p:sp>
        <p:nvSpPr>
          <p:cNvPr id="14338" name="Rectangle 2"/>
          <p:cNvSpPr>
            <a:spLocks noChangeArrowheads="1"/>
          </p:cNvSpPr>
          <p:nvPr/>
        </p:nvSpPr>
        <p:spPr bwMode="auto">
          <a:xfrm>
            <a:off x="975453" y="2644312"/>
            <a:ext cx="9846616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28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n-ea"/>
                <a:ea typeface="+mn-ea"/>
                <a:cs typeface="Times New Roman" pitchFamily="18" charset="0"/>
              </a:rPr>
              <a:t>1</a:t>
            </a:r>
            <a:r>
              <a:rPr kumimoji="0" lang="zh-CN" altLang="en-US" sz="28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n-ea"/>
                <a:ea typeface="+mn-ea"/>
                <a:cs typeface="Times New Roman" pitchFamily="18" charset="0"/>
              </a:rPr>
              <a:t>、对于</a:t>
            </a:r>
            <a:r>
              <a:rPr kumimoji="0" lang="zh-CN" altLang="en-US" sz="2800" i="0" u="none" strike="noStrike" cap="none" normalizeH="0" baseline="0" dirty="0">
                <a:ln>
                  <a:noFill/>
                </a:ln>
                <a:solidFill>
                  <a:srgbClr val="0000FF"/>
                </a:solidFill>
                <a:effectLst/>
                <a:latin typeface="+mn-ea"/>
                <a:ea typeface="+mn-ea"/>
                <a:cs typeface="Times New Roman" pitchFamily="18" charset="0"/>
              </a:rPr>
              <a:t>有色</a:t>
            </a:r>
            <a:r>
              <a:rPr kumimoji="0" lang="zh-CN" altLang="en-US" sz="28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n-ea"/>
                <a:ea typeface="+mn-ea"/>
                <a:cs typeface="Times New Roman" pitchFamily="18" charset="0"/>
              </a:rPr>
              <a:t>溶液，根据</a:t>
            </a:r>
            <a:r>
              <a:rPr kumimoji="0" lang="zh-CN" altLang="en-US" sz="2800" i="0" u="sng" strike="noStrike" cap="none" normalizeH="0" baseline="0" dirty="0">
                <a:ln>
                  <a:noFill/>
                </a:ln>
                <a:effectLst/>
                <a:latin typeface="+mn-ea"/>
                <a:ea typeface="+mn-ea"/>
                <a:cs typeface="Times New Roman" pitchFamily="18" charset="0"/>
              </a:rPr>
              <a:t>               </a:t>
            </a:r>
            <a:r>
              <a:rPr kumimoji="0" lang="zh-CN" altLang="en-US" sz="28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n-ea"/>
                <a:ea typeface="+mn-ea"/>
                <a:cs typeface="Times New Roman" pitchFamily="18" charset="0"/>
              </a:rPr>
              <a:t>来</a:t>
            </a:r>
            <a:r>
              <a:rPr kumimoji="0" lang="zh-CN" altLang="en-US" sz="2800" i="0" u="none" strike="noStrike" cap="none" normalizeH="0" baseline="0" dirty="0">
                <a:ln>
                  <a:noFill/>
                </a:ln>
                <a:solidFill>
                  <a:srgbClr val="0000FF"/>
                </a:solidFill>
                <a:effectLst/>
                <a:latin typeface="+mn-ea"/>
                <a:ea typeface="+mn-ea"/>
                <a:cs typeface="Times New Roman" pitchFamily="18" charset="0"/>
              </a:rPr>
              <a:t>判断溶液的浓与稀</a:t>
            </a:r>
            <a:endParaRPr kumimoji="0" lang="zh-CN" altLang="en-US" sz="2800" i="0" u="none" strike="noStrike" cap="none" normalizeH="0" baseline="0" dirty="0">
              <a:ln>
                <a:noFill/>
              </a:ln>
              <a:solidFill>
                <a:srgbClr val="0000FF"/>
              </a:solidFill>
              <a:effectLst/>
              <a:latin typeface="+mn-ea"/>
              <a:ea typeface="+mn-ea"/>
              <a:cs typeface="宋体" pitchFamily="2" charset="-122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5205445" y="2617748"/>
            <a:ext cx="198804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  <a:latin typeface="+mn-ea"/>
                <a:cs typeface="Times New Roman" pitchFamily="18" charset="0"/>
              </a:rPr>
              <a:t>颜色的深浅</a:t>
            </a:r>
            <a:endParaRPr lang="zh-CN" altLang="en-US" sz="2800" dirty="0"/>
          </a:p>
        </p:txBody>
      </p:sp>
      <p:sp>
        <p:nvSpPr>
          <p:cNvPr id="17" name="矩形 16"/>
          <p:cNvSpPr/>
          <p:nvPr/>
        </p:nvSpPr>
        <p:spPr>
          <a:xfrm>
            <a:off x="975453" y="3477284"/>
            <a:ext cx="1095240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>
                <a:latin typeface="+mn-ea"/>
                <a:ea typeface="+mn-ea"/>
              </a:rPr>
              <a:t>2</a:t>
            </a:r>
            <a:r>
              <a:rPr lang="zh-CN" altLang="en-US" sz="2800" dirty="0">
                <a:latin typeface="+mn-ea"/>
                <a:ea typeface="+mn-ea"/>
              </a:rPr>
              <a:t>、表示溶液浓度的方法</a:t>
            </a:r>
            <a:r>
              <a:rPr lang="en-US" sz="2800" u="sng" dirty="0">
                <a:latin typeface="+mn-ea"/>
                <a:ea typeface="+mn-ea"/>
              </a:rPr>
              <a:t>                 </a:t>
            </a:r>
            <a:r>
              <a:rPr lang="zh-CN" altLang="en-US" sz="2800" dirty="0">
                <a:solidFill>
                  <a:srgbClr val="0000FF"/>
                </a:solidFill>
                <a:latin typeface="+mn-ea"/>
                <a:ea typeface="+mn-ea"/>
              </a:rPr>
              <a:t>（初中）</a:t>
            </a:r>
          </a:p>
        </p:txBody>
      </p:sp>
      <p:sp>
        <p:nvSpPr>
          <p:cNvPr id="18" name="矩形 17"/>
          <p:cNvSpPr/>
          <p:nvPr/>
        </p:nvSpPr>
        <p:spPr>
          <a:xfrm>
            <a:off x="4944321" y="3431259"/>
            <a:ext cx="270939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zh-CN" altLang="en-US" sz="28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溶质的质量分数</a:t>
            </a:r>
            <a:endParaRPr lang="zh-CN" altLang="en-US" sz="2800" dirty="0">
              <a:solidFill>
                <a:srgbClr val="FF0000"/>
              </a:solidFill>
              <a:latin typeface="Arial" pitchFamily="34" charset="0"/>
              <a:cs typeface="宋体" pitchFamily="2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4677025" y="4322786"/>
            <a:ext cx="162736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</a:rPr>
              <a:t>溶质质量</a:t>
            </a:r>
            <a:endParaRPr lang="zh-CN" altLang="en-US" sz="2800" dirty="0"/>
          </a:p>
        </p:txBody>
      </p:sp>
      <p:sp>
        <p:nvSpPr>
          <p:cNvPr id="20" name="矩形 19"/>
          <p:cNvSpPr/>
          <p:nvPr/>
        </p:nvSpPr>
        <p:spPr>
          <a:xfrm>
            <a:off x="6853486" y="4322786"/>
            <a:ext cx="162736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dirty="0">
                <a:solidFill>
                  <a:srgbClr val="0000FF"/>
                </a:solidFill>
              </a:rPr>
              <a:t>溶液</a:t>
            </a:r>
            <a:r>
              <a:rPr lang="zh-CN" altLang="en-US" sz="2800" dirty="0">
                <a:solidFill>
                  <a:srgbClr val="FF0000"/>
                </a:solidFill>
              </a:rPr>
              <a:t>质量</a:t>
            </a:r>
            <a:endParaRPr lang="zh-CN" altLang="en-US" sz="2800" dirty="0"/>
          </a:p>
        </p:txBody>
      </p:sp>
      <p:sp>
        <p:nvSpPr>
          <p:cNvPr id="21" name="Text Box 8"/>
          <p:cNvSpPr txBox="1">
            <a:spLocks noChangeArrowheads="1"/>
          </p:cNvSpPr>
          <p:nvPr/>
        </p:nvSpPr>
        <p:spPr bwMode="auto">
          <a:xfrm>
            <a:off x="1238056" y="5282044"/>
            <a:ext cx="3270447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 dirty="0"/>
              <a:t>（</a:t>
            </a:r>
            <a:r>
              <a:rPr lang="en-US" sz="2800" dirty="0"/>
              <a:t>2</a:t>
            </a:r>
            <a:r>
              <a:rPr lang="zh-CN" altLang="en-US" sz="2800" dirty="0"/>
              <a:t>）数学表达式：</a:t>
            </a:r>
          </a:p>
        </p:txBody>
      </p:sp>
      <p:sp>
        <p:nvSpPr>
          <p:cNvPr id="22" name="Text Box 9"/>
          <p:cNvSpPr txBox="1">
            <a:spLocks noChangeArrowheads="1"/>
          </p:cNvSpPr>
          <p:nvPr/>
        </p:nvSpPr>
        <p:spPr bwMode="auto">
          <a:xfrm>
            <a:off x="4273241" y="5282033"/>
            <a:ext cx="172675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 dirty="0"/>
              <a:t>溶质％ ＝</a:t>
            </a:r>
          </a:p>
        </p:txBody>
      </p:sp>
      <p:grpSp>
        <p:nvGrpSpPr>
          <p:cNvPr id="23" name="Group 14"/>
          <p:cNvGrpSpPr>
            <a:grpSpLocks/>
          </p:cNvGrpSpPr>
          <p:nvPr/>
        </p:nvGrpSpPr>
        <p:grpSpPr bwMode="auto">
          <a:xfrm>
            <a:off x="6220322" y="5085184"/>
            <a:ext cx="2016922" cy="1055687"/>
            <a:chOff x="2018" y="2172"/>
            <a:chExt cx="953" cy="665"/>
          </a:xfrm>
        </p:grpSpPr>
        <p:sp>
          <p:nvSpPr>
            <p:cNvPr id="24" name="Line 10"/>
            <p:cNvSpPr>
              <a:spLocks noChangeShapeType="1"/>
            </p:cNvSpPr>
            <p:nvPr/>
          </p:nvSpPr>
          <p:spPr bwMode="auto">
            <a:xfrm>
              <a:off x="2018" y="2478"/>
              <a:ext cx="953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/>
            <a:lstStyle/>
            <a:p>
              <a:endParaRPr lang="zh-CN" altLang="en-US" sz="2800"/>
            </a:p>
          </p:txBody>
        </p:sp>
        <p:sp>
          <p:nvSpPr>
            <p:cNvPr id="25" name="Text Box 11"/>
            <p:cNvSpPr txBox="1">
              <a:spLocks noChangeArrowheads="1"/>
            </p:cNvSpPr>
            <p:nvPr/>
          </p:nvSpPr>
          <p:spPr bwMode="auto">
            <a:xfrm>
              <a:off x="2071" y="2172"/>
              <a:ext cx="692" cy="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 sz="2800"/>
                <a:t>m(</a:t>
              </a:r>
              <a:r>
                <a:rPr lang="zh-CN" altLang="en-US" sz="2800"/>
                <a:t>溶质</a:t>
              </a:r>
              <a:r>
                <a:rPr lang="en-US" altLang="zh-CN" sz="2800"/>
                <a:t>)</a:t>
              </a:r>
            </a:p>
          </p:txBody>
        </p:sp>
        <p:sp>
          <p:nvSpPr>
            <p:cNvPr id="26" name="Text Box 12"/>
            <p:cNvSpPr txBox="1">
              <a:spLocks noChangeArrowheads="1"/>
            </p:cNvSpPr>
            <p:nvPr/>
          </p:nvSpPr>
          <p:spPr bwMode="auto">
            <a:xfrm>
              <a:off x="2064" y="2507"/>
              <a:ext cx="692" cy="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 sz="2800" dirty="0"/>
                <a:t>m(</a:t>
              </a:r>
              <a:r>
                <a:rPr lang="zh-CN" altLang="en-US" sz="2800" dirty="0">
                  <a:solidFill>
                    <a:srgbClr val="0000FF"/>
                  </a:solidFill>
                </a:rPr>
                <a:t>溶液</a:t>
              </a:r>
              <a:r>
                <a:rPr lang="en-US" altLang="zh-CN" sz="2800" dirty="0"/>
                <a:t>)</a:t>
              </a:r>
            </a:p>
          </p:txBody>
        </p:sp>
      </p:grpSp>
      <p:sp>
        <p:nvSpPr>
          <p:cNvPr id="27" name="Text Box 13"/>
          <p:cNvSpPr txBox="1">
            <a:spLocks noChangeArrowheads="1"/>
          </p:cNvSpPr>
          <p:nvPr/>
        </p:nvSpPr>
        <p:spPr bwMode="auto">
          <a:xfrm>
            <a:off x="8332478" y="5329658"/>
            <a:ext cx="1507144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>
                <a:solidFill>
                  <a:srgbClr val="FF0000"/>
                </a:solidFill>
              </a:rPr>
              <a:t>×100</a:t>
            </a:r>
            <a:r>
              <a:rPr lang="zh-CN" altLang="en-US" sz="2800">
                <a:solidFill>
                  <a:srgbClr val="FF0000"/>
                </a:solidFill>
              </a:rPr>
              <a:t>％</a:t>
            </a:r>
          </a:p>
        </p:txBody>
      </p:sp>
      <p:sp>
        <p:nvSpPr>
          <p:cNvPr id="28" name="Text Box 9">
            <a:extLst>
              <a:ext uri="{FF2B5EF4-FFF2-40B4-BE49-F238E27FC236}">
                <a16:creationId xmlns:a16="http://schemas.microsoft.com/office/drawing/2014/main" id="{04FF72CC-13A2-419C-B59A-C231D960235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06774" y="5930116"/>
            <a:ext cx="2427268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l-GR" altLang="zh-CN" sz="3600" dirty="0">
                <a:solidFill>
                  <a:srgbClr val="006600"/>
                </a:solidFill>
              </a:rPr>
              <a:t>ω</a:t>
            </a:r>
            <a:r>
              <a:rPr lang="zh-CN" altLang="en-US" sz="3600" dirty="0">
                <a:solidFill>
                  <a:srgbClr val="006600"/>
                </a:solidFill>
              </a:rPr>
              <a:t>（溶质）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225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7" dur="2000"/>
                                        <p:tgtEl>
                                          <p:spTgt spid="225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2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6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1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6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6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4" grpId="0"/>
      <p:bldP spid="22535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7" grpId="0"/>
      <p:bldP spid="2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535" name="Group 31"/>
          <p:cNvGrpSpPr>
            <a:grpSpLocks/>
          </p:cNvGrpSpPr>
          <p:nvPr/>
        </p:nvGrpSpPr>
        <p:grpSpPr bwMode="auto">
          <a:xfrm>
            <a:off x="1199995" y="2781302"/>
            <a:ext cx="10270846" cy="2308226"/>
            <a:chOff x="567" y="1752"/>
            <a:chExt cx="4853" cy="1454"/>
          </a:xfrm>
        </p:grpSpPr>
        <p:sp>
          <p:nvSpPr>
            <p:cNvPr id="21513" name="Line 9"/>
            <p:cNvSpPr>
              <a:spLocks noChangeShapeType="1"/>
            </p:cNvSpPr>
            <p:nvPr/>
          </p:nvSpPr>
          <p:spPr bwMode="auto">
            <a:xfrm>
              <a:off x="567" y="1752"/>
              <a:ext cx="4853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21514" name="Line 10"/>
            <p:cNvSpPr>
              <a:spLocks noChangeShapeType="1"/>
            </p:cNvSpPr>
            <p:nvPr/>
          </p:nvSpPr>
          <p:spPr bwMode="auto">
            <a:xfrm>
              <a:off x="567" y="2250"/>
              <a:ext cx="4853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21515" name="Line 11"/>
            <p:cNvSpPr>
              <a:spLocks noChangeShapeType="1"/>
            </p:cNvSpPr>
            <p:nvPr/>
          </p:nvSpPr>
          <p:spPr bwMode="auto">
            <a:xfrm>
              <a:off x="567" y="2568"/>
              <a:ext cx="4853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21516" name="Line 12"/>
            <p:cNvSpPr>
              <a:spLocks noChangeShapeType="1"/>
            </p:cNvSpPr>
            <p:nvPr/>
          </p:nvSpPr>
          <p:spPr bwMode="auto">
            <a:xfrm>
              <a:off x="567" y="2886"/>
              <a:ext cx="4853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21517" name="Line 13"/>
            <p:cNvSpPr>
              <a:spLocks noChangeShapeType="1"/>
            </p:cNvSpPr>
            <p:nvPr/>
          </p:nvSpPr>
          <p:spPr bwMode="auto">
            <a:xfrm>
              <a:off x="567" y="3203"/>
              <a:ext cx="4853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21518" name="Line 14"/>
            <p:cNvSpPr>
              <a:spLocks noChangeShapeType="1"/>
            </p:cNvSpPr>
            <p:nvPr/>
          </p:nvSpPr>
          <p:spPr bwMode="auto">
            <a:xfrm>
              <a:off x="567" y="1752"/>
              <a:ext cx="0" cy="1451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21519" name="Line 15"/>
            <p:cNvSpPr>
              <a:spLocks noChangeShapeType="1"/>
            </p:cNvSpPr>
            <p:nvPr/>
          </p:nvSpPr>
          <p:spPr bwMode="auto">
            <a:xfrm>
              <a:off x="1292" y="1752"/>
              <a:ext cx="0" cy="1451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21520" name="Line 16"/>
            <p:cNvSpPr>
              <a:spLocks noChangeShapeType="1"/>
            </p:cNvSpPr>
            <p:nvPr/>
          </p:nvSpPr>
          <p:spPr bwMode="auto">
            <a:xfrm>
              <a:off x="2064" y="1752"/>
              <a:ext cx="0" cy="1451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21521" name="Line 17"/>
            <p:cNvSpPr>
              <a:spLocks noChangeShapeType="1"/>
            </p:cNvSpPr>
            <p:nvPr/>
          </p:nvSpPr>
          <p:spPr bwMode="auto">
            <a:xfrm>
              <a:off x="2789" y="1752"/>
              <a:ext cx="0" cy="1451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21522" name="Line 18"/>
            <p:cNvSpPr>
              <a:spLocks noChangeShapeType="1"/>
            </p:cNvSpPr>
            <p:nvPr/>
          </p:nvSpPr>
          <p:spPr bwMode="auto">
            <a:xfrm>
              <a:off x="3560" y="1752"/>
              <a:ext cx="0" cy="1451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21523" name="Line 19"/>
            <p:cNvSpPr>
              <a:spLocks noChangeShapeType="1"/>
            </p:cNvSpPr>
            <p:nvPr/>
          </p:nvSpPr>
          <p:spPr bwMode="auto">
            <a:xfrm>
              <a:off x="4422" y="1752"/>
              <a:ext cx="0" cy="1451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21525" name="Line 21"/>
            <p:cNvSpPr>
              <a:spLocks noChangeShapeType="1"/>
            </p:cNvSpPr>
            <p:nvPr/>
          </p:nvSpPr>
          <p:spPr bwMode="auto">
            <a:xfrm>
              <a:off x="5420" y="1752"/>
              <a:ext cx="0" cy="1451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21526" name="Text Box 22"/>
            <p:cNvSpPr txBox="1">
              <a:spLocks noChangeArrowheads="1"/>
            </p:cNvSpPr>
            <p:nvPr/>
          </p:nvSpPr>
          <p:spPr bwMode="auto">
            <a:xfrm>
              <a:off x="609" y="1884"/>
              <a:ext cx="672" cy="2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zh-CN" altLang="en-US" dirty="0"/>
                <a:t>试管编号</a:t>
              </a:r>
            </a:p>
          </p:txBody>
        </p:sp>
        <p:sp>
          <p:nvSpPr>
            <p:cNvPr id="21527" name="Text Box 23"/>
            <p:cNvSpPr txBox="1">
              <a:spLocks noChangeArrowheads="1"/>
            </p:cNvSpPr>
            <p:nvPr/>
          </p:nvSpPr>
          <p:spPr bwMode="auto">
            <a:xfrm>
              <a:off x="1435" y="1752"/>
              <a:ext cx="526" cy="52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zh-CN" altLang="en-US" dirty="0"/>
                <a:t>溶液颜</a:t>
              </a:r>
            </a:p>
            <a:p>
              <a:r>
                <a:rPr lang="zh-CN" altLang="en-US" dirty="0"/>
                <a:t>色比较</a:t>
              </a:r>
            </a:p>
          </p:txBody>
        </p:sp>
        <p:sp>
          <p:nvSpPr>
            <p:cNvPr id="21528" name="Text Box 24"/>
            <p:cNvSpPr txBox="1">
              <a:spLocks noChangeArrowheads="1"/>
            </p:cNvSpPr>
            <p:nvPr/>
          </p:nvSpPr>
          <p:spPr bwMode="auto">
            <a:xfrm>
              <a:off x="2165" y="1752"/>
              <a:ext cx="508" cy="52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zh-CN" altLang="en-US" dirty="0"/>
                <a:t>溶剂</a:t>
              </a:r>
            </a:p>
            <a:p>
              <a:r>
                <a:rPr lang="zh-CN" altLang="en-US" dirty="0"/>
                <a:t>质量</a:t>
              </a:r>
              <a:r>
                <a:rPr lang="en-US" altLang="zh-CN" dirty="0"/>
                <a:t>/g</a:t>
              </a:r>
            </a:p>
          </p:txBody>
        </p:sp>
        <p:sp>
          <p:nvSpPr>
            <p:cNvPr id="21529" name="Text Box 25"/>
            <p:cNvSpPr txBox="1">
              <a:spLocks noChangeArrowheads="1"/>
            </p:cNvSpPr>
            <p:nvPr/>
          </p:nvSpPr>
          <p:spPr bwMode="auto">
            <a:xfrm>
              <a:off x="2925" y="1752"/>
              <a:ext cx="508" cy="52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zh-CN" altLang="en-US" dirty="0"/>
                <a:t>溶质</a:t>
              </a:r>
            </a:p>
            <a:p>
              <a:r>
                <a:rPr lang="zh-CN" altLang="en-US" dirty="0"/>
                <a:t>质量</a:t>
              </a:r>
              <a:r>
                <a:rPr lang="en-US" altLang="zh-CN" dirty="0"/>
                <a:t>/g</a:t>
              </a:r>
            </a:p>
          </p:txBody>
        </p:sp>
        <p:sp>
          <p:nvSpPr>
            <p:cNvPr id="21531" name="Text Box 27"/>
            <p:cNvSpPr txBox="1">
              <a:spLocks noChangeArrowheads="1"/>
            </p:cNvSpPr>
            <p:nvPr/>
          </p:nvSpPr>
          <p:spPr bwMode="auto">
            <a:xfrm>
              <a:off x="3707" y="1752"/>
              <a:ext cx="508" cy="52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zh-CN" altLang="en-US" dirty="0"/>
                <a:t>溶液</a:t>
              </a:r>
            </a:p>
            <a:p>
              <a:r>
                <a:rPr lang="zh-CN" altLang="en-US" dirty="0"/>
                <a:t>质量</a:t>
              </a:r>
              <a:r>
                <a:rPr lang="en-US" altLang="zh-CN" dirty="0"/>
                <a:t>/g</a:t>
              </a:r>
            </a:p>
          </p:txBody>
        </p:sp>
        <p:sp>
          <p:nvSpPr>
            <p:cNvPr id="21532" name="Text Box 28"/>
            <p:cNvSpPr txBox="1">
              <a:spLocks noChangeArrowheads="1"/>
            </p:cNvSpPr>
            <p:nvPr/>
          </p:nvSpPr>
          <p:spPr bwMode="auto">
            <a:xfrm>
              <a:off x="797" y="2263"/>
              <a:ext cx="168" cy="2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/>
                <a:t>1</a:t>
              </a:r>
            </a:p>
          </p:txBody>
        </p:sp>
        <p:sp>
          <p:nvSpPr>
            <p:cNvPr id="21533" name="Text Box 29"/>
            <p:cNvSpPr txBox="1">
              <a:spLocks noChangeArrowheads="1"/>
            </p:cNvSpPr>
            <p:nvPr/>
          </p:nvSpPr>
          <p:spPr bwMode="auto">
            <a:xfrm>
              <a:off x="793" y="2598"/>
              <a:ext cx="168" cy="2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/>
                <a:t>2</a:t>
              </a:r>
            </a:p>
          </p:txBody>
        </p:sp>
        <p:sp>
          <p:nvSpPr>
            <p:cNvPr id="21534" name="Text Box 30"/>
            <p:cNvSpPr txBox="1">
              <a:spLocks noChangeArrowheads="1"/>
            </p:cNvSpPr>
            <p:nvPr/>
          </p:nvSpPr>
          <p:spPr bwMode="auto">
            <a:xfrm>
              <a:off x="793" y="2915"/>
              <a:ext cx="168" cy="2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/>
                <a:t>3</a:t>
              </a:r>
            </a:p>
          </p:txBody>
        </p:sp>
      </p:grpSp>
      <p:sp>
        <p:nvSpPr>
          <p:cNvPr id="21536" name="Text Box 32"/>
          <p:cNvSpPr txBox="1">
            <a:spLocks noChangeArrowheads="1"/>
          </p:cNvSpPr>
          <p:nvPr/>
        </p:nvSpPr>
        <p:spPr bwMode="auto">
          <a:xfrm>
            <a:off x="2966177" y="3640857"/>
            <a:ext cx="111280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0000FF"/>
                </a:solidFill>
              </a:rPr>
              <a:t>浅蓝色</a:t>
            </a:r>
          </a:p>
        </p:txBody>
      </p:sp>
      <p:sp>
        <p:nvSpPr>
          <p:cNvPr id="21537" name="Text Box 33"/>
          <p:cNvSpPr txBox="1">
            <a:spLocks noChangeArrowheads="1"/>
          </p:cNvSpPr>
          <p:nvPr/>
        </p:nvSpPr>
        <p:spPr bwMode="auto">
          <a:xfrm>
            <a:off x="3265987" y="4144466"/>
            <a:ext cx="80342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dirty="0">
                <a:solidFill>
                  <a:srgbClr val="0000FF"/>
                </a:solidFill>
              </a:rPr>
              <a:t>蓝色</a:t>
            </a:r>
          </a:p>
        </p:txBody>
      </p:sp>
      <p:sp>
        <p:nvSpPr>
          <p:cNvPr id="21538" name="Text Box 34"/>
          <p:cNvSpPr txBox="1">
            <a:spLocks noChangeArrowheads="1"/>
          </p:cNvSpPr>
          <p:nvPr/>
        </p:nvSpPr>
        <p:spPr bwMode="auto">
          <a:xfrm>
            <a:off x="2966177" y="4623519"/>
            <a:ext cx="111280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0000FF"/>
                </a:solidFill>
              </a:rPr>
              <a:t>深蓝色</a:t>
            </a:r>
          </a:p>
        </p:txBody>
      </p:sp>
      <p:sp>
        <p:nvSpPr>
          <p:cNvPr id="21539" name="Text Box 35"/>
          <p:cNvSpPr txBox="1">
            <a:spLocks noChangeArrowheads="1"/>
          </p:cNvSpPr>
          <p:nvPr/>
        </p:nvSpPr>
        <p:spPr bwMode="auto">
          <a:xfrm>
            <a:off x="4821140" y="3619500"/>
            <a:ext cx="527709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/>
              <a:t>20</a:t>
            </a:r>
          </a:p>
        </p:txBody>
      </p:sp>
      <p:sp>
        <p:nvSpPr>
          <p:cNvPr id="21540" name="Text Box 36"/>
          <p:cNvSpPr txBox="1">
            <a:spLocks noChangeArrowheads="1"/>
          </p:cNvSpPr>
          <p:nvPr/>
        </p:nvSpPr>
        <p:spPr bwMode="auto">
          <a:xfrm>
            <a:off x="4806326" y="4124325"/>
            <a:ext cx="527709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/>
              <a:t>20</a:t>
            </a:r>
          </a:p>
        </p:txBody>
      </p:sp>
      <p:sp>
        <p:nvSpPr>
          <p:cNvPr id="21541" name="Text Box 37"/>
          <p:cNvSpPr txBox="1">
            <a:spLocks noChangeArrowheads="1"/>
          </p:cNvSpPr>
          <p:nvPr/>
        </p:nvSpPr>
        <p:spPr bwMode="auto">
          <a:xfrm>
            <a:off x="4821140" y="4627563"/>
            <a:ext cx="527709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/>
              <a:t>20</a:t>
            </a:r>
          </a:p>
        </p:txBody>
      </p:sp>
      <p:sp>
        <p:nvSpPr>
          <p:cNvPr id="21542" name="Text Box 38"/>
          <p:cNvSpPr txBox="1">
            <a:spLocks noChangeArrowheads="1"/>
          </p:cNvSpPr>
          <p:nvPr/>
        </p:nvSpPr>
        <p:spPr bwMode="auto">
          <a:xfrm>
            <a:off x="6190445" y="3619500"/>
            <a:ext cx="61266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/>
              <a:t>0.1</a:t>
            </a:r>
          </a:p>
        </p:txBody>
      </p:sp>
      <p:sp>
        <p:nvSpPr>
          <p:cNvPr id="21543" name="Text Box 39"/>
          <p:cNvSpPr txBox="1">
            <a:spLocks noChangeArrowheads="1"/>
          </p:cNvSpPr>
          <p:nvPr/>
        </p:nvSpPr>
        <p:spPr bwMode="auto">
          <a:xfrm>
            <a:off x="6190445" y="4124325"/>
            <a:ext cx="61266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/>
              <a:t>0.5</a:t>
            </a:r>
          </a:p>
        </p:txBody>
      </p:sp>
      <p:sp>
        <p:nvSpPr>
          <p:cNvPr id="21544" name="Text Box 40"/>
          <p:cNvSpPr txBox="1">
            <a:spLocks noChangeArrowheads="1"/>
          </p:cNvSpPr>
          <p:nvPr/>
        </p:nvSpPr>
        <p:spPr bwMode="auto">
          <a:xfrm>
            <a:off x="6391502" y="4627563"/>
            <a:ext cx="35618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/>
              <a:t>2</a:t>
            </a:r>
          </a:p>
        </p:txBody>
      </p:sp>
      <p:sp>
        <p:nvSpPr>
          <p:cNvPr id="21545" name="Text Box 41"/>
          <p:cNvSpPr txBox="1">
            <a:spLocks noChangeArrowheads="1"/>
          </p:cNvSpPr>
          <p:nvPr/>
        </p:nvSpPr>
        <p:spPr bwMode="auto">
          <a:xfrm>
            <a:off x="7938584" y="3619500"/>
            <a:ext cx="784189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dirty="0"/>
              <a:t>20.1</a:t>
            </a:r>
          </a:p>
        </p:txBody>
      </p:sp>
      <p:sp>
        <p:nvSpPr>
          <p:cNvPr id="21546" name="Text Box 42"/>
          <p:cNvSpPr txBox="1">
            <a:spLocks noChangeArrowheads="1"/>
          </p:cNvSpPr>
          <p:nvPr/>
        </p:nvSpPr>
        <p:spPr bwMode="auto">
          <a:xfrm>
            <a:off x="7919536" y="4124325"/>
            <a:ext cx="784189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/>
              <a:t>20.5</a:t>
            </a:r>
          </a:p>
        </p:txBody>
      </p:sp>
      <p:sp>
        <p:nvSpPr>
          <p:cNvPr id="21547" name="Text Box 43"/>
          <p:cNvSpPr txBox="1">
            <a:spLocks noChangeArrowheads="1"/>
          </p:cNvSpPr>
          <p:nvPr/>
        </p:nvSpPr>
        <p:spPr bwMode="auto">
          <a:xfrm>
            <a:off x="7919536" y="4627563"/>
            <a:ext cx="527709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/>
              <a:t>22</a:t>
            </a:r>
          </a:p>
        </p:txBody>
      </p:sp>
      <p:sp>
        <p:nvSpPr>
          <p:cNvPr id="41" name="Text Box 41"/>
          <p:cNvSpPr txBox="1">
            <a:spLocks noChangeArrowheads="1"/>
          </p:cNvSpPr>
          <p:nvPr/>
        </p:nvSpPr>
        <p:spPr bwMode="auto">
          <a:xfrm>
            <a:off x="959093" y="1405582"/>
            <a:ext cx="839959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sz="2800" dirty="0"/>
              <a:t>【</a:t>
            </a:r>
            <a:r>
              <a:rPr lang="zh-CN" altLang="en-US" sz="2800" dirty="0"/>
              <a:t>课堂练习</a:t>
            </a:r>
            <a:r>
              <a:rPr lang="en-US" altLang="zh-CN" sz="2800" dirty="0"/>
              <a:t>1】</a:t>
            </a:r>
            <a:r>
              <a:rPr lang="zh-CN" altLang="en-US" sz="2800" dirty="0"/>
              <a:t>求下列表格中各溶液的质量分数：</a:t>
            </a:r>
          </a:p>
        </p:txBody>
      </p:sp>
      <p:sp>
        <p:nvSpPr>
          <p:cNvPr id="42" name="Text Box 37"/>
          <p:cNvSpPr txBox="1">
            <a:spLocks noChangeArrowheads="1"/>
          </p:cNvSpPr>
          <p:nvPr/>
        </p:nvSpPr>
        <p:spPr bwMode="auto">
          <a:xfrm>
            <a:off x="9576671" y="2780928"/>
            <a:ext cx="146226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dirty="0">
                <a:solidFill>
                  <a:srgbClr val="FF0000"/>
                </a:solidFill>
              </a:rPr>
              <a:t>CuSO</a:t>
            </a:r>
            <a:r>
              <a:rPr lang="en-US" altLang="zh-CN" baseline="-25000" dirty="0">
                <a:solidFill>
                  <a:srgbClr val="FF0000"/>
                </a:solidFill>
              </a:rPr>
              <a:t>4</a:t>
            </a:r>
            <a:r>
              <a:rPr lang="zh-CN" altLang="en-US" dirty="0">
                <a:solidFill>
                  <a:srgbClr val="FF0000"/>
                </a:solidFill>
              </a:rPr>
              <a:t>的</a:t>
            </a:r>
          </a:p>
          <a:p>
            <a:r>
              <a:rPr lang="zh-CN" altLang="en-US" dirty="0">
                <a:solidFill>
                  <a:srgbClr val="FF0000"/>
                </a:solidFill>
              </a:rPr>
              <a:t>质量分数</a:t>
            </a:r>
          </a:p>
        </p:txBody>
      </p:sp>
      <p:sp>
        <p:nvSpPr>
          <p:cNvPr id="43" name="Text Box 38"/>
          <p:cNvSpPr txBox="1">
            <a:spLocks noChangeArrowheads="1"/>
          </p:cNvSpPr>
          <p:nvPr/>
        </p:nvSpPr>
        <p:spPr bwMode="auto">
          <a:xfrm>
            <a:off x="9855083" y="3573016"/>
            <a:ext cx="886781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>
                <a:solidFill>
                  <a:srgbClr val="FF0000"/>
                </a:solidFill>
              </a:rPr>
              <a:t>0.5%</a:t>
            </a:r>
          </a:p>
        </p:txBody>
      </p:sp>
      <p:sp>
        <p:nvSpPr>
          <p:cNvPr id="44" name="Text Box 39"/>
          <p:cNvSpPr txBox="1">
            <a:spLocks noChangeArrowheads="1"/>
          </p:cNvSpPr>
          <p:nvPr/>
        </p:nvSpPr>
        <p:spPr bwMode="auto">
          <a:xfrm>
            <a:off x="9876247" y="4149279"/>
            <a:ext cx="886781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>
                <a:solidFill>
                  <a:srgbClr val="FF0000"/>
                </a:solidFill>
              </a:rPr>
              <a:t>2.4%</a:t>
            </a:r>
          </a:p>
        </p:txBody>
      </p:sp>
      <p:sp>
        <p:nvSpPr>
          <p:cNvPr id="45" name="Text Box 40"/>
          <p:cNvSpPr txBox="1">
            <a:spLocks noChangeArrowheads="1"/>
          </p:cNvSpPr>
          <p:nvPr/>
        </p:nvSpPr>
        <p:spPr bwMode="auto">
          <a:xfrm>
            <a:off x="9888945" y="4652516"/>
            <a:ext cx="886781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>
                <a:solidFill>
                  <a:srgbClr val="FF0000"/>
                </a:solidFill>
              </a:rPr>
              <a:t>9.1%</a:t>
            </a:r>
          </a:p>
        </p:txBody>
      </p:sp>
    </p:spTree>
    <p:extLst>
      <p:ext uri="{BB962C8B-B14F-4D97-AF65-F5344CB8AC3E}">
        <p14:creationId xmlns:p14="http://schemas.microsoft.com/office/powerpoint/2010/main" val="16366056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/>
      <p:bldP spid="44" grpId="0"/>
      <p:bldP spid="4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TextBox 46"/>
          <p:cNvSpPr txBox="1"/>
          <p:nvPr/>
        </p:nvSpPr>
        <p:spPr>
          <a:xfrm>
            <a:off x="1126654" y="2534491"/>
            <a:ext cx="198804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>
                <a:solidFill>
                  <a:srgbClr val="0000FF"/>
                </a:solidFill>
              </a:rPr>
              <a:t>（室温下）</a:t>
            </a:r>
          </a:p>
        </p:txBody>
      </p:sp>
      <p:graphicFrame>
        <p:nvGraphicFramePr>
          <p:cNvPr id="50" name="表格 4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57050903"/>
              </p:ext>
            </p:extLst>
          </p:nvPr>
        </p:nvGraphicFramePr>
        <p:xfrm>
          <a:off x="1117152" y="3090648"/>
          <a:ext cx="10666686" cy="22825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0476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1428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8096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66667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7625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NaCl</a:t>
                      </a:r>
                      <a:r>
                        <a:rPr kumimoji="0" lang="en-US" altLang="zh-CN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/g</a:t>
                      </a:r>
                    </a:p>
                  </a:txBody>
                  <a:tcPr marL="121904" marR="12190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水</a:t>
                      </a:r>
                      <a:r>
                        <a:rPr kumimoji="0" lang="en-US" altLang="zh-CN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/g</a:t>
                      </a:r>
                    </a:p>
                  </a:txBody>
                  <a:tcPr marL="121904" marR="12190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现象</a:t>
                      </a:r>
                      <a:r>
                        <a:rPr kumimoji="0" lang="zh-CN" altLang="en-US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+mn-ea"/>
                          <a:ea typeface="+mn-ea"/>
                        </a:rPr>
                        <a:t>（</a:t>
                      </a:r>
                      <a:r>
                        <a:rPr kumimoji="0" lang="zh-CN" altLang="en-US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</a:rPr>
                        <a:t>是否</a:t>
                      </a:r>
                      <a:r>
                        <a:rPr kumimoji="0" lang="zh-CN" altLang="en-US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+mn-ea"/>
                          <a:ea typeface="+mn-ea"/>
                        </a:rPr>
                        <a:t>全部溶解</a:t>
                      </a:r>
                      <a:r>
                        <a:rPr kumimoji="0" lang="zh-CN" altLang="en-US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）</a:t>
                      </a:r>
                    </a:p>
                  </a:txBody>
                  <a:tcPr marL="121904" marR="12190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氯化钠的</a:t>
                      </a:r>
                      <a:endParaRPr kumimoji="0" lang="en-US" altLang="zh-CN" sz="2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质量分数</a:t>
                      </a:r>
                    </a:p>
                  </a:txBody>
                  <a:tcPr marL="121904" marR="12190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7628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10</a:t>
                      </a:r>
                    </a:p>
                  </a:txBody>
                  <a:tcPr marL="121904" marR="12190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90</a:t>
                      </a:r>
                    </a:p>
                  </a:txBody>
                  <a:tcPr marL="121904" marR="12190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21904" marR="12190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1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21904" marR="12190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7606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20</a:t>
                      </a:r>
                    </a:p>
                  </a:txBody>
                  <a:tcPr marL="121904" marR="12190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80</a:t>
                      </a:r>
                    </a:p>
                  </a:txBody>
                  <a:tcPr marL="121904" marR="12190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21904" marR="12190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1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21904" marR="12190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51" name="Text Box 96"/>
          <p:cNvSpPr txBox="1">
            <a:spLocks noChangeArrowheads="1"/>
          </p:cNvSpPr>
          <p:nvPr/>
        </p:nvSpPr>
        <p:spPr bwMode="auto">
          <a:xfrm>
            <a:off x="5354170" y="4172869"/>
            <a:ext cx="2351926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 dirty="0" err="1">
                <a:solidFill>
                  <a:srgbClr val="FF0000"/>
                </a:solidFill>
                <a:latin typeface="+mn-ea"/>
                <a:ea typeface="+mn-ea"/>
              </a:rPr>
              <a:t>NaCl</a:t>
            </a:r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全部溶解</a:t>
            </a:r>
          </a:p>
        </p:txBody>
      </p:sp>
      <p:sp>
        <p:nvSpPr>
          <p:cNvPr id="52" name="Text Box 97"/>
          <p:cNvSpPr txBox="1">
            <a:spLocks noChangeArrowheads="1"/>
          </p:cNvSpPr>
          <p:nvPr/>
        </p:nvSpPr>
        <p:spPr bwMode="auto">
          <a:xfrm>
            <a:off x="5354170" y="4777988"/>
            <a:ext cx="2351926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 dirty="0" err="1">
                <a:solidFill>
                  <a:srgbClr val="FF0000"/>
                </a:solidFill>
                <a:latin typeface="+mn-ea"/>
                <a:ea typeface="+mn-ea"/>
              </a:rPr>
              <a:t>NaCl</a:t>
            </a:r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全部溶解</a:t>
            </a:r>
          </a:p>
        </p:txBody>
      </p:sp>
      <p:sp>
        <p:nvSpPr>
          <p:cNvPr id="53" name="Text Box 98"/>
          <p:cNvSpPr txBox="1">
            <a:spLocks noChangeArrowheads="1"/>
          </p:cNvSpPr>
          <p:nvPr/>
        </p:nvSpPr>
        <p:spPr bwMode="auto">
          <a:xfrm>
            <a:off x="10042681" y="4205914"/>
            <a:ext cx="728084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latin typeface="+mn-ea"/>
                <a:ea typeface="+mn-ea"/>
              </a:rPr>
              <a:t>10%</a:t>
            </a:r>
          </a:p>
        </p:txBody>
      </p:sp>
      <p:sp>
        <p:nvSpPr>
          <p:cNvPr id="54" name="Text Box 99"/>
          <p:cNvSpPr txBox="1">
            <a:spLocks noChangeArrowheads="1"/>
          </p:cNvSpPr>
          <p:nvPr/>
        </p:nvSpPr>
        <p:spPr bwMode="auto">
          <a:xfrm>
            <a:off x="10119650" y="4777988"/>
            <a:ext cx="728084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latin typeface="+mn-ea"/>
                <a:ea typeface="+mn-ea"/>
              </a:rPr>
              <a:t>20%</a:t>
            </a:r>
          </a:p>
        </p:txBody>
      </p:sp>
      <p:sp>
        <p:nvSpPr>
          <p:cNvPr id="9" name="Text Box 41"/>
          <p:cNvSpPr txBox="1">
            <a:spLocks noChangeArrowheads="1"/>
          </p:cNvSpPr>
          <p:nvPr/>
        </p:nvSpPr>
        <p:spPr bwMode="auto">
          <a:xfrm>
            <a:off x="959093" y="1405582"/>
            <a:ext cx="839959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sz="2800" dirty="0"/>
              <a:t>【</a:t>
            </a:r>
            <a:r>
              <a:rPr lang="zh-CN" altLang="en-US" sz="2800" dirty="0"/>
              <a:t>课堂练习</a:t>
            </a:r>
            <a:r>
              <a:rPr lang="en-US" altLang="zh-CN" sz="2800" dirty="0"/>
              <a:t>2】</a:t>
            </a:r>
            <a:r>
              <a:rPr lang="zh-CN" altLang="en-US" sz="2800" dirty="0"/>
              <a:t>求下列表格中各溶液的质量分数：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2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2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/>
      <p:bldP spid="52" grpId="0"/>
      <p:bldP spid="53" grpId="0"/>
      <p:bldP spid="5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25" name="Text Box 17"/>
          <p:cNvSpPr txBox="1">
            <a:spLocks noChangeArrowheads="1"/>
          </p:cNvSpPr>
          <p:nvPr/>
        </p:nvSpPr>
        <p:spPr bwMode="auto">
          <a:xfrm>
            <a:off x="972382" y="962725"/>
            <a:ext cx="10523424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sz="2800" dirty="0">
                <a:latin typeface="+mn-ea"/>
                <a:ea typeface="+mn-ea"/>
              </a:rPr>
              <a:t>【</a:t>
            </a:r>
            <a:r>
              <a:rPr lang="zh-CN" altLang="en-US" sz="2800" dirty="0">
                <a:latin typeface="+mn-ea"/>
                <a:ea typeface="+mn-ea"/>
              </a:rPr>
              <a:t>讨论</a:t>
            </a:r>
            <a:r>
              <a:rPr lang="en-US" altLang="zh-CN" sz="2800" dirty="0">
                <a:latin typeface="+mn-ea"/>
                <a:ea typeface="+mn-ea"/>
              </a:rPr>
              <a:t>】</a:t>
            </a:r>
            <a:r>
              <a:rPr lang="zh-CN" altLang="en-US" sz="2800" dirty="0">
                <a:latin typeface="+mn-ea"/>
                <a:ea typeface="+mn-ea"/>
              </a:rPr>
              <a:t>已知</a:t>
            </a:r>
            <a:r>
              <a:rPr lang="en-US" altLang="zh-CN" sz="2800" dirty="0">
                <a:solidFill>
                  <a:srgbClr val="FF0000"/>
                </a:solidFill>
                <a:latin typeface="+mn-ea"/>
                <a:ea typeface="+mn-ea"/>
              </a:rPr>
              <a:t>20℃</a:t>
            </a:r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时，</a:t>
            </a:r>
            <a:r>
              <a:rPr lang="en-US" altLang="zh-CN" sz="2800" dirty="0" err="1">
                <a:solidFill>
                  <a:srgbClr val="FF0000"/>
                </a:solidFill>
                <a:latin typeface="+mn-ea"/>
                <a:ea typeface="+mn-ea"/>
              </a:rPr>
              <a:t>NaCl</a:t>
            </a:r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的溶解度为</a:t>
            </a:r>
            <a:r>
              <a:rPr lang="en-US" altLang="zh-CN" sz="2800" dirty="0">
                <a:solidFill>
                  <a:srgbClr val="FF0000"/>
                </a:solidFill>
                <a:latin typeface="+mn-ea"/>
                <a:ea typeface="+mn-ea"/>
              </a:rPr>
              <a:t>36g</a:t>
            </a:r>
            <a:r>
              <a:rPr lang="zh-CN" altLang="en-US" sz="2800" dirty="0">
                <a:latin typeface="+mn-ea"/>
                <a:ea typeface="+mn-ea"/>
              </a:rPr>
              <a:t>，有人说：</a:t>
            </a:r>
            <a:r>
              <a:rPr lang="en-US" altLang="zh-CN" sz="2800" dirty="0">
                <a:solidFill>
                  <a:srgbClr val="0000FF"/>
                </a:solidFill>
                <a:latin typeface="+mn-ea"/>
                <a:ea typeface="+mn-ea"/>
              </a:rPr>
              <a:t>20℃</a:t>
            </a:r>
            <a:r>
              <a:rPr lang="zh-CN" altLang="en-US" sz="2800" dirty="0">
                <a:solidFill>
                  <a:srgbClr val="0000FF"/>
                </a:solidFill>
                <a:latin typeface="+mn-ea"/>
                <a:ea typeface="+mn-ea"/>
              </a:rPr>
              <a:t>时</a:t>
            </a:r>
            <a:r>
              <a:rPr lang="en-US" altLang="zh-CN" sz="2800" dirty="0" err="1">
                <a:solidFill>
                  <a:srgbClr val="0000FF"/>
                </a:solidFill>
                <a:latin typeface="+mn-ea"/>
              </a:rPr>
              <a:t>NaCl</a:t>
            </a:r>
            <a:r>
              <a:rPr lang="zh-CN" altLang="en-US" sz="2800" dirty="0">
                <a:solidFill>
                  <a:srgbClr val="0000FF"/>
                </a:solidFill>
                <a:latin typeface="+mn-ea"/>
                <a:ea typeface="+mn-ea"/>
              </a:rPr>
              <a:t>饱和溶液中溶质的质量分数为</a:t>
            </a:r>
            <a:r>
              <a:rPr lang="en-US" altLang="zh-CN" sz="2800" dirty="0">
                <a:solidFill>
                  <a:srgbClr val="0000FF"/>
                </a:solidFill>
                <a:latin typeface="+mn-ea"/>
                <a:ea typeface="+mn-ea"/>
              </a:rPr>
              <a:t>36%</a:t>
            </a:r>
            <a:r>
              <a:rPr lang="zh-CN" altLang="en-US" sz="2800" dirty="0">
                <a:latin typeface="+mn-ea"/>
                <a:ea typeface="+mn-ea"/>
              </a:rPr>
              <a:t>。”这种说法对吗？为什么？</a:t>
            </a:r>
          </a:p>
        </p:txBody>
      </p:sp>
      <p:sp>
        <p:nvSpPr>
          <p:cNvPr id="10" name="Text Box 9"/>
          <p:cNvSpPr txBox="1">
            <a:spLocks noChangeArrowheads="1"/>
          </p:cNvSpPr>
          <p:nvPr/>
        </p:nvSpPr>
        <p:spPr bwMode="auto">
          <a:xfrm>
            <a:off x="2304391" y="2760614"/>
            <a:ext cx="163057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 dirty="0" err="1">
                <a:latin typeface="+mn-ea"/>
                <a:ea typeface="+mn-ea"/>
              </a:rPr>
              <a:t>NaCl</a:t>
            </a:r>
            <a:r>
              <a:rPr lang="zh-CN" altLang="en-US" sz="2800" dirty="0">
                <a:latin typeface="+mn-ea"/>
                <a:ea typeface="+mn-ea"/>
              </a:rPr>
              <a:t>％＝</a:t>
            </a:r>
          </a:p>
        </p:txBody>
      </p:sp>
      <p:sp>
        <p:nvSpPr>
          <p:cNvPr id="15" name="Text Box 13"/>
          <p:cNvSpPr txBox="1">
            <a:spLocks noChangeArrowheads="1"/>
          </p:cNvSpPr>
          <p:nvPr/>
        </p:nvSpPr>
        <p:spPr bwMode="auto">
          <a:xfrm>
            <a:off x="7800235" y="2706640"/>
            <a:ext cx="1449436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latin typeface="+mn-ea"/>
                <a:ea typeface="+mn-ea"/>
              </a:rPr>
              <a:t>×100</a:t>
            </a:r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％</a:t>
            </a:r>
          </a:p>
        </p:txBody>
      </p:sp>
      <p:grpSp>
        <p:nvGrpSpPr>
          <p:cNvPr id="18" name="组合 17"/>
          <p:cNvGrpSpPr/>
          <p:nvPr/>
        </p:nvGrpSpPr>
        <p:grpSpPr>
          <a:xfrm>
            <a:off x="4085943" y="2502586"/>
            <a:ext cx="3333339" cy="1214446"/>
            <a:chOff x="2928926" y="3143248"/>
            <a:chExt cx="2500330" cy="1214446"/>
          </a:xfrm>
        </p:grpSpPr>
        <p:sp>
          <p:nvSpPr>
            <p:cNvPr id="13" name="Text Box 11"/>
            <p:cNvSpPr txBox="1">
              <a:spLocks noChangeArrowheads="1"/>
            </p:cNvSpPr>
            <p:nvPr/>
          </p:nvSpPr>
          <p:spPr bwMode="auto">
            <a:xfrm>
              <a:off x="3392489" y="3143248"/>
              <a:ext cx="1089623" cy="5232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 sz="2800" dirty="0">
                  <a:latin typeface="+mn-ea"/>
                  <a:ea typeface="+mn-ea"/>
                </a:rPr>
                <a:t>m(</a:t>
              </a:r>
              <a:r>
                <a:rPr lang="en-US" altLang="zh-CN" sz="2800" dirty="0" err="1">
                  <a:latin typeface="+mn-ea"/>
                  <a:ea typeface="+mn-ea"/>
                </a:rPr>
                <a:t>NaCl</a:t>
              </a:r>
              <a:r>
                <a:rPr lang="en-US" altLang="zh-CN" sz="2800" dirty="0">
                  <a:latin typeface="+mn-ea"/>
                  <a:ea typeface="+mn-ea"/>
                </a:rPr>
                <a:t>)</a:t>
              </a:r>
            </a:p>
          </p:txBody>
        </p:sp>
        <p:sp>
          <p:nvSpPr>
            <p:cNvPr id="14" name="Text Box 12"/>
            <p:cNvSpPr txBox="1">
              <a:spLocks noChangeArrowheads="1"/>
            </p:cNvSpPr>
            <p:nvPr/>
          </p:nvSpPr>
          <p:spPr bwMode="auto">
            <a:xfrm>
              <a:off x="3053755" y="3834474"/>
              <a:ext cx="1630707" cy="5232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 sz="2800" dirty="0">
                  <a:latin typeface="+mn-ea"/>
                  <a:ea typeface="+mn-ea"/>
                </a:rPr>
                <a:t>m(</a:t>
              </a:r>
              <a:r>
                <a:rPr lang="en-US" altLang="zh-CN" sz="2800" dirty="0" err="1">
                  <a:latin typeface="+mn-ea"/>
                  <a:ea typeface="+mn-ea"/>
                </a:rPr>
                <a:t>NaCl</a:t>
              </a:r>
              <a:r>
                <a:rPr lang="zh-CN" altLang="en-US" sz="2800" dirty="0">
                  <a:latin typeface="+mn-ea"/>
                  <a:ea typeface="+mn-ea"/>
                </a:rPr>
                <a:t>溶液</a:t>
              </a:r>
              <a:r>
                <a:rPr lang="en-US" altLang="zh-CN" sz="2800" dirty="0">
                  <a:latin typeface="+mn-ea"/>
                  <a:ea typeface="+mn-ea"/>
                </a:rPr>
                <a:t>)</a:t>
              </a:r>
            </a:p>
          </p:txBody>
        </p:sp>
        <p:cxnSp>
          <p:nvCxnSpPr>
            <p:cNvPr id="17" name="直接连接符 16"/>
            <p:cNvCxnSpPr/>
            <p:nvPr/>
          </p:nvCxnSpPr>
          <p:spPr bwMode="auto">
            <a:xfrm>
              <a:off x="2928926" y="3714752"/>
              <a:ext cx="2500330" cy="1588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</p:grpSp>
      <p:sp>
        <p:nvSpPr>
          <p:cNvPr id="19" name="TextBox 18"/>
          <p:cNvSpPr txBox="1"/>
          <p:nvPr/>
        </p:nvSpPr>
        <p:spPr>
          <a:xfrm>
            <a:off x="1444773" y="2780928"/>
            <a:ext cx="90601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/>
              <a:t>解：</a:t>
            </a:r>
          </a:p>
        </p:txBody>
      </p:sp>
      <p:grpSp>
        <p:nvGrpSpPr>
          <p:cNvPr id="26" name="组合 25"/>
          <p:cNvGrpSpPr/>
          <p:nvPr/>
        </p:nvGrpSpPr>
        <p:grpSpPr>
          <a:xfrm>
            <a:off x="3436561" y="3635334"/>
            <a:ext cx="5631895" cy="1094724"/>
            <a:chOff x="2577756" y="3857628"/>
            <a:chExt cx="4224471" cy="1094724"/>
          </a:xfrm>
        </p:grpSpPr>
        <p:grpSp>
          <p:nvGrpSpPr>
            <p:cNvPr id="20" name="组合 19"/>
            <p:cNvGrpSpPr/>
            <p:nvPr/>
          </p:nvGrpSpPr>
          <p:grpSpPr>
            <a:xfrm>
              <a:off x="3071802" y="3857628"/>
              <a:ext cx="2500330" cy="1094724"/>
              <a:chOff x="2928926" y="3143248"/>
              <a:chExt cx="2500330" cy="1094724"/>
            </a:xfrm>
          </p:grpSpPr>
          <p:sp>
            <p:nvSpPr>
              <p:cNvPr id="21" name="Text Box 11"/>
              <p:cNvSpPr txBox="1">
                <a:spLocks noChangeArrowheads="1"/>
              </p:cNvSpPr>
              <p:nvPr/>
            </p:nvSpPr>
            <p:spPr bwMode="auto">
              <a:xfrm>
                <a:off x="3915354" y="3143248"/>
                <a:ext cx="546134" cy="5232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en-US" altLang="zh-CN" sz="2800" dirty="0">
                    <a:latin typeface="+mn-ea"/>
                    <a:ea typeface="+mn-ea"/>
                  </a:rPr>
                  <a:t>36g</a:t>
                </a:r>
              </a:p>
            </p:txBody>
          </p:sp>
          <p:sp>
            <p:nvSpPr>
              <p:cNvPr id="22" name="Text Box 12"/>
              <p:cNvSpPr txBox="1">
                <a:spLocks noChangeArrowheads="1"/>
              </p:cNvSpPr>
              <p:nvPr/>
            </p:nvSpPr>
            <p:spPr bwMode="auto">
              <a:xfrm>
                <a:off x="3053755" y="3714752"/>
                <a:ext cx="1768984" cy="5232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en-US" altLang="zh-CN" sz="2800" dirty="0">
                    <a:latin typeface="+mn-ea"/>
                    <a:ea typeface="+mn-ea"/>
                  </a:rPr>
                  <a:t> 36g + 100g </a:t>
                </a:r>
              </a:p>
            </p:txBody>
          </p:sp>
          <p:cxnSp>
            <p:nvCxnSpPr>
              <p:cNvPr id="23" name="直接连接符 22"/>
              <p:cNvCxnSpPr/>
              <p:nvPr/>
            </p:nvCxnSpPr>
            <p:spPr bwMode="auto">
              <a:xfrm>
                <a:off x="2928926" y="3714752"/>
                <a:ext cx="2500330" cy="1588"/>
              </a:xfrm>
              <a:prstGeom prst="line">
                <a:avLst/>
              </a:prstGeom>
              <a:solidFill>
                <a:schemeClr val="accent1"/>
              </a:solidFill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sp>
          <p:nvSpPr>
            <p:cNvPr id="24" name="TextBox 23"/>
            <p:cNvSpPr txBox="1"/>
            <p:nvPr/>
          </p:nvSpPr>
          <p:spPr>
            <a:xfrm>
              <a:off x="2577756" y="4155350"/>
              <a:ext cx="370583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>
                  <a:latin typeface="+mn-ea"/>
                </a:rPr>
                <a:t>＝</a:t>
              </a:r>
              <a:endParaRPr lang="zh-CN" altLang="en-US" dirty="0"/>
            </a:p>
          </p:txBody>
        </p:sp>
        <p:sp>
          <p:nvSpPr>
            <p:cNvPr id="25" name="Text Box 13"/>
            <p:cNvSpPr txBox="1">
              <a:spLocks noChangeArrowheads="1"/>
            </p:cNvSpPr>
            <p:nvPr/>
          </p:nvSpPr>
          <p:spPr bwMode="auto">
            <a:xfrm>
              <a:off x="5715008" y="4143380"/>
              <a:ext cx="1087219" cy="5232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 sz="2800" dirty="0">
                  <a:solidFill>
                    <a:srgbClr val="FF0000"/>
                  </a:solidFill>
                  <a:latin typeface="+mn-ea"/>
                  <a:ea typeface="+mn-ea"/>
                </a:rPr>
                <a:t>×100</a:t>
              </a:r>
              <a:r>
                <a:rPr lang="zh-CN" altLang="en-US" sz="2800" dirty="0">
                  <a:solidFill>
                    <a:srgbClr val="FF0000"/>
                  </a:solidFill>
                  <a:latin typeface="+mn-ea"/>
                  <a:ea typeface="+mn-ea"/>
                </a:rPr>
                <a:t>％</a:t>
              </a:r>
            </a:p>
          </p:txBody>
        </p:sp>
      </p:grpSp>
      <p:sp>
        <p:nvSpPr>
          <p:cNvPr id="27" name="TextBox 26"/>
          <p:cNvSpPr txBox="1"/>
          <p:nvPr/>
        </p:nvSpPr>
        <p:spPr>
          <a:xfrm>
            <a:off x="10055646" y="3886084"/>
            <a:ext cx="72808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>
                <a:latin typeface="+mn-ea"/>
              </a:rPr>
              <a:t>36%</a:t>
            </a:r>
            <a:endParaRPr lang="zh-CN" altLang="en-US" sz="2800" dirty="0"/>
          </a:p>
        </p:txBody>
      </p:sp>
      <p:sp>
        <p:nvSpPr>
          <p:cNvPr id="28" name="TextBox 27"/>
          <p:cNvSpPr txBox="1"/>
          <p:nvPr/>
        </p:nvSpPr>
        <p:spPr>
          <a:xfrm>
            <a:off x="9407247" y="3811258"/>
            <a:ext cx="41710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dirty="0">
                <a:solidFill>
                  <a:srgbClr val="FF0000"/>
                </a:solidFill>
                <a:latin typeface="宋体" pitchFamily="2" charset="-122"/>
              </a:rPr>
              <a:t>&lt;</a:t>
            </a:r>
            <a:endParaRPr lang="zh-CN" altLang="en-US" sz="3600" dirty="0">
              <a:solidFill>
                <a:srgbClr val="FF0000"/>
              </a:solidFill>
              <a:latin typeface="宋体" pitchFamily="2" charset="-122"/>
            </a:endParaRPr>
          </a:p>
        </p:txBody>
      </p:sp>
      <p:sp>
        <p:nvSpPr>
          <p:cNvPr id="29" name="Text Box 24"/>
          <p:cNvSpPr txBox="1">
            <a:spLocks noChangeArrowheads="1"/>
          </p:cNvSpPr>
          <p:nvPr/>
        </p:nvSpPr>
        <p:spPr bwMode="auto">
          <a:xfrm>
            <a:off x="1757317" y="5253007"/>
            <a:ext cx="4553913" cy="1200329"/>
          </a:xfrm>
          <a:prstGeom prst="rect">
            <a:avLst/>
          </a:prstGeom>
          <a:solidFill>
            <a:srgbClr val="0000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dirty="0">
                <a:solidFill>
                  <a:schemeClr val="bg1"/>
                </a:solidFill>
                <a:latin typeface="+mn-ea"/>
                <a:ea typeface="+mn-ea"/>
              </a:rPr>
              <a:t>已知某物质在</a:t>
            </a:r>
            <a:r>
              <a:rPr lang="en-US" altLang="zh-CN" dirty="0">
                <a:solidFill>
                  <a:schemeClr val="bg1"/>
                </a:solidFill>
                <a:latin typeface="+mn-ea"/>
                <a:ea typeface="+mn-ea"/>
              </a:rPr>
              <a:t>t</a:t>
            </a:r>
            <a:r>
              <a:rPr lang="en-US" altLang="zh-CN" baseline="30000" dirty="0">
                <a:solidFill>
                  <a:schemeClr val="bg1"/>
                </a:solidFill>
                <a:latin typeface="+mn-ea"/>
                <a:ea typeface="+mn-ea"/>
              </a:rPr>
              <a:t>0</a:t>
            </a:r>
            <a:r>
              <a:rPr lang="en-US" altLang="zh-CN" dirty="0">
                <a:solidFill>
                  <a:schemeClr val="bg1"/>
                </a:solidFill>
                <a:latin typeface="+mn-ea"/>
                <a:ea typeface="+mn-ea"/>
              </a:rPr>
              <a:t>C</a:t>
            </a:r>
            <a:r>
              <a:rPr lang="zh-CN" altLang="en-US" dirty="0">
                <a:solidFill>
                  <a:schemeClr val="bg1"/>
                </a:solidFill>
                <a:latin typeface="+mn-ea"/>
                <a:ea typeface="+mn-ea"/>
              </a:rPr>
              <a:t>时的溶解度为</a:t>
            </a:r>
            <a:r>
              <a:rPr lang="en-US" altLang="zh-CN" dirty="0">
                <a:solidFill>
                  <a:schemeClr val="bg1"/>
                </a:solidFill>
                <a:latin typeface="+mn-ea"/>
                <a:ea typeface="+mn-ea"/>
              </a:rPr>
              <a:t>S</a:t>
            </a:r>
            <a:r>
              <a:rPr lang="zh-CN" altLang="en-US" dirty="0">
                <a:solidFill>
                  <a:schemeClr val="bg1"/>
                </a:solidFill>
                <a:latin typeface="+mn-ea"/>
                <a:ea typeface="+mn-ea"/>
              </a:rPr>
              <a:t>，</a:t>
            </a:r>
            <a:endParaRPr lang="en-US" altLang="zh-CN" dirty="0">
              <a:solidFill>
                <a:schemeClr val="bg1"/>
              </a:solidFill>
              <a:latin typeface="+mn-ea"/>
              <a:ea typeface="+mn-ea"/>
            </a:endParaRPr>
          </a:p>
          <a:p>
            <a:r>
              <a:rPr lang="zh-CN" altLang="en-US" dirty="0">
                <a:solidFill>
                  <a:schemeClr val="bg1"/>
                </a:solidFill>
                <a:latin typeface="+mn-ea"/>
                <a:ea typeface="+mn-ea"/>
              </a:rPr>
              <a:t>则</a:t>
            </a:r>
            <a:r>
              <a:rPr lang="en-US" altLang="zh-CN" dirty="0">
                <a:solidFill>
                  <a:schemeClr val="bg1"/>
                </a:solidFill>
                <a:latin typeface="+mn-ea"/>
              </a:rPr>
              <a:t>t</a:t>
            </a:r>
            <a:r>
              <a:rPr lang="en-US" altLang="zh-CN" baseline="30000" dirty="0">
                <a:solidFill>
                  <a:schemeClr val="bg1"/>
                </a:solidFill>
                <a:latin typeface="+mn-ea"/>
              </a:rPr>
              <a:t>0</a:t>
            </a:r>
            <a:r>
              <a:rPr lang="en-US" altLang="zh-CN" dirty="0">
                <a:solidFill>
                  <a:schemeClr val="bg1"/>
                </a:solidFill>
                <a:latin typeface="+mn-ea"/>
              </a:rPr>
              <a:t>C</a:t>
            </a:r>
            <a:r>
              <a:rPr lang="zh-CN" altLang="en-US" dirty="0">
                <a:solidFill>
                  <a:schemeClr val="bg1"/>
                </a:solidFill>
                <a:latin typeface="+mn-ea"/>
              </a:rPr>
              <a:t>时</a:t>
            </a:r>
            <a:r>
              <a:rPr lang="zh-CN" altLang="en-US" dirty="0">
                <a:solidFill>
                  <a:schemeClr val="bg1"/>
                </a:solidFill>
                <a:latin typeface="+mn-ea"/>
                <a:ea typeface="+mn-ea"/>
              </a:rPr>
              <a:t>，此物质的饱和溶液的</a:t>
            </a:r>
            <a:endParaRPr lang="en-US" altLang="zh-CN" dirty="0">
              <a:solidFill>
                <a:schemeClr val="bg1"/>
              </a:solidFill>
              <a:latin typeface="+mn-ea"/>
              <a:ea typeface="+mn-ea"/>
            </a:endParaRPr>
          </a:p>
          <a:p>
            <a:r>
              <a:rPr lang="zh-CN" altLang="en-US" dirty="0">
                <a:solidFill>
                  <a:schemeClr val="bg1"/>
                </a:solidFill>
                <a:latin typeface="+mn-ea"/>
                <a:ea typeface="+mn-ea"/>
              </a:rPr>
              <a:t>质量分数为</a:t>
            </a:r>
            <a:r>
              <a:rPr lang="en-US" altLang="zh-CN" dirty="0">
                <a:solidFill>
                  <a:schemeClr val="bg1"/>
                </a:solidFill>
                <a:latin typeface="+mn-ea"/>
                <a:ea typeface="+mn-ea"/>
              </a:rPr>
              <a:t>:</a:t>
            </a:r>
            <a:endParaRPr lang="zh-CN" altLang="en-US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grpSp>
        <p:nvGrpSpPr>
          <p:cNvPr id="30" name="组合 29"/>
          <p:cNvGrpSpPr/>
          <p:nvPr/>
        </p:nvGrpSpPr>
        <p:grpSpPr>
          <a:xfrm>
            <a:off x="6815286" y="5214596"/>
            <a:ext cx="3490661" cy="1094724"/>
            <a:chOff x="3196631" y="3857628"/>
            <a:chExt cx="2618337" cy="1094724"/>
          </a:xfrm>
        </p:grpSpPr>
        <p:grpSp>
          <p:nvGrpSpPr>
            <p:cNvPr id="31" name="组合 30"/>
            <p:cNvGrpSpPr/>
            <p:nvPr/>
          </p:nvGrpSpPr>
          <p:grpSpPr>
            <a:xfrm>
              <a:off x="3196631" y="3857628"/>
              <a:ext cx="1423092" cy="1094724"/>
              <a:chOff x="3053755" y="3143248"/>
              <a:chExt cx="1423092" cy="1094724"/>
            </a:xfrm>
          </p:grpSpPr>
          <p:sp>
            <p:nvSpPr>
              <p:cNvPr id="34" name="Text Box 11"/>
              <p:cNvSpPr txBox="1">
                <a:spLocks noChangeArrowheads="1"/>
              </p:cNvSpPr>
              <p:nvPr/>
            </p:nvSpPr>
            <p:spPr bwMode="auto">
              <a:xfrm>
                <a:off x="3558625" y="3143248"/>
                <a:ext cx="274390" cy="5232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en-US" altLang="zh-CN" sz="2800" dirty="0">
                    <a:solidFill>
                      <a:srgbClr val="FF0000"/>
                    </a:solidFill>
                    <a:latin typeface="+mn-ea"/>
                    <a:ea typeface="+mn-ea"/>
                  </a:rPr>
                  <a:t>S</a:t>
                </a:r>
              </a:p>
            </p:txBody>
          </p:sp>
          <p:sp>
            <p:nvSpPr>
              <p:cNvPr id="35" name="Text Box 12"/>
              <p:cNvSpPr txBox="1">
                <a:spLocks noChangeArrowheads="1"/>
              </p:cNvSpPr>
              <p:nvPr/>
            </p:nvSpPr>
            <p:spPr bwMode="auto">
              <a:xfrm>
                <a:off x="3053755" y="3714752"/>
                <a:ext cx="1361367" cy="5232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en-US" altLang="zh-CN" sz="2800" dirty="0">
                    <a:solidFill>
                      <a:srgbClr val="FF0000"/>
                    </a:solidFill>
                    <a:latin typeface="+mn-ea"/>
                    <a:ea typeface="+mn-ea"/>
                  </a:rPr>
                  <a:t> S + 100 </a:t>
                </a:r>
              </a:p>
            </p:txBody>
          </p:sp>
          <p:cxnSp>
            <p:nvCxnSpPr>
              <p:cNvPr id="36" name="直接连接符 35"/>
              <p:cNvCxnSpPr/>
              <p:nvPr/>
            </p:nvCxnSpPr>
            <p:spPr bwMode="auto">
              <a:xfrm>
                <a:off x="3126672" y="3714752"/>
                <a:ext cx="1350175" cy="1588"/>
              </a:xfrm>
              <a:prstGeom prst="line">
                <a:avLst/>
              </a:prstGeom>
              <a:solidFill>
                <a:schemeClr val="accent1"/>
              </a:solidFill>
              <a:ln w="9525" cap="flat" cmpd="sng" algn="ctr">
                <a:solidFill>
                  <a:srgbClr val="0000FF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sp>
          <p:nvSpPr>
            <p:cNvPr id="33" name="Text Box 13"/>
            <p:cNvSpPr txBox="1">
              <a:spLocks noChangeArrowheads="1"/>
            </p:cNvSpPr>
            <p:nvPr/>
          </p:nvSpPr>
          <p:spPr bwMode="auto">
            <a:xfrm>
              <a:off x="4727749" y="4143380"/>
              <a:ext cx="1087219" cy="5232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 sz="2800" dirty="0">
                  <a:solidFill>
                    <a:srgbClr val="0000FF"/>
                  </a:solidFill>
                  <a:latin typeface="+mn-ea"/>
                  <a:ea typeface="+mn-ea"/>
                </a:rPr>
                <a:t>×100</a:t>
              </a:r>
              <a:r>
                <a:rPr lang="zh-CN" altLang="en-US" sz="2800" dirty="0">
                  <a:solidFill>
                    <a:srgbClr val="0000FF"/>
                  </a:solidFill>
                  <a:latin typeface="+mn-ea"/>
                  <a:ea typeface="+mn-ea"/>
                </a:rPr>
                <a:t>％</a:t>
              </a:r>
            </a:p>
          </p:txBody>
        </p:sp>
      </p:grpSp>
      <p:sp>
        <p:nvSpPr>
          <p:cNvPr id="37" name="Text Box 9"/>
          <p:cNvSpPr txBox="1">
            <a:spLocks noChangeArrowheads="1"/>
          </p:cNvSpPr>
          <p:nvPr/>
        </p:nvSpPr>
        <p:spPr bwMode="auto">
          <a:xfrm>
            <a:off x="1558702" y="4705980"/>
            <a:ext cx="1627369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latin typeface="+mn-ea"/>
                <a:ea typeface="+mn-ea"/>
              </a:rPr>
              <a:t>【</a:t>
            </a:r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注意</a:t>
            </a:r>
            <a:r>
              <a:rPr lang="en-US" altLang="zh-CN" sz="2800" dirty="0">
                <a:solidFill>
                  <a:srgbClr val="FF0000"/>
                </a:solidFill>
                <a:latin typeface="+mn-ea"/>
                <a:ea typeface="+mn-ea"/>
              </a:rPr>
              <a:t>】</a:t>
            </a:r>
            <a:endParaRPr lang="zh-CN" altLang="en-US" sz="2800" dirty="0">
              <a:solidFill>
                <a:srgbClr val="FF0000"/>
              </a:solidFill>
              <a:latin typeface="+mn-ea"/>
              <a:ea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6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1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0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5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5" grpId="0"/>
      <p:bldP spid="27" grpId="0"/>
      <p:bldP spid="28" grpId="0"/>
      <p:bldP spid="29" grpId="0" animBg="1"/>
      <p:bldP spid="3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9" name="Rectangle 1"/>
          <p:cNvSpPr>
            <a:spLocks noChangeArrowheads="1"/>
          </p:cNvSpPr>
          <p:nvPr/>
        </p:nvSpPr>
        <p:spPr bwMode="auto">
          <a:xfrm>
            <a:off x="1046946" y="1357298"/>
            <a:ext cx="5955476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sz="28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二、有关溶质的质量分数的</a:t>
            </a:r>
            <a:r>
              <a:rPr kumimoji="0" lang="zh-CN" sz="2800" i="0" u="none" strike="noStrike" cap="none" normalizeH="0" baseline="0" dirty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简单计算</a:t>
            </a:r>
            <a:endParaRPr kumimoji="0" lang="zh-CN" sz="2800" i="0" u="none" strike="noStrike" cap="none" normalizeH="0" baseline="0" dirty="0">
              <a:ln>
                <a:noFill/>
              </a:ln>
              <a:solidFill>
                <a:srgbClr val="FF0000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</p:txBody>
      </p:sp>
      <p:sp>
        <p:nvSpPr>
          <p:cNvPr id="11" name="Text Box 15"/>
          <p:cNvSpPr txBox="1">
            <a:spLocks noChangeArrowheads="1"/>
          </p:cNvSpPr>
          <p:nvPr/>
        </p:nvSpPr>
        <p:spPr bwMode="auto">
          <a:xfrm>
            <a:off x="1271327" y="2357430"/>
            <a:ext cx="5142866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latin typeface="+mn-ea"/>
                <a:ea typeface="+mn-ea"/>
              </a:rPr>
              <a:t>1</a:t>
            </a:r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、固体溶质配制溶液</a:t>
            </a:r>
          </a:p>
        </p:txBody>
      </p:sp>
      <p:sp>
        <p:nvSpPr>
          <p:cNvPr id="12" name="Text Box 4"/>
          <p:cNvSpPr txBox="1">
            <a:spLocks noChangeArrowheads="1"/>
          </p:cNvSpPr>
          <p:nvPr/>
        </p:nvSpPr>
        <p:spPr bwMode="auto">
          <a:xfrm>
            <a:off x="1361158" y="2903178"/>
            <a:ext cx="10134648" cy="1169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800" dirty="0">
                <a:latin typeface="+mn-ea"/>
                <a:ea typeface="+mn-ea"/>
              </a:rPr>
              <a:t>例</a:t>
            </a:r>
            <a:r>
              <a:rPr kumimoji="1" lang="en-US" altLang="zh-CN" sz="2800" dirty="0">
                <a:latin typeface="+mn-ea"/>
                <a:ea typeface="+mn-ea"/>
              </a:rPr>
              <a:t>1</a:t>
            </a:r>
            <a:r>
              <a:rPr kumimoji="1" lang="zh-CN" altLang="en-US" sz="2800" dirty="0">
                <a:latin typeface="+mn-ea"/>
                <a:ea typeface="+mn-ea"/>
              </a:rPr>
              <a:t>：要配制</a:t>
            </a:r>
            <a:r>
              <a:rPr kumimoji="1" lang="en-US" altLang="zh-CN" sz="2800" dirty="0">
                <a:solidFill>
                  <a:srgbClr val="0000FF"/>
                </a:solidFill>
                <a:latin typeface="+mn-ea"/>
                <a:ea typeface="+mn-ea"/>
              </a:rPr>
              <a:t>150kg</a:t>
            </a:r>
            <a:r>
              <a:rPr kumimoji="1" lang="zh-CN" altLang="en-US" sz="2800" dirty="0">
                <a:latin typeface="+mn-ea"/>
                <a:ea typeface="+mn-ea"/>
              </a:rPr>
              <a:t>质量分数为</a:t>
            </a:r>
            <a:r>
              <a:rPr kumimoji="1" lang="en-US" altLang="zh-CN" sz="2800" dirty="0">
                <a:solidFill>
                  <a:srgbClr val="FF0000"/>
                </a:solidFill>
                <a:latin typeface="+mn-ea"/>
                <a:ea typeface="+mn-ea"/>
              </a:rPr>
              <a:t>16%</a:t>
            </a:r>
            <a:r>
              <a:rPr kumimoji="1" lang="zh-CN" altLang="en-US" sz="2800" dirty="0">
                <a:latin typeface="+mn-ea"/>
                <a:ea typeface="+mn-ea"/>
              </a:rPr>
              <a:t>的氯化钠溶液，需要</a:t>
            </a:r>
            <a:r>
              <a:rPr kumimoji="1"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氯化钠</a:t>
            </a:r>
            <a:endParaRPr kumimoji="1" lang="en-US" altLang="zh-CN" sz="2800" dirty="0">
              <a:solidFill>
                <a:srgbClr val="FF0000"/>
              </a:solidFill>
              <a:latin typeface="+mn-ea"/>
              <a:ea typeface="+mn-ea"/>
            </a:endParaRPr>
          </a:p>
          <a:p>
            <a:pPr>
              <a:spcBef>
                <a:spcPct val="50000"/>
              </a:spcBef>
            </a:pPr>
            <a:r>
              <a:rPr kumimoji="1" lang="en-US" altLang="zh-CN" sz="2800" dirty="0">
                <a:solidFill>
                  <a:srgbClr val="FF0000"/>
                </a:solidFill>
                <a:latin typeface="+mn-ea"/>
                <a:ea typeface="+mn-ea"/>
              </a:rPr>
              <a:t>     </a:t>
            </a:r>
            <a:r>
              <a:rPr kumimoji="1"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和水的质量</a:t>
            </a:r>
            <a:r>
              <a:rPr kumimoji="1" lang="zh-CN" altLang="en-US" sz="2800" dirty="0">
                <a:latin typeface="+mn-ea"/>
                <a:ea typeface="+mn-ea"/>
              </a:rPr>
              <a:t>各是多少？</a:t>
            </a:r>
          </a:p>
        </p:txBody>
      </p:sp>
      <p:sp>
        <p:nvSpPr>
          <p:cNvPr id="13" name="Text Box 5"/>
          <p:cNvSpPr txBox="1">
            <a:spLocks noChangeArrowheads="1"/>
          </p:cNvSpPr>
          <p:nvPr/>
        </p:nvSpPr>
        <p:spPr bwMode="auto">
          <a:xfrm>
            <a:off x="2421138" y="4258523"/>
            <a:ext cx="906017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 dirty="0">
                <a:latin typeface="+mn-ea"/>
                <a:ea typeface="+mn-ea"/>
              </a:rPr>
              <a:t>解：</a:t>
            </a:r>
          </a:p>
        </p:txBody>
      </p:sp>
      <p:sp>
        <p:nvSpPr>
          <p:cNvPr id="14" name="Text Box 6"/>
          <p:cNvSpPr txBox="1">
            <a:spLocks noChangeArrowheads="1"/>
          </p:cNvSpPr>
          <p:nvPr/>
        </p:nvSpPr>
        <p:spPr bwMode="auto">
          <a:xfrm>
            <a:off x="5231110" y="4221088"/>
            <a:ext cx="3259226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 dirty="0">
                <a:solidFill>
                  <a:srgbClr val="0000FF"/>
                </a:solidFill>
                <a:latin typeface="+mn-ea"/>
                <a:ea typeface="+mn-ea"/>
              </a:rPr>
              <a:t>150kg</a:t>
            </a:r>
            <a:r>
              <a:rPr lang="en-US" altLang="zh-CN" sz="2800" dirty="0">
                <a:solidFill>
                  <a:srgbClr val="FF0000"/>
                </a:solidFill>
                <a:latin typeface="+mn-ea"/>
                <a:ea typeface="+mn-ea"/>
              </a:rPr>
              <a:t>×16</a:t>
            </a:r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％</a:t>
            </a:r>
            <a:r>
              <a:rPr lang="zh-CN" altLang="en-US" sz="2800" dirty="0">
                <a:latin typeface="+mn-ea"/>
                <a:ea typeface="+mn-ea"/>
              </a:rPr>
              <a:t>＝</a:t>
            </a:r>
            <a:r>
              <a:rPr lang="en-US" altLang="zh-CN" sz="2800" dirty="0">
                <a:latin typeface="+mn-ea"/>
                <a:ea typeface="+mn-ea"/>
              </a:rPr>
              <a:t>24kg</a:t>
            </a:r>
          </a:p>
        </p:txBody>
      </p:sp>
      <p:sp>
        <p:nvSpPr>
          <p:cNvPr id="15" name="Text Box 7"/>
          <p:cNvSpPr txBox="1">
            <a:spLocks noChangeArrowheads="1"/>
          </p:cNvSpPr>
          <p:nvPr/>
        </p:nvSpPr>
        <p:spPr bwMode="auto">
          <a:xfrm>
            <a:off x="3534392" y="4899322"/>
            <a:ext cx="1572866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latin typeface="+mn-ea"/>
                <a:ea typeface="+mn-ea"/>
              </a:rPr>
              <a:t>m(H</a:t>
            </a:r>
            <a:r>
              <a:rPr lang="en-US" altLang="zh-CN" sz="2800" baseline="-25000" dirty="0">
                <a:solidFill>
                  <a:srgbClr val="FF0000"/>
                </a:solidFill>
                <a:latin typeface="+mn-ea"/>
                <a:ea typeface="+mn-ea"/>
              </a:rPr>
              <a:t>2</a:t>
            </a:r>
            <a:r>
              <a:rPr lang="en-US" altLang="zh-CN" sz="2800" dirty="0">
                <a:solidFill>
                  <a:srgbClr val="FF0000"/>
                </a:solidFill>
                <a:latin typeface="+mn-ea"/>
                <a:ea typeface="+mn-ea"/>
              </a:rPr>
              <a:t>O) =</a:t>
            </a:r>
          </a:p>
        </p:txBody>
      </p:sp>
      <p:sp>
        <p:nvSpPr>
          <p:cNvPr id="16" name="Text Box 14"/>
          <p:cNvSpPr txBox="1">
            <a:spLocks noChangeArrowheads="1"/>
          </p:cNvSpPr>
          <p:nvPr/>
        </p:nvSpPr>
        <p:spPr bwMode="auto">
          <a:xfrm>
            <a:off x="5292486" y="4869160"/>
            <a:ext cx="326243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 dirty="0">
                <a:solidFill>
                  <a:srgbClr val="0000FF"/>
                </a:solidFill>
                <a:latin typeface="+mn-ea"/>
                <a:ea typeface="+mn-ea"/>
              </a:rPr>
              <a:t>150kg</a:t>
            </a:r>
            <a:r>
              <a:rPr lang="en-US" altLang="zh-CN" sz="2800" dirty="0">
                <a:latin typeface="+mn-ea"/>
                <a:ea typeface="+mn-ea"/>
              </a:rPr>
              <a:t>-24kg</a:t>
            </a:r>
            <a:r>
              <a:rPr lang="zh-CN" altLang="en-US" sz="2800" dirty="0">
                <a:latin typeface="+mn-ea"/>
                <a:ea typeface="+mn-ea"/>
              </a:rPr>
              <a:t>＝</a:t>
            </a:r>
            <a:r>
              <a:rPr lang="en-US" altLang="zh-CN" sz="2800" dirty="0">
                <a:latin typeface="+mn-ea"/>
                <a:ea typeface="+mn-ea"/>
              </a:rPr>
              <a:t>126kg</a:t>
            </a:r>
          </a:p>
        </p:txBody>
      </p:sp>
      <p:sp>
        <p:nvSpPr>
          <p:cNvPr id="17" name="Text Box 15"/>
          <p:cNvSpPr txBox="1">
            <a:spLocks noChangeArrowheads="1"/>
          </p:cNvSpPr>
          <p:nvPr/>
        </p:nvSpPr>
        <p:spPr bwMode="auto">
          <a:xfrm>
            <a:off x="2325899" y="5565418"/>
            <a:ext cx="7585731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 dirty="0">
                <a:latin typeface="+mn-ea"/>
                <a:ea typeface="+mn-ea"/>
              </a:rPr>
              <a:t>答：需</a:t>
            </a:r>
            <a:r>
              <a:rPr kumimoji="1" lang="zh-CN" altLang="en-US" sz="2800" dirty="0">
                <a:latin typeface="+mn-ea"/>
                <a:ea typeface="+mn-ea"/>
              </a:rPr>
              <a:t>氯化钠和水的质量分别</a:t>
            </a:r>
            <a:r>
              <a:rPr lang="zh-CN" altLang="en-US" sz="2800" dirty="0">
                <a:latin typeface="+mn-ea"/>
                <a:ea typeface="+mn-ea"/>
              </a:rPr>
              <a:t>为</a:t>
            </a:r>
            <a:r>
              <a:rPr lang="en-US" altLang="zh-CN" sz="2800" dirty="0">
                <a:latin typeface="+mn-ea"/>
                <a:ea typeface="+mn-ea"/>
              </a:rPr>
              <a:t>24kg</a:t>
            </a:r>
            <a:r>
              <a:rPr lang="zh-CN" altLang="en-US" sz="2800" dirty="0">
                <a:latin typeface="+mn-ea"/>
                <a:ea typeface="+mn-ea"/>
              </a:rPr>
              <a:t>和</a:t>
            </a:r>
            <a:r>
              <a:rPr lang="en-US" altLang="zh-CN" sz="2800" dirty="0">
                <a:latin typeface="+mn-ea"/>
                <a:ea typeface="+mn-ea"/>
              </a:rPr>
              <a:t>126kg</a:t>
            </a:r>
            <a:r>
              <a:rPr lang="zh-CN" altLang="en-US" sz="2800" dirty="0">
                <a:latin typeface="+mn-ea"/>
                <a:ea typeface="+mn-ea"/>
              </a:rPr>
              <a:t>。</a:t>
            </a:r>
          </a:p>
        </p:txBody>
      </p:sp>
      <p:sp>
        <p:nvSpPr>
          <p:cNvPr id="18" name="Text Box 16"/>
          <p:cNvSpPr txBox="1">
            <a:spLocks noChangeArrowheads="1"/>
          </p:cNvSpPr>
          <p:nvPr/>
        </p:nvSpPr>
        <p:spPr bwMode="auto">
          <a:xfrm>
            <a:off x="3475134" y="4246488"/>
            <a:ext cx="1633781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>
                <a:solidFill>
                  <a:srgbClr val="FF0000"/>
                </a:solidFill>
                <a:latin typeface="+mn-ea"/>
                <a:ea typeface="+mn-ea"/>
              </a:rPr>
              <a:t>m(NaCl)=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5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0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5" name="Text Box 3"/>
          <p:cNvSpPr txBox="1">
            <a:spLocks noChangeArrowheads="1"/>
          </p:cNvSpPr>
          <p:nvPr/>
        </p:nvSpPr>
        <p:spPr bwMode="auto">
          <a:xfrm>
            <a:off x="958624" y="1000109"/>
            <a:ext cx="10321158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kumimoji="1" lang="en-US" altLang="zh-CN" sz="2800" dirty="0">
                <a:latin typeface="+mn-ea"/>
                <a:ea typeface="+mn-ea"/>
              </a:rPr>
              <a:t>1</a:t>
            </a:r>
            <a:r>
              <a:rPr kumimoji="1" lang="zh-CN" altLang="en-US" sz="2800" dirty="0">
                <a:latin typeface="+mn-ea"/>
                <a:ea typeface="+mn-ea"/>
              </a:rPr>
              <a:t>、</a:t>
            </a:r>
            <a:r>
              <a:rPr lang="zh-CN" altLang="en-US" sz="2800" dirty="0">
                <a:latin typeface="+mn-ea"/>
                <a:ea typeface="+mn-ea"/>
              </a:rPr>
              <a:t>某温度时，蒸干</a:t>
            </a:r>
            <a:r>
              <a:rPr lang="en-US" altLang="zh-CN" sz="2800" dirty="0">
                <a:latin typeface="+mn-ea"/>
                <a:ea typeface="+mn-ea"/>
              </a:rPr>
              <a:t>35g </a:t>
            </a:r>
            <a:r>
              <a:rPr lang="en-US" altLang="zh-CN" sz="2800" dirty="0" err="1">
                <a:latin typeface="+mn-ea"/>
                <a:ea typeface="+mn-ea"/>
              </a:rPr>
              <a:t>KCl</a:t>
            </a:r>
            <a:r>
              <a:rPr lang="zh-CN" altLang="en-US" sz="2800" dirty="0">
                <a:latin typeface="+mn-ea"/>
                <a:ea typeface="+mn-ea"/>
              </a:rPr>
              <a:t>溶液，得到</a:t>
            </a:r>
            <a:r>
              <a:rPr lang="en-US" altLang="zh-CN" sz="2800" dirty="0">
                <a:latin typeface="+mn-ea"/>
                <a:ea typeface="+mn-ea"/>
              </a:rPr>
              <a:t>7g</a:t>
            </a:r>
            <a:r>
              <a:rPr lang="en-US" altLang="zh-CN" sz="2800" dirty="0">
                <a:latin typeface="+mn-ea"/>
              </a:rPr>
              <a:t> </a:t>
            </a:r>
            <a:r>
              <a:rPr lang="en-US" altLang="zh-CN" sz="2800" dirty="0" err="1">
                <a:latin typeface="+mn-ea"/>
              </a:rPr>
              <a:t>KCl</a:t>
            </a:r>
            <a:r>
              <a:rPr lang="zh-CN" altLang="en-US" sz="2800" dirty="0">
                <a:latin typeface="+mn-ea"/>
                <a:ea typeface="+mn-ea"/>
              </a:rPr>
              <a:t>，求该溶液中</a:t>
            </a:r>
            <a:endParaRPr lang="en-US" altLang="zh-CN" sz="2800" dirty="0">
              <a:latin typeface="+mn-ea"/>
              <a:ea typeface="+mn-ea"/>
            </a:endParaRPr>
          </a:p>
          <a:p>
            <a:r>
              <a:rPr lang="en-US" altLang="zh-CN" sz="2800" dirty="0">
                <a:latin typeface="+mn-ea"/>
                <a:ea typeface="+mn-ea"/>
              </a:rPr>
              <a:t>   </a:t>
            </a:r>
            <a:r>
              <a:rPr lang="zh-CN" altLang="en-US" sz="2800" dirty="0">
                <a:latin typeface="+mn-ea"/>
                <a:ea typeface="+mn-ea"/>
              </a:rPr>
              <a:t>溶质的质量分数？</a:t>
            </a:r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（</a:t>
            </a:r>
            <a:r>
              <a:rPr lang="en-US" altLang="zh-CN" sz="2800" dirty="0">
                <a:solidFill>
                  <a:srgbClr val="FF0000"/>
                </a:solidFill>
                <a:latin typeface="+mn-ea"/>
                <a:ea typeface="+mn-ea"/>
              </a:rPr>
              <a:t>P</a:t>
            </a:r>
            <a:r>
              <a:rPr lang="en-US" altLang="zh-CN" sz="2800" baseline="-25000" dirty="0">
                <a:solidFill>
                  <a:srgbClr val="FF0000"/>
                </a:solidFill>
                <a:latin typeface="+mn-ea"/>
                <a:ea typeface="+mn-ea"/>
              </a:rPr>
              <a:t>45</a:t>
            </a:r>
            <a:r>
              <a:rPr lang="en-US" altLang="zh-CN" sz="2800" dirty="0">
                <a:solidFill>
                  <a:srgbClr val="FF0000"/>
                </a:solidFill>
                <a:latin typeface="+mn-ea"/>
                <a:ea typeface="+mn-ea"/>
              </a:rPr>
              <a:t> 2</a:t>
            </a:r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）</a:t>
            </a:r>
          </a:p>
        </p:txBody>
      </p:sp>
      <p:sp>
        <p:nvSpPr>
          <p:cNvPr id="44036" name="Text Box 4"/>
          <p:cNvSpPr txBox="1">
            <a:spLocks noChangeArrowheads="1"/>
          </p:cNvSpPr>
          <p:nvPr/>
        </p:nvSpPr>
        <p:spPr bwMode="auto">
          <a:xfrm>
            <a:off x="1630710" y="2439463"/>
            <a:ext cx="906017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>
                <a:latin typeface="+mn-ea"/>
                <a:ea typeface="+mn-ea"/>
              </a:rPr>
              <a:t>解：</a:t>
            </a:r>
          </a:p>
        </p:txBody>
      </p:sp>
      <p:sp>
        <p:nvSpPr>
          <p:cNvPr id="44037" name="Text Box 5"/>
          <p:cNvSpPr txBox="1">
            <a:spLocks noChangeArrowheads="1"/>
          </p:cNvSpPr>
          <p:nvPr/>
        </p:nvSpPr>
        <p:spPr bwMode="auto">
          <a:xfrm>
            <a:off x="2589436" y="2483913"/>
            <a:ext cx="1936483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sz="2800" dirty="0" err="1">
                <a:latin typeface="+mn-ea"/>
                <a:ea typeface="+mn-ea"/>
              </a:rPr>
              <a:t>KCl</a:t>
            </a:r>
            <a:r>
              <a:rPr lang="en-US" altLang="zh-CN" sz="2800" dirty="0">
                <a:latin typeface="+mn-ea"/>
                <a:ea typeface="+mn-ea"/>
              </a:rPr>
              <a:t>% =</a:t>
            </a:r>
          </a:p>
        </p:txBody>
      </p:sp>
      <p:grpSp>
        <p:nvGrpSpPr>
          <p:cNvPr id="2" name="Group 6"/>
          <p:cNvGrpSpPr>
            <a:grpSpLocks/>
          </p:cNvGrpSpPr>
          <p:nvPr/>
        </p:nvGrpSpPr>
        <p:grpSpPr bwMode="auto">
          <a:xfrm>
            <a:off x="4026614" y="2276872"/>
            <a:ext cx="3070885" cy="981074"/>
            <a:chOff x="1701" y="3249"/>
            <a:chExt cx="1451" cy="618"/>
          </a:xfrm>
        </p:grpSpPr>
        <p:sp>
          <p:nvSpPr>
            <p:cNvPr id="44039" name="Text Box 7"/>
            <p:cNvSpPr txBox="1">
              <a:spLocks noChangeArrowheads="1"/>
            </p:cNvSpPr>
            <p:nvPr/>
          </p:nvSpPr>
          <p:spPr bwMode="auto">
            <a:xfrm>
              <a:off x="1921" y="3537"/>
              <a:ext cx="344" cy="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 sz="2800" dirty="0">
                  <a:solidFill>
                    <a:srgbClr val="FF0000"/>
                  </a:solidFill>
                  <a:latin typeface="+mn-ea"/>
                  <a:ea typeface="+mn-ea"/>
                </a:rPr>
                <a:t>35g</a:t>
              </a:r>
            </a:p>
          </p:txBody>
        </p:sp>
        <p:sp>
          <p:nvSpPr>
            <p:cNvPr id="44040" name="Text Box 8"/>
            <p:cNvSpPr txBox="1">
              <a:spLocks noChangeArrowheads="1"/>
            </p:cNvSpPr>
            <p:nvPr/>
          </p:nvSpPr>
          <p:spPr bwMode="auto">
            <a:xfrm>
              <a:off x="1996" y="3249"/>
              <a:ext cx="258" cy="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 sz="2800" dirty="0">
                  <a:solidFill>
                    <a:srgbClr val="FF0000"/>
                  </a:solidFill>
                  <a:latin typeface="+mn-ea"/>
                  <a:ea typeface="+mn-ea"/>
                </a:rPr>
                <a:t>7g</a:t>
              </a:r>
            </a:p>
          </p:txBody>
        </p:sp>
        <p:sp>
          <p:nvSpPr>
            <p:cNvPr id="44041" name="Line 9"/>
            <p:cNvSpPr>
              <a:spLocks noChangeShapeType="1"/>
            </p:cNvSpPr>
            <p:nvPr/>
          </p:nvSpPr>
          <p:spPr bwMode="auto">
            <a:xfrm>
              <a:off x="1701" y="3566"/>
              <a:ext cx="816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/>
            <a:lstStyle/>
            <a:p>
              <a:endParaRPr lang="zh-CN" altLang="en-US" sz="2800">
                <a:latin typeface="+mn-ea"/>
                <a:ea typeface="+mn-ea"/>
              </a:endParaRPr>
            </a:p>
          </p:txBody>
        </p:sp>
        <p:sp>
          <p:nvSpPr>
            <p:cNvPr id="44042" name="Text Box 10"/>
            <p:cNvSpPr txBox="1">
              <a:spLocks noChangeArrowheads="1"/>
            </p:cNvSpPr>
            <p:nvPr/>
          </p:nvSpPr>
          <p:spPr bwMode="auto">
            <a:xfrm>
              <a:off x="2552" y="3385"/>
              <a:ext cx="600" cy="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 sz="2800" dirty="0">
                  <a:latin typeface="+mn-ea"/>
                  <a:ea typeface="+mn-ea"/>
                </a:rPr>
                <a:t>×100%</a:t>
              </a:r>
            </a:p>
          </p:txBody>
        </p:sp>
      </p:grpSp>
      <p:sp>
        <p:nvSpPr>
          <p:cNvPr id="44043" name="Text Box 11"/>
          <p:cNvSpPr txBox="1">
            <a:spLocks noChangeArrowheads="1"/>
          </p:cNvSpPr>
          <p:nvPr/>
        </p:nvSpPr>
        <p:spPr bwMode="auto">
          <a:xfrm>
            <a:off x="7410991" y="2540399"/>
            <a:ext cx="1688331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sz="2800" dirty="0">
                <a:latin typeface="+mn-ea"/>
                <a:ea typeface="+mn-ea"/>
              </a:rPr>
              <a:t>= 20%</a:t>
            </a:r>
          </a:p>
        </p:txBody>
      </p:sp>
      <p:sp>
        <p:nvSpPr>
          <p:cNvPr id="44044" name="Text Box 12"/>
          <p:cNvSpPr txBox="1">
            <a:spLocks noChangeArrowheads="1"/>
          </p:cNvSpPr>
          <p:nvPr/>
        </p:nvSpPr>
        <p:spPr bwMode="auto">
          <a:xfrm>
            <a:off x="8779143" y="2496211"/>
            <a:ext cx="1266693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答：略</a:t>
            </a:r>
          </a:p>
        </p:txBody>
      </p:sp>
      <p:sp>
        <p:nvSpPr>
          <p:cNvPr id="12" name="Text Box 2"/>
          <p:cNvSpPr txBox="1">
            <a:spLocks noChangeArrowheads="1"/>
          </p:cNvSpPr>
          <p:nvPr/>
        </p:nvSpPr>
        <p:spPr bwMode="auto">
          <a:xfrm>
            <a:off x="996366" y="3195553"/>
            <a:ext cx="10571448" cy="1169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800" dirty="0">
                <a:latin typeface="+mn-ea"/>
                <a:ea typeface="+mn-ea"/>
              </a:rPr>
              <a:t>2</a:t>
            </a:r>
            <a:r>
              <a:rPr kumimoji="1" lang="zh-CN" altLang="en-US" sz="2800" dirty="0">
                <a:latin typeface="+mn-ea"/>
                <a:ea typeface="+mn-ea"/>
              </a:rPr>
              <a:t>、配制</a:t>
            </a:r>
            <a:r>
              <a:rPr kumimoji="1" lang="en-US" altLang="zh-CN" sz="2800" dirty="0">
                <a:latin typeface="+mn-ea"/>
                <a:ea typeface="+mn-ea"/>
              </a:rPr>
              <a:t>500mL</a:t>
            </a:r>
            <a:r>
              <a:rPr kumimoji="1" lang="zh-CN" altLang="en-US" sz="2800" dirty="0">
                <a:latin typeface="+mn-ea"/>
                <a:ea typeface="+mn-ea"/>
              </a:rPr>
              <a:t>质量分数为</a:t>
            </a:r>
            <a:r>
              <a:rPr kumimoji="1" lang="en-US" altLang="zh-CN" sz="2800" dirty="0">
                <a:latin typeface="+mn-ea"/>
                <a:ea typeface="+mn-ea"/>
              </a:rPr>
              <a:t>10% </a:t>
            </a:r>
            <a:r>
              <a:rPr kumimoji="1" lang="en-US" altLang="zh-CN" sz="2800" dirty="0" err="1">
                <a:latin typeface="+mn-ea"/>
                <a:ea typeface="+mn-ea"/>
              </a:rPr>
              <a:t>NaOH</a:t>
            </a:r>
            <a:r>
              <a:rPr kumimoji="1" lang="zh-CN" altLang="en-US" sz="2800" dirty="0">
                <a:latin typeface="+mn-ea"/>
                <a:ea typeface="+mn-ea"/>
              </a:rPr>
              <a:t>溶液</a:t>
            </a:r>
            <a:r>
              <a:rPr kumimoji="1" lang="en-US" altLang="zh-CN" sz="2800" dirty="0">
                <a:latin typeface="+mn-ea"/>
                <a:ea typeface="+mn-ea"/>
              </a:rPr>
              <a:t>(</a:t>
            </a:r>
            <a:r>
              <a:rPr kumimoji="1" lang="zh-CN" altLang="en-US" sz="2800" dirty="0">
                <a:latin typeface="+mn-ea"/>
                <a:ea typeface="+mn-ea"/>
              </a:rPr>
              <a:t>密度为</a:t>
            </a:r>
            <a:r>
              <a:rPr kumimoji="1" lang="en-US" altLang="zh-CN" sz="2800" dirty="0">
                <a:latin typeface="+mn-ea"/>
                <a:ea typeface="+mn-ea"/>
              </a:rPr>
              <a:t>1.1g/cm</a:t>
            </a:r>
            <a:r>
              <a:rPr kumimoji="1" lang="en-US" altLang="zh-CN" sz="2800" baseline="30000" dirty="0">
                <a:latin typeface="+mn-ea"/>
                <a:ea typeface="+mn-ea"/>
              </a:rPr>
              <a:t>3</a:t>
            </a:r>
            <a:r>
              <a:rPr kumimoji="1" lang="en-US" altLang="zh-CN" sz="2800" dirty="0">
                <a:latin typeface="+mn-ea"/>
                <a:ea typeface="+mn-ea"/>
              </a:rPr>
              <a:t>)</a:t>
            </a:r>
            <a:r>
              <a:rPr kumimoji="1" lang="zh-CN" altLang="en-US" sz="2800" dirty="0">
                <a:latin typeface="+mn-ea"/>
                <a:ea typeface="+mn-ea"/>
              </a:rPr>
              <a:t>，需要</a:t>
            </a:r>
            <a:endParaRPr kumimoji="1" lang="en-US" altLang="zh-CN" sz="2800" dirty="0">
              <a:latin typeface="+mn-ea"/>
              <a:ea typeface="+mn-ea"/>
            </a:endParaRPr>
          </a:p>
          <a:p>
            <a:pPr>
              <a:spcBef>
                <a:spcPct val="50000"/>
              </a:spcBef>
            </a:pPr>
            <a:r>
              <a:rPr kumimoji="1" lang="en-US" altLang="zh-CN" sz="2800" dirty="0">
                <a:latin typeface="+mn-ea"/>
                <a:ea typeface="+mn-ea"/>
              </a:rPr>
              <a:t>   </a:t>
            </a:r>
            <a:r>
              <a:rPr kumimoji="1" lang="en-US" altLang="zh-CN" sz="2800" dirty="0" err="1">
                <a:latin typeface="+mn-ea"/>
                <a:ea typeface="+mn-ea"/>
              </a:rPr>
              <a:t>NaOH</a:t>
            </a:r>
            <a:r>
              <a:rPr kumimoji="1" lang="zh-CN" altLang="en-US" sz="2800" dirty="0">
                <a:latin typeface="+mn-ea"/>
                <a:ea typeface="+mn-ea"/>
              </a:rPr>
              <a:t>和水的质量各是多少？</a:t>
            </a:r>
            <a:r>
              <a:rPr kumimoji="1" lang="en-US" altLang="zh-CN" sz="2800" dirty="0">
                <a:solidFill>
                  <a:srgbClr val="FF0000"/>
                </a:solidFill>
                <a:latin typeface="+mn-ea"/>
              </a:rPr>
              <a:t>(P</a:t>
            </a:r>
            <a:r>
              <a:rPr kumimoji="1" lang="en-US" altLang="zh-CN" sz="2800" baseline="-25000" dirty="0">
                <a:solidFill>
                  <a:srgbClr val="FF0000"/>
                </a:solidFill>
                <a:latin typeface="+mn-ea"/>
              </a:rPr>
              <a:t>45 </a:t>
            </a:r>
            <a:r>
              <a:rPr kumimoji="1" lang="en-US" altLang="zh-CN" sz="2800" dirty="0">
                <a:solidFill>
                  <a:srgbClr val="FF0000"/>
                </a:solidFill>
                <a:latin typeface="+mn-ea"/>
              </a:rPr>
              <a:t>4)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p:sp>
        <p:nvSpPr>
          <p:cNvPr id="13" name="Text Box 3"/>
          <p:cNvSpPr txBox="1">
            <a:spLocks noChangeArrowheads="1"/>
          </p:cNvSpPr>
          <p:nvPr/>
        </p:nvSpPr>
        <p:spPr bwMode="auto">
          <a:xfrm>
            <a:off x="1558702" y="4470792"/>
            <a:ext cx="906017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 dirty="0">
                <a:latin typeface="宋体" pitchFamily="2" charset="-122"/>
              </a:rPr>
              <a:t>解：</a:t>
            </a:r>
          </a:p>
        </p:txBody>
      </p:sp>
      <p:sp>
        <p:nvSpPr>
          <p:cNvPr id="14" name="Text Box 4"/>
          <p:cNvSpPr txBox="1">
            <a:spLocks noChangeArrowheads="1"/>
          </p:cNvSpPr>
          <p:nvPr/>
        </p:nvSpPr>
        <p:spPr bwMode="auto">
          <a:xfrm>
            <a:off x="2370205" y="4489758"/>
            <a:ext cx="181492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>
                <a:solidFill>
                  <a:srgbClr val="FF0000"/>
                </a:solidFill>
                <a:latin typeface="宋体" pitchFamily="2" charset="-122"/>
              </a:rPr>
              <a:t>m(NaOH) =</a:t>
            </a:r>
          </a:p>
        </p:txBody>
      </p:sp>
      <p:sp>
        <p:nvSpPr>
          <p:cNvPr id="15" name="Text Box 5"/>
          <p:cNvSpPr txBox="1">
            <a:spLocks noChangeArrowheads="1"/>
          </p:cNvSpPr>
          <p:nvPr/>
        </p:nvSpPr>
        <p:spPr bwMode="auto">
          <a:xfrm>
            <a:off x="8056521" y="4489758"/>
            <a:ext cx="1090363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 dirty="0">
                <a:latin typeface="宋体" pitchFamily="2" charset="-122"/>
              </a:rPr>
              <a:t>= 55g</a:t>
            </a:r>
          </a:p>
        </p:txBody>
      </p:sp>
      <p:sp>
        <p:nvSpPr>
          <p:cNvPr id="16" name="Text Box 6"/>
          <p:cNvSpPr txBox="1">
            <a:spLocks noChangeArrowheads="1"/>
          </p:cNvSpPr>
          <p:nvPr/>
        </p:nvSpPr>
        <p:spPr bwMode="auto">
          <a:xfrm>
            <a:off x="4120903" y="4464358"/>
            <a:ext cx="3922869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>
                <a:latin typeface="宋体" pitchFamily="2" charset="-122"/>
              </a:rPr>
              <a:t>500mL×</a:t>
            </a:r>
            <a:r>
              <a:rPr kumimoji="1" lang="en-US" altLang="zh-CN" sz="2800">
                <a:latin typeface="宋体" pitchFamily="2" charset="-122"/>
              </a:rPr>
              <a:t>1.1g/cm</a:t>
            </a:r>
            <a:r>
              <a:rPr kumimoji="1" lang="en-US" altLang="zh-CN" sz="2800" baseline="30000">
                <a:latin typeface="宋体" pitchFamily="2" charset="-122"/>
              </a:rPr>
              <a:t>3</a:t>
            </a:r>
            <a:r>
              <a:rPr lang="en-US" altLang="zh-CN" sz="2800">
                <a:latin typeface="宋体" pitchFamily="2" charset="-122"/>
              </a:rPr>
              <a:t>×10</a:t>
            </a:r>
            <a:r>
              <a:rPr lang="zh-CN" altLang="en-US" sz="2800">
                <a:latin typeface="宋体" pitchFamily="2" charset="-122"/>
              </a:rPr>
              <a:t>％</a:t>
            </a:r>
          </a:p>
        </p:txBody>
      </p:sp>
      <p:sp>
        <p:nvSpPr>
          <p:cNvPr id="17" name="Text Box 7"/>
          <p:cNvSpPr txBox="1">
            <a:spLocks noChangeArrowheads="1"/>
          </p:cNvSpPr>
          <p:nvPr/>
        </p:nvSpPr>
        <p:spPr bwMode="auto">
          <a:xfrm>
            <a:off x="2370205" y="5163428"/>
            <a:ext cx="1754006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latin typeface="宋体" pitchFamily="2" charset="-122"/>
              </a:rPr>
              <a:t>m(H</a:t>
            </a:r>
            <a:r>
              <a:rPr lang="en-US" altLang="zh-CN" sz="2800" baseline="-25000" dirty="0">
                <a:solidFill>
                  <a:srgbClr val="FF0000"/>
                </a:solidFill>
                <a:latin typeface="宋体" pitchFamily="2" charset="-122"/>
              </a:rPr>
              <a:t>2</a:t>
            </a:r>
            <a:r>
              <a:rPr lang="en-US" altLang="zh-CN" sz="2800" dirty="0">
                <a:solidFill>
                  <a:srgbClr val="FF0000"/>
                </a:solidFill>
                <a:latin typeface="宋体" pitchFamily="2" charset="-122"/>
              </a:rPr>
              <a:t>O)  =</a:t>
            </a:r>
          </a:p>
        </p:txBody>
      </p:sp>
      <p:sp>
        <p:nvSpPr>
          <p:cNvPr id="18" name="Text Box 8"/>
          <p:cNvSpPr txBox="1">
            <a:spLocks noChangeArrowheads="1"/>
          </p:cNvSpPr>
          <p:nvPr/>
        </p:nvSpPr>
        <p:spPr bwMode="auto">
          <a:xfrm>
            <a:off x="7732695" y="5163428"/>
            <a:ext cx="127150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 dirty="0">
                <a:latin typeface="宋体" pitchFamily="2" charset="-122"/>
              </a:rPr>
              <a:t>= 495g</a:t>
            </a:r>
          </a:p>
        </p:txBody>
      </p:sp>
      <p:sp>
        <p:nvSpPr>
          <p:cNvPr id="19" name="Text Box 9"/>
          <p:cNvSpPr txBox="1">
            <a:spLocks noChangeArrowheads="1"/>
          </p:cNvSpPr>
          <p:nvPr/>
        </p:nvSpPr>
        <p:spPr bwMode="auto">
          <a:xfrm>
            <a:off x="4120903" y="5138028"/>
            <a:ext cx="3563796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>
                <a:latin typeface="宋体" pitchFamily="2" charset="-122"/>
              </a:rPr>
              <a:t>500mL×</a:t>
            </a:r>
            <a:r>
              <a:rPr kumimoji="1" lang="en-US" altLang="zh-CN" sz="2800">
                <a:latin typeface="宋体" pitchFamily="2" charset="-122"/>
              </a:rPr>
              <a:t>1.1g/cm</a:t>
            </a:r>
            <a:r>
              <a:rPr kumimoji="1" lang="en-US" altLang="zh-CN" sz="2800" baseline="30000">
                <a:latin typeface="宋体" pitchFamily="2" charset="-122"/>
              </a:rPr>
              <a:t>3</a:t>
            </a:r>
            <a:r>
              <a:rPr lang="en-US" altLang="zh-CN" sz="2800">
                <a:latin typeface="宋体" pitchFamily="2" charset="-122"/>
              </a:rPr>
              <a:t>-55g</a:t>
            </a:r>
          </a:p>
        </p:txBody>
      </p:sp>
      <p:sp>
        <p:nvSpPr>
          <p:cNvPr id="20" name="Text Box 10"/>
          <p:cNvSpPr txBox="1">
            <a:spLocks noChangeArrowheads="1"/>
          </p:cNvSpPr>
          <p:nvPr/>
        </p:nvSpPr>
        <p:spPr bwMode="auto">
          <a:xfrm>
            <a:off x="2317296" y="5786100"/>
            <a:ext cx="722665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 dirty="0">
                <a:latin typeface="宋体" pitchFamily="2" charset="-122"/>
              </a:rPr>
              <a:t>答：需要</a:t>
            </a:r>
            <a:r>
              <a:rPr lang="en-US" altLang="zh-CN" sz="2800" dirty="0" err="1">
                <a:latin typeface="宋体" pitchFamily="2" charset="-122"/>
              </a:rPr>
              <a:t>NaOH</a:t>
            </a:r>
            <a:r>
              <a:rPr lang="zh-CN" altLang="en-US" sz="2800" dirty="0">
                <a:latin typeface="宋体" pitchFamily="2" charset="-122"/>
              </a:rPr>
              <a:t>和水的质量分别为</a:t>
            </a:r>
            <a:r>
              <a:rPr lang="en-US" altLang="zh-CN" sz="2800" dirty="0">
                <a:latin typeface="宋体" pitchFamily="2" charset="-122"/>
              </a:rPr>
              <a:t>55g</a:t>
            </a:r>
            <a:r>
              <a:rPr lang="zh-CN" altLang="en-US" sz="2800" dirty="0">
                <a:latin typeface="宋体" pitchFamily="2" charset="-122"/>
              </a:rPr>
              <a:t>和</a:t>
            </a:r>
            <a:r>
              <a:rPr lang="en-US" altLang="zh-CN" sz="2800" dirty="0">
                <a:latin typeface="宋体" pitchFamily="2" charset="-122"/>
              </a:rPr>
              <a:t>495g</a:t>
            </a:r>
            <a:r>
              <a:rPr lang="zh-CN" altLang="en-US" sz="2800" dirty="0">
                <a:latin typeface="宋体" pitchFamily="2" charset="-122"/>
              </a:rPr>
              <a:t>。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4367014" y="188640"/>
            <a:ext cx="296427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dirty="0">
                <a:solidFill>
                  <a:srgbClr val="0000FF"/>
                </a:solidFill>
              </a:rPr>
              <a:t>【</a:t>
            </a:r>
            <a:r>
              <a:rPr lang="zh-CN" altLang="en-US" sz="3600" dirty="0">
                <a:solidFill>
                  <a:srgbClr val="0000FF"/>
                </a:solidFill>
              </a:rPr>
              <a:t>学以致用</a:t>
            </a:r>
            <a:r>
              <a:rPr lang="en-US" altLang="zh-CN" sz="3600" dirty="0">
                <a:solidFill>
                  <a:srgbClr val="0000FF"/>
                </a:solidFill>
              </a:rPr>
              <a:t>】</a:t>
            </a:r>
            <a:endParaRPr lang="zh-CN" altLang="en-US" sz="3600" dirty="0">
              <a:solidFill>
                <a:srgbClr val="0000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40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440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440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440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2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7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36" grpId="0"/>
      <p:bldP spid="44037" grpId="0"/>
      <p:bldP spid="44043" grpId="0"/>
      <p:bldP spid="44044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ext Box 15"/>
          <p:cNvSpPr txBox="1">
            <a:spLocks noChangeArrowheads="1"/>
          </p:cNvSpPr>
          <p:nvPr/>
        </p:nvSpPr>
        <p:spPr bwMode="auto">
          <a:xfrm>
            <a:off x="1047578" y="2357430"/>
            <a:ext cx="4000007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latin typeface="+mn-ea"/>
                <a:ea typeface="+mn-ea"/>
              </a:rPr>
              <a:t>2</a:t>
            </a:r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、</a:t>
            </a:r>
            <a:r>
              <a:rPr lang="zh-CN" altLang="en-US" sz="2800" dirty="0">
                <a:solidFill>
                  <a:srgbClr val="0000FF"/>
                </a:solidFill>
                <a:latin typeface="+mn-ea"/>
                <a:ea typeface="+mn-ea"/>
              </a:rPr>
              <a:t>（浓）</a:t>
            </a:r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溶液的稀释：</a:t>
            </a:r>
          </a:p>
        </p:txBody>
      </p:sp>
      <p:sp>
        <p:nvSpPr>
          <p:cNvPr id="21" name="Rectangle 1"/>
          <p:cNvSpPr>
            <a:spLocks noChangeArrowheads="1"/>
          </p:cNvSpPr>
          <p:nvPr/>
        </p:nvSpPr>
        <p:spPr bwMode="auto">
          <a:xfrm>
            <a:off x="1046946" y="1357298"/>
            <a:ext cx="5955476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sz="28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二、有关溶质的质量分数的</a:t>
            </a:r>
            <a:r>
              <a:rPr kumimoji="0" lang="zh-CN" sz="2800" i="0" u="none" strike="noStrike" cap="none" normalizeH="0" baseline="0" dirty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简单计算</a:t>
            </a:r>
            <a:endParaRPr kumimoji="0" lang="zh-CN" sz="2800" i="0" u="none" strike="noStrike" cap="none" normalizeH="0" baseline="0" dirty="0">
              <a:ln>
                <a:noFill/>
              </a:ln>
              <a:solidFill>
                <a:srgbClr val="FF0000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</p:txBody>
      </p:sp>
      <p:sp>
        <p:nvSpPr>
          <p:cNvPr id="23" name="Text Box 6"/>
          <p:cNvSpPr txBox="1">
            <a:spLocks noChangeArrowheads="1"/>
          </p:cNvSpPr>
          <p:nvPr/>
        </p:nvSpPr>
        <p:spPr bwMode="auto">
          <a:xfrm>
            <a:off x="5016072" y="2357430"/>
            <a:ext cx="4895558" cy="523220"/>
          </a:xfrm>
          <a:prstGeom prst="rect">
            <a:avLst/>
          </a:prstGeom>
          <a:solidFill>
            <a:srgbClr val="0000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sz="2800" dirty="0">
                <a:solidFill>
                  <a:schemeClr val="bg1"/>
                </a:solidFill>
              </a:rPr>
              <a:t>m</a:t>
            </a:r>
            <a:r>
              <a:rPr lang="zh-CN" altLang="en-US" sz="2800" dirty="0">
                <a:solidFill>
                  <a:schemeClr val="bg1"/>
                </a:solidFill>
              </a:rPr>
              <a:t>（溶质）</a:t>
            </a:r>
            <a:r>
              <a:rPr lang="zh-CN" altLang="en-US" sz="2800" baseline="-25000" dirty="0">
                <a:solidFill>
                  <a:schemeClr val="bg1"/>
                </a:solidFill>
              </a:rPr>
              <a:t>前</a:t>
            </a:r>
            <a:r>
              <a:rPr lang="zh-CN" altLang="en-US" sz="2800" dirty="0">
                <a:solidFill>
                  <a:schemeClr val="bg1"/>
                </a:solidFill>
              </a:rPr>
              <a:t>＝</a:t>
            </a:r>
            <a:r>
              <a:rPr lang="en-US" altLang="zh-CN" sz="2800" dirty="0">
                <a:solidFill>
                  <a:schemeClr val="bg1"/>
                </a:solidFill>
              </a:rPr>
              <a:t>m</a:t>
            </a:r>
            <a:r>
              <a:rPr lang="zh-CN" altLang="en-US" sz="2800" dirty="0">
                <a:solidFill>
                  <a:schemeClr val="bg1"/>
                </a:solidFill>
              </a:rPr>
              <a:t> （溶质）</a:t>
            </a:r>
            <a:r>
              <a:rPr lang="zh-CN" altLang="en-US" sz="2800" baseline="-25000" dirty="0">
                <a:solidFill>
                  <a:schemeClr val="bg1"/>
                </a:solidFill>
              </a:rPr>
              <a:t>后</a:t>
            </a:r>
            <a:endParaRPr lang="zh-CN" altLang="en-US" sz="2800" dirty="0">
              <a:solidFill>
                <a:schemeClr val="bg1"/>
              </a:solidFill>
            </a:endParaRPr>
          </a:p>
        </p:txBody>
      </p:sp>
      <p:sp>
        <p:nvSpPr>
          <p:cNvPr id="24" name="Text Box 2"/>
          <p:cNvSpPr txBox="1">
            <a:spLocks noChangeArrowheads="1"/>
          </p:cNvSpPr>
          <p:nvPr/>
        </p:nvSpPr>
        <p:spPr bwMode="auto">
          <a:xfrm>
            <a:off x="912166" y="2928935"/>
            <a:ext cx="10653913" cy="1169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800" dirty="0">
                <a:latin typeface="Times New Roman" pitchFamily="18" charset="0"/>
              </a:rPr>
              <a:t>例</a:t>
            </a:r>
            <a:r>
              <a:rPr kumimoji="1" lang="en-US" altLang="zh-CN" sz="2800" dirty="0">
                <a:latin typeface="Times New Roman" pitchFamily="18" charset="0"/>
              </a:rPr>
              <a:t>2</a:t>
            </a:r>
            <a:r>
              <a:rPr kumimoji="1" lang="zh-CN" altLang="en-US" sz="2800" dirty="0">
                <a:latin typeface="Times New Roman" pitchFamily="18" charset="0"/>
              </a:rPr>
              <a:t>：把</a:t>
            </a:r>
            <a:r>
              <a:rPr kumimoji="1" lang="en-US" altLang="zh-CN" sz="2800" dirty="0">
                <a:latin typeface="Times New Roman" pitchFamily="18" charset="0"/>
              </a:rPr>
              <a:t>50g</a:t>
            </a:r>
            <a:r>
              <a:rPr kumimoji="1" lang="zh-CN" altLang="en-US" sz="2800" dirty="0">
                <a:latin typeface="Times New Roman" pitchFamily="18" charset="0"/>
              </a:rPr>
              <a:t>质量分数为</a:t>
            </a:r>
            <a:r>
              <a:rPr kumimoji="1" lang="en-US" altLang="zh-CN" sz="2800" dirty="0">
                <a:latin typeface="Times New Roman" pitchFamily="18" charset="0"/>
              </a:rPr>
              <a:t>98%</a:t>
            </a:r>
            <a:r>
              <a:rPr kumimoji="1" lang="zh-CN" altLang="en-US" sz="2800" dirty="0">
                <a:latin typeface="Times New Roman" pitchFamily="18" charset="0"/>
              </a:rPr>
              <a:t>的硫酸稀释成质量分数为</a:t>
            </a:r>
            <a:r>
              <a:rPr kumimoji="1" lang="en-US" altLang="zh-CN" sz="2800" dirty="0">
                <a:latin typeface="Times New Roman" pitchFamily="18" charset="0"/>
              </a:rPr>
              <a:t>20%</a:t>
            </a:r>
            <a:r>
              <a:rPr kumimoji="1" lang="zh-CN" altLang="en-US" sz="2800" dirty="0">
                <a:latin typeface="Times New Roman" pitchFamily="18" charset="0"/>
              </a:rPr>
              <a:t>的硫酸</a:t>
            </a:r>
            <a:endParaRPr kumimoji="1" lang="en-US" altLang="zh-CN" sz="2800" dirty="0">
              <a:latin typeface="Times New Roman" pitchFamily="18" charset="0"/>
            </a:endParaRPr>
          </a:p>
          <a:p>
            <a:pPr>
              <a:spcBef>
                <a:spcPct val="50000"/>
              </a:spcBef>
            </a:pPr>
            <a:r>
              <a:rPr kumimoji="1" lang="en-US" altLang="zh-CN" sz="2800" dirty="0">
                <a:latin typeface="Times New Roman" pitchFamily="18" charset="0"/>
              </a:rPr>
              <a:t>           </a:t>
            </a:r>
            <a:r>
              <a:rPr kumimoji="1" lang="zh-CN" altLang="en-US" sz="2800" dirty="0">
                <a:latin typeface="Times New Roman" pitchFamily="18" charset="0"/>
              </a:rPr>
              <a:t>溶液，需要水多少</a:t>
            </a:r>
            <a:r>
              <a:rPr kumimoji="1" lang="en-US" altLang="zh-CN" sz="2800" dirty="0">
                <a:latin typeface="Times New Roman" pitchFamily="18" charset="0"/>
              </a:rPr>
              <a:t>g</a:t>
            </a:r>
            <a:r>
              <a:rPr kumimoji="1" lang="zh-CN" altLang="en-US" sz="2800" dirty="0">
                <a:latin typeface="Times New Roman" pitchFamily="18" charset="0"/>
              </a:rPr>
              <a:t>？</a:t>
            </a:r>
          </a:p>
        </p:txBody>
      </p:sp>
      <p:sp>
        <p:nvSpPr>
          <p:cNvPr id="25" name="Text Box 7"/>
          <p:cNvSpPr txBox="1">
            <a:spLocks noChangeArrowheads="1"/>
          </p:cNvSpPr>
          <p:nvPr/>
        </p:nvSpPr>
        <p:spPr bwMode="auto">
          <a:xfrm>
            <a:off x="1890155" y="4098485"/>
            <a:ext cx="433323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 dirty="0">
                <a:latin typeface="+mn-ea"/>
                <a:ea typeface="+mn-ea"/>
              </a:rPr>
              <a:t>解：设</a:t>
            </a:r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需要水</a:t>
            </a:r>
            <a:r>
              <a:rPr lang="zh-CN" altLang="en-US" sz="2800" dirty="0">
                <a:solidFill>
                  <a:srgbClr val="0000FF"/>
                </a:solidFill>
                <a:latin typeface="+mn-ea"/>
                <a:ea typeface="+mn-ea"/>
              </a:rPr>
              <a:t>的质量</a:t>
            </a:r>
            <a:r>
              <a:rPr lang="zh-CN" altLang="en-US" sz="2800" dirty="0">
                <a:latin typeface="+mn-ea"/>
                <a:ea typeface="+mn-ea"/>
              </a:rPr>
              <a:t>为</a:t>
            </a:r>
            <a:r>
              <a:rPr lang="en-US" altLang="zh-CN" sz="2800" dirty="0">
                <a:latin typeface="+mn-ea"/>
                <a:ea typeface="+mn-ea"/>
              </a:rPr>
              <a:t>x</a:t>
            </a:r>
            <a:r>
              <a:rPr lang="zh-CN" altLang="en-US" sz="2800" dirty="0">
                <a:latin typeface="+mn-ea"/>
                <a:ea typeface="+mn-ea"/>
              </a:rPr>
              <a:t>，</a:t>
            </a:r>
          </a:p>
        </p:txBody>
      </p:sp>
      <p:sp>
        <p:nvSpPr>
          <p:cNvPr id="26" name="Text Box 8"/>
          <p:cNvSpPr txBox="1">
            <a:spLocks noChangeArrowheads="1"/>
          </p:cNvSpPr>
          <p:nvPr/>
        </p:nvSpPr>
        <p:spPr bwMode="auto">
          <a:xfrm>
            <a:off x="3168489" y="4669989"/>
            <a:ext cx="5062604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 dirty="0">
                <a:solidFill>
                  <a:srgbClr val="0000FF"/>
                </a:solidFill>
                <a:latin typeface="+mn-ea"/>
                <a:ea typeface="+mn-ea"/>
              </a:rPr>
              <a:t>50g</a:t>
            </a:r>
            <a:r>
              <a:rPr lang="en-US" altLang="zh-CN" sz="2800" dirty="0">
                <a:latin typeface="+mn-ea"/>
                <a:ea typeface="+mn-ea"/>
              </a:rPr>
              <a:t>×98</a:t>
            </a:r>
            <a:r>
              <a:rPr lang="zh-CN" altLang="en-US" sz="2800" dirty="0">
                <a:latin typeface="+mn-ea"/>
                <a:ea typeface="+mn-ea"/>
              </a:rPr>
              <a:t>％＝</a:t>
            </a:r>
            <a:r>
              <a:rPr lang="zh-CN" altLang="en-US" sz="2800" dirty="0">
                <a:solidFill>
                  <a:srgbClr val="0000FF"/>
                </a:solidFill>
                <a:latin typeface="+mn-ea"/>
                <a:ea typeface="+mn-ea"/>
              </a:rPr>
              <a:t>（</a:t>
            </a:r>
            <a:r>
              <a:rPr lang="en-US" altLang="zh-CN" sz="2800" dirty="0">
                <a:solidFill>
                  <a:srgbClr val="0000FF"/>
                </a:solidFill>
                <a:latin typeface="+mn-ea"/>
                <a:ea typeface="+mn-ea"/>
              </a:rPr>
              <a:t>50g</a:t>
            </a:r>
            <a:r>
              <a:rPr lang="zh-CN" altLang="en-US" sz="2800" dirty="0">
                <a:solidFill>
                  <a:srgbClr val="0000FF"/>
                </a:solidFill>
                <a:latin typeface="+mn-ea"/>
                <a:ea typeface="+mn-ea"/>
              </a:rPr>
              <a:t>＋</a:t>
            </a:r>
            <a:r>
              <a:rPr lang="en-US" altLang="zh-CN" sz="2800" dirty="0">
                <a:solidFill>
                  <a:srgbClr val="0000FF"/>
                </a:solidFill>
                <a:latin typeface="+mn-ea"/>
                <a:ea typeface="+mn-ea"/>
              </a:rPr>
              <a:t>x</a:t>
            </a:r>
            <a:r>
              <a:rPr lang="zh-CN" altLang="en-US" sz="2800" dirty="0">
                <a:solidFill>
                  <a:srgbClr val="0000FF"/>
                </a:solidFill>
                <a:latin typeface="+mn-ea"/>
                <a:ea typeface="+mn-ea"/>
              </a:rPr>
              <a:t>）</a:t>
            </a:r>
            <a:r>
              <a:rPr lang="en-US" altLang="zh-CN" sz="2800" dirty="0">
                <a:latin typeface="+mn-ea"/>
                <a:ea typeface="+mn-ea"/>
              </a:rPr>
              <a:t>×20</a:t>
            </a:r>
            <a:r>
              <a:rPr lang="zh-CN" altLang="en-US" sz="2800" dirty="0">
                <a:latin typeface="+mn-ea"/>
                <a:ea typeface="+mn-ea"/>
              </a:rPr>
              <a:t>％</a:t>
            </a:r>
          </a:p>
        </p:txBody>
      </p:sp>
      <p:sp>
        <p:nvSpPr>
          <p:cNvPr id="27" name="Text Box 9"/>
          <p:cNvSpPr txBox="1">
            <a:spLocks noChangeArrowheads="1"/>
          </p:cNvSpPr>
          <p:nvPr/>
        </p:nvSpPr>
        <p:spPr bwMode="auto">
          <a:xfrm>
            <a:off x="3456319" y="5414530"/>
            <a:ext cx="726481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>
                <a:latin typeface="+mn-ea"/>
                <a:ea typeface="+mn-ea"/>
              </a:rPr>
              <a:t>x</a:t>
            </a:r>
            <a:r>
              <a:rPr lang="zh-CN" altLang="en-US" sz="2800">
                <a:latin typeface="+mn-ea"/>
                <a:ea typeface="+mn-ea"/>
              </a:rPr>
              <a:t>＝</a:t>
            </a:r>
          </a:p>
        </p:txBody>
      </p:sp>
      <p:grpSp>
        <p:nvGrpSpPr>
          <p:cNvPr id="28" name="Group 10"/>
          <p:cNvGrpSpPr>
            <a:grpSpLocks/>
          </p:cNvGrpSpPr>
          <p:nvPr/>
        </p:nvGrpSpPr>
        <p:grpSpPr bwMode="auto">
          <a:xfrm>
            <a:off x="4347320" y="5241493"/>
            <a:ext cx="3583051" cy="938212"/>
            <a:chOff x="1701" y="3351"/>
            <a:chExt cx="1693" cy="591"/>
          </a:xfrm>
        </p:grpSpPr>
        <p:sp>
          <p:nvSpPr>
            <p:cNvPr id="29" name="Text Box 11"/>
            <p:cNvSpPr txBox="1">
              <a:spLocks noChangeArrowheads="1"/>
            </p:cNvSpPr>
            <p:nvPr/>
          </p:nvSpPr>
          <p:spPr bwMode="auto">
            <a:xfrm>
              <a:off x="2880" y="3475"/>
              <a:ext cx="514" cy="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zh-CN" altLang="en-US" sz="2800">
                  <a:latin typeface="+mn-ea"/>
                  <a:ea typeface="+mn-ea"/>
                </a:rPr>
                <a:t>－</a:t>
              </a:r>
              <a:r>
                <a:rPr lang="en-US" altLang="zh-CN" sz="2800">
                  <a:latin typeface="+mn-ea"/>
                  <a:ea typeface="+mn-ea"/>
                </a:rPr>
                <a:t>50g</a:t>
              </a:r>
            </a:p>
          </p:txBody>
        </p:sp>
        <p:grpSp>
          <p:nvGrpSpPr>
            <p:cNvPr id="30" name="Group 12"/>
            <p:cNvGrpSpPr>
              <a:grpSpLocks/>
            </p:cNvGrpSpPr>
            <p:nvPr/>
          </p:nvGrpSpPr>
          <p:grpSpPr bwMode="auto">
            <a:xfrm>
              <a:off x="1701" y="3351"/>
              <a:ext cx="1192" cy="591"/>
              <a:chOff x="2459" y="3351"/>
              <a:chExt cx="1192" cy="591"/>
            </a:xfrm>
          </p:grpSpPr>
          <p:sp>
            <p:nvSpPr>
              <p:cNvPr id="31" name="Text Box 13"/>
              <p:cNvSpPr txBox="1">
                <a:spLocks noChangeArrowheads="1"/>
              </p:cNvSpPr>
              <p:nvPr/>
            </p:nvSpPr>
            <p:spPr bwMode="auto">
              <a:xfrm>
                <a:off x="2459" y="3351"/>
                <a:ext cx="942" cy="3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en-US" altLang="zh-CN" sz="2800">
                    <a:latin typeface="+mn-ea"/>
                    <a:ea typeface="+mn-ea"/>
                  </a:rPr>
                  <a:t> 50g×98</a:t>
                </a:r>
                <a:r>
                  <a:rPr lang="zh-CN" altLang="en-US" sz="2800">
                    <a:latin typeface="+mn-ea"/>
                    <a:ea typeface="+mn-ea"/>
                  </a:rPr>
                  <a:t>％</a:t>
                </a:r>
              </a:p>
            </p:txBody>
          </p:sp>
          <p:sp>
            <p:nvSpPr>
              <p:cNvPr id="32" name="Text Box 14"/>
              <p:cNvSpPr txBox="1">
                <a:spLocks noChangeArrowheads="1"/>
              </p:cNvSpPr>
              <p:nvPr/>
            </p:nvSpPr>
            <p:spPr bwMode="auto">
              <a:xfrm>
                <a:off x="2721" y="3612"/>
                <a:ext cx="429" cy="3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en-US" altLang="zh-CN" sz="2800">
                    <a:latin typeface="+mn-ea"/>
                    <a:ea typeface="+mn-ea"/>
                  </a:rPr>
                  <a:t>20</a:t>
                </a:r>
                <a:r>
                  <a:rPr lang="zh-CN" altLang="en-US" sz="2800">
                    <a:latin typeface="+mn-ea"/>
                    <a:ea typeface="+mn-ea"/>
                  </a:rPr>
                  <a:t>％</a:t>
                </a:r>
              </a:p>
            </p:txBody>
          </p:sp>
          <p:sp>
            <p:nvSpPr>
              <p:cNvPr id="33" name="Line 15"/>
              <p:cNvSpPr>
                <a:spLocks noChangeShapeType="1"/>
              </p:cNvSpPr>
              <p:nvPr/>
            </p:nvSpPr>
            <p:spPr bwMode="auto">
              <a:xfrm>
                <a:off x="2472" y="3661"/>
                <a:ext cx="1179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/>
              <a:lstStyle/>
              <a:p>
                <a:endParaRPr lang="zh-CN" altLang="en-US" sz="2800">
                  <a:latin typeface="+mn-ea"/>
                  <a:ea typeface="+mn-ea"/>
                </a:endParaRPr>
              </a:p>
            </p:txBody>
          </p:sp>
        </p:grpSp>
      </p:grpSp>
      <p:sp>
        <p:nvSpPr>
          <p:cNvPr id="34" name="Text Box 16"/>
          <p:cNvSpPr txBox="1">
            <a:spLocks noChangeArrowheads="1"/>
          </p:cNvSpPr>
          <p:nvPr/>
        </p:nvSpPr>
        <p:spPr bwMode="auto">
          <a:xfrm>
            <a:off x="8111430" y="5438343"/>
            <a:ext cx="1269899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 dirty="0">
                <a:latin typeface="+mn-ea"/>
                <a:ea typeface="+mn-ea"/>
              </a:rPr>
              <a:t>＝</a:t>
            </a:r>
            <a:r>
              <a:rPr lang="en-US" altLang="zh-CN" sz="2800" dirty="0">
                <a:latin typeface="+mn-ea"/>
                <a:ea typeface="+mn-ea"/>
              </a:rPr>
              <a:t>195g</a:t>
            </a:r>
          </a:p>
        </p:txBody>
      </p:sp>
      <p:sp>
        <p:nvSpPr>
          <p:cNvPr id="35" name="Text Box 17"/>
          <p:cNvSpPr txBox="1">
            <a:spLocks noChangeArrowheads="1"/>
          </p:cNvSpPr>
          <p:nvPr/>
        </p:nvSpPr>
        <p:spPr bwMode="auto">
          <a:xfrm>
            <a:off x="2062758" y="6170187"/>
            <a:ext cx="451598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 dirty="0">
                <a:latin typeface="+mn-ea"/>
                <a:ea typeface="+mn-ea"/>
              </a:rPr>
              <a:t>答：需要水的质量为</a:t>
            </a:r>
            <a:r>
              <a:rPr lang="en-US" altLang="zh-CN" sz="2800" dirty="0">
                <a:latin typeface="+mn-ea"/>
                <a:ea typeface="+mn-ea"/>
              </a:rPr>
              <a:t>195g</a:t>
            </a:r>
            <a:r>
              <a:rPr lang="zh-CN" altLang="en-US" sz="2800" dirty="0">
                <a:latin typeface="+mn-ea"/>
                <a:ea typeface="+mn-ea"/>
              </a:rPr>
              <a:t>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0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5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0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5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3" grpId="0" animBg="1"/>
      <p:bldP spid="24" grpId="0"/>
      <p:bldP spid="25" grpId="0"/>
      <p:bldP spid="26" grpId="0"/>
      <p:bldP spid="27" grpId="0"/>
      <p:bldP spid="34" grpId="0"/>
      <p:bldP spid="3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45" name="Text Box 13"/>
          <p:cNvSpPr txBox="1">
            <a:spLocks noChangeArrowheads="1"/>
          </p:cNvSpPr>
          <p:nvPr/>
        </p:nvSpPr>
        <p:spPr bwMode="auto">
          <a:xfrm>
            <a:off x="1047579" y="785795"/>
            <a:ext cx="10653913" cy="1169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800" dirty="0">
                <a:latin typeface="+mn-ea"/>
                <a:ea typeface="+mn-ea"/>
              </a:rPr>
              <a:t>3</a:t>
            </a:r>
            <a:r>
              <a:rPr kumimoji="1" lang="zh-CN" altLang="en-US" sz="2800" dirty="0">
                <a:latin typeface="+mn-ea"/>
                <a:ea typeface="+mn-ea"/>
              </a:rPr>
              <a:t>、把</a:t>
            </a:r>
            <a:r>
              <a:rPr kumimoji="1" lang="en-US" altLang="zh-CN" sz="2800" dirty="0">
                <a:latin typeface="+mn-ea"/>
                <a:ea typeface="+mn-ea"/>
              </a:rPr>
              <a:t>100g</a:t>
            </a:r>
            <a:r>
              <a:rPr kumimoji="1" lang="zh-CN" altLang="en-US" sz="2800" dirty="0">
                <a:latin typeface="+mn-ea"/>
                <a:ea typeface="+mn-ea"/>
              </a:rPr>
              <a:t>质量分数为</a:t>
            </a:r>
            <a:r>
              <a:rPr kumimoji="1" lang="en-US" altLang="zh-CN" sz="2800" dirty="0">
                <a:latin typeface="+mn-ea"/>
                <a:ea typeface="+mn-ea"/>
              </a:rPr>
              <a:t>98%</a:t>
            </a:r>
            <a:r>
              <a:rPr kumimoji="1" lang="zh-CN" altLang="en-US" sz="2800" dirty="0">
                <a:latin typeface="+mn-ea"/>
                <a:ea typeface="+mn-ea"/>
              </a:rPr>
              <a:t>的硫酸稀释成质量分数为</a:t>
            </a:r>
            <a:r>
              <a:rPr kumimoji="1" lang="en-US" altLang="zh-CN" sz="2800" dirty="0">
                <a:latin typeface="+mn-ea"/>
                <a:ea typeface="+mn-ea"/>
              </a:rPr>
              <a:t>10%</a:t>
            </a:r>
            <a:r>
              <a:rPr kumimoji="1" lang="zh-CN" altLang="en-US" sz="2800" dirty="0">
                <a:latin typeface="+mn-ea"/>
                <a:ea typeface="+mn-ea"/>
              </a:rPr>
              <a:t>的硫酸溶液，</a:t>
            </a:r>
            <a:endParaRPr kumimoji="1" lang="en-US" altLang="zh-CN" sz="2800" dirty="0">
              <a:latin typeface="+mn-ea"/>
              <a:ea typeface="+mn-ea"/>
            </a:endParaRPr>
          </a:p>
          <a:p>
            <a:pPr>
              <a:spcBef>
                <a:spcPct val="50000"/>
              </a:spcBef>
            </a:pPr>
            <a:r>
              <a:rPr kumimoji="1" lang="en-US" altLang="zh-CN" sz="2800" dirty="0">
                <a:latin typeface="+mn-ea"/>
                <a:ea typeface="+mn-ea"/>
              </a:rPr>
              <a:t>   </a:t>
            </a:r>
            <a:r>
              <a:rPr kumimoji="1" lang="zh-CN" altLang="en-US" sz="2800" dirty="0">
                <a:latin typeface="+mn-ea"/>
                <a:ea typeface="+mn-ea"/>
              </a:rPr>
              <a:t>需要水多少</a:t>
            </a:r>
            <a:r>
              <a:rPr kumimoji="1" lang="en-US" altLang="zh-CN" sz="2800" dirty="0">
                <a:latin typeface="+mn-ea"/>
                <a:ea typeface="+mn-ea"/>
              </a:rPr>
              <a:t>g</a:t>
            </a:r>
            <a:r>
              <a:rPr kumimoji="1" lang="zh-CN" altLang="en-US" sz="2800" dirty="0">
                <a:latin typeface="+mn-ea"/>
                <a:ea typeface="+mn-ea"/>
              </a:rPr>
              <a:t>？</a:t>
            </a:r>
            <a:r>
              <a:rPr kumimoji="1"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（</a:t>
            </a:r>
            <a:r>
              <a:rPr kumimoji="1" lang="en-US" altLang="zh-CN" sz="2800" dirty="0">
                <a:solidFill>
                  <a:srgbClr val="FF0000"/>
                </a:solidFill>
                <a:latin typeface="+mn-ea"/>
              </a:rPr>
              <a:t>P</a:t>
            </a:r>
            <a:r>
              <a:rPr kumimoji="1" lang="en-US" altLang="zh-CN" sz="2800" baseline="-25000" dirty="0">
                <a:solidFill>
                  <a:srgbClr val="FF0000"/>
                </a:solidFill>
                <a:latin typeface="+mn-ea"/>
              </a:rPr>
              <a:t>45</a:t>
            </a:r>
            <a:r>
              <a:rPr kumimoji="1" lang="en-US" altLang="zh-CN" sz="2800" dirty="0">
                <a:solidFill>
                  <a:srgbClr val="FF0000"/>
                </a:solidFill>
                <a:latin typeface="+mn-ea"/>
              </a:rPr>
              <a:t> 3</a:t>
            </a:r>
            <a:r>
              <a:rPr kumimoji="1" lang="zh-CN" altLang="en-US" sz="2800" dirty="0">
                <a:solidFill>
                  <a:srgbClr val="FF0000"/>
                </a:solidFill>
                <a:latin typeface="+mn-ea"/>
              </a:rPr>
              <a:t>）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p:sp>
        <p:nvSpPr>
          <p:cNvPr id="44046" name="Text Box 14"/>
          <p:cNvSpPr txBox="1">
            <a:spLocks noChangeArrowheads="1"/>
          </p:cNvSpPr>
          <p:nvPr/>
        </p:nvSpPr>
        <p:spPr bwMode="auto">
          <a:xfrm>
            <a:off x="1695283" y="2492896"/>
            <a:ext cx="433323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 dirty="0">
                <a:latin typeface="+mn-ea"/>
                <a:ea typeface="+mn-ea"/>
              </a:rPr>
              <a:t>解：设</a:t>
            </a:r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需要水</a:t>
            </a:r>
            <a:r>
              <a:rPr lang="zh-CN" altLang="en-US" sz="2800" dirty="0">
                <a:solidFill>
                  <a:srgbClr val="0000FF"/>
                </a:solidFill>
                <a:latin typeface="+mn-ea"/>
                <a:ea typeface="+mn-ea"/>
              </a:rPr>
              <a:t>的质量</a:t>
            </a:r>
            <a:r>
              <a:rPr lang="zh-CN" altLang="en-US" sz="2800" dirty="0">
                <a:latin typeface="+mn-ea"/>
                <a:ea typeface="+mn-ea"/>
              </a:rPr>
              <a:t>为</a:t>
            </a:r>
            <a:r>
              <a:rPr lang="en-US" altLang="zh-CN" sz="2800" dirty="0">
                <a:latin typeface="+mn-ea"/>
                <a:ea typeface="+mn-ea"/>
              </a:rPr>
              <a:t>x</a:t>
            </a:r>
            <a:r>
              <a:rPr lang="zh-CN" altLang="en-US" sz="2800" dirty="0">
                <a:latin typeface="+mn-ea"/>
                <a:ea typeface="+mn-ea"/>
              </a:rPr>
              <a:t>，</a:t>
            </a:r>
          </a:p>
        </p:txBody>
      </p:sp>
      <p:sp>
        <p:nvSpPr>
          <p:cNvPr id="44047" name="Text Box 15"/>
          <p:cNvSpPr txBox="1">
            <a:spLocks noChangeArrowheads="1"/>
          </p:cNvSpPr>
          <p:nvPr/>
        </p:nvSpPr>
        <p:spPr bwMode="auto">
          <a:xfrm>
            <a:off x="2558772" y="3255560"/>
            <a:ext cx="5424883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 dirty="0">
                <a:solidFill>
                  <a:srgbClr val="0000FF"/>
                </a:solidFill>
                <a:latin typeface="+mn-ea"/>
                <a:ea typeface="+mn-ea"/>
              </a:rPr>
              <a:t>100g</a:t>
            </a:r>
            <a:r>
              <a:rPr lang="en-US" altLang="zh-CN" sz="2800" dirty="0">
                <a:latin typeface="+mn-ea"/>
                <a:ea typeface="+mn-ea"/>
              </a:rPr>
              <a:t>×98</a:t>
            </a:r>
            <a:r>
              <a:rPr lang="zh-CN" altLang="en-US" sz="2800" dirty="0">
                <a:latin typeface="+mn-ea"/>
                <a:ea typeface="+mn-ea"/>
              </a:rPr>
              <a:t>％＝</a:t>
            </a:r>
            <a:r>
              <a:rPr lang="zh-CN" altLang="en-US" sz="2800" dirty="0">
                <a:solidFill>
                  <a:srgbClr val="0000FF"/>
                </a:solidFill>
                <a:latin typeface="+mn-ea"/>
                <a:ea typeface="+mn-ea"/>
              </a:rPr>
              <a:t>（</a:t>
            </a:r>
            <a:r>
              <a:rPr lang="en-US" altLang="zh-CN" sz="2800" dirty="0">
                <a:solidFill>
                  <a:srgbClr val="0000FF"/>
                </a:solidFill>
                <a:latin typeface="+mn-ea"/>
                <a:ea typeface="+mn-ea"/>
              </a:rPr>
              <a:t>100g</a:t>
            </a:r>
            <a:r>
              <a:rPr lang="zh-CN" altLang="en-US" sz="2800" dirty="0">
                <a:solidFill>
                  <a:srgbClr val="0000FF"/>
                </a:solidFill>
                <a:latin typeface="+mn-ea"/>
                <a:ea typeface="+mn-ea"/>
              </a:rPr>
              <a:t>＋</a:t>
            </a:r>
            <a:r>
              <a:rPr lang="en-US" altLang="zh-CN" sz="2800" dirty="0">
                <a:solidFill>
                  <a:srgbClr val="0000FF"/>
                </a:solidFill>
                <a:latin typeface="+mn-ea"/>
                <a:ea typeface="+mn-ea"/>
              </a:rPr>
              <a:t>x</a:t>
            </a:r>
            <a:r>
              <a:rPr lang="zh-CN" altLang="en-US" sz="2800" dirty="0">
                <a:solidFill>
                  <a:srgbClr val="0000FF"/>
                </a:solidFill>
                <a:latin typeface="+mn-ea"/>
                <a:ea typeface="+mn-ea"/>
              </a:rPr>
              <a:t>）</a:t>
            </a:r>
            <a:r>
              <a:rPr lang="en-US" altLang="zh-CN" sz="2800" dirty="0">
                <a:latin typeface="+mn-ea"/>
                <a:ea typeface="+mn-ea"/>
              </a:rPr>
              <a:t>×10</a:t>
            </a:r>
            <a:r>
              <a:rPr lang="zh-CN" altLang="en-US" sz="2800" dirty="0">
                <a:latin typeface="+mn-ea"/>
                <a:ea typeface="+mn-ea"/>
              </a:rPr>
              <a:t>％</a:t>
            </a:r>
          </a:p>
        </p:txBody>
      </p:sp>
      <p:sp>
        <p:nvSpPr>
          <p:cNvPr id="44048" name="Text Box 16"/>
          <p:cNvSpPr txBox="1">
            <a:spLocks noChangeArrowheads="1"/>
          </p:cNvSpPr>
          <p:nvPr/>
        </p:nvSpPr>
        <p:spPr bwMode="auto">
          <a:xfrm>
            <a:off x="2782838" y="4318746"/>
            <a:ext cx="726481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 dirty="0">
                <a:latin typeface="+mn-ea"/>
                <a:ea typeface="+mn-ea"/>
              </a:rPr>
              <a:t>x</a:t>
            </a:r>
            <a:r>
              <a:rPr lang="zh-CN" altLang="en-US" sz="2800" dirty="0">
                <a:latin typeface="+mn-ea"/>
                <a:ea typeface="+mn-ea"/>
              </a:rPr>
              <a:t>＝</a:t>
            </a:r>
          </a:p>
        </p:txBody>
      </p:sp>
      <p:grpSp>
        <p:nvGrpSpPr>
          <p:cNvPr id="44049" name="Group 17"/>
          <p:cNvGrpSpPr>
            <a:grpSpLocks/>
          </p:cNvGrpSpPr>
          <p:nvPr/>
        </p:nvGrpSpPr>
        <p:grpSpPr bwMode="auto">
          <a:xfrm>
            <a:off x="3479149" y="4091981"/>
            <a:ext cx="3765059" cy="1142998"/>
            <a:chOff x="1701" y="3280"/>
            <a:chExt cx="1779" cy="720"/>
          </a:xfrm>
        </p:grpSpPr>
        <p:sp>
          <p:nvSpPr>
            <p:cNvPr id="44050" name="Text Box 18"/>
            <p:cNvSpPr txBox="1">
              <a:spLocks noChangeArrowheads="1"/>
            </p:cNvSpPr>
            <p:nvPr/>
          </p:nvSpPr>
          <p:spPr bwMode="auto">
            <a:xfrm>
              <a:off x="2880" y="3423"/>
              <a:ext cx="600" cy="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zh-CN" altLang="en-US" sz="2800" dirty="0">
                  <a:latin typeface="+mn-ea"/>
                  <a:ea typeface="+mn-ea"/>
                </a:rPr>
                <a:t>－</a:t>
              </a:r>
              <a:r>
                <a:rPr lang="en-US" altLang="zh-CN" sz="2800" dirty="0">
                  <a:latin typeface="+mn-ea"/>
                  <a:ea typeface="+mn-ea"/>
                </a:rPr>
                <a:t>100g</a:t>
              </a:r>
            </a:p>
          </p:txBody>
        </p:sp>
        <p:grpSp>
          <p:nvGrpSpPr>
            <p:cNvPr id="44051" name="Group 19"/>
            <p:cNvGrpSpPr>
              <a:grpSpLocks/>
            </p:cNvGrpSpPr>
            <p:nvPr/>
          </p:nvGrpSpPr>
          <p:grpSpPr bwMode="auto">
            <a:xfrm>
              <a:off x="1701" y="3280"/>
              <a:ext cx="1192" cy="720"/>
              <a:chOff x="2459" y="3280"/>
              <a:chExt cx="1192" cy="720"/>
            </a:xfrm>
          </p:grpSpPr>
          <p:sp>
            <p:nvSpPr>
              <p:cNvPr id="44052" name="Text Box 20"/>
              <p:cNvSpPr txBox="1">
                <a:spLocks noChangeArrowheads="1"/>
              </p:cNvSpPr>
              <p:nvPr/>
            </p:nvSpPr>
            <p:spPr bwMode="auto">
              <a:xfrm>
                <a:off x="2459" y="3280"/>
                <a:ext cx="942" cy="3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en-US" altLang="zh-CN" sz="2800" dirty="0">
                    <a:latin typeface="+mn-ea"/>
                    <a:ea typeface="+mn-ea"/>
                  </a:rPr>
                  <a:t>100g×98</a:t>
                </a:r>
                <a:r>
                  <a:rPr lang="zh-CN" altLang="en-US" sz="2800" dirty="0">
                    <a:latin typeface="+mn-ea"/>
                    <a:ea typeface="+mn-ea"/>
                  </a:rPr>
                  <a:t>％</a:t>
                </a:r>
              </a:p>
            </p:txBody>
          </p:sp>
          <p:sp>
            <p:nvSpPr>
              <p:cNvPr id="44053" name="Text Box 21"/>
              <p:cNvSpPr txBox="1">
                <a:spLocks noChangeArrowheads="1"/>
              </p:cNvSpPr>
              <p:nvPr/>
            </p:nvSpPr>
            <p:spPr bwMode="auto">
              <a:xfrm>
                <a:off x="2721" y="3670"/>
                <a:ext cx="429" cy="3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en-US" altLang="zh-CN" sz="2800" dirty="0">
                    <a:latin typeface="+mn-ea"/>
                    <a:ea typeface="+mn-ea"/>
                  </a:rPr>
                  <a:t>10</a:t>
                </a:r>
                <a:r>
                  <a:rPr lang="zh-CN" altLang="en-US" sz="2800" dirty="0">
                    <a:latin typeface="+mn-ea"/>
                    <a:ea typeface="+mn-ea"/>
                  </a:rPr>
                  <a:t>％</a:t>
                </a:r>
              </a:p>
            </p:txBody>
          </p:sp>
          <p:sp>
            <p:nvSpPr>
              <p:cNvPr id="44054" name="Line 22"/>
              <p:cNvSpPr>
                <a:spLocks noChangeShapeType="1"/>
              </p:cNvSpPr>
              <p:nvPr/>
            </p:nvSpPr>
            <p:spPr bwMode="auto">
              <a:xfrm>
                <a:off x="2472" y="3612"/>
                <a:ext cx="1179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/>
              <a:lstStyle/>
              <a:p>
                <a:endParaRPr lang="zh-CN" altLang="en-US" sz="2800">
                  <a:latin typeface="+mn-ea"/>
                  <a:ea typeface="+mn-ea"/>
                </a:endParaRPr>
              </a:p>
            </p:txBody>
          </p:sp>
        </p:grpSp>
      </p:grpSp>
      <p:sp>
        <p:nvSpPr>
          <p:cNvPr id="44055" name="Text Box 23"/>
          <p:cNvSpPr txBox="1">
            <a:spLocks noChangeArrowheads="1"/>
          </p:cNvSpPr>
          <p:nvPr/>
        </p:nvSpPr>
        <p:spPr bwMode="auto">
          <a:xfrm>
            <a:off x="7397751" y="4318746"/>
            <a:ext cx="1269899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 dirty="0">
                <a:latin typeface="+mn-ea"/>
                <a:ea typeface="+mn-ea"/>
              </a:rPr>
              <a:t>＝</a:t>
            </a:r>
            <a:r>
              <a:rPr lang="en-US" altLang="zh-CN" sz="2800" dirty="0">
                <a:latin typeface="+mn-ea"/>
                <a:ea typeface="+mn-ea"/>
              </a:rPr>
              <a:t>880g</a:t>
            </a:r>
          </a:p>
        </p:txBody>
      </p:sp>
      <p:sp>
        <p:nvSpPr>
          <p:cNvPr id="44056" name="Text Box 24"/>
          <p:cNvSpPr txBox="1">
            <a:spLocks noChangeArrowheads="1"/>
          </p:cNvSpPr>
          <p:nvPr/>
        </p:nvSpPr>
        <p:spPr bwMode="auto">
          <a:xfrm>
            <a:off x="2647665" y="5498068"/>
            <a:ext cx="451598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 dirty="0">
                <a:latin typeface="+mn-ea"/>
                <a:ea typeface="+mn-ea"/>
              </a:rPr>
              <a:t>答：需要水的质量为</a:t>
            </a:r>
            <a:r>
              <a:rPr lang="en-US" altLang="zh-CN" sz="2800" dirty="0">
                <a:latin typeface="+mn-ea"/>
                <a:ea typeface="+mn-ea"/>
              </a:rPr>
              <a:t>880g</a:t>
            </a:r>
            <a:r>
              <a:rPr lang="zh-CN" altLang="en-US" sz="2800" dirty="0">
                <a:latin typeface="+mn-ea"/>
                <a:ea typeface="+mn-ea"/>
              </a:rPr>
              <a:t>。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367014" y="188640"/>
            <a:ext cx="296427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dirty="0">
                <a:solidFill>
                  <a:srgbClr val="0000FF"/>
                </a:solidFill>
              </a:rPr>
              <a:t>【</a:t>
            </a:r>
            <a:r>
              <a:rPr lang="zh-CN" altLang="en-US" sz="3600" dirty="0">
                <a:solidFill>
                  <a:srgbClr val="0000FF"/>
                </a:solidFill>
              </a:rPr>
              <a:t>学以致用</a:t>
            </a:r>
            <a:r>
              <a:rPr lang="en-US" altLang="zh-CN" sz="3600" dirty="0">
                <a:solidFill>
                  <a:srgbClr val="0000FF"/>
                </a:solidFill>
              </a:rPr>
              <a:t>】</a:t>
            </a:r>
            <a:endParaRPr lang="zh-CN" altLang="en-US" sz="3600" dirty="0">
              <a:solidFill>
                <a:srgbClr val="0000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40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440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" dur="2000"/>
                                        <p:tgtEl>
                                          <p:spTgt spid="440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2" dur="2000"/>
                                        <p:tgtEl>
                                          <p:spTgt spid="440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44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46" grpId="0"/>
      <p:bldP spid="44047" grpId="0"/>
      <p:bldP spid="44048" grpId="0"/>
      <p:bldP spid="44055" grpId="0"/>
      <p:bldP spid="4405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Text Box 2"/>
          <p:cNvSpPr txBox="1">
            <a:spLocks noChangeArrowheads="1"/>
          </p:cNvSpPr>
          <p:nvPr/>
        </p:nvSpPr>
        <p:spPr bwMode="auto">
          <a:xfrm>
            <a:off x="960883" y="819289"/>
            <a:ext cx="10246892" cy="1169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800" dirty="0">
                <a:latin typeface="+mn-ea"/>
                <a:ea typeface="+mn-ea"/>
              </a:rPr>
              <a:t>4</a:t>
            </a:r>
            <a:r>
              <a:rPr kumimoji="1" lang="zh-CN" altLang="en-US" sz="2800" dirty="0">
                <a:latin typeface="+mn-ea"/>
                <a:ea typeface="+mn-ea"/>
              </a:rPr>
              <a:t>、</a:t>
            </a:r>
            <a:r>
              <a:rPr kumimoji="1" lang="en-US" altLang="zh-CN" sz="2800" dirty="0">
                <a:latin typeface="+mn-ea"/>
                <a:ea typeface="+mn-ea"/>
              </a:rPr>
              <a:t>40g</a:t>
            </a:r>
            <a:r>
              <a:rPr kumimoji="1" lang="zh-CN" altLang="en-US" sz="2800" dirty="0">
                <a:latin typeface="+mn-ea"/>
                <a:ea typeface="+mn-ea"/>
              </a:rPr>
              <a:t>质量分数为</a:t>
            </a:r>
            <a:r>
              <a:rPr kumimoji="1" lang="en-US" altLang="zh-CN" sz="2800" dirty="0">
                <a:latin typeface="+mn-ea"/>
                <a:ea typeface="+mn-ea"/>
              </a:rPr>
              <a:t>10% </a:t>
            </a:r>
            <a:r>
              <a:rPr kumimoji="1" lang="en-US" altLang="zh-CN" sz="2800" dirty="0" err="1">
                <a:latin typeface="+mn-ea"/>
                <a:ea typeface="+mn-ea"/>
              </a:rPr>
              <a:t>NaCl</a:t>
            </a:r>
            <a:r>
              <a:rPr kumimoji="1" lang="zh-CN" altLang="en-US" sz="2800" dirty="0">
                <a:latin typeface="+mn-ea"/>
                <a:ea typeface="+mn-ea"/>
              </a:rPr>
              <a:t>溶液跟</a:t>
            </a:r>
            <a:r>
              <a:rPr kumimoji="1" lang="en-US" altLang="zh-CN" sz="2800" dirty="0">
                <a:latin typeface="+mn-ea"/>
                <a:ea typeface="+mn-ea"/>
              </a:rPr>
              <a:t>60g</a:t>
            </a:r>
            <a:r>
              <a:rPr kumimoji="1" lang="zh-CN" altLang="en-US" sz="2800" dirty="0">
                <a:latin typeface="+mn-ea"/>
                <a:ea typeface="+mn-ea"/>
              </a:rPr>
              <a:t>质量分数为</a:t>
            </a:r>
            <a:r>
              <a:rPr kumimoji="1" lang="en-US" altLang="zh-CN" sz="2800" dirty="0">
                <a:latin typeface="+mn-ea"/>
                <a:ea typeface="+mn-ea"/>
              </a:rPr>
              <a:t>20% </a:t>
            </a:r>
            <a:r>
              <a:rPr kumimoji="1" lang="en-US" altLang="zh-CN" sz="2800" dirty="0" err="1">
                <a:latin typeface="+mn-ea"/>
                <a:ea typeface="+mn-ea"/>
              </a:rPr>
              <a:t>NaCl</a:t>
            </a:r>
            <a:r>
              <a:rPr kumimoji="1" lang="zh-CN" altLang="en-US" sz="2800" dirty="0">
                <a:latin typeface="+mn-ea"/>
                <a:ea typeface="+mn-ea"/>
              </a:rPr>
              <a:t>溶液</a:t>
            </a:r>
            <a:endParaRPr kumimoji="1" lang="en-US" altLang="zh-CN" sz="2800" dirty="0">
              <a:latin typeface="+mn-ea"/>
              <a:ea typeface="+mn-ea"/>
            </a:endParaRPr>
          </a:p>
          <a:p>
            <a:pPr>
              <a:spcBef>
                <a:spcPct val="50000"/>
              </a:spcBef>
            </a:pPr>
            <a:r>
              <a:rPr kumimoji="1" lang="en-US" altLang="zh-CN" sz="2800" dirty="0">
                <a:latin typeface="+mn-ea"/>
                <a:ea typeface="+mn-ea"/>
              </a:rPr>
              <a:t>   </a:t>
            </a:r>
            <a:r>
              <a:rPr kumimoji="1" lang="zh-CN" altLang="en-US" sz="2800" dirty="0">
                <a:latin typeface="+mn-ea"/>
                <a:ea typeface="+mn-ea"/>
              </a:rPr>
              <a:t>相混合，求混合后</a:t>
            </a:r>
            <a:r>
              <a:rPr kumimoji="1" lang="en-US" altLang="zh-CN" sz="2800" dirty="0">
                <a:latin typeface="+mn-ea"/>
                <a:ea typeface="+mn-ea"/>
              </a:rPr>
              <a:t>NaCl</a:t>
            </a:r>
            <a:r>
              <a:rPr kumimoji="1" lang="zh-CN" altLang="en-US" sz="2800" dirty="0">
                <a:latin typeface="+mn-ea"/>
                <a:ea typeface="+mn-ea"/>
              </a:rPr>
              <a:t>溶液中溶质的质量分数？</a:t>
            </a:r>
          </a:p>
        </p:txBody>
      </p:sp>
      <p:sp>
        <p:nvSpPr>
          <p:cNvPr id="45059" name="Text Box 3"/>
          <p:cNvSpPr txBox="1">
            <a:spLocks noChangeArrowheads="1"/>
          </p:cNvSpPr>
          <p:nvPr/>
        </p:nvSpPr>
        <p:spPr bwMode="auto">
          <a:xfrm>
            <a:off x="1653513" y="3088910"/>
            <a:ext cx="906017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解：</a:t>
            </a:r>
            <a:endParaRPr kumimoji="1" lang="en-US" altLang="zh-CN" sz="2800" dirty="0">
              <a:solidFill>
                <a:srgbClr val="FF0000"/>
              </a:solidFill>
              <a:latin typeface="+mn-ea"/>
              <a:ea typeface="+mn-ea"/>
            </a:endParaRPr>
          </a:p>
        </p:txBody>
      </p:sp>
      <p:sp>
        <p:nvSpPr>
          <p:cNvPr id="45066" name="Text Box 10"/>
          <p:cNvSpPr txBox="1">
            <a:spLocks noChangeArrowheads="1"/>
          </p:cNvSpPr>
          <p:nvPr/>
        </p:nvSpPr>
        <p:spPr bwMode="auto">
          <a:xfrm>
            <a:off x="2399178" y="3064617"/>
            <a:ext cx="163217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 dirty="0" err="1">
                <a:solidFill>
                  <a:srgbClr val="FF0000"/>
                </a:solidFill>
                <a:latin typeface="+mn-ea"/>
                <a:ea typeface="+mn-ea"/>
              </a:rPr>
              <a:t>NaCl</a:t>
            </a:r>
            <a:r>
              <a:rPr lang="en-US" altLang="zh-CN" sz="2800" dirty="0">
                <a:solidFill>
                  <a:srgbClr val="FF0000"/>
                </a:solidFill>
                <a:latin typeface="+mn-ea"/>
                <a:ea typeface="+mn-ea"/>
              </a:rPr>
              <a:t>% </a:t>
            </a:r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＝</a:t>
            </a:r>
          </a:p>
        </p:txBody>
      </p:sp>
      <p:grpSp>
        <p:nvGrpSpPr>
          <p:cNvPr id="2" name="组合 17"/>
          <p:cNvGrpSpPr/>
          <p:nvPr/>
        </p:nvGrpSpPr>
        <p:grpSpPr>
          <a:xfrm>
            <a:off x="3999690" y="2778865"/>
            <a:ext cx="3799439" cy="1142353"/>
            <a:chOff x="3170223" y="2786058"/>
            <a:chExt cx="2849950" cy="1142353"/>
          </a:xfrm>
        </p:grpSpPr>
        <p:sp>
          <p:nvSpPr>
            <p:cNvPr id="45063" name="Text Box 7"/>
            <p:cNvSpPr txBox="1">
              <a:spLocks noChangeArrowheads="1"/>
            </p:cNvSpPr>
            <p:nvPr/>
          </p:nvSpPr>
          <p:spPr bwMode="auto">
            <a:xfrm>
              <a:off x="3170223" y="2786058"/>
              <a:ext cx="2849950" cy="5232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 sz="2800" dirty="0">
                  <a:solidFill>
                    <a:srgbClr val="FF0000"/>
                  </a:solidFill>
                  <a:latin typeface="+mn-ea"/>
                  <a:ea typeface="+mn-ea"/>
                </a:rPr>
                <a:t>40g×10</a:t>
              </a:r>
              <a:r>
                <a:rPr lang="zh-CN" altLang="en-US" sz="2800" dirty="0">
                  <a:solidFill>
                    <a:srgbClr val="FF0000"/>
                  </a:solidFill>
                  <a:latin typeface="+mn-ea"/>
                  <a:ea typeface="+mn-ea"/>
                </a:rPr>
                <a:t>％＋</a:t>
              </a:r>
              <a:r>
                <a:rPr lang="en-US" altLang="zh-CN" sz="2800" dirty="0">
                  <a:solidFill>
                    <a:srgbClr val="FF0000"/>
                  </a:solidFill>
                  <a:latin typeface="+mn-ea"/>
                  <a:ea typeface="+mn-ea"/>
                </a:rPr>
                <a:t>60g×20</a:t>
              </a:r>
              <a:r>
                <a:rPr lang="zh-CN" altLang="en-US" sz="2800" dirty="0">
                  <a:solidFill>
                    <a:srgbClr val="FF0000"/>
                  </a:solidFill>
                  <a:latin typeface="+mn-ea"/>
                  <a:ea typeface="+mn-ea"/>
                </a:rPr>
                <a:t>％</a:t>
              </a:r>
            </a:p>
          </p:txBody>
        </p:sp>
        <p:sp>
          <p:nvSpPr>
            <p:cNvPr id="45064" name="Rectangle 8"/>
            <p:cNvSpPr>
              <a:spLocks noChangeArrowheads="1"/>
            </p:cNvSpPr>
            <p:nvPr/>
          </p:nvSpPr>
          <p:spPr bwMode="auto">
            <a:xfrm>
              <a:off x="3868516" y="3405191"/>
              <a:ext cx="1224293" cy="5232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 sz="2800" dirty="0">
                  <a:solidFill>
                    <a:srgbClr val="FF0000"/>
                  </a:solidFill>
                  <a:latin typeface="+mn-ea"/>
                  <a:ea typeface="+mn-ea"/>
                </a:rPr>
                <a:t>40g</a:t>
              </a:r>
              <a:r>
                <a:rPr lang="zh-CN" altLang="en-US" sz="2800" dirty="0">
                  <a:solidFill>
                    <a:srgbClr val="FF0000"/>
                  </a:solidFill>
                  <a:latin typeface="+mn-ea"/>
                  <a:ea typeface="+mn-ea"/>
                </a:rPr>
                <a:t>＋</a:t>
              </a:r>
              <a:r>
                <a:rPr lang="en-US" altLang="zh-CN" sz="2800" dirty="0">
                  <a:solidFill>
                    <a:srgbClr val="FF0000"/>
                  </a:solidFill>
                  <a:latin typeface="+mn-ea"/>
                  <a:ea typeface="+mn-ea"/>
                </a:rPr>
                <a:t>60g</a:t>
              </a:r>
            </a:p>
          </p:txBody>
        </p:sp>
        <p:cxnSp>
          <p:nvCxnSpPr>
            <p:cNvPr id="17" name="直接连接符 16"/>
            <p:cNvCxnSpPr/>
            <p:nvPr/>
          </p:nvCxnSpPr>
          <p:spPr bwMode="auto">
            <a:xfrm>
              <a:off x="3214678" y="3357562"/>
              <a:ext cx="2700352" cy="1588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</p:grpSp>
      <p:sp>
        <p:nvSpPr>
          <p:cNvPr id="19" name="Text Box 12"/>
          <p:cNvSpPr txBox="1">
            <a:spLocks noChangeArrowheads="1"/>
          </p:cNvSpPr>
          <p:nvPr/>
        </p:nvSpPr>
        <p:spPr bwMode="auto">
          <a:xfrm>
            <a:off x="7803421" y="3041462"/>
            <a:ext cx="1449436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 dirty="0">
                <a:solidFill>
                  <a:srgbClr val="0000FF"/>
                </a:solidFill>
                <a:latin typeface="+mn-ea"/>
                <a:ea typeface="+mn-ea"/>
              </a:rPr>
              <a:t>×100</a:t>
            </a:r>
            <a:r>
              <a:rPr lang="zh-CN" altLang="en-US" sz="2800" dirty="0">
                <a:solidFill>
                  <a:srgbClr val="0000FF"/>
                </a:solidFill>
                <a:latin typeface="+mn-ea"/>
                <a:ea typeface="+mn-ea"/>
              </a:rPr>
              <a:t>％</a:t>
            </a:r>
          </a:p>
        </p:txBody>
      </p:sp>
      <p:sp>
        <p:nvSpPr>
          <p:cNvPr id="20" name="Text Box 13"/>
          <p:cNvSpPr txBox="1">
            <a:spLocks noChangeArrowheads="1"/>
          </p:cNvSpPr>
          <p:nvPr/>
        </p:nvSpPr>
        <p:spPr bwMode="auto">
          <a:xfrm>
            <a:off x="3495634" y="4005850"/>
            <a:ext cx="108876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＝</a:t>
            </a:r>
            <a:r>
              <a:rPr lang="en-US" altLang="zh-CN" sz="2800" dirty="0">
                <a:solidFill>
                  <a:srgbClr val="FF0000"/>
                </a:solidFill>
                <a:latin typeface="+mn-ea"/>
                <a:ea typeface="+mn-ea"/>
              </a:rPr>
              <a:t>16%</a:t>
            </a:r>
          </a:p>
        </p:txBody>
      </p:sp>
      <p:sp>
        <p:nvSpPr>
          <p:cNvPr id="21" name="Text Box 14"/>
          <p:cNvSpPr txBox="1">
            <a:spLocks noChangeArrowheads="1"/>
          </p:cNvSpPr>
          <p:nvPr/>
        </p:nvSpPr>
        <p:spPr bwMode="auto">
          <a:xfrm>
            <a:off x="2399178" y="4922004"/>
            <a:ext cx="6502101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答：</a:t>
            </a:r>
            <a:r>
              <a:rPr kumimoji="1"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混合后，</a:t>
            </a:r>
            <a:r>
              <a:rPr kumimoji="1" lang="en-US" altLang="zh-CN" sz="2800" dirty="0" err="1">
                <a:solidFill>
                  <a:srgbClr val="FF0000"/>
                </a:solidFill>
                <a:latin typeface="+mn-ea"/>
                <a:ea typeface="+mn-ea"/>
              </a:rPr>
              <a:t>NaCl</a:t>
            </a:r>
            <a:r>
              <a:rPr kumimoji="1"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溶液的质量分数为</a:t>
            </a:r>
            <a:r>
              <a:rPr kumimoji="1" lang="en-US" altLang="zh-CN" sz="2800" dirty="0">
                <a:solidFill>
                  <a:srgbClr val="FF0000"/>
                </a:solidFill>
                <a:latin typeface="+mn-ea"/>
                <a:ea typeface="+mn-ea"/>
              </a:rPr>
              <a:t>16%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367014" y="188640"/>
            <a:ext cx="296427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dirty="0">
                <a:solidFill>
                  <a:srgbClr val="0000FF"/>
                </a:solidFill>
              </a:rPr>
              <a:t>【</a:t>
            </a:r>
            <a:r>
              <a:rPr lang="zh-CN" altLang="en-US" sz="3600" dirty="0">
                <a:solidFill>
                  <a:srgbClr val="0000FF"/>
                </a:solidFill>
              </a:rPr>
              <a:t>学以致用</a:t>
            </a:r>
            <a:r>
              <a:rPr lang="en-US" altLang="zh-CN" sz="3600" dirty="0">
                <a:solidFill>
                  <a:srgbClr val="0000FF"/>
                </a:solidFill>
              </a:rPr>
              <a:t>】</a:t>
            </a:r>
            <a:endParaRPr lang="zh-CN" altLang="en-US" sz="3600" dirty="0">
              <a:solidFill>
                <a:srgbClr val="0000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450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450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2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059" grpId="0"/>
      <p:bldP spid="45066" grpId="0"/>
      <p:bldP spid="19" grpId="0"/>
      <p:bldP spid="20" grpId="0"/>
      <p:bldP spid="2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5" name="Text Box 5"/>
          <p:cNvSpPr txBox="1">
            <a:spLocks noChangeArrowheads="1"/>
          </p:cNvSpPr>
          <p:nvPr/>
        </p:nvSpPr>
        <p:spPr bwMode="auto">
          <a:xfrm>
            <a:off x="912165" y="603845"/>
            <a:ext cx="9034846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 dirty="0">
                <a:latin typeface="+mn-ea"/>
                <a:ea typeface="+mn-ea"/>
              </a:rPr>
              <a:t>5</a:t>
            </a:r>
            <a:r>
              <a:rPr lang="zh-CN" altLang="en-US" sz="2800" dirty="0">
                <a:latin typeface="+mn-ea"/>
                <a:ea typeface="+mn-ea"/>
              </a:rPr>
              <a:t>：注射链霉素试验针的药液配制方法如下：         </a:t>
            </a:r>
          </a:p>
          <a:p>
            <a:r>
              <a:rPr lang="zh-CN" altLang="en-US" sz="2800" dirty="0">
                <a:latin typeface="+mn-ea"/>
                <a:ea typeface="+mn-ea"/>
              </a:rPr>
              <a:t>  （</a:t>
            </a:r>
            <a:r>
              <a:rPr lang="en-US" altLang="zh-CN" sz="2800" dirty="0">
                <a:latin typeface="+mn-ea"/>
                <a:ea typeface="+mn-ea"/>
              </a:rPr>
              <a:t>1</a:t>
            </a:r>
            <a:r>
              <a:rPr lang="zh-CN" altLang="en-US" sz="2800" dirty="0">
                <a:latin typeface="+mn-ea"/>
                <a:ea typeface="+mn-ea"/>
              </a:rPr>
              <a:t>）把</a:t>
            </a:r>
            <a:r>
              <a:rPr lang="en-US" altLang="zh-CN" sz="2800" dirty="0">
                <a:latin typeface="+mn-ea"/>
                <a:ea typeface="+mn-ea"/>
              </a:rPr>
              <a:t>1.0g</a:t>
            </a:r>
            <a:r>
              <a:rPr lang="zh-CN" altLang="en-US" sz="2800" dirty="0">
                <a:latin typeface="+mn-ea"/>
                <a:ea typeface="+mn-ea"/>
              </a:rPr>
              <a:t>链霉素溶于水制成</a:t>
            </a:r>
            <a:r>
              <a:rPr lang="en-US" altLang="zh-CN" sz="2800" dirty="0">
                <a:latin typeface="+mn-ea"/>
                <a:ea typeface="+mn-ea"/>
              </a:rPr>
              <a:t>4.0ml</a:t>
            </a:r>
            <a:r>
              <a:rPr lang="zh-CN" altLang="en-US" sz="2800" dirty="0">
                <a:latin typeface="+mn-ea"/>
                <a:ea typeface="+mn-ea"/>
              </a:rPr>
              <a:t>溶液</a:t>
            </a:r>
            <a:r>
              <a:rPr lang="en-US" altLang="zh-CN" sz="2800" dirty="0">
                <a:latin typeface="+mn-ea"/>
                <a:ea typeface="+mn-ea"/>
              </a:rPr>
              <a:t>a</a:t>
            </a:r>
            <a:r>
              <a:rPr lang="zh-CN" altLang="en-US" sz="2800" dirty="0">
                <a:latin typeface="+mn-ea"/>
                <a:ea typeface="+mn-ea"/>
              </a:rPr>
              <a:t>；</a:t>
            </a:r>
          </a:p>
          <a:p>
            <a:r>
              <a:rPr lang="zh-CN" altLang="en-US" sz="2800" dirty="0">
                <a:latin typeface="+mn-ea"/>
                <a:ea typeface="+mn-ea"/>
              </a:rPr>
              <a:t>  （</a:t>
            </a:r>
            <a:r>
              <a:rPr lang="en-US" altLang="zh-CN" sz="2800" dirty="0">
                <a:latin typeface="+mn-ea"/>
                <a:ea typeface="+mn-ea"/>
              </a:rPr>
              <a:t>2</a:t>
            </a:r>
            <a:r>
              <a:rPr lang="zh-CN" altLang="en-US" sz="2800" dirty="0">
                <a:latin typeface="+mn-ea"/>
                <a:ea typeface="+mn-ea"/>
              </a:rPr>
              <a:t>）取</a:t>
            </a:r>
            <a:r>
              <a:rPr lang="en-US" altLang="zh-CN" sz="2800" dirty="0">
                <a:latin typeface="+mn-ea"/>
                <a:ea typeface="+mn-ea"/>
              </a:rPr>
              <a:t>0.1ml</a:t>
            </a:r>
            <a:r>
              <a:rPr lang="zh-CN" altLang="en-US" sz="2800" dirty="0">
                <a:latin typeface="+mn-ea"/>
                <a:ea typeface="+mn-ea"/>
              </a:rPr>
              <a:t>溶液</a:t>
            </a:r>
            <a:r>
              <a:rPr lang="en-US" altLang="zh-CN" sz="2800" dirty="0">
                <a:latin typeface="+mn-ea"/>
                <a:ea typeface="+mn-ea"/>
              </a:rPr>
              <a:t>a</a:t>
            </a:r>
            <a:r>
              <a:rPr lang="zh-CN" altLang="en-US" sz="2800" dirty="0">
                <a:latin typeface="+mn-ea"/>
                <a:ea typeface="+mn-ea"/>
              </a:rPr>
              <a:t>，加水稀释至</a:t>
            </a:r>
            <a:r>
              <a:rPr lang="en-US" altLang="zh-CN" sz="2800" dirty="0">
                <a:latin typeface="+mn-ea"/>
                <a:ea typeface="+mn-ea"/>
              </a:rPr>
              <a:t>1.0ml</a:t>
            </a:r>
            <a:r>
              <a:rPr lang="zh-CN" altLang="en-US" sz="2800" dirty="0">
                <a:latin typeface="+mn-ea"/>
                <a:ea typeface="+mn-ea"/>
              </a:rPr>
              <a:t>，得溶液</a:t>
            </a:r>
            <a:r>
              <a:rPr lang="en-US" altLang="zh-CN" sz="2800" dirty="0">
                <a:latin typeface="+mn-ea"/>
                <a:ea typeface="+mn-ea"/>
              </a:rPr>
              <a:t>b</a:t>
            </a:r>
            <a:r>
              <a:rPr lang="zh-CN" altLang="en-US" sz="2800" dirty="0">
                <a:latin typeface="+mn-ea"/>
                <a:ea typeface="+mn-ea"/>
              </a:rPr>
              <a:t>；</a:t>
            </a:r>
          </a:p>
        </p:txBody>
      </p:sp>
      <p:sp>
        <p:nvSpPr>
          <p:cNvPr id="10246" name="Text Box 6"/>
          <p:cNvSpPr txBox="1">
            <a:spLocks noChangeArrowheads="1"/>
          </p:cNvSpPr>
          <p:nvPr/>
        </p:nvSpPr>
        <p:spPr bwMode="auto">
          <a:xfrm>
            <a:off x="550590" y="2276872"/>
            <a:ext cx="11593288" cy="2677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sz="2800" dirty="0">
                <a:latin typeface="+mn-ea"/>
                <a:ea typeface="+mn-ea"/>
              </a:rPr>
              <a:t>    </a:t>
            </a:r>
            <a:r>
              <a:rPr lang="zh-CN" altLang="en-US" sz="2800" dirty="0">
                <a:latin typeface="+mn-ea"/>
                <a:ea typeface="+mn-ea"/>
              </a:rPr>
              <a:t>（</a:t>
            </a:r>
            <a:r>
              <a:rPr lang="en-US" altLang="zh-CN" sz="2800" dirty="0">
                <a:latin typeface="+mn-ea"/>
                <a:ea typeface="+mn-ea"/>
              </a:rPr>
              <a:t>3</a:t>
            </a:r>
            <a:r>
              <a:rPr lang="zh-CN" altLang="en-US" sz="2800" dirty="0">
                <a:latin typeface="+mn-ea"/>
                <a:ea typeface="+mn-ea"/>
              </a:rPr>
              <a:t>）取</a:t>
            </a:r>
            <a:r>
              <a:rPr lang="en-US" altLang="zh-CN" sz="2800" dirty="0">
                <a:latin typeface="+mn-ea"/>
                <a:ea typeface="+mn-ea"/>
              </a:rPr>
              <a:t>0.1ml</a:t>
            </a:r>
            <a:r>
              <a:rPr lang="zh-CN" altLang="en-US" sz="2800" dirty="0">
                <a:latin typeface="+mn-ea"/>
                <a:ea typeface="+mn-ea"/>
              </a:rPr>
              <a:t>溶液</a:t>
            </a:r>
            <a:r>
              <a:rPr lang="en-US" altLang="zh-CN" sz="2800" dirty="0">
                <a:latin typeface="+mn-ea"/>
                <a:ea typeface="+mn-ea"/>
              </a:rPr>
              <a:t>b</a:t>
            </a:r>
            <a:r>
              <a:rPr lang="zh-CN" altLang="en-US" sz="2800" dirty="0">
                <a:latin typeface="+mn-ea"/>
                <a:ea typeface="+mn-ea"/>
              </a:rPr>
              <a:t>，加水稀释至</a:t>
            </a:r>
            <a:r>
              <a:rPr lang="en-US" altLang="zh-CN" sz="2800" dirty="0">
                <a:latin typeface="+mn-ea"/>
                <a:ea typeface="+mn-ea"/>
              </a:rPr>
              <a:t>1.0ml</a:t>
            </a:r>
            <a:r>
              <a:rPr lang="zh-CN" altLang="en-US" sz="2800" dirty="0">
                <a:latin typeface="+mn-ea"/>
                <a:ea typeface="+mn-ea"/>
              </a:rPr>
              <a:t>，得溶液</a:t>
            </a:r>
            <a:r>
              <a:rPr lang="en-US" altLang="zh-CN" sz="2800" dirty="0">
                <a:latin typeface="+mn-ea"/>
                <a:ea typeface="+mn-ea"/>
              </a:rPr>
              <a:t>c</a:t>
            </a:r>
            <a:r>
              <a:rPr lang="zh-CN" altLang="en-US" sz="2800" dirty="0">
                <a:latin typeface="+mn-ea"/>
                <a:ea typeface="+mn-ea"/>
              </a:rPr>
              <a:t>；</a:t>
            </a:r>
          </a:p>
          <a:p>
            <a:r>
              <a:rPr lang="zh-CN" altLang="en-US" sz="2800" dirty="0">
                <a:latin typeface="+mn-ea"/>
                <a:ea typeface="+mn-ea"/>
              </a:rPr>
              <a:t>    （</a:t>
            </a:r>
            <a:r>
              <a:rPr lang="en-US" altLang="zh-CN" sz="2800" dirty="0">
                <a:latin typeface="+mn-ea"/>
                <a:ea typeface="+mn-ea"/>
              </a:rPr>
              <a:t>4</a:t>
            </a:r>
            <a:r>
              <a:rPr lang="zh-CN" altLang="en-US" sz="2800" dirty="0">
                <a:latin typeface="+mn-ea"/>
                <a:ea typeface="+mn-ea"/>
              </a:rPr>
              <a:t>）取</a:t>
            </a:r>
            <a:r>
              <a:rPr lang="en-US" altLang="zh-CN" sz="2800" dirty="0">
                <a:latin typeface="+mn-ea"/>
                <a:ea typeface="+mn-ea"/>
              </a:rPr>
              <a:t>0.2ml</a:t>
            </a:r>
            <a:r>
              <a:rPr lang="zh-CN" altLang="en-US" sz="2800" dirty="0">
                <a:latin typeface="+mn-ea"/>
                <a:ea typeface="+mn-ea"/>
              </a:rPr>
              <a:t>溶液</a:t>
            </a:r>
            <a:r>
              <a:rPr lang="en-US" altLang="zh-CN" sz="2800" dirty="0">
                <a:latin typeface="+mn-ea"/>
                <a:ea typeface="+mn-ea"/>
              </a:rPr>
              <a:t>c</a:t>
            </a:r>
            <a:r>
              <a:rPr lang="zh-CN" altLang="en-US" sz="2800" dirty="0">
                <a:latin typeface="+mn-ea"/>
                <a:ea typeface="+mn-ea"/>
              </a:rPr>
              <a:t>，加水稀释至</a:t>
            </a:r>
            <a:r>
              <a:rPr lang="en-US" altLang="zh-CN" sz="2800" dirty="0">
                <a:latin typeface="+mn-ea"/>
                <a:ea typeface="+mn-ea"/>
              </a:rPr>
              <a:t>1.0ml</a:t>
            </a:r>
            <a:r>
              <a:rPr lang="zh-CN" altLang="en-US" sz="2800" dirty="0">
                <a:latin typeface="+mn-ea"/>
                <a:ea typeface="+mn-ea"/>
              </a:rPr>
              <a:t>，得溶液</a:t>
            </a:r>
            <a:r>
              <a:rPr lang="en-US" altLang="zh-CN" sz="2800" dirty="0">
                <a:latin typeface="+mn-ea"/>
                <a:ea typeface="+mn-ea"/>
              </a:rPr>
              <a:t>d</a:t>
            </a:r>
            <a:r>
              <a:rPr lang="zh-CN" altLang="en-US" sz="2800" dirty="0">
                <a:latin typeface="+mn-ea"/>
                <a:ea typeface="+mn-ea"/>
              </a:rPr>
              <a:t>；</a:t>
            </a:r>
          </a:p>
          <a:p>
            <a:r>
              <a:rPr lang="zh-CN" altLang="en-US" sz="2800" dirty="0">
                <a:latin typeface="+mn-ea"/>
                <a:ea typeface="+mn-ea"/>
              </a:rPr>
              <a:t>     由于在整个配制过程中，药液很稀，其密度可以近似看做是</a:t>
            </a:r>
            <a:r>
              <a:rPr lang="en-US" altLang="zh-CN" sz="2800" dirty="0">
                <a:latin typeface="+mn-ea"/>
                <a:ea typeface="+mn-ea"/>
              </a:rPr>
              <a:t>1g/cm</a:t>
            </a:r>
            <a:r>
              <a:rPr lang="en-US" altLang="zh-CN" sz="2800" baseline="30000" dirty="0">
                <a:latin typeface="+mn-ea"/>
                <a:ea typeface="+mn-ea"/>
              </a:rPr>
              <a:t>3</a:t>
            </a:r>
            <a:r>
              <a:rPr lang="zh-CN" altLang="en-US" sz="2800" dirty="0">
                <a:latin typeface="+mn-ea"/>
                <a:ea typeface="+mn-ea"/>
              </a:rPr>
              <a:t>。</a:t>
            </a:r>
            <a:endParaRPr lang="en-US" altLang="zh-CN" sz="2800" dirty="0">
              <a:latin typeface="+mn-ea"/>
              <a:ea typeface="+mn-ea"/>
            </a:endParaRPr>
          </a:p>
          <a:p>
            <a:r>
              <a:rPr lang="en-US" altLang="zh-CN" sz="2800" dirty="0">
                <a:latin typeface="+mn-ea"/>
                <a:ea typeface="+mn-ea"/>
              </a:rPr>
              <a:t>     </a:t>
            </a:r>
            <a:r>
              <a:rPr lang="zh-CN" altLang="en-US" sz="2800" dirty="0">
                <a:latin typeface="+mn-ea"/>
                <a:ea typeface="+mn-ea"/>
              </a:rPr>
              <a:t>试求</a:t>
            </a:r>
            <a:endParaRPr lang="en-US" altLang="zh-CN" sz="2800" dirty="0">
              <a:latin typeface="+mn-ea"/>
              <a:ea typeface="+mn-ea"/>
            </a:endParaRPr>
          </a:p>
          <a:p>
            <a:r>
              <a:rPr lang="zh-CN" altLang="en-US" sz="2800" dirty="0">
                <a:latin typeface="+mn-ea"/>
                <a:ea typeface="+mn-ea"/>
              </a:rPr>
              <a:t>     （</a:t>
            </a:r>
            <a:r>
              <a:rPr lang="en-US" altLang="zh-CN" sz="2800" dirty="0">
                <a:latin typeface="+mn-ea"/>
                <a:ea typeface="+mn-ea"/>
              </a:rPr>
              <a:t>1</a:t>
            </a:r>
            <a:r>
              <a:rPr lang="zh-CN" altLang="en-US" sz="2800" dirty="0">
                <a:latin typeface="+mn-ea"/>
                <a:ea typeface="+mn-ea"/>
              </a:rPr>
              <a:t>）最终得到得实验针药液（溶液</a:t>
            </a:r>
            <a:r>
              <a:rPr lang="en-US" altLang="zh-CN" sz="2800" dirty="0">
                <a:latin typeface="+mn-ea"/>
                <a:ea typeface="+mn-ea"/>
              </a:rPr>
              <a:t>d</a:t>
            </a:r>
            <a:r>
              <a:rPr lang="zh-CN" altLang="en-US" sz="2800" dirty="0">
                <a:latin typeface="+mn-ea"/>
                <a:ea typeface="+mn-ea"/>
              </a:rPr>
              <a:t>）中溶质的质量分数。</a:t>
            </a:r>
          </a:p>
          <a:p>
            <a:r>
              <a:rPr lang="zh-CN" altLang="en-US" sz="2800" dirty="0">
                <a:latin typeface="+mn-ea"/>
                <a:ea typeface="+mn-ea"/>
              </a:rPr>
              <a:t>     （</a:t>
            </a:r>
            <a:r>
              <a:rPr lang="en-US" altLang="zh-CN" sz="2800" dirty="0">
                <a:latin typeface="+mn-ea"/>
                <a:ea typeface="+mn-ea"/>
              </a:rPr>
              <a:t>2</a:t>
            </a:r>
            <a:r>
              <a:rPr lang="zh-CN" altLang="en-US" sz="2800" dirty="0">
                <a:latin typeface="+mn-ea"/>
                <a:ea typeface="+mn-ea"/>
              </a:rPr>
              <a:t>）</a:t>
            </a:r>
            <a:r>
              <a:rPr lang="en-US" altLang="zh-CN" sz="2800" dirty="0">
                <a:latin typeface="+mn-ea"/>
                <a:ea typeface="+mn-ea"/>
              </a:rPr>
              <a:t>1.0g</a:t>
            </a:r>
            <a:r>
              <a:rPr lang="zh-CN" altLang="en-US" sz="2800" dirty="0">
                <a:latin typeface="+mn-ea"/>
                <a:ea typeface="+mn-ea"/>
              </a:rPr>
              <a:t>链霉素可配制多少</a:t>
            </a:r>
            <a:r>
              <a:rPr lang="en-US" altLang="zh-CN" sz="2800" dirty="0">
                <a:latin typeface="+mn-ea"/>
                <a:ea typeface="+mn-ea"/>
              </a:rPr>
              <a:t>ml</a:t>
            </a:r>
            <a:r>
              <a:rPr lang="zh-CN" altLang="en-US" sz="2800" dirty="0">
                <a:latin typeface="+mn-ea"/>
                <a:ea typeface="+mn-ea"/>
              </a:rPr>
              <a:t>试验针药液？</a:t>
            </a:r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（</a:t>
            </a:r>
            <a:r>
              <a:rPr lang="en-US" altLang="zh-CN" sz="2800" dirty="0">
                <a:solidFill>
                  <a:srgbClr val="FF0000"/>
                </a:solidFill>
                <a:latin typeface="+mn-ea"/>
                <a:ea typeface="+mn-ea"/>
              </a:rPr>
              <a:t>P</a:t>
            </a:r>
            <a:r>
              <a:rPr lang="en-US" altLang="zh-CN" sz="2800" baseline="-25000" dirty="0">
                <a:solidFill>
                  <a:srgbClr val="FF0000"/>
                </a:solidFill>
                <a:latin typeface="+mn-ea"/>
                <a:ea typeface="+mn-ea"/>
              </a:rPr>
              <a:t>45</a:t>
            </a:r>
            <a:r>
              <a:rPr lang="en-US" altLang="zh-CN" sz="2800" dirty="0">
                <a:solidFill>
                  <a:srgbClr val="FF0000"/>
                </a:solidFill>
                <a:latin typeface="+mn-ea"/>
                <a:ea typeface="+mn-ea"/>
              </a:rPr>
              <a:t> 8</a:t>
            </a:r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）</a:t>
            </a:r>
          </a:p>
        </p:txBody>
      </p:sp>
      <p:sp>
        <p:nvSpPr>
          <p:cNvPr id="10247" name="Rectangle 7"/>
          <p:cNvSpPr>
            <a:spLocks noChangeArrowheads="1"/>
          </p:cNvSpPr>
          <p:nvPr/>
        </p:nvSpPr>
        <p:spPr bwMode="auto">
          <a:xfrm>
            <a:off x="1663068" y="5030363"/>
            <a:ext cx="688041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0000FF"/>
                </a:solidFill>
              </a:rPr>
              <a:t>解：（</a:t>
            </a:r>
            <a:r>
              <a:rPr lang="en-US" altLang="zh-CN">
                <a:solidFill>
                  <a:srgbClr val="0000FF"/>
                </a:solidFill>
              </a:rPr>
              <a:t>1</a:t>
            </a:r>
            <a:r>
              <a:rPr lang="zh-CN" altLang="en-US">
                <a:solidFill>
                  <a:srgbClr val="0000FF"/>
                </a:solidFill>
              </a:rPr>
              <a:t>）把</a:t>
            </a:r>
            <a:r>
              <a:rPr lang="en-US" altLang="zh-CN">
                <a:solidFill>
                  <a:srgbClr val="0000FF"/>
                </a:solidFill>
              </a:rPr>
              <a:t>1.0g</a:t>
            </a:r>
            <a:r>
              <a:rPr lang="zh-CN" altLang="en-US">
                <a:solidFill>
                  <a:srgbClr val="0000FF"/>
                </a:solidFill>
              </a:rPr>
              <a:t>链霉素溶于水制成</a:t>
            </a:r>
            <a:r>
              <a:rPr lang="en-US" altLang="zh-CN">
                <a:solidFill>
                  <a:srgbClr val="0000FF"/>
                </a:solidFill>
              </a:rPr>
              <a:t>4.0ml</a:t>
            </a:r>
            <a:r>
              <a:rPr lang="zh-CN" altLang="en-US">
                <a:solidFill>
                  <a:srgbClr val="0000FF"/>
                </a:solidFill>
              </a:rPr>
              <a:t>溶液</a:t>
            </a:r>
            <a:r>
              <a:rPr lang="en-US" altLang="zh-CN">
                <a:solidFill>
                  <a:srgbClr val="0000FF"/>
                </a:solidFill>
              </a:rPr>
              <a:t>a</a:t>
            </a:r>
            <a:r>
              <a:rPr lang="zh-CN" altLang="en-US">
                <a:solidFill>
                  <a:srgbClr val="0000FF"/>
                </a:solidFill>
              </a:rPr>
              <a:t>；</a:t>
            </a:r>
          </a:p>
        </p:txBody>
      </p:sp>
      <p:grpSp>
        <p:nvGrpSpPr>
          <p:cNvPr id="2" name="Group 8"/>
          <p:cNvGrpSpPr>
            <a:grpSpLocks/>
          </p:cNvGrpSpPr>
          <p:nvPr/>
        </p:nvGrpSpPr>
        <p:grpSpPr bwMode="auto">
          <a:xfrm>
            <a:off x="3083168" y="5462165"/>
            <a:ext cx="4397864" cy="919163"/>
            <a:chOff x="1684" y="1827"/>
            <a:chExt cx="2078" cy="579"/>
          </a:xfrm>
        </p:grpSpPr>
        <p:sp>
          <p:nvSpPr>
            <p:cNvPr id="10249" name="Text Box 9"/>
            <p:cNvSpPr txBox="1">
              <a:spLocks noChangeArrowheads="1"/>
            </p:cNvSpPr>
            <p:nvPr/>
          </p:nvSpPr>
          <p:spPr bwMode="auto">
            <a:xfrm>
              <a:off x="1684" y="1979"/>
              <a:ext cx="383" cy="2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 dirty="0">
                  <a:solidFill>
                    <a:srgbClr val="FF0000"/>
                  </a:solidFill>
                </a:rPr>
                <a:t>a%=</a:t>
              </a:r>
            </a:p>
          </p:txBody>
        </p:sp>
        <p:sp>
          <p:nvSpPr>
            <p:cNvPr id="10250" name="Rectangle 10"/>
            <p:cNvSpPr>
              <a:spLocks noChangeArrowheads="1"/>
            </p:cNvSpPr>
            <p:nvPr/>
          </p:nvSpPr>
          <p:spPr bwMode="auto">
            <a:xfrm>
              <a:off x="2472" y="1827"/>
              <a:ext cx="378" cy="2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>
                  <a:solidFill>
                    <a:srgbClr val="FF0000"/>
                  </a:solidFill>
                </a:rPr>
                <a:t>1.0g</a:t>
              </a:r>
            </a:p>
          </p:txBody>
        </p:sp>
        <p:sp>
          <p:nvSpPr>
            <p:cNvPr id="10251" name="Text Box 11"/>
            <p:cNvSpPr txBox="1">
              <a:spLocks noChangeArrowheads="1"/>
            </p:cNvSpPr>
            <p:nvPr/>
          </p:nvSpPr>
          <p:spPr bwMode="auto">
            <a:xfrm>
              <a:off x="2154" y="2115"/>
              <a:ext cx="864" cy="2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>
                  <a:solidFill>
                    <a:srgbClr val="FF0000"/>
                  </a:solidFill>
                </a:rPr>
                <a:t>4ml×1g/ml</a:t>
              </a:r>
            </a:p>
          </p:txBody>
        </p:sp>
        <p:sp>
          <p:nvSpPr>
            <p:cNvPr id="10252" name="Line 12"/>
            <p:cNvSpPr>
              <a:spLocks noChangeShapeType="1"/>
            </p:cNvSpPr>
            <p:nvPr/>
          </p:nvSpPr>
          <p:spPr bwMode="auto">
            <a:xfrm>
              <a:off x="2109" y="2115"/>
              <a:ext cx="1021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10253" name="Text Box 13"/>
            <p:cNvSpPr txBox="1">
              <a:spLocks noChangeArrowheads="1"/>
            </p:cNvSpPr>
            <p:nvPr/>
          </p:nvSpPr>
          <p:spPr bwMode="auto">
            <a:xfrm>
              <a:off x="3156" y="1963"/>
              <a:ext cx="606" cy="2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 dirty="0">
                  <a:solidFill>
                    <a:srgbClr val="FF0000"/>
                  </a:solidFill>
                </a:rPr>
                <a:t>×100%</a:t>
              </a:r>
            </a:p>
          </p:txBody>
        </p:sp>
      </p:grpSp>
      <p:sp>
        <p:nvSpPr>
          <p:cNvPr id="10254" name="Text Box 14"/>
          <p:cNvSpPr txBox="1">
            <a:spLocks noChangeArrowheads="1"/>
          </p:cNvSpPr>
          <p:nvPr/>
        </p:nvSpPr>
        <p:spPr bwMode="auto">
          <a:xfrm>
            <a:off x="7494383" y="5649488"/>
            <a:ext cx="981359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dirty="0">
                <a:solidFill>
                  <a:srgbClr val="FF0000"/>
                </a:solidFill>
              </a:rPr>
              <a:t>=25%</a:t>
            </a:r>
          </a:p>
        </p:txBody>
      </p:sp>
    </p:spTree>
    <p:extLst>
      <p:ext uri="{BB962C8B-B14F-4D97-AF65-F5344CB8AC3E}">
        <p14:creationId xmlns:p14="http://schemas.microsoft.com/office/powerpoint/2010/main" val="24873046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02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02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7" grpId="0"/>
      <p:bldP spid="1025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对话气泡: 矩形 2">
            <a:extLst>
              <a:ext uri="{FF2B5EF4-FFF2-40B4-BE49-F238E27FC236}">
                <a16:creationId xmlns:a16="http://schemas.microsoft.com/office/drawing/2014/main" id="{CA76D69B-43DE-4DAD-A1BB-2F828C25D8D9}"/>
              </a:ext>
            </a:extLst>
          </p:cNvPr>
          <p:cNvSpPr/>
          <p:nvPr/>
        </p:nvSpPr>
        <p:spPr bwMode="auto">
          <a:xfrm>
            <a:off x="8257657" y="271002"/>
            <a:ext cx="3739994" cy="936143"/>
          </a:xfrm>
          <a:prstGeom prst="wedgeRectCallout">
            <a:avLst>
              <a:gd name="adj1" fmla="val -90055"/>
              <a:gd name="adj2" fmla="val 203347"/>
            </a:avLst>
          </a:prstGeom>
          <a:solidFill>
            <a:srgbClr val="0000FF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en-US" sz="2400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Arial" charset="0"/>
                <a:ea typeface="宋体" pitchFamily="2" charset="-122"/>
              </a:rPr>
              <a:t>稀释至原溶液质量的</a:t>
            </a:r>
            <a:r>
              <a:rPr kumimoji="0" lang="en-US" altLang="zh-CN" sz="2400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Arial" charset="0"/>
                <a:ea typeface="宋体" pitchFamily="2" charset="-122"/>
              </a:rPr>
              <a:t>n</a:t>
            </a:r>
            <a:r>
              <a:rPr kumimoji="0" lang="zh-CN" altLang="en-US" sz="2400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Arial" charset="0"/>
                <a:ea typeface="宋体" pitchFamily="2" charset="-122"/>
              </a:rPr>
              <a:t>倍，</a:t>
            </a:r>
            <a:endParaRPr kumimoji="0" lang="en-US" altLang="zh-CN" sz="2400" b="1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Arial" charset="0"/>
              <a:ea typeface="宋体" pitchFamily="2" charset="-122"/>
            </a:endParaRPr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en-US" sz="2400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Arial" charset="0"/>
                <a:ea typeface="宋体" pitchFamily="2" charset="-122"/>
              </a:rPr>
              <a:t>浓度将变为原溶液的</a:t>
            </a:r>
            <a:r>
              <a:rPr kumimoji="0" lang="en-US" altLang="zh-CN" sz="2400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Arial" charset="0"/>
                <a:ea typeface="宋体" pitchFamily="2" charset="-122"/>
              </a:rPr>
              <a:t>1/n</a:t>
            </a:r>
            <a:r>
              <a:rPr kumimoji="0" lang="zh-CN" altLang="en-US" sz="2400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Arial" charset="0"/>
                <a:ea typeface="宋体" pitchFamily="2" charset="-122"/>
              </a:rPr>
              <a:t>。</a:t>
            </a:r>
          </a:p>
        </p:txBody>
      </p:sp>
      <p:sp>
        <p:nvSpPr>
          <p:cNvPr id="32780" name="Rectangle 12"/>
          <p:cNvSpPr>
            <a:spLocks noChangeArrowheads="1"/>
          </p:cNvSpPr>
          <p:nvPr/>
        </p:nvSpPr>
        <p:spPr bwMode="auto">
          <a:xfrm>
            <a:off x="1716394" y="2420888"/>
            <a:ext cx="7239482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/>
              <a:t>（</a:t>
            </a:r>
            <a:r>
              <a:rPr lang="en-US" altLang="zh-CN"/>
              <a:t>2</a:t>
            </a:r>
            <a:r>
              <a:rPr lang="zh-CN" altLang="en-US"/>
              <a:t>）取</a:t>
            </a:r>
            <a:r>
              <a:rPr lang="en-US" altLang="zh-CN"/>
              <a:t>0.1ml</a:t>
            </a:r>
            <a:r>
              <a:rPr lang="zh-CN" altLang="en-US"/>
              <a:t>溶液</a:t>
            </a:r>
            <a:r>
              <a:rPr lang="en-US" altLang="zh-CN"/>
              <a:t>a</a:t>
            </a:r>
            <a:r>
              <a:rPr lang="zh-CN" altLang="en-US"/>
              <a:t>，加水稀释至</a:t>
            </a:r>
            <a:r>
              <a:rPr lang="en-US" altLang="zh-CN"/>
              <a:t>1.0ml</a:t>
            </a:r>
            <a:r>
              <a:rPr lang="zh-CN" altLang="en-US"/>
              <a:t>，得溶液</a:t>
            </a:r>
            <a:r>
              <a:rPr lang="en-US" altLang="zh-CN"/>
              <a:t>b</a:t>
            </a:r>
            <a:r>
              <a:rPr lang="zh-CN" altLang="en-US"/>
              <a:t>；</a:t>
            </a:r>
          </a:p>
        </p:txBody>
      </p:sp>
      <p:sp>
        <p:nvSpPr>
          <p:cNvPr id="32782" name="Text Box 14"/>
          <p:cNvSpPr txBox="1">
            <a:spLocks noChangeArrowheads="1"/>
          </p:cNvSpPr>
          <p:nvPr/>
        </p:nvSpPr>
        <p:spPr bwMode="auto">
          <a:xfrm>
            <a:off x="2675118" y="3116213"/>
            <a:ext cx="825867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dirty="0">
                <a:solidFill>
                  <a:srgbClr val="FF0000"/>
                </a:solidFill>
              </a:rPr>
              <a:t>b%=</a:t>
            </a:r>
          </a:p>
        </p:txBody>
      </p:sp>
      <p:sp>
        <p:nvSpPr>
          <p:cNvPr id="32783" name="Rectangle 15"/>
          <p:cNvSpPr>
            <a:spLocks noChangeArrowheads="1"/>
          </p:cNvSpPr>
          <p:nvPr/>
        </p:nvSpPr>
        <p:spPr bwMode="auto">
          <a:xfrm>
            <a:off x="3732517" y="2874913"/>
            <a:ext cx="3010761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dirty="0">
                <a:solidFill>
                  <a:srgbClr val="FF0000"/>
                </a:solidFill>
              </a:rPr>
              <a:t>0.1ml×1g/ml×25%</a:t>
            </a:r>
          </a:p>
        </p:txBody>
      </p:sp>
      <p:sp>
        <p:nvSpPr>
          <p:cNvPr id="32784" name="Text Box 16"/>
          <p:cNvSpPr txBox="1">
            <a:spLocks noChangeArrowheads="1"/>
          </p:cNvSpPr>
          <p:nvPr/>
        </p:nvSpPr>
        <p:spPr bwMode="auto">
          <a:xfrm>
            <a:off x="3934560" y="3332113"/>
            <a:ext cx="208422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>
                <a:solidFill>
                  <a:srgbClr val="FF0000"/>
                </a:solidFill>
              </a:rPr>
              <a:t>1.0ml×1g/ml</a:t>
            </a:r>
          </a:p>
        </p:txBody>
      </p:sp>
      <p:sp>
        <p:nvSpPr>
          <p:cNvPr id="32785" name="Line 17"/>
          <p:cNvSpPr>
            <a:spLocks noChangeShapeType="1"/>
          </p:cNvSpPr>
          <p:nvPr/>
        </p:nvSpPr>
        <p:spPr bwMode="auto">
          <a:xfrm>
            <a:off x="3468954" y="3332113"/>
            <a:ext cx="3824318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/>
          <a:lstStyle/>
          <a:p>
            <a:endParaRPr lang="zh-CN" altLang="en-US"/>
          </a:p>
        </p:txBody>
      </p:sp>
      <p:sp>
        <p:nvSpPr>
          <p:cNvPr id="32786" name="Text Box 18"/>
          <p:cNvSpPr txBox="1">
            <a:spLocks noChangeArrowheads="1"/>
          </p:cNvSpPr>
          <p:nvPr/>
        </p:nvSpPr>
        <p:spPr bwMode="auto">
          <a:xfrm>
            <a:off x="7437186" y="3090813"/>
            <a:ext cx="1282723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>
                <a:solidFill>
                  <a:srgbClr val="FF0000"/>
                </a:solidFill>
              </a:rPr>
              <a:t>×100%</a:t>
            </a:r>
          </a:p>
        </p:txBody>
      </p:sp>
      <p:sp>
        <p:nvSpPr>
          <p:cNvPr id="32787" name="Text Box 19"/>
          <p:cNvSpPr txBox="1">
            <a:spLocks noChangeArrowheads="1"/>
          </p:cNvSpPr>
          <p:nvPr/>
        </p:nvSpPr>
        <p:spPr bwMode="auto">
          <a:xfrm>
            <a:off x="8831510" y="3062238"/>
            <a:ext cx="106631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>
                <a:solidFill>
                  <a:srgbClr val="FF0000"/>
                </a:solidFill>
              </a:rPr>
              <a:t>=2.5%</a:t>
            </a:r>
          </a:p>
        </p:txBody>
      </p:sp>
      <p:sp>
        <p:nvSpPr>
          <p:cNvPr id="32788" name="Rectangle 20"/>
          <p:cNvSpPr>
            <a:spLocks noChangeArrowheads="1"/>
          </p:cNvSpPr>
          <p:nvPr/>
        </p:nvSpPr>
        <p:spPr bwMode="auto">
          <a:xfrm>
            <a:off x="1716394" y="3786188"/>
            <a:ext cx="7239482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/>
              <a:t>（</a:t>
            </a:r>
            <a:r>
              <a:rPr lang="en-US" altLang="zh-CN"/>
              <a:t>3</a:t>
            </a:r>
            <a:r>
              <a:rPr lang="zh-CN" altLang="en-US"/>
              <a:t>）取</a:t>
            </a:r>
            <a:r>
              <a:rPr lang="en-US" altLang="zh-CN"/>
              <a:t>0.1ml</a:t>
            </a:r>
            <a:r>
              <a:rPr lang="zh-CN" altLang="en-US"/>
              <a:t>溶液</a:t>
            </a:r>
            <a:r>
              <a:rPr lang="en-US" altLang="zh-CN"/>
              <a:t>b</a:t>
            </a:r>
            <a:r>
              <a:rPr lang="zh-CN" altLang="en-US"/>
              <a:t>，加水稀释至</a:t>
            </a:r>
            <a:r>
              <a:rPr lang="en-US" altLang="zh-CN"/>
              <a:t>1.0ml</a:t>
            </a:r>
            <a:r>
              <a:rPr lang="zh-CN" altLang="en-US"/>
              <a:t>，得溶液</a:t>
            </a:r>
            <a:r>
              <a:rPr lang="en-US" altLang="zh-CN"/>
              <a:t>c</a:t>
            </a:r>
            <a:r>
              <a:rPr lang="zh-CN" altLang="en-US"/>
              <a:t>；</a:t>
            </a:r>
          </a:p>
        </p:txBody>
      </p:sp>
      <p:sp>
        <p:nvSpPr>
          <p:cNvPr id="32789" name="Text Box 21"/>
          <p:cNvSpPr txBox="1">
            <a:spLocks noChangeArrowheads="1"/>
          </p:cNvSpPr>
          <p:nvPr/>
        </p:nvSpPr>
        <p:spPr bwMode="auto">
          <a:xfrm>
            <a:off x="2638822" y="4479627"/>
            <a:ext cx="809837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dirty="0">
                <a:solidFill>
                  <a:srgbClr val="FF0000"/>
                </a:solidFill>
              </a:rPr>
              <a:t>c%=</a:t>
            </a:r>
          </a:p>
        </p:txBody>
      </p:sp>
      <p:sp>
        <p:nvSpPr>
          <p:cNvPr id="32790" name="Rectangle 22"/>
          <p:cNvSpPr>
            <a:spLocks noChangeArrowheads="1"/>
          </p:cNvSpPr>
          <p:nvPr/>
        </p:nvSpPr>
        <p:spPr bwMode="auto">
          <a:xfrm>
            <a:off x="3719567" y="4238327"/>
            <a:ext cx="3095719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dirty="0">
                <a:solidFill>
                  <a:srgbClr val="FF0000"/>
                </a:solidFill>
              </a:rPr>
              <a:t>0.1ml×1g/ml×2.5%</a:t>
            </a:r>
          </a:p>
        </p:txBody>
      </p:sp>
      <p:sp>
        <p:nvSpPr>
          <p:cNvPr id="32791" name="Text Box 23"/>
          <p:cNvSpPr txBox="1">
            <a:spLocks noChangeArrowheads="1"/>
          </p:cNvSpPr>
          <p:nvPr/>
        </p:nvSpPr>
        <p:spPr bwMode="auto">
          <a:xfrm>
            <a:off x="4031914" y="4695527"/>
            <a:ext cx="208422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>
                <a:solidFill>
                  <a:srgbClr val="FF0000"/>
                </a:solidFill>
              </a:rPr>
              <a:t>1.0ml×1g/ml</a:t>
            </a:r>
          </a:p>
        </p:txBody>
      </p:sp>
      <p:sp>
        <p:nvSpPr>
          <p:cNvPr id="32792" name="Line 24"/>
          <p:cNvSpPr>
            <a:spLocks noChangeShapeType="1"/>
          </p:cNvSpPr>
          <p:nvPr/>
        </p:nvSpPr>
        <p:spPr bwMode="auto">
          <a:xfrm>
            <a:off x="3566308" y="4695527"/>
            <a:ext cx="3824318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/>
          <a:lstStyle/>
          <a:p>
            <a:endParaRPr lang="zh-CN" altLang="en-US"/>
          </a:p>
        </p:txBody>
      </p:sp>
      <p:sp>
        <p:nvSpPr>
          <p:cNvPr id="32793" name="Text Box 25"/>
          <p:cNvSpPr txBox="1">
            <a:spLocks noChangeArrowheads="1"/>
          </p:cNvSpPr>
          <p:nvPr/>
        </p:nvSpPr>
        <p:spPr bwMode="auto">
          <a:xfrm>
            <a:off x="7534540" y="4454227"/>
            <a:ext cx="1282723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>
                <a:solidFill>
                  <a:srgbClr val="FF0000"/>
                </a:solidFill>
              </a:rPr>
              <a:t>×100%</a:t>
            </a:r>
          </a:p>
        </p:txBody>
      </p:sp>
      <p:sp>
        <p:nvSpPr>
          <p:cNvPr id="32794" name="Text Box 26"/>
          <p:cNvSpPr txBox="1">
            <a:spLocks noChangeArrowheads="1"/>
          </p:cNvSpPr>
          <p:nvPr/>
        </p:nvSpPr>
        <p:spPr bwMode="auto">
          <a:xfrm>
            <a:off x="8831510" y="4425652"/>
            <a:ext cx="1237839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>
                <a:solidFill>
                  <a:srgbClr val="FF0000"/>
                </a:solidFill>
              </a:rPr>
              <a:t>=0.25%</a:t>
            </a:r>
          </a:p>
        </p:txBody>
      </p:sp>
      <p:sp>
        <p:nvSpPr>
          <p:cNvPr id="32795" name="Rectangle 27"/>
          <p:cNvSpPr>
            <a:spLocks noChangeArrowheads="1"/>
          </p:cNvSpPr>
          <p:nvPr/>
        </p:nvSpPr>
        <p:spPr bwMode="auto">
          <a:xfrm>
            <a:off x="1702718" y="5078288"/>
            <a:ext cx="7239482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/>
              <a:t>（</a:t>
            </a:r>
            <a:r>
              <a:rPr lang="en-US" altLang="zh-CN"/>
              <a:t>4</a:t>
            </a:r>
            <a:r>
              <a:rPr lang="zh-CN" altLang="en-US"/>
              <a:t>）取</a:t>
            </a:r>
            <a:r>
              <a:rPr lang="en-US" altLang="zh-CN"/>
              <a:t>0.2ml</a:t>
            </a:r>
            <a:r>
              <a:rPr lang="zh-CN" altLang="en-US"/>
              <a:t>溶液</a:t>
            </a:r>
            <a:r>
              <a:rPr lang="en-US" altLang="zh-CN"/>
              <a:t>c</a:t>
            </a:r>
            <a:r>
              <a:rPr lang="zh-CN" altLang="en-US"/>
              <a:t>，加水稀释至</a:t>
            </a:r>
            <a:r>
              <a:rPr lang="en-US" altLang="zh-CN"/>
              <a:t>1.0ml</a:t>
            </a:r>
            <a:r>
              <a:rPr lang="zh-CN" altLang="en-US"/>
              <a:t>，得溶液</a:t>
            </a:r>
            <a:r>
              <a:rPr lang="en-US" altLang="zh-CN"/>
              <a:t>d</a:t>
            </a:r>
            <a:r>
              <a:rPr lang="zh-CN" altLang="en-US"/>
              <a:t>；</a:t>
            </a:r>
          </a:p>
        </p:txBody>
      </p:sp>
      <p:sp>
        <p:nvSpPr>
          <p:cNvPr id="32796" name="Text Box 28"/>
          <p:cNvSpPr txBox="1">
            <a:spLocks noChangeArrowheads="1"/>
          </p:cNvSpPr>
          <p:nvPr/>
        </p:nvSpPr>
        <p:spPr bwMode="auto">
          <a:xfrm>
            <a:off x="2640120" y="5775771"/>
            <a:ext cx="825867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dirty="0">
                <a:solidFill>
                  <a:srgbClr val="FF0000"/>
                </a:solidFill>
              </a:rPr>
              <a:t>d%=</a:t>
            </a:r>
          </a:p>
        </p:txBody>
      </p:sp>
      <p:sp>
        <p:nvSpPr>
          <p:cNvPr id="32797" name="Rectangle 29"/>
          <p:cNvSpPr>
            <a:spLocks noChangeArrowheads="1"/>
          </p:cNvSpPr>
          <p:nvPr/>
        </p:nvSpPr>
        <p:spPr bwMode="auto">
          <a:xfrm>
            <a:off x="3514561" y="5534471"/>
            <a:ext cx="3267241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>
                <a:solidFill>
                  <a:srgbClr val="FF0000"/>
                </a:solidFill>
              </a:rPr>
              <a:t>0.2ml×1g/ml×0.25%</a:t>
            </a:r>
          </a:p>
        </p:txBody>
      </p:sp>
      <p:sp>
        <p:nvSpPr>
          <p:cNvPr id="32798" name="Text Box 30"/>
          <p:cNvSpPr txBox="1">
            <a:spLocks noChangeArrowheads="1"/>
          </p:cNvSpPr>
          <p:nvPr/>
        </p:nvSpPr>
        <p:spPr bwMode="auto">
          <a:xfrm>
            <a:off x="4090220" y="5991671"/>
            <a:ext cx="208422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>
                <a:solidFill>
                  <a:srgbClr val="FF0000"/>
                </a:solidFill>
              </a:rPr>
              <a:t>1.0ml×1g/ml</a:t>
            </a:r>
          </a:p>
        </p:txBody>
      </p:sp>
      <p:sp>
        <p:nvSpPr>
          <p:cNvPr id="32799" name="Line 31"/>
          <p:cNvSpPr>
            <a:spLocks noChangeShapeType="1"/>
          </p:cNvSpPr>
          <p:nvPr/>
        </p:nvSpPr>
        <p:spPr bwMode="auto">
          <a:xfrm>
            <a:off x="3624614" y="5991671"/>
            <a:ext cx="3824319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/>
          <a:lstStyle/>
          <a:p>
            <a:endParaRPr lang="zh-CN" altLang="en-US"/>
          </a:p>
        </p:txBody>
      </p:sp>
      <p:sp>
        <p:nvSpPr>
          <p:cNvPr id="32800" name="Text Box 32"/>
          <p:cNvSpPr txBox="1">
            <a:spLocks noChangeArrowheads="1"/>
          </p:cNvSpPr>
          <p:nvPr/>
        </p:nvSpPr>
        <p:spPr bwMode="auto">
          <a:xfrm>
            <a:off x="7592848" y="5750371"/>
            <a:ext cx="1282723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>
                <a:solidFill>
                  <a:srgbClr val="FF0000"/>
                </a:solidFill>
              </a:rPr>
              <a:t>×100%</a:t>
            </a:r>
          </a:p>
        </p:txBody>
      </p:sp>
      <p:sp>
        <p:nvSpPr>
          <p:cNvPr id="32801" name="Text Box 33"/>
          <p:cNvSpPr txBox="1">
            <a:spLocks noChangeArrowheads="1"/>
          </p:cNvSpPr>
          <p:nvPr/>
        </p:nvSpPr>
        <p:spPr bwMode="auto">
          <a:xfrm>
            <a:off x="8889815" y="5721796"/>
            <a:ext cx="1237839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>
                <a:solidFill>
                  <a:srgbClr val="FF0000"/>
                </a:solidFill>
              </a:rPr>
              <a:t>=0.05%</a:t>
            </a:r>
          </a:p>
        </p:txBody>
      </p:sp>
      <p:sp>
        <p:nvSpPr>
          <p:cNvPr id="32802" name="Rectangle 34"/>
          <p:cNvSpPr>
            <a:spLocks noChangeArrowheads="1"/>
          </p:cNvSpPr>
          <p:nvPr/>
        </p:nvSpPr>
        <p:spPr bwMode="auto">
          <a:xfrm>
            <a:off x="1087004" y="692150"/>
            <a:ext cx="688041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dirty="0">
                <a:solidFill>
                  <a:srgbClr val="0000FF"/>
                </a:solidFill>
              </a:rPr>
              <a:t>解：（</a:t>
            </a:r>
            <a:r>
              <a:rPr lang="en-US" altLang="zh-CN" dirty="0">
                <a:solidFill>
                  <a:srgbClr val="0000FF"/>
                </a:solidFill>
              </a:rPr>
              <a:t>1</a:t>
            </a:r>
            <a:r>
              <a:rPr lang="zh-CN" altLang="en-US" dirty="0">
                <a:solidFill>
                  <a:srgbClr val="0000FF"/>
                </a:solidFill>
              </a:rPr>
              <a:t>）把</a:t>
            </a:r>
            <a:r>
              <a:rPr lang="en-US" altLang="zh-CN" dirty="0">
                <a:solidFill>
                  <a:srgbClr val="0000FF"/>
                </a:solidFill>
              </a:rPr>
              <a:t>1.0g</a:t>
            </a:r>
            <a:r>
              <a:rPr lang="zh-CN" altLang="en-US" dirty="0">
                <a:solidFill>
                  <a:srgbClr val="0000FF"/>
                </a:solidFill>
              </a:rPr>
              <a:t>链霉素溶于水制成</a:t>
            </a:r>
            <a:r>
              <a:rPr lang="en-US" altLang="zh-CN" dirty="0">
                <a:solidFill>
                  <a:srgbClr val="0000FF"/>
                </a:solidFill>
              </a:rPr>
              <a:t>4.0ml</a:t>
            </a:r>
            <a:r>
              <a:rPr lang="zh-CN" altLang="en-US" dirty="0">
                <a:solidFill>
                  <a:srgbClr val="0000FF"/>
                </a:solidFill>
              </a:rPr>
              <a:t>溶液</a:t>
            </a:r>
            <a:r>
              <a:rPr lang="en-US" altLang="zh-CN" dirty="0">
                <a:solidFill>
                  <a:srgbClr val="0000FF"/>
                </a:solidFill>
              </a:rPr>
              <a:t>a</a:t>
            </a:r>
            <a:r>
              <a:rPr lang="zh-CN" altLang="en-US" dirty="0">
                <a:solidFill>
                  <a:srgbClr val="0000FF"/>
                </a:solidFill>
              </a:rPr>
              <a:t>；</a:t>
            </a:r>
          </a:p>
        </p:txBody>
      </p:sp>
      <p:grpSp>
        <p:nvGrpSpPr>
          <p:cNvPr id="2" name="Group 35"/>
          <p:cNvGrpSpPr>
            <a:grpSpLocks/>
          </p:cNvGrpSpPr>
          <p:nvPr/>
        </p:nvGrpSpPr>
        <p:grpSpPr bwMode="auto">
          <a:xfrm>
            <a:off x="2645945" y="1073152"/>
            <a:ext cx="4855002" cy="919163"/>
            <a:chOff x="1646" y="1827"/>
            <a:chExt cx="2294" cy="579"/>
          </a:xfrm>
        </p:grpSpPr>
        <p:sp>
          <p:nvSpPr>
            <p:cNvPr id="32804" name="Text Box 36"/>
            <p:cNvSpPr txBox="1">
              <a:spLocks noChangeArrowheads="1"/>
            </p:cNvSpPr>
            <p:nvPr/>
          </p:nvSpPr>
          <p:spPr bwMode="auto">
            <a:xfrm>
              <a:off x="1646" y="1979"/>
              <a:ext cx="383" cy="2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 dirty="0">
                  <a:solidFill>
                    <a:srgbClr val="FF0000"/>
                  </a:solidFill>
                </a:rPr>
                <a:t>a%=</a:t>
              </a:r>
            </a:p>
          </p:txBody>
        </p:sp>
        <p:sp>
          <p:nvSpPr>
            <p:cNvPr id="32805" name="Rectangle 37"/>
            <p:cNvSpPr>
              <a:spLocks noChangeArrowheads="1"/>
            </p:cNvSpPr>
            <p:nvPr/>
          </p:nvSpPr>
          <p:spPr bwMode="auto">
            <a:xfrm>
              <a:off x="2472" y="1827"/>
              <a:ext cx="378" cy="2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>
                  <a:solidFill>
                    <a:srgbClr val="FF0000"/>
                  </a:solidFill>
                </a:rPr>
                <a:t>1.0g</a:t>
              </a:r>
            </a:p>
          </p:txBody>
        </p:sp>
        <p:sp>
          <p:nvSpPr>
            <p:cNvPr id="32806" name="Text Box 38"/>
            <p:cNvSpPr txBox="1">
              <a:spLocks noChangeArrowheads="1"/>
            </p:cNvSpPr>
            <p:nvPr/>
          </p:nvSpPr>
          <p:spPr bwMode="auto">
            <a:xfrm>
              <a:off x="2154" y="2115"/>
              <a:ext cx="864" cy="2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>
                  <a:solidFill>
                    <a:srgbClr val="FF0000"/>
                  </a:solidFill>
                </a:rPr>
                <a:t>4ml×1g/ml</a:t>
              </a:r>
            </a:p>
          </p:txBody>
        </p:sp>
        <p:sp>
          <p:nvSpPr>
            <p:cNvPr id="32807" name="Line 39"/>
            <p:cNvSpPr>
              <a:spLocks noChangeShapeType="1"/>
            </p:cNvSpPr>
            <p:nvPr/>
          </p:nvSpPr>
          <p:spPr bwMode="auto">
            <a:xfrm>
              <a:off x="2109" y="2115"/>
              <a:ext cx="127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32808" name="Text Box 40"/>
            <p:cNvSpPr txBox="1">
              <a:spLocks noChangeArrowheads="1"/>
            </p:cNvSpPr>
            <p:nvPr/>
          </p:nvSpPr>
          <p:spPr bwMode="auto">
            <a:xfrm>
              <a:off x="3334" y="1963"/>
              <a:ext cx="606" cy="2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>
                  <a:solidFill>
                    <a:srgbClr val="FF0000"/>
                  </a:solidFill>
                </a:rPr>
                <a:t>×100%</a:t>
              </a:r>
            </a:p>
          </p:txBody>
        </p:sp>
      </p:grpSp>
      <p:sp>
        <p:nvSpPr>
          <p:cNvPr id="32809" name="Text Box 41"/>
          <p:cNvSpPr txBox="1">
            <a:spLocks noChangeArrowheads="1"/>
          </p:cNvSpPr>
          <p:nvPr/>
        </p:nvSpPr>
        <p:spPr bwMode="auto">
          <a:xfrm>
            <a:off x="7391350" y="1260475"/>
            <a:ext cx="981359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dirty="0">
                <a:solidFill>
                  <a:srgbClr val="FF0000"/>
                </a:solidFill>
              </a:rPr>
              <a:t>=25%</a:t>
            </a:r>
          </a:p>
        </p:txBody>
      </p:sp>
    </p:spTree>
    <p:extLst>
      <p:ext uri="{BB962C8B-B14F-4D97-AF65-F5344CB8AC3E}">
        <p14:creationId xmlns:p14="http://schemas.microsoft.com/office/powerpoint/2010/main" val="22082703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327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327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2000"/>
                                        <p:tgtEl>
                                          <p:spTgt spid="327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27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7" dur="2000"/>
                                        <p:tgtEl>
                                          <p:spTgt spid="327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327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327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7" dur="2000"/>
                                        <p:tgtEl>
                                          <p:spTgt spid="327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2" dur="2000"/>
                                        <p:tgtEl>
                                          <p:spTgt spid="327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7" dur="2000"/>
                                        <p:tgtEl>
                                          <p:spTgt spid="327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2000"/>
                                        <p:tgtEl>
                                          <p:spTgt spid="327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67" dur="2000"/>
                                        <p:tgtEl>
                                          <p:spTgt spid="327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2" dur="2000"/>
                                        <p:tgtEl>
                                          <p:spTgt spid="327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2000"/>
                                        <p:tgtEl>
                                          <p:spTgt spid="327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2" dur="2000"/>
                                        <p:tgtEl>
                                          <p:spTgt spid="327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7" dur="2000"/>
                                        <p:tgtEl>
                                          <p:spTgt spid="327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2" dur="2000"/>
                                        <p:tgtEl>
                                          <p:spTgt spid="327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2000"/>
                                        <p:tgtEl>
                                          <p:spTgt spid="327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2" dur="2000"/>
                                        <p:tgtEl>
                                          <p:spTgt spid="327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8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7" dur="2000"/>
                                        <p:tgtEl>
                                          <p:spTgt spid="328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8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2000"/>
                                        <p:tgtEl>
                                          <p:spTgt spid="328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2780" grpId="0"/>
      <p:bldP spid="32782" grpId="0"/>
      <p:bldP spid="32783" grpId="0"/>
      <p:bldP spid="32784" grpId="0"/>
      <p:bldP spid="32785" grpId="0" animBg="1"/>
      <p:bldP spid="32786" grpId="0"/>
      <p:bldP spid="32787" grpId="0"/>
      <p:bldP spid="32788" grpId="0"/>
      <p:bldP spid="32789" grpId="0"/>
      <p:bldP spid="32790" grpId="0"/>
      <p:bldP spid="32791" grpId="0"/>
      <p:bldP spid="32792" grpId="0" animBg="1"/>
      <p:bldP spid="32793" grpId="0"/>
      <p:bldP spid="32794" grpId="0"/>
      <p:bldP spid="32795" grpId="0"/>
      <p:bldP spid="32796" grpId="0"/>
      <p:bldP spid="32797" grpId="0"/>
      <p:bldP spid="32798" grpId="0"/>
      <p:bldP spid="32799" grpId="0" animBg="1"/>
      <p:bldP spid="32800" grpId="0"/>
      <p:bldP spid="3280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6" name="Rectangle 4"/>
          <p:cNvSpPr>
            <a:spLocks noChangeArrowheads="1"/>
          </p:cNvSpPr>
          <p:nvPr/>
        </p:nvSpPr>
        <p:spPr bwMode="auto">
          <a:xfrm>
            <a:off x="1390470" y="1484313"/>
            <a:ext cx="6280887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dirty="0"/>
              <a:t>（</a:t>
            </a:r>
            <a:r>
              <a:rPr lang="en-US" altLang="zh-CN" dirty="0"/>
              <a:t>2</a:t>
            </a:r>
            <a:r>
              <a:rPr lang="zh-CN" altLang="en-US" dirty="0"/>
              <a:t>）</a:t>
            </a:r>
            <a:r>
              <a:rPr lang="en-US" altLang="zh-CN" dirty="0"/>
              <a:t>1.0g</a:t>
            </a:r>
            <a:r>
              <a:rPr lang="zh-CN" altLang="en-US" dirty="0"/>
              <a:t>链霉素可配制多少</a:t>
            </a:r>
            <a:r>
              <a:rPr lang="en-US" altLang="zh-CN" dirty="0"/>
              <a:t>ml</a:t>
            </a:r>
            <a:r>
              <a:rPr lang="zh-CN" altLang="en-US" dirty="0"/>
              <a:t>试验针药液？</a:t>
            </a:r>
          </a:p>
        </p:txBody>
      </p:sp>
      <p:sp>
        <p:nvSpPr>
          <p:cNvPr id="33797" name="Text Box 5"/>
          <p:cNvSpPr txBox="1">
            <a:spLocks noChangeArrowheads="1"/>
          </p:cNvSpPr>
          <p:nvPr/>
        </p:nvSpPr>
        <p:spPr bwMode="auto">
          <a:xfrm>
            <a:off x="1267720" y="2420938"/>
            <a:ext cx="9051804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>
                <a:solidFill>
                  <a:srgbClr val="FF0000"/>
                </a:solidFill>
              </a:rPr>
              <a:t>解：设</a:t>
            </a:r>
            <a:r>
              <a:rPr lang="en-US" altLang="zh-CN">
                <a:solidFill>
                  <a:srgbClr val="FF0000"/>
                </a:solidFill>
              </a:rPr>
              <a:t>1.0g</a:t>
            </a:r>
            <a:r>
              <a:rPr lang="zh-CN" altLang="en-US">
                <a:solidFill>
                  <a:srgbClr val="FF0000"/>
                </a:solidFill>
              </a:rPr>
              <a:t>链霉素可配制试验针药液的体积</a:t>
            </a:r>
            <a:r>
              <a:rPr kumimoji="1" lang="zh-CN" altLang="en-US">
                <a:solidFill>
                  <a:srgbClr val="FF0000"/>
                </a:solidFill>
              </a:rPr>
              <a:t>为</a:t>
            </a:r>
            <a:r>
              <a:rPr kumimoji="1" lang="en-US" altLang="zh-CN">
                <a:solidFill>
                  <a:srgbClr val="FF0000"/>
                </a:solidFill>
              </a:rPr>
              <a:t>x</a:t>
            </a:r>
          </a:p>
        </p:txBody>
      </p:sp>
      <p:grpSp>
        <p:nvGrpSpPr>
          <p:cNvPr id="2" name="Group 24"/>
          <p:cNvGrpSpPr>
            <a:grpSpLocks/>
          </p:cNvGrpSpPr>
          <p:nvPr/>
        </p:nvGrpSpPr>
        <p:grpSpPr bwMode="auto">
          <a:xfrm>
            <a:off x="3261360" y="3019427"/>
            <a:ext cx="5462405" cy="919163"/>
            <a:chOff x="1541" y="1902"/>
            <a:chExt cx="2581" cy="579"/>
          </a:xfrm>
        </p:grpSpPr>
        <p:sp>
          <p:nvSpPr>
            <p:cNvPr id="33811" name="Rectangle 19"/>
            <p:cNvSpPr>
              <a:spLocks noChangeArrowheads="1"/>
            </p:cNvSpPr>
            <p:nvPr/>
          </p:nvSpPr>
          <p:spPr bwMode="auto">
            <a:xfrm>
              <a:off x="1904" y="1902"/>
              <a:ext cx="378" cy="2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>
                  <a:solidFill>
                    <a:srgbClr val="FF0000"/>
                  </a:solidFill>
                </a:rPr>
                <a:t>1.0g</a:t>
              </a:r>
            </a:p>
          </p:txBody>
        </p:sp>
        <p:sp>
          <p:nvSpPr>
            <p:cNvPr id="33812" name="Text Box 20"/>
            <p:cNvSpPr txBox="1">
              <a:spLocks noChangeArrowheads="1"/>
            </p:cNvSpPr>
            <p:nvPr/>
          </p:nvSpPr>
          <p:spPr bwMode="auto">
            <a:xfrm>
              <a:off x="1586" y="2190"/>
              <a:ext cx="694" cy="2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>
                  <a:solidFill>
                    <a:srgbClr val="FF0000"/>
                  </a:solidFill>
                </a:rPr>
                <a:t>x</a:t>
              </a:r>
              <a:r>
                <a:rPr lang="en-US" altLang="zh-CN">
                  <a:solidFill>
                    <a:srgbClr val="FF0000"/>
                  </a:solidFill>
                  <a:latin typeface="宋体" pitchFamily="2" charset="-122"/>
                </a:rPr>
                <a:t>·</a:t>
              </a:r>
              <a:r>
                <a:rPr lang="en-US" altLang="zh-CN">
                  <a:solidFill>
                    <a:srgbClr val="FF0000"/>
                  </a:solidFill>
                </a:rPr>
                <a:t>1g/ml</a:t>
              </a:r>
            </a:p>
          </p:txBody>
        </p:sp>
        <p:sp>
          <p:nvSpPr>
            <p:cNvPr id="33813" name="Line 21"/>
            <p:cNvSpPr>
              <a:spLocks noChangeShapeType="1"/>
            </p:cNvSpPr>
            <p:nvPr/>
          </p:nvSpPr>
          <p:spPr bwMode="auto">
            <a:xfrm>
              <a:off x="1541" y="2190"/>
              <a:ext cx="127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33814" name="Text Box 22"/>
            <p:cNvSpPr txBox="1">
              <a:spLocks noChangeArrowheads="1"/>
            </p:cNvSpPr>
            <p:nvPr/>
          </p:nvSpPr>
          <p:spPr bwMode="auto">
            <a:xfrm>
              <a:off x="2766" y="2038"/>
              <a:ext cx="606" cy="2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>
                  <a:solidFill>
                    <a:srgbClr val="FF0000"/>
                  </a:solidFill>
                </a:rPr>
                <a:t>×100%</a:t>
              </a:r>
            </a:p>
          </p:txBody>
        </p:sp>
        <p:sp>
          <p:nvSpPr>
            <p:cNvPr id="33815" name="Text Box 23"/>
            <p:cNvSpPr txBox="1">
              <a:spLocks noChangeArrowheads="1"/>
            </p:cNvSpPr>
            <p:nvPr/>
          </p:nvSpPr>
          <p:spPr bwMode="auto">
            <a:xfrm>
              <a:off x="3537" y="2020"/>
              <a:ext cx="585" cy="2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>
                  <a:solidFill>
                    <a:srgbClr val="FF0000"/>
                  </a:solidFill>
                </a:rPr>
                <a:t>=0.05%</a:t>
              </a:r>
            </a:p>
          </p:txBody>
        </p:sp>
      </p:grpSp>
      <p:grpSp>
        <p:nvGrpSpPr>
          <p:cNvPr id="3" name="Group 32"/>
          <p:cNvGrpSpPr>
            <a:grpSpLocks/>
          </p:cNvGrpSpPr>
          <p:nvPr/>
        </p:nvGrpSpPr>
        <p:grpSpPr bwMode="auto">
          <a:xfrm>
            <a:off x="3092049" y="4221165"/>
            <a:ext cx="3771409" cy="919163"/>
            <a:chOff x="1325" y="2659"/>
            <a:chExt cx="1782" cy="579"/>
          </a:xfrm>
        </p:grpSpPr>
        <p:sp>
          <p:nvSpPr>
            <p:cNvPr id="33817" name="Text Box 25"/>
            <p:cNvSpPr txBox="1">
              <a:spLocks noChangeArrowheads="1"/>
            </p:cNvSpPr>
            <p:nvPr/>
          </p:nvSpPr>
          <p:spPr bwMode="auto">
            <a:xfrm>
              <a:off x="1325" y="2807"/>
              <a:ext cx="253" cy="2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>
                  <a:solidFill>
                    <a:srgbClr val="FF0000"/>
                  </a:solidFill>
                </a:rPr>
                <a:t>x=</a:t>
              </a:r>
            </a:p>
          </p:txBody>
        </p:sp>
        <p:sp>
          <p:nvSpPr>
            <p:cNvPr id="33819" name="Rectangle 27"/>
            <p:cNvSpPr>
              <a:spLocks noChangeArrowheads="1"/>
            </p:cNvSpPr>
            <p:nvPr/>
          </p:nvSpPr>
          <p:spPr bwMode="auto">
            <a:xfrm>
              <a:off x="1778" y="2659"/>
              <a:ext cx="937" cy="2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>
                  <a:solidFill>
                    <a:srgbClr val="FF0000"/>
                  </a:solidFill>
                </a:rPr>
                <a:t>1.0g ×100%</a:t>
              </a:r>
            </a:p>
          </p:txBody>
        </p:sp>
        <p:sp>
          <p:nvSpPr>
            <p:cNvPr id="33820" name="Text Box 28"/>
            <p:cNvSpPr txBox="1">
              <a:spLocks noChangeArrowheads="1"/>
            </p:cNvSpPr>
            <p:nvPr/>
          </p:nvSpPr>
          <p:spPr bwMode="auto">
            <a:xfrm>
              <a:off x="1744" y="2947"/>
              <a:ext cx="1026" cy="2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>
                  <a:solidFill>
                    <a:srgbClr val="FF0000"/>
                  </a:solidFill>
                </a:rPr>
                <a:t>1g/ml×0.05%</a:t>
              </a:r>
            </a:p>
          </p:txBody>
        </p:sp>
        <p:sp>
          <p:nvSpPr>
            <p:cNvPr id="33821" name="Line 29"/>
            <p:cNvSpPr>
              <a:spLocks noChangeShapeType="1"/>
            </p:cNvSpPr>
            <p:nvPr/>
          </p:nvSpPr>
          <p:spPr bwMode="auto">
            <a:xfrm>
              <a:off x="1699" y="2947"/>
              <a:ext cx="1408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/>
            <a:lstStyle/>
            <a:p>
              <a:endParaRPr lang="zh-CN" altLang="en-US"/>
            </a:p>
          </p:txBody>
        </p:sp>
      </p:grpSp>
      <p:sp>
        <p:nvSpPr>
          <p:cNvPr id="33825" name="Text Box 33"/>
          <p:cNvSpPr txBox="1">
            <a:spLocks noChangeArrowheads="1"/>
          </p:cNvSpPr>
          <p:nvPr/>
        </p:nvSpPr>
        <p:spPr bwMode="auto">
          <a:xfrm>
            <a:off x="7028536" y="4456113"/>
            <a:ext cx="140936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>
                <a:solidFill>
                  <a:srgbClr val="FF0000"/>
                </a:solidFill>
              </a:rPr>
              <a:t>=2000ml</a:t>
            </a:r>
          </a:p>
        </p:txBody>
      </p:sp>
      <p:sp>
        <p:nvSpPr>
          <p:cNvPr id="33826" name="Text Box 34"/>
          <p:cNvSpPr txBox="1">
            <a:spLocks noChangeArrowheads="1"/>
          </p:cNvSpPr>
          <p:nvPr/>
        </p:nvSpPr>
        <p:spPr bwMode="auto">
          <a:xfrm>
            <a:off x="2063483" y="5319713"/>
            <a:ext cx="7189789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</a:rPr>
              <a:t>答： </a:t>
            </a:r>
            <a:r>
              <a:rPr lang="en-US" altLang="zh-CN">
                <a:solidFill>
                  <a:srgbClr val="FF0000"/>
                </a:solidFill>
              </a:rPr>
              <a:t>1.0g</a:t>
            </a:r>
            <a:r>
              <a:rPr lang="zh-CN" altLang="en-US">
                <a:solidFill>
                  <a:srgbClr val="FF0000"/>
                </a:solidFill>
              </a:rPr>
              <a:t>链霉素可配制试验针药液的体积为</a:t>
            </a:r>
            <a:r>
              <a:rPr lang="en-US" altLang="zh-CN">
                <a:solidFill>
                  <a:srgbClr val="FF0000"/>
                </a:solidFill>
              </a:rPr>
              <a:t>2000ml</a:t>
            </a:r>
          </a:p>
        </p:txBody>
      </p:sp>
      <p:sp>
        <p:nvSpPr>
          <p:cNvPr id="33827" name="Text Box 35"/>
          <p:cNvSpPr txBox="1">
            <a:spLocks noChangeArrowheads="1"/>
          </p:cNvSpPr>
          <p:nvPr/>
        </p:nvSpPr>
        <p:spPr bwMode="auto">
          <a:xfrm>
            <a:off x="2099460" y="6040438"/>
            <a:ext cx="609493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>
                <a:solidFill>
                  <a:srgbClr val="0000FF"/>
                </a:solidFill>
              </a:rPr>
              <a:t>P</a:t>
            </a:r>
            <a:r>
              <a:rPr lang="en-US" altLang="zh-CN" baseline="-25000">
                <a:solidFill>
                  <a:srgbClr val="0000FF"/>
                </a:solidFill>
              </a:rPr>
              <a:t>45</a:t>
            </a:r>
            <a:r>
              <a:rPr lang="en-US" altLang="zh-CN">
                <a:solidFill>
                  <a:srgbClr val="0000FF"/>
                </a:solidFill>
              </a:rPr>
              <a:t>  1:  </a:t>
            </a:r>
            <a:r>
              <a:rPr lang="zh-CN" altLang="en-US">
                <a:solidFill>
                  <a:srgbClr val="0000FF"/>
                </a:solidFill>
              </a:rPr>
              <a:t>饱和，</a:t>
            </a:r>
            <a:r>
              <a:rPr lang="en-US" altLang="zh-CN">
                <a:solidFill>
                  <a:srgbClr val="0000FF"/>
                </a:solidFill>
              </a:rPr>
              <a:t>31.6g</a:t>
            </a:r>
            <a:r>
              <a:rPr lang="zh-CN" altLang="en-US">
                <a:solidFill>
                  <a:srgbClr val="0000FF"/>
                </a:solidFill>
              </a:rPr>
              <a:t>，</a:t>
            </a:r>
            <a:r>
              <a:rPr lang="en-US" altLang="zh-CN">
                <a:solidFill>
                  <a:srgbClr val="0000FF"/>
                </a:solidFill>
              </a:rPr>
              <a:t>24%       7:67.5---81t</a:t>
            </a:r>
          </a:p>
        </p:txBody>
      </p:sp>
    </p:spTree>
    <p:extLst>
      <p:ext uri="{BB962C8B-B14F-4D97-AF65-F5344CB8AC3E}">
        <p14:creationId xmlns:p14="http://schemas.microsoft.com/office/powerpoint/2010/main" val="7920230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37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2" dur="2000"/>
                                        <p:tgtEl>
                                          <p:spTgt spid="338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" dur="2000"/>
                                        <p:tgtEl>
                                          <p:spTgt spid="338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2" dur="2000"/>
                                        <p:tgtEl>
                                          <p:spTgt spid="338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7" grpId="0"/>
      <p:bldP spid="33825" grpId="0"/>
      <p:bldP spid="33826" grpId="0"/>
      <p:bldP spid="3382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Text Box 2"/>
          <p:cNvSpPr txBox="1">
            <a:spLocks noChangeArrowheads="1"/>
          </p:cNvSpPr>
          <p:nvPr/>
        </p:nvSpPr>
        <p:spPr bwMode="auto">
          <a:xfrm>
            <a:off x="912165" y="836712"/>
            <a:ext cx="10511633" cy="11285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dirty="0">
                <a:latin typeface="+mn-ea"/>
                <a:ea typeface="+mn-ea"/>
              </a:rPr>
              <a:t>6</a:t>
            </a:r>
            <a:r>
              <a:rPr lang="zh-CN" altLang="en-US" dirty="0">
                <a:latin typeface="+mn-ea"/>
                <a:ea typeface="+mn-ea"/>
              </a:rPr>
              <a:t>、在</a:t>
            </a:r>
            <a:r>
              <a:rPr lang="en-US" altLang="zh-CN" dirty="0">
                <a:latin typeface="+mn-ea"/>
                <a:ea typeface="+mn-ea"/>
              </a:rPr>
              <a:t>20</a:t>
            </a:r>
            <a:r>
              <a:rPr lang="en-US" altLang="zh-CN" baseline="30000" dirty="0">
                <a:latin typeface="+mn-ea"/>
                <a:ea typeface="+mn-ea"/>
              </a:rPr>
              <a:t>0</a:t>
            </a:r>
            <a:r>
              <a:rPr lang="en-US" altLang="zh-CN" dirty="0">
                <a:latin typeface="+mn-ea"/>
                <a:ea typeface="+mn-ea"/>
              </a:rPr>
              <a:t>C</a:t>
            </a:r>
            <a:r>
              <a:rPr lang="zh-CN" altLang="en-US" dirty="0">
                <a:latin typeface="+mn-ea"/>
                <a:ea typeface="+mn-ea"/>
              </a:rPr>
              <a:t>时，要提纯</a:t>
            </a:r>
            <a:r>
              <a:rPr lang="en-US" altLang="zh-CN" dirty="0">
                <a:latin typeface="+mn-ea"/>
                <a:ea typeface="+mn-ea"/>
              </a:rPr>
              <a:t>5g</a:t>
            </a:r>
            <a:r>
              <a:rPr lang="zh-CN" altLang="en-US" dirty="0">
                <a:latin typeface="+mn-ea"/>
                <a:ea typeface="+mn-ea"/>
              </a:rPr>
              <a:t>含有泥沙的粗盐，最好用多少 </a:t>
            </a:r>
            <a:r>
              <a:rPr lang="en-US" altLang="zh-CN" dirty="0">
                <a:latin typeface="+mn-ea"/>
                <a:ea typeface="+mn-ea"/>
              </a:rPr>
              <a:t>ml</a:t>
            </a:r>
            <a:r>
              <a:rPr lang="zh-CN" altLang="en-US" dirty="0">
                <a:latin typeface="+mn-ea"/>
                <a:ea typeface="+mn-ea"/>
              </a:rPr>
              <a:t>的水来溶解粗盐</a:t>
            </a:r>
            <a:endParaRPr lang="en-US" altLang="zh-CN" dirty="0">
              <a:latin typeface="+mn-ea"/>
              <a:ea typeface="+mn-ea"/>
            </a:endParaRPr>
          </a:p>
          <a:p>
            <a:pPr>
              <a:lnSpc>
                <a:spcPct val="150000"/>
              </a:lnSpc>
            </a:pPr>
            <a:r>
              <a:rPr lang="en-US" altLang="zh-CN" dirty="0">
                <a:latin typeface="+mn-ea"/>
                <a:ea typeface="+mn-ea"/>
              </a:rPr>
              <a:t>     (</a:t>
            </a:r>
            <a:r>
              <a:rPr lang="zh-CN" altLang="en-US" dirty="0">
                <a:latin typeface="+mn-ea"/>
                <a:ea typeface="+mn-ea"/>
              </a:rPr>
              <a:t>水的密度为：</a:t>
            </a:r>
            <a:r>
              <a:rPr lang="en-US" altLang="zh-CN" dirty="0">
                <a:latin typeface="+mn-ea"/>
                <a:ea typeface="+mn-ea"/>
              </a:rPr>
              <a:t>1g/ml)</a:t>
            </a:r>
            <a:r>
              <a:rPr lang="zh-CN" altLang="en-US" dirty="0">
                <a:latin typeface="+mn-ea"/>
                <a:ea typeface="+mn-ea"/>
              </a:rPr>
              <a:t>？</a:t>
            </a:r>
            <a:endParaRPr kumimoji="1" lang="zh-CN" altLang="en-US" dirty="0">
              <a:latin typeface="+mn-ea"/>
              <a:ea typeface="+mn-ea"/>
            </a:endParaRPr>
          </a:p>
        </p:txBody>
      </p:sp>
      <p:sp>
        <p:nvSpPr>
          <p:cNvPr id="50179" name="Text Box 3"/>
          <p:cNvSpPr txBox="1">
            <a:spLocks noChangeArrowheads="1"/>
          </p:cNvSpPr>
          <p:nvPr/>
        </p:nvSpPr>
        <p:spPr bwMode="auto">
          <a:xfrm>
            <a:off x="1460311" y="2492376"/>
            <a:ext cx="5306261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dirty="0">
                <a:solidFill>
                  <a:srgbClr val="FF0000"/>
                </a:solidFill>
              </a:rPr>
              <a:t>解：设用来溶解粗盐的水的体积为</a:t>
            </a:r>
            <a:r>
              <a:rPr lang="en-US" altLang="zh-CN" dirty="0">
                <a:solidFill>
                  <a:srgbClr val="FF0000"/>
                </a:solidFill>
              </a:rPr>
              <a:t>x</a:t>
            </a:r>
            <a:r>
              <a:rPr lang="zh-CN" altLang="en-US" dirty="0">
                <a:solidFill>
                  <a:srgbClr val="FF0000"/>
                </a:solidFill>
              </a:rPr>
              <a:t>，</a:t>
            </a:r>
          </a:p>
        </p:txBody>
      </p:sp>
      <p:sp>
        <p:nvSpPr>
          <p:cNvPr id="50180" name="Text Box 4"/>
          <p:cNvSpPr txBox="1">
            <a:spLocks noChangeArrowheads="1"/>
          </p:cNvSpPr>
          <p:nvPr/>
        </p:nvSpPr>
        <p:spPr bwMode="auto">
          <a:xfrm>
            <a:off x="2516390" y="3065465"/>
            <a:ext cx="4474302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>
                <a:solidFill>
                  <a:srgbClr val="FF0000"/>
                </a:solidFill>
                <a:latin typeface="宋体" pitchFamily="2" charset="-122"/>
              </a:rPr>
              <a:t>∵ 20</a:t>
            </a:r>
            <a:r>
              <a:rPr lang="en-US" altLang="zh-CN" baseline="30000">
                <a:solidFill>
                  <a:srgbClr val="FF0000"/>
                </a:solidFill>
                <a:latin typeface="宋体" pitchFamily="2" charset="-122"/>
              </a:rPr>
              <a:t>0</a:t>
            </a:r>
            <a:r>
              <a:rPr lang="en-US" altLang="zh-CN">
                <a:solidFill>
                  <a:srgbClr val="FF0000"/>
                </a:solidFill>
                <a:latin typeface="宋体" pitchFamily="2" charset="-122"/>
              </a:rPr>
              <a:t>C</a:t>
            </a:r>
            <a:r>
              <a:rPr lang="zh-CN" altLang="en-US">
                <a:solidFill>
                  <a:srgbClr val="FF0000"/>
                </a:solidFill>
                <a:latin typeface="宋体" pitchFamily="2" charset="-122"/>
              </a:rPr>
              <a:t>时，</a:t>
            </a:r>
            <a:r>
              <a:rPr lang="en-US" altLang="zh-CN">
                <a:solidFill>
                  <a:srgbClr val="FF0000"/>
                </a:solidFill>
                <a:latin typeface="宋体" pitchFamily="2" charset="-122"/>
              </a:rPr>
              <a:t>NaCl</a:t>
            </a:r>
            <a:r>
              <a:rPr lang="zh-CN" altLang="en-US">
                <a:solidFill>
                  <a:srgbClr val="FF0000"/>
                </a:solidFill>
                <a:latin typeface="宋体" pitchFamily="2" charset="-122"/>
              </a:rPr>
              <a:t>的溶解度为</a:t>
            </a:r>
            <a:r>
              <a:rPr lang="en-US" altLang="zh-CN">
                <a:solidFill>
                  <a:srgbClr val="FF0000"/>
                </a:solidFill>
                <a:latin typeface="宋体" pitchFamily="2" charset="-122"/>
              </a:rPr>
              <a:t>36g</a:t>
            </a:r>
          </a:p>
        </p:txBody>
      </p:sp>
      <p:grpSp>
        <p:nvGrpSpPr>
          <p:cNvPr id="50181" name="Group 5"/>
          <p:cNvGrpSpPr>
            <a:grpSpLocks/>
          </p:cNvGrpSpPr>
          <p:nvPr/>
        </p:nvGrpSpPr>
        <p:grpSpPr bwMode="auto">
          <a:xfrm>
            <a:off x="2421152" y="3641728"/>
            <a:ext cx="4763996" cy="939799"/>
            <a:chOff x="1144" y="2251"/>
            <a:chExt cx="2251" cy="592"/>
          </a:xfrm>
        </p:grpSpPr>
        <p:grpSp>
          <p:nvGrpSpPr>
            <p:cNvPr id="50182" name="Group 6"/>
            <p:cNvGrpSpPr>
              <a:grpSpLocks/>
            </p:cNvGrpSpPr>
            <p:nvPr/>
          </p:nvGrpSpPr>
          <p:grpSpPr bwMode="auto">
            <a:xfrm>
              <a:off x="1671" y="2251"/>
              <a:ext cx="1724" cy="592"/>
              <a:chOff x="1519" y="2251"/>
              <a:chExt cx="1724" cy="592"/>
            </a:xfrm>
          </p:grpSpPr>
          <p:grpSp>
            <p:nvGrpSpPr>
              <p:cNvPr id="50183" name="Group 7"/>
              <p:cNvGrpSpPr>
                <a:grpSpLocks/>
              </p:cNvGrpSpPr>
              <p:nvPr/>
            </p:nvGrpSpPr>
            <p:grpSpPr bwMode="auto">
              <a:xfrm>
                <a:off x="1519" y="2263"/>
                <a:ext cx="545" cy="580"/>
                <a:chOff x="1519" y="2263"/>
                <a:chExt cx="545" cy="580"/>
              </a:xfrm>
            </p:grpSpPr>
            <p:sp>
              <p:nvSpPr>
                <p:cNvPr id="50184" name="Text Box 8"/>
                <p:cNvSpPr txBox="1">
                  <a:spLocks noChangeArrowheads="1"/>
                </p:cNvSpPr>
                <p:nvPr/>
              </p:nvSpPr>
              <p:spPr bwMode="auto">
                <a:xfrm>
                  <a:off x="1552" y="2263"/>
                  <a:ext cx="338" cy="29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>
                  <a:spAutoFit/>
                </a:bodyPr>
                <a:lstStyle/>
                <a:p>
                  <a:r>
                    <a:rPr lang="en-US" altLang="zh-CN">
                      <a:solidFill>
                        <a:srgbClr val="FF0000"/>
                      </a:solidFill>
                    </a:rPr>
                    <a:t>36g</a:t>
                  </a:r>
                </a:p>
              </p:txBody>
            </p:sp>
            <p:sp>
              <p:nvSpPr>
                <p:cNvPr id="50185" name="Text Box 9"/>
                <p:cNvSpPr txBox="1">
                  <a:spLocks noChangeArrowheads="1"/>
                </p:cNvSpPr>
                <p:nvPr/>
              </p:nvSpPr>
              <p:spPr bwMode="auto">
                <a:xfrm>
                  <a:off x="1519" y="2552"/>
                  <a:ext cx="419" cy="29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>
                  <a:spAutoFit/>
                </a:bodyPr>
                <a:lstStyle/>
                <a:p>
                  <a:r>
                    <a:rPr lang="en-US" altLang="zh-CN">
                      <a:solidFill>
                        <a:srgbClr val="FF0000"/>
                      </a:solidFill>
                    </a:rPr>
                    <a:t>100g</a:t>
                  </a:r>
                </a:p>
              </p:txBody>
            </p:sp>
            <p:sp>
              <p:nvSpPr>
                <p:cNvPr id="50186" name="Line 10"/>
                <p:cNvSpPr>
                  <a:spLocks noChangeShapeType="1"/>
                </p:cNvSpPr>
                <p:nvPr/>
              </p:nvSpPr>
              <p:spPr bwMode="auto">
                <a:xfrm>
                  <a:off x="1519" y="2568"/>
                  <a:ext cx="545" cy="0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/>
                <a:lstStyle/>
                <a:p>
                  <a:endParaRPr lang="zh-CN" altLang="en-US"/>
                </a:p>
              </p:txBody>
            </p:sp>
          </p:grpSp>
          <p:grpSp>
            <p:nvGrpSpPr>
              <p:cNvPr id="50187" name="Group 11"/>
              <p:cNvGrpSpPr>
                <a:grpSpLocks/>
              </p:cNvGrpSpPr>
              <p:nvPr/>
            </p:nvGrpSpPr>
            <p:grpSpPr bwMode="auto">
              <a:xfrm>
                <a:off x="2371" y="2251"/>
                <a:ext cx="872" cy="580"/>
                <a:chOff x="2371" y="2251"/>
                <a:chExt cx="872" cy="580"/>
              </a:xfrm>
            </p:grpSpPr>
            <p:sp>
              <p:nvSpPr>
                <p:cNvPr id="50188" name="Text Box 12"/>
                <p:cNvSpPr txBox="1">
                  <a:spLocks noChangeArrowheads="1"/>
                </p:cNvSpPr>
                <p:nvPr/>
              </p:nvSpPr>
              <p:spPr bwMode="auto">
                <a:xfrm>
                  <a:off x="2569" y="2251"/>
                  <a:ext cx="257" cy="29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>
                  <a:spAutoFit/>
                </a:bodyPr>
                <a:lstStyle/>
                <a:p>
                  <a:r>
                    <a:rPr lang="en-US" altLang="zh-CN" dirty="0">
                      <a:solidFill>
                        <a:srgbClr val="FF0000"/>
                      </a:solidFill>
                    </a:rPr>
                    <a:t>5g</a:t>
                  </a:r>
                </a:p>
              </p:txBody>
            </p:sp>
            <p:sp>
              <p:nvSpPr>
                <p:cNvPr id="50189" name="Text Box 13"/>
                <p:cNvSpPr txBox="1">
                  <a:spLocks noChangeArrowheads="1"/>
                </p:cNvSpPr>
                <p:nvPr/>
              </p:nvSpPr>
              <p:spPr bwMode="auto">
                <a:xfrm>
                  <a:off x="2371" y="2540"/>
                  <a:ext cx="682" cy="29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>
                  <a:spAutoFit/>
                </a:bodyPr>
                <a:lstStyle/>
                <a:p>
                  <a:r>
                    <a:rPr lang="en-US" altLang="zh-CN">
                      <a:solidFill>
                        <a:srgbClr val="FF0000"/>
                      </a:solidFill>
                    </a:rPr>
                    <a:t>x</a:t>
                  </a:r>
                  <a:r>
                    <a:rPr lang="en-US" altLang="zh-CN">
                      <a:solidFill>
                        <a:srgbClr val="FF0000"/>
                      </a:solidFill>
                      <a:latin typeface="宋体" pitchFamily="2" charset="-122"/>
                    </a:rPr>
                    <a:t>·1g/ml</a:t>
                  </a:r>
                </a:p>
              </p:txBody>
            </p:sp>
            <p:sp>
              <p:nvSpPr>
                <p:cNvPr id="50190" name="Line 14"/>
                <p:cNvSpPr>
                  <a:spLocks noChangeShapeType="1"/>
                </p:cNvSpPr>
                <p:nvPr/>
              </p:nvSpPr>
              <p:spPr bwMode="auto">
                <a:xfrm>
                  <a:off x="2371" y="2556"/>
                  <a:ext cx="872" cy="0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</p:spPr>
              <p:txBody>
                <a:bodyPr wrap="none"/>
                <a:lstStyle/>
                <a:p>
                  <a:endParaRPr lang="zh-CN" altLang="en-US"/>
                </a:p>
              </p:txBody>
            </p:sp>
          </p:grpSp>
          <p:sp>
            <p:nvSpPr>
              <p:cNvPr id="50191" name="Text Box 15"/>
              <p:cNvSpPr txBox="1">
                <a:spLocks noChangeArrowheads="1"/>
              </p:cNvSpPr>
              <p:nvPr/>
            </p:nvSpPr>
            <p:spPr bwMode="auto">
              <a:xfrm>
                <a:off x="2064" y="2416"/>
                <a:ext cx="233" cy="29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zh-CN" altLang="en-US">
                    <a:solidFill>
                      <a:srgbClr val="FF0000"/>
                    </a:solidFill>
                  </a:rPr>
                  <a:t>＝</a:t>
                </a:r>
              </a:p>
            </p:txBody>
          </p:sp>
        </p:grpSp>
        <p:sp>
          <p:nvSpPr>
            <p:cNvPr id="50192" name="Text Box 16"/>
            <p:cNvSpPr txBox="1">
              <a:spLocks noChangeArrowheads="1"/>
            </p:cNvSpPr>
            <p:nvPr/>
          </p:nvSpPr>
          <p:spPr bwMode="auto">
            <a:xfrm>
              <a:off x="1144" y="2432"/>
              <a:ext cx="233" cy="2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>
                  <a:solidFill>
                    <a:srgbClr val="FF0000"/>
                  </a:solidFill>
                  <a:latin typeface="宋体" pitchFamily="2" charset="-122"/>
                </a:rPr>
                <a:t>∴</a:t>
              </a:r>
            </a:p>
          </p:txBody>
        </p:sp>
      </p:grpSp>
      <p:grpSp>
        <p:nvGrpSpPr>
          <p:cNvPr id="50193" name="Group 17"/>
          <p:cNvGrpSpPr>
            <a:grpSpLocks/>
          </p:cNvGrpSpPr>
          <p:nvPr/>
        </p:nvGrpSpPr>
        <p:grpSpPr bwMode="auto">
          <a:xfrm>
            <a:off x="3479348" y="4792670"/>
            <a:ext cx="3576701" cy="920751"/>
            <a:chOff x="1280" y="2976"/>
            <a:chExt cx="1690" cy="580"/>
          </a:xfrm>
        </p:grpSpPr>
        <p:sp>
          <p:nvSpPr>
            <p:cNvPr id="50194" name="Text Box 18"/>
            <p:cNvSpPr txBox="1">
              <a:spLocks noChangeArrowheads="1"/>
            </p:cNvSpPr>
            <p:nvPr/>
          </p:nvSpPr>
          <p:spPr bwMode="auto">
            <a:xfrm>
              <a:off x="1280" y="3124"/>
              <a:ext cx="314" cy="2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>
                  <a:solidFill>
                    <a:srgbClr val="FF0000"/>
                  </a:solidFill>
                </a:rPr>
                <a:t>x</a:t>
              </a:r>
              <a:r>
                <a:rPr lang="zh-CN" altLang="en-US">
                  <a:solidFill>
                    <a:srgbClr val="FF0000"/>
                  </a:solidFill>
                </a:rPr>
                <a:t>＝</a:t>
              </a:r>
            </a:p>
          </p:txBody>
        </p:sp>
        <p:sp>
          <p:nvSpPr>
            <p:cNvPr id="50195" name="Text Box 19"/>
            <p:cNvSpPr txBox="1">
              <a:spLocks noChangeArrowheads="1"/>
            </p:cNvSpPr>
            <p:nvPr/>
          </p:nvSpPr>
          <p:spPr bwMode="auto">
            <a:xfrm>
              <a:off x="1791" y="2976"/>
              <a:ext cx="735" cy="2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 dirty="0">
                  <a:solidFill>
                    <a:srgbClr val="FF0000"/>
                  </a:solidFill>
                </a:rPr>
                <a:t>5g×100g</a:t>
              </a:r>
            </a:p>
          </p:txBody>
        </p:sp>
        <p:sp>
          <p:nvSpPr>
            <p:cNvPr id="50196" name="Text Box 20"/>
            <p:cNvSpPr txBox="1">
              <a:spLocks noChangeArrowheads="1"/>
            </p:cNvSpPr>
            <p:nvPr/>
          </p:nvSpPr>
          <p:spPr bwMode="auto">
            <a:xfrm>
              <a:off x="1751" y="3265"/>
              <a:ext cx="851" cy="2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>
                  <a:solidFill>
                    <a:srgbClr val="FF0000"/>
                  </a:solidFill>
                </a:rPr>
                <a:t>36g×</a:t>
              </a:r>
              <a:r>
                <a:rPr lang="en-US" altLang="zh-CN">
                  <a:solidFill>
                    <a:srgbClr val="FF0000"/>
                  </a:solidFill>
                  <a:latin typeface="宋体" pitchFamily="2" charset="-122"/>
                </a:rPr>
                <a:t>1g/ml</a:t>
              </a:r>
            </a:p>
          </p:txBody>
        </p:sp>
        <p:sp>
          <p:nvSpPr>
            <p:cNvPr id="50197" name="Line 21"/>
            <p:cNvSpPr>
              <a:spLocks noChangeShapeType="1"/>
            </p:cNvSpPr>
            <p:nvPr/>
          </p:nvSpPr>
          <p:spPr bwMode="auto">
            <a:xfrm>
              <a:off x="1751" y="3281"/>
              <a:ext cx="1219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/>
            <a:lstStyle/>
            <a:p>
              <a:endParaRPr lang="zh-CN" altLang="en-US"/>
            </a:p>
          </p:txBody>
        </p:sp>
      </p:grpSp>
      <p:sp>
        <p:nvSpPr>
          <p:cNvPr id="50198" name="Text Box 22"/>
          <p:cNvSpPr txBox="1">
            <a:spLocks noChangeArrowheads="1"/>
          </p:cNvSpPr>
          <p:nvPr/>
        </p:nvSpPr>
        <p:spPr bwMode="auto">
          <a:xfrm>
            <a:off x="7022186" y="5027618"/>
            <a:ext cx="153760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dirty="0">
                <a:solidFill>
                  <a:srgbClr val="FF0000"/>
                </a:solidFill>
                <a:latin typeface="宋体" pitchFamily="2" charset="-122"/>
              </a:rPr>
              <a:t>≈</a:t>
            </a:r>
            <a:r>
              <a:rPr lang="en-US" altLang="zh-CN" dirty="0">
                <a:solidFill>
                  <a:srgbClr val="FF0000"/>
                </a:solidFill>
              </a:rPr>
              <a:t>13. 9ml</a:t>
            </a:r>
          </a:p>
        </p:txBody>
      </p:sp>
      <p:sp>
        <p:nvSpPr>
          <p:cNvPr id="50199" name="Text Box 23"/>
          <p:cNvSpPr txBox="1">
            <a:spLocks noChangeArrowheads="1"/>
          </p:cNvSpPr>
          <p:nvPr/>
        </p:nvSpPr>
        <p:spPr bwMode="auto">
          <a:xfrm>
            <a:off x="2351312" y="5900758"/>
            <a:ext cx="5783956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dirty="0">
                <a:solidFill>
                  <a:srgbClr val="FF0000"/>
                </a:solidFill>
              </a:rPr>
              <a:t>答：用来溶解粗盐的水的体积约为</a:t>
            </a:r>
            <a:r>
              <a:rPr lang="en-US" altLang="zh-CN" dirty="0">
                <a:solidFill>
                  <a:srgbClr val="FF0000"/>
                </a:solidFill>
              </a:rPr>
              <a:t>13.9ml</a:t>
            </a:r>
          </a:p>
        </p:txBody>
      </p:sp>
    </p:spTree>
    <p:extLst>
      <p:ext uri="{BB962C8B-B14F-4D97-AF65-F5344CB8AC3E}">
        <p14:creationId xmlns:p14="http://schemas.microsoft.com/office/powerpoint/2010/main" val="6153882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0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50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" dur="2000"/>
                                        <p:tgtEl>
                                          <p:spTgt spid="50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2000"/>
                                        <p:tgtEl>
                                          <p:spTgt spid="50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50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50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179" grpId="0"/>
      <p:bldP spid="50180" grpId="0"/>
      <p:bldP spid="50198" grpId="0"/>
      <p:bldP spid="5019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3">
            <a:extLst>
              <a:ext uri="{FF2B5EF4-FFF2-40B4-BE49-F238E27FC236}">
                <a16:creationId xmlns:a16="http://schemas.microsoft.com/office/drawing/2014/main" id="{A5E62A0F-2D63-4FF2-87E1-B50411C282D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06136" y="3068960"/>
            <a:ext cx="8357622" cy="21929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3200" dirty="0">
                <a:solidFill>
                  <a:srgbClr val="FF0000"/>
                </a:solidFill>
                <a:latin typeface="+mn-ea"/>
                <a:ea typeface="+mn-ea"/>
              </a:rPr>
              <a:t>1</a:t>
            </a:r>
            <a:r>
              <a:rPr lang="zh-CN" altLang="en-US" sz="3200" dirty="0">
                <a:solidFill>
                  <a:srgbClr val="FF0000"/>
                </a:solidFill>
                <a:latin typeface="+mn-ea"/>
                <a:ea typeface="+mn-ea"/>
              </a:rPr>
              <a:t>、</a:t>
            </a:r>
            <a:r>
              <a:rPr lang="en-US" altLang="zh-CN" sz="3200" dirty="0">
                <a:solidFill>
                  <a:srgbClr val="FF0000"/>
                </a:solidFill>
                <a:latin typeface="+mn-ea"/>
                <a:ea typeface="+mn-ea"/>
              </a:rPr>
              <a:t>《</a:t>
            </a:r>
            <a:r>
              <a:rPr lang="zh-CN" altLang="en-US" sz="3200" dirty="0">
                <a:solidFill>
                  <a:srgbClr val="FF0000"/>
                </a:solidFill>
                <a:latin typeface="+mn-ea"/>
                <a:ea typeface="+mn-ea"/>
              </a:rPr>
              <a:t>一遍过</a:t>
            </a:r>
            <a:r>
              <a:rPr lang="en-US" altLang="zh-CN" sz="3200" dirty="0">
                <a:solidFill>
                  <a:srgbClr val="FF0000"/>
                </a:solidFill>
                <a:latin typeface="+mn-ea"/>
                <a:ea typeface="+mn-ea"/>
              </a:rPr>
              <a:t>》P</a:t>
            </a:r>
            <a:r>
              <a:rPr lang="en-US" altLang="zh-CN" sz="3200" baseline="-25000" dirty="0">
                <a:solidFill>
                  <a:srgbClr val="FF0000"/>
                </a:solidFill>
                <a:latin typeface="+mn-ea"/>
                <a:ea typeface="+mn-ea"/>
              </a:rPr>
              <a:t>27-28</a:t>
            </a:r>
            <a:endParaRPr lang="en-US" altLang="zh-CN" sz="3200" dirty="0">
              <a:solidFill>
                <a:srgbClr val="FF0000"/>
              </a:solidFill>
              <a:latin typeface="+mn-ea"/>
              <a:ea typeface="+mn-ea"/>
            </a:endParaRPr>
          </a:p>
          <a:p>
            <a:pPr>
              <a:lnSpc>
                <a:spcPct val="150000"/>
              </a:lnSpc>
            </a:pPr>
            <a:r>
              <a:rPr lang="en-US" altLang="zh-CN" sz="3200" dirty="0">
                <a:solidFill>
                  <a:srgbClr val="FF0000"/>
                </a:solidFill>
                <a:latin typeface="+mn-ea"/>
                <a:ea typeface="+mn-ea"/>
              </a:rPr>
              <a:t>2</a:t>
            </a:r>
            <a:r>
              <a:rPr lang="zh-CN" altLang="en-US" sz="3200" dirty="0">
                <a:solidFill>
                  <a:srgbClr val="FF0000"/>
                </a:solidFill>
                <a:latin typeface="+mn-ea"/>
                <a:ea typeface="+mn-ea"/>
              </a:rPr>
              <a:t>、预习课本</a:t>
            </a:r>
            <a:r>
              <a:rPr lang="en-US" altLang="zh-CN" sz="3200" dirty="0">
                <a:solidFill>
                  <a:srgbClr val="FF0000"/>
                </a:solidFill>
                <a:latin typeface="+mn-ea"/>
                <a:ea typeface="+mn-ea"/>
              </a:rPr>
              <a:t>P</a:t>
            </a:r>
            <a:r>
              <a:rPr lang="en-US" altLang="zh-CN" sz="3200" baseline="-25000" dirty="0">
                <a:solidFill>
                  <a:srgbClr val="FF0000"/>
                </a:solidFill>
                <a:latin typeface="+mn-ea"/>
                <a:ea typeface="+mn-ea"/>
              </a:rPr>
              <a:t>47-48</a:t>
            </a:r>
            <a:r>
              <a:rPr lang="zh-CN" altLang="en-US" sz="3200" dirty="0">
                <a:solidFill>
                  <a:srgbClr val="0000FF"/>
                </a:solidFill>
                <a:latin typeface="+mn-ea"/>
                <a:ea typeface="+mn-ea"/>
              </a:rPr>
              <a:t>，明天带课本和笔，到化学</a:t>
            </a:r>
            <a:endParaRPr lang="en-US" altLang="zh-CN" sz="3200" dirty="0">
              <a:solidFill>
                <a:srgbClr val="0000FF"/>
              </a:solidFill>
              <a:latin typeface="+mn-ea"/>
              <a:ea typeface="+mn-ea"/>
            </a:endParaRPr>
          </a:p>
          <a:p>
            <a:pPr>
              <a:lnSpc>
                <a:spcPct val="150000"/>
              </a:lnSpc>
            </a:pPr>
            <a:r>
              <a:rPr lang="en-US" altLang="zh-CN" sz="3200" dirty="0">
                <a:solidFill>
                  <a:srgbClr val="0000FF"/>
                </a:solidFill>
                <a:latin typeface="+mn-ea"/>
                <a:ea typeface="+mn-ea"/>
              </a:rPr>
              <a:t>   </a:t>
            </a:r>
            <a:r>
              <a:rPr lang="zh-CN" altLang="en-US" sz="3200" dirty="0">
                <a:solidFill>
                  <a:srgbClr val="0000FF"/>
                </a:solidFill>
                <a:latin typeface="+mn-ea"/>
                <a:ea typeface="+mn-ea"/>
              </a:rPr>
              <a:t>实验室随堂实验</a:t>
            </a:r>
            <a:endParaRPr lang="en-US" altLang="zh-CN" sz="3200" dirty="0">
              <a:solidFill>
                <a:srgbClr val="0000FF"/>
              </a:solidFill>
              <a:latin typeface="+mn-ea"/>
              <a:ea typeface="+mn-ea"/>
            </a:endParaRP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9F696FF2-3A8D-4691-B36B-D86CFF1674B7}"/>
              </a:ext>
            </a:extLst>
          </p:cNvPr>
          <p:cNvSpPr txBox="1"/>
          <p:nvPr/>
        </p:nvSpPr>
        <p:spPr>
          <a:xfrm>
            <a:off x="4006974" y="1342509"/>
            <a:ext cx="309634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3600" dirty="0">
                <a:solidFill>
                  <a:srgbClr val="006600"/>
                </a:solidFill>
                <a:latin typeface="+mn-ea"/>
                <a:ea typeface="+mn-ea"/>
              </a:rPr>
              <a:t>【</a:t>
            </a:r>
            <a:r>
              <a:rPr lang="zh-CN" altLang="en-US" sz="3600" dirty="0">
                <a:solidFill>
                  <a:srgbClr val="006600"/>
                </a:solidFill>
                <a:latin typeface="+mn-ea"/>
                <a:ea typeface="+mn-ea"/>
              </a:rPr>
              <a:t>家庭作业</a:t>
            </a:r>
            <a:r>
              <a:rPr lang="en-US" altLang="zh-CN" sz="3600" dirty="0">
                <a:solidFill>
                  <a:srgbClr val="006600"/>
                </a:solidFill>
                <a:latin typeface="+mn-ea"/>
                <a:ea typeface="+mn-ea"/>
              </a:rPr>
              <a:t>】</a:t>
            </a:r>
            <a:endParaRPr lang="zh-CN" altLang="en-US" sz="3600" dirty="0">
              <a:solidFill>
                <a:srgbClr val="0066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9369017"/>
      </p:ext>
    </p:extLst>
  </p:cSld>
  <p:clrMapOvr>
    <a:masterClrMapping/>
  </p:clrMapOvr>
</p:sld>
</file>

<file path=ppt/theme/theme1.xml><?xml version="1.0" encoding="utf-8"?>
<a:theme xmlns:a="http://schemas.openxmlformats.org/drawingml/2006/main" name="Capsules">
  <a:themeElements>
    <a:clrScheme name="Capsules 1">
      <a:dk1>
        <a:srgbClr val="003366"/>
      </a:dk1>
      <a:lt1>
        <a:srgbClr val="FFFFFF"/>
      </a:lt1>
      <a:dk2>
        <a:srgbClr val="006666"/>
      </a:dk2>
      <a:lt2>
        <a:srgbClr val="666699"/>
      </a:lt2>
      <a:accent1>
        <a:srgbClr val="33CCCC"/>
      </a:accent1>
      <a:accent2>
        <a:srgbClr val="99CC99"/>
      </a:accent2>
      <a:accent3>
        <a:srgbClr val="FFFFFF"/>
      </a:accent3>
      <a:accent4>
        <a:srgbClr val="002A56"/>
      </a:accent4>
      <a:accent5>
        <a:srgbClr val="ADE2E2"/>
      </a:accent5>
      <a:accent6>
        <a:srgbClr val="8AB98A"/>
      </a:accent6>
      <a:hlink>
        <a:srgbClr val="003366"/>
      </a:hlink>
      <a:folHlink>
        <a:srgbClr val="CC99FF"/>
      </a:folHlink>
    </a:clrScheme>
    <a:fontScheme name="Capsules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宋体" pitchFamily="2" charset="-122"/>
          </a:defRPr>
        </a:defPPr>
      </a:lstStyle>
    </a:lnDef>
  </a:objectDefaults>
  <a:extraClrSchemeLst>
    <a:extraClrScheme>
      <a:clrScheme name="Capsules 1">
        <a:dk1>
          <a:srgbClr val="003366"/>
        </a:dk1>
        <a:lt1>
          <a:srgbClr val="FFFFFF"/>
        </a:lt1>
        <a:dk2>
          <a:srgbClr val="006666"/>
        </a:dk2>
        <a:lt2>
          <a:srgbClr val="666699"/>
        </a:lt2>
        <a:accent1>
          <a:srgbClr val="33CCCC"/>
        </a:accent1>
        <a:accent2>
          <a:srgbClr val="99CC99"/>
        </a:accent2>
        <a:accent3>
          <a:srgbClr val="FFFFFF"/>
        </a:accent3>
        <a:accent4>
          <a:srgbClr val="002A56"/>
        </a:accent4>
        <a:accent5>
          <a:srgbClr val="ADE2E2"/>
        </a:accent5>
        <a:accent6>
          <a:srgbClr val="8AB98A"/>
        </a:accent6>
        <a:hlink>
          <a:srgbClr val="003366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apsules 2">
        <a:dk1>
          <a:srgbClr val="000000"/>
        </a:dk1>
        <a:lt1>
          <a:srgbClr val="FFFFFF"/>
        </a:lt1>
        <a:dk2>
          <a:srgbClr val="000000"/>
        </a:dk2>
        <a:lt2>
          <a:srgbClr val="808000"/>
        </a:lt2>
        <a:accent1>
          <a:srgbClr val="FFCC99"/>
        </a:accent1>
        <a:accent2>
          <a:srgbClr val="99CC00"/>
        </a:accent2>
        <a:accent3>
          <a:srgbClr val="FFFFFF"/>
        </a:accent3>
        <a:accent4>
          <a:srgbClr val="000000"/>
        </a:accent4>
        <a:accent5>
          <a:srgbClr val="FFE2CA"/>
        </a:accent5>
        <a:accent6>
          <a:srgbClr val="8AB900"/>
        </a:accent6>
        <a:hlink>
          <a:srgbClr val="336600"/>
        </a:hlink>
        <a:folHlink>
          <a:srgbClr val="FF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apsules 3">
        <a:dk1>
          <a:srgbClr val="006699"/>
        </a:dk1>
        <a:lt1>
          <a:srgbClr val="FFFFFF"/>
        </a:lt1>
        <a:dk2>
          <a:srgbClr val="6699FF"/>
        </a:dk2>
        <a:lt2>
          <a:srgbClr val="FFFFFF"/>
        </a:lt2>
        <a:accent1>
          <a:srgbClr val="33CCCC"/>
        </a:accent1>
        <a:accent2>
          <a:srgbClr val="006699"/>
        </a:accent2>
        <a:accent3>
          <a:srgbClr val="B8CAFF"/>
        </a:accent3>
        <a:accent4>
          <a:srgbClr val="DADADA"/>
        </a:accent4>
        <a:accent5>
          <a:srgbClr val="ADE2E2"/>
        </a:accent5>
        <a:accent6>
          <a:srgbClr val="005C8A"/>
        </a:accent6>
        <a:hlink>
          <a:srgbClr val="99CC00"/>
        </a:hlink>
        <a:folHlink>
          <a:srgbClr val="FF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apsules 4">
        <a:dk1>
          <a:srgbClr val="000000"/>
        </a:dk1>
        <a:lt1>
          <a:srgbClr val="FFFFFF"/>
        </a:lt1>
        <a:dk2>
          <a:srgbClr val="9900CC"/>
        </a:dk2>
        <a:lt2>
          <a:srgbClr val="006600"/>
        </a:lt2>
        <a:accent1>
          <a:srgbClr val="33CC33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ADE2AD"/>
        </a:accent5>
        <a:accent6>
          <a:srgbClr val="E7B95C"/>
        </a:accent6>
        <a:hlink>
          <a:srgbClr val="0033CC"/>
        </a:hlink>
        <a:folHlink>
          <a:srgbClr val="CC00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apsules 5">
        <a:dk1>
          <a:srgbClr val="000066"/>
        </a:dk1>
        <a:lt1>
          <a:srgbClr val="FFFFFF"/>
        </a:lt1>
        <a:dk2>
          <a:srgbClr val="336699"/>
        </a:dk2>
        <a:lt2>
          <a:srgbClr val="FFFFEB"/>
        </a:lt2>
        <a:accent1>
          <a:srgbClr val="99CCFF"/>
        </a:accent1>
        <a:accent2>
          <a:srgbClr val="9999FF"/>
        </a:accent2>
        <a:accent3>
          <a:srgbClr val="ADB8CA"/>
        </a:accent3>
        <a:accent4>
          <a:srgbClr val="DADADA"/>
        </a:accent4>
        <a:accent5>
          <a:srgbClr val="CAE2FF"/>
        </a:accent5>
        <a:accent6>
          <a:srgbClr val="8A8AE7"/>
        </a:accent6>
        <a:hlink>
          <a:srgbClr val="CCCCFF"/>
        </a:hlink>
        <a:folHlink>
          <a:srgbClr val="C68D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apsules 6">
        <a:dk1>
          <a:srgbClr val="808000"/>
        </a:dk1>
        <a:lt1>
          <a:srgbClr val="FFFFFF"/>
        </a:lt1>
        <a:dk2>
          <a:srgbClr val="006666"/>
        </a:dk2>
        <a:lt2>
          <a:srgbClr val="FFFFFF"/>
        </a:lt2>
        <a:accent1>
          <a:srgbClr val="FFCC66"/>
        </a:accent1>
        <a:accent2>
          <a:srgbClr val="00ACA8"/>
        </a:accent2>
        <a:accent3>
          <a:srgbClr val="AAB8B8"/>
        </a:accent3>
        <a:accent4>
          <a:srgbClr val="DADADA"/>
        </a:accent4>
        <a:accent5>
          <a:srgbClr val="FFE2B8"/>
        </a:accent5>
        <a:accent6>
          <a:srgbClr val="009B98"/>
        </a:accent6>
        <a:hlink>
          <a:srgbClr val="CCCC00"/>
        </a:hlink>
        <a:folHlink>
          <a:srgbClr val="33CC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apsules 7">
        <a:dk1>
          <a:srgbClr val="FFFFCC"/>
        </a:dk1>
        <a:lt1>
          <a:srgbClr val="FFFFFF"/>
        </a:lt1>
        <a:dk2>
          <a:srgbClr val="660033"/>
        </a:dk2>
        <a:lt2>
          <a:srgbClr val="FFFFFF"/>
        </a:lt2>
        <a:accent1>
          <a:srgbClr val="FF9900"/>
        </a:accent1>
        <a:accent2>
          <a:srgbClr val="CC3300"/>
        </a:accent2>
        <a:accent3>
          <a:srgbClr val="B8AAAD"/>
        </a:accent3>
        <a:accent4>
          <a:srgbClr val="DADADA"/>
        </a:accent4>
        <a:accent5>
          <a:srgbClr val="FFCAAA"/>
        </a:accent5>
        <a:accent6>
          <a:srgbClr val="B92D00"/>
        </a:accent6>
        <a:hlink>
          <a:srgbClr val="FFCC00"/>
        </a:hlink>
        <a:folHlink>
          <a:srgbClr val="FF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apsules 8">
        <a:dk1>
          <a:srgbClr val="FF0000"/>
        </a:dk1>
        <a:lt1>
          <a:srgbClr val="FFFFFF"/>
        </a:lt1>
        <a:dk2>
          <a:srgbClr val="000000"/>
        </a:dk2>
        <a:lt2>
          <a:srgbClr val="FFFFFF"/>
        </a:lt2>
        <a:accent1>
          <a:srgbClr val="FFCC00"/>
        </a:accent1>
        <a:accent2>
          <a:srgbClr val="CC3300"/>
        </a:accent2>
        <a:accent3>
          <a:srgbClr val="AAAAAA"/>
        </a:accent3>
        <a:accent4>
          <a:srgbClr val="DADADA"/>
        </a:accent4>
        <a:accent5>
          <a:srgbClr val="FFE2AA"/>
        </a:accent5>
        <a:accent6>
          <a:srgbClr val="B92D00"/>
        </a:accent6>
        <a:hlink>
          <a:srgbClr val="FF6600"/>
        </a:hlink>
        <a:folHlink>
          <a:srgbClr val="FF7C8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Capsules</Template>
  <TotalTime>1883</TotalTime>
  <Words>1355</Words>
  <Application>Microsoft Office PowerPoint</Application>
  <PresentationFormat>自定义</PresentationFormat>
  <Paragraphs>250</Paragraphs>
  <Slides>16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16</vt:i4>
      </vt:variant>
    </vt:vector>
  </HeadingPairs>
  <TitlesOfParts>
    <vt:vector size="21" baseType="lpstr">
      <vt:lpstr>宋体</vt:lpstr>
      <vt:lpstr>Arial</vt:lpstr>
      <vt:lpstr>Times New Roman</vt:lpstr>
      <vt:lpstr>Wingdings</vt:lpstr>
      <vt:lpstr>Capsules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邓 作逵</cp:lastModifiedBy>
  <cp:revision>174</cp:revision>
  <dcterms:created xsi:type="dcterms:W3CDTF">2004-02-20T02:01:32Z</dcterms:created>
  <dcterms:modified xsi:type="dcterms:W3CDTF">2021-02-26T08:21:55Z</dcterms:modified>
</cp:coreProperties>
</file>