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732" y="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6274783-5514-84CA-10FF-8585B17ECB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C8ACD5E1-AF10-2BA8-C2D2-B49AEB7551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D7FA9E2-6FA5-5E98-8876-613FCD774E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13C4E-85E8-400D-8D6F-42EACCFDA950}" type="datetimeFigureOut">
              <a:rPr lang="zh-CN" altLang="en-US" smtClean="0"/>
              <a:t>2022/12/22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80C1DCE-F770-BF41-4C88-FE77F5CE4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B60C93A-2E70-39F0-5E01-1799718F3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0721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5649E6C-FBB3-A1A6-D70A-AA7BBE324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B3287C5-5D63-A5E6-E963-291D494E68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2D2F90F-95EA-886A-9272-BEB14C236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13C4E-85E8-400D-8D6F-42EACCFDA950}" type="datetimeFigureOut">
              <a:rPr lang="zh-CN" altLang="en-US" smtClean="0"/>
              <a:t>2022/12/22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09159ED-30C8-9C60-AC6A-84A8525285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DFBAEDC-44A2-C4F0-C693-93E79B3A67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266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4494308-3F97-A5E8-A21D-6B0AE8AB5D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1EBDF91-ED58-73E5-E913-5008AD2CA2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22ADCC5-A5B5-0A35-F497-22E0F8C3A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13C4E-85E8-400D-8D6F-42EACCFDA950}" type="datetimeFigureOut">
              <a:rPr lang="zh-CN" altLang="en-US" smtClean="0"/>
              <a:t>2022/12/22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EFB968F-6275-2CA9-3336-0484278816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2534BBF-3EB7-DA39-7E0F-BF4130486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87792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741ADB3-4BF0-E263-7EE4-D2A159CB6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D3019BE-003D-E317-C6D4-3121F2B0F4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E3E3778E-A3D5-414F-ED17-C23B9AD955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409E0D2-1CEE-F93E-2A80-077BC046B4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13C4E-85E8-400D-8D6F-42EACCFDA950}" type="datetimeFigureOut">
              <a:rPr lang="zh-CN" altLang="en-US" smtClean="0"/>
              <a:t>2022/12/22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386F1BD-A015-4D62-F021-86C05C993D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9BC2BA1-1D39-9CC2-77FD-45F84CC3B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375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3DDAD74-5B23-0CD5-DA2D-207301988F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85FFBE1-95D1-5AE2-616D-83F545483B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A7A5CEEA-B910-3F3C-D1ED-4AD49CA4EC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8F5C9175-E849-8C6A-0759-4F9A1720BD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F9168DCE-3397-4F63-885D-407B3F003E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53795F7D-647F-1D10-C0AC-4BC899C3EB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13C4E-85E8-400D-8D6F-42EACCFDA950}" type="datetimeFigureOut">
              <a:rPr lang="zh-CN" altLang="en-US" smtClean="0"/>
              <a:t>2022/12/22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BB342876-4F88-EAD0-149A-13C935B88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F38731EF-5905-5302-5340-B9034BC06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1977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0641F85-9D66-9244-0B2B-69AD8AB9F3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BED2AAA8-26EB-BB85-1AB1-433699463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13C4E-85E8-400D-8D6F-42EACCFDA950}" type="datetimeFigureOut">
              <a:rPr lang="zh-CN" altLang="en-US" smtClean="0"/>
              <a:t>2022/12/22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8E3D7877-6140-D86B-A1FA-BEFA55B68D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CA04F055-2B44-2783-F223-B47C0B805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5688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D1BA3657-ED40-10C7-1A96-5BDCAED65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13C4E-85E8-400D-8D6F-42EACCFDA950}" type="datetimeFigureOut">
              <a:rPr lang="zh-CN" altLang="en-US" smtClean="0"/>
              <a:t>2022/12/22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23B5432-0E8C-8DEF-FBE2-BF0A9BB50C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6CE82B0-DC3F-F0A3-FA19-40AB4D786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3208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448FE2F-8BF2-6DBE-E610-B812E253EB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540C818-5B5A-012B-6ACE-DA8D4E3722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F26F65E-B622-FDAC-160C-48B6F7AC5C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77F2786-A950-9D71-0BA4-71BA49E5BF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13C4E-85E8-400D-8D6F-42EACCFDA950}" type="datetimeFigureOut">
              <a:rPr lang="zh-CN" altLang="en-US" smtClean="0"/>
              <a:t>2022/12/22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F90B69E-0505-D7B9-02AC-E566B9D09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E65CC03-F344-7A8E-448D-7DD5E846C3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34039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A077171-C808-BAE2-1732-47E4E92092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4A41B404-8A3B-EF19-595D-6FF2CCF269F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1E6DBFA-C9B6-7CD5-4EA8-9372ECFFC3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3BB56BA-5CA0-0B56-923A-9866EEED57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13C4E-85E8-400D-8D6F-42EACCFDA950}" type="datetimeFigureOut">
              <a:rPr lang="zh-CN" altLang="en-US" smtClean="0"/>
              <a:t>2022/12/22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B64F91D-14BD-292C-F59E-77B852E22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2BA1CF7-6D77-8B9D-8625-A5BD795F4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383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C0CF426-67F6-8F49-5DDE-0848D7216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817E01E-1D63-ADB5-50AF-479323D40F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80ACA37-46D1-30E1-54F3-FD24FC4DE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13C4E-85E8-400D-8D6F-42EACCFDA950}" type="datetimeFigureOut">
              <a:rPr lang="zh-CN" altLang="en-US" smtClean="0"/>
              <a:t>2022/12/22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F53CB07-B650-8A9D-83C0-9240032E32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80464FA-2928-A061-CB11-F7537E19D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0423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F3BFCF41-9884-7616-0463-0E5CC75B44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B63BB0F-D2A0-EFFA-59CF-3AE78ED858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29C76D3-F6BB-AA58-8E99-2DAA47065F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13C4E-85E8-400D-8D6F-42EACCFDA950}" type="datetimeFigureOut">
              <a:rPr lang="zh-CN" altLang="en-US" smtClean="0"/>
              <a:t>2022/12/22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54C12E6-9F78-0F24-FE94-748413CDB3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5B6C0DA-D12B-F95A-D843-079F3E462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3954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0E979AE4-DA53-0444-890E-29849FAB2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8B0E3AA-FBA7-3949-10FA-A5568454D8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2B7234E-D133-91E4-8EA6-993019135B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013C4E-85E8-400D-8D6F-42EACCFDA950}" type="datetimeFigureOut">
              <a:rPr lang="zh-CN" altLang="en-US" smtClean="0"/>
              <a:t>2022/12/22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8517FE2-8F73-589A-17AE-DF4484476F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D6BB6D5-1035-CC6F-6940-ECE47A8E31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507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F318319-54FE-5D71-9A9D-61A2331C37D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CN" sz="5400" b="1" dirty="0"/>
              <a:t>《</a:t>
            </a:r>
            <a:r>
              <a:rPr lang="zh-CN" altLang="en-US" sz="5400" b="1" dirty="0"/>
              <a:t>学评</a:t>
            </a:r>
            <a:r>
              <a:rPr lang="en-US" altLang="zh-CN" sz="5400" b="1" dirty="0"/>
              <a:t>》</a:t>
            </a:r>
            <a:r>
              <a:rPr lang="zh-CN" altLang="en-US" sz="5400" b="1" dirty="0"/>
              <a:t>第三单元 单元测评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56D7737D-F089-339F-4D38-538DEEA6B7D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92285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224B5CF-74F3-8CBE-7BDC-D3416C8982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/>
              <a:t>一、单项选择题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0E25348-1A42-B9E3-579D-4165F6174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49895"/>
            <a:ext cx="10515600" cy="4164497"/>
          </a:xfrm>
          <a:ln w="19050">
            <a:noFill/>
          </a:ln>
        </p:spPr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en-US" altLang="zh-CN" sz="7200" b="1" dirty="0"/>
              <a:t>1-5</a:t>
            </a:r>
            <a:r>
              <a:rPr lang="zh-CN" altLang="en-US" sz="7200" b="1" dirty="0"/>
              <a:t>：</a:t>
            </a:r>
            <a:r>
              <a:rPr lang="en-US" altLang="zh-CN" sz="7200" b="1" dirty="0">
                <a:solidFill>
                  <a:srgbClr val="FF0000"/>
                </a:solidFill>
              </a:rPr>
              <a:t>BAABA</a:t>
            </a:r>
          </a:p>
          <a:p>
            <a:pPr>
              <a:lnSpc>
                <a:spcPct val="120000"/>
              </a:lnSpc>
            </a:pPr>
            <a:r>
              <a:rPr lang="en-US" altLang="zh-CN" sz="7200" b="1" dirty="0"/>
              <a:t>6-10:</a:t>
            </a:r>
            <a:r>
              <a:rPr lang="en-US" altLang="zh-CN" sz="7200" b="1" dirty="0">
                <a:solidFill>
                  <a:srgbClr val="FF0000"/>
                </a:solidFill>
              </a:rPr>
              <a:t>DBCDB</a:t>
            </a:r>
          </a:p>
          <a:p>
            <a:pPr>
              <a:lnSpc>
                <a:spcPct val="120000"/>
              </a:lnSpc>
            </a:pPr>
            <a:r>
              <a:rPr lang="en-US" altLang="zh-CN" sz="7200" b="1" dirty="0"/>
              <a:t>11-15:</a:t>
            </a:r>
            <a:r>
              <a:rPr lang="en-US" altLang="zh-CN" sz="7200" b="1" dirty="0">
                <a:solidFill>
                  <a:srgbClr val="FF0000"/>
                </a:solidFill>
              </a:rPr>
              <a:t>ADABB</a:t>
            </a:r>
          </a:p>
          <a:p>
            <a:pPr>
              <a:lnSpc>
                <a:spcPct val="120000"/>
              </a:lnSpc>
            </a:pPr>
            <a:r>
              <a:rPr lang="en-US" altLang="zh-CN" sz="7200" b="1" dirty="0"/>
              <a:t>16-20:</a:t>
            </a:r>
            <a:r>
              <a:rPr lang="en-US" altLang="zh-CN" sz="7200" b="1" dirty="0">
                <a:solidFill>
                  <a:srgbClr val="FF0000"/>
                </a:solidFill>
              </a:rPr>
              <a:t>BBCAB</a:t>
            </a:r>
            <a:endParaRPr lang="zh-CN" altLang="en-US" sz="7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9917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A6438462-1EF7-5D92-C4FB-3F1BF39A1D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03" y="393471"/>
            <a:ext cx="9920910" cy="1455205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4C58F35A-8C04-3CB6-36D1-9B1B90B5F211}"/>
              </a:ext>
            </a:extLst>
          </p:cNvPr>
          <p:cNvSpPr txBox="1"/>
          <p:nvPr/>
        </p:nvSpPr>
        <p:spPr>
          <a:xfrm>
            <a:off x="6872908" y="38565"/>
            <a:ext cx="1005403" cy="584775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 dirty="0"/>
              <a:t>绿色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215A6D4-E8FB-85CC-465C-91F1008F760C}"/>
              </a:ext>
            </a:extLst>
          </p:cNvPr>
          <p:cNvSpPr txBox="1"/>
          <p:nvPr/>
        </p:nvSpPr>
        <p:spPr>
          <a:xfrm>
            <a:off x="189672" y="1996946"/>
            <a:ext cx="11812656" cy="452431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u"/>
            </a:pPr>
            <a:r>
              <a:rPr lang="zh-CN" altLang="en-US" sz="3200" b="1" dirty="0"/>
              <a:t>文化自信是一个国家、一个民族对自身文化价值的充分肯定，坚定文化自信，事关国运兴衰、文化安全和民族精神的传承发展。</a:t>
            </a:r>
            <a:r>
              <a:rPr lang="zh-CN" altLang="en-US" sz="3200" b="1" dirty="0">
                <a:solidFill>
                  <a:srgbClr val="0000FF"/>
                </a:solidFill>
              </a:rPr>
              <a:t>（或中华文化积淀着中华民族最深层的精神追求，代表着中华民族独特的精神标识，为中华民族的伟大复兴提供精神动力。 ）</a:t>
            </a:r>
            <a:r>
              <a:rPr lang="zh-CN" altLang="en-US" sz="3200" b="1" dirty="0">
                <a:solidFill>
                  <a:srgbClr val="FF0000"/>
                </a:solidFill>
              </a:rPr>
              <a:t>（</a:t>
            </a:r>
            <a:r>
              <a:rPr lang="en-US" altLang="zh-CN" sz="3200" b="1" dirty="0">
                <a:solidFill>
                  <a:srgbClr val="FF0000"/>
                </a:solidFill>
              </a:rPr>
              <a:t>3</a:t>
            </a:r>
            <a:r>
              <a:rPr lang="zh-CN" altLang="en-US" sz="3200" b="1" dirty="0">
                <a:solidFill>
                  <a:srgbClr val="FF0000"/>
                </a:solidFill>
              </a:rPr>
              <a:t>分）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u"/>
            </a:pPr>
            <a:r>
              <a:rPr lang="zh-CN" altLang="en-US" sz="3200" b="1" dirty="0"/>
              <a:t>北京冬奥会融入二十四节气、以熊猫和灯笼为原型的吉祥物、中医、迎客松和送别柳的中华文化元素，</a:t>
            </a:r>
            <a:r>
              <a:rPr lang="zh-CN" altLang="en-US" sz="3200" b="1" dirty="0">
                <a:highlight>
                  <a:srgbClr val="FFFF00"/>
                </a:highlight>
              </a:rPr>
              <a:t>有利于增强文化自信。</a:t>
            </a:r>
            <a:r>
              <a:rPr lang="zh-CN" altLang="en-US" sz="3200" b="1" dirty="0"/>
              <a:t>（</a:t>
            </a:r>
            <a:r>
              <a:rPr lang="zh-CN" altLang="en-US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或</a:t>
            </a:r>
            <a:r>
              <a:rPr lang="zh-CN" altLang="en-US" sz="3200" b="1" dirty="0">
                <a:solidFill>
                  <a:srgbClr val="0000FF"/>
                </a:solidFill>
              </a:rPr>
              <a:t>有利于弘扬中华优秀传统文化。</a:t>
            </a:r>
            <a:r>
              <a:rPr lang="en-US" altLang="zh-CN" sz="3200" b="1" dirty="0">
                <a:solidFill>
                  <a:srgbClr val="0000FF"/>
                </a:solidFill>
              </a:rPr>
              <a:t>//</a:t>
            </a:r>
            <a:r>
              <a:rPr lang="zh-CN" altLang="en-US" sz="3200" b="1">
                <a:solidFill>
                  <a:srgbClr val="0000FF"/>
                </a:solidFill>
                <a:highlight>
                  <a:srgbClr val="FFFF00"/>
                </a:highlight>
              </a:rPr>
              <a:t>或有利于</a:t>
            </a:r>
            <a:r>
              <a:rPr lang="zh-CN" altLang="en-US" sz="3200" b="1">
                <a:solidFill>
                  <a:srgbClr val="0000FF"/>
                </a:solidFill>
              </a:rPr>
              <a:t>推动</a:t>
            </a:r>
            <a:r>
              <a:rPr lang="zh-CN" altLang="en-US" sz="3200" b="1" dirty="0">
                <a:solidFill>
                  <a:srgbClr val="0000FF"/>
                </a:solidFill>
              </a:rPr>
              <a:t>中华优秀传统文化创造性转化、创新性发展。）  </a:t>
            </a:r>
            <a:r>
              <a:rPr lang="zh-CN" altLang="en-US" sz="3200" b="1" dirty="0">
                <a:solidFill>
                  <a:srgbClr val="FF0000"/>
                </a:solidFill>
              </a:rPr>
              <a:t>（</a:t>
            </a:r>
            <a:r>
              <a:rPr lang="en-US" altLang="zh-CN" sz="3200" b="1" dirty="0">
                <a:solidFill>
                  <a:srgbClr val="FF0000"/>
                </a:solidFill>
              </a:rPr>
              <a:t>3</a:t>
            </a:r>
            <a:r>
              <a:rPr lang="zh-CN" altLang="en-US" sz="3200" b="1" dirty="0">
                <a:solidFill>
                  <a:srgbClr val="FF0000"/>
                </a:solidFill>
              </a:rPr>
              <a:t>分）</a:t>
            </a:r>
          </a:p>
        </p:txBody>
      </p:sp>
    </p:spTree>
    <p:extLst>
      <p:ext uri="{BB962C8B-B14F-4D97-AF65-F5344CB8AC3E}">
        <p14:creationId xmlns:p14="http://schemas.microsoft.com/office/powerpoint/2010/main" val="3953157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>
            <a:extLst>
              <a:ext uri="{FF2B5EF4-FFF2-40B4-BE49-F238E27FC236}">
                <a16:creationId xmlns:a16="http://schemas.microsoft.com/office/drawing/2014/main" id="{1215A6D4-E8FB-85CC-465C-91F1008F760C}"/>
              </a:ext>
            </a:extLst>
          </p:cNvPr>
          <p:cNvSpPr txBox="1"/>
          <p:nvPr/>
        </p:nvSpPr>
        <p:spPr>
          <a:xfrm>
            <a:off x="189672" y="1544716"/>
            <a:ext cx="11812656" cy="452431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l"/>
            </a:pPr>
            <a:r>
              <a:rPr lang="zh-CN" altLang="en-US" sz="3200" b="1" dirty="0"/>
              <a:t>我们要坚持创新驱动发展战略，通过科技创新推动文化发展，推动中华优秀传统文化创造性转化、创新性发展、与时俱进；</a:t>
            </a:r>
            <a:endParaRPr lang="en-US" altLang="zh-CN" sz="3200" b="1" dirty="0"/>
          </a:p>
          <a:p>
            <a:pPr marL="457200" indent="-457200">
              <a:buFont typeface="Wingdings" panose="05000000000000000000" pitchFamily="2" charset="2"/>
              <a:buChar char="l"/>
            </a:pPr>
            <a:endParaRPr lang="en-US" altLang="zh-CN" sz="3200" b="1" dirty="0"/>
          </a:p>
          <a:p>
            <a:pPr marL="457200" indent="-457200">
              <a:buFont typeface="Wingdings" panose="05000000000000000000" pitchFamily="2" charset="2"/>
              <a:buChar char="l"/>
            </a:pPr>
            <a:r>
              <a:rPr lang="zh-CN" altLang="en-US" sz="3200" b="1" dirty="0"/>
              <a:t>我们要增强中华文化影响力，促进中外文化交流互鉴、兼收并蓄，吸收一切外来优秀文化，不断铸就中华文化新辉煌。</a:t>
            </a:r>
            <a:r>
              <a:rPr lang="zh-CN" altLang="en-US" sz="3200" b="1" dirty="0">
                <a:solidFill>
                  <a:srgbClr val="0000FF"/>
                </a:solidFill>
              </a:rPr>
              <a:t>（或不忘本来、吸收外来，面向未来，不断铸就中华文化新辉煌。）</a:t>
            </a:r>
            <a:endParaRPr lang="en-US" altLang="zh-CN" sz="3200" b="1" dirty="0">
              <a:solidFill>
                <a:srgbClr val="0000FF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l"/>
            </a:pPr>
            <a:endParaRPr lang="en-US" altLang="zh-CN" sz="3200" b="1" dirty="0"/>
          </a:p>
          <a:p>
            <a:pPr marL="457200" indent="-457200">
              <a:buFont typeface="Wingdings" panose="05000000000000000000" pitchFamily="2" charset="2"/>
              <a:buChar char="l"/>
            </a:pPr>
            <a:r>
              <a:rPr lang="zh-CN" altLang="en-US" sz="3200" b="1" dirty="0"/>
              <a:t>我们要坚定文化自信，讲好中国故事，传播好中国声音，提高文化软实力。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0610B745-1E00-9660-E5EE-E69725A522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873" y="94423"/>
            <a:ext cx="10989518" cy="1118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961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059E0FFF-CC38-B279-FC86-DB49DD1EED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24" y="227938"/>
            <a:ext cx="11385274" cy="5898004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158BCEAA-168D-80C1-7A27-BF9610647213}"/>
              </a:ext>
            </a:extLst>
          </p:cNvPr>
          <p:cNvSpPr txBox="1"/>
          <p:nvPr/>
        </p:nvSpPr>
        <p:spPr>
          <a:xfrm>
            <a:off x="10680641" y="1891042"/>
            <a:ext cx="1107996" cy="369332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b="1" dirty="0"/>
              <a:t>长征精神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5BB81CFB-9BDD-40E7-4617-F985B8CAB235}"/>
              </a:ext>
            </a:extLst>
          </p:cNvPr>
          <p:cNvSpPr txBox="1"/>
          <p:nvPr/>
        </p:nvSpPr>
        <p:spPr>
          <a:xfrm>
            <a:off x="10573577" y="2486426"/>
            <a:ext cx="1569660" cy="369332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b="1" dirty="0"/>
              <a:t>抗美援朝精神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4CAC2FA1-6D1E-E6BF-94B3-1B95402CC6EA}"/>
              </a:ext>
            </a:extLst>
          </p:cNvPr>
          <p:cNvSpPr txBox="1"/>
          <p:nvPr/>
        </p:nvSpPr>
        <p:spPr>
          <a:xfrm>
            <a:off x="10307658" y="3154767"/>
            <a:ext cx="1768433" cy="369332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b="1" dirty="0"/>
              <a:t>“两弹一星”精神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05FEABED-0427-B4F6-9336-CD56FA1B9B79}"/>
              </a:ext>
            </a:extLst>
          </p:cNvPr>
          <p:cNvSpPr txBox="1"/>
          <p:nvPr/>
        </p:nvSpPr>
        <p:spPr>
          <a:xfrm>
            <a:off x="10637876" y="4434148"/>
            <a:ext cx="1107996" cy="369332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b="1" dirty="0"/>
              <a:t>女排精神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A61643DA-7D48-6FAC-2179-6BA2A1FC2DB0}"/>
              </a:ext>
            </a:extLst>
          </p:cNvPr>
          <p:cNvSpPr txBox="1"/>
          <p:nvPr/>
        </p:nvSpPr>
        <p:spPr>
          <a:xfrm>
            <a:off x="10606511" y="5187203"/>
            <a:ext cx="1569660" cy="369332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b="1" dirty="0"/>
              <a:t>伟大抗疫精神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2363E1AE-CAEF-2830-3EAE-F7F8187FB463}"/>
              </a:ext>
            </a:extLst>
          </p:cNvPr>
          <p:cNvSpPr txBox="1"/>
          <p:nvPr/>
        </p:nvSpPr>
        <p:spPr>
          <a:xfrm>
            <a:off x="263386" y="5950919"/>
            <a:ext cx="11649490" cy="954107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2800" b="1" dirty="0"/>
              <a:t>中华民族精神具有</a:t>
            </a:r>
            <a:r>
              <a:rPr lang="zh-CN" altLang="en-US" sz="2800" b="1" dirty="0">
                <a:solidFill>
                  <a:srgbClr val="FF0000"/>
                </a:solidFill>
              </a:rPr>
              <a:t>与时俱进</a:t>
            </a:r>
            <a:r>
              <a:rPr lang="zh-CN" altLang="en-US" sz="2800" b="1" dirty="0"/>
              <a:t>的品格，它在不同的历史时期有着不同的表现，并随着时代进步而不断丰富和发展。</a:t>
            </a:r>
          </a:p>
        </p:txBody>
      </p:sp>
    </p:spTree>
    <p:extLst>
      <p:ext uri="{BB962C8B-B14F-4D97-AF65-F5344CB8AC3E}">
        <p14:creationId xmlns:p14="http://schemas.microsoft.com/office/powerpoint/2010/main" val="9454828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>
            <a:extLst>
              <a:ext uri="{FF2B5EF4-FFF2-40B4-BE49-F238E27FC236}">
                <a16:creationId xmlns:a16="http://schemas.microsoft.com/office/drawing/2014/main" id="{1215A6D4-E8FB-85CC-465C-91F1008F760C}"/>
              </a:ext>
            </a:extLst>
          </p:cNvPr>
          <p:cNvSpPr txBox="1"/>
          <p:nvPr/>
        </p:nvSpPr>
        <p:spPr>
          <a:xfrm>
            <a:off x="189672" y="1544716"/>
            <a:ext cx="11812656" cy="403187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l"/>
            </a:pPr>
            <a:r>
              <a:rPr lang="zh-CN" altLang="en-US" sz="3200" b="1" dirty="0">
                <a:highlight>
                  <a:srgbClr val="FFFF00"/>
                </a:highlight>
              </a:rPr>
              <a:t>要发扬爱国主义精神，</a:t>
            </a:r>
            <a:r>
              <a:rPr lang="zh-CN" altLang="en-US" sz="3200" b="1" dirty="0"/>
              <a:t>坚持爱国爱党爱社会主义高度统一，努力成为民族精神的继承者、传播者、弘扬者、践行者；</a:t>
            </a:r>
            <a:endParaRPr lang="en-US" altLang="zh-CN" sz="3200" b="1" dirty="0"/>
          </a:p>
          <a:p>
            <a:pPr marL="457200" indent="-457200">
              <a:buFont typeface="Wingdings" panose="05000000000000000000" pitchFamily="2" charset="2"/>
              <a:buChar char="l"/>
            </a:pPr>
            <a:endParaRPr lang="en-US" altLang="zh-CN" sz="3200" b="1" dirty="0"/>
          </a:p>
          <a:p>
            <a:pPr marL="457200" indent="-457200">
              <a:buFont typeface="Wingdings" panose="05000000000000000000" pitchFamily="2" charset="2"/>
              <a:buChar char="l"/>
            </a:pPr>
            <a:r>
              <a:rPr lang="zh-CN" altLang="en-US" sz="3200" b="1" dirty="0">
                <a:highlight>
                  <a:srgbClr val="FFFF00"/>
                </a:highlight>
              </a:rPr>
              <a:t>要不断增强使命感和责任感。</a:t>
            </a:r>
            <a:r>
              <a:rPr lang="zh-CN" altLang="en-US" sz="3200" b="1" dirty="0"/>
              <a:t>立鸿鹄志，做最美奋斗者，为实现中华民族伟大复兴的中国梦贡献自己的青春和力量；</a:t>
            </a:r>
            <a:endParaRPr lang="en-US" altLang="zh-CN" sz="3200" b="1" dirty="0"/>
          </a:p>
          <a:p>
            <a:pPr marL="457200" indent="-457200">
              <a:buFont typeface="Wingdings" panose="05000000000000000000" pitchFamily="2" charset="2"/>
              <a:buChar char="l"/>
            </a:pPr>
            <a:endParaRPr lang="en-US" altLang="zh-CN" sz="3200" b="1" dirty="0"/>
          </a:p>
          <a:p>
            <a:pPr marL="457200" indent="-457200">
              <a:buFont typeface="Wingdings" panose="05000000000000000000" pitchFamily="2" charset="2"/>
              <a:buChar char="l"/>
            </a:pPr>
            <a:r>
              <a:rPr lang="zh-CN" altLang="en-US" sz="3200" b="1" dirty="0">
                <a:highlight>
                  <a:srgbClr val="FFFF00"/>
                </a:highlight>
              </a:rPr>
              <a:t>要从自己做起，从小事做起，</a:t>
            </a:r>
            <a:r>
              <a:rPr lang="zh-CN" altLang="en-US" sz="3200" b="1" dirty="0"/>
              <a:t>自觉高扬民族精神，放飞梦想，创造精彩人生。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0EE87675-99AC-C24E-4B57-DE8ABB1D1C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166" y="54665"/>
            <a:ext cx="10489934" cy="1311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819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>
            <a:extLst>
              <a:ext uri="{FF2B5EF4-FFF2-40B4-BE49-F238E27FC236}">
                <a16:creationId xmlns:a16="http://schemas.microsoft.com/office/drawing/2014/main" id="{1215A6D4-E8FB-85CC-465C-91F1008F760C}"/>
              </a:ext>
            </a:extLst>
          </p:cNvPr>
          <p:cNvSpPr txBox="1"/>
          <p:nvPr/>
        </p:nvSpPr>
        <p:spPr>
          <a:xfrm>
            <a:off x="1099102" y="2210638"/>
            <a:ext cx="9993796" cy="304698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l"/>
            </a:pPr>
            <a:r>
              <a:rPr lang="zh-CN" altLang="en-US" sz="3200" b="1" dirty="0"/>
              <a:t>保护生态环境就是保护生产力，改善生态环境就是发展生产力。</a:t>
            </a:r>
            <a:r>
              <a:rPr lang="zh-CN" altLang="en-US" sz="3200" b="1" dirty="0">
                <a:highlight>
                  <a:srgbClr val="FFFF00"/>
                </a:highlight>
              </a:rPr>
              <a:t>（</a:t>
            </a:r>
            <a:r>
              <a:rPr lang="en-US" altLang="zh-CN" sz="3200" b="1" dirty="0">
                <a:highlight>
                  <a:srgbClr val="FFFF00"/>
                </a:highlight>
              </a:rPr>
              <a:t>3</a:t>
            </a:r>
            <a:r>
              <a:rPr lang="zh-CN" altLang="en-US" sz="3200" b="1" dirty="0">
                <a:highlight>
                  <a:srgbClr val="FFFF00"/>
                </a:highlight>
              </a:rPr>
              <a:t>分）</a:t>
            </a:r>
            <a:endParaRPr lang="en-US" altLang="zh-CN" sz="3200" b="1" dirty="0">
              <a:highlight>
                <a:srgbClr val="FFFF00"/>
              </a:highlight>
            </a:endParaRPr>
          </a:p>
          <a:p>
            <a:pPr marL="457200" indent="-457200">
              <a:buFont typeface="Wingdings" panose="05000000000000000000" pitchFamily="2" charset="2"/>
              <a:buChar char="l"/>
            </a:pPr>
            <a:r>
              <a:rPr lang="zh-CN" altLang="en-US" sz="3200" b="1" dirty="0"/>
              <a:t>我国通过减碳行动改善生态环境，一方面需要大量资金投入等物质保障，另一方面会倒逼我国加快能源、产业、经济发展方式的转型和技术创新，从而实现生态环境保护与创新绿色高质量发展的统一。</a:t>
            </a:r>
            <a:r>
              <a:rPr lang="zh-CN" altLang="en-US" sz="3200" b="1" dirty="0">
                <a:highlight>
                  <a:srgbClr val="FFFF00"/>
                </a:highlight>
              </a:rPr>
              <a:t>（</a:t>
            </a:r>
            <a:r>
              <a:rPr lang="en-US" altLang="zh-CN" sz="3200" b="1" dirty="0">
                <a:highlight>
                  <a:srgbClr val="FFFF00"/>
                </a:highlight>
              </a:rPr>
              <a:t>6</a:t>
            </a:r>
            <a:r>
              <a:rPr lang="zh-CN" altLang="en-US" sz="3200" b="1" dirty="0">
                <a:highlight>
                  <a:srgbClr val="FFFF00"/>
                </a:highlight>
              </a:rPr>
              <a:t>分）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574A00B0-D252-95EE-B72A-B41875F64E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493" y="698389"/>
            <a:ext cx="10068405" cy="901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184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452</Words>
  <Application>Microsoft Office PowerPoint</Application>
  <PresentationFormat>宽屏</PresentationFormat>
  <Paragraphs>27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2" baseType="lpstr">
      <vt:lpstr>等线</vt:lpstr>
      <vt:lpstr>等线 Light</vt:lpstr>
      <vt:lpstr>Arial</vt:lpstr>
      <vt:lpstr>Wingdings</vt:lpstr>
      <vt:lpstr>Office 主题​​</vt:lpstr>
      <vt:lpstr>《学评》第三单元 单元测评</vt:lpstr>
      <vt:lpstr>一、单项选择题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《学评》第一课</dc:title>
  <dc:creator>120687858@qq.com</dc:creator>
  <cp:lastModifiedBy>120687858@qq.com</cp:lastModifiedBy>
  <cp:revision>15</cp:revision>
  <dcterms:created xsi:type="dcterms:W3CDTF">2022-12-09T03:22:29Z</dcterms:created>
  <dcterms:modified xsi:type="dcterms:W3CDTF">2022-12-22T03:44:27Z</dcterms:modified>
</cp:coreProperties>
</file>