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36" d="100"/>
          <a:sy n="36" d="100"/>
        </p:scale>
        <p:origin x="-1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399A7-B0C4-4863-8472-FD5672C26FCB}" type="datetimeFigureOut">
              <a:rPr lang="zh-CN" altLang="en-US" smtClean="0"/>
              <a:t>2011/12/30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F010D-4B28-456E-9774-6A0EF00DC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2"/>
          <p:cNvSpPr>
            <a:spLocks noChangeArrowheads="1" noChangeShapeType="1" noTextEdit="1"/>
          </p:cNvSpPr>
          <p:nvPr/>
        </p:nvSpPr>
        <p:spPr bwMode="auto">
          <a:xfrm>
            <a:off x="2133600" y="2057400"/>
            <a:ext cx="5029200" cy="23685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7200" b="1" kern="10" normalizeH="1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rotWithShape="0">
                    <a:srgbClr val="875B0D"/>
                  </a:outerShdw>
                </a:effectLst>
                <a:latin typeface="隶书"/>
                <a:ea typeface="隶书"/>
              </a:rPr>
              <a:t>线面角</a:t>
            </a:r>
          </a:p>
        </p:txBody>
      </p:sp>
      <p:sp>
        <p:nvSpPr>
          <p:cNvPr id="25603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514600" y="457200"/>
            <a:ext cx="5586413" cy="557213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zh-CN" altLang="en-US" sz="2800" b="1" i="0">
                <a:ea typeface="幼圆" pitchFamily="49" charset="-122"/>
              </a:rPr>
              <a:t>斜线与平面所成的角</a:t>
            </a:r>
            <a:r>
              <a:rPr lang="zh-CN" altLang="en-US" b="1" i="0"/>
              <a:t>（最小者）</a:t>
            </a: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762000" y="1447800"/>
            <a:ext cx="3810000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3200" b="1" i="0">
                <a:ea typeface="黑体" pitchFamily="2" charset="-122"/>
              </a:rPr>
              <a:t>平面的一条斜线</a:t>
            </a: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762000" y="2057400"/>
            <a:ext cx="4700588" cy="6175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3200" b="1" i="0">
                <a:ea typeface="黑体" pitchFamily="2" charset="-122"/>
              </a:rPr>
              <a:t>和它在这个平面内的射影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5486400" y="2057400"/>
            <a:ext cx="2227263" cy="6175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3200" b="1" i="0">
                <a:ea typeface="黑体" pitchFamily="2" charset="-122"/>
              </a:rPr>
              <a:t>所成的</a:t>
            </a:r>
            <a:r>
              <a:rPr lang="zh-CN" altLang="en-US" sz="3200" b="1" i="0">
                <a:solidFill>
                  <a:srgbClr val="FF0000"/>
                </a:solidFill>
                <a:ea typeface="黑体" pitchFamily="2" charset="-122"/>
              </a:rPr>
              <a:t>锐角</a:t>
            </a:r>
          </a:p>
        </p:txBody>
      </p:sp>
      <p:sp>
        <p:nvSpPr>
          <p:cNvPr id="26630" name="AutoShape 6"/>
          <p:cNvSpPr>
            <a:spLocks noChangeArrowheads="1"/>
          </p:cNvSpPr>
          <p:nvPr/>
        </p:nvSpPr>
        <p:spPr bwMode="auto">
          <a:xfrm>
            <a:off x="1447800" y="4419600"/>
            <a:ext cx="5791200" cy="1066800"/>
          </a:xfrm>
          <a:prstGeom prst="parallelogram">
            <a:avLst>
              <a:gd name="adj" fmla="val 135714"/>
            </a:avLst>
          </a:prstGeom>
          <a:solidFill>
            <a:schemeClr val="hlink"/>
          </a:solidFill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endParaRPr lang="zh-CN" alt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590800" y="2971800"/>
            <a:ext cx="2913063" cy="2179638"/>
            <a:chOff x="1632" y="1872"/>
            <a:chExt cx="1835" cy="1373"/>
          </a:xfrm>
        </p:grpSpPr>
        <p:sp>
          <p:nvSpPr>
            <p:cNvPr id="26641" name="Line 8"/>
            <p:cNvSpPr>
              <a:spLocks noChangeShapeType="1"/>
            </p:cNvSpPr>
            <p:nvPr/>
          </p:nvSpPr>
          <p:spPr bwMode="auto">
            <a:xfrm flipV="1">
              <a:off x="1872" y="2160"/>
              <a:ext cx="1584" cy="100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42" name="Text Box 9"/>
            <p:cNvSpPr txBox="1">
              <a:spLocks noChangeArrowheads="1"/>
            </p:cNvSpPr>
            <p:nvPr/>
          </p:nvSpPr>
          <p:spPr bwMode="auto">
            <a:xfrm>
              <a:off x="3168" y="1872"/>
              <a:ext cx="299" cy="36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3200" b="1" i="0"/>
                <a:t>A</a:t>
              </a:r>
            </a:p>
          </p:txBody>
        </p:sp>
        <p:sp>
          <p:nvSpPr>
            <p:cNvPr id="26643" name="Text Box 10"/>
            <p:cNvSpPr txBox="1">
              <a:spLocks noChangeArrowheads="1"/>
            </p:cNvSpPr>
            <p:nvPr/>
          </p:nvSpPr>
          <p:spPr bwMode="auto">
            <a:xfrm>
              <a:off x="1632" y="2880"/>
              <a:ext cx="313" cy="36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3200" b="1" i="0"/>
                <a:t>O</a:t>
              </a:r>
            </a:p>
          </p:txBody>
        </p:sp>
      </p:grp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971800" y="5029200"/>
            <a:ext cx="2362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199692" name="Arc 12"/>
          <p:cNvSpPr>
            <a:spLocks/>
          </p:cNvSpPr>
          <p:nvPr/>
        </p:nvSpPr>
        <p:spPr bwMode="auto">
          <a:xfrm>
            <a:off x="3048000" y="4662488"/>
            <a:ext cx="762000" cy="338137"/>
          </a:xfrm>
          <a:custGeom>
            <a:avLst/>
            <a:gdLst>
              <a:gd name="T0" fmla="*/ 512621 w 21600"/>
              <a:gd name="T1" fmla="*/ 0 h 15981"/>
              <a:gd name="T2" fmla="*/ 762000 w 21600"/>
              <a:gd name="T3" fmla="*/ 338137 h 15981"/>
              <a:gd name="T4" fmla="*/ 0 w 21600"/>
              <a:gd name="T5" fmla="*/ 338137 h 15981"/>
              <a:gd name="T6" fmla="*/ 0 60000 65536"/>
              <a:gd name="T7" fmla="*/ 0 60000 65536"/>
              <a:gd name="T8" fmla="*/ 0 60000 65536"/>
              <a:gd name="T9" fmla="*/ 0 w 21600"/>
              <a:gd name="T10" fmla="*/ 0 h 15981"/>
              <a:gd name="T11" fmla="*/ 21600 w 21600"/>
              <a:gd name="T12" fmla="*/ 15981 h 159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981" fill="none" extrusionOk="0">
                <a:moveTo>
                  <a:pt x="14531" y="-1"/>
                </a:moveTo>
                <a:cubicBezTo>
                  <a:pt x="19033" y="4093"/>
                  <a:pt x="21600" y="9896"/>
                  <a:pt x="21600" y="15981"/>
                </a:cubicBezTo>
              </a:path>
              <a:path w="21600" h="15981" stroke="0" extrusionOk="0">
                <a:moveTo>
                  <a:pt x="14531" y="-1"/>
                </a:moveTo>
                <a:cubicBezTo>
                  <a:pt x="19033" y="4093"/>
                  <a:pt x="21600" y="9896"/>
                  <a:pt x="21600" y="15981"/>
                </a:cubicBezTo>
                <a:lnTo>
                  <a:pt x="0" y="15981"/>
                </a:lnTo>
                <a:close/>
              </a:path>
            </a:pathLst>
          </a:cu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zh-CN" alt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105400" y="3505200"/>
            <a:ext cx="757238" cy="1722438"/>
            <a:chOff x="3216" y="2208"/>
            <a:chExt cx="477" cy="1085"/>
          </a:xfrm>
        </p:grpSpPr>
        <p:sp>
          <p:nvSpPr>
            <p:cNvPr id="26636" name="Line 14"/>
            <p:cNvSpPr>
              <a:spLocks noChangeShapeType="1"/>
            </p:cNvSpPr>
            <p:nvPr/>
          </p:nvSpPr>
          <p:spPr bwMode="auto">
            <a:xfrm>
              <a:off x="3360" y="2208"/>
              <a:ext cx="0" cy="96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26637" name="Text Box 15"/>
            <p:cNvSpPr txBox="1">
              <a:spLocks noChangeArrowheads="1"/>
            </p:cNvSpPr>
            <p:nvPr/>
          </p:nvSpPr>
          <p:spPr bwMode="auto">
            <a:xfrm>
              <a:off x="3408" y="2928"/>
              <a:ext cx="285" cy="36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3200" b="1" i="0"/>
                <a:t>B</a:t>
              </a:r>
            </a:p>
          </p:txBody>
        </p: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3216" y="3063"/>
              <a:ext cx="144" cy="96"/>
              <a:chOff x="4202" y="3408"/>
              <a:chExt cx="144" cy="96"/>
            </a:xfrm>
          </p:grpSpPr>
          <p:sp>
            <p:nvSpPr>
              <p:cNvPr id="26639" name="Line 17"/>
              <p:cNvSpPr>
                <a:spLocks noChangeShapeType="1"/>
              </p:cNvSpPr>
              <p:nvPr/>
            </p:nvSpPr>
            <p:spPr bwMode="auto">
              <a:xfrm>
                <a:off x="4202" y="3408"/>
                <a:ext cx="14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6640" name="Line 18"/>
              <p:cNvSpPr>
                <a:spLocks noChangeShapeType="1"/>
              </p:cNvSpPr>
              <p:nvPr/>
            </p:nvSpPr>
            <p:spPr bwMode="auto">
              <a:xfrm>
                <a:off x="4224" y="3408"/>
                <a:ext cx="0" cy="9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6635" name="AutoShape 1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3" grpId="0" animBg="1" autoUpdateAnimBg="0"/>
      <p:bldP spid="199684" grpId="0" animBg="1" autoUpdateAnimBg="0"/>
      <p:bldP spid="199685" grpId="0" animBg="1" autoUpdateAnimBg="0"/>
      <p:bldP spid="199691" grpId="0" animBg="1"/>
      <p:bldP spid="19969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500563" y="2057400"/>
            <a:ext cx="4389437" cy="984250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2800" b="1" i="0"/>
              <a:t>当直线与平面垂直时，直</a:t>
            </a:r>
          </a:p>
          <a:p>
            <a:r>
              <a:rPr lang="zh-CN" altLang="en-US" sz="2800" b="1" i="0"/>
              <a:t>线与平面所成的角是</a:t>
            </a:r>
            <a:r>
              <a:rPr lang="en-US" altLang="zh-CN" sz="2800" b="1" i="0">
                <a:solidFill>
                  <a:srgbClr val="FF0000"/>
                </a:solidFill>
              </a:rPr>
              <a:t>90°</a:t>
            </a:r>
          </a:p>
        </p:txBody>
      </p:sp>
      <p:sp>
        <p:nvSpPr>
          <p:cNvPr id="200715" name="Text Box 11"/>
          <p:cNvSpPr txBox="1">
            <a:spLocks noChangeArrowheads="1"/>
          </p:cNvSpPr>
          <p:nvPr/>
        </p:nvSpPr>
        <p:spPr bwMode="auto">
          <a:xfrm>
            <a:off x="4876800" y="4191000"/>
            <a:ext cx="3943350" cy="1838325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2800" b="1" i="0"/>
              <a:t>当直线在平面内或</a:t>
            </a:r>
          </a:p>
          <a:p>
            <a:r>
              <a:rPr lang="zh-CN" altLang="en-US" sz="2800" b="1" i="0"/>
              <a:t>与平面平行时，</a:t>
            </a:r>
          </a:p>
          <a:p>
            <a:r>
              <a:rPr lang="zh-CN" altLang="en-US" sz="2800" b="1" i="0"/>
              <a:t>直线与平面所成的角是</a:t>
            </a:r>
            <a:r>
              <a:rPr lang="en-US" altLang="zh-CN" sz="2800" b="1" i="0">
                <a:solidFill>
                  <a:srgbClr val="FF0000"/>
                </a:solidFill>
              </a:rPr>
              <a:t>0°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28600" y="4114800"/>
            <a:ext cx="3962400" cy="1447800"/>
            <a:chOff x="144" y="2592"/>
            <a:chExt cx="2496" cy="912"/>
          </a:xfrm>
        </p:grpSpPr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144" y="2592"/>
              <a:ext cx="2496" cy="864"/>
              <a:chOff x="144" y="2592"/>
              <a:chExt cx="2496" cy="864"/>
            </a:xfrm>
          </p:grpSpPr>
          <p:grpSp>
            <p:nvGrpSpPr>
              <p:cNvPr id="4" name="Group 2"/>
              <p:cNvGrpSpPr>
                <a:grpSpLocks/>
              </p:cNvGrpSpPr>
              <p:nvPr/>
            </p:nvGrpSpPr>
            <p:grpSpPr bwMode="auto">
              <a:xfrm>
                <a:off x="144" y="2784"/>
                <a:ext cx="2496" cy="672"/>
                <a:chOff x="2736" y="2544"/>
                <a:chExt cx="3216" cy="672"/>
              </a:xfrm>
            </p:grpSpPr>
            <p:sp>
              <p:nvSpPr>
                <p:cNvPr id="27664" name="AutoShape 3"/>
                <p:cNvSpPr>
                  <a:spLocks noChangeArrowheads="1"/>
                </p:cNvSpPr>
                <p:nvPr/>
              </p:nvSpPr>
              <p:spPr bwMode="auto">
                <a:xfrm>
                  <a:off x="2736" y="2544"/>
                  <a:ext cx="3216" cy="672"/>
                </a:xfrm>
                <a:prstGeom prst="parallelogram">
                  <a:avLst>
                    <a:gd name="adj" fmla="val 119643"/>
                  </a:avLst>
                </a:prstGeom>
                <a:solidFill>
                  <a:schemeClr val="hlink"/>
                </a:solidFill>
                <a:ln w="38100">
                  <a:solidFill>
                    <a:schemeClr val="tx2"/>
                  </a:solidFill>
                  <a:miter lim="800000"/>
                  <a:headEnd/>
                  <a:tailEnd/>
                </a:ln>
              </p:spPr>
              <p:txBody>
                <a:bodyPr lIns="90000" tIns="46800" rIns="90000" bIns="46800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65" name="Line 4"/>
                <p:cNvSpPr>
                  <a:spLocks noChangeShapeType="1"/>
                </p:cNvSpPr>
                <p:nvPr/>
              </p:nvSpPr>
              <p:spPr bwMode="auto">
                <a:xfrm>
                  <a:off x="3792" y="2832"/>
                  <a:ext cx="139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27663" name="Line 12"/>
              <p:cNvSpPr>
                <a:spLocks noChangeShapeType="1"/>
              </p:cNvSpPr>
              <p:nvPr/>
            </p:nvSpPr>
            <p:spPr bwMode="auto">
              <a:xfrm>
                <a:off x="1104" y="2592"/>
                <a:ext cx="100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661" name="Text Box 14"/>
            <p:cNvSpPr txBox="1">
              <a:spLocks noChangeArrowheads="1"/>
            </p:cNvSpPr>
            <p:nvPr/>
          </p:nvSpPr>
          <p:spPr bwMode="auto">
            <a:xfrm>
              <a:off x="336" y="3100"/>
              <a:ext cx="228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i="0">
                  <a:sym typeface="Symbol" pitchFamily="18" charset="2"/>
                </a:rPr>
                <a:t></a:t>
              </a:r>
              <a:endParaRPr lang="en-US" altLang="zh-CN" sz="3600" i="0"/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152400" y="1219200"/>
            <a:ext cx="4038600" cy="1981200"/>
            <a:chOff x="96" y="768"/>
            <a:chExt cx="2544" cy="1248"/>
          </a:xfrm>
        </p:grpSpPr>
        <p:sp>
          <p:nvSpPr>
            <p:cNvPr id="27655" name="AutoShape 6"/>
            <p:cNvSpPr>
              <a:spLocks noChangeArrowheads="1"/>
            </p:cNvSpPr>
            <p:nvPr/>
          </p:nvSpPr>
          <p:spPr bwMode="auto">
            <a:xfrm>
              <a:off x="96" y="1296"/>
              <a:ext cx="2544" cy="672"/>
            </a:xfrm>
            <a:prstGeom prst="parallelogram">
              <a:avLst>
                <a:gd name="adj" fmla="val 94643"/>
              </a:avLst>
            </a:prstGeom>
            <a:solidFill>
              <a:schemeClr val="hlink"/>
            </a:solidFill>
            <a:ln w="38100">
              <a:solidFill>
                <a:schemeClr val="tx2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7656" name="Line 7"/>
            <p:cNvSpPr>
              <a:spLocks noChangeShapeType="1"/>
            </p:cNvSpPr>
            <p:nvPr/>
          </p:nvSpPr>
          <p:spPr bwMode="auto">
            <a:xfrm>
              <a:off x="1235" y="768"/>
              <a:ext cx="0" cy="9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27657" name="Text Box 9"/>
            <p:cNvSpPr txBox="1">
              <a:spLocks noChangeArrowheads="1"/>
            </p:cNvSpPr>
            <p:nvPr/>
          </p:nvSpPr>
          <p:spPr bwMode="auto">
            <a:xfrm>
              <a:off x="288" y="1612"/>
              <a:ext cx="228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i="0">
                  <a:sym typeface="Symbol" pitchFamily="18" charset="2"/>
                </a:rPr>
                <a:t></a:t>
              </a:r>
              <a:endParaRPr lang="en-US" altLang="zh-CN" sz="3600" i="0"/>
            </a:p>
          </p:txBody>
        </p:sp>
        <p:sp>
          <p:nvSpPr>
            <p:cNvPr id="27658" name="Line 17"/>
            <p:cNvSpPr>
              <a:spLocks noChangeShapeType="1"/>
            </p:cNvSpPr>
            <p:nvPr/>
          </p:nvSpPr>
          <p:spPr bwMode="auto">
            <a:xfrm>
              <a:off x="1248" y="1550"/>
              <a:ext cx="14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59" name="Line 18"/>
            <p:cNvSpPr>
              <a:spLocks noChangeShapeType="1"/>
            </p:cNvSpPr>
            <p:nvPr/>
          </p:nvSpPr>
          <p:spPr bwMode="auto">
            <a:xfrm>
              <a:off x="1390" y="1536"/>
              <a:ext cx="0" cy="19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54" name="AutoShape 2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4" grpId="0" animBg="1" autoUpdateAnimBg="0"/>
      <p:bldP spid="200715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62000" y="609600"/>
            <a:ext cx="2743200" cy="1371600"/>
            <a:chOff x="480" y="1152"/>
            <a:chExt cx="1728" cy="864"/>
          </a:xfrm>
        </p:grpSpPr>
        <p:sp>
          <p:nvSpPr>
            <p:cNvPr id="28700" name="AutoShape 3"/>
            <p:cNvSpPr>
              <a:spLocks noChangeArrowheads="1"/>
            </p:cNvSpPr>
            <p:nvPr/>
          </p:nvSpPr>
          <p:spPr bwMode="auto">
            <a:xfrm>
              <a:off x="480" y="1488"/>
              <a:ext cx="1728" cy="528"/>
            </a:xfrm>
            <a:prstGeom prst="parallelogram">
              <a:avLst>
                <a:gd name="adj" fmla="val 81818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8701" name="Line 4"/>
            <p:cNvSpPr>
              <a:spLocks noChangeShapeType="1"/>
            </p:cNvSpPr>
            <p:nvPr/>
          </p:nvSpPr>
          <p:spPr bwMode="auto">
            <a:xfrm flipV="1">
              <a:off x="960" y="1152"/>
              <a:ext cx="912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4419600" y="838200"/>
            <a:ext cx="3897313" cy="557213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zh-CN" altLang="en-US" sz="2800" b="1" i="0">
                <a:ea typeface="幼圆" pitchFamily="49" charset="-122"/>
              </a:rPr>
              <a:t>斜线与平面所成的角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4800600" y="1600200"/>
            <a:ext cx="365918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b="1" i="0"/>
              <a:t>（   </a:t>
            </a:r>
            <a:r>
              <a:rPr lang="en-US" altLang="zh-CN" sz="2800" b="1" i="0">
                <a:solidFill>
                  <a:srgbClr val="FF0000"/>
                </a:solidFill>
              </a:rPr>
              <a:t>0°,   90°</a:t>
            </a:r>
            <a:r>
              <a:rPr lang="zh-CN" altLang="en-US" b="1" i="0"/>
              <a:t>）</a:t>
            </a:r>
          </a:p>
        </p:txBody>
      </p:sp>
      <p:sp>
        <p:nvSpPr>
          <p:cNvPr id="201748" name="Text Box 20"/>
          <p:cNvSpPr txBox="1">
            <a:spLocks noChangeArrowheads="1"/>
          </p:cNvSpPr>
          <p:nvPr/>
        </p:nvSpPr>
        <p:spPr bwMode="auto">
          <a:xfrm>
            <a:off x="4419600" y="3200400"/>
            <a:ext cx="3897313" cy="557213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zh-CN" altLang="en-US" sz="2800" b="1" i="0">
                <a:ea typeface="幼圆" pitchFamily="49" charset="-122"/>
              </a:rPr>
              <a:t>直线与平面所成的角</a:t>
            </a:r>
          </a:p>
        </p:txBody>
      </p:sp>
      <p:sp>
        <p:nvSpPr>
          <p:cNvPr id="201749" name="Text Box 21"/>
          <p:cNvSpPr txBox="1">
            <a:spLocks noChangeArrowheads="1"/>
          </p:cNvSpPr>
          <p:nvPr/>
        </p:nvSpPr>
        <p:spPr bwMode="auto">
          <a:xfrm>
            <a:off x="5029200" y="3962400"/>
            <a:ext cx="25908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en-US" altLang="zh-CN" b="1" i="0"/>
              <a:t>〔  </a:t>
            </a:r>
            <a:r>
              <a:rPr lang="en-US" altLang="zh-CN" sz="2800" b="1" i="0">
                <a:solidFill>
                  <a:srgbClr val="FF0000"/>
                </a:solidFill>
              </a:rPr>
              <a:t>0°,   90°</a:t>
            </a:r>
            <a:r>
              <a:rPr lang="en-US" altLang="zh-CN" b="1" i="0"/>
              <a:t>〕</a:t>
            </a:r>
          </a:p>
        </p:txBody>
      </p:sp>
      <p:sp>
        <p:nvSpPr>
          <p:cNvPr id="201750" name="Text Box 22"/>
          <p:cNvSpPr txBox="1">
            <a:spLocks noChangeArrowheads="1"/>
          </p:cNvSpPr>
          <p:nvPr/>
        </p:nvSpPr>
        <p:spPr bwMode="auto">
          <a:xfrm>
            <a:off x="4427538" y="4953000"/>
            <a:ext cx="3960812" cy="557213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/>
            <a:r>
              <a:rPr lang="zh-CN" altLang="en-US" sz="2800" b="1" i="0">
                <a:ea typeface="幼圆" pitchFamily="49" charset="-122"/>
              </a:rPr>
              <a:t>异面直线所成的角</a:t>
            </a:r>
          </a:p>
        </p:txBody>
      </p:sp>
      <p:sp>
        <p:nvSpPr>
          <p:cNvPr id="201751" name="Text Box 23"/>
          <p:cNvSpPr txBox="1">
            <a:spLocks noChangeArrowheads="1"/>
          </p:cNvSpPr>
          <p:nvPr/>
        </p:nvSpPr>
        <p:spPr bwMode="auto">
          <a:xfrm>
            <a:off x="5029200" y="5791200"/>
            <a:ext cx="25908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b="1" i="0"/>
              <a:t>（ </a:t>
            </a:r>
            <a:r>
              <a:rPr lang="en-US" altLang="zh-CN" sz="2800" b="1" i="0">
                <a:solidFill>
                  <a:srgbClr val="FF0000"/>
                </a:solidFill>
              </a:rPr>
              <a:t>0°,   90°</a:t>
            </a:r>
            <a:r>
              <a:rPr lang="en-US" altLang="zh-CN" b="1" i="0"/>
              <a:t>〕</a:t>
            </a:r>
          </a:p>
        </p:txBody>
      </p: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250825" y="2349500"/>
            <a:ext cx="3124200" cy="4267200"/>
            <a:chOff x="144" y="1488"/>
            <a:chExt cx="1968" cy="2688"/>
          </a:xfrm>
        </p:grpSpPr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480" y="1584"/>
              <a:ext cx="1392" cy="720"/>
              <a:chOff x="480" y="1152"/>
              <a:chExt cx="1728" cy="864"/>
            </a:xfrm>
          </p:grpSpPr>
          <p:sp>
            <p:nvSpPr>
              <p:cNvPr id="28698" name="AutoShape 17"/>
              <p:cNvSpPr>
                <a:spLocks noChangeArrowheads="1"/>
              </p:cNvSpPr>
              <p:nvPr/>
            </p:nvSpPr>
            <p:spPr bwMode="auto">
              <a:xfrm>
                <a:off x="480" y="1488"/>
                <a:ext cx="1728" cy="528"/>
              </a:xfrm>
              <a:prstGeom prst="parallelogram">
                <a:avLst>
                  <a:gd name="adj" fmla="val 81818"/>
                </a:avLst>
              </a:prstGeom>
              <a:solidFill>
                <a:schemeClr val="hlink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8699" name="Line 18"/>
              <p:cNvSpPr>
                <a:spLocks noChangeShapeType="1"/>
              </p:cNvSpPr>
              <p:nvPr/>
            </p:nvSpPr>
            <p:spPr bwMode="auto">
              <a:xfrm flipV="1">
                <a:off x="960" y="1152"/>
                <a:ext cx="912" cy="57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684" name="Rectangle 19"/>
            <p:cNvSpPr>
              <a:spLocks noChangeArrowheads="1"/>
            </p:cNvSpPr>
            <p:nvPr/>
          </p:nvSpPr>
          <p:spPr bwMode="auto">
            <a:xfrm>
              <a:off x="144" y="1488"/>
              <a:ext cx="1968" cy="26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40" y="2397"/>
              <a:ext cx="1776" cy="915"/>
              <a:chOff x="96" y="768"/>
              <a:chExt cx="2544" cy="1511"/>
            </a:xfrm>
          </p:grpSpPr>
          <p:sp>
            <p:nvSpPr>
              <p:cNvPr id="28693" name="AutoShape 25"/>
              <p:cNvSpPr>
                <a:spLocks noChangeArrowheads="1"/>
              </p:cNvSpPr>
              <p:nvPr/>
            </p:nvSpPr>
            <p:spPr bwMode="auto">
              <a:xfrm>
                <a:off x="96" y="1296"/>
                <a:ext cx="2544" cy="672"/>
              </a:xfrm>
              <a:prstGeom prst="parallelogram">
                <a:avLst>
                  <a:gd name="adj" fmla="val 94643"/>
                </a:avLst>
              </a:prstGeom>
              <a:solidFill>
                <a:schemeClr val="hlink"/>
              </a:solidFill>
              <a:ln w="381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8694" name="Line 26"/>
              <p:cNvSpPr>
                <a:spLocks noChangeShapeType="1"/>
              </p:cNvSpPr>
              <p:nvPr/>
            </p:nvSpPr>
            <p:spPr bwMode="auto">
              <a:xfrm>
                <a:off x="1235" y="768"/>
                <a:ext cx="0" cy="96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8695" name="Text Box 27"/>
              <p:cNvSpPr txBox="1">
                <a:spLocks noChangeArrowheads="1"/>
              </p:cNvSpPr>
              <p:nvPr/>
            </p:nvSpPr>
            <p:spPr bwMode="auto">
              <a:xfrm>
                <a:off x="288" y="1612"/>
                <a:ext cx="228" cy="667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i="0">
                    <a:sym typeface="Symbol" pitchFamily="18" charset="2"/>
                  </a:rPr>
                  <a:t></a:t>
                </a:r>
                <a:endParaRPr lang="en-US" altLang="zh-CN" sz="3600" i="0"/>
              </a:p>
            </p:txBody>
          </p:sp>
          <p:sp>
            <p:nvSpPr>
              <p:cNvPr id="28696" name="Line 28"/>
              <p:cNvSpPr>
                <a:spLocks noChangeShapeType="1"/>
              </p:cNvSpPr>
              <p:nvPr/>
            </p:nvSpPr>
            <p:spPr bwMode="auto">
              <a:xfrm>
                <a:off x="1248" y="1550"/>
                <a:ext cx="144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697" name="Line 29"/>
              <p:cNvSpPr>
                <a:spLocks noChangeShapeType="1"/>
              </p:cNvSpPr>
              <p:nvPr/>
            </p:nvSpPr>
            <p:spPr bwMode="auto">
              <a:xfrm>
                <a:off x="1390" y="1536"/>
                <a:ext cx="0" cy="192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30"/>
            <p:cNvGrpSpPr>
              <a:grpSpLocks/>
            </p:cNvGrpSpPr>
            <p:nvPr/>
          </p:nvGrpSpPr>
          <p:grpSpPr bwMode="auto">
            <a:xfrm>
              <a:off x="192" y="3451"/>
              <a:ext cx="1872" cy="725"/>
              <a:chOff x="144" y="2592"/>
              <a:chExt cx="2496" cy="1148"/>
            </a:xfrm>
          </p:grpSpPr>
          <p:grpSp>
            <p:nvGrpSpPr>
              <p:cNvPr id="7" name="Group 31"/>
              <p:cNvGrpSpPr>
                <a:grpSpLocks/>
              </p:cNvGrpSpPr>
              <p:nvPr/>
            </p:nvGrpSpPr>
            <p:grpSpPr bwMode="auto">
              <a:xfrm>
                <a:off x="144" y="2592"/>
                <a:ext cx="2496" cy="864"/>
                <a:chOff x="144" y="2592"/>
                <a:chExt cx="2496" cy="864"/>
              </a:xfrm>
            </p:grpSpPr>
            <p:grpSp>
              <p:nvGrpSpPr>
                <p:cNvPr id="8" name="Group 32"/>
                <p:cNvGrpSpPr>
                  <a:grpSpLocks/>
                </p:cNvGrpSpPr>
                <p:nvPr/>
              </p:nvGrpSpPr>
              <p:grpSpPr bwMode="auto">
                <a:xfrm>
                  <a:off x="144" y="2784"/>
                  <a:ext cx="2496" cy="672"/>
                  <a:chOff x="2736" y="2544"/>
                  <a:chExt cx="3216" cy="672"/>
                </a:xfrm>
              </p:grpSpPr>
              <p:sp>
                <p:nvSpPr>
                  <p:cNvPr id="28691" name="AutoShape 33"/>
                  <p:cNvSpPr>
                    <a:spLocks noChangeArrowheads="1"/>
                  </p:cNvSpPr>
                  <p:nvPr/>
                </p:nvSpPr>
                <p:spPr bwMode="auto">
                  <a:xfrm>
                    <a:off x="2736" y="2544"/>
                    <a:ext cx="3216" cy="672"/>
                  </a:xfrm>
                  <a:prstGeom prst="parallelogram">
                    <a:avLst>
                      <a:gd name="adj" fmla="val 119643"/>
                    </a:avLst>
                  </a:prstGeom>
                  <a:solidFill>
                    <a:schemeClr val="hlink"/>
                  </a:solidFill>
                  <a:ln w="38100">
                    <a:solidFill>
                      <a:schemeClr val="tx2"/>
                    </a:solidFill>
                    <a:miter lim="800000"/>
                    <a:headEnd/>
                    <a:tailEnd/>
                  </a:ln>
                </p:spPr>
                <p:txBody>
                  <a:bodyPr lIns="90000" tIns="46800" rIns="90000" bIns="46800" anchor="ctr"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92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3792" y="2832"/>
                    <a:ext cx="1392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lIns="90000" tIns="46800" rIns="90000" bIns="46800">
                    <a:spAutoFit/>
                  </a:bodyPr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8690" name="Line 35"/>
                <p:cNvSpPr>
                  <a:spLocks noChangeShapeType="1"/>
                </p:cNvSpPr>
                <p:nvPr/>
              </p:nvSpPr>
              <p:spPr bwMode="auto">
                <a:xfrm>
                  <a:off x="1104" y="2592"/>
                  <a:ext cx="1008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8688" name="Text Box 36"/>
              <p:cNvSpPr txBox="1">
                <a:spLocks noChangeArrowheads="1"/>
              </p:cNvSpPr>
              <p:nvPr/>
            </p:nvSpPr>
            <p:spPr bwMode="auto">
              <a:xfrm>
                <a:off x="336" y="3100"/>
                <a:ext cx="228" cy="640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600" i="0">
                    <a:sym typeface="Symbol" pitchFamily="18" charset="2"/>
                  </a:rPr>
                  <a:t></a:t>
                </a:r>
                <a:endParaRPr lang="en-US" altLang="zh-CN" sz="3600" i="0"/>
              </a:p>
            </p:txBody>
          </p:sp>
        </p:grpSp>
      </p:grpSp>
      <p:sp>
        <p:nvSpPr>
          <p:cNvPr id="28682" name="AutoShape 3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3" grpId="0" animBg="1" autoUpdateAnimBg="0"/>
      <p:bldP spid="201734" grpId="0" autoUpdateAnimBg="0"/>
      <p:bldP spid="201748" grpId="0" animBg="1" autoUpdateAnimBg="0"/>
      <p:bldP spid="201749" grpId="0" autoUpdateAnimBg="0"/>
      <p:bldP spid="201750" grpId="0" animBg="1" autoUpdateAnimBg="0"/>
      <p:bldP spid="20175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900113" y="990600"/>
            <a:ext cx="7405687" cy="12287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0"/>
              <a:t>若斜线段</a:t>
            </a:r>
            <a:r>
              <a:rPr lang="en-US" altLang="zh-CN" sz="2800" b="1" i="0"/>
              <a:t>AB</a:t>
            </a:r>
            <a:r>
              <a:rPr lang="zh-CN" altLang="en-US" sz="2800" b="1" i="0"/>
              <a:t>的长度是它在平面</a:t>
            </a:r>
            <a:r>
              <a:rPr lang="zh-CN" altLang="en-US" sz="3600" i="0">
                <a:sym typeface="Symbol" pitchFamily="18" charset="2"/>
              </a:rPr>
              <a:t></a:t>
            </a:r>
            <a:r>
              <a:rPr lang="zh-CN" altLang="en-US" sz="2800" b="1" i="0"/>
              <a:t>内的射影长的</a:t>
            </a:r>
            <a:r>
              <a:rPr lang="en-US" altLang="zh-CN" sz="2800" b="1" i="0"/>
              <a:t>2</a:t>
            </a:r>
            <a:r>
              <a:rPr lang="zh-CN" altLang="en-US" sz="2800" b="1" i="0"/>
              <a:t>倍，则</a:t>
            </a:r>
            <a:r>
              <a:rPr lang="en-US" altLang="zh-CN" sz="2800" b="1" i="0"/>
              <a:t>AB</a:t>
            </a:r>
            <a:r>
              <a:rPr lang="zh-CN" altLang="en-US" sz="2800" b="1" i="0"/>
              <a:t>与</a:t>
            </a:r>
            <a:r>
              <a:rPr lang="zh-CN" altLang="en-US" sz="3600" i="0">
                <a:sym typeface="Symbol" pitchFamily="18" charset="2"/>
              </a:rPr>
              <a:t></a:t>
            </a:r>
            <a:r>
              <a:rPr lang="zh-CN" altLang="en-US" sz="2800" b="1" i="0"/>
              <a:t>所成的角为</a:t>
            </a:r>
            <a:r>
              <a:rPr lang="zh-CN" altLang="en-US" sz="2800" b="1" i="0" u="sng"/>
              <a:t>                </a:t>
            </a:r>
            <a:r>
              <a:rPr lang="zh-CN" altLang="en-US" sz="2800" b="1" i="0"/>
              <a:t>。</a:t>
            </a:r>
          </a:p>
        </p:txBody>
      </p:sp>
      <p:sp>
        <p:nvSpPr>
          <p:cNvPr id="204803" name="Rectangle 3"/>
          <p:cNvSpPr>
            <a:spLocks noChangeArrowheads="1"/>
          </p:cNvSpPr>
          <p:nvPr/>
        </p:nvSpPr>
        <p:spPr bwMode="auto">
          <a:xfrm>
            <a:off x="5940425" y="1628775"/>
            <a:ext cx="89535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>
                <a:solidFill>
                  <a:srgbClr val="FF0000"/>
                </a:solidFill>
              </a:rPr>
              <a:t>60°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447800" y="2971800"/>
            <a:ext cx="5791200" cy="2514600"/>
            <a:chOff x="912" y="1872"/>
            <a:chExt cx="3648" cy="1584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912" y="1872"/>
              <a:ext cx="3648" cy="1584"/>
              <a:chOff x="912" y="1872"/>
              <a:chExt cx="3648" cy="1584"/>
            </a:xfrm>
          </p:grpSpPr>
          <p:sp>
            <p:nvSpPr>
              <p:cNvPr id="29704" name="AutoShape 6"/>
              <p:cNvSpPr>
                <a:spLocks noChangeArrowheads="1"/>
              </p:cNvSpPr>
              <p:nvPr/>
            </p:nvSpPr>
            <p:spPr bwMode="auto">
              <a:xfrm>
                <a:off x="912" y="2784"/>
                <a:ext cx="3648" cy="672"/>
              </a:xfrm>
              <a:prstGeom prst="parallelogram">
                <a:avLst>
                  <a:gd name="adj" fmla="val 135714"/>
                </a:avLst>
              </a:prstGeom>
              <a:solidFill>
                <a:schemeClr val="hlink"/>
              </a:solidFill>
              <a:ln w="381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1632" y="1872"/>
                <a:ext cx="1835" cy="1373"/>
                <a:chOff x="1632" y="1872"/>
                <a:chExt cx="1835" cy="1373"/>
              </a:xfrm>
            </p:grpSpPr>
            <p:sp>
              <p:nvSpPr>
                <p:cNvPr id="29714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1872" y="2160"/>
                  <a:ext cx="1584" cy="1008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15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3168" y="1872"/>
                  <a:ext cx="299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A</a:t>
                  </a:r>
                </a:p>
              </p:txBody>
            </p:sp>
            <p:sp>
              <p:nvSpPr>
                <p:cNvPr id="29716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1632" y="2880"/>
                  <a:ext cx="313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O</a:t>
                  </a:r>
                </a:p>
              </p:txBody>
            </p:sp>
          </p:grpSp>
          <p:sp>
            <p:nvSpPr>
              <p:cNvPr id="29706" name="Line 11"/>
              <p:cNvSpPr>
                <a:spLocks noChangeShapeType="1"/>
              </p:cNvSpPr>
              <p:nvPr/>
            </p:nvSpPr>
            <p:spPr bwMode="auto">
              <a:xfrm flipH="1">
                <a:off x="1872" y="3168"/>
                <a:ext cx="1488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9707" name="Arc 12"/>
              <p:cNvSpPr>
                <a:spLocks/>
              </p:cNvSpPr>
              <p:nvPr/>
            </p:nvSpPr>
            <p:spPr bwMode="auto">
              <a:xfrm>
                <a:off x="1920" y="2948"/>
                <a:ext cx="480" cy="213"/>
              </a:xfrm>
              <a:custGeom>
                <a:avLst/>
                <a:gdLst>
                  <a:gd name="T0" fmla="*/ 323 w 21600"/>
                  <a:gd name="T1" fmla="*/ 0 h 15981"/>
                  <a:gd name="T2" fmla="*/ 480 w 21600"/>
                  <a:gd name="T3" fmla="*/ 213 h 15981"/>
                  <a:gd name="T4" fmla="*/ 0 w 21600"/>
                  <a:gd name="T5" fmla="*/ 213 h 15981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15981"/>
                  <a:gd name="T11" fmla="*/ 21600 w 21600"/>
                  <a:gd name="T12" fmla="*/ 15981 h 1598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15981" fill="none" extrusionOk="0">
                    <a:moveTo>
                      <a:pt x="14531" y="-1"/>
                    </a:moveTo>
                    <a:cubicBezTo>
                      <a:pt x="19033" y="4093"/>
                      <a:pt x="21600" y="9896"/>
                      <a:pt x="21600" y="15981"/>
                    </a:cubicBezTo>
                  </a:path>
                  <a:path w="21600" h="15981" stroke="0" extrusionOk="0">
                    <a:moveTo>
                      <a:pt x="14531" y="-1"/>
                    </a:moveTo>
                    <a:cubicBezTo>
                      <a:pt x="19033" y="4093"/>
                      <a:pt x="21600" y="9896"/>
                      <a:pt x="21600" y="15981"/>
                    </a:cubicBezTo>
                    <a:lnTo>
                      <a:pt x="0" y="15981"/>
                    </a:lnTo>
                    <a:close/>
                  </a:path>
                </a:pathLst>
              </a:custGeom>
              <a:solidFill>
                <a:srgbClr val="FF0000"/>
              </a:solidFill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3216" y="2208"/>
                <a:ext cx="477" cy="1085"/>
                <a:chOff x="3216" y="2208"/>
                <a:chExt cx="477" cy="1085"/>
              </a:xfrm>
            </p:grpSpPr>
            <p:sp>
              <p:nvSpPr>
                <p:cNvPr id="29709" name="Line 14"/>
                <p:cNvSpPr>
                  <a:spLocks noChangeShapeType="1"/>
                </p:cNvSpPr>
                <p:nvPr/>
              </p:nvSpPr>
              <p:spPr bwMode="auto">
                <a:xfrm>
                  <a:off x="3360" y="2208"/>
                  <a:ext cx="0" cy="960"/>
                </a:xfrm>
                <a:prstGeom prst="line">
                  <a:avLst/>
                </a:prstGeom>
                <a:noFill/>
                <a:ln w="28575">
                  <a:solidFill>
                    <a:schemeClr val="tx2"/>
                  </a:solidFill>
                  <a:prstDash val="dash"/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10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408" y="2928"/>
                  <a:ext cx="285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B</a:t>
                  </a:r>
                </a:p>
              </p:txBody>
            </p:sp>
            <p:grpSp>
              <p:nvGrpSpPr>
                <p:cNvPr id="6" name="Group 16"/>
                <p:cNvGrpSpPr>
                  <a:grpSpLocks/>
                </p:cNvGrpSpPr>
                <p:nvPr/>
              </p:nvGrpSpPr>
              <p:grpSpPr bwMode="auto">
                <a:xfrm>
                  <a:off x="3216" y="3063"/>
                  <a:ext cx="144" cy="96"/>
                  <a:chOff x="4202" y="3408"/>
                  <a:chExt cx="144" cy="96"/>
                </a:xfrm>
              </p:grpSpPr>
              <p:sp>
                <p:nvSpPr>
                  <p:cNvPr id="29712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4202" y="3408"/>
                    <a:ext cx="14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lIns="90000" tIns="46800" rIns="90000" bIns="46800"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29713" name="Line 18"/>
                  <p:cNvSpPr>
                    <a:spLocks noChangeShapeType="1"/>
                  </p:cNvSpPr>
                  <p:nvPr/>
                </p:nvSpPr>
                <p:spPr bwMode="auto">
                  <a:xfrm>
                    <a:off x="4224" y="340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lIns="90000" tIns="46800" rIns="90000" bIns="46800">
                    <a:spAutoFit/>
                  </a:bodyPr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29703" name="Rectangle 19"/>
            <p:cNvSpPr>
              <a:spLocks noChangeArrowheads="1"/>
            </p:cNvSpPr>
            <p:nvPr/>
          </p:nvSpPr>
          <p:spPr bwMode="auto">
            <a:xfrm>
              <a:off x="1200" y="3052"/>
              <a:ext cx="296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3600" i="0">
                  <a:sym typeface="Symbol" pitchFamily="18" charset="2"/>
                </a:rPr>
                <a:t></a:t>
              </a:r>
            </a:p>
          </p:txBody>
        </p:sp>
      </p:grpSp>
      <p:sp>
        <p:nvSpPr>
          <p:cNvPr id="29701" name="AutoShape 2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505200" y="609600"/>
            <a:ext cx="2362200" cy="617538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0">
                <a:solidFill>
                  <a:srgbClr val="FF0000"/>
                </a:solidFill>
              </a:rPr>
              <a:t>最小角原理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90600" y="2743200"/>
            <a:ext cx="5791200" cy="2895600"/>
            <a:chOff x="624" y="1248"/>
            <a:chExt cx="3648" cy="1824"/>
          </a:xfrm>
        </p:grpSpPr>
        <p:sp>
          <p:nvSpPr>
            <p:cNvPr id="30734" name="AutoShape 4"/>
            <p:cNvSpPr>
              <a:spLocks noChangeArrowheads="1"/>
            </p:cNvSpPr>
            <p:nvPr/>
          </p:nvSpPr>
          <p:spPr bwMode="auto">
            <a:xfrm>
              <a:off x="624" y="2160"/>
              <a:ext cx="3648" cy="912"/>
            </a:xfrm>
            <a:prstGeom prst="parallelogram">
              <a:avLst>
                <a:gd name="adj" fmla="val 100000"/>
              </a:avLst>
            </a:prstGeom>
            <a:solidFill>
              <a:schemeClr val="hlink"/>
            </a:solidFill>
            <a:ln w="38100">
              <a:solidFill>
                <a:schemeClr val="tx2"/>
              </a:solidFill>
              <a:miter lim="800000"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344" y="1248"/>
              <a:ext cx="1835" cy="1373"/>
              <a:chOff x="1632" y="1872"/>
              <a:chExt cx="1835" cy="1373"/>
            </a:xfrm>
          </p:grpSpPr>
          <p:sp>
            <p:nvSpPr>
              <p:cNvPr id="30743" name="Line 6"/>
              <p:cNvSpPr>
                <a:spLocks noChangeShapeType="1"/>
              </p:cNvSpPr>
              <p:nvPr/>
            </p:nvSpPr>
            <p:spPr bwMode="auto">
              <a:xfrm flipV="1">
                <a:off x="1872" y="2160"/>
                <a:ext cx="1584" cy="1008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0744" name="Text Box 7"/>
              <p:cNvSpPr txBox="1">
                <a:spLocks noChangeArrowheads="1"/>
              </p:cNvSpPr>
              <p:nvPr/>
            </p:nvSpPr>
            <p:spPr bwMode="auto">
              <a:xfrm>
                <a:off x="3168" y="1872"/>
                <a:ext cx="299" cy="365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r>
                  <a:rPr lang="en-US" altLang="zh-CN" sz="3200" b="1" i="0"/>
                  <a:t>A</a:t>
                </a:r>
              </a:p>
            </p:txBody>
          </p:sp>
          <p:sp>
            <p:nvSpPr>
              <p:cNvPr id="30745" name="Text Box 8"/>
              <p:cNvSpPr txBox="1">
                <a:spLocks noChangeArrowheads="1"/>
              </p:cNvSpPr>
              <p:nvPr/>
            </p:nvSpPr>
            <p:spPr bwMode="auto">
              <a:xfrm>
                <a:off x="1632" y="2880"/>
                <a:ext cx="313" cy="365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r>
                  <a:rPr lang="en-US" altLang="zh-CN" sz="3200" b="1" i="0"/>
                  <a:t>O</a:t>
                </a:r>
              </a:p>
            </p:txBody>
          </p:sp>
        </p:grpSp>
        <p:sp>
          <p:nvSpPr>
            <p:cNvPr id="30736" name="Line 9"/>
            <p:cNvSpPr>
              <a:spLocks noChangeShapeType="1"/>
            </p:cNvSpPr>
            <p:nvPr/>
          </p:nvSpPr>
          <p:spPr bwMode="auto">
            <a:xfrm flipH="1">
              <a:off x="1584" y="2544"/>
              <a:ext cx="1488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2928" y="1584"/>
              <a:ext cx="477" cy="1085"/>
              <a:chOff x="3216" y="2208"/>
              <a:chExt cx="477" cy="1085"/>
            </a:xfrm>
          </p:grpSpPr>
          <p:sp>
            <p:nvSpPr>
              <p:cNvPr id="30738" name="Line 11"/>
              <p:cNvSpPr>
                <a:spLocks noChangeShapeType="1"/>
              </p:cNvSpPr>
              <p:nvPr/>
            </p:nvSpPr>
            <p:spPr bwMode="auto">
              <a:xfrm>
                <a:off x="3360" y="2208"/>
                <a:ext cx="0" cy="960"/>
              </a:xfrm>
              <a:prstGeom prst="line">
                <a:avLst/>
              </a:prstGeom>
              <a:noFill/>
              <a:ln w="28575">
                <a:solidFill>
                  <a:schemeClr val="tx2"/>
                </a:solidFill>
                <a:prstDash val="dash"/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0739" name="Text Box 12"/>
              <p:cNvSpPr txBox="1">
                <a:spLocks noChangeArrowheads="1"/>
              </p:cNvSpPr>
              <p:nvPr/>
            </p:nvSpPr>
            <p:spPr bwMode="auto">
              <a:xfrm>
                <a:off x="3408" y="2928"/>
                <a:ext cx="285" cy="365"/>
              </a:xfrm>
              <a:prstGeom prst="rect">
                <a:avLst/>
              </a:prstGeom>
              <a:noFill/>
              <a:ln w="38100">
                <a:noFill/>
                <a:miter lim="800000"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r>
                  <a:rPr lang="en-US" altLang="zh-CN" sz="3200" b="1" i="0"/>
                  <a:t>B</a:t>
                </a:r>
              </a:p>
            </p:txBody>
          </p:sp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3216" y="3063"/>
                <a:ext cx="144" cy="96"/>
                <a:chOff x="4202" y="3408"/>
                <a:chExt cx="144" cy="96"/>
              </a:xfrm>
            </p:grpSpPr>
            <p:sp>
              <p:nvSpPr>
                <p:cNvPr id="30741" name="Line 14"/>
                <p:cNvSpPr>
                  <a:spLocks noChangeShapeType="1"/>
                </p:cNvSpPr>
                <p:nvPr/>
              </p:nvSpPr>
              <p:spPr bwMode="auto">
                <a:xfrm>
                  <a:off x="4202" y="3408"/>
                  <a:ext cx="144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42" name="Line 15"/>
                <p:cNvSpPr>
                  <a:spLocks noChangeShapeType="1"/>
                </p:cNvSpPr>
                <p:nvPr/>
              </p:nvSpPr>
              <p:spPr bwMode="auto">
                <a:xfrm>
                  <a:off x="4224" y="3408"/>
                  <a:ext cx="0" cy="96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205840" name="Line 16"/>
          <p:cNvSpPr>
            <a:spLocks noChangeShapeType="1"/>
          </p:cNvSpPr>
          <p:nvPr/>
        </p:nvSpPr>
        <p:spPr bwMode="auto">
          <a:xfrm>
            <a:off x="2514600" y="4800600"/>
            <a:ext cx="22098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5841" name="Line 17"/>
          <p:cNvSpPr>
            <a:spLocks noChangeShapeType="1"/>
          </p:cNvSpPr>
          <p:nvPr/>
        </p:nvSpPr>
        <p:spPr bwMode="auto">
          <a:xfrm flipH="1">
            <a:off x="4056063" y="3317875"/>
            <a:ext cx="803275" cy="19224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4149725" y="4953000"/>
            <a:ext cx="228600" cy="304800"/>
            <a:chOff x="2640" y="2688"/>
            <a:chExt cx="144" cy="192"/>
          </a:xfrm>
        </p:grpSpPr>
        <p:sp>
          <p:nvSpPr>
            <p:cNvPr id="30732" name="Line 19"/>
            <p:cNvSpPr>
              <a:spLocks noChangeShapeType="1"/>
            </p:cNvSpPr>
            <p:nvPr/>
          </p:nvSpPr>
          <p:spPr bwMode="auto">
            <a:xfrm>
              <a:off x="2640" y="2688"/>
              <a:ext cx="144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30733" name="Line 20"/>
            <p:cNvSpPr>
              <a:spLocks noChangeShapeType="1"/>
            </p:cNvSpPr>
            <p:nvPr/>
          </p:nvSpPr>
          <p:spPr bwMode="auto">
            <a:xfrm flipH="1">
              <a:off x="2736" y="2736"/>
              <a:ext cx="48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05845" name="Text Box 21"/>
          <p:cNvSpPr txBox="1">
            <a:spLocks noChangeArrowheads="1"/>
          </p:cNvSpPr>
          <p:nvPr/>
        </p:nvSpPr>
        <p:spPr bwMode="auto">
          <a:xfrm>
            <a:off x="3810000" y="5119688"/>
            <a:ext cx="438150" cy="519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/>
              <a:t>C</a:t>
            </a:r>
          </a:p>
        </p:txBody>
      </p:sp>
      <p:sp>
        <p:nvSpPr>
          <p:cNvPr id="205846" name="Arc 22"/>
          <p:cNvSpPr>
            <a:spLocks/>
          </p:cNvSpPr>
          <p:nvPr/>
        </p:nvSpPr>
        <p:spPr bwMode="auto">
          <a:xfrm>
            <a:off x="2590800" y="4460875"/>
            <a:ext cx="762000" cy="338138"/>
          </a:xfrm>
          <a:custGeom>
            <a:avLst/>
            <a:gdLst>
              <a:gd name="T0" fmla="*/ 512621 w 21600"/>
              <a:gd name="T1" fmla="*/ 0 h 15981"/>
              <a:gd name="T2" fmla="*/ 762000 w 21600"/>
              <a:gd name="T3" fmla="*/ 338138 h 15981"/>
              <a:gd name="T4" fmla="*/ 0 w 21600"/>
              <a:gd name="T5" fmla="*/ 338138 h 15981"/>
              <a:gd name="T6" fmla="*/ 0 60000 65536"/>
              <a:gd name="T7" fmla="*/ 0 60000 65536"/>
              <a:gd name="T8" fmla="*/ 0 60000 65536"/>
              <a:gd name="T9" fmla="*/ 0 w 21600"/>
              <a:gd name="T10" fmla="*/ 0 h 15981"/>
              <a:gd name="T11" fmla="*/ 21600 w 21600"/>
              <a:gd name="T12" fmla="*/ 15981 h 159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981" fill="none" extrusionOk="0">
                <a:moveTo>
                  <a:pt x="14531" y="-1"/>
                </a:moveTo>
                <a:cubicBezTo>
                  <a:pt x="19033" y="4093"/>
                  <a:pt x="21600" y="9896"/>
                  <a:pt x="21600" y="15981"/>
                </a:cubicBezTo>
              </a:path>
              <a:path w="21600" h="15981" stroke="0" extrusionOk="0">
                <a:moveTo>
                  <a:pt x="14531" y="-1"/>
                </a:moveTo>
                <a:cubicBezTo>
                  <a:pt x="19033" y="4093"/>
                  <a:pt x="21600" y="9896"/>
                  <a:pt x="21600" y="15981"/>
                </a:cubicBezTo>
                <a:lnTo>
                  <a:pt x="0" y="15981"/>
                </a:lnTo>
                <a:close/>
              </a:path>
            </a:pathLst>
          </a:cu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205847" name="Text Box 23"/>
          <p:cNvSpPr txBox="1">
            <a:spLocks noChangeArrowheads="1"/>
          </p:cNvSpPr>
          <p:nvPr/>
        </p:nvSpPr>
        <p:spPr bwMode="auto">
          <a:xfrm>
            <a:off x="914400" y="1600200"/>
            <a:ext cx="7162800" cy="9842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0"/>
              <a:t>斜线与平面所成的角，是这条斜线和这个平面内的直线所成的一切角中</a:t>
            </a:r>
            <a:r>
              <a:rPr lang="zh-CN" altLang="en-US" sz="2800" b="1" i="0">
                <a:solidFill>
                  <a:srgbClr val="FF0000"/>
                </a:solidFill>
              </a:rPr>
              <a:t>最小的角</a:t>
            </a:r>
            <a:r>
              <a:rPr lang="zh-CN" altLang="en-US" sz="2800" b="1" i="0"/>
              <a:t>。</a:t>
            </a:r>
          </a:p>
        </p:txBody>
      </p:sp>
      <p:sp>
        <p:nvSpPr>
          <p:cNvPr id="30730" name="AutoShape 2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1" name="Text Box 25"/>
          <p:cNvSpPr txBox="1">
            <a:spLocks noChangeArrowheads="1"/>
          </p:cNvSpPr>
          <p:nvPr/>
        </p:nvSpPr>
        <p:spPr bwMode="auto">
          <a:xfrm>
            <a:off x="1166813" y="602138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三个角的关系？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0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0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0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40" grpId="0" animBg="1"/>
      <p:bldP spid="205841" grpId="0" animBg="1"/>
      <p:bldP spid="205845" grpId="0" autoUpdateAnimBg="0"/>
      <p:bldP spid="205846" grpId="0" animBg="1"/>
      <p:bldP spid="205847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762000" y="1524000"/>
            <a:ext cx="7924800" cy="141128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0"/>
              <a:t>若直线 </a:t>
            </a:r>
            <a:r>
              <a:rPr lang="en-US" altLang="zh-CN" sz="2800" b="1"/>
              <a:t>l</a:t>
            </a:r>
            <a:r>
              <a:rPr lang="en-US" altLang="zh-CN" sz="2800" b="1" i="0" baseline="-25000"/>
              <a:t>1</a:t>
            </a:r>
            <a:r>
              <a:rPr lang="zh-CN" altLang="en-US" sz="2800" b="1" i="0"/>
              <a:t>与平面所成的角为</a:t>
            </a:r>
            <a:r>
              <a:rPr lang="en-US" altLang="zh-CN" sz="2800" b="1" i="0"/>
              <a:t>60 </a:t>
            </a:r>
            <a:r>
              <a:rPr lang="en-US" altLang="zh-CN" sz="2800" b="1" i="0">
                <a:latin typeface="宋体" pitchFamily="2" charset="-122"/>
              </a:rPr>
              <a:t>°</a:t>
            </a:r>
            <a:r>
              <a:rPr lang="en-US" altLang="zh-CN" sz="2800" b="1" i="0"/>
              <a:t> </a:t>
            </a:r>
            <a:r>
              <a:rPr lang="zh-CN" altLang="en-US" sz="2800" b="1" i="0"/>
              <a:t>，则这条直线与平面内的直线所成的一切角中最小的角</a:t>
            </a:r>
            <a:r>
              <a:rPr lang="zh-CN" altLang="en-US" sz="2800" b="1" i="0" u="sng"/>
              <a:t>              </a:t>
            </a:r>
            <a:r>
              <a:rPr lang="zh-CN" altLang="en-US" sz="2800" b="1" i="0"/>
              <a:t>，最大的角为</a:t>
            </a:r>
            <a:r>
              <a:rPr lang="zh-CN" altLang="en-US" sz="2800" b="1" i="0" u="sng"/>
              <a:t>               </a:t>
            </a:r>
            <a:r>
              <a:rPr lang="zh-CN" altLang="en-US" sz="2800" b="1" i="0"/>
              <a:t>。</a:t>
            </a:r>
          </a:p>
        </p:txBody>
      </p:sp>
      <p:sp>
        <p:nvSpPr>
          <p:cNvPr id="206851" name="Rectangle 3"/>
          <p:cNvSpPr>
            <a:spLocks noChangeArrowheads="1"/>
          </p:cNvSpPr>
          <p:nvPr/>
        </p:nvSpPr>
        <p:spPr bwMode="auto">
          <a:xfrm>
            <a:off x="2916238" y="2349500"/>
            <a:ext cx="89535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>
                <a:solidFill>
                  <a:srgbClr val="FF0000"/>
                </a:solidFill>
              </a:rPr>
              <a:t>90°</a:t>
            </a: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7308850" y="1916113"/>
            <a:ext cx="895350" cy="519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 i="0">
                <a:solidFill>
                  <a:srgbClr val="FF0000"/>
                </a:solidFill>
              </a:rPr>
              <a:t>60°</a:t>
            </a:r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 bwMode="auto">
          <a:xfrm>
            <a:off x="990600" y="4191000"/>
            <a:ext cx="5791200" cy="1447800"/>
          </a:xfrm>
          <a:prstGeom prst="parallelogram">
            <a:avLst>
              <a:gd name="adj" fmla="val 100000"/>
            </a:avLst>
          </a:prstGeom>
          <a:solidFill>
            <a:schemeClr val="hlink"/>
          </a:solidFill>
          <a:ln w="38100">
            <a:solidFill>
              <a:schemeClr val="tx2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zh-CN" altLang="en-US"/>
          </a:p>
        </p:txBody>
      </p:sp>
      <p:sp>
        <p:nvSpPr>
          <p:cNvPr id="31750" name="Line 6"/>
          <p:cNvSpPr>
            <a:spLocks noChangeShapeType="1"/>
          </p:cNvSpPr>
          <p:nvPr/>
        </p:nvSpPr>
        <p:spPr bwMode="auto">
          <a:xfrm flipV="1">
            <a:off x="2514600" y="3200400"/>
            <a:ext cx="2514600" cy="1600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2133600" y="4343400"/>
            <a:ext cx="496888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3200" b="1" i="0"/>
              <a:t>O</a:t>
            </a:r>
          </a:p>
        </p:txBody>
      </p:sp>
      <p:sp>
        <p:nvSpPr>
          <p:cNvPr id="206856" name="Line 8"/>
          <p:cNvSpPr>
            <a:spLocks noChangeShapeType="1"/>
          </p:cNvSpPr>
          <p:nvPr/>
        </p:nvSpPr>
        <p:spPr bwMode="auto">
          <a:xfrm flipH="1">
            <a:off x="2514600" y="4800600"/>
            <a:ext cx="2362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206857" name="Line 9"/>
          <p:cNvSpPr>
            <a:spLocks noChangeShapeType="1"/>
          </p:cNvSpPr>
          <p:nvPr/>
        </p:nvSpPr>
        <p:spPr bwMode="auto">
          <a:xfrm flipH="1">
            <a:off x="2209800" y="4800600"/>
            <a:ext cx="304800" cy="609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5029200" y="3124200"/>
            <a:ext cx="40005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2800" b="1"/>
              <a:t>l</a:t>
            </a:r>
            <a:r>
              <a:rPr lang="en-US" altLang="zh-CN" sz="2800" b="1" i="0" baseline="-25000"/>
              <a:t>1</a:t>
            </a:r>
          </a:p>
        </p:txBody>
      </p:sp>
      <p:sp>
        <p:nvSpPr>
          <p:cNvPr id="31755" name="AutoShape 11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6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 autoUpdateAnimBg="0"/>
      <p:bldP spid="206852" grpId="0" autoUpdateAnimBg="0"/>
      <p:bldP spid="206856" grpId="0" animBg="1"/>
      <p:bldP spid="2068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90600" y="2743200"/>
            <a:ext cx="5791200" cy="2927350"/>
            <a:chOff x="624" y="1728"/>
            <a:chExt cx="3648" cy="1844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624" y="1728"/>
              <a:ext cx="3648" cy="1824"/>
              <a:chOff x="624" y="1248"/>
              <a:chExt cx="3648" cy="1824"/>
            </a:xfrm>
          </p:grpSpPr>
          <p:sp>
            <p:nvSpPr>
              <p:cNvPr id="32783" name="AutoShape 4"/>
              <p:cNvSpPr>
                <a:spLocks noChangeArrowheads="1"/>
              </p:cNvSpPr>
              <p:nvPr/>
            </p:nvSpPr>
            <p:spPr bwMode="auto">
              <a:xfrm>
                <a:off x="624" y="2160"/>
                <a:ext cx="3648" cy="912"/>
              </a:xfrm>
              <a:prstGeom prst="parallelogram">
                <a:avLst>
                  <a:gd name="adj" fmla="val 100000"/>
                </a:avLst>
              </a:prstGeom>
              <a:solidFill>
                <a:schemeClr val="hlink"/>
              </a:solidFill>
              <a:ln w="38100">
                <a:solidFill>
                  <a:schemeClr val="tx2"/>
                </a:solidFill>
                <a:miter lim="800000"/>
                <a:headEnd/>
                <a:tailEnd/>
              </a:ln>
            </p:spPr>
            <p:txBody>
              <a:bodyPr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1344" y="1248"/>
                <a:ext cx="1835" cy="1373"/>
                <a:chOff x="1632" y="1872"/>
                <a:chExt cx="1835" cy="1373"/>
              </a:xfrm>
            </p:grpSpPr>
            <p:sp>
              <p:nvSpPr>
                <p:cNvPr id="32792" name="Line 6"/>
                <p:cNvSpPr>
                  <a:spLocks noChangeShapeType="1"/>
                </p:cNvSpPr>
                <p:nvPr/>
              </p:nvSpPr>
              <p:spPr bwMode="auto">
                <a:xfrm flipV="1">
                  <a:off x="1872" y="2160"/>
                  <a:ext cx="1584" cy="1008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93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3168" y="1872"/>
                  <a:ext cx="299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A</a:t>
                  </a:r>
                </a:p>
              </p:txBody>
            </p:sp>
            <p:sp>
              <p:nvSpPr>
                <p:cNvPr id="32794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632" y="2880"/>
                  <a:ext cx="313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O</a:t>
                  </a:r>
                </a:p>
              </p:txBody>
            </p:sp>
          </p:grpSp>
          <p:sp>
            <p:nvSpPr>
              <p:cNvPr id="32785" name="Line 9"/>
              <p:cNvSpPr>
                <a:spLocks noChangeShapeType="1"/>
              </p:cNvSpPr>
              <p:nvPr/>
            </p:nvSpPr>
            <p:spPr bwMode="auto">
              <a:xfrm flipH="1">
                <a:off x="1584" y="2544"/>
                <a:ext cx="1488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prstDash val="dash"/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2928" y="1584"/>
                <a:ext cx="477" cy="1085"/>
                <a:chOff x="3216" y="2208"/>
                <a:chExt cx="477" cy="1085"/>
              </a:xfrm>
            </p:grpSpPr>
            <p:sp>
              <p:nvSpPr>
                <p:cNvPr id="32787" name="Line 11"/>
                <p:cNvSpPr>
                  <a:spLocks noChangeShapeType="1"/>
                </p:cNvSpPr>
                <p:nvPr/>
              </p:nvSpPr>
              <p:spPr bwMode="auto">
                <a:xfrm>
                  <a:off x="3360" y="2208"/>
                  <a:ext cx="0" cy="960"/>
                </a:xfrm>
                <a:prstGeom prst="line">
                  <a:avLst/>
                </a:prstGeom>
                <a:noFill/>
                <a:ln w="28575">
                  <a:solidFill>
                    <a:schemeClr val="tx2"/>
                  </a:solidFill>
                  <a:prstDash val="dash"/>
                  <a:round/>
                  <a:headEnd/>
                  <a:tailEnd/>
                </a:ln>
              </p:spPr>
              <p:txBody>
                <a:bodyPr lIns="90000" tIns="46800" rIns="90000" bIns="46800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88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408" y="2928"/>
                  <a:ext cx="285" cy="365"/>
                </a:xfrm>
                <a:prstGeom prst="rect">
                  <a:avLst/>
                </a:prstGeom>
                <a:noFill/>
                <a:ln w="38100">
                  <a:noFill/>
                  <a:miter lim="800000"/>
                  <a:headEnd/>
                  <a:tailEnd/>
                </a:ln>
              </p:spPr>
              <p:txBody>
                <a:bodyPr wrap="none" lIns="90000" tIns="46800" rIns="90000" bIns="46800">
                  <a:spAutoFit/>
                </a:bodyPr>
                <a:lstStyle/>
                <a:p>
                  <a:r>
                    <a:rPr lang="en-US" altLang="zh-CN" sz="3200" b="1" i="0"/>
                    <a:t>B</a:t>
                  </a:r>
                </a:p>
              </p:txBody>
            </p:sp>
            <p:grpSp>
              <p:nvGrpSpPr>
                <p:cNvPr id="6" name="Group 13"/>
                <p:cNvGrpSpPr>
                  <a:grpSpLocks/>
                </p:cNvGrpSpPr>
                <p:nvPr/>
              </p:nvGrpSpPr>
              <p:grpSpPr bwMode="auto">
                <a:xfrm>
                  <a:off x="3216" y="3063"/>
                  <a:ext cx="144" cy="96"/>
                  <a:chOff x="4202" y="3408"/>
                  <a:chExt cx="144" cy="96"/>
                </a:xfrm>
              </p:grpSpPr>
              <p:sp>
                <p:nvSpPr>
                  <p:cNvPr id="32790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4202" y="3408"/>
                    <a:ext cx="144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lIns="90000" tIns="46800" rIns="90000" bIns="46800">
                    <a:spAutoFit/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32791" name="Line 15"/>
                  <p:cNvSpPr>
                    <a:spLocks noChangeShapeType="1"/>
                  </p:cNvSpPr>
                  <p:nvPr/>
                </p:nvSpPr>
                <p:spPr bwMode="auto">
                  <a:xfrm>
                    <a:off x="4224" y="3408"/>
                    <a:ext cx="0" cy="96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lIns="90000" tIns="46800" rIns="90000" bIns="46800">
                    <a:spAutoFit/>
                  </a:bodyPr>
                  <a:lstStyle/>
                  <a:p>
                    <a:endParaRPr lang="zh-CN" altLang="en-US"/>
                  </a:p>
                </p:txBody>
              </p:sp>
            </p:grpSp>
          </p:grpSp>
        </p:grpSp>
        <p:sp>
          <p:nvSpPr>
            <p:cNvPr id="32776" name="Line 16"/>
            <p:cNvSpPr>
              <a:spLocks noChangeShapeType="1"/>
            </p:cNvSpPr>
            <p:nvPr/>
          </p:nvSpPr>
          <p:spPr bwMode="auto">
            <a:xfrm>
              <a:off x="1584" y="3024"/>
              <a:ext cx="1392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sp>
          <p:nvSpPr>
            <p:cNvPr id="32777" name="Line 17"/>
            <p:cNvSpPr>
              <a:spLocks noChangeShapeType="1"/>
            </p:cNvSpPr>
            <p:nvPr/>
          </p:nvSpPr>
          <p:spPr bwMode="auto">
            <a:xfrm flipH="1">
              <a:off x="2555" y="2090"/>
              <a:ext cx="506" cy="121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7" name="Group 18"/>
            <p:cNvGrpSpPr>
              <a:grpSpLocks/>
            </p:cNvGrpSpPr>
            <p:nvPr/>
          </p:nvGrpSpPr>
          <p:grpSpPr bwMode="auto">
            <a:xfrm>
              <a:off x="2614" y="3120"/>
              <a:ext cx="144" cy="192"/>
              <a:chOff x="2640" y="2688"/>
              <a:chExt cx="144" cy="192"/>
            </a:xfrm>
          </p:grpSpPr>
          <p:sp>
            <p:nvSpPr>
              <p:cNvPr id="32781" name="Line 19"/>
              <p:cNvSpPr>
                <a:spLocks noChangeShapeType="1"/>
              </p:cNvSpPr>
              <p:nvPr/>
            </p:nvSpPr>
            <p:spPr bwMode="auto">
              <a:xfrm>
                <a:off x="2640" y="2688"/>
                <a:ext cx="144" cy="4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2782" name="Line 20"/>
              <p:cNvSpPr>
                <a:spLocks noChangeShapeType="1"/>
              </p:cNvSpPr>
              <p:nvPr/>
            </p:nvSpPr>
            <p:spPr bwMode="auto">
              <a:xfrm flipH="1">
                <a:off x="2736" y="2736"/>
                <a:ext cx="48" cy="14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lIns="90000" tIns="46800" rIns="90000" bIns="46800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779" name="Text Box 21"/>
            <p:cNvSpPr txBox="1">
              <a:spLocks noChangeArrowheads="1"/>
            </p:cNvSpPr>
            <p:nvPr/>
          </p:nvSpPr>
          <p:spPr bwMode="auto">
            <a:xfrm>
              <a:off x="2400" y="3225"/>
              <a:ext cx="276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2800" b="1" i="0"/>
                <a:t>C</a:t>
              </a:r>
            </a:p>
          </p:txBody>
        </p:sp>
        <p:sp>
          <p:nvSpPr>
            <p:cNvPr id="32780" name="Rectangle 22"/>
            <p:cNvSpPr>
              <a:spLocks noChangeArrowheads="1"/>
            </p:cNvSpPr>
            <p:nvPr/>
          </p:nvSpPr>
          <p:spPr bwMode="auto">
            <a:xfrm>
              <a:off x="816" y="3168"/>
              <a:ext cx="296" cy="404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r>
                <a:rPr lang="en-US" altLang="zh-CN" sz="3600" i="0">
                  <a:sym typeface="Symbol" pitchFamily="18" charset="2"/>
                </a:rPr>
                <a:t></a:t>
              </a:r>
            </a:p>
          </p:txBody>
        </p:sp>
      </p:grpSp>
      <p:sp>
        <p:nvSpPr>
          <p:cNvPr id="32771" name="Text Box 23"/>
          <p:cNvSpPr txBox="1">
            <a:spLocks noChangeArrowheads="1"/>
          </p:cNvSpPr>
          <p:nvPr/>
        </p:nvSpPr>
        <p:spPr bwMode="auto">
          <a:xfrm>
            <a:off x="533400" y="228600"/>
            <a:ext cx="7351713" cy="15335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i="0"/>
              <a:t>如图</a:t>
            </a:r>
            <a:r>
              <a:rPr lang="en-US" altLang="zh-CN" sz="2800" b="1" i="0"/>
              <a:t>,</a:t>
            </a:r>
            <a:r>
              <a:rPr lang="zh-CN" altLang="en-US" sz="2800" b="1" i="0"/>
              <a:t>直线</a:t>
            </a:r>
            <a:r>
              <a:rPr lang="en-US" altLang="zh-CN" sz="2800" b="1" i="0"/>
              <a:t>OA</a:t>
            </a:r>
            <a:r>
              <a:rPr lang="zh-CN" altLang="en-US" sz="2800" b="1" i="0"/>
              <a:t>与平面</a:t>
            </a:r>
            <a:r>
              <a:rPr lang="zh-CN" altLang="en-US" sz="3600" i="0">
                <a:sym typeface="Symbol" pitchFamily="18" charset="2"/>
              </a:rPr>
              <a:t></a:t>
            </a:r>
            <a:r>
              <a:rPr lang="zh-CN" altLang="en-US" sz="2800" b="1" i="0"/>
              <a:t>所成的角为</a:t>
            </a:r>
            <a:r>
              <a:rPr lang="zh-CN" altLang="en-US" sz="2800" b="1" i="0">
                <a:sym typeface="Symbol" pitchFamily="18" charset="2"/>
              </a:rPr>
              <a:t></a:t>
            </a:r>
            <a:r>
              <a:rPr lang="en-US" altLang="zh-CN" sz="2800" b="1" i="0">
                <a:sym typeface="Symbol" pitchFamily="18" charset="2"/>
              </a:rPr>
              <a:t>,</a:t>
            </a:r>
            <a:r>
              <a:rPr lang="zh-CN" altLang="en-US" sz="2800" b="1" i="0">
                <a:sym typeface="Symbol" pitchFamily="18" charset="2"/>
              </a:rPr>
              <a:t>平面内一条直线</a:t>
            </a:r>
            <a:r>
              <a:rPr lang="en-US" altLang="zh-CN" sz="2800" b="1" i="0">
                <a:sym typeface="Symbol" pitchFamily="18" charset="2"/>
              </a:rPr>
              <a:t>OC</a:t>
            </a:r>
            <a:r>
              <a:rPr lang="zh-CN" altLang="en-US" sz="2800" b="1" i="0">
                <a:sym typeface="Symbol" pitchFamily="18" charset="2"/>
              </a:rPr>
              <a:t>与</a:t>
            </a:r>
            <a:r>
              <a:rPr lang="en-US" altLang="zh-CN" sz="2800" b="1" i="0">
                <a:sym typeface="Symbol" pitchFamily="18" charset="2"/>
              </a:rPr>
              <a:t>OA</a:t>
            </a:r>
            <a:r>
              <a:rPr lang="zh-CN" altLang="en-US" sz="2800" b="1" i="0">
                <a:sym typeface="Symbol" pitchFamily="18" charset="2"/>
              </a:rPr>
              <a:t>的射影</a:t>
            </a:r>
            <a:r>
              <a:rPr lang="en-US" altLang="zh-CN" sz="2800" b="1" i="0">
                <a:sym typeface="Symbol" pitchFamily="18" charset="2"/>
              </a:rPr>
              <a:t>OB</a:t>
            </a:r>
            <a:r>
              <a:rPr lang="zh-CN" altLang="en-US" sz="2800" b="1" i="0">
                <a:sym typeface="Symbol" pitchFamily="18" charset="2"/>
              </a:rPr>
              <a:t>所成的角为</a:t>
            </a:r>
            <a:r>
              <a:rPr lang="en-US" altLang="zh-CN" sz="2800" b="1" i="0">
                <a:sym typeface="Symbol" pitchFamily="18" charset="2"/>
              </a:rPr>
              <a:t>,</a:t>
            </a:r>
            <a:r>
              <a:rPr lang="zh-CN" altLang="en-US" sz="2800" b="1" i="0">
                <a:sym typeface="Symbol" pitchFamily="18" charset="2"/>
              </a:rPr>
              <a:t>设∠</a:t>
            </a:r>
            <a:r>
              <a:rPr lang="en-US" altLang="zh-CN" sz="2800" b="1" i="0">
                <a:sym typeface="Symbol" pitchFamily="18" charset="2"/>
              </a:rPr>
              <a:t>AOC</a:t>
            </a:r>
            <a:r>
              <a:rPr lang="zh-CN" altLang="en-US" sz="2800" b="1" i="0">
                <a:sym typeface="Symbol" pitchFamily="18" charset="2"/>
              </a:rPr>
              <a:t>为</a:t>
            </a:r>
            <a:r>
              <a:rPr lang="en-US" altLang="zh-CN" sz="2800" b="1" i="0" baseline="-25000">
                <a:sym typeface="Symbol" pitchFamily="18" charset="2"/>
              </a:rPr>
              <a:t>2</a:t>
            </a:r>
          </a:p>
        </p:txBody>
      </p:sp>
      <p:sp>
        <p:nvSpPr>
          <p:cNvPr id="32772" name="Text Box 24"/>
          <p:cNvSpPr txBox="1">
            <a:spLocks noChangeArrowheads="1"/>
          </p:cNvSpPr>
          <p:nvPr/>
        </p:nvSpPr>
        <p:spPr bwMode="auto">
          <a:xfrm>
            <a:off x="611188" y="1989138"/>
            <a:ext cx="5334000" cy="679450"/>
          </a:xfrm>
          <a:prstGeom prst="rect">
            <a:avLst/>
          </a:prstGeom>
          <a:solidFill>
            <a:schemeClr val="hlink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zh-CN" altLang="en-US" sz="3600" b="1" i="0"/>
              <a:t>求证</a:t>
            </a:r>
            <a:r>
              <a:rPr lang="en-US" altLang="zh-CN" sz="3600" b="1" i="0"/>
              <a:t>:cos</a:t>
            </a:r>
            <a:r>
              <a:rPr lang="en-US" altLang="zh-CN" sz="3600" b="1" i="0">
                <a:sym typeface="Symbol" pitchFamily="18" charset="2"/>
              </a:rPr>
              <a:t></a:t>
            </a:r>
            <a:r>
              <a:rPr lang="en-US" altLang="zh-CN" sz="3600" b="1" i="0" baseline="-25000">
                <a:sym typeface="Symbol" pitchFamily="18" charset="2"/>
              </a:rPr>
              <a:t>2</a:t>
            </a:r>
            <a:r>
              <a:rPr lang="en-US" altLang="zh-CN" sz="3600" b="1" i="0"/>
              <a:t>= cos </a:t>
            </a:r>
            <a:r>
              <a:rPr lang="en-US" altLang="zh-CN" sz="3600" b="1" i="0">
                <a:sym typeface="Symbol" pitchFamily="18" charset="2"/>
              </a:rPr>
              <a:t></a:t>
            </a:r>
            <a:r>
              <a:rPr lang="en-US" altLang="zh-CN" sz="3600" b="1" i="0" baseline="-25000">
                <a:sym typeface="Symbol" pitchFamily="18" charset="2"/>
              </a:rPr>
              <a:t>1</a:t>
            </a:r>
            <a:r>
              <a:rPr lang="en-US" altLang="zh-CN" sz="3600" b="1" i="0"/>
              <a:t> ×cos </a:t>
            </a:r>
            <a:r>
              <a:rPr lang="en-US" altLang="zh-CN" sz="3600" b="1" i="0">
                <a:sym typeface="Symbol" pitchFamily="18" charset="2"/>
              </a:rPr>
              <a:t></a:t>
            </a:r>
          </a:p>
        </p:txBody>
      </p:sp>
      <p:sp>
        <p:nvSpPr>
          <p:cNvPr id="208921" name="Line 25"/>
          <p:cNvSpPr>
            <a:spLocks noChangeShapeType="1"/>
          </p:cNvSpPr>
          <p:nvPr/>
        </p:nvSpPr>
        <p:spPr bwMode="auto">
          <a:xfrm flipV="1">
            <a:off x="4114800" y="4800600"/>
            <a:ext cx="762000" cy="38100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zh-CN" altLang="en-US"/>
          </a:p>
        </p:txBody>
      </p:sp>
      <p:sp>
        <p:nvSpPr>
          <p:cNvPr id="32774" name="AutoShape 2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3"/>
          <p:cNvSpPr txBox="1">
            <a:spLocks noChangeArrowheads="1"/>
          </p:cNvSpPr>
          <p:nvPr/>
        </p:nvSpPr>
        <p:spPr bwMode="auto">
          <a:xfrm>
            <a:off x="0" y="188913"/>
            <a:ext cx="83169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例题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:</a:t>
            </a:r>
            <a:r>
              <a:rPr lang="zh-CN" altLang="en-US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如图，在正方体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ABCD-A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C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中，求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A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与平面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A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B</a:t>
            </a:r>
            <a:r>
              <a:rPr lang="en-US" altLang="zh-CN" sz="4000" b="1" i="0" baseline="-2500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en-US" altLang="zh-CN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CD</a:t>
            </a:r>
            <a:r>
              <a:rPr lang="zh-CN" altLang="en-US" sz="4000" b="1" i="0">
                <a:solidFill>
                  <a:srgbClr val="FFFF99"/>
                </a:solidFill>
                <a:latin typeface="黑体" pitchFamily="2" charset="-122"/>
                <a:ea typeface="黑体" pitchFamily="2" charset="-122"/>
              </a:rPr>
              <a:t>所成的角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2819400"/>
            <a:ext cx="4343400" cy="3978275"/>
            <a:chOff x="3024" y="1814"/>
            <a:chExt cx="2736" cy="2506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3360" y="2179"/>
              <a:ext cx="2112" cy="1776"/>
              <a:chOff x="1488" y="1248"/>
              <a:chExt cx="2112" cy="1776"/>
            </a:xfrm>
          </p:grpSpPr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1488" y="1632"/>
                <a:ext cx="1440" cy="1392"/>
                <a:chOff x="1488" y="1632"/>
                <a:chExt cx="1440" cy="1392"/>
              </a:xfrm>
            </p:grpSpPr>
            <p:sp>
              <p:nvSpPr>
                <p:cNvPr id="33825" name="Line 7"/>
                <p:cNvSpPr>
                  <a:spLocks noChangeShapeType="1"/>
                </p:cNvSpPr>
                <p:nvPr/>
              </p:nvSpPr>
              <p:spPr bwMode="auto">
                <a:xfrm>
                  <a:off x="1488" y="1632"/>
                  <a:ext cx="1440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3826" name="Line 8"/>
                <p:cNvSpPr>
                  <a:spLocks noChangeShapeType="1"/>
                </p:cNvSpPr>
                <p:nvPr/>
              </p:nvSpPr>
              <p:spPr bwMode="auto">
                <a:xfrm>
                  <a:off x="1488" y="1632"/>
                  <a:ext cx="0" cy="1392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3827" name="Line 9"/>
                <p:cNvSpPr>
                  <a:spLocks noChangeShapeType="1"/>
                </p:cNvSpPr>
                <p:nvPr/>
              </p:nvSpPr>
              <p:spPr bwMode="auto">
                <a:xfrm>
                  <a:off x="2928" y="1632"/>
                  <a:ext cx="0" cy="1392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3828" name="Line 10"/>
                <p:cNvSpPr>
                  <a:spLocks noChangeShapeType="1"/>
                </p:cNvSpPr>
                <p:nvPr/>
              </p:nvSpPr>
              <p:spPr bwMode="auto">
                <a:xfrm>
                  <a:off x="1488" y="3024"/>
                  <a:ext cx="1440" cy="0"/>
                </a:xfrm>
                <a:prstGeom prst="line">
                  <a:avLst/>
                </a:prstGeom>
                <a:noFill/>
                <a:ln w="254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33821" name="Line 11"/>
              <p:cNvSpPr>
                <a:spLocks noChangeShapeType="1"/>
              </p:cNvSpPr>
              <p:nvPr/>
            </p:nvSpPr>
            <p:spPr bwMode="auto">
              <a:xfrm>
                <a:off x="2160" y="1248"/>
                <a:ext cx="144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22" name="Line 12"/>
              <p:cNvSpPr>
                <a:spLocks noChangeShapeType="1"/>
              </p:cNvSpPr>
              <p:nvPr/>
            </p:nvSpPr>
            <p:spPr bwMode="auto">
              <a:xfrm>
                <a:off x="3600" y="1248"/>
                <a:ext cx="0" cy="13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23" name="Line 13"/>
              <p:cNvSpPr>
                <a:spLocks noChangeShapeType="1"/>
              </p:cNvSpPr>
              <p:nvPr/>
            </p:nvSpPr>
            <p:spPr bwMode="auto">
              <a:xfrm>
                <a:off x="2160" y="1248"/>
                <a:ext cx="0" cy="13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3824" name="Line 14"/>
              <p:cNvSpPr>
                <a:spLocks noChangeShapeType="1"/>
              </p:cNvSpPr>
              <p:nvPr/>
            </p:nvSpPr>
            <p:spPr bwMode="auto">
              <a:xfrm>
                <a:off x="2160" y="2640"/>
                <a:ext cx="144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33808" name="Line 15"/>
            <p:cNvSpPr>
              <a:spLocks noChangeShapeType="1"/>
            </p:cNvSpPr>
            <p:nvPr/>
          </p:nvSpPr>
          <p:spPr bwMode="auto">
            <a:xfrm flipH="1">
              <a:off x="3360" y="2179"/>
              <a:ext cx="672" cy="3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809" name="Line 16"/>
            <p:cNvSpPr>
              <a:spLocks noChangeShapeType="1"/>
            </p:cNvSpPr>
            <p:nvPr/>
          </p:nvSpPr>
          <p:spPr bwMode="auto">
            <a:xfrm flipH="1">
              <a:off x="4800" y="2179"/>
              <a:ext cx="672" cy="3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810" name="Line 17"/>
            <p:cNvSpPr>
              <a:spLocks noChangeShapeType="1"/>
            </p:cNvSpPr>
            <p:nvPr/>
          </p:nvSpPr>
          <p:spPr bwMode="auto">
            <a:xfrm flipH="1">
              <a:off x="4800" y="3571"/>
              <a:ext cx="672" cy="3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811" name="Line 18"/>
            <p:cNvSpPr>
              <a:spLocks noChangeShapeType="1"/>
            </p:cNvSpPr>
            <p:nvPr/>
          </p:nvSpPr>
          <p:spPr bwMode="auto">
            <a:xfrm flipH="1">
              <a:off x="3360" y="3571"/>
              <a:ext cx="672" cy="3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812" name="Text Box 19"/>
            <p:cNvSpPr txBox="1">
              <a:spLocks noChangeArrowheads="1"/>
            </p:cNvSpPr>
            <p:nvPr/>
          </p:nvSpPr>
          <p:spPr bwMode="auto">
            <a:xfrm>
              <a:off x="3168" y="3926"/>
              <a:ext cx="336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A</a:t>
              </a:r>
            </a:p>
          </p:txBody>
        </p:sp>
        <p:sp>
          <p:nvSpPr>
            <p:cNvPr id="33813" name="Text Box 20"/>
            <p:cNvSpPr txBox="1">
              <a:spLocks noChangeArrowheads="1"/>
            </p:cNvSpPr>
            <p:nvPr/>
          </p:nvSpPr>
          <p:spPr bwMode="auto">
            <a:xfrm>
              <a:off x="4656" y="3955"/>
              <a:ext cx="336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B</a:t>
              </a:r>
            </a:p>
          </p:txBody>
        </p:sp>
        <p:sp>
          <p:nvSpPr>
            <p:cNvPr id="33814" name="Text Box 21"/>
            <p:cNvSpPr txBox="1">
              <a:spLocks noChangeArrowheads="1"/>
            </p:cNvSpPr>
            <p:nvPr/>
          </p:nvSpPr>
          <p:spPr bwMode="auto">
            <a:xfrm>
              <a:off x="5376" y="3571"/>
              <a:ext cx="336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C</a:t>
              </a:r>
            </a:p>
          </p:txBody>
        </p:sp>
        <p:sp>
          <p:nvSpPr>
            <p:cNvPr id="33815" name="Text Box 22"/>
            <p:cNvSpPr txBox="1">
              <a:spLocks noChangeArrowheads="1"/>
            </p:cNvSpPr>
            <p:nvPr/>
          </p:nvSpPr>
          <p:spPr bwMode="auto">
            <a:xfrm>
              <a:off x="3840" y="3542"/>
              <a:ext cx="336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D</a:t>
              </a:r>
            </a:p>
          </p:txBody>
        </p:sp>
        <p:sp>
          <p:nvSpPr>
            <p:cNvPr id="33816" name="Text Box 23"/>
            <p:cNvSpPr txBox="1">
              <a:spLocks noChangeArrowheads="1"/>
            </p:cNvSpPr>
            <p:nvPr/>
          </p:nvSpPr>
          <p:spPr bwMode="auto">
            <a:xfrm>
              <a:off x="3024" y="2419"/>
              <a:ext cx="432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A</a:t>
              </a:r>
              <a:r>
                <a:rPr lang="en-US" altLang="zh-CN" sz="3200" b="1" i="0" baseline="-25000">
                  <a:solidFill>
                    <a:srgbClr val="FFFF99"/>
                  </a:solidFill>
                  <a:ea typeface="幼圆" pitchFamily="49" charset="-122"/>
                </a:rPr>
                <a:t>1</a:t>
              </a:r>
            </a:p>
          </p:txBody>
        </p:sp>
        <p:sp>
          <p:nvSpPr>
            <p:cNvPr id="33817" name="Text Box 24"/>
            <p:cNvSpPr txBox="1">
              <a:spLocks noChangeArrowheads="1"/>
            </p:cNvSpPr>
            <p:nvPr/>
          </p:nvSpPr>
          <p:spPr bwMode="auto">
            <a:xfrm>
              <a:off x="4800" y="2515"/>
              <a:ext cx="432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B</a:t>
              </a:r>
              <a:r>
                <a:rPr lang="en-US" altLang="zh-CN" sz="3200" b="1" i="0" baseline="-25000">
                  <a:solidFill>
                    <a:srgbClr val="FFFF99"/>
                  </a:solidFill>
                  <a:ea typeface="幼圆" pitchFamily="49" charset="-122"/>
                </a:rPr>
                <a:t>1</a:t>
              </a:r>
            </a:p>
          </p:txBody>
        </p:sp>
        <p:sp>
          <p:nvSpPr>
            <p:cNvPr id="33818" name="Text Box 25"/>
            <p:cNvSpPr txBox="1">
              <a:spLocks noChangeArrowheads="1"/>
            </p:cNvSpPr>
            <p:nvPr/>
          </p:nvSpPr>
          <p:spPr bwMode="auto">
            <a:xfrm>
              <a:off x="5328" y="1843"/>
              <a:ext cx="432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C</a:t>
              </a:r>
              <a:r>
                <a:rPr lang="en-US" altLang="zh-CN" sz="3200" b="1" i="0" baseline="-25000">
                  <a:solidFill>
                    <a:srgbClr val="FFFF99"/>
                  </a:solidFill>
                  <a:ea typeface="幼圆" pitchFamily="49" charset="-122"/>
                </a:rPr>
                <a:t>1</a:t>
              </a:r>
            </a:p>
          </p:txBody>
        </p:sp>
        <p:sp>
          <p:nvSpPr>
            <p:cNvPr id="33819" name="Text Box 26"/>
            <p:cNvSpPr txBox="1">
              <a:spLocks noChangeArrowheads="1"/>
            </p:cNvSpPr>
            <p:nvPr/>
          </p:nvSpPr>
          <p:spPr bwMode="auto">
            <a:xfrm>
              <a:off x="3888" y="1814"/>
              <a:ext cx="432" cy="365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0">
                  <a:solidFill>
                    <a:srgbClr val="FFFF99"/>
                  </a:solidFill>
                  <a:ea typeface="幼圆" pitchFamily="49" charset="-122"/>
                </a:rPr>
                <a:t>D</a:t>
              </a:r>
              <a:r>
                <a:rPr lang="en-US" altLang="zh-CN" sz="3200" b="1" i="0" baseline="-25000">
                  <a:solidFill>
                    <a:srgbClr val="FFFF99"/>
                  </a:solidFill>
                  <a:ea typeface="幼圆" pitchFamily="49" charset="-122"/>
                </a:rPr>
                <a:t>1</a:t>
              </a:r>
            </a:p>
          </p:txBody>
        </p:sp>
      </p:grpSp>
      <p:sp>
        <p:nvSpPr>
          <p:cNvPr id="33796" name="Freeform 27"/>
          <p:cNvSpPr>
            <a:spLocks/>
          </p:cNvSpPr>
          <p:nvPr/>
        </p:nvSpPr>
        <p:spPr bwMode="auto">
          <a:xfrm>
            <a:off x="990600" y="4016375"/>
            <a:ext cx="3352800" cy="1600200"/>
          </a:xfrm>
          <a:custGeom>
            <a:avLst/>
            <a:gdLst>
              <a:gd name="T0" fmla="*/ 0 w 2112"/>
              <a:gd name="T1" fmla="*/ 0 h 1008"/>
              <a:gd name="T2" fmla="*/ 1440 w 2112"/>
              <a:gd name="T3" fmla="*/ 0 h 1008"/>
              <a:gd name="T4" fmla="*/ 2112 w 2112"/>
              <a:gd name="T5" fmla="*/ 1008 h 1008"/>
              <a:gd name="T6" fmla="*/ 672 w 2112"/>
              <a:gd name="T7" fmla="*/ 1008 h 1008"/>
              <a:gd name="T8" fmla="*/ 0 w 2112"/>
              <a:gd name="T9" fmla="*/ 0 h 10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12"/>
              <a:gd name="T16" fmla="*/ 0 h 1008"/>
              <a:gd name="T17" fmla="*/ 2112 w 2112"/>
              <a:gd name="T18" fmla="*/ 1008 h 10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12" h="1008">
                <a:moveTo>
                  <a:pt x="0" y="0"/>
                </a:moveTo>
                <a:lnTo>
                  <a:pt x="1440" y="0"/>
                </a:lnTo>
                <a:lnTo>
                  <a:pt x="2112" y="1008"/>
                </a:lnTo>
                <a:lnTo>
                  <a:pt x="672" y="10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50195"/>
            </a:schemeClr>
          </a:solidFill>
          <a:ln w="38100" cap="flat" cmpd="sng">
            <a:noFill/>
            <a:prstDash val="solid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3797" name="Line 28"/>
          <p:cNvSpPr>
            <a:spLocks noChangeShapeType="1"/>
          </p:cNvSpPr>
          <p:nvPr/>
        </p:nvSpPr>
        <p:spPr bwMode="auto">
          <a:xfrm>
            <a:off x="1012825" y="4006850"/>
            <a:ext cx="2263775" cy="22415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1997" name="Line 29"/>
          <p:cNvSpPr>
            <a:spLocks noChangeShapeType="1"/>
          </p:cNvSpPr>
          <p:nvPr/>
        </p:nvSpPr>
        <p:spPr bwMode="auto">
          <a:xfrm flipH="1">
            <a:off x="3276600" y="3429000"/>
            <a:ext cx="1066800" cy="2819400"/>
          </a:xfrm>
          <a:prstGeom prst="line">
            <a:avLst/>
          </a:prstGeom>
          <a:noFill/>
          <a:ln w="2857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1998" name="Line 30"/>
          <p:cNvSpPr>
            <a:spLocks noChangeShapeType="1"/>
          </p:cNvSpPr>
          <p:nvPr/>
        </p:nvSpPr>
        <p:spPr bwMode="auto">
          <a:xfrm flipH="1">
            <a:off x="3276600" y="4800600"/>
            <a:ext cx="533400" cy="1447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1999" name="Line 31"/>
          <p:cNvSpPr>
            <a:spLocks noChangeShapeType="1"/>
          </p:cNvSpPr>
          <p:nvPr/>
        </p:nvSpPr>
        <p:spPr bwMode="auto">
          <a:xfrm>
            <a:off x="990600" y="3973513"/>
            <a:ext cx="2819400" cy="8382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3801" name="Line 32"/>
          <p:cNvSpPr>
            <a:spLocks noChangeShapeType="1"/>
          </p:cNvSpPr>
          <p:nvPr/>
        </p:nvSpPr>
        <p:spPr bwMode="auto">
          <a:xfrm>
            <a:off x="3276600" y="4027488"/>
            <a:ext cx="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2001" name="Text Box 33"/>
          <p:cNvSpPr txBox="1">
            <a:spLocks noChangeArrowheads="1"/>
          </p:cNvSpPr>
          <p:nvPr/>
        </p:nvSpPr>
        <p:spPr bwMode="auto">
          <a:xfrm>
            <a:off x="3810000" y="4572000"/>
            <a:ext cx="420688" cy="457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b="1" i="0"/>
              <a:t>O</a:t>
            </a:r>
          </a:p>
        </p:txBody>
      </p:sp>
      <p:sp>
        <p:nvSpPr>
          <p:cNvPr id="212002" name="Arc 34"/>
          <p:cNvSpPr>
            <a:spLocks/>
          </p:cNvSpPr>
          <p:nvPr/>
        </p:nvSpPr>
        <p:spPr bwMode="auto">
          <a:xfrm rot="6566103">
            <a:off x="1087438" y="3938588"/>
            <a:ext cx="266700" cy="457200"/>
          </a:xfrm>
          <a:custGeom>
            <a:avLst/>
            <a:gdLst>
              <a:gd name="T0" fmla="*/ 0 w 10796"/>
              <a:gd name="T1" fmla="*/ 1397 h 21600"/>
              <a:gd name="T2" fmla="*/ 266700 w 10796"/>
              <a:gd name="T3" fmla="*/ 42630 h 21600"/>
              <a:gd name="T4" fmla="*/ 41700 w 10796"/>
              <a:gd name="T5" fmla="*/ 457200 h 21600"/>
              <a:gd name="T6" fmla="*/ 0 60000 65536"/>
              <a:gd name="T7" fmla="*/ 0 60000 65536"/>
              <a:gd name="T8" fmla="*/ 0 60000 65536"/>
              <a:gd name="T9" fmla="*/ 0 w 10796"/>
              <a:gd name="T10" fmla="*/ 0 h 21600"/>
              <a:gd name="T11" fmla="*/ 10796 w 1079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96" h="21600" fill="none" extrusionOk="0">
                <a:moveTo>
                  <a:pt x="0" y="66"/>
                </a:moveTo>
                <a:cubicBezTo>
                  <a:pt x="561" y="22"/>
                  <a:pt x="1124" y="-1"/>
                  <a:pt x="1688" y="0"/>
                </a:cubicBezTo>
                <a:cubicBezTo>
                  <a:pt x="4834" y="0"/>
                  <a:pt x="7942" y="687"/>
                  <a:pt x="10795" y="2014"/>
                </a:cubicBezTo>
              </a:path>
              <a:path w="10796" h="21600" stroke="0" extrusionOk="0">
                <a:moveTo>
                  <a:pt x="0" y="66"/>
                </a:moveTo>
                <a:cubicBezTo>
                  <a:pt x="561" y="22"/>
                  <a:pt x="1124" y="-1"/>
                  <a:pt x="1688" y="0"/>
                </a:cubicBezTo>
                <a:cubicBezTo>
                  <a:pt x="4834" y="0"/>
                  <a:pt x="7942" y="687"/>
                  <a:pt x="10795" y="2014"/>
                </a:cubicBezTo>
                <a:lnTo>
                  <a:pt x="1688" y="21600"/>
                </a:lnTo>
                <a:close/>
              </a:path>
            </a:pathLst>
          </a:custGeom>
          <a:solidFill>
            <a:srgbClr val="FF0000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4" name="AutoShape 3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5" name="Line 37"/>
          <p:cNvSpPr>
            <a:spLocks noChangeShapeType="1"/>
          </p:cNvSpPr>
          <p:nvPr/>
        </p:nvSpPr>
        <p:spPr bwMode="auto">
          <a:xfrm>
            <a:off x="3276600" y="4005263"/>
            <a:ext cx="1079500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6" name="Line 38"/>
          <p:cNvSpPr>
            <a:spLocks noChangeShapeType="1"/>
          </p:cNvSpPr>
          <p:nvPr/>
        </p:nvSpPr>
        <p:spPr bwMode="auto">
          <a:xfrm>
            <a:off x="971550" y="4005263"/>
            <a:ext cx="107950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21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97" grpId="0" animBg="1"/>
      <p:bldP spid="211998" grpId="0" animBg="1"/>
      <p:bldP spid="211999" grpId="0" animBg="1"/>
      <p:bldP spid="212001" grpId="0" autoUpdateAnimBg="0"/>
      <p:bldP spid="21200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Line 2"/>
          <p:cNvSpPr>
            <a:spLocks noChangeShapeType="1"/>
          </p:cNvSpPr>
          <p:nvPr/>
        </p:nvSpPr>
        <p:spPr bwMode="auto">
          <a:xfrm flipH="1">
            <a:off x="1600200" y="4648200"/>
            <a:ext cx="3276600" cy="5334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0" y="-47625"/>
            <a:ext cx="7361238" cy="1311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正四面体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</a:t>
            </a:r>
            <a:r>
              <a:rPr lang="en-US" altLang="zh-CN" sz="4000" b="1" i="0">
                <a:ea typeface="黑体" pitchFamily="2" charset="-122"/>
              </a:rPr>
              <a:t>—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中，求侧棱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PA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与</a:t>
            </a:r>
          </a:p>
          <a:p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底面</a:t>
            </a:r>
            <a:r>
              <a:rPr lang="en-US" altLang="zh-CN" sz="4000" b="1" i="0">
                <a:latin typeface="黑体" pitchFamily="2" charset="-122"/>
                <a:ea typeface="黑体" pitchFamily="2" charset="-122"/>
              </a:rPr>
              <a:t>ABC</a:t>
            </a:r>
            <a:r>
              <a:rPr lang="zh-CN" altLang="en-US" sz="4000" b="1" i="0">
                <a:latin typeface="黑体" pitchFamily="2" charset="-122"/>
                <a:ea typeface="黑体" pitchFamily="2" charset="-122"/>
              </a:rPr>
              <a:t>所成的角</a:t>
            </a:r>
          </a:p>
        </p:txBody>
      </p:sp>
      <p:sp>
        <p:nvSpPr>
          <p:cNvPr id="217092" name="Freeform 4"/>
          <p:cNvSpPr>
            <a:spLocks/>
          </p:cNvSpPr>
          <p:nvPr/>
        </p:nvSpPr>
        <p:spPr bwMode="auto">
          <a:xfrm>
            <a:off x="1619250" y="2971800"/>
            <a:ext cx="2438400" cy="2209800"/>
          </a:xfrm>
          <a:custGeom>
            <a:avLst/>
            <a:gdLst>
              <a:gd name="T0" fmla="*/ 816 w 1536"/>
              <a:gd name="T1" fmla="*/ 0 h 1392"/>
              <a:gd name="T2" fmla="*/ 0 w 1536"/>
              <a:gd name="T3" fmla="*/ 1392 h 1392"/>
              <a:gd name="T4" fmla="*/ 1536 w 1536"/>
              <a:gd name="T5" fmla="*/ 1392 h 1392"/>
              <a:gd name="T6" fmla="*/ 816 w 1536"/>
              <a:gd name="T7" fmla="*/ 0 h 1392"/>
              <a:gd name="T8" fmla="*/ 0 60000 65536"/>
              <a:gd name="T9" fmla="*/ 0 60000 65536"/>
              <a:gd name="T10" fmla="*/ 0 60000 65536"/>
              <a:gd name="T11" fmla="*/ 0 60000 65536"/>
              <a:gd name="T12" fmla="*/ 0 w 1536"/>
              <a:gd name="T13" fmla="*/ 0 h 1392"/>
              <a:gd name="T14" fmla="*/ 1536 w 1536"/>
              <a:gd name="T15" fmla="*/ 1392 h 13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36" h="1392">
                <a:moveTo>
                  <a:pt x="816" y="0"/>
                </a:moveTo>
                <a:lnTo>
                  <a:pt x="0" y="1392"/>
                </a:lnTo>
                <a:lnTo>
                  <a:pt x="1536" y="1392"/>
                </a:lnTo>
                <a:lnTo>
                  <a:pt x="816" y="0"/>
                </a:lnTo>
                <a:close/>
              </a:path>
            </a:pathLst>
          </a:custGeom>
          <a:solidFill>
            <a:srgbClr val="FFCC00">
              <a:alpha val="50195"/>
            </a:srgbClr>
          </a:solidFill>
          <a:ln w="38100" cap="flat" cmpd="sng">
            <a:noFill/>
            <a:prstDash val="solid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 flipH="1">
            <a:off x="1600200" y="2895600"/>
            <a:ext cx="1295400" cy="2286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>
            <a:off x="1600200" y="5181600"/>
            <a:ext cx="129540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 flipV="1">
            <a:off x="2895600" y="4648200"/>
            <a:ext cx="1981200" cy="1295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>
            <a:off x="2895600" y="2895600"/>
            <a:ext cx="1981200" cy="1752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048000" y="2438400"/>
            <a:ext cx="431800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P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1219200" y="4876800"/>
            <a:ext cx="477838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A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2590800" y="5867400"/>
            <a:ext cx="455613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B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876800" y="4419600"/>
            <a:ext cx="477838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C</a:t>
            </a:r>
          </a:p>
        </p:txBody>
      </p:sp>
      <p:sp>
        <p:nvSpPr>
          <p:cNvPr id="217101" name="Line 13"/>
          <p:cNvSpPr>
            <a:spLocks noChangeShapeType="1"/>
          </p:cNvSpPr>
          <p:nvPr/>
        </p:nvSpPr>
        <p:spPr bwMode="auto">
          <a:xfrm>
            <a:off x="2914650" y="2933700"/>
            <a:ext cx="228600" cy="228600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7102" name="Line 14"/>
          <p:cNvSpPr>
            <a:spLocks noChangeShapeType="1"/>
          </p:cNvSpPr>
          <p:nvPr/>
        </p:nvSpPr>
        <p:spPr bwMode="auto">
          <a:xfrm flipH="1">
            <a:off x="1600200" y="5181600"/>
            <a:ext cx="15240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048000" y="4876800"/>
            <a:ext cx="652463" cy="579438"/>
            <a:chOff x="1920" y="3072"/>
            <a:chExt cx="411" cy="365"/>
          </a:xfrm>
        </p:grpSpPr>
        <p:sp>
          <p:nvSpPr>
            <p:cNvPr id="34837" name="Oval 16"/>
            <p:cNvSpPr>
              <a:spLocks noChangeArrowheads="1"/>
            </p:cNvSpPr>
            <p:nvPr/>
          </p:nvSpPr>
          <p:spPr bwMode="auto">
            <a:xfrm>
              <a:off x="1920" y="3216"/>
              <a:ext cx="96" cy="96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8" name="Text Box 17"/>
            <p:cNvSpPr txBox="1">
              <a:spLocks noChangeArrowheads="1"/>
            </p:cNvSpPr>
            <p:nvPr/>
          </p:nvSpPr>
          <p:spPr bwMode="auto">
            <a:xfrm>
              <a:off x="2016" y="3072"/>
              <a:ext cx="315" cy="365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i="0"/>
                <a:t>H</a:t>
              </a:r>
            </a:p>
          </p:txBody>
        </p:sp>
      </p:grpSp>
      <p:sp>
        <p:nvSpPr>
          <p:cNvPr id="217106" name="Line 18"/>
          <p:cNvSpPr>
            <a:spLocks noChangeShapeType="1"/>
          </p:cNvSpPr>
          <p:nvPr/>
        </p:nvSpPr>
        <p:spPr bwMode="auto">
          <a:xfrm>
            <a:off x="1600200" y="5181600"/>
            <a:ext cx="2514600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7107" name="Line 19"/>
          <p:cNvSpPr>
            <a:spLocks noChangeShapeType="1"/>
          </p:cNvSpPr>
          <p:nvPr/>
        </p:nvSpPr>
        <p:spPr bwMode="auto">
          <a:xfrm>
            <a:off x="2895600" y="2895600"/>
            <a:ext cx="1143000" cy="2286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34834" name="Line 20"/>
          <p:cNvSpPr>
            <a:spLocks noChangeShapeType="1"/>
          </p:cNvSpPr>
          <p:nvPr/>
        </p:nvSpPr>
        <p:spPr bwMode="auto">
          <a:xfrm>
            <a:off x="2895600" y="2895600"/>
            <a:ext cx="0" cy="3048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17109" name="Text Box 21"/>
          <p:cNvSpPr txBox="1">
            <a:spLocks noChangeArrowheads="1"/>
          </p:cNvSpPr>
          <p:nvPr/>
        </p:nvSpPr>
        <p:spPr bwMode="auto">
          <a:xfrm>
            <a:off x="4140200" y="5029200"/>
            <a:ext cx="477838" cy="579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i="0"/>
              <a:t>D</a:t>
            </a:r>
          </a:p>
        </p:txBody>
      </p:sp>
      <p:sp>
        <p:nvSpPr>
          <p:cNvPr id="34836" name="AutoShape 2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0"/>
            <a:ext cx="609600" cy="609600"/>
          </a:xfrm>
          <a:prstGeom prst="actionButtonReturn">
            <a:avLst/>
          </a:prstGeom>
          <a:solidFill>
            <a:srgbClr val="C0C0C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2" grpId="0" animBg="1"/>
      <p:bldP spid="217101" grpId="0" animBg="1"/>
      <p:bldP spid="217102" grpId="0" animBg="1"/>
      <p:bldP spid="217106" grpId="0" animBg="1"/>
      <p:bldP spid="217107" grpId="0" animBg="1"/>
      <p:bldP spid="217109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338</Words>
  <Application>Microsoft Office PowerPoint</Application>
  <PresentationFormat>全屏显示(4:3)</PresentationFormat>
  <Paragraphs>66</Paragraphs>
  <Slides>10</Slides>
  <Notes>0</Notes>
  <HiddenSlides>10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china</dc:creator>
  <cp:lastModifiedBy>china</cp:lastModifiedBy>
  <cp:revision>1</cp:revision>
  <dcterms:created xsi:type="dcterms:W3CDTF">2011-12-30T07:21:58Z</dcterms:created>
  <dcterms:modified xsi:type="dcterms:W3CDTF">2011-12-30T07:23:04Z</dcterms:modified>
</cp:coreProperties>
</file>