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37" r:id="rId3"/>
    <p:sldId id="256" r:id="rId4"/>
    <p:sldId id="303" r:id="rId5"/>
    <p:sldId id="304" r:id="rId7"/>
    <p:sldId id="262" r:id="rId8"/>
    <p:sldId id="269" r:id="rId9"/>
    <p:sldId id="270" r:id="rId10"/>
    <p:sldId id="332" r:id="rId11"/>
    <p:sldId id="263" r:id="rId12"/>
    <p:sldId id="271" r:id="rId13"/>
    <p:sldId id="264" r:id="rId14"/>
    <p:sldId id="273" r:id="rId15"/>
    <p:sldId id="265" r:id="rId16"/>
    <p:sldId id="285" r:id="rId17"/>
    <p:sldId id="257" r:id="rId18"/>
    <p:sldId id="286" r:id="rId19"/>
    <p:sldId id="333" r:id="rId20"/>
    <p:sldId id="334" r:id="rId21"/>
    <p:sldId id="259" r:id="rId22"/>
    <p:sldId id="296" r:id="rId23"/>
    <p:sldId id="258" r:id="rId24"/>
    <p:sldId id="294" r:id="rId25"/>
    <p:sldId id="295" r:id="rId26"/>
    <p:sldId id="335" r:id="rId27"/>
    <p:sldId id="260" r:id="rId28"/>
    <p:sldId id="297" r:id="rId29"/>
    <p:sldId id="302" r:id="rId30"/>
    <p:sldId id="336" r:id="rId31"/>
    <p:sldId id="305" r:id="rId32"/>
    <p:sldId id="311" r:id="rId33"/>
    <p:sldId id="312" r:id="rId34"/>
    <p:sldId id="369" r:id="rId35"/>
    <p:sldId id="371" r:id="rId36"/>
    <p:sldId id="373" r:id="rId37"/>
    <p:sldId id="368" r:id="rId38"/>
  </p:sldIdLst>
  <p:sldSz cx="9144000" cy="5715000" type="screen16x10"/>
  <p:notesSz cx="6858000" cy="9144000"/>
  <p:defaultTextStyle>
    <a:defPPr>
      <a:defRPr lang="zh-CN"/>
    </a:defPPr>
    <a:lvl1pPr marL="0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0595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6210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1825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7440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2420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28035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3650" algn="l" defTabSz="950595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-802" y="-82"/>
      </p:cViewPr>
      <p:guideLst>
        <p:guide orient="horz" pos="180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120" y="1143000"/>
            <a:ext cx="493776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2500"/>
            </a:lvl1pPr>
            <a:lvl2pPr marL="475615" indent="0" algn="ctr">
              <a:buNone/>
              <a:defRPr sz="2100"/>
            </a:lvl2pPr>
            <a:lvl3pPr marL="950595" indent="0" algn="ctr">
              <a:buNone/>
              <a:defRPr sz="1900"/>
            </a:lvl3pPr>
            <a:lvl4pPr marL="1426210" indent="0" algn="ctr">
              <a:buNone/>
              <a:defRPr sz="1600"/>
            </a:lvl4pPr>
            <a:lvl5pPr marL="1901825" indent="0" algn="ctr">
              <a:buNone/>
              <a:defRPr sz="1600"/>
            </a:lvl5pPr>
            <a:lvl6pPr marL="2377440" indent="0" algn="ctr">
              <a:buNone/>
              <a:defRPr sz="1600"/>
            </a:lvl6pPr>
            <a:lvl7pPr marL="2852420" indent="0" algn="ctr">
              <a:buNone/>
              <a:defRPr sz="1600"/>
            </a:lvl7pPr>
            <a:lvl8pPr marL="3328035" indent="0" algn="ctr">
              <a:buNone/>
              <a:defRPr sz="1600"/>
            </a:lvl8pPr>
            <a:lvl9pPr marL="380365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784"/>
            <a:ext cx="7886700" cy="2377281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4555"/>
            <a:ext cx="7886700" cy="1250155"/>
          </a:xfrm>
        </p:spPr>
        <p:txBody>
          <a:bodyPr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505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426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0182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377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8524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280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036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521354"/>
            <a:ext cx="3886200" cy="362611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04272"/>
            <a:ext cx="7886700" cy="110463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400970"/>
            <a:ext cx="3868340" cy="686593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0595" indent="0">
              <a:buNone/>
              <a:defRPr sz="1900" b="1"/>
            </a:lvl3pPr>
            <a:lvl4pPr marL="1426210" indent="0">
              <a:buNone/>
              <a:defRPr sz="1600" b="1"/>
            </a:lvl4pPr>
            <a:lvl5pPr marL="1901825" indent="0">
              <a:buNone/>
              <a:defRPr sz="1600" b="1"/>
            </a:lvl5pPr>
            <a:lvl6pPr marL="2377440" indent="0">
              <a:buNone/>
              <a:defRPr sz="1600" b="1"/>
            </a:lvl6pPr>
            <a:lvl7pPr marL="2852420" indent="0">
              <a:buNone/>
              <a:defRPr sz="1600" b="1"/>
            </a:lvl7pPr>
            <a:lvl8pPr marL="3328035" indent="0">
              <a:buNone/>
              <a:defRPr sz="1600" b="1"/>
            </a:lvl8pPr>
            <a:lvl9pPr marL="380365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400970"/>
            <a:ext cx="3887391" cy="686593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0595" indent="0">
              <a:buNone/>
              <a:defRPr sz="1900" b="1"/>
            </a:lvl3pPr>
            <a:lvl4pPr marL="1426210" indent="0">
              <a:buNone/>
              <a:defRPr sz="1600" b="1"/>
            </a:lvl4pPr>
            <a:lvl5pPr marL="1901825" indent="0">
              <a:buNone/>
              <a:defRPr sz="1600" b="1"/>
            </a:lvl5pPr>
            <a:lvl6pPr marL="2377440" indent="0">
              <a:buNone/>
              <a:defRPr sz="1600" b="1"/>
            </a:lvl6pPr>
            <a:lvl7pPr marL="2852420" indent="0">
              <a:buNone/>
              <a:defRPr sz="1600" b="1"/>
            </a:lvl7pPr>
            <a:lvl8pPr marL="3328035" indent="0">
              <a:buNone/>
              <a:defRPr sz="1600" b="1"/>
            </a:lvl8pPr>
            <a:lvl9pPr marL="380365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087563"/>
            <a:ext cx="3887391" cy="307049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33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856"/>
            <a:ext cx="4629150" cy="406135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4"/>
          </a:xfrm>
        </p:spPr>
        <p:txBody>
          <a:bodyPr/>
          <a:lstStyle>
            <a:lvl1pPr marL="0" indent="0">
              <a:buNone/>
              <a:defRPr sz="1600"/>
            </a:lvl1pPr>
            <a:lvl2pPr marL="475615" indent="0">
              <a:buNone/>
              <a:defRPr sz="1500"/>
            </a:lvl2pPr>
            <a:lvl3pPr marL="950595" indent="0">
              <a:buNone/>
              <a:defRPr sz="1200"/>
            </a:lvl3pPr>
            <a:lvl4pPr marL="1426210" indent="0">
              <a:buNone/>
              <a:defRPr sz="1100"/>
            </a:lvl4pPr>
            <a:lvl5pPr marL="1901825" indent="0">
              <a:buNone/>
              <a:defRPr sz="1100"/>
            </a:lvl5pPr>
            <a:lvl6pPr marL="2377440" indent="0">
              <a:buNone/>
              <a:defRPr sz="1100"/>
            </a:lvl6pPr>
            <a:lvl7pPr marL="2852420" indent="0">
              <a:buNone/>
              <a:defRPr sz="1100"/>
            </a:lvl7pPr>
            <a:lvl8pPr marL="3328035" indent="0">
              <a:buNone/>
              <a:defRPr sz="1100"/>
            </a:lvl8pPr>
            <a:lvl9pPr marL="380365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33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822856"/>
            <a:ext cx="4629150" cy="4061355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0595" indent="0">
              <a:buNone/>
              <a:defRPr sz="2500"/>
            </a:lvl3pPr>
            <a:lvl4pPr marL="1426210" indent="0">
              <a:buNone/>
              <a:defRPr sz="2100"/>
            </a:lvl4pPr>
            <a:lvl5pPr marL="1901825" indent="0">
              <a:buNone/>
              <a:defRPr sz="2100"/>
            </a:lvl5pPr>
            <a:lvl6pPr marL="2377440" indent="0">
              <a:buNone/>
              <a:defRPr sz="2100"/>
            </a:lvl6pPr>
            <a:lvl7pPr marL="2852420" indent="0">
              <a:buNone/>
              <a:defRPr sz="2100"/>
            </a:lvl7pPr>
            <a:lvl8pPr marL="3328035" indent="0">
              <a:buNone/>
              <a:defRPr sz="2100"/>
            </a:lvl8pPr>
            <a:lvl9pPr marL="3803650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4"/>
          </a:xfrm>
        </p:spPr>
        <p:txBody>
          <a:bodyPr/>
          <a:lstStyle>
            <a:lvl1pPr marL="0" indent="0">
              <a:buNone/>
              <a:defRPr sz="1600"/>
            </a:lvl1pPr>
            <a:lvl2pPr marL="475615" indent="0">
              <a:buNone/>
              <a:defRPr sz="1500"/>
            </a:lvl2pPr>
            <a:lvl3pPr marL="950595" indent="0">
              <a:buNone/>
              <a:defRPr sz="1200"/>
            </a:lvl3pPr>
            <a:lvl4pPr marL="1426210" indent="0">
              <a:buNone/>
              <a:defRPr sz="1100"/>
            </a:lvl4pPr>
            <a:lvl5pPr marL="1901825" indent="0">
              <a:buNone/>
              <a:defRPr sz="1100"/>
            </a:lvl5pPr>
            <a:lvl6pPr marL="2377440" indent="0">
              <a:buNone/>
              <a:defRPr sz="1100"/>
            </a:lvl6pPr>
            <a:lvl7pPr marL="2852420" indent="0">
              <a:buNone/>
              <a:defRPr sz="1100"/>
            </a:lvl7pPr>
            <a:lvl8pPr marL="3328035" indent="0">
              <a:buNone/>
              <a:defRPr sz="1100"/>
            </a:lvl8pPr>
            <a:lvl9pPr marL="380365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04271"/>
            <a:ext cx="1971675" cy="48431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04271"/>
            <a:ext cx="5800725" cy="48431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04272"/>
            <a:ext cx="7886700" cy="1104635"/>
          </a:xfrm>
          <a:prstGeom prst="rect">
            <a:avLst/>
          </a:prstGeom>
        </p:spPr>
        <p:txBody>
          <a:bodyPr vert="horz" lIns="95087" tIns="47543" rIns="95087" bIns="4754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6"/>
          </a:xfrm>
          <a:prstGeom prst="rect">
            <a:avLst/>
          </a:prstGeom>
        </p:spPr>
        <p:txBody>
          <a:bodyPr vert="horz" lIns="95087" tIns="47543" rIns="95087" bIns="4754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5296960"/>
            <a:ext cx="2057400" cy="304271"/>
          </a:xfrm>
          <a:prstGeom prst="rect">
            <a:avLst/>
          </a:prstGeom>
        </p:spPr>
        <p:txBody>
          <a:bodyPr vert="horz" lIns="95087" tIns="47543" rIns="95087" bIns="4754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5296960"/>
            <a:ext cx="3086100" cy="304271"/>
          </a:xfrm>
          <a:prstGeom prst="rect">
            <a:avLst/>
          </a:prstGeom>
        </p:spPr>
        <p:txBody>
          <a:bodyPr vert="horz" lIns="95087" tIns="47543" rIns="95087" bIns="4754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5296960"/>
            <a:ext cx="2057400" cy="304271"/>
          </a:xfrm>
          <a:prstGeom prst="rect">
            <a:avLst/>
          </a:prstGeom>
        </p:spPr>
        <p:txBody>
          <a:bodyPr vert="horz" lIns="95087" tIns="47543" rIns="95087" bIns="4754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50595" rtl="0" eaLnBrk="1" latinLnBrk="0" hangingPunct="1">
        <a:lnSpc>
          <a:spcPct val="90000"/>
        </a:lnSpc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7490" indent="-237490" algn="l" defTabSz="950595" rtl="0" eaLnBrk="1" latinLnBrk="0" hangingPunct="1">
        <a:lnSpc>
          <a:spcPct val="90000"/>
        </a:lnSpc>
        <a:spcBef>
          <a:spcPts val="104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13105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720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335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315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930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545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525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140" indent="-237490" algn="l" defTabSz="950595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95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210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825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440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420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035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650" algn="l" defTabSz="9505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7865" y="171557"/>
            <a:ext cx="7886700" cy="1104635"/>
          </a:xfrm>
        </p:spPr>
        <p:txBody>
          <a:bodyPr/>
          <a:p>
            <a:r>
              <a:rPr lang="zh-CN" altLang="en-US"/>
              <a:t>诸葛亮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6055" y="1499235"/>
            <a:ext cx="8958580" cy="4111625"/>
          </a:xfrm>
          <a:solidFill>
            <a:schemeClr val="bg1"/>
          </a:solidFill>
        </p:spPr>
        <p:txBody>
          <a:bodyPr/>
          <a:p>
            <a:r>
              <a:rPr lang="zh-CN" altLang="en-US"/>
              <a:t>南宋诗人陆游曾高度评价这篇表文，说道：</a:t>
            </a:r>
            <a:endParaRPr lang="zh-CN" altLang="en-US"/>
          </a:p>
          <a:p>
            <a:r>
              <a:rPr lang="zh-CN" altLang="en-US"/>
              <a:t>“早岁哪知世事艰，中原北望气如山，楼船夜雪瓜舟渡，铁马秋风大散关，塞上长城空自许，镜中蓑鬓已先斑，</a:t>
            </a:r>
            <a:r>
              <a:rPr lang="zh-CN" altLang="en-US">
                <a:solidFill>
                  <a:srgbClr val="FF0000"/>
                </a:solidFill>
              </a:rPr>
              <a:t>出师一表真名世，千载谁堪伯仲间。</a:t>
            </a:r>
            <a:r>
              <a:rPr lang="zh-CN" altLang="en-US"/>
              <a:t>”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杜甫：“三顾频烦天下计，两朝开济老臣心。”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564641" y="354405"/>
          <a:ext cx="8000390" cy="4990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0039"/>
                <a:gridCol w="800039"/>
                <a:gridCol w="800039"/>
                <a:gridCol w="800039"/>
                <a:gridCol w="800039"/>
                <a:gridCol w="800039"/>
                <a:gridCol w="800039"/>
                <a:gridCol w="800039"/>
                <a:gridCol w="800039"/>
                <a:gridCol w="800039"/>
              </a:tblGrid>
              <a:tr h="499079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张圣听以光先帝遗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之于陛下也诚宜开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追先帝之殊遇欲报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之士忘身于外者盖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之臣不懈于内忠志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存亡之秋也然侍卫</a:t>
                      </a:r>
                      <a:endParaRPr lang="en-US" altLang="zh-CN" sz="40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益州疲弊此</a:t>
                      </a:r>
                      <a:endParaRPr lang="en-US" altLang="zh-CN" sz="40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  <a:p>
                      <a:pPr algn="ctr"/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诚危急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505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道崩殂</a:t>
                      </a:r>
                      <a:endParaRPr lang="en-US" altLang="zh-CN" sz="40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  <a:p>
                      <a:pPr marL="0" marR="0" indent="0" algn="ctr" defTabSz="9505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40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今天下三分</a:t>
                      </a:r>
                      <a:endParaRPr lang="en-US" altLang="zh-CN" sz="40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00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先帝创业未半而中</a:t>
                      </a:r>
                      <a:endParaRPr lang="zh-CN" altLang="en-US" sz="4000" dirty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48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出师表</a:t>
                      </a:r>
                      <a:endParaRPr lang="en-US" altLang="zh-CN" sz="48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  <a:latin typeface="华文行楷" panose="02010800040101010101" pitchFamily="2" charset="-122"/>
                          <a:ea typeface="华文行楷" panose="02010800040101010101" pitchFamily="2" charset="-122"/>
                        </a:rPr>
                        <a:t>诸葛亮</a:t>
                      </a:r>
                      <a:endParaRPr lang="en-US" altLang="zh-CN" sz="2800" dirty="0" smtClean="0">
                        <a:solidFill>
                          <a:schemeClr val="tx1"/>
                        </a:solidFill>
                        <a:latin typeface="华文行楷" panose="02010800040101010101" pitchFamily="2" charset="-122"/>
                        <a:ea typeface="华文行楷" panose="02010800040101010101" pitchFamily="2" charset="-122"/>
                      </a:endParaRPr>
                    </a:p>
                  </a:txBody>
                  <a:tcPr anchor="ctr"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6360" y="849171"/>
            <a:ext cx="8803005" cy="4776217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40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公元221年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，刘备称帝，诸葛亮为丞相。223年，刘备病死，将刘禅托付给诸葛亮。诸葛亮实行了一系列比较正确的政治和经济措施，使蜀汉境内呈现兴旺景象。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为了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全国统一，诸葛亮在平息南方叛乱之后，于227年决定北上伐魏，拟夺取魏的长安，临行之前上书后主，以恳切委婉的言辞劝勉后主要广开言路、严明赏罚、亲贤远佞，以此兴复汉室；同时也表达自己以身许国，忠贞不二的思想。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7444" y="-131673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5893" y="829970"/>
            <a:ext cx="8972270" cy="4744212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lIns="0" rIns="0">
            <a:noAutofit/>
          </a:bodyPr>
          <a:lstStyle/>
          <a:p>
            <a:pPr lvl="0" indent="0">
              <a:lnSpc>
                <a:spcPct val="125000"/>
              </a:lnSpc>
              <a:spcBef>
                <a:spcPct val="50000"/>
              </a:spcBef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表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：古代的一种文体。表的主要作用是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表达臣子对君主的忠诚和希望。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“动之以情”是这种文体的一个基本特征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indent="0">
              <a:lnSpc>
                <a:spcPct val="125000"/>
              </a:lnSpc>
              <a:spcBef>
                <a:spcPct val="50000"/>
              </a:spcBef>
              <a:buNone/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“出师表”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是出兵打仗前，主帅给君主上的奏章。这种表，或表明精忠报国之心，或献攻略之策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出师表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传世有二，此为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前出师表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，另有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后出师表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。因建兴六年诸葛亮率军出散关前，给刘禅又上一表，即为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后出师表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indent="0">
              <a:spcBef>
                <a:spcPct val="50000"/>
              </a:spcBef>
              <a:buNone/>
            </a:pP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3571" y="843763"/>
            <a:ext cx="8756753" cy="447690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ts val="626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先帝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创业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未半而中道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崩殂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，今天下三分，益州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疲弊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，此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诚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危急存亡之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秋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也。然侍卫之臣不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懈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于内，忠志之士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忘身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于外者，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盖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追先帝之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殊遇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，欲报之于陛下也。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宜开张圣听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            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以光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先帝遗德，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恢弘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志士之气，不宜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妄自菲薄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引喻失义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塞忠谏之路也。 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6320" y="1620520"/>
            <a:ext cx="182118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帝王之死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68315" y="1620520"/>
            <a:ext cx="348170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人力疲惫，财力不足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17270" y="2453005"/>
            <a:ext cx="91313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实在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54375" y="2453005"/>
            <a:ext cx="89916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时候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35725" y="2378710"/>
            <a:ext cx="110744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懈怠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29005" y="3178175"/>
            <a:ext cx="17697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奋不顾身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30420" y="3178175"/>
            <a:ext cx="197548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特殊的礼遇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5800" y="3956050"/>
            <a:ext cx="95885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应当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728470" y="3956050"/>
            <a:ext cx="281051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扩大皇上听闻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93765" y="3956050"/>
            <a:ext cx="17697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发扬光大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80035" y="4768850"/>
            <a:ext cx="17697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发扬光大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408555" y="4768850"/>
            <a:ext cx="238760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过于看轻自己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938395" y="4768850"/>
            <a:ext cx="22142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说话不恰当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2485" y="1620520"/>
            <a:ext cx="249745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创立统一大业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090545" y="3178175"/>
            <a:ext cx="122682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原因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00980" y="3956050"/>
            <a:ext cx="69278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来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152640" y="4768850"/>
            <a:ext cx="144145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以致于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uiExpand="1" build="p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8" grpId="0" bldLvl="0" animBg="1"/>
      <p:bldP spid="4" grpId="0" bldLvl="0" animBg="1"/>
      <p:bldP spid="17" grpId="0" bldLvl="0" animBg="1"/>
      <p:bldP spid="19" grpId="0" bldLvl="0" animBg="1"/>
      <p:bldP spid="2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3405" y="45720"/>
            <a:ext cx="4045585" cy="103314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3675" y="908685"/>
            <a:ext cx="8889365" cy="4688205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先帝开创统一中原的大业还没有完成一半，竟中途去世。如今天下分成三国，我益州地区人力疲惫、财力不足，</a:t>
            </a:r>
            <a:r>
              <a:rPr lang="zh-CN" altLang="en-US" sz="32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这实在是处在万分危急、存亡难料的时刻。但是，侍奉守卫的臣子，在朝廷里不敢稍有懈怠；忠诚有志的将士，在疆场舍身忘死的作战，这都是追念先帝的特殊恩遇，想报答给陛下的缘故。</a:t>
            </a:r>
            <a:endParaRPr lang="zh-CN" altLang="en-US" sz="3200" b="1" dirty="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4480" y="1250315"/>
            <a:ext cx="8597900" cy="3401695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陛下实在应该广开言路听取群臣的意见，来发扬光大先帝遗留下来的美德，</a:t>
            </a:r>
            <a:r>
              <a:rPr lang="zh-CN" altLang="en-US" sz="32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发扬志士们的勇气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，绝不应该随便看轻自己，说话不恰当，</a:t>
            </a:r>
            <a:r>
              <a:rPr lang="zh-CN" altLang="en-US" sz="32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以致于堵塞了忠诚进谏的道路。</a:t>
            </a:r>
            <a:endParaRPr lang="zh-CN" altLang="en-US" sz="3200" b="1" dirty="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99562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找出</a:t>
            </a:r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全文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中表明诸葛亮伐魏背景的句子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尝试简要概括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zh-CN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8989" y="2072735"/>
            <a:ext cx="8761567" cy="275529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国内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：先帝创业未半而中道崩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殂；侍卫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之臣不懈于内，忠志之士忘身于外者。</a:t>
            </a:r>
            <a:endParaRPr lang="zh-CN" altLang="en-US" sz="32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天下</a:t>
            </a:r>
            <a:r>
              <a:rPr lang="zh-CN" altLang="en-US" sz="32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：今天下三分，益州疲弊，此诚危急存亡之秋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也。</a:t>
            </a:r>
            <a:endParaRPr lang="en-US" altLang="zh-CN" sz="3200" b="1" dirty="0" smtClean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4366" y="819633"/>
            <a:ext cx="8756753" cy="447690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ts val="906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宫中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府中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，俱为一体，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陟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罚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臧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否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，不宜异同。若有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作奸犯科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及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忠善者，宜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付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有司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论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其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刑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赏，以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昭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陛下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平明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之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理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，不宜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偏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私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，使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内外异法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也。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9720" y="1948180"/>
            <a:ext cx="148145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皇宫中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66900" y="1948180"/>
            <a:ext cx="148145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朝廷中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27270" y="1859915"/>
            <a:ext cx="105156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晋升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67095" y="1859915"/>
            <a:ext cx="101155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赞扬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9355" y="941705"/>
            <a:ext cx="106426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批评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63830" y="2992755"/>
            <a:ext cx="376047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做奸邪事情，触犯科条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66155" y="2992755"/>
            <a:ext cx="105854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交给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33615" y="2992755"/>
            <a:ext cx="107061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判定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4470" y="4098925"/>
            <a:ext cx="83058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罚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18895" y="4192270"/>
            <a:ext cx="120777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彰显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590800" y="4192270"/>
            <a:ext cx="203962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公平、清明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418455" y="4192270"/>
            <a:ext cx="110426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偏袒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22720" y="4192270"/>
            <a:ext cx="112585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私心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924300" y="2992755"/>
            <a:ext cx="819150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做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342765" y="4738370"/>
            <a:ext cx="901065" cy="5581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治理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9" grpId="0" bldLvl="0" animBg="1"/>
      <p:bldP spid="2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3050" y="964565"/>
            <a:ext cx="859790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>
              <a:lnSpc>
                <a:spcPct val="150000"/>
              </a:lnSpc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皇宫中朝廷中都是一个整体，奖惩功过、好坏，不应该因在宫中或在府中而异。如果有做奸邪事情，触犯科条法令和尽忠行善的人，应交给主管的官吏判定他们受罚或受赏，来表明陛下公正严明的治理。不应偏袒徇私，使宫内和朝廷刑赏之法不同。</a:t>
            </a: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0810" y="963930"/>
            <a:ext cx="8882380" cy="463677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ct val="20000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侍中、侍郎郭攸之、费祎、董允等，此皆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良实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志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虑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忠纯，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是以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先帝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简拔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遗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陛下。愚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以为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宫中之事，事无大小，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悉以咨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之，然后施行，必能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裨补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阙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漏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，有所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广益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96610" y="2005330"/>
            <a:ext cx="307086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善良、诚实的人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4835" y="2966720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志向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16050" y="2088515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思虑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027680" y="2966720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因此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77385" y="2966720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选拔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88330" y="2966720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给予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753350" y="2966720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认为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43350" y="3945255"/>
            <a:ext cx="78486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都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31460" y="3945255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询问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2681" y="4881321"/>
            <a:ext cx="106492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弥补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55675" y="4881245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缺点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945640" y="4881245"/>
            <a:ext cx="108204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疏漏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115310" y="4881245"/>
            <a:ext cx="2440305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启发、帮助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28210" y="3945255"/>
            <a:ext cx="784860" cy="4895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拿</a:t>
            </a:r>
            <a:endParaRPr lang="zh-CN" altLang="en-US" sz="32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3050" y="964565"/>
            <a:ext cx="859790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>
              <a:lnSpc>
                <a:spcPct val="150000"/>
              </a:lnSpc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侍中、侍郎郭攸之、费祎、侍郎董允等，这些都是善良诚实的人，他们的志向和心思忠诚无二，因此先帝才选拔留下来辅佐陛下。我认为宫中的事情，无论大小，都应拿来问问他们的意见，这样以后再去实施，一定能弥补缺点和疏漏之处，有启发和帮助。</a:t>
            </a: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indent="0">
              <a:lnSpc>
                <a:spcPct val="150000"/>
              </a:lnSpc>
              <a:buNone/>
            </a:pP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4366" y="1009498"/>
            <a:ext cx="8756753" cy="447690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fontAlgn="auto">
              <a:lnSpc>
                <a:spcPct val="20000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将军向宠，性行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淑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均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晓畅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军事，试用于昔日，先帝称之曰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能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，是以众议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举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宠为督。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愚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以为营中之事，悉以咨之，必能使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行阵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和睦，</a:t>
            </a:r>
            <a:r>
              <a:rPr lang="zh-CN" altLang="en-US" sz="32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优劣得所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。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25545" y="2096770"/>
            <a:ext cx="65976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善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19270" y="2096770"/>
            <a:ext cx="99123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公平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61005" y="3060700"/>
            <a:ext cx="123063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能干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04205" y="3060700"/>
            <a:ext cx="109410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推荐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978140" y="3060700"/>
            <a:ext cx="65976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我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81115" y="4018280"/>
            <a:ext cx="97980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部队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15820" y="4393565"/>
            <a:ext cx="2075815" cy="9239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好的差的各得其所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310505" y="2096770"/>
            <a:ext cx="99123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精通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3050" y="964565"/>
            <a:ext cx="859790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>
              <a:lnSpc>
                <a:spcPct val="150000"/>
              </a:lnSpc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将军向宠，性情品德善良平正，通晓军事，当年试用，先帝称赞他能干，所以大家商议推举他做中部督。我认为军营中的事情，都拿来和他商量，就一定能够使军中团结和睦，好的差的各得其所。 </a:t>
            </a: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lvl="0" indent="0">
              <a:lnSpc>
                <a:spcPct val="150000"/>
              </a:lnSpc>
              <a:buNone/>
            </a:pP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4366" y="1009498"/>
            <a:ext cx="8756753" cy="447690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亲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贤臣，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远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小人，此先汉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兴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隆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也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；亲小人，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远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贤臣，此后汉所以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倾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颓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也。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先帝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在时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，每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与臣论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此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事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，未尝不叹息痛</a:t>
            </a:r>
            <a:r>
              <a:rPr lang="zh-CN" altLang="en-US" sz="2800" b="1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恨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于桓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、灵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也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侍中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、尚书、长史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参军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，此悉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贞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良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死节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之臣，愿陛下亲之、信之，则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汉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室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之隆，可计日而待也。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200000"/>
              </a:lnSpc>
              <a:buNone/>
            </a:pP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72575" y="1822752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亲近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85145" y="1822752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疏远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15040" y="2601262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倾覆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46610" y="2601262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衰败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34945" y="3401060"/>
            <a:ext cx="110299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遗憾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0285" y="4132882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坚贞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45410" y="4132580"/>
            <a:ext cx="198501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为节而死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0540" y="1734185"/>
            <a:ext cx="193167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...</a:t>
            </a:r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的原因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52295" y="1734487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兴盛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3050" y="964565"/>
            <a:ext cx="859790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亲近贤臣，远离小人，这是先汉兴盛的原因；亲近小人，远离贤臣，这是后汉倾覆衰败的原因。先帝在世时，每次和我评论起这些事，没有不对桓、灵二帝感到哀叹和痛心遗憾的。 侍中、尚书、长史、参军，这些人都是坚贞可靠、能够以死报国的忠臣，希望陛下亲近他们，信任他们，那么汉王室的兴盛，就为时不远了。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99562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文中</a:t>
            </a:r>
            <a:r>
              <a:rPr lang="zh-CN" altLang="en-US" sz="3200" b="1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这</a:t>
            </a:r>
            <a:r>
              <a:rPr lang="zh-CN" altLang="en-US" sz="3200" b="1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部分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诸葛亮就国内政治问题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向后主刘禅提出了哪几条建议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其中哪一条最主要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为什么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endParaRPr lang="en-US" altLang="zh-CN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8989" y="2072734"/>
            <a:ext cx="8761567" cy="317957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①广开言路</a:t>
            </a:r>
            <a:r>
              <a:rPr lang="en-US" altLang="zh-CN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疏通忠谏之路</a:t>
            </a:r>
            <a:r>
              <a:rPr lang="en-US" altLang="zh-CN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en-US" altLang="zh-CN" sz="3200" b="1" dirty="0" smtClean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②严明赏罚</a:t>
            </a:r>
            <a:r>
              <a:rPr lang="en-US" altLang="zh-CN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内外同法</a:t>
            </a:r>
            <a:r>
              <a:rPr lang="en-US" altLang="zh-CN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en-US" altLang="zh-CN" sz="3200" b="1" dirty="0" smtClean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③亲贤臣</a:t>
            </a:r>
            <a:r>
              <a:rPr lang="en-US" altLang="zh-CN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远小人。</a:t>
            </a:r>
            <a:endParaRPr lang="zh-CN" altLang="en-US" sz="32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373073" y="3738067"/>
            <a:ext cx="8324699" cy="1389888"/>
          </a:xfrm>
          <a:prstGeom prst="wedgeRectCallout">
            <a:avLst>
              <a:gd name="adj1" fmla="val -39902"/>
              <a:gd name="adj2" fmla="val -6078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只有做到亲贤远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佞</a:t>
            </a:r>
            <a:r>
              <a:rPr lang="en-US" altLang="zh-CN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才能实现前两条建议</a:t>
            </a:r>
            <a:r>
              <a:rPr lang="en-US" altLang="zh-CN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作者在第五段中还特意借先帝之口说明亲贤臣远小人的重要性，借以督促后主。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84931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诸葛亮为什么在出师前的表文中首要提出对于国内政治的建议呢？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41401" y="2423864"/>
            <a:ext cx="8617306" cy="213350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刘禅新帝初立，国内政局不稳，要想出师后无后顾之忧，必须有正确的治国之策，专心伐魏，所以才会一开篇就提到了出师后的国内政治问题。</a:t>
            </a:r>
            <a:endParaRPr lang="zh-CN" altLang="en-US" sz="32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7052" y="936138"/>
            <a:ext cx="8742123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臣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本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布衣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躬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耕于南阳，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苟全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性命于乱世，不求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闻达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于诸侯。先帝不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臣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卑鄙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自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枉屈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，三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顾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臣于草庐之中，咨臣以当世之事，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由是感激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，遂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许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先帝以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驱驰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。后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值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倾覆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，受任于败军之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际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，奉命于危难之间：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尔来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二十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一年矣。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09049" y="178624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平民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8455" y="1786255"/>
            <a:ext cx="206565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苟且保全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810" y="2582545"/>
            <a:ext cx="261239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有名望、显达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930525" y="2582545"/>
            <a:ext cx="353949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身份低微，见识短浅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63335" y="1885315"/>
            <a:ext cx="161988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屈尊就卑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08504" y="267016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拜访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519584" y="3425181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因此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02764" y="3425181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答应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6850" y="3590925"/>
            <a:ext cx="163449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奔走效劳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25245" y="4270375"/>
            <a:ext cx="93281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遇到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258349" y="427036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兵败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957734" y="427036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时候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6850" y="5096510"/>
            <a:ext cx="206121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自那时以来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379345" y="5096510"/>
            <a:ext cx="55118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又</a:t>
            </a:r>
            <a:endParaRPr lang="en-US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46004" y="178624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亲自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478780" y="3425190"/>
            <a:ext cx="174561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感奋激发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82629" y="1885306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endParaRPr lang="zh-CN" altLang="zh-CN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2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0815" y="838835"/>
            <a:ext cx="8825865" cy="472694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0000"/>
              </a:lnSpc>
              <a:spcBef>
                <a:spcPts val="1000"/>
              </a:spcBef>
              <a:buNone/>
            </a:pP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我本是平民，在南阳亲自种地，在乱世里苟且保全性命，不想在诸侯中做官扬名。先帝不因为我身份低微，见识浅陋，降低身份，委屈自己，三次到草庐来访看我，向我询问当代的大事，因此我深为感激，就答应为先帝奔走效劳。后来遇到兵败，在军事上失败的时候接受重任，在危难紧迫的关头奉命出使，那时以来有二十一年了。 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1214" y="892247"/>
            <a:ext cx="8903058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75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先帝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知臣谨慎，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故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临崩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寄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臣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大事也。受命以来，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夙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夜忧叹，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恐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托付不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效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伤先帝之明；故五月渡泸，深入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不毛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。今南方已定，兵甲已足，当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奖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率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三军，北定中原，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庶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竭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驽钝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攘除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奸凶，兴复汉室，还于旧都。此臣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报先帝而忠陛下之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职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也。至于斟酌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损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，进尽忠言，则攸之、祎、允之任也。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59389" y="16234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因此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8744" y="16234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托付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445" y="2345055"/>
            <a:ext cx="74041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早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78539" y="234484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以致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30835" y="3122295"/>
            <a:ext cx="300291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人烟稀少的地方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66419" y="31220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鼓励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9074" y="31220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统帅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94039" y="384217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希望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08175" y="3842385"/>
            <a:ext cx="178308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才能平庸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778250" y="3842385"/>
            <a:ext cx="214503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排除、铲除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16535" y="4608195"/>
            <a:ext cx="219202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用来</a:t>
            </a:r>
            <a:r>
              <a:rPr lang="en-US" altLang="zh-CN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43894" y="46079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职责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80560" y="4608195"/>
            <a:ext cx="97028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本分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903085" y="4608195"/>
            <a:ext cx="105791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利弊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85699" y="162348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把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 bldLvl="0" animBg="1"/>
      <p:bldP spid="5" grpId="0" bldLvl="0" animBg="1"/>
      <p:bldP spid="6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9" grpId="0" bldLvl="0" animBg="1"/>
      <p:bldP spid="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7320" y="964565"/>
            <a:ext cx="883793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先帝知道我办事谨慎，所以在临死的时候把国家大事托付给我。接受任命以来，（我）早晚忧虑叹息，恐怕托付的不能完成，以致损伤了先帝的圣明。所以我五月率兵渡过泸水，深入荒芜之地。现在南方已经平定，武库兵器已经充足，应当鼓励率领三军将士，北上平定中原，</a:t>
            </a: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125031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3050" y="964565"/>
            <a:ext cx="8597900" cy="4601210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我期望竭尽我平庸的才能，铲除奸邪凶顽的敌人，复兴汉室，回归旧日国都。这是我用来报答先帝并忠于陛下的职责、本分。至于处理事务斟酌情理，有所兴革，尽力向陛下进谏忠言，那是郭攸之、费祎、董允的责任了。 </a:t>
            </a: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endParaRPr lang="zh-CN" altLang="en-US" sz="32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84931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这一部分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为什么反复提及先帝对自己的知遇之恩和先帝遗志？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8988" y="2482386"/>
            <a:ext cx="8683143" cy="21627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其间</a:t>
            </a:r>
            <a:r>
              <a:rPr lang="en-US" altLang="zh-CN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次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提到“先帝”，一方面抒发了对先帝的感激之情，表达了对刘备父子和蜀汉的效忠之心；另一方面也表明自己的北伐的决心之坚定、意义之重大。</a:t>
            </a:r>
            <a:endParaRPr lang="zh-CN" altLang="en-US" sz="32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1214" y="892247"/>
            <a:ext cx="8903058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 愿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陛下托臣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讨贼兴复之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效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，不效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，则治臣之罪，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以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告先帝之灵。若无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兴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德之言，则责攸之、祎、允等之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慢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，以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彰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其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咎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；陛下亦宜自谋，以咨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诹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善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道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察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纳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雅言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，深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追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先帝遗诏。臣不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胜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受恩感激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US" altLang="zh-CN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zh-CN" altLang="en-US" sz="28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今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当远离，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临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表</a:t>
            </a:r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涕</a:t>
            </a:r>
            <a:r>
              <a:rPr lang="zh-CN" altLang="en-US" sz="28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零</a:t>
            </a: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，不知所言。</a:t>
            </a:r>
            <a:endParaRPr lang="en-US" altLang="zh-CN" sz="28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95279" y="257217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发扬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1445" y="3352800"/>
            <a:ext cx="2087880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怠慢、疏忽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63625" y="3352800"/>
            <a:ext cx="203136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表明、显扬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54489" y="274489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过失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84759" y="3352588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询问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21714" y="3352588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道理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86625" y="3352800"/>
            <a:ext cx="1631315" cy="6070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正确、合理的言论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15554" y="4309533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追念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192145" y="4309745"/>
            <a:ext cx="8426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尽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55479" y="4538768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面对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443605" y="5158105"/>
            <a:ext cx="98996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流泪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25684" y="1650788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把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54509" y="1650788"/>
            <a:ext cx="1036718" cy="375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功效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31445" y="2572385"/>
            <a:ext cx="728345" cy="37528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来</a:t>
            </a:r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8" grpId="0" bldLvl="0" animBg="1"/>
      <p:bldP spid="4" grpId="0" bldLvl="0" animBg="1"/>
      <p:bldP spid="5" grpId="0" bldLvl="0" animBg="1"/>
      <p:bldP spid="1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835" y="0"/>
            <a:ext cx="4045585" cy="88519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0180" y="781685"/>
            <a:ext cx="8745855" cy="4520565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希望陛下把讨伐奸贼、振兴汉朝王业的任务交给我，（如果）没有取得成效，那就请惩治我失职的罪过，用来祭告先帝的神灵。如果没有发扬圣德的言论，那就责备郭攸之、费祎、董允等人的怠慢，来揭示他们的过失。</a:t>
            </a:r>
            <a:endParaRPr lang="zh-CN" altLang="en-US" sz="36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24815" y="285750"/>
            <a:ext cx="4045585" cy="88519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二、疏通文意</a:t>
            </a:r>
            <a:endParaRPr lang="zh-CN" altLang="en-US" sz="4800" b="1" dirty="0" smtClean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0180" y="1170940"/>
            <a:ext cx="8745855" cy="4336415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陛下也应该自己思虑谋划，询问（治国的）好道理，明察和接纳正直的进言，深切地追念先帝的遗训，（如果能这样，那）我就受恩、感激不尽了。</a:t>
            </a:r>
            <a:endParaRPr lang="zh-CN" altLang="en-US" sz="36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     现在就要告别陛下远征了，面对这篇表文热泪纵横，不知道说了些什么。</a:t>
            </a:r>
            <a:endParaRPr lang="zh-CN" altLang="en-US" sz="36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pPr lvl="0" indent="0" fontAlgn="auto">
              <a:lnSpc>
                <a:spcPct val="125000"/>
              </a:lnSpc>
              <a:spcBef>
                <a:spcPts val="1000"/>
              </a:spcBef>
              <a:buNone/>
            </a:pPr>
            <a:endParaRPr lang="zh-CN" altLang="en-US" sz="3600" b="1" dirty="0" smtClean="0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animBg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84931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5.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文中</a:t>
            </a:r>
            <a:r>
              <a:rPr lang="zh-CN" altLang="en-US" sz="3600" b="1" dirty="0" smtClean="0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最后一段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有何作用？</a:t>
            </a:r>
            <a:endParaRPr lang="en-US" altLang="zh-CN" sz="36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8987" y="1892388"/>
            <a:ext cx="8683143" cy="12385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归纳前意，总绾全篇。将出师和谏言两层意思合拢，沟通</a:t>
            </a:r>
            <a:r>
              <a:rPr lang="zh-CN" altLang="en-US" sz="32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内在联系</a:t>
            </a:r>
            <a:r>
              <a:rPr lang="zh-CN" altLang="en-US" sz="3200" b="1" dirty="0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zh-CN" altLang="en-US" sz="3200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标注 4"/>
          <p:cNvSpPr/>
          <p:nvPr/>
        </p:nvSpPr>
        <p:spPr>
          <a:xfrm>
            <a:off x="373072" y="3313785"/>
            <a:ext cx="8324699" cy="1389888"/>
          </a:xfrm>
          <a:prstGeom prst="wedgeRectCallout">
            <a:avLst>
              <a:gd name="adj1" fmla="val -95"/>
              <a:gd name="adj2" fmla="val -797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“不效，则治臣之罪”</a:t>
            </a:r>
            <a:r>
              <a:rPr lang="en-US" altLang="zh-CN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昭平明之理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；“咨诹善道，察纳雅言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en-US" altLang="zh-CN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开张圣听。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bldLvl="0" animBg="1"/>
      <p:bldP spid="5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三、整体把握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99562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6.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本文可分为几个部分</a:t>
            </a:r>
            <a:r>
              <a:rPr lang="en-US" altLang="zh-CN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尝试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着归纳每部分的段意。</a:t>
            </a:r>
            <a:endParaRPr lang="en-US" altLang="zh-CN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zh-CN" sz="3200" b="1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0290" y="1633822"/>
            <a:ext cx="8761567" cy="348681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第一部分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(1-5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段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就当前形势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劝说后主继承先帝遗志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提出治国之策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第二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部分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(6-7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段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追述以往经历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表明自己的</a:t>
            </a:r>
            <a:r>
              <a:rPr lang="zh-CN" altLang="en-US" sz="36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忠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君之情和报国之志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第三部分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(8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段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明确归纳各方责任，总结全文。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2800" b="1" dirty="0" smtClean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endParaRPr lang="zh-CN" altLang="en-US" sz="2800" b="1" dirty="0">
              <a:solidFill>
                <a:srgbClr val="00206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四、写作特色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62909"/>
            <a:ext cx="9144000" cy="3979677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以议论为主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辅之以叙事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带有浓厚的抒情色彩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表达方式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);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主次分明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先后有序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说理逻辑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);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用语质朴恳切</a:t>
            </a: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谨慎精练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语言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五、主旨思想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84931"/>
            <a:ext cx="9144000" cy="4535631"/>
          </a:xfr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36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出师表</a:t>
            </a:r>
            <a:r>
              <a:rPr lang="en-US" altLang="zh-CN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阐述</a:t>
            </a:r>
            <a:r>
              <a:rPr lang="zh-CN" altLang="en-US" sz="36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了北伐的必要性以及对后主刘禅治国寄予的期望</a:t>
            </a:r>
            <a:r>
              <a:rPr lang="zh-CN" altLang="en-US" sz="3600" b="1" dirty="0" smtClean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，临行</a:t>
            </a:r>
            <a:r>
              <a:rPr lang="zh-CN" altLang="en-US" sz="36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之前上书后主，以恳切委婉的言辞劝勉后主要广开言路、严明赏罚、亲贤远佞，以此兴复汉室；同时也表达自己以身许国，忠贞不二的思想。</a:t>
            </a:r>
            <a:endParaRPr lang="en-US" altLang="zh-CN" sz="3600" b="1" dirty="0" smtClean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animBg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知识检测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6985" y="845185"/>
            <a:ext cx="9147175" cy="4845685"/>
          </a:xfrm>
          <a:solidFill>
            <a:schemeClr val="bg1"/>
          </a:solidFill>
        </p:spPr>
        <p:txBody>
          <a:bodyPr/>
          <a:p>
            <a:r>
              <a:rPr lang="en-US" altLang="zh-CN" sz="2400" b="1">
                <a:solidFill>
                  <a:srgbClr val="FF0000"/>
                </a:solidFill>
              </a:rPr>
              <a:t>1</a:t>
            </a:r>
            <a:r>
              <a:rPr lang="zh-CN" altLang="en-US" sz="2400" b="1">
                <a:solidFill>
                  <a:srgbClr val="FF0000"/>
                </a:solidFill>
              </a:rPr>
              <a:t>．然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然</a:t>
            </a:r>
            <a:r>
              <a:rPr lang="zh-CN" altLang="en-US" sz="2400" b="1"/>
              <a:t>侍卫之臣不懈于内</a:t>
            </a:r>
            <a:endParaRPr lang="zh-CN" altLang="en-US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（然而，可是，转折连词）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然</a:t>
            </a:r>
            <a:r>
              <a:rPr lang="zh-CN" altLang="en-US" sz="2400" b="1"/>
              <a:t>后施行</a:t>
            </a:r>
            <a:endParaRPr lang="zh-CN" altLang="en-US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（这样，指示代词）</a:t>
            </a:r>
            <a:endParaRPr lang="zh-CN" altLang="en-US" sz="2400" b="1">
              <a:solidFill>
                <a:srgbClr val="FF0000"/>
              </a:solidFill>
            </a:endParaRPr>
          </a:p>
          <a:p>
            <a:pPr algn="l"/>
            <a:r>
              <a:rPr lang="en-US" altLang="zh-CN" sz="2400" b="1">
                <a:solidFill>
                  <a:srgbClr val="FF0000"/>
                </a:solidFill>
              </a:rPr>
              <a:t>2．遗</a:t>
            </a:r>
            <a:endParaRPr lang="en-US" altLang="zh-CN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以光先帝</a:t>
            </a:r>
            <a:r>
              <a:rPr lang="zh-CN" altLang="en-US" sz="2400" b="1">
                <a:solidFill>
                  <a:srgbClr val="FF0000"/>
                </a:solidFill>
              </a:rPr>
              <a:t>遗</a:t>
            </a:r>
            <a:r>
              <a:rPr lang="zh-CN" altLang="en-US" sz="2400" b="1"/>
              <a:t>德</a:t>
            </a:r>
            <a:endParaRPr lang="zh-CN" altLang="en-US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（遗留，动词。下文“深追先帝遗诏”中“遗”同）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以</a:t>
            </a:r>
            <a:r>
              <a:rPr lang="zh-CN" altLang="en-US" sz="2400" b="1">
                <a:solidFill>
                  <a:srgbClr val="FF0000"/>
                </a:solidFill>
              </a:rPr>
              <a:t>遗</a:t>
            </a:r>
            <a:r>
              <a:rPr lang="zh-CN" altLang="en-US" sz="2400" b="1"/>
              <a:t>陛下</a:t>
            </a:r>
            <a:endParaRPr lang="zh-CN" altLang="en-US" sz="2400" b="1"/>
          </a:p>
          <a:p>
            <a:r>
              <a:rPr lang="zh-CN" altLang="en-US" sz="2400" b="1">
                <a:solidFill>
                  <a:srgbClr val="FF0000"/>
                </a:solidFill>
              </a:rPr>
              <a:t>（给予，动词）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知识检测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74295" y="845185"/>
            <a:ext cx="9147175" cy="4845685"/>
          </a:xfrm>
          <a:solidFill>
            <a:schemeClr val="bg1"/>
          </a:solidFill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3</a:t>
            </a:r>
            <a:r>
              <a:rPr lang="zh-CN" altLang="en-US" sz="2400" b="1">
                <a:solidFill>
                  <a:srgbClr val="FF0000"/>
                </a:solidFill>
              </a:rPr>
              <a:t>、所以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此后汉</a:t>
            </a:r>
            <a:r>
              <a:rPr lang="zh-CN" altLang="en-US" sz="2400" b="1">
                <a:solidFill>
                  <a:srgbClr val="FF0000"/>
                </a:solidFill>
              </a:rPr>
              <a:t>所以</a:t>
            </a:r>
            <a:r>
              <a:rPr lang="zh-CN" altLang="en-US" sz="2400" b="1">
                <a:solidFill>
                  <a:schemeClr val="tx1"/>
                </a:solidFill>
              </a:rPr>
              <a:t>倾颓也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（表原因，...的原因）</a:t>
            </a:r>
            <a:endParaRPr lang="zh-CN" altLang="en-US" sz="2400" b="1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b="1">
                <a:solidFill>
                  <a:schemeClr val="tx1"/>
                </a:solidFill>
              </a:rPr>
              <a:t>此臣</a:t>
            </a:r>
            <a:r>
              <a:rPr lang="zh-CN" altLang="en-US" sz="2400" b="1">
                <a:solidFill>
                  <a:srgbClr val="FF0000"/>
                </a:solidFill>
              </a:rPr>
              <a:t>所以</a:t>
            </a:r>
            <a:r>
              <a:rPr lang="zh-CN" altLang="en-US" sz="2400" b="1">
                <a:solidFill>
                  <a:schemeClr val="tx1"/>
                </a:solidFill>
              </a:rPr>
              <a:t>报先帝而忠陛下之职分也。</a:t>
            </a:r>
            <a:endParaRPr lang="zh-CN" altLang="en-US" sz="2400" b="1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zh-CN" altLang="en-US" sz="2400" b="1">
                <a:solidFill>
                  <a:schemeClr val="tx1"/>
                </a:solidFill>
              </a:rPr>
              <a:t>（以所，用来）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en-US" altLang="zh-CN" sz="2400" b="1">
                <a:solidFill>
                  <a:srgbClr val="FF0000"/>
                </a:solidFill>
              </a:rPr>
              <a:t>4</a:t>
            </a:r>
            <a:r>
              <a:rPr lang="zh-CN" altLang="en-US" sz="2400" b="1">
                <a:solidFill>
                  <a:srgbClr val="FF0000"/>
                </a:solidFill>
              </a:rPr>
              <a:t>、以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故临崩寄臣</a:t>
            </a:r>
            <a:r>
              <a:rPr lang="zh-CN" altLang="en-US" sz="2400" b="1">
                <a:solidFill>
                  <a:srgbClr val="FF0000"/>
                </a:solidFill>
              </a:rPr>
              <a:t>以</a:t>
            </a:r>
            <a:r>
              <a:rPr lang="zh-CN" altLang="en-US" sz="2400" b="1">
                <a:solidFill>
                  <a:schemeClr val="tx1"/>
                </a:solidFill>
              </a:rPr>
              <a:t>大事也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（介词，把）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chemeClr val="tx1"/>
                </a:solidFill>
              </a:rPr>
              <a:t>先帝不</a:t>
            </a:r>
            <a:r>
              <a:rPr lang="zh-CN" altLang="en-US" sz="2400" b="1">
                <a:solidFill>
                  <a:srgbClr val="FF0000"/>
                </a:solidFill>
              </a:rPr>
              <a:t>以</a:t>
            </a:r>
            <a:r>
              <a:rPr lang="zh-CN" altLang="en-US" sz="2400" b="1">
                <a:solidFill>
                  <a:schemeClr val="tx1"/>
                </a:solidFill>
              </a:rPr>
              <a:t>臣卑鄙。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（因为）</a:t>
            </a:r>
            <a:endParaRPr lang="zh-CN" altLang="en-US" sz="2400" b="1">
              <a:solidFill>
                <a:schemeClr val="tx1"/>
              </a:solidFill>
            </a:endParaRPr>
          </a:p>
          <a:p>
            <a:endParaRPr lang="en-US" altLang="zh-CN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759" y="0"/>
            <a:ext cx="4045763" cy="1104635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zh-CN" altLang="en-US" sz="4800" b="1" dirty="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知识检测</a:t>
            </a:r>
            <a:endParaRPr lang="zh-CN" altLang="en-US" sz="48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内容占位符 3"/>
          <p:cNvSpPr/>
          <p:nvPr>
            <p:ph idx="1"/>
          </p:nvPr>
        </p:nvSpPr>
        <p:spPr>
          <a:xfrm>
            <a:off x="130810" y="765810"/>
            <a:ext cx="9147175" cy="4845685"/>
          </a:xfrm>
          <a:solidFill>
            <a:schemeClr val="bg1"/>
          </a:solidFill>
        </p:spPr>
        <p:txBody>
          <a:bodyPr>
            <a:normAutofit lnSpcReduction="20000"/>
          </a:bodyPr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光先帝遗德。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（连词，来）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塞忠谏之路也。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（以致于）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ym typeface="+mn-ea"/>
              </a:rPr>
              <a:t>受命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来。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（表限定）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ym typeface="+mn-ea"/>
              </a:rPr>
              <a:t>是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众议举宠为督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（因为）</a:t>
            </a:r>
            <a:endParaRPr lang="zh-CN" altLang="en-US" sz="2400" b="1">
              <a:solidFill>
                <a:schemeClr val="tx1"/>
              </a:solidFill>
            </a:endParaRPr>
          </a:p>
          <a:p>
            <a:r>
              <a:rPr lang="zh-CN" altLang="en-US" sz="2400" b="1">
                <a:sym typeface="+mn-ea"/>
              </a:rPr>
              <a:t>咨臣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当世之事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（用）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ym typeface="+mn-ea"/>
              </a:rPr>
              <a:t>是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先帝简拔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以</a:t>
            </a:r>
            <a:r>
              <a:rPr lang="zh-CN" altLang="en-US" sz="2400" b="1">
                <a:sym typeface="+mn-ea"/>
              </a:rPr>
              <a:t>遗陛下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（因为 ）（用来）</a:t>
            </a:r>
            <a:endParaRPr lang="zh-CN" altLang="en-US" sz="2400" b="1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>
              <a:lnSpc>
                <a:spcPct val="80000"/>
              </a:lnSpc>
            </a:pP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4101</Words>
  <Application>WPS 演示</Application>
  <PresentationFormat>全屏显示(16:10)</PresentationFormat>
  <Paragraphs>451</Paragraphs>
  <Slides>35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6" baseType="lpstr">
      <vt:lpstr>Arial</vt:lpstr>
      <vt:lpstr>宋体</vt:lpstr>
      <vt:lpstr>Wingdings</vt:lpstr>
      <vt:lpstr>华文行楷</vt:lpstr>
      <vt:lpstr>隶书</vt:lpstr>
      <vt:lpstr>微软雅黑</vt:lpstr>
      <vt:lpstr>Calibri Light</vt:lpstr>
      <vt:lpstr>Calibri</vt:lpstr>
      <vt:lpstr>Arial Unicode MS</vt:lpstr>
      <vt:lpstr>黑体</vt:lpstr>
      <vt:lpstr>Office 主题</vt:lpstr>
      <vt:lpstr>诸葛亮</vt:lpstr>
      <vt:lpstr>PowerPoint 演示文稿</vt:lpstr>
      <vt:lpstr>一、知人论世</vt:lpstr>
      <vt:lpstr>一、知人论世</vt:lpstr>
      <vt:lpstr>二、疏通文意</vt:lpstr>
      <vt:lpstr>二、疏通文意</vt:lpstr>
      <vt:lpstr>二、疏通文意</vt:lpstr>
      <vt:lpstr>整体把握</vt:lpstr>
      <vt:lpstr>二、疏通文意</vt:lpstr>
      <vt:lpstr>二、疏通文意</vt:lpstr>
      <vt:lpstr>二、疏通文意</vt:lpstr>
      <vt:lpstr>二、疏通文意</vt:lpstr>
      <vt:lpstr>二、疏通文意</vt:lpstr>
      <vt:lpstr>二、疏通文意</vt:lpstr>
      <vt:lpstr>二、疏通文意</vt:lpstr>
      <vt:lpstr>二、疏通文意</vt:lpstr>
      <vt:lpstr>整体把握</vt:lpstr>
      <vt:lpstr>整体把握</vt:lpstr>
      <vt:lpstr>二、疏通文意</vt:lpstr>
      <vt:lpstr>二、疏通文意</vt:lpstr>
      <vt:lpstr>二、疏通文意</vt:lpstr>
      <vt:lpstr>二、疏通文意</vt:lpstr>
      <vt:lpstr>二、疏通文意</vt:lpstr>
      <vt:lpstr>整体把握</vt:lpstr>
      <vt:lpstr>二、疏通文意</vt:lpstr>
      <vt:lpstr>二、疏通文意</vt:lpstr>
      <vt:lpstr>二、疏通文意</vt:lpstr>
      <vt:lpstr>整体把握</vt:lpstr>
      <vt:lpstr>三、整体把握</vt:lpstr>
      <vt:lpstr>四、写作特色</vt:lpstr>
      <vt:lpstr>五、主旨思想</vt:lpstr>
      <vt:lpstr>知识检测</vt:lpstr>
      <vt:lpstr>知识检测</vt:lpstr>
      <vt:lpstr>知识检测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潇潇</dc:creator>
  <cp:lastModifiedBy>向日葵</cp:lastModifiedBy>
  <cp:revision>37</cp:revision>
  <dcterms:created xsi:type="dcterms:W3CDTF">2015-05-05T08:02:00Z</dcterms:created>
  <dcterms:modified xsi:type="dcterms:W3CDTF">2019-02-20T02:16:55Z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2052-11.1.0.8370</vt:lpwstr>
  </property>
</Properties>
</file>