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gif" ContentType="image/gi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4" r:id="rId4"/>
    <p:sldMasterId id="2147483687" r:id="rId5"/>
    <p:sldMasterId id="2147483700" r:id="rId6"/>
    <p:sldMasterId id="2147483713" r:id="rId7"/>
  </p:sldMasterIdLst>
  <p:notesMasterIdLst>
    <p:notesMasterId r:id="rId9"/>
  </p:notesMasterIdLst>
  <p:sldIdLst>
    <p:sldId id="256" r:id="rId8"/>
    <p:sldId id="257" r:id="rId10"/>
    <p:sldId id="475" r:id="rId11"/>
    <p:sldId id="572" r:id="rId12"/>
    <p:sldId id="567" r:id="rId13"/>
    <p:sldId id="579" r:id="rId14"/>
    <p:sldId id="580" r:id="rId15"/>
    <p:sldId id="581" r:id="rId16"/>
    <p:sldId id="570" r:id="rId17"/>
    <p:sldId id="527" r:id="rId18"/>
    <p:sldId id="582" r:id="rId19"/>
    <p:sldId id="571" r:id="rId20"/>
    <p:sldId id="498" r:id="rId21"/>
    <p:sldId id="492" r:id="rId22"/>
    <p:sldId id="549" r:id="rId23"/>
    <p:sldId id="578" r:id="rId24"/>
    <p:sldId id="577" r:id="rId25"/>
    <p:sldId id="583" r:id="rId26"/>
  </p:sldIdLst>
  <p:sldSz cx="9144000" cy="5143500" type="screen16x9"/>
  <p:notesSz cx="7103745" cy="10234295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895" autoAdjust="0"/>
    <p:restoredTop sz="94660" autoAdjust="0"/>
  </p:normalViewPr>
  <p:slideViewPr>
    <p:cSldViewPr snapToGrid="0">
      <p:cViewPr varScale="1">
        <p:scale>
          <a:sx n="97" d="100"/>
          <a:sy n="97" d="100"/>
        </p:scale>
        <p:origin x="-510" y="-90"/>
      </p:cViewPr>
      <p:guideLst>
        <p:guide orient="horz" pos="1504"/>
        <p:guide pos="305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0" Type="http://schemas.openxmlformats.org/officeDocument/2006/relationships/tags" Target="tags/tag1.xml"/><Relationship Id="rId3" Type="http://schemas.openxmlformats.org/officeDocument/2006/relationships/slideMaster" Target="slideMasters/slideMaster2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18.xml"/><Relationship Id="rId25" Type="http://schemas.openxmlformats.org/officeDocument/2006/relationships/slide" Target="slides/slide17.xml"/><Relationship Id="rId24" Type="http://schemas.openxmlformats.org/officeDocument/2006/relationships/slide" Target="slides/slide16.xml"/><Relationship Id="rId23" Type="http://schemas.openxmlformats.org/officeDocument/2006/relationships/slide" Target="slides/slide15.xml"/><Relationship Id="rId22" Type="http://schemas.openxmlformats.org/officeDocument/2006/relationships/slide" Target="slides/slide14.xml"/><Relationship Id="rId21" Type="http://schemas.openxmlformats.org/officeDocument/2006/relationships/slide" Target="slides/slide13.xml"/><Relationship Id="rId20" Type="http://schemas.openxmlformats.org/officeDocument/2006/relationships/slide" Target="slides/slide12.xml"/><Relationship Id="rId2" Type="http://schemas.openxmlformats.org/officeDocument/2006/relationships/theme" Target="theme/theme1.xml"/><Relationship Id="rId19" Type="http://schemas.openxmlformats.org/officeDocument/2006/relationships/slide" Target="slides/slide11.xml"/><Relationship Id="rId18" Type="http://schemas.openxmlformats.org/officeDocument/2006/relationships/slide" Target="slides/slide10.xml"/><Relationship Id="rId17" Type="http://schemas.openxmlformats.org/officeDocument/2006/relationships/slide" Target="slides/slide9.xml"/><Relationship Id="rId16" Type="http://schemas.openxmlformats.org/officeDocument/2006/relationships/slide" Target="slides/slide8.xml"/><Relationship Id="rId15" Type="http://schemas.openxmlformats.org/officeDocument/2006/relationships/slide" Target="slides/slide7.xml"/><Relationship Id="rId14" Type="http://schemas.openxmlformats.org/officeDocument/2006/relationships/slide" Target="slides/slide6.xml"/><Relationship Id="rId13" Type="http://schemas.openxmlformats.org/officeDocument/2006/relationships/slide" Target="slides/slide5.xml"/><Relationship Id="rId12" Type="http://schemas.openxmlformats.org/officeDocument/2006/relationships/slide" Target="slides/slide4.xml"/><Relationship Id="rId11" Type="http://schemas.openxmlformats.org/officeDocument/2006/relationships/slide" Target="slides/slide3.xml"/><Relationship Id="rId10" Type="http://schemas.openxmlformats.org/officeDocument/2006/relationships/slide" Target="slides/slide2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56440033-E917-4E07-AAD9-6DB50948C9E1}" type="datetimeFigureOut">
              <a:rPr lang="zh-CN" altLang="en-US"/>
            </a:fld>
            <a:endParaRPr lang="zh-CN" altLang="en-US"/>
          </a:p>
        </p:txBody>
      </p:sp>
      <p:sp>
        <p:nvSpPr>
          <p:cNvPr id="4301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82600" y="1279525"/>
            <a:ext cx="6138863" cy="34544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备注占位符 4"/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709613" y="4926013"/>
            <a:ext cx="5683250" cy="402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8163" cy="514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0263"/>
            <a:ext cx="3078162" cy="5143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smtClean="0"/>
            </a:lvl1pPr>
          </a:lstStyle>
          <a:p>
            <a:pPr>
              <a:defRPr/>
            </a:pPr>
            <a:fld id="{333F8A63-5362-42F0-8ED6-B105400EF36F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44035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403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819A9A37-5C5D-4500-8901-83ED466BBB3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45059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506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845891E8-1555-4319-B9BA-2B265658960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07663315-4A38-42F2-95AB-FBC30B8C871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07663315-4A38-42F2-95AB-FBC30B8C871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07663315-4A38-42F2-95AB-FBC30B8C871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07663315-4A38-42F2-95AB-FBC30B8C871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07663315-4A38-42F2-95AB-FBC30B8C871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07663315-4A38-42F2-95AB-FBC30B8C871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48131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813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6E4644F4-B4C7-40AC-A9D1-1CF1A7D5FF0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47107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710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2C656373-E5EC-48E5-90EE-875206B53A6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47107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710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2C656373-E5EC-48E5-90EE-875206B53A6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48131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813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6E4644F4-B4C7-40AC-A9D1-1CF1A7D5FF0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49155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915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AF4DE6DC-A927-40D8-9866-4C8F47684FA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59395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5939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AE98A992-21B8-4552-B45B-E1C600395DF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60419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604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6ABAE637-41C4-4241-B3B7-90769A2AF05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60419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604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6ABAE637-41C4-4241-B3B7-90769A2AF05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60419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604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6ABAE637-41C4-4241-B3B7-90769A2AF05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60419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604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6ABAE637-41C4-4241-B3B7-90769A2AF05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F25F9-9303-48CE-B87B-4071538390FA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7C369-9D98-4115-8610-95AA333293F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301A7-F396-4DF3-A652-60B62269CD5D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5C3C1-E2F5-41ED-8F7F-A06BD4F9698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700"/>
            <a:ext cx="7886700" cy="11253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9EF44-B09A-48CC-B3E3-7A7C1E86673B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28780-C8D8-4462-A996-18480F8585B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ED2FB-04BA-4030-A0D9-223126787EF0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F978A-3BEB-4751-B42D-E61BF464B61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6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6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C2546-EF83-4D91-A7DF-4CABA1834937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04559-3ED7-4AB1-8A6D-CFDCAADE998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09933-C5CB-4003-87B3-DEEC825B3011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45141-9892-405E-A5EC-B077F637E53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9D2FA-7849-4F0F-B1CC-18905ED69912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F6AAE-DBE1-4AAF-B64F-552EB695951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093A6-2BA3-4A83-B54D-759B8AA35B23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2914B-1AAE-4526-8819-CD8E22543C1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92"/>
            <a:ext cx="1971675" cy="4359642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92"/>
            <a:ext cx="5800725" cy="4359642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593D8-D073-4059-BEF8-18F4C2312D10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78A8E-1497-4072-8B8F-13BD93D0434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92"/>
            <a:ext cx="7886700" cy="435964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A3758-8D2B-4739-8992-A800CA9E514A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7784F-78BA-436A-BD97-E9EA2037A11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Fir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048000" y="331511"/>
            <a:ext cx="3276600" cy="2312959"/>
          </a:xfrm>
          <a:custGeom>
            <a:avLst/>
            <a:gdLst/>
            <a:ahLst/>
            <a:cxnLst/>
            <a:rect l="l" t="t" r="r" b="b"/>
            <a:pathLst>
              <a:path w="3276600" h="3124200">
                <a:moveTo>
                  <a:pt x="3028950" y="0"/>
                </a:moveTo>
                <a:cubicBezTo>
                  <a:pt x="3165723" y="0"/>
                  <a:pt x="3276600" y="110877"/>
                  <a:pt x="3276600" y="247650"/>
                </a:cubicBezTo>
                <a:lnTo>
                  <a:pt x="3276600" y="2876550"/>
                </a:lnTo>
                <a:cubicBezTo>
                  <a:pt x="3276600" y="3013323"/>
                  <a:pt x="3165723" y="3124200"/>
                  <a:pt x="3028950" y="3124200"/>
                </a:cubicBezTo>
                <a:cubicBezTo>
                  <a:pt x="2892177" y="3124200"/>
                  <a:pt x="2781300" y="3013323"/>
                  <a:pt x="2781300" y="2876550"/>
                </a:cubicBezTo>
                <a:lnTo>
                  <a:pt x="2781300" y="247650"/>
                </a:lnTo>
                <a:cubicBezTo>
                  <a:pt x="2781300" y="110877"/>
                  <a:pt x="2892177" y="0"/>
                  <a:pt x="3028950" y="0"/>
                </a:cubicBezTo>
                <a:close/>
                <a:moveTo>
                  <a:pt x="2317750" y="0"/>
                </a:moveTo>
                <a:cubicBezTo>
                  <a:pt x="2454523" y="0"/>
                  <a:pt x="2565400" y="110877"/>
                  <a:pt x="2565400" y="247650"/>
                </a:cubicBezTo>
                <a:lnTo>
                  <a:pt x="2565400" y="2876550"/>
                </a:lnTo>
                <a:cubicBezTo>
                  <a:pt x="2565400" y="3013323"/>
                  <a:pt x="2454523" y="3124200"/>
                  <a:pt x="2317750" y="3124200"/>
                </a:cubicBezTo>
                <a:cubicBezTo>
                  <a:pt x="2180977" y="3124200"/>
                  <a:pt x="2070100" y="3013323"/>
                  <a:pt x="2070100" y="2876550"/>
                </a:cubicBezTo>
                <a:lnTo>
                  <a:pt x="2070100" y="247650"/>
                </a:lnTo>
                <a:cubicBezTo>
                  <a:pt x="2070100" y="110877"/>
                  <a:pt x="2180977" y="0"/>
                  <a:pt x="2317750" y="0"/>
                </a:cubicBezTo>
                <a:close/>
                <a:moveTo>
                  <a:pt x="1606550" y="0"/>
                </a:moveTo>
                <a:cubicBezTo>
                  <a:pt x="1743323" y="0"/>
                  <a:pt x="1854200" y="110877"/>
                  <a:pt x="1854200" y="247650"/>
                </a:cubicBezTo>
                <a:lnTo>
                  <a:pt x="1854200" y="2876550"/>
                </a:lnTo>
                <a:cubicBezTo>
                  <a:pt x="1854200" y="3013323"/>
                  <a:pt x="1743323" y="3124200"/>
                  <a:pt x="1606550" y="3124200"/>
                </a:cubicBezTo>
                <a:cubicBezTo>
                  <a:pt x="1469777" y="3124200"/>
                  <a:pt x="1358900" y="3013323"/>
                  <a:pt x="1358900" y="2876550"/>
                </a:cubicBezTo>
                <a:lnTo>
                  <a:pt x="1358900" y="247650"/>
                </a:lnTo>
                <a:cubicBezTo>
                  <a:pt x="1358900" y="110877"/>
                  <a:pt x="1469777" y="0"/>
                  <a:pt x="1606550" y="0"/>
                </a:cubicBezTo>
                <a:close/>
                <a:moveTo>
                  <a:pt x="958850" y="0"/>
                </a:moveTo>
                <a:cubicBezTo>
                  <a:pt x="1095623" y="0"/>
                  <a:pt x="1206500" y="110877"/>
                  <a:pt x="1206500" y="247650"/>
                </a:cubicBezTo>
                <a:lnTo>
                  <a:pt x="1206500" y="2876550"/>
                </a:lnTo>
                <a:cubicBezTo>
                  <a:pt x="1206500" y="3013323"/>
                  <a:pt x="1095623" y="3124200"/>
                  <a:pt x="958850" y="3124200"/>
                </a:cubicBezTo>
                <a:cubicBezTo>
                  <a:pt x="822077" y="3124200"/>
                  <a:pt x="711200" y="3013323"/>
                  <a:pt x="711200" y="2876550"/>
                </a:cubicBezTo>
                <a:lnTo>
                  <a:pt x="711200" y="247650"/>
                </a:lnTo>
                <a:cubicBezTo>
                  <a:pt x="711200" y="110877"/>
                  <a:pt x="822077" y="0"/>
                  <a:pt x="958850" y="0"/>
                </a:cubicBezTo>
                <a:close/>
                <a:moveTo>
                  <a:pt x="247650" y="0"/>
                </a:moveTo>
                <a:cubicBezTo>
                  <a:pt x="384423" y="0"/>
                  <a:pt x="495300" y="110877"/>
                  <a:pt x="495300" y="247650"/>
                </a:cubicBezTo>
                <a:lnTo>
                  <a:pt x="495300" y="2876550"/>
                </a:lnTo>
                <a:cubicBezTo>
                  <a:pt x="495300" y="3013323"/>
                  <a:pt x="384423" y="3124200"/>
                  <a:pt x="247650" y="3124200"/>
                </a:cubicBezTo>
                <a:cubicBezTo>
                  <a:pt x="110877" y="3124200"/>
                  <a:pt x="0" y="3013323"/>
                  <a:pt x="0" y="2876550"/>
                </a:cubicBezTo>
                <a:lnTo>
                  <a:pt x="0" y="247650"/>
                </a:lnTo>
                <a:cubicBezTo>
                  <a:pt x="0" y="110877"/>
                  <a:pt x="110877" y="0"/>
                  <a:pt x="247650" y="0"/>
                </a:cubicBezTo>
                <a:close/>
              </a:path>
            </a:pathLst>
          </a:custGeom>
          <a:effectLst/>
        </p:spPr>
        <p:txBody>
          <a:bodyPr lIns="95057" tIns="47529" rIns="95057" bIns="47529" rtlCol="0">
            <a:normAutofit/>
          </a:bodyPr>
          <a:lstStyle>
            <a:lvl1pPr marL="0" indent="0" algn="ctr">
              <a:buNone/>
              <a:defRPr sz="81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pPr lvl="0"/>
            <a:endParaRPr lang="en-US" noProof="1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2966029" y="2851440"/>
            <a:ext cx="3383973" cy="323875"/>
          </a:xfrm>
          <a:prstGeom prst="rect">
            <a:avLst/>
          </a:prstGeom>
        </p:spPr>
        <p:txBody>
          <a:bodyPr lIns="0" tIns="40504" rIns="0" bIns="40504" anchor="ctr"/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315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2966029" y="3289344"/>
            <a:ext cx="3383973" cy="171360"/>
          </a:xfrm>
          <a:prstGeom prst="rect">
            <a:avLst/>
          </a:prstGeom>
        </p:spPr>
        <p:txBody>
          <a:bodyPr lIns="0" tIns="40504" rIns="0" bIns="40504" anchor="ctr"/>
          <a:lstStyle>
            <a:lvl1pPr mar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35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2981375" y="3613815"/>
            <a:ext cx="3366029" cy="115279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DB3B5-04F8-4216-A26B-264E4EFC8BD0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F3B28D3-E4C8-4D19-8884-A9D8833768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 showMasterSp="0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369219"/>
            <a:ext cx="3886200" cy="1574006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369219"/>
            <a:ext cx="3886200" cy="1574006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3057525"/>
            <a:ext cx="3886200" cy="1575197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3057525"/>
            <a:ext cx="3886200" cy="1575197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C519F1E-BBCC-4260-B6A7-02BC877B083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59892-280E-4605-AF54-558A37CB1E50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1316B-AFA2-4157-8BA7-40B09438C94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1B8FA-8EE9-4B6D-A5D8-66DA7A8DA461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3537D-2AD9-4119-8046-E3C5F69C30C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700"/>
            <a:ext cx="7886700" cy="11253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1F01C9-8A7A-4C2C-A9D5-55D61E206B61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E0ACC-DD82-423A-BBB4-B763209FB97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18329-5BB1-4FFA-A315-880B73C8A392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C3761-05EF-4D8A-B9FE-7AB71A131BA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6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6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552FA-17D7-472D-8110-21CEB1DC834A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1122B-BE6F-4A83-B2DF-F480721CA18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FBE34-2E90-4A2B-A585-308E1C9A2EFD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EA80C-BCED-4A47-9377-1A70641FF4A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42A7-8700-42D1-91B2-B69FB180558E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7138D-2160-45E1-8777-03E89697FF9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85401-D39F-4C46-A2FA-D53048B5BE08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D99B2-85FB-409E-B37F-3F306D26F24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92"/>
            <a:ext cx="1971675" cy="4359642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92"/>
            <a:ext cx="5800725" cy="4359642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3061F-C013-4E5A-BCF6-53D6A54F32A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4A548-2A1B-48E6-A79E-72FD720556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92"/>
            <a:ext cx="7886700" cy="435964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058FF-4893-4044-BF4C-CE33D211FC0A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489A4-66E9-4A7D-A6D9-CD35DB319D5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Fir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048000" y="331511"/>
            <a:ext cx="3276600" cy="2312959"/>
          </a:xfrm>
          <a:custGeom>
            <a:avLst/>
            <a:gdLst/>
            <a:ahLst/>
            <a:cxnLst/>
            <a:rect l="l" t="t" r="r" b="b"/>
            <a:pathLst>
              <a:path w="3276600" h="3124200">
                <a:moveTo>
                  <a:pt x="3028950" y="0"/>
                </a:moveTo>
                <a:cubicBezTo>
                  <a:pt x="3165723" y="0"/>
                  <a:pt x="3276600" y="110877"/>
                  <a:pt x="3276600" y="247650"/>
                </a:cubicBezTo>
                <a:lnTo>
                  <a:pt x="3276600" y="2876550"/>
                </a:lnTo>
                <a:cubicBezTo>
                  <a:pt x="3276600" y="3013323"/>
                  <a:pt x="3165723" y="3124200"/>
                  <a:pt x="3028950" y="3124200"/>
                </a:cubicBezTo>
                <a:cubicBezTo>
                  <a:pt x="2892177" y="3124200"/>
                  <a:pt x="2781300" y="3013323"/>
                  <a:pt x="2781300" y="2876550"/>
                </a:cubicBezTo>
                <a:lnTo>
                  <a:pt x="2781300" y="247650"/>
                </a:lnTo>
                <a:cubicBezTo>
                  <a:pt x="2781300" y="110877"/>
                  <a:pt x="2892177" y="0"/>
                  <a:pt x="3028950" y="0"/>
                </a:cubicBezTo>
                <a:close/>
                <a:moveTo>
                  <a:pt x="2317750" y="0"/>
                </a:moveTo>
                <a:cubicBezTo>
                  <a:pt x="2454523" y="0"/>
                  <a:pt x="2565400" y="110877"/>
                  <a:pt x="2565400" y="247650"/>
                </a:cubicBezTo>
                <a:lnTo>
                  <a:pt x="2565400" y="2876550"/>
                </a:lnTo>
                <a:cubicBezTo>
                  <a:pt x="2565400" y="3013323"/>
                  <a:pt x="2454523" y="3124200"/>
                  <a:pt x="2317750" y="3124200"/>
                </a:cubicBezTo>
                <a:cubicBezTo>
                  <a:pt x="2180977" y="3124200"/>
                  <a:pt x="2070100" y="3013323"/>
                  <a:pt x="2070100" y="2876550"/>
                </a:cubicBezTo>
                <a:lnTo>
                  <a:pt x="2070100" y="247650"/>
                </a:lnTo>
                <a:cubicBezTo>
                  <a:pt x="2070100" y="110877"/>
                  <a:pt x="2180977" y="0"/>
                  <a:pt x="2317750" y="0"/>
                </a:cubicBezTo>
                <a:close/>
                <a:moveTo>
                  <a:pt x="1606550" y="0"/>
                </a:moveTo>
                <a:cubicBezTo>
                  <a:pt x="1743323" y="0"/>
                  <a:pt x="1854200" y="110877"/>
                  <a:pt x="1854200" y="247650"/>
                </a:cubicBezTo>
                <a:lnTo>
                  <a:pt x="1854200" y="2876550"/>
                </a:lnTo>
                <a:cubicBezTo>
                  <a:pt x="1854200" y="3013323"/>
                  <a:pt x="1743323" y="3124200"/>
                  <a:pt x="1606550" y="3124200"/>
                </a:cubicBezTo>
                <a:cubicBezTo>
                  <a:pt x="1469777" y="3124200"/>
                  <a:pt x="1358900" y="3013323"/>
                  <a:pt x="1358900" y="2876550"/>
                </a:cubicBezTo>
                <a:lnTo>
                  <a:pt x="1358900" y="247650"/>
                </a:lnTo>
                <a:cubicBezTo>
                  <a:pt x="1358900" y="110877"/>
                  <a:pt x="1469777" y="0"/>
                  <a:pt x="1606550" y="0"/>
                </a:cubicBezTo>
                <a:close/>
                <a:moveTo>
                  <a:pt x="958850" y="0"/>
                </a:moveTo>
                <a:cubicBezTo>
                  <a:pt x="1095623" y="0"/>
                  <a:pt x="1206500" y="110877"/>
                  <a:pt x="1206500" y="247650"/>
                </a:cubicBezTo>
                <a:lnTo>
                  <a:pt x="1206500" y="2876550"/>
                </a:lnTo>
                <a:cubicBezTo>
                  <a:pt x="1206500" y="3013323"/>
                  <a:pt x="1095623" y="3124200"/>
                  <a:pt x="958850" y="3124200"/>
                </a:cubicBezTo>
                <a:cubicBezTo>
                  <a:pt x="822077" y="3124200"/>
                  <a:pt x="711200" y="3013323"/>
                  <a:pt x="711200" y="2876550"/>
                </a:cubicBezTo>
                <a:lnTo>
                  <a:pt x="711200" y="247650"/>
                </a:lnTo>
                <a:cubicBezTo>
                  <a:pt x="711200" y="110877"/>
                  <a:pt x="822077" y="0"/>
                  <a:pt x="958850" y="0"/>
                </a:cubicBezTo>
                <a:close/>
                <a:moveTo>
                  <a:pt x="247650" y="0"/>
                </a:moveTo>
                <a:cubicBezTo>
                  <a:pt x="384423" y="0"/>
                  <a:pt x="495300" y="110877"/>
                  <a:pt x="495300" y="247650"/>
                </a:cubicBezTo>
                <a:lnTo>
                  <a:pt x="495300" y="2876550"/>
                </a:lnTo>
                <a:cubicBezTo>
                  <a:pt x="495300" y="3013323"/>
                  <a:pt x="384423" y="3124200"/>
                  <a:pt x="247650" y="3124200"/>
                </a:cubicBezTo>
                <a:cubicBezTo>
                  <a:pt x="110877" y="3124200"/>
                  <a:pt x="0" y="3013323"/>
                  <a:pt x="0" y="2876550"/>
                </a:cubicBezTo>
                <a:lnTo>
                  <a:pt x="0" y="247650"/>
                </a:lnTo>
                <a:cubicBezTo>
                  <a:pt x="0" y="110877"/>
                  <a:pt x="110877" y="0"/>
                  <a:pt x="247650" y="0"/>
                </a:cubicBezTo>
                <a:close/>
              </a:path>
            </a:pathLst>
          </a:custGeom>
          <a:effectLst/>
        </p:spPr>
        <p:txBody>
          <a:bodyPr lIns="95057" tIns="47529" rIns="95057" bIns="47529" rtlCol="0">
            <a:normAutofit/>
          </a:bodyPr>
          <a:lstStyle>
            <a:lvl1pPr marL="0" indent="0" algn="ctr">
              <a:buNone/>
              <a:defRPr sz="81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pPr lvl="0"/>
            <a:endParaRPr lang="en-US" noProof="1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2966029" y="2851440"/>
            <a:ext cx="3383973" cy="323875"/>
          </a:xfrm>
          <a:prstGeom prst="rect">
            <a:avLst/>
          </a:prstGeom>
        </p:spPr>
        <p:txBody>
          <a:bodyPr lIns="0" tIns="40504" rIns="0" bIns="40504" anchor="ctr"/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315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2966029" y="3289344"/>
            <a:ext cx="3383973" cy="171360"/>
          </a:xfrm>
          <a:prstGeom prst="rect">
            <a:avLst/>
          </a:prstGeom>
        </p:spPr>
        <p:txBody>
          <a:bodyPr lIns="0" tIns="40504" rIns="0" bIns="40504" anchor="ctr"/>
          <a:lstStyle>
            <a:lvl1pPr mar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35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2981375" y="3613815"/>
            <a:ext cx="3366029" cy="115279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5C3C6-7960-47FA-8CF0-B26A6C07D49B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9D9212A-BE0F-4F24-9242-BFC99944D0C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>
    <p:comb dir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 showMasterSp="0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369219"/>
            <a:ext cx="3886200" cy="1574006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369219"/>
            <a:ext cx="3886200" cy="1574006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3057525"/>
            <a:ext cx="3886200" cy="1575197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3057525"/>
            <a:ext cx="3886200" cy="1575197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A8751BA-AD26-447B-8081-C389B6DE23F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30ADA-C3A4-4D9B-B2CB-405A332FDD64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66DFA-D442-44F2-A03C-5A2FEE8B457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9D4B4-E4A1-40C1-8FBF-8AACFE1B5F9F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6B637-5801-4135-B955-F19E6E4E0A9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700"/>
            <a:ext cx="7886700" cy="11253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75523-79B9-483A-A65C-BD50527BE14F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2BDDE-4F21-4E49-84B8-E7A71143202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FFC7D-EE1B-4749-8944-A2ADF8182C7B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75D9D-AB82-4E9D-8545-072414B6C39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6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6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B4B05-20D4-4ADA-9F5C-4FD0A50B6C9C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A64BF-4545-4ED3-ADEB-FDC3C2A175E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97F6A-A016-4685-854C-E0A39F6ED4DD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3AFBA-EE0B-4535-84E7-AB6760BEF2B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D5F63-7378-463F-B7CF-3D31CB987B2B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C4BC9-B735-4BF3-9B6D-74BFB3792DA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57414-A04A-4B22-BE5F-6168F33C9DBE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67F1C-2DF2-43C1-A49D-65EB91D7631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92"/>
            <a:ext cx="1971675" cy="4359642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92"/>
            <a:ext cx="5800725" cy="4359642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15C60-5932-4282-9241-C917922F19F1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F5192-EEF7-4EEC-9A3D-640AB7E6443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92"/>
            <a:ext cx="7886700" cy="435964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5F9A9-48C1-4917-AE71-88E1861FE464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220CE-05A0-49E1-ACD6-B97F70A35A4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Fir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048000" y="331511"/>
            <a:ext cx="3276600" cy="2312959"/>
          </a:xfrm>
          <a:custGeom>
            <a:avLst/>
            <a:gdLst/>
            <a:ahLst/>
            <a:cxnLst/>
            <a:rect l="l" t="t" r="r" b="b"/>
            <a:pathLst>
              <a:path w="3276600" h="3124200">
                <a:moveTo>
                  <a:pt x="3028950" y="0"/>
                </a:moveTo>
                <a:cubicBezTo>
                  <a:pt x="3165723" y="0"/>
                  <a:pt x="3276600" y="110877"/>
                  <a:pt x="3276600" y="247650"/>
                </a:cubicBezTo>
                <a:lnTo>
                  <a:pt x="3276600" y="2876550"/>
                </a:lnTo>
                <a:cubicBezTo>
                  <a:pt x="3276600" y="3013323"/>
                  <a:pt x="3165723" y="3124200"/>
                  <a:pt x="3028950" y="3124200"/>
                </a:cubicBezTo>
                <a:cubicBezTo>
                  <a:pt x="2892177" y="3124200"/>
                  <a:pt x="2781300" y="3013323"/>
                  <a:pt x="2781300" y="2876550"/>
                </a:cubicBezTo>
                <a:lnTo>
                  <a:pt x="2781300" y="247650"/>
                </a:lnTo>
                <a:cubicBezTo>
                  <a:pt x="2781300" y="110877"/>
                  <a:pt x="2892177" y="0"/>
                  <a:pt x="3028950" y="0"/>
                </a:cubicBezTo>
                <a:close/>
                <a:moveTo>
                  <a:pt x="2317750" y="0"/>
                </a:moveTo>
                <a:cubicBezTo>
                  <a:pt x="2454523" y="0"/>
                  <a:pt x="2565400" y="110877"/>
                  <a:pt x="2565400" y="247650"/>
                </a:cubicBezTo>
                <a:lnTo>
                  <a:pt x="2565400" y="2876550"/>
                </a:lnTo>
                <a:cubicBezTo>
                  <a:pt x="2565400" y="3013323"/>
                  <a:pt x="2454523" y="3124200"/>
                  <a:pt x="2317750" y="3124200"/>
                </a:cubicBezTo>
                <a:cubicBezTo>
                  <a:pt x="2180977" y="3124200"/>
                  <a:pt x="2070100" y="3013323"/>
                  <a:pt x="2070100" y="2876550"/>
                </a:cubicBezTo>
                <a:lnTo>
                  <a:pt x="2070100" y="247650"/>
                </a:lnTo>
                <a:cubicBezTo>
                  <a:pt x="2070100" y="110877"/>
                  <a:pt x="2180977" y="0"/>
                  <a:pt x="2317750" y="0"/>
                </a:cubicBezTo>
                <a:close/>
                <a:moveTo>
                  <a:pt x="1606550" y="0"/>
                </a:moveTo>
                <a:cubicBezTo>
                  <a:pt x="1743323" y="0"/>
                  <a:pt x="1854200" y="110877"/>
                  <a:pt x="1854200" y="247650"/>
                </a:cubicBezTo>
                <a:lnTo>
                  <a:pt x="1854200" y="2876550"/>
                </a:lnTo>
                <a:cubicBezTo>
                  <a:pt x="1854200" y="3013323"/>
                  <a:pt x="1743323" y="3124200"/>
                  <a:pt x="1606550" y="3124200"/>
                </a:cubicBezTo>
                <a:cubicBezTo>
                  <a:pt x="1469777" y="3124200"/>
                  <a:pt x="1358900" y="3013323"/>
                  <a:pt x="1358900" y="2876550"/>
                </a:cubicBezTo>
                <a:lnTo>
                  <a:pt x="1358900" y="247650"/>
                </a:lnTo>
                <a:cubicBezTo>
                  <a:pt x="1358900" y="110877"/>
                  <a:pt x="1469777" y="0"/>
                  <a:pt x="1606550" y="0"/>
                </a:cubicBezTo>
                <a:close/>
                <a:moveTo>
                  <a:pt x="958850" y="0"/>
                </a:moveTo>
                <a:cubicBezTo>
                  <a:pt x="1095623" y="0"/>
                  <a:pt x="1206500" y="110877"/>
                  <a:pt x="1206500" y="247650"/>
                </a:cubicBezTo>
                <a:lnTo>
                  <a:pt x="1206500" y="2876550"/>
                </a:lnTo>
                <a:cubicBezTo>
                  <a:pt x="1206500" y="3013323"/>
                  <a:pt x="1095623" y="3124200"/>
                  <a:pt x="958850" y="3124200"/>
                </a:cubicBezTo>
                <a:cubicBezTo>
                  <a:pt x="822077" y="3124200"/>
                  <a:pt x="711200" y="3013323"/>
                  <a:pt x="711200" y="2876550"/>
                </a:cubicBezTo>
                <a:lnTo>
                  <a:pt x="711200" y="247650"/>
                </a:lnTo>
                <a:cubicBezTo>
                  <a:pt x="711200" y="110877"/>
                  <a:pt x="822077" y="0"/>
                  <a:pt x="958850" y="0"/>
                </a:cubicBezTo>
                <a:close/>
                <a:moveTo>
                  <a:pt x="247650" y="0"/>
                </a:moveTo>
                <a:cubicBezTo>
                  <a:pt x="384423" y="0"/>
                  <a:pt x="495300" y="110877"/>
                  <a:pt x="495300" y="247650"/>
                </a:cubicBezTo>
                <a:lnTo>
                  <a:pt x="495300" y="2876550"/>
                </a:lnTo>
                <a:cubicBezTo>
                  <a:pt x="495300" y="3013323"/>
                  <a:pt x="384423" y="3124200"/>
                  <a:pt x="247650" y="3124200"/>
                </a:cubicBezTo>
                <a:cubicBezTo>
                  <a:pt x="110877" y="3124200"/>
                  <a:pt x="0" y="3013323"/>
                  <a:pt x="0" y="2876550"/>
                </a:cubicBezTo>
                <a:lnTo>
                  <a:pt x="0" y="247650"/>
                </a:lnTo>
                <a:cubicBezTo>
                  <a:pt x="0" y="110877"/>
                  <a:pt x="110877" y="0"/>
                  <a:pt x="247650" y="0"/>
                </a:cubicBezTo>
                <a:close/>
              </a:path>
            </a:pathLst>
          </a:custGeom>
          <a:effectLst/>
        </p:spPr>
        <p:txBody>
          <a:bodyPr lIns="95057" tIns="47529" rIns="95057" bIns="47529" rtlCol="0">
            <a:normAutofit/>
          </a:bodyPr>
          <a:lstStyle>
            <a:lvl1pPr marL="0" indent="0" algn="ctr">
              <a:buNone/>
              <a:defRPr sz="81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pPr lvl="0"/>
            <a:endParaRPr lang="en-US" noProof="1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2966029" y="2851440"/>
            <a:ext cx="3383973" cy="323875"/>
          </a:xfrm>
          <a:prstGeom prst="rect">
            <a:avLst/>
          </a:prstGeom>
        </p:spPr>
        <p:txBody>
          <a:bodyPr lIns="0" tIns="40504" rIns="0" bIns="40504" anchor="ctr"/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315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2966029" y="3289344"/>
            <a:ext cx="3383973" cy="171360"/>
          </a:xfrm>
          <a:prstGeom prst="rect">
            <a:avLst/>
          </a:prstGeom>
        </p:spPr>
        <p:txBody>
          <a:bodyPr lIns="0" tIns="40504" rIns="0" bIns="40504" anchor="ctr"/>
          <a:lstStyle>
            <a:lvl1pPr mar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35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2981375" y="3613815"/>
            <a:ext cx="3366029" cy="115279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FB297-DFDD-4C53-AF4B-1B3A443EB28A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52C23DB-F768-40F4-9C44-6F448362191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>
    <p:comb dir="vert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 showMasterSp="0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369219"/>
            <a:ext cx="3886200" cy="1574006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369219"/>
            <a:ext cx="3886200" cy="1574006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3057525"/>
            <a:ext cx="3886200" cy="1575197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3057525"/>
            <a:ext cx="3886200" cy="1575197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02900CE-B055-4885-B99D-24B723C1C90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EB45D-3E8E-43B9-A101-BD1C9090523D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84835-017B-4B0E-BD38-7B24B4EC6CF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5BB8D-5BF8-4E52-832F-AE480675E0C5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DD4D0-1C88-4264-835D-B12D0176091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700"/>
            <a:ext cx="7886700" cy="11253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DF0D3-B332-428F-9584-1EB0721CBDD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4A4D9-BD11-4F1F-AFE3-2082786862D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A80E4-BD3F-4942-93DC-86AA336A5C30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77FF2-0C7A-40F7-8573-4C1288DACAA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6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6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8D300-592F-48B0-A298-47014EE272C4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A8D3E-76EE-4AB4-8B5E-30A55EAC4B7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56CB1-6546-4AA8-9D9C-2228C90899C9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F67FC-6637-404F-B3CE-12272F818B1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FB1D8-BC5E-4FA3-B575-34F415191224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6F924-8424-446A-B36E-02BF5B5EBE2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1C53D-DB7C-4B9C-B472-71DF375743D7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F1042-F85B-4264-9284-1F576BB5580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92"/>
            <a:ext cx="1971675" cy="4359642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92"/>
            <a:ext cx="5800725" cy="4359642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8E9D2-533F-4182-B254-D2AE6268C477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C014B-E482-4E40-8D20-B99147C2FF2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92"/>
            <a:ext cx="7886700" cy="435964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B7A55-A410-435C-8CEC-E89282EDA419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13BBD-71D8-489C-AF80-48A8921D0E3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Fir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048000" y="331511"/>
            <a:ext cx="3276600" cy="2312959"/>
          </a:xfrm>
          <a:custGeom>
            <a:avLst/>
            <a:gdLst/>
            <a:ahLst/>
            <a:cxnLst/>
            <a:rect l="l" t="t" r="r" b="b"/>
            <a:pathLst>
              <a:path w="3276600" h="3124200">
                <a:moveTo>
                  <a:pt x="3028950" y="0"/>
                </a:moveTo>
                <a:cubicBezTo>
                  <a:pt x="3165723" y="0"/>
                  <a:pt x="3276600" y="110877"/>
                  <a:pt x="3276600" y="247650"/>
                </a:cubicBezTo>
                <a:lnTo>
                  <a:pt x="3276600" y="2876550"/>
                </a:lnTo>
                <a:cubicBezTo>
                  <a:pt x="3276600" y="3013323"/>
                  <a:pt x="3165723" y="3124200"/>
                  <a:pt x="3028950" y="3124200"/>
                </a:cubicBezTo>
                <a:cubicBezTo>
                  <a:pt x="2892177" y="3124200"/>
                  <a:pt x="2781300" y="3013323"/>
                  <a:pt x="2781300" y="2876550"/>
                </a:cubicBezTo>
                <a:lnTo>
                  <a:pt x="2781300" y="247650"/>
                </a:lnTo>
                <a:cubicBezTo>
                  <a:pt x="2781300" y="110877"/>
                  <a:pt x="2892177" y="0"/>
                  <a:pt x="3028950" y="0"/>
                </a:cubicBezTo>
                <a:close/>
                <a:moveTo>
                  <a:pt x="2317750" y="0"/>
                </a:moveTo>
                <a:cubicBezTo>
                  <a:pt x="2454523" y="0"/>
                  <a:pt x="2565400" y="110877"/>
                  <a:pt x="2565400" y="247650"/>
                </a:cubicBezTo>
                <a:lnTo>
                  <a:pt x="2565400" y="2876550"/>
                </a:lnTo>
                <a:cubicBezTo>
                  <a:pt x="2565400" y="3013323"/>
                  <a:pt x="2454523" y="3124200"/>
                  <a:pt x="2317750" y="3124200"/>
                </a:cubicBezTo>
                <a:cubicBezTo>
                  <a:pt x="2180977" y="3124200"/>
                  <a:pt x="2070100" y="3013323"/>
                  <a:pt x="2070100" y="2876550"/>
                </a:cubicBezTo>
                <a:lnTo>
                  <a:pt x="2070100" y="247650"/>
                </a:lnTo>
                <a:cubicBezTo>
                  <a:pt x="2070100" y="110877"/>
                  <a:pt x="2180977" y="0"/>
                  <a:pt x="2317750" y="0"/>
                </a:cubicBezTo>
                <a:close/>
                <a:moveTo>
                  <a:pt x="1606550" y="0"/>
                </a:moveTo>
                <a:cubicBezTo>
                  <a:pt x="1743323" y="0"/>
                  <a:pt x="1854200" y="110877"/>
                  <a:pt x="1854200" y="247650"/>
                </a:cubicBezTo>
                <a:lnTo>
                  <a:pt x="1854200" y="2876550"/>
                </a:lnTo>
                <a:cubicBezTo>
                  <a:pt x="1854200" y="3013323"/>
                  <a:pt x="1743323" y="3124200"/>
                  <a:pt x="1606550" y="3124200"/>
                </a:cubicBezTo>
                <a:cubicBezTo>
                  <a:pt x="1469777" y="3124200"/>
                  <a:pt x="1358900" y="3013323"/>
                  <a:pt x="1358900" y="2876550"/>
                </a:cubicBezTo>
                <a:lnTo>
                  <a:pt x="1358900" y="247650"/>
                </a:lnTo>
                <a:cubicBezTo>
                  <a:pt x="1358900" y="110877"/>
                  <a:pt x="1469777" y="0"/>
                  <a:pt x="1606550" y="0"/>
                </a:cubicBezTo>
                <a:close/>
                <a:moveTo>
                  <a:pt x="958850" y="0"/>
                </a:moveTo>
                <a:cubicBezTo>
                  <a:pt x="1095623" y="0"/>
                  <a:pt x="1206500" y="110877"/>
                  <a:pt x="1206500" y="247650"/>
                </a:cubicBezTo>
                <a:lnTo>
                  <a:pt x="1206500" y="2876550"/>
                </a:lnTo>
                <a:cubicBezTo>
                  <a:pt x="1206500" y="3013323"/>
                  <a:pt x="1095623" y="3124200"/>
                  <a:pt x="958850" y="3124200"/>
                </a:cubicBezTo>
                <a:cubicBezTo>
                  <a:pt x="822077" y="3124200"/>
                  <a:pt x="711200" y="3013323"/>
                  <a:pt x="711200" y="2876550"/>
                </a:cubicBezTo>
                <a:lnTo>
                  <a:pt x="711200" y="247650"/>
                </a:lnTo>
                <a:cubicBezTo>
                  <a:pt x="711200" y="110877"/>
                  <a:pt x="822077" y="0"/>
                  <a:pt x="958850" y="0"/>
                </a:cubicBezTo>
                <a:close/>
                <a:moveTo>
                  <a:pt x="247650" y="0"/>
                </a:moveTo>
                <a:cubicBezTo>
                  <a:pt x="384423" y="0"/>
                  <a:pt x="495300" y="110877"/>
                  <a:pt x="495300" y="247650"/>
                </a:cubicBezTo>
                <a:lnTo>
                  <a:pt x="495300" y="2876550"/>
                </a:lnTo>
                <a:cubicBezTo>
                  <a:pt x="495300" y="3013323"/>
                  <a:pt x="384423" y="3124200"/>
                  <a:pt x="247650" y="3124200"/>
                </a:cubicBezTo>
                <a:cubicBezTo>
                  <a:pt x="110877" y="3124200"/>
                  <a:pt x="0" y="3013323"/>
                  <a:pt x="0" y="2876550"/>
                </a:cubicBezTo>
                <a:lnTo>
                  <a:pt x="0" y="247650"/>
                </a:lnTo>
                <a:cubicBezTo>
                  <a:pt x="0" y="110877"/>
                  <a:pt x="110877" y="0"/>
                  <a:pt x="247650" y="0"/>
                </a:cubicBezTo>
                <a:close/>
              </a:path>
            </a:pathLst>
          </a:custGeom>
          <a:effectLst/>
        </p:spPr>
        <p:txBody>
          <a:bodyPr lIns="95057" tIns="47529" rIns="95057" bIns="47529" rtlCol="0">
            <a:normAutofit/>
          </a:bodyPr>
          <a:lstStyle>
            <a:lvl1pPr marL="0" indent="0" algn="ctr">
              <a:buNone/>
              <a:defRPr sz="81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pPr lvl="0"/>
            <a:endParaRPr lang="en-US" noProof="1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2966029" y="2851440"/>
            <a:ext cx="3383973" cy="323875"/>
          </a:xfrm>
          <a:prstGeom prst="rect">
            <a:avLst/>
          </a:prstGeom>
        </p:spPr>
        <p:txBody>
          <a:bodyPr lIns="0" tIns="40504" rIns="0" bIns="40504" anchor="ctr"/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315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2966029" y="3289344"/>
            <a:ext cx="3383973" cy="171360"/>
          </a:xfrm>
          <a:prstGeom prst="rect">
            <a:avLst/>
          </a:prstGeom>
        </p:spPr>
        <p:txBody>
          <a:bodyPr lIns="0" tIns="40504" rIns="0" bIns="40504" anchor="ctr"/>
          <a:lstStyle>
            <a:lvl1pPr mar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35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2981375" y="3613815"/>
            <a:ext cx="3366029" cy="115279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8E4AB-CED4-4B9F-9728-B7E474151630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64B1B00-C36C-435E-B970-6D64BE2054D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>
    <p:comb dir="vert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 showMasterSp="0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369219"/>
            <a:ext cx="3886200" cy="1574006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369219"/>
            <a:ext cx="3886200" cy="1574006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3057525"/>
            <a:ext cx="3886200" cy="1575197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3057525"/>
            <a:ext cx="3886200" cy="1575197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09707C9-D6A3-463B-96D6-6CB01B46485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4CE1E-884E-447A-B212-60E7E06E6A0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195EA-1394-4DE1-B48B-1835AE8207F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8C6AB-3596-47A8-B273-FA47951D2ADD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B19D3-45DC-4679-941C-CFC2E9087E4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700"/>
            <a:ext cx="7886700" cy="11253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4C1BF-6B2E-4CF5-B4D3-404B33133750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6613B-06A9-453D-B9F7-F1EE91BE17B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DE4D6-8362-4BFF-BD49-37A253DE9253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59D5F-FDCE-4B64-B28C-17E707DCFB0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6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6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6655A-60D1-4A9C-BCD6-6ECEEACF9CD2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C51F6-BBBA-4594-B4A1-C54782A411E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93287-EBFA-46BD-8021-F77767408CB5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6E3BF-17FB-4F5A-ABA4-E087D42CD67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023B2-BB40-494A-9FDC-94211CB698FD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88C99-75E9-47A3-B077-F367123895A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81CC3-A51A-4DBC-98EA-BC477EA6C911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B18C0-AD48-4ACC-A5EF-C9D64B82C5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92"/>
            <a:ext cx="1971675" cy="4359642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92"/>
            <a:ext cx="5800725" cy="4359642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A42E-126B-4443-8313-2D1AA5D482A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3E075-3BBD-4376-9DF9-F9361764C23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92"/>
            <a:ext cx="7886700" cy="435964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E0CB8-F5E1-4B3B-851E-ADE17FCE5DE0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D7D80-208E-4320-896D-CF57518E70D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Fir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048000" y="331511"/>
            <a:ext cx="3276600" cy="2312959"/>
          </a:xfrm>
          <a:custGeom>
            <a:avLst/>
            <a:gdLst/>
            <a:ahLst/>
            <a:cxnLst/>
            <a:rect l="l" t="t" r="r" b="b"/>
            <a:pathLst>
              <a:path w="3276600" h="3124200">
                <a:moveTo>
                  <a:pt x="3028950" y="0"/>
                </a:moveTo>
                <a:cubicBezTo>
                  <a:pt x="3165723" y="0"/>
                  <a:pt x="3276600" y="110877"/>
                  <a:pt x="3276600" y="247650"/>
                </a:cubicBezTo>
                <a:lnTo>
                  <a:pt x="3276600" y="2876550"/>
                </a:lnTo>
                <a:cubicBezTo>
                  <a:pt x="3276600" y="3013323"/>
                  <a:pt x="3165723" y="3124200"/>
                  <a:pt x="3028950" y="3124200"/>
                </a:cubicBezTo>
                <a:cubicBezTo>
                  <a:pt x="2892177" y="3124200"/>
                  <a:pt x="2781300" y="3013323"/>
                  <a:pt x="2781300" y="2876550"/>
                </a:cubicBezTo>
                <a:lnTo>
                  <a:pt x="2781300" y="247650"/>
                </a:lnTo>
                <a:cubicBezTo>
                  <a:pt x="2781300" y="110877"/>
                  <a:pt x="2892177" y="0"/>
                  <a:pt x="3028950" y="0"/>
                </a:cubicBezTo>
                <a:close/>
                <a:moveTo>
                  <a:pt x="2317750" y="0"/>
                </a:moveTo>
                <a:cubicBezTo>
                  <a:pt x="2454523" y="0"/>
                  <a:pt x="2565400" y="110877"/>
                  <a:pt x="2565400" y="247650"/>
                </a:cubicBezTo>
                <a:lnTo>
                  <a:pt x="2565400" y="2876550"/>
                </a:lnTo>
                <a:cubicBezTo>
                  <a:pt x="2565400" y="3013323"/>
                  <a:pt x="2454523" y="3124200"/>
                  <a:pt x="2317750" y="3124200"/>
                </a:cubicBezTo>
                <a:cubicBezTo>
                  <a:pt x="2180977" y="3124200"/>
                  <a:pt x="2070100" y="3013323"/>
                  <a:pt x="2070100" y="2876550"/>
                </a:cubicBezTo>
                <a:lnTo>
                  <a:pt x="2070100" y="247650"/>
                </a:lnTo>
                <a:cubicBezTo>
                  <a:pt x="2070100" y="110877"/>
                  <a:pt x="2180977" y="0"/>
                  <a:pt x="2317750" y="0"/>
                </a:cubicBezTo>
                <a:close/>
                <a:moveTo>
                  <a:pt x="1606550" y="0"/>
                </a:moveTo>
                <a:cubicBezTo>
                  <a:pt x="1743323" y="0"/>
                  <a:pt x="1854200" y="110877"/>
                  <a:pt x="1854200" y="247650"/>
                </a:cubicBezTo>
                <a:lnTo>
                  <a:pt x="1854200" y="2876550"/>
                </a:lnTo>
                <a:cubicBezTo>
                  <a:pt x="1854200" y="3013323"/>
                  <a:pt x="1743323" y="3124200"/>
                  <a:pt x="1606550" y="3124200"/>
                </a:cubicBezTo>
                <a:cubicBezTo>
                  <a:pt x="1469777" y="3124200"/>
                  <a:pt x="1358900" y="3013323"/>
                  <a:pt x="1358900" y="2876550"/>
                </a:cubicBezTo>
                <a:lnTo>
                  <a:pt x="1358900" y="247650"/>
                </a:lnTo>
                <a:cubicBezTo>
                  <a:pt x="1358900" y="110877"/>
                  <a:pt x="1469777" y="0"/>
                  <a:pt x="1606550" y="0"/>
                </a:cubicBezTo>
                <a:close/>
                <a:moveTo>
                  <a:pt x="958850" y="0"/>
                </a:moveTo>
                <a:cubicBezTo>
                  <a:pt x="1095623" y="0"/>
                  <a:pt x="1206500" y="110877"/>
                  <a:pt x="1206500" y="247650"/>
                </a:cubicBezTo>
                <a:lnTo>
                  <a:pt x="1206500" y="2876550"/>
                </a:lnTo>
                <a:cubicBezTo>
                  <a:pt x="1206500" y="3013323"/>
                  <a:pt x="1095623" y="3124200"/>
                  <a:pt x="958850" y="3124200"/>
                </a:cubicBezTo>
                <a:cubicBezTo>
                  <a:pt x="822077" y="3124200"/>
                  <a:pt x="711200" y="3013323"/>
                  <a:pt x="711200" y="2876550"/>
                </a:cubicBezTo>
                <a:lnTo>
                  <a:pt x="711200" y="247650"/>
                </a:lnTo>
                <a:cubicBezTo>
                  <a:pt x="711200" y="110877"/>
                  <a:pt x="822077" y="0"/>
                  <a:pt x="958850" y="0"/>
                </a:cubicBezTo>
                <a:close/>
                <a:moveTo>
                  <a:pt x="247650" y="0"/>
                </a:moveTo>
                <a:cubicBezTo>
                  <a:pt x="384423" y="0"/>
                  <a:pt x="495300" y="110877"/>
                  <a:pt x="495300" y="247650"/>
                </a:cubicBezTo>
                <a:lnTo>
                  <a:pt x="495300" y="2876550"/>
                </a:lnTo>
                <a:cubicBezTo>
                  <a:pt x="495300" y="3013323"/>
                  <a:pt x="384423" y="3124200"/>
                  <a:pt x="247650" y="3124200"/>
                </a:cubicBezTo>
                <a:cubicBezTo>
                  <a:pt x="110877" y="3124200"/>
                  <a:pt x="0" y="3013323"/>
                  <a:pt x="0" y="2876550"/>
                </a:cubicBezTo>
                <a:lnTo>
                  <a:pt x="0" y="247650"/>
                </a:lnTo>
                <a:cubicBezTo>
                  <a:pt x="0" y="110877"/>
                  <a:pt x="110877" y="0"/>
                  <a:pt x="247650" y="0"/>
                </a:cubicBezTo>
                <a:close/>
              </a:path>
            </a:pathLst>
          </a:custGeom>
          <a:effectLst/>
        </p:spPr>
        <p:txBody>
          <a:bodyPr lIns="95057" tIns="47529" rIns="95057" bIns="47529" rtlCol="0">
            <a:normAutofit/>
          </a:bodyPr>
          <a:lstStyle>
            <a:lvl1pPr marL="0" indent="0" algn="ctr">
              <a:buNone/>
              <a:defRPr sz="81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pPr lvl="0"/>
            <a:endParaRPr lang="en-US" noProof="1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2966029" y="2851440"/>
            <a:ext cx="3383973" cy="323875"/>
          </a:xfrm>
          <a:prstGeom prst="rect">
            <a:avLst/>
          </a:prstGeom>
        </p:spPr>
        <p:txBody>
          <a:bodyPr lIns="0" tIns="40504" rIns="0" bIns="40504" anchor="ctr"/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315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2966029" y="3289344"/>
            <a:ext cx="3383973" cy="171360"/>
          </a:xfrm>
          <a:prstGeom prst="rect">
            <a:avLst/>
          </a:prstGeom>
        </p:spPr>
        <p:txBody>
          <a:bodyPr lIns="0" tIns="40504" rIns="0" bIns="40504" anchor="ctr"/>
          <a:lstStyle>
            <a:lvl1pPr mar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35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2981375" y="3613815"/>
            <a:ext cx="3366029" cy="115279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C14F9-2542-43F2-A167-94FA2C33012F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246377B-55DF-4418-B67D-50038A08113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>
    <p:comb dir="vert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 showMasterSp="0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369219"/>
            <a:ext cx="3886200" cy="1574006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369219"/>
            <a:ext cx="3886200" cy="1574006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3057525"/>
            <a:ext cx="3886200" cy="1575197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3057525"/>
            <a:ext cx="3886200" cy="1575197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C613AEB-180B-4701-B60D-E6183652989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7B9CF-ED4B-47F0-BC36-D833171C3B02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30FCA-4463-4C7F-BAE3-399DC5AF7A8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54ECD-1423-4722-890A-807920456D0A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0F4AC-4120-4758-AE4C-9B2153EF514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700"/>
            <a:ext cx="7886700" cy="11253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0B44B-FC15-46F7-AA3D-7C59BD7B7A8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98C213-100A-495E-8A89-5EB67823F82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16DE6-3B15-4862-8A15-BB6AE2770C0C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847C0-7921-4440-B351-9714D0C192A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6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6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B1609-6F32-4E89-B12D-08FD171937B9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B9093-9631-4253-843D-D80CFB6F62C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F795D-9732-4F57-B26A-A5952F288447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826A8-25D2-44AE-BD49-5C94C194B25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10617-2CBE-4CA3-827D-46BD69CE98E3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1A0ED-DAFC-4E03-86B1-1ADDB85D2AD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66FE7-37AB-4A7D-B2E3-733975274C76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8E725-6228-4EE5-871A-66CD483872B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92"/>
            <a:ext cx="1971675" cy="4359642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92"/>
            <a:ext cx="5800725" cy="4359642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429E6-7F58-4BAF-BBDB-B95A3C8AF644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4E002-67CC-41CE-B8D1-3585D033E49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92"/>
            <a:ext cx="7886700" cy="435964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84629-6438-4782-8A33-8116C1867CB4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7113D-38E5-4253-9679-6576855692E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Fir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048000" y="331511"/>
            <a:ext cx="3276600" cy="2312959"/>
          </a:xfrm>
          <a:custGeom>
            <a:avLst/>
            <a:gdLst/>
            <a:ahLst/>
            <a:cxnLst/>
            <a:rect l="l" t="t" r="r" b="b"/>
            <a:pathLst>
              <a:path w="3276600" h="3124200">
                <a:moveTo>
                  <a:pt x="3028950" y="0"/>
                </a:moveTo>
                <a:cubicBezTo>
                  <a:pt x="3165723" y="0"/>
                  <a:pt x="3276600" y="110877"/>
                  <a:pt x="3276600" y="247650"/>
                </a:cubicBezTo>
                <a:lnTo>
                  <a:pt x="3276600" y="2876550"/>
                </a:lnTo>
                <a:cubicBezTo>
                  <a:pt x="3276600" y="3013323"/>
                  <a:pt x="3165723" y="3124200"/>
                  <a:pt x="3028950" y="3124200"/>
                </a:cubicBezTo>
                <a:cubicBezTo>
                  <a:pt x="2892177" y="3124200"/>
                  <a:pt x="2781300" y="3013323"/>
                  <a:pt x="2781300" y="2876550"/>
                </a:cubicBezTo>
                <a:lnTo>
                  <a:pt x="2781300" y="247650"/>
                </a:lnTo>
                <a:cubicBezTo>
                  <a:pt x="2781300" y="110877"/>
                  <a:pt x="2892177" y="0"/>
                  <a:pt x="3028950" y="0"/>
                </a:cubicBezTo>
                <a:close/>
                <a:moveTo>
                  <a:pt x="2317750" y="0"/>
                </a:moveTo>
                <a:cubicBezTo>
                  <a:pt x="2454523" y="0"/>
                  <a:pt x="2565400" y="110877"/>
                  <a:pt x="2565400" y="247650"/>
                </a:cubicBezTo>
                <a:lnTo>
                  <a:pt x="2565400" y="2876550"/>
                </a:lnTo>
                <a:cubicBezTo>
                  <a:pt x="2565400" y="3013323"/>
                  <a:pt x="2454523" y="3124200"/>
                  <a:pt x="2317750" y="3124200"/>
                </a:cubicBezTo>
                <a:cubicBezTo>
                  <a:pt x="2180977" y="3124200"/>
                  <a:pt x="2070100" y="3013323"/>
                  <a:pt x="2070100" y="2876550"/>
                </a:cubicBezTo>
                <a:lnTo>
                  <a:pt x="2070100" y="247650"/>
                </a:lnTo>
                <a:cubicBezTo>
                  <a:pt x="2070100" y="110877"/>
                  <a:pt x="2180977" y="0"/>
                  <a:pt x="2317750" y="0"/>
                </a:cubicBezTo>
                <a:close/>
                <a:moveTo>
                  <a:pt x="1606550" y="0"/>
                </a:moveTo>
                <a:cubicBezTo>
                  <a:pt x="1743323" y="0"/>
                  <a:pt x="1854200" y="110877"/>
                  <a:pt x="1854200" y="247650"/>
                </a:cubicBezTo>
                <a:lnTo>
                  <a:pt x="1854200" y="2876550"/>
                </a:lnTo>
                <a:cubicBezTo>
                  <a:pt x="1854200" y="3013323"/>
                  <a:pt x="1743323" y="3124200"/>
                  <a:pt x="1606550" y="3124200"/>
                </a:cubicBezTo>
                <a:cubicBezTo>
                  <a:pt x="1469777" y="3124200"/>
                  <a:pt x="1358900" y="3013323"/>
                  <a:pt x="1358900" y="2876550"/>
                </a:cubicBezTo>
                <a:lnTo>
                  <a:pt x="1358900" y="247650"/>
                </a:lnTo>
                <a:cubicBezTo>
                  <a:pt x="1358900" y="110877"/>
                  <a:pt x="1469777" y="0"/>
                  <a:pt x="1606550" y="0"/>
                </a:cubicBezTo>
                <a:close/>
                <a:moveTo>
                  <a:pt x="958850" y="0"/>
                </a:moveTo>
                <a:cubicBezTo>
                  <a:pt x="1095623" y="0"/>
                  <a:pt x="1206500" y="110877"/>
                  <a:pt x="1206500" y="247650"/>
                </a:cubicBezTo>
                <a:lnTo>
                  <a:pt x="1206500" y="2876550"/>
                </a:lnTo>
                <a:cubicBezTo>
                  <a:pt x="1206500" y="3013323"/>
                  <a:pt x="1095623" y="3124200"/>
                  <a:pt x="958850" y="3124200"/>
                </a:cubicBezTo>
                <a:cubicBezTo>
                  <a:pt x="822077" y="3124200"/>
                  <a:pt x="711200" y="3013323"/>
                  <a:pt x="711200" y="2876550"/>
                </a:cubicBezTo>
                <a:lnTo>
                  <a:pt x="711200" y="247650"/>
                </a:lnTo>
                <a:cubicBezTo>
                  <a:pt x="711200" y="110877"/>
                  <a:pt x="822077" y="0"/>
                  <a:pt x="958850" y="0"/>
                </a:cubicBezTo>
                <a:close/>
                <a:moveTo>
                  <a:pt x="247650" y="0"/>
                </a:moveTo>
                <a:cubicBezTo>
                  <a:pt x="384423" y="0"/>
                  <a:pt x="495300" y="110877"/>
                  <a:pt x="495300" y="247650"/>
                </a:cubicBezTo>
                <a:lnTo>
                  <a:pt x="495300" y="2876550"/>
                </a:lnTo>
                <a:cubicBezTo>
                  <a:pt x="495300" y="3013323"/>
                  <a:pt x="384423" y="3124200"/>
                  <a:pt x="247650" y="3124200"/>
                </a:cubicBezTo>
                <a:cubicBezTo>
                  <a:pt x="110877" y="3124200"/>
                  <a:pt x="0" y="3013323"/>
                  <a:pt x="0" y="2876550"/>
                </a:cubicBezTo>
                <a:lnTo>
                  <a:pt x="0" y="247650"/>
                </a:lnTo>
                <a:cubicBezTo>
                  <a:pt x="0" y="110877"/>
                  <a:pt x="110877" y="0"/>
                  <a:pt x="247650" y="0"/>
                </a:cubicBezTo>
                <a:close/>
              </a:path>
            </a:pathLst>
          </a:custGeom>
          <a:effectLst/>
        </p:spPr>
        <p:txBody>
          <a:bodyPr lIns="95057" tIns="47529" rIns="95057" bIns="47529" rtlCol="0">
            <a:normAutofit/>
          </a:bodyPr>
          <a:lstStyle>
            <a:lvl1pPr marL="0" indent="0" algn="ctr">
              <a:buNone/>
              <a:defRPr sz="81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pPr lvl="0"/>
            <a:endParaRPr lang="en-US" noProof="1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2966029" y="2851440"/>
            <a:ext cx="3383973" cy="323875"/>
          </a:xfrm>
          <a:prstGeom prst="rect">
            <a:avLst/>
          </a:prstGeom>
        </p:spPr>
        <p:txBody>
          <a:bodyPr lIns="0" tIns="40504" rIns="0" bIns="40504" anchor="ctr"/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315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2966029" y="3289344"/>
            <a:ext cx="3383973" cy="171360"/>
          </a:xfrm>
          <a:prstGeom prst="rect">
            <a:avLst/>
          </a:prstGeom>
        </p:spPr>
        <p:txBody>
          <a:bodyPr lIns="0" tIns="40504" rIns="0" bIns="40504" anchor="ctr"/>
          <a:lstStyle>
            <a:lvl1pPr mar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35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2981375" y="3613815"/>
            <a:ext cx="3366029" cy="115279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AE7E7-C7DE-42A4-9E8D-597488AB4197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2B9FC94-8593-432C-BBB4-8A840DF2CB4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>
    <p:comb dir="vert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 showMasterSp="0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369219"/>
            <a:ext cx="3886200" cy="1574006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369219"/>
            <a:ext cx="3886200" cy="1574006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3057525"/>
            <a:ext cx="3886200" cy="1575197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3057525"/>
            <a:ext cx="3886200" cy="1575197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16C74FE-6C8C-4515-A957-E1F6002C7F8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3.xml"/><Relationship Id="rId8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4.xml"/><Relationship Id="rId1" Type="http://schemas.openxmlformats.org/officeDocument/2006/relationships/slideLayout" Target="../slideLayouts/slideLayout25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5.xml"/><Relationship Id="rId8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2.xml"/><Relationship Id="rId5" Type="http://schemas.openxmlformats.org/officeDocument/2006/relationships/slideLayout" Target="../slideLayouts/slideLayout41.xml"/><Relationship Id="rId4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9.xml"/><Relationship Id="rId2" Type="http://schemas.openxmlformats.org/officeDocument/2006/relationships/slideLayout" Target="../slideLayouts/slideLayout38.xml"/><Relationship Id="rId13" Type="http://schemas.openxmlformats.org/officeDocument/2006/relationships/theme" Target="../theme/theme4.xml"/><Relationship Id="rId12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6.xml"/><Relationship Id="rId1" Type="http://schemas.openxmlformats.org/officeDocument/2006/relationships/slideLayout" Target="../slideLayouts/slideLayout37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7.xml"/><Relationship Id="rId8" Type="http://schemas.openxmlformats.org/officeDocument/2006/relationships/slideLayout" Target="../slideLayouts/slideLayout56.xml"/><Relationship Id="rId7" Type="http://schemas.openxmlformats.org/officeDocument/2006/relationships/slideLayout" Target="../slideLayouts/slideLayout55.xml"/><Relationship Id="rId6" Type="http://schemas.openxmlformats.org/officeDocument/2006/relationships/slideLayout" Target="../slideLayouts/slideLayout54.xml"/><Relationship Id="rId5" Type="http://schemas.openxmlformats.org/officeDocument/2006/relationships/slideLayout" Target="../slideLayouts/slideLayout53.xml"/><Relationship Id="rId4" Type="http://schemas.openxmlformats.org/officeDocument/2006/relationships/slideLayout" Target="../slideLayouts/slideLayout52.xml"/><Relationship Id="rId3" Type="http://schemas.openxmlformats.org/officeDocument/2006/relationships/slideLayout" Target="../slideLayouts/slideLayout51.xml"/><Relationship Id="rId2" Type="http://schemas.openxmlformats.org/officeDocument/2006/relationships/slideLayout" Target="../slideLayouts/slideLayout50.xml"/><Relationship Id="rId13" Type="http://schemas.openxmlformats.org/officeDocument/2006/relationships/theme" Target="../theme/theme5.xml"/><Relationship Id="rId12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59.xml"/><Relationship Id="rId10" Type="http://schemas.openxmlformats.org/officeDocument/2006/relationships/slideLayout" Target="../slideLayouts/slideLayout58.xml"/><Relationship Id="rId1" Type="http://schemas.openxmlformats.org/officeDocument/2006/relationships/slideLayout" Target="../slideLayouts/slideLayout49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9.xml"/><Relationship Id="rId8" Type="http://schemas.openxmlformats.org/officeDocument/2006/relationships/slideLayout" Target="../slideLayouts/slideLayout68.xml"/><Relationship Id="rId7" Type="http://schemas.openxmlformats.org/officeDocument/2006/relationships/slideLayout" Target="../slideLayouts/slideLayout67.xml"/><Relationship Id="rId6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5.xml"/><Relationship Id="rId4" Type="http://schemas.openxmlformats.org/officeDocument/2006/relationships/slideLayout" Target="../slideLayouts/slideLayout64.xml"/><Relationship Id="rId3" Type="http://schemas.openxmlformats.org/officeDocument/2006/relationships/slideLayout" Target="../slideLayouts/slideLayout63.xml"/><Relationship Id="rId2" Type="http://schemas.openxmlformats.org/officeDocument/2006/relationships/slideLayout" Target="../slideLayouts/slideLayout62.xml"/><Relationship Id="rId13" Type="http://schemas.openxmlformats.org/officeDocument/2006/relationships/theme" Target="../theme/theme6.xml"/><Relationship Id="rId12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5"/>
          </p:nvPr>
        </p:nvSpPr>
        <p:spPr bwMode="auto">
          <a:xfrm>
            <a:off x="628650" y="1370013"/>
            <a:ext cx="7886700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altLang="en-US" smtClean="0"/>
              <a:t>单击此处编辑母版文本样式</a:t>
            </a:r>
            <a:endParaRPr lang="en-US" altLang="en-US" smtClean="0"/>
          </a:p>
          <a:p>
            <a:pPr lvl="1"/>
            <a:r>
              <a:rPr lang="en-US" altLang="en-US" smtClean="0"/>
              <a:t>第二级</a:t>
            </a:r>
            <a:endParaRPr lang="en-US" altLang="en-US" smtClean="0"/>
          </a:p>
          <a:p>
            <a:pPr lvl="2"/>
            <a:r>
              <a:rPr lang="en-US" altLang="en-US" smtClean="0"/>
              <a:t>第三级</a:t>
            </a:r>
            <a:endParaRPr lang="en-US" altLang="en-US" smtClean="0"/>
          </a:p>
          <a:p>
            <a:pPr lvl="3"/>
            <a:r>
              <a:rPr lang="en-US" altLang="en-US" smtClean="0"/>
              <a:t>第四级</a:t>
            </a:r>
            <a:endParaRPr lang="en-US" altLang="en-US" smtClean="0"/>
          </a:p>
          <a:p>
            <a:pPr lvl="4"/>
            <a:r>
              <a:rPr lang="en-US" altLang="en-US" smtClean="0"/>
              <a:t>第五级</a:t>
            </a:r>
            <a:endParaRPr lang="en-US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9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3D7B7A4-BEAB-4FC9-BB80-FA35CC53A3CA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9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9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84099A7-4989-4FDE-A7A8-634A4E21FBF8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comb dir="vert"/>
  </p:transition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5"/>
          </p:nvPr>
        </p:nvSpPr>
        <p:spPr bwMode="auto">
          <a:xfrm>
            <a:off x="628650" y="1370013"/>
            <a:ext cx="7886700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altLang="en-US" smtClean="0"/>
              <a:t>单击此处编辑母版文本样式</a:t>
            </a:r>
            <a:endParaRPr lang="en-US" altLang="en-US" smtClean="0"/>
          </a:p>
          <a:p>
            <a:pPr lvl="1"/>
            <a:r>
              <a:rPr lang="en-US" altLang="en-US" smtClean="0"/>
              <a:t>第二级</a:t>
            </a:r>
            <a:endParaRPr lang="en-US" altLang="en-US" smtClean="0"/>
          </a:p>
          <a:p>
            <a:pPr lvl="2"/>
            <a:r>
              <a:rPr lang="en-US" altLang="en-US" smtClean="0"/>
              <a:t>第三级</a:t>
            </a:r>
            <a:endParaRPr lang="en-US" altLang="en-US" smtClean="0"/>
          </a:p>
          <a:p>
            <a:pPr lvl="3"/>
            <a:r>
              <a:rPr lang="en-US" altLang="en-US" smtClean="0"/>
              <a:t>第四级</a:t>
            </a:r>
            <a:endParaRPr lang="en-US" altLang="en-US" smtClean="0"/>
          </a:p>
          <a:p>
            <a:pPr lvl="4"/>
            <a:r>
              <a:rPr lang="en-US" altLang="en-US" smtClean="0"/>
              <a:t>第五级</a:t>
            </a:r>
            <a:endParaRPr lang="en-US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9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8D41679-995B-43E8-B205-0F7B9E57C501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9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9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54F4D29-A206-4131-8679-88788142B518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>
    <p:comb dir="vert"/>
  </p:transition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3075" name="文本占位符 2"/>
          <p:cNvSpPr>
            <a:spLocks noGrp="1" noChangeArrowheads="1"/>
          </p:cNvSpPr>
          <p:nvPr>
            <p:ph type="body" idx="5"/>
          </p:nvPr>
        </p:nvSpPr>
        <p:spPr bwMode="auto">
          <a:xfrm>
            <a:off x="628650" y="1370013"/>
            <a:ext cx="7886700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altLang="en-US" smtClean="0"/>
              <a:t>单击此处编辑母版文本样式</a:t>
            </a:r>
            <a:endParaRPr lang="en-US" altLang="en-US" smtClean="0"/>
          </a:p>
          <a:p>
            <a:pPr lvl="1"/>
            <a:r>
              <a:rPr lang="en-US" altLang="en-US" smtClean="0"/>
              <a:t>第二级</a:t>
            </a:r>
            <a:endParaRPr lang="en-US" altLang="en-US" smtClean="0"/>
          </a:p>
          <a:p>
            <a:pPr lvl="2"/>
            <a:r>
              <a:rPr lang="en-US" altLang="en-US" smtClean="0"/>
              <a:t>第三级</a:t>
            </a:r>
            <a:endParaRPr lang="en-US" altLang="en-US" smtClean="0"/>
          </a:p>
          <a:p>
            <a:pPr lvl="3"/>
            <a:r>
              <a:rPr lang="en-US" altLang="en-US" smtClean="0"/>
              <a:t>第四级</a:t>
            </a:r>
            <a:endParaRPr lang="en-US" altLang="en-US" smtClean="0"/>
          </a:p>
          <a:p>
            <a:pPr lvl="4"/>
            <a:r>
              <a:rPr lang="en-US" altLang="en-US" smtClean="0"/>
              <a:t>第五级</a:t>
            </a:r>
            <a:endParaRPr lang="en-US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9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0A760A5-DD19-4F0C-836A-65C3FC9F94E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9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9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54F84EB-A23A-403E-A688-0BD65429CEDD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ransition>
    <p:comb dir="vert"/>
  </p:transition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4099" name="文本占位符 2"/>
          <p:cNvSpPr>
            <a:spLocks noGrp="1" noChangeArrowheads="1"/>
          </p:cNvSpPr>
          <p:nvPr>
            <p:ph type="body" idx="5"/>
          </p:nvPr>
        </p:nvSpPr>
        <p:spPr bwMode="auto">
          <a:xfrm>
            <a:off x="628650" y="1370013"/>
            <a:ext cx="7886700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altLang="en-US" smtClean="0"/>
              <a:t>单击此处编辑母版文本样式</a:t>
            </a:r>
            <a:endParaRPr lang="en-US" altLang="en-US" smtClean="0"/>
          </a:p>
          <a:p>
            <a:pPr lvl="1"/>
            <a:r>
              <a:rPr lang="en-US" altLang="en-US" smtClean="0"/>
              <a:t>第二级</a:t>
            </a:r>
            <a:endParaRPr lang="en-US" altLang="en-US" smtClean="0"/>
          </a:p>
          <a:p>
            <a:pPr lvl="2"/>
            <a:r>
              <a:rPr lang="en-US" altLang="en-US" smtClean="0"/>
              <a:t>第三级</a:t>
            </a:r>
            <a:endParaRPr lang="en-US" altLang="en-US" smtClean="0"/>
          </a:p>
          <a:p>
            <a:pPr lvl="3"/>
            <a:r>
              <a:rPr lang="en-US" altLang="en-US" smtClean="0"/>
              <a:t>第四级</a:t>
            </a:r>
            <a:endParaRPr lang="en-US" altLang="en-US" smtClean="0"/>
          </a:p>
          <a:p>
            <a:pPr lvl="4"/>
            <a:r>
              <a:rPr lang="en-US" altLang="en-US" smtClean="0"/>
              <a:t>第五级</a:t>
            </a:r>
            <a:endParaRPr lang="en-US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9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AA53323-0B68-4DD9-87A8-222F93E8E03D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9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9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FEC81F3-B65B-4A9D-BDFA-B9CB1F35F1C9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ransition>
    <p:comb dir="vert"/>
  </p:transition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6147" name="文本占位符 2"/>
          <p:cNvSpPr>
            <a:spLocks noGrp="1" noChangeArrowheads="1"/>
          </p:cNvSpPr>
          <p:nvPr>
            <p:ph type="body" idx="5"/>
          </p:nvPr>
        </p:nvSpPr>
        <p:spPr bwMode="auto">
          <a:xfrm>
            <a:off x="628650" y="1370013"/>
            <a:ext cx="7886700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altLang="en-US" smtClean="0"/>
              <a:t>单击此处编辑母版文本样式</a:t>
            </a:r>
            <a:endParaRPr lang="en-US" altLang="en-US" smtClean="0"/>
          </a:p>
          <a:p>
            <a:pPr lvl="1"/>
            <a:r>
              <a:rPr lang="en-US" altLang="en-US" smtClean="0"/>
              <a:t>第二级</a:t>
            </a:r>
            <a:endParaRPr lang="en-US" altLang="en-US" smtClean="0"/>
          </a:p>
          <a:p>
            <a:pPr lvl="2"/>
            <a:r>
              <a:rPr lang="en-US" altLang="en-US" smtClean="0"/>
              <a:t>第三级</a:t>
            </a:r>
            <a:endParaRPr lang="en-US" altLang="en-US" smtClean="0"/>
          </a:p>
          <a:p>
            <a:pPr lvl="3"/>
            <a:r>
              <a:rPr lang="en-US" altLang="en-US" smtClean="0"/>
              <a:t>第四级</a:t>
            </a:r>
            <a:endParaRPr lang="en-US" altLang="en-US" smtClean="0"/>
          </a:p>
          <a:p>
            <a:pPr lvl="4"/>
            <a:r>
              <a:rPr lang="en-US" altLang="en-US" smtClean="0"/>
              <a:t>第五级</a:t>
            </a:r>
            <a:endParaRPr lang="en-US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9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3EB3303-C2A5-4C40-BAF2-ACE98785B75A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9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9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60EB324-4E91-413D-8A79-88E98E3C3976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ransition>
    <p:comb dir="vert"/>
  </p:transition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7171" name="文本占位符 2"/>
          <p:cNvSpPr>
            <a:spLocks noGrp="1" noChangeArrowheads="1"/>
          </p:cNvSpPr>
          <p:nvPr>
            <p:ph type="body" idx="5"/>
          </p:nvPr>
        </p:nvSpPr>
        <p:spPr bwMode="auto">
          <a:xfrm>
            <a:off x="628650" y="1370013"/>
            <a:ext cx="7886700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altLang="en-US" smtClean="0"/>
              <a:t>单击此处编辑母版文本样式</a:t>
            </a:r>
            <a:endParaRPr lang="en-US" altLang="en-US" smtClean="0"/>
          </a:p>
          <a:p>
            <a:pPr lvl="1"/>
            <a:r>
              <a:rPr lang="en-US" altLang="en-US" smtClean="0"/>
              <a:t>第二级</a:t>
            </a:r>
            <a:endParaRPr lang="en-US" altLang="en-US" smtClean="0"/>
          </a:p>
          <a:p>
            <a:pPr lvl="2"/>
            <a:r>
              <a:rPr lang="en-US" altLang="en-US" smtClean="0"/>
              <a:t>第三级</a:t>
            </a:r>
            <a:endParaRPr lang="en-US" altLang="en-US" smtClean="0"/>
          </a:p>
          <a:p>
            <a:pPr lvl="3"/>
            <a:r>
              <a:rPr lang="en-US" altLang="en-US" smtClean="0"/>
              <a:t>第四级</a:t>
            </a:r>
            <a:endParaRPr lang="en-US" altLang="en-US" smtClean="0"/>
          </a:p>
          <a:p>
            <a:pPr lvl="4"/>
            <a:r>
              <a:rPr lang="en-US" altLang="en-US" smtClean="0"/>
              <a:t>第五级</a:t>
            </a:r>
            <a:endParaRPr lang="en-US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9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67F9E46-B84C-4FD1-A08E-CBE3E9E57C54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9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9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F30FFC4-DBC7-45AF-9C9C-46A5D8DB294D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transition>
    <p:comb dir="vert"/>
  </p:transition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6.xml"/><Relationship Id="rId7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slideLayout" Target="../slideLayouts/slideLayout1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49.xml"/><Relationship Id="rId1" Type="http://schemas.openxmlformats.org/officeDocument/2006/relationships/image" Target="../media/image1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49.xml"/><Relationship Id="rId1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7.xml"/><Relationship Id="rId1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61.xml"/><Relationship Id="rId1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6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61.xml"/><Relationship Id="rId3" Type="http://schemas.openxmlformats.org/officeDocument/2006/relationships/image" Target="../media/image24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61.xml"/><Relationship Id="rId1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61.xml"/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u=3190564104,4277579460&amp;fm=26&amp;gp=0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650" y="1454150"/>
            <a:ext cx="2481263" cy="263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0"/>
          <p:cNvSpPr txBox="1"/>
          <p:nvPr/>
        </p:nvSpPr>
        <p:spPr>
          <a:xfrm>
            <a:off x="2427160" y="1202033"/>
            <a:ext cx="6543675" cy="1803571"/>
          </a:xfrm>
          <a:prstGeom prst="rect">
            <a:avLst/>
          </a:prstGeom>
          <a:noFill/>
        </p:spPr>
        <p:txBody>
          <a:bodyPr lIns="48768" tIns="24384" rIns="48768" bIns="24384">
            <a:spAutoFit/>
          </a:bodyPr>
          <a:lstStyle/>
          <a:p>
            <a:pPr algn="ctr" fontAlgn="auto">
              <a:lnSpc>
                <a:spcPct val="150000"/>
              </a:lnSpc>
              <a:defRPr/>
            </a:pPr>
            <a:r>
              <a:rPr sz="2400" b="1" cap="all" noProof="1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第</a:t>
            </a:r>
            <a:r>
              <a:rPr lang="zh-CN" sz="2400" b="1" cap="all" noProof="1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二十二</a:t>
            </a:r>
            <a:r>
              <a:rPr sz="2400" b="1" cap="all" noProof="1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章  </a:t>
            </a:r>
            <a:r>
              <a:rPr lang="zh-CN" sz="2400" b="1" cap="all" noProof="1" smtClean="0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二次函数</a:t>
            </a:r>
            <a:endParaRPr lang="en-US" altLang="zh-CN" sz="2400" b="1" cap="all" noProof="1" smtClean="0">
              <a:solidFill>
                <a:srgbClr val="0A27F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ctr" fontAlgn="auto">
              <a:lnSpc>
                <a:spcPct val="150000"/>
              </a:lnSpc>
              <a:defRPr/>
            </a:pPr>
            <a:r>
              <a:rPr lang="en-US" altLang="zh-CN" sz="2400" b="1" cap="all" noProof="1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22.3  </a:t>
            </a:r>
            <a:r>
              <a:rPr lang="zh-CN" altLang="en-US" sz="2400" b="1" cap="all" noProof="1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实际问题与</a:t>
            </a:r>
            <a:r>
              <a:rPr lang="zh-CN" altLang="en-US" sz="2400" b="1" cap="all" noProof="1" smtClean="0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二次函数</a:t>
            </a:r>
            <a:endParaRPr lang="en-US" sz="2400" b="1" cap="all" noProof="1">
              <a:solidFill>
                <a:srgbClr val="0A27F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ctr" fontAlgn="auto">
              <a:lnSpc>
                <a:spcPct val="150000"/>
              </a:lnSpc>
              <a:defRPr/>
            </a:pPr>
            <a:r>
              <a:rPr lang="zh-CN" altLang="en-US" sz="2800" b="1" cap="all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第</a:t>
            </a:r>
            <a:r>
              <a:rPr lang="en-US" altLang="zh-CN" sz="2800" b="1" cap="all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3</a:t>
            </a:r>
            <a:r>
              <a:rPr lang="zh-CN" altLang="en-US" sz="2800" b="1" cap="all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课时  拱桥问题和运动中的抛物线</a:t>
            </a:r>
            <a:endParaRPr lang="zh-CN" altLang="en-US" sz="2800" b="1" cap="all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646363" y="2376488"/>
            <a:ext cx="6164262" cy="0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0" y="4714875"/>
            <a:ext cx="9144000" cy="428625"/>
          </a:xfrm>
          <a:prstGeom prst="rect">
            <a:avLst/>
          </a:prstGeom>
          <a:solidFill>
            <a:srgbClr val="0170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sz="100" noProof="1"/>
          </a:p>
        </p:txBody>
      </p:sp>
      <p:sp>
        <p:nvSpPr>
          <p:cNvPr id="8" name="矩形 7"/>
          <p:cNvSpPr/>
          <p:nvPr/>
        </p:nvSpPr>
        <p:spPr>
          <a:xfrm>
            <a:off x="0" y="481013"/>
            <a:ext cx="9144000" cy="128587"/>
          </a:xfrm>
          <a:prstGeom prst="rect">
            <a:avLst/>
          </a:prstGeom>
          <a:solidFill>
            <a:srgbClr val="0170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sz="100" noProof="1"/>
          </a:p>
        </p:txBody>
      </p:sp>
      <p:sp>
        <p:nvSpPr>
          <p:cNvPr id="10" name="矩形 9"/>
          <p:cNvSpPr/>
          <p:nvPr/>
        </p:nvSpPr>
        <p:spPr>
          <a:xfrm>
            <a:off x="360363" y="26988"/>
            <a:ext cx="360362" cy="360362"/>
          </a:xfrm>
          <a:prstGeom prst="rect">
            <a:avLst/>
          </a:prstGeom>
          <a:noFill/>
          <a:ln w="9525">
            <a:solidFill>
              <a:srgbClr val="0170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11" name="矩形 10"/>
          <p:cNvSpPr/>
          <p:nvPr/>
        </p:nvSpPr>
        <p:spPr>
          <a:xfrm>
            <a:off x="534988" y="173038"/>
            <a:ext cx="290512" cy="290512"/>
          </a:xfrm>
          <a:prstGeom prst="rect">
            <a:avLst/>
          </a:prstGeom>
          <a:solidFill>
            <a:srgbClr val="0170C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2" nodeType="afterEffect">
                                  <p:childTnLst>
                                    <p:set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1" nodeType="with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7" grpId="1"/>
      <p:bldP spid="8" grpId="2"/>
      <p:bldP spid="10" grpId="4"/>
      <p:bldP spid="11" grpId="5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350"/>
            <a:ext cx="1317625" cy="5137150"/>
          </a:xfrm>
          <a:prstGeom prst="rect">
            <a:avLst/>
          </a:prstGeom>
          <a:solidFill>
            <a:srgbClr val="0170C1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sz="100" noProof="1"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55575" y="704850"/>
            <a:ext cx="981075" cy="3598863"/>
            <a:chOff x="1819275" y="1143000"/>
            <a:chExt cx="2867025" cy="1483273"/>
          </a:xfrm>
        </p:grpSpPr>
        <p:sp>
          <p:nvSpPr>
            <p:cNvPr id="3" name="矩形 2"/>
            <p:cNvSpPr/>
            <p:nvPr/>
          </p:nvSpPr>
          <p:spPr>
            <a:xfrm>
              <a:off x="1819275" y="1143000"/>
              <a:ext cx="2588673" cy="1266703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00" noProof="1"/>
            </a:p>
          </p:txBody>
        </p:sp>
        <p:sp>
          <p:nvSpPr>
            <p:cNvPr id="17" name="矩形 16"/>
            <p:cNvSpPr/>
            <p:nvPr/>
          </p:nvSpPr>
          <p:spPr>
            <a:xfrm>
              <a:off x="2097627" y="1359570"/>
              <a:ext cx="2588673" cy="1266703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4500" b="1" noProof="1">
                <a:solidFill>
                  <a:srgbClr val="4EB79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剪去单角的矩形 22"/>
          <p:cNvSpPr/>
          <p:nvPr/>
        </p:nvSpPr>
        <p:spPr>
          <a:xfrm>
            <a:off x="2376488" y="1109663"/>
            <a:ext cx="6677025" cy="952500"/>
          </a:xfrm>
          <a:custGeom>
            <a:avLst/>
            <a:gdLst>
              <a:gd name="connsiteX0" fmla="*/ 0 w 4648200"/>
              <a:gd name="connsiteY0" fmla="*/ 0 h 476250"/>
              <a:gd name="connsiteX1" fmla="*/ 4568823 w 4648200"/>
              <a:gd name="connsiteY1" fmla="*/ 0 h 476250"/>
              <a:gd name="connsiteX2" fmla="*/ 4648200 w 4648200"/>
              <a:gd name="connsiteY2" fmla="*/ 79377 h 476250"/>
              <a:gd name="connsiteX3" fmla="*/ 4648200 w 4648200"/>
              <a:gd name="connsiteY3" fmla="*/ 476250 h 476250"/>
              <a:gd name="connsiteX4" fmla="*/ 0 w 4648200"/>
              <a:gd name="connsiteY4" fmla="*/ 476250 h 476250"/>
              <a:gd name="connsiteX5" fmla="*/ 0 w 4648200"/>
              <a:gd name="connsiteY5" fmla="*/ 0 h 476250"/>
              <a:gd name="connsiteX0-1" fmla="*/ 0 w 4772025"/>
              <a:gd name="connsiteY0-2" fmla="*/ 0 h 476250"/>
              <a:gd name="connsiteX1-3" fmla="*/ 4568823 w 4772025"/>
              <a:gd name="connsiteY1-4" fmla="*/ 0 h 476250"/>
              <a:gd name="connsiteX2-5" fmla="*/ 4772025 w 4772025"/>
              <a:gd name="connsiteY2-6" fmla="*/ 241302 h 476250"/>
              <a:gd name="connsiteX3-7" fmla="*/ 4648200 w 4772025"/>
              <a:gd name="connsiteY3-8" fmla="*/ 476250 h 476250"/>
              <a:gd name="connsiteX4-9" fmla="*/ 0 w 4772025"/>
              <a:gd name="connsiteY4-10" fmla="*/ 476250 h 476250"/>
              <a:gd name="connsiteX5-11" fmla="*/ 0 w 4772025"/>
              <a:gd name="connsiteY5-12" fmla="*/ 0 h 476250"/>
              <a:gd name="connsiteX0-13" fmla="*/ 0 w 4767262"/>
              <a:gd name="connsiteY0-14" fmla="*/ 0 h 476250"/>
              <a:gd name="connsiteX1-15" fmla="*/ 4568823 w 4767262"/>
              <a:gd name="connsiteY1-16" fmla="*/ 0 h 476250"/>
              <a:gd name="connsiteX2-17" fmla="*/ 4767262 w 4767262"/>
              <a:gd name="connsiteY2-18" fmla="*/ 207964 h 476250"/>
              <a:gd name="connsiteX3-19" fmla="*/ 4648200 w 4767262"/>
              <a:gd name="connsiteY3-20" fmla="*/ 476250 h 476250"/>
              <a:gd name="connsiteX4-21" fmla="*/ 0 w 4767262"/>
              <a:gd name="connsiteY4-22" fmla="*/ 476250 h 476250"/>
              <a:gd name="connsiteX5-23" fmla="*/ 0 w 4767262"/>
              <a:gd name="connsiteY5-24" fmla="*/ 0 h 476250"/>
              <a:gd name="connsiteX0-25" fmla="*/ 0 w 4872037"/>
              <a:gd name="connsiteY0-26" fmla="*/ 0 h 476250"/>
              <a:gd name="connsiteX1-27" fmla="*/ 4568823 w 4872037"/>
              <a:gd name="connsiteY1-28" fmla="*/ 0 h 476250"/>
              <a:gd name="connsiteX2-29" fmla="*/ 4872037 w 4872037"/>
              <a:gd name="connsiteY2-30" fmla="*/ 231777 h 476250"/>
              <a:gd name="connsiteX3-31" fmla="*/ 4648200 w 4872037"/>
              <a:gd name="connsiteY3-32" fmla="*/ 476250 h 476250"/>
              <a:gd name="connsiteX4-33" fmla="*/ 0 w 4872037"/>
              <a:gd name="connsiteY4-34" fmla="*/ 476250 h 476250"/>
              <a:gd name="connsiteX5-35" fmla="*/ 0 w 4872037"/>
              <a:gd name="connsiteY5-36" fmla="*/ 0 h 476250"/>
              <a:gd name="connsiteX0-37" fmla="*/ 0 w 4872037"/>
              <a:gd name="connsiteY0-38" fmla="*/ 0 h 481012"/>
              <a:gd name="connsiteX1-39" fmla="*/ 4568823 w 4872037"/>
              <a:gd name="connsiteY1-40" fmla="*/ 0 h 481012"/>
              <a:gd name="connsiteX2-41" fmla="*/ 4872037 w 4872037"/>
              <a:gd name="connsiteY2-42" fmla="*/ 231777 h 481012"/>
              <a:gd name="connsiteX3-43" fmla="*/ 4586288 w 4872037"/>
              <a:gd name="connsiteY3-44" fmla="*/ 481012 h 481012"/>
              <a:gd name="connsiteX4-45" fmla="*/ 0 w 4872037"/>
              <a:gd name="connsiteY4-46" fmla="*/ 476250 h 481012"/>
              <a:gd name="connsiteX5-47" fmla="*/ 0 w 4872037"/>
              <a:gd name="connsiteY5-48" fmla="*/ 0 h 481012"/>
              <a:gd name="connsiteX0-49" fmla="*/ 0 w 4872037"/>
              <a:gd name="connsiteY0-50" fmla="*/ 0 h 485775"/>
              <a:gd name="connsiteX1-51" fmla="*/ 4568823 w 4872037"/>
              <a:gd name="connsiteY1-52" fmla="*/ 0 h 485775"/>
              <a:gd name="connsiteX2-53" fmla="*/ 4872037 w 4872037"/>
              <a:gd name="connsiteY2-54" fmla="*/ 231777 h 485775"/>
              <a:gd name="connsiteX3-55" fmla="*/ 4581525 w 4872037"/>
              <a:gd name="connsiteY3-56" fmla="*/ 485775 h 485775"/>
              <a:gd name="connsiteX4-57" fmla="*/ 0 w 4872037"/>
              <a:gd name="connsiteY4-58" fmla="*/ 476250 h 485775"/>
              <a:gd name="connsiteX5-59" fmla="*/ 0 w 4872037"/>
              <a:gd name="connsiteY5-60" fmla="*/ 0 h 485775"/>
              <a:gd name="connsiteX0-61" fmla="*/ 0 w 4872037"/>
              <a:gd name="connsiteY0-62" fmla="*/ 0 h 490538"/>
              <a:gd name="connsiteX1-63" fmla="*/ 4568823 w 4872037"/>
              <a:gd name="connsiteY1-64" fmla="*/ 0 h 490538"/>
              <a:gd name="connsiteX2-65" fmla="*/ 4872037 w 4872037"/>
              <a:gd name="connsiteY2-66" fmla="*/ 231777 h 490538"/>
              <a:gd name="connsiteX3-67" fmla="*/ 4567237 w 4872037"/>
              <a:gd name="connsiteY3-68" fmla="*/ 490538 h 490538"/>
              <a:gd name="connsiteX4-69" fmla="*/ 0 w 4872037"/>
              <a:gd name="connsiteY4-70" fmla="*/ 476250 h 490538"/>
              <a:gd name="connsiteX5-71" fmla="*/ 0 w 4872037"/>
              <a:gd name="connsiteY5-72" fmla="*/ 0 h 490538"/>
              <a:gd name="connsiteX0-73" fmla="*/ 0 w 4876800"/>
              <a:gd name="connsiteY0-74" fmla="*/ 0 h 490538"/>
              <a:gd name="connsiteX1-75" fmla="*/ 4568823 w 4876800"/>
              <a:gd name="connsiteY1-76" fmla="*/ 0 h 490538"/>
              <a:gd name="connsiteX2-77" fmla="*/ 4876800 w 4876800"/>
              <a:gd name="connsiteY2-78" fmla="*/ 236540 h 490538"/>
              <a:gd name="connsiteX3-79" fmla="*/ 4567237 w 4876800"/>
              <a:gd name="connsiteY3-80" fmla="*/ 490538 h 490538"/>
              <a:gd name="connsiteX4-81" fmla="*/ 0 w 4876800"/>
              <a:gd name="connsiteY4-82" fmla="*/ 476250 h 490538"/>
              <a:gd name="connsiteX5-83" fmla="*/ 0 w 4876800"/>
              <a:gd name="connsiteY5-84" fmla="*/ 0 h 49053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4876800" h="490538">
                <a:moveTo>
                  <a:pt x="0" y="0"/>
                </a:moveTo>
                <a:lnTo>
                  <a:pt x="4568823" y="0"/>
                </a:lnTo>
                <a:lnTo>
                  <a:pt x="4876800" y="236540"/>
                </a:lnTo>
                <a:lnTo>
                  <a:pt x="4567237" y="490538"/>
                </a:lnTo>
                <a:lnTo>
                  <a:pt x="0" y="476250"/>
                </a:lnTo>
                <a:lnTo>
                  <a:pt x="0" y="0"/>
                </a:lnTo>
                <a:close/>
              </a:path>
            </a:pathLst>
          </a:custGeom>
          <a:solidFill>
            <a:srgbClr val="0170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sz="100" b="1" noProof="1"/>
          </a:p>
        </p:txBody>
      </p:sp>
      <p:sp>
        <p:nvSpPr>
          <p:cNvPr id="21" name="六边形 20"/>
          <p:cNvSpPr/>
          <p:nvPr/>
        </p:nvSpPr>
        <p:spPr>
          <a:xfrm>
            <a:off x="1525588" y="1057275"/>
            <a:ext cx="1114425" cy="1022350"/>
          </a:xfrm>
          <a:prstGeom prst="hexagon">
            <a:avLst/>
          </a:prstGeom>
          <a:solidFill>
            <a:srgbClr val="0170C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r>
              <a:rPr lang="en-US" altLang="zh-CN" sz="3600" noProof="1">
                <a:latin typeface="Impact" panose="020B0806030902050204" pitchFamily="34" charset="0"/>
              </a:rPr>
              <a:t>1</a:t>
            </a:r>
            <a:endParaRPr lang="en-US" altLang="zh-CN" sz="3600" noProof="1">
              <a:latin typeface="Impact" panose="020B0806030902050204" pitchFamily="34" charset="0"/>
            </a:endParaRPr>
          </a:p>
        </p:txBody>
      </p:sp>
      <p:sp>
        <p:nvSpPr>
          <p:cNvPr id="46" name="矩形 45"/>
          <p:cNvSpPr>
            <a:spLocks noChangeArrowheads="1"/>
          </p:cNvSpPr>
          <p:nvPr/>
        </p:nvSpPr>
        <p:spPr bwMode="auto">
          <a:xfrm>
            <a:off x="2670175" y="1169988"/>
            <a:ext cx="60912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会</a:t>
            </a:r>
            <a:r>
              <a:rPr lang="zh-CN" altLang="en-US" sz="2400" b="1" smtClean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建立二次函数模型，把</a:t>
            </a:r>
            <a:r>
              <a:rPr lang="zh-CN" altLang="en-US" sz="24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实际问题转化为二次函数问题．</a:t>
            </a:r>
            <a:r>
              <a:rPr lang="en-US" altLang="zh-CN" sz="24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(</a:t>
            </a:r>
            <a:r>
              <a:rPr lang="zh-CN" altLang="en-US" sz="24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重点</a:t>
            </a:r>
            <a:r>
              <a:rPr lang="en-US" altLang="zh-CN" sz="24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)</a:t>
            </a:r>
            <a:endParaRPr lang="en-US" altLang="zh-CN" sz="2400" b="1">
              <a:solidFill>
                <a:schemeClr val="bg1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3" name="剪去单角的矩形 22"/>
          <p:cNvSpPr/>
          <p:nvPr/>
        </p:nvSpPr>
        <p:spPr>
          <a:xfrm>
            <a:off x="2416175" y="2846388"/>
            <a:ext cx="6637338" cy="965200"/>
          </a:xfrm>
          <a:custGeom>
            <a:avLst/>
            <a:gdLst>
              <a:gd name="connsiteX0" fmla="*/ 0 w 4648200"/>
              <a:gd name="connsiteY0" fmla="*/ 0 h 476250"/>
              <a:gd name="connsiteX1" fmla="*/ 4568823 w 4648200"/>
              <a:gd name="connsiteY1" fmla="*/ 0 h 476250"/>
              <a:gd name="connsiteX2" fmla="*/ 4648200 w 4648200"/>
              <a:gd name="connsiteY2" fmla="*/ 79377 h 476250"/>
              <a:gd name="connsiteX3" fmla="*/ 4648200 w 4648200"/>
              <a:gd name="connsiteY3" fmla="*/ 476250 h 476250"/>
              <a:gd name="connsiteX4" fmla="*/ 0 w 4648200"/>
              <a:gd name="connsiteY4" fmla="*/ 476250 h 476250"/>
              <a:gd name="connsiteX5" fmla="*/ 0 w 4648200"/>
              <a:gd name="connsiteY5" fmla="*/ 0 h 476250"/>
              <a:gd name="connsiteX0-1" fmla="*/ 0 w 4772025"/>
              <a:gd name="connsiteY0-2" fmla="*/ 0 h 476250"/>
              <a:gd name="connsiteX1-3" fmla="*/ 4568823 w 4772025"/>
              <a:gd name="connsiteY1-4" fmla="*/ 0 h 476250"/>
              <a:gd name="connsiteX2-5" fmla="*/ 4772025 w 4772025"/>
              <a:gd name="connsiteY2-6" fmla="*/ 241302 h 476250"/>
              <a:gd name="connsiteX3-7" fmla="*/ 4648200 w 4772025"/>
              <a:gd name="connsiteY3-8" fmla="*/ 476250 h 476250"/>
              <a:gd name="connsiteX4-9" fmla="*/ 0 w 4772025"/>
              <a:gd name="connsiteY4-10" fmla="*/ 476250 h 476250"/>
              <a:gd name="connsiteX5-11" fmla="*/ 0 w 4772025"/>
              <a:gd name="connsiteY5-12" fmla="*/ 0 h 476250"/>
              <a:gd name="connsiteX0-13" fmla="*/ 0 w 4767262"/>
              <a:gd name="connsiteY0-14" fmla="*/ 0 h 476250"/>
              <a:gd name="connsiteX1-15" fmla="*/ 4568823 w 4767262"/>
              <a:gd name="connsiteY1-16" fmla="*/ 0 h 476250"/>
              <a:gd name="connsiteX2-17" fmla="*/ 4767262 w 4767262"/>
              <a:gd name="connsiteY2-18" fmla="*/ 207964 h 476250"/>
              <a:gd name="connsiteX3-19" fmla="*/ 4648200 w 4767262"/>
              <a:gd name="connsiteY3-20" fmla="*/ 476250 h 476250"/>
              <a:gd name="connsiteX4-21" fmla="*/ 0 w 4767262"/>
              <a:gd name="connsiteY4-22" fmla="*/ 476250 h 476250"/>
              <a:gd name="connsiteX5-23" fmla="*/ 0 w 4767262"/>
              <a:gd name="connsiteY5-24" fmla="*/ 0 h 476250"/>
              <a:gd name="connsiteX0-25" fmla="*/ 0 w 4872037"/>
              <a:gd name="connsiteY0-26" fmla="*/ 0 h 476250"/>
              <a:gd name="connsiteX1-27" fmla="*/ 4568823 w 4872037"/>
              <a:gd name="connsiteY1-28" fmla="*/ 0 h 476250"/>
              <a:gd name="connsiteX2-29" fmla="*/ 4872037 w 4872037"/>
              <a:gd name="connsiteY2-30" fmla="*/ 231777 h 476250"/>
              <a:gd name="connsiteX3-31" fmla="*/ 4648200 w 4872037"/>
              <a:gd name="connsiteY3-32" fmla="*/ 476250 h 476250"/>
              <a:gd name="connsiteX4-33" fmla="*/ 0 w 4872037"/>
              <a:gd name="connsiteY4-34" fmla="*/ 476250 h 476250"/>
              <a:gd name="connsiteX5-35" fmla="*/ 0 w 4872037"/>
              <a:gd name="connsiteY5-36" fmla="*/ 0 h 476250"/>
              <a:gd name="connsiteX0-37" fmla="*/ 0 w 4872037"/>
              <a:gd name="connsiteY0-38" fmla="*/ 0 h 481012"/>
              <a:gd name="connsiteX1-39" fmla="*/ 4568823 w 4872037"/>
              <a:gd name="connsiteY1-40" fmla="*/ 0 h 481012"/>
              <a:gd name="connsiteX2-41" fmla="*/ 4872037 w 4872037"/>
              <a:gd name="connsiteY2-42" fmla="*/ 231777 h 481012"/>
              <a:gd name="connsiteX3-43" fmla="*/ 4586288 w 4872037"/>
              <a:gd name="connsiteY3-44" fmla="*/ 481012 h 481012"/>
              <a:gd name="connsiteX4-45" fmla="*/ 0 w 4872037"/>
              <a:gd name="connsiteY4-46" fmla="*/ 476250 h 481012"/>
              <a:gd name="connsiteX5-47" fmla="*/ 0 w 4872037"/>
              <a:gd name="connsiteY5-48" fmla="*/ 0 h 481012"/>
              <a:gd name="connsiteX0-49" fmla="*/ 0 w 4872037"/>
              <a:gd name="connsiteY0-50" fmla="*/ 0 h 485775"/>
              <a:gd name="connsiteX1-51" fmla="*/ 4568823 w 4872037"/>
              <a:gd name="connsiteY1-52" fmla="*/ 0 h 485775"/>
              <a:gd name="connsiteX2-53" fmla="*/ 4872037 w 4872037"/>
              <a:gd name="connsiteY2-54" fmla="*/ 231777 h 485775"/>
              <a:gd name="connsiteX3-55" fmla="*/ 4581525 w 4872037"/>
              <a:gd name="connsiteY3-56" fmla="*/ 485775 h 485775"/>
              <a:gd name="connsiteX4-57" fmla="*/ 0 w 4872037"/>
              <a:gd name="connsiteY4-58" fmla="*/ 476250 h 485775"/>
              <a:gd name="connsiteX5-59" fmla="*/ 0 w 4872037"/>
              <a:gd name="connsiteY5-60" fmla="*/ 0 h 485775"/>
              <a:gd name="connsiteX0-61" fmla="*/ 0 w 4872037"/>
              <a:gd name="connsiteY0-62" fmla="*/ 0 h 490538"/>
              <a:gd name="connsiteX1-63" fmla="*/ 4568823 w 4872037"/>
              <a:gd name="connsiteY1-64" fmla="*/ 0 h 490538"/>
              <a:gd name="connsiteX2-65" fmla="*/ 4872037 w 4872037"/>
              <a:gd name="connsiteY2-66" fmla="*/ 231777 h 490538"/>
              <a:gd name="connsiteX3-67" fmla="*/ 4567237 w 4872037"/>
              <a:gd name="connsiteY3-68" fmla="*/ 490538 h 490538"/>
              <a:gd name="connsiteX4-69" fmla="*/ 0 w 4872037"/>
              <a:gd name="connsiteY4-70" fmla="*/ 476250 h 490538"/>
              <a:gd name="connsiteX5-71" fmla="*/ 0 w 4872037"/>
              <a:gd name="connsiteY5-72" fmla="*/ 0 h 490538"/>
              <a:gd name="connsiteX0-73" fmla="*/ 0 w 4876800"/>
              <a:gd name="connsiteY0-74" fmla="*/ 0 h 490538"/>
              <a:gd name="connsiteX1-75" fmla="*/ 4568823 w 4876800"/>
              <a:gd name="connsiteY1-76" fmla="*/ 0 h 490538"/>
              <a:gd name="connsiteX2-77" fmla="*/ 4876800 w 4876800"/>
              <a:gd name="connsiteY2-78" fmla="*/ 236540 h 490538"/>
              <a:gd name="connsiteX3-79" fmla="*/ 4567237 w 4876800"/>
              <a:gd name="connsiteY3-80" fmla="*/ 490538 h 490538"/>
              <a:gd name="connsiteX4-81" fmla="*/ 0 w 4876800"/>
              <a:gd name="connsiteY4-82" fmla="*/ 476250 h 490538"/>
              <a:gd name="connsiteX5-83" fmla="*/ 0 w 4876800"/>
              <a:gd name="connsiteY5-84" fmla="*/ 0 h 49053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4876800" h="490538">
                <a:moveTo>
                  <a:pt x="0" y="0"/>
                </a:moveTo>
                <a:lnTo>
                  <a:pt x="4568823" y="0"/>
                </a:lnTo>
                <a:lnTo>
                  <a:pt x="4876800" y="236540"/>
                </a:lnTo>
                <a:lnTo>
                  <a:pt x="4567237" y="490538"/>
                </a:lnTo>
                <a:lnTo>
                  <a:pt x="0" y="476250"/>
                </a:lnTo>
                <a:lnTo>
                  <a:pt x="0" y="0"/>
                </a:lnTo>
                <a:close/>
              </a:path>
            </a:pathLst>
          </a:custGeom>
          <a:solidFill>
            <a:srgbClr val="0170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sz="100" b="1" noProof="1"/>
          </a:p>
        </p:txBody>
      </p:sp>
      <p:sp>
        <p:nvSpPr>
          <p:cNvPr id="54" name="六边形 53"/>
          <p:cNvSpPr/>
          <p:nvPr/>
        </p:nvSpPr>
        <p:spPr>
          <a:xfrm>
            <a:off x="1525588" y="2805113"/>
            <a:ext cx="1128712" cy="1017587"/>
          </a:xfrm>
          <a:prstGeom prst="hexagon">
            <a:avLst/>
          </a:prstGeom>
          <a:solidFill>
            <a:srgbClr val="0170C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r>
              <a:rPr lang="en-US" altLang="zh-CN" sz="3600" noProof="1">
                <a:latin typeface="Impact" panose="020B0806030902050204" pitchFamily="34" charset="0"/>
              </a:rPr>
              <a:t>2</a:t>
            </a:r>
            <a:endParaRPr lang="en-US" altLang="zh-CN" sz="3600" noProof="1">
              <a:latin typeface="Impact" panose="020B0806030902050204" pitchFamily="34" charset="0"/>
            </a:endParaRPr>
          </a:p>
        </p:txBody>
      </p:sp>
      <p:sp>
        <p:nvSpPr>
          <p:cNvPr id="55" name="矩形 54"/>
          <p:cNvSpPr>
            <a:spLocks noChangeArrowheads="1"/>
          </p:cNvSpPr>
          <p:nvPr/>
        </p:nvSpPr>
        <p:spPr bwMode="auto">
          <a:xfrm>
            <a:off x="2668587" y="2906713"/>
            <a:ext cx="619027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利用二次函数解决拱桥及运动中的</a:t>
            </a:r>
            <a:r>
              <a:rPr lang="zh-CN" altLang="en-US" sz="2400" b="1" smtClean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有关问题</a:t>
            </a:r>
            <a:r>
              <a:rPr lang="en-US" altLang="zh-CN" sz="2400" b="1" smtClean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.</a:t>
            </a:r>
            <a:endParaRPr lang="en-US" altLang="zh-CN" sz="2400" b="1" smtClean="0">
              <a:solidFill>
                <a:schemeClr val="bg1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  <a:p>
            <a:r>
              <a:rPr lang="en-US" altLang="zh-CN" sz="2400" b="1" smtClean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(</a:t>
            </a:r>
            <a:r>
              <a:rPr lang="zh-CN" altLang="en-US" sz="24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重、难点</a:t>
            </a:r>
            <a:r>
              <a:rPr lang="en-US" altLang="zh-CN" sz="2400" b="1" smtClean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)</a:t>
            </a:r>
            <a:endParaRPr lang="zh-CN" altLang="en-US" sz="2400" b="1">
              <a:solidFill>
                <a:schemeClr val="bg1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301625" y="1435100"/>
            <a:ext cx="701675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endParaRPr lang="zh-CN" altLang="en-US" sz="32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5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" presetClass="entr" presetSubtype="0" fill="hold" grpId="1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2" nodeType="with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3" nodeType="withEffect"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4" nodeType="with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1" grpId="1"/>
      <p:bldP spid="46" grpId="2"/>
      <p:bldP spid="54" grpId="3"/>
      <p:bldP spid="55" grpId="4"/>
      <p:bldP spid="24" grpId="5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Freeform 2"/>
          <p:cNvSpPr>
            <a:spLocks noChangeArrowheads="1"/>
          </p:cNvSpPr>
          <p:nvPr/>
        </p:nvSpPr>
        <p:spPr bwMode="auto">
          <a:xfrm rot="10800000">
            <a:off x="6094881" y="1846936"/>
            <a:ext cx="1032335" cy="1095273"/>
          </a:xfrm>
          <a:custGeom>
            <a:avLst/>
            <a:gdLst>
              <a:gd name="T0" fmla="*/ 0 w 1678"/>
              <a:gd name="T1" fmla="*/ 1097 h 1097"/>
              <a:gd name="T2" fmla="*/ 862 w 1678"/>
              <a:gd name="T3" fmla="*/ 8 h 1097"/>
              <a:gd name="T4" fmla="*/ 1678 w 1678"/>
              <a:gd name="T5" fmla="*/ 1051 h 10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78" h="1097">
                <a:moveTo>
                  <a:pt x="0" y="1097"/>
                </a:moveTo>
                <a:cubicBezTo>
                  <a:pt x="291" y="556"/>
                  <a:pt x="582" y="16"/>
                  <a:pt x="862" y="8"/>
                </a:cubicBezTo>
                <a:cubicBezTo>
                  <a:pt x="1142" y="0"/>
                  <a:pt x="1542" y="877"/>
                  <a:pt x="1678" y="1051"/>
                </a:cubicBezTo>
              </a:path>
            </a:pathLst>
          </a:custGeom>
          <a:noFill/>
          <a:ln w="317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650" name="矩形 1"/>
          <p:cNvSpPr>
            <a:spLocks noChangeArrowheads="1"/>
          </p:cNvSpPr>
          <p:nvPr/>
        </p:nvSpPr>
        <p:spPr bwMode="auto">
          <a:xfrm>
            <a:off x="0" y="4979988"/>
            <a:ext cx="9144000" cy="173037"/>
          </a:xfrm>
          <a:prstGeom prst="rect">
            <a:avLst/>
          </a:prstGeom>
          <a:solidFill>
            <a:srgbClr val="0170C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3375" y="80963"/>
            <a:ext cx="360363" cy="360362"/>
          </a:xfrm>
          <a:prstGeom prst="rect">
            <a:avLst/>
          </a:prstGeom>
          <a:noFill/>
          <a:ln w="9525">
            <a:solidFill>
              <a:srgbClr val="0170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3" name="矩形 2"/>
          <p:cNvSpPr/>
          <p:nvPr/>
        </p:nvSpPr>
        <p:spPr>
          <a:xfrm>
            <a:off x="508000" y="227013"/>
            <a:ext cx="290513" cy="290512"/>
          </a:xfrm>
          <a:prstGeom prst="rect">
            <a:avLst/>
          </a:prstGeom>
          <a:solidFill>
            <a:srgbClr val="0170C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869950" y="517525"/>
            <a:ext cx="8247063" cy="0"/>
          </a:xfrm>
          <a:prstGeom prst="line">
            <a:avLst/>
          </a:prstGeom>
          <a:ln w="15875">
            <a:solidFill>
              <a:srgbClr val="0170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10"/>
          <p:cNvSpPr txBox="1">
            <a:spLocks noChangeArrowheads="1"/>
          </p:cNvSpPr>
          <p:nvPr/>
        </p:nvSpPr>
        <p:spPr bwMode="auto">
          <a:xfrm>
            <a:off x="963613" y="66675"/>
            <a:ext cx="4579937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defRPr/>
            </a:pPr>
            <a:r>
              <a:rPr lang="zh-CN" altLang="en-US" sz="2400" b="1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知识回顾</a:t>
            </a:r>
            <a:endParaRPr lang="zh-CN" altLang="zh-CN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Freeform 2"/>
          <p:cNvSpPr>
            <a:spLocks noChangeArrowheads="1"/>
          </p:cNvSpPr>
          <p:nvPr/>
        </p:nvSpPr>
        <p:spPr bwMode="auto">
          <a:xfrm rot="10800000">
            <a:off x="777021" y="1855204"/>
            <a:ext cx="1032335" cy="1095273"/>
          </a:xfrm>
          <a:custGeom>
            <a:avLst/>
            <a:gdLst>
              <a:gd name="T0" fmla="*/ 0 w 1678"/>
              <a:gd name="T1" fmla="*/ 1097 h 1097"/>
              <a:gd name="T2" fmla="*/ 862 w 1678"/>
              <a:gd name="T3" fmla="*/ 8 h 1097"/>
              <a:gd name="T4" fmla="*/ 1678 w 1678"/>
              <a:gd name="T5" fmla="*/ 1051 h 10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78" h="1097">
                <a:moveTo>
                  <a:pt x="0" y="1097"/>
                </a:moveTo>
                <a:cubicBezTo>
                  <a:pt x="291" y="556"/>
                  <a:pt x="582" y="16"/>
                  <a:pt x="862" y="8"/>
                </a:cubicBezTo>
                <a:cubicBezTo>
                  <a:pt x="1142" y="0"/>
                  <a:pt x="1542" y="877"/>
                  <a:pt x="1678" y="1051"/>
                </a:cubicBezTo>
              </a:path>
            </a:pathLst>
          </a:custGeom>
          <a:noFill/>
          <a:ln w="317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252413" y="506413"/>
            <a:ext cx="83534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如图是一个二次函数的图象，现在请你根据给出的坐标系的位置，说出这个二次函数的解析式类型</a:t>
            </a:r>
            <a:r>
              <a:rPr lang="en-US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altLang="zh-CN" sz="2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87911" y="1707948"/>
            <a:ext cx="2327777" cy="2333113"/>
            <a:chOff x="187911" y="1707948"/>
            <a:chExt cx="2327777" cy="2333113"/>
          </a:xfrm>
        </p:grpSpPr>
        <p:grpSp>
          <p:nvGrpSpPr>
            <p:cNvPr id="16" name="Group 7"/>
            <p:cNvGrpSpPr/>
            <p:nvPr/>
          </p:nvGrpSpPr>
          <p:grpSpPr>
            <a:xfrm>
              <a:off x="187911" y="1707948"/>
              <a:ext cx="2327777" cy="2333113"/>
              <a:chOff x="1519" y="482"/>
              <a:chExt cx="1818" cy="1587"/>
            </a:xfrm>
          </p:grpSpPr>
          <p:grpSp>
            <p:nvGrpSpPr>
              <p:cNvPr id="17" name="Group 8"/>
              <p:cNvGrpSpPr/>
              <p:nvPr/>
            </p:nvGrpSpPr>
            <p:grpSpPr>
              <a:xfrm>
                <a:off x="1519" y="1314"/>
                <a:ext cx="1818" cy="251"/>
                <a:chOff x="0" y="2321"/>
                <a:chExt cx="3324" cy="250"/>
              </a:xfrm>
            </p:grpSpPr>
            <p:sp>
              <p:nvSpPr>
                <p:cNvPr id="20" name="Line 9"/>
                <p:cNvSpPr>
                  <a:spLocks noChangeShapeType="1"/>
                </p:cNvSpPr>
                <p:nvPr/>
              </p:nvSpPr>
              <p:spPr bwMode="auto">
                <a:xfrm>
                  <a:off x="0" y="2341"/>
                  <a:ext cx="3152" cy="0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>
                    <a:ln w="19050">
                      <a:solidFill>
                        <a:schemeClr val="tx1"/>
                      </a:solidFill>
                    </a:ln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1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2833" y="2321"/>
                  <a:ext cx="491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49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zh-CN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x</a:t>
                  </a:r>
                  <a:endParaRPr lang="en-US" altLang="zh-CN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8" name="Line 11"/>
              <p:cNvSpPr>
                <a:spLocks noChangeShapeType="1"/>
              </p:cNvSpPr>
              <p:nvPr/>
            </p:nvSpPr>
            <p:spPr bwMode="auto">
              <a:xfrm flipH="1" flipV="1">
                <a:off x="2380" y="563"/>
                <a:ext cx="0" cy="1506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Text Box 12"/>
              <p:cNvSpPr txBox="1">
                <a:spLocks noChangeArrowheads="1"/>
              </p:cNvSpPr>
              <p:nvPr/>
            </p:nvSpPr>
            <p:spPr bwMode="auto">
              <a:xfrm>
                <a:off x="2381" y="482"/>
                <a:ext cx="289" cy="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49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y</a:t>
                </a:r>
                <a:endParaRPr lang="en-US" altLang="zh-CN"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42" name="Text Box 19"/>
            <p:cNvSpPr txBox="1">
              <a:spLocks noChangeArrowheads="1"/>
            </p:cNvSpPr>
            <p:nvPr/>
          </p:nvSpPr>
          <p:spPr bwMode="auto">
            <a:xfrm>
              <a:off x="987567" y="2934095"/>
              <a:ext cx="6080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>
                  <a:latin typeface="微软雅黑" panose="020B0503020204020204" pitchFamily="34" charset="-122"/>
                  <a:ea typeface="微软雅黑" panose="020B0503020204020204" pitchFamily="34" charset="-122"/>
                </a:rPr>
                <a:t>O</a:t>
              </a:r>
              <a:endParaRPr lang="en-US" altLang="zh-CN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Freeform 2"/>
          <p:cNvSpPr>
            <a:spLocks noChangeArrowheads="1"/>
          </p:cNvSpPr>
          <p:nvPr/>
        </p:nvSpPr>
        <p:spPr bwMode="auto">
          <a:xfrm>
            <a:off x="3175231" y="2440816"/>
            <a:ext cx="1032335" cy="1095273"/>
          </a:xfrm>
          <a:custGeom>
            <a:avLst/>
            <a:gdLst>
              <a:gd name="T0" fmla="*/ 0 w 1678"/>
              <a:gd name="T1" fmla="*/ 1097 h 1097"/>
              <a:gd name="T2" fmla="*/ 862 w 1678"/>
              <a:gd name="T3" fmla="*/ 8 h 1097"/>
              <a:gd name="T4" fmla="*/ 1678 w 1678"/>
              <a:gd name="T5" fmla="*/ 1051 h 10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78" h="1097">
                <a:moveTo>
                  <a:pt x="0" y="1097"/>
                </a:moveTo>
                <a:cubicBezTo>
                  <a:pt x="291" y="556"/>
                  <a:pt x="582" y="16"/>
                  <a:pt x="862" y="8"/>
                </a:cubicBezTo>
                <a:cubicBezTo>
                  <a:pt x="1142" y="0"/>
                  <a:pt x="1542" y="877"/>
                  <a:pt x="1678" y="1051"/>
                </a:cubicBezTo>
              </a:path>
            </a:pathLst>
          </a:custGeom>
          <a:noFill/>
          <a:ln w="317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6" name="Group 7"/>
          <p:cNvGrpSpPr/>
          <p:nvPr/>
        </p:nvGrpSpPr>
        <p:grpSpPr>
          <a:xfrm>
            <a:off x="2608002" y="1698216"/>
            <a:ext cx="2327777" cy="2333113"/>
            <a:chOff x="1519" y="482"/>
            <a:chExt cx="1818" cy="1587"/>
          </a:xfrm>
        </p:grpSpPr>
        <p:grpSp>
          <p:nvGrpSpPr>
            <p:cNvPr id="47" name="Group 8"/>
            <p:cNvGrpSpPr/>
            <p:nvPr/>
          </p:nvGrpSpPr>
          <p:grpSpPr>
            <a:xfrm>
              <a:off x="1519" y="1314"/>
              <a:ext cx="1818" cy="251"/>
              <a:chOff x="0" y="2321"/>
              <a:chExt cx="3324" cy="250"/>
            </a:xfrm>
          </p:grpSpPr>
          <p:sp>
            <p:nvSpPr>
              <p:cNvPr id="50" name="Line 9"/>
              <p:cNvSpPr>
                <a:spLocks noChangeShapeType="1"/>
              </p:cNvSpPr>
              <p:nvPr/>
            </p:nvSpPr>
            <p:spPr bwMode="auto">
              <a:xfrm>
                <a:off x="0" y="2341"/>
                <a:ext cx="3152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n w="19050">
                    <a:solidFill>
                      <a:schemeClr val="tx1"/>
                    </a:solidFill>
                  </a:ln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Text Box 10"/>
              <p:cNvSpPr txBox="1">
                <a:spLocks noChangeArrowheads="1"/>
              </p:cNvSpPr>
              <p:nvPr/>
            </p:nvSpPr>
            <p:spPr bwMode="auto">
              <a:xfrm>
                <a:off x="2833" y="2321"/>
                <a:ext cx="491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49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x</a:t>
                </a:r>
                <a:endParaRPr lang="en-US" altLang="zh-CN"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48" name="Line 11"/>
            <p:cNvSpPr>
              <a:spLocks noChangeShapeType="1"/>
            </p:cNvSpPr>
            <p:nvPr/>
          </p:nvSpPr>
          <p:spPr bwMode="auto">
            <a:xfrm flipH="1" flipV="1">
              <a:off x="2380" y="563"/>
              <a:ext cx="0" cy="150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Text Box 12"/>
            <p:cNvSpPr txBox="1">
              <a:spLocks noChangeArrowheads="1"/>
            </p:cNvSpPr>
            <p:nvPr/>
          </p:nvSpPr>
          <p:spPr bwMode="auto">
            <a:xfrm>
              <a:off x="2381" y="482"/>
              <a:ext cx="289" cy="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>
                  <a:latin typeface="微软雅黑" panose="020B0503020204020204" pitchFamily="34" charset="-122"/>
                  <a:ea typeface="微软雅黑" panose="020B0503020204020204" pitchFamily="34" charset="-122"/>
                </a:rPr>
                <a:t>y</a:t>
              </a:r>
              <a:endParaRPr lang="en-US" altLang="zh-CN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2" name="Text Box 19"/>
          <p:cNvSpPr txBox="1">
            <a:spLocks noChangeArrowheads="1"/>
          </p:cNvSpPr>
          <p:nvPr/>
        </p:nvSpPr>
        <p:spPr bwMode="auto">
          <a:xfrm>
            <a:off x="3407658" y="2924363"/>
            <a:ext cx="6080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en-US" altLang="zh-CN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Freeform 2"/>
          <p:cNvSpPr>
            <a:spLocks noChangeArrowheads="1"/>
          </p:cNvSpPr>
          <p:nvPr/>
        </p:nvSpPr>
        <p:spPr bwMode="auto">
          <a:xfrm rot="10800000">
            <a:off x="6093201" y="1845256"/>
            <a:ext cx="1032335" cy="1095273"/>
          </a:xfrm>
          <a:custGeom>
            <a:avLst/>
            <a:gdLst>
              <a:gd name="T0" fmla="*/ 0 w 1678"/>
              <a:gd name="T1" fmla="*/ 1097 h 1097"/>
              <a:gd name="T2" fmla="*/ 862 w 1678"/>
              <a:gd name="T3" fmla="*/ 8 h 1097"/>
              <a:gd name="T4" fmla="*/ 1678 w 1678"/>
              <a:gd name="T5" fmla="*/ 1051 h 10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78" h="1097">
                <a:moveTo>
                  <a:pt x="0" y="1097"/>
                </a:moveTo>
                <a:cubicBezTo>
                  <a:pt x="291" y="556"/>
                  <a:pt x="582" y="16"/>
                  <a:pt x="862" y="8"/>
                </a:cubicBezTo>
                <a:cubicBezTo>
                  <a:pt x="1142" y="0"/>
                  <a:pt x="1542" y="877"/>
                  <a:pt x="1678" y="1051"/>
                </a:cubicBezTo>
              </a:path>
            </a:pathLst>
          </a:custGeom>
          <a:noFill/>
          <a:ln w="31750">
            <a:solidFill>
              <a:srgbClr val="0A27FE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4" name="Group 7"/>
          <p:cNvGrpSpPr/>
          <p:nvPr/>
        </p:nvGrpSpPr>
        <p:grpSpPr>
          <a:xfrm>
            <a:off x="5007321" y="1692480"/>
            <a:ext cx="2327777" cy="2333113"/>
            <a:chOff x="1519" y="482"/>
            <a:chExt cx="1818" cy="1587"/>
          </a:xfrm>
        </p:grpSpPr>
        <p:grpSp>
          <p:nvGrpSpPr>
            <p:cNvPr id="55" name="Group 8"/>
            <p:cNvGrpSpPr/>
            <p:nvPr/>
          </p:nvGrpSpPr>
          <p:grpSpPr>
            <a:xfrm>
              <a:off x="1519" y="1314"/>
              <a:ext cx="1818" cy="251"/>
              <a:chOff x="0" y="2321"/>
              <a:chExt cx="3324" cy="250"/>
            </a:xfrm>
          </p:grpSpPr>
          <p:sp>
            <p:nvSpPr>
              <p:cNvPr id="58" name="Line 9"/>
              <p:cNvSpPr>
                <a:spLocks noChangeShapeType="1"/>
              </p:cNvSpPr>
              <p:nvPr/>
            </p:nvSpPr>
            <p:spPr bwMode="auto">
              <a:xfrm>
                <a:off x="0" y="2341"/>
                <a:ext cx="3152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n w="19050">
                    <a:solidFill>
                      <a:schemeClr val="tx1"/>
                    </a:solidFill>
                  </a:ln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9" name="Text Box 10"/>
              <p:cNvSpPr txBox="1">
                <a:spLocks noChangeArrowheads="1"/>
              </p:cNvSpPr>
              <p:nvPr/>
            </p:nvSpPr>
            <p:spPr bwMode="auto">
              <a:xfrm>
                <a:off x="2833" y="2321"/>
                <a:ext cx="491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49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x</a:t>
                </a:r>
                <a:endParaRPr lang="en-US" altLang="zh-CN"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56" name="Line 11"/>
            <p:cNvSpPr>
              <a:spLocks noChangeShapeType="1"/>
            </p:cNvSpPr>
            <p:nvPr/>
          </p:nvSpPr>
          <p:spPr bwMode="auto">
            <a:xfrm flipH="1" flipV="1">
              <a:off x="2380" y="563"/>
              <a:ext cx="0" cy="150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Text Box 12"/>
            <p:cNvSpPr txBox="1">
              <a:spLocks noChangeArrowheads="1"/>
            </p:cNvSpPr>
            <p:nvPr/>
          </p:nvSpPr>
          <p:spPr bwMode="auto">
            <a:xfrm>
              <a:off x="2381" y="482"/>
              <a:ext cx="289" cy="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>
                  <a:latin typeface="微软雅黑" panose="020B0503020204020204" pitchFamily="34" charset="-122"/>
                  <a:ea typeface="微软雅黑" panose="020B0503020204020204" pitchFamily="34" charset="-122"/>
                </a:rPr>
                <a:t>y</a:t>
              </a:r>
              <a:endParaRPr lang="en-US" altLang="zh-CN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60" name="Text Box 19"/>
          <p:cNvSpPr txBox="1">
            <a:spLocks noChangeArrowheads="1"/>
          </p:cNvSpPr>
          <p:nvPr/>
        </p:nvSpPr>
        <p:spPr bwMode="auto">
          <a:xfrm>
            <a:off x="5805743" y="2934095"/>
            <a:ext cx="6080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en-US" altLang="zh-CN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1796015" y="1683803"/>
            <a:ext cx="81304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y=ax</a:t>
            </a:r>
            <a:r>
              <a:rPr lang="en-US" altLang="zh-CN" baseline="300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aseline="300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2527801" y="3535162"/>
            <a:ext cx="110959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y=ax</a:t>
            </a:r>
            <a:r>
              <a:rPr lang="en-US" altLang="zh-CN" baseline="300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+k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7150911" y="1447991"/>
            <a:ext cx="120898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y=a(x-h)</a:t>
            </a:r>
            <a:r>
              <a:rPr lang="en-US" altLang="zh-CN" baseline="300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5051492" y="4451145"/>
            <a:ext cx="176381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或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y=ax</a:t>
            </a:r>
            <a:r>
              <a:rPr lang="en-US" altLang="zh-CN" baseline="300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+bx+c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5313384" y="4117575"/>
            <a:ext cx="150554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y=a(x-h)</a:t>
            </a:r>
            <a:r>
              <a:rPr lang="en-US" altLang="zh-CN" baseline="300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+k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afterEffect">
                                  <p:childTnLst>
                                    <p:animMotion origin="layout" path="M -3.05556E-06 5.55384E-08 L -0.0835 0.17124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84" y="85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3" grpId="1"/>
      <p:bldP spid="61" grpId="2"/>
      <p:bldP spid="62" grpId="3"/>
      <p:bldP spid="63" grpId="4"/>
      <p:bldP spid="64" grpId="5"/>
      <p:bldP spid="65" grpId="6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1"/>
          <p:cNvSpPr>
            <a:spLocks noChangeArrowheads="1"/>
          </p:cNvSpPr>
          <p:nvPr/>
        </p:nvSpPr>
        <p:spPr bwMode="auto">
          <a:xfrm>
            <a:off x="0" y="4979988"/>
            <a:ext cx="9144000" cy="173037"/>
          </a:xfrm>
          <a:prstGeom prst="rect">
            <a:avLst/>
          </a:prstGeom>
          <a:solidFill>
            <a:srgbClr val="0170C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/>
          <a:p>
            <a:pPr algn="ctr"/>
            <a:endParaRPr lang="zh-CN" altLang="en-US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3375" y="80963"/>
            <a:ext cx="360363" cy="360362"/>
          </a:xfrm>
          <a:prstGeom prst="rect">
            <a:avLst/>
          </a:prstGeom>
          <a:noFill/>
          <a:ln w="9525">
            <a:solidFill>
              <a:srgbClr val="0170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3" name="矩形 2"/>
          <p:cNvSpPr/>
          <p:nvPr/>
        </p:nvSpPr>
        <p:spPr>
          <a:xfrm>
            <a:off x="508000" y="227013"/>
            <a:ext cx="290513" cy="290512"/>
          </a:xfrm>
          <a:prstGeom prst="rect">
            <a:avLst/>
          </a:prstGeom>
          <a:solidFill>
            <a:srgbClr val="0170C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869950" y="517525"/>
            <a:ext cx="8247063" cy="0"/>
          </a:xfrm>
          <a:prstGeom prst="line">
            <a:avLst/>
          </a:prstGeom>
          <a:ln w="15875">
            <a:solidFill>
              <a:srgbClr val="0170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10"/>
          <p:cNvSpPr txBox="1">
            <a:spLocks noChangeArrowheads="1"/>
          </p:cNvSpPr>
          <p:nvPr/>
        </p:nvSpPr>
        <p:spPr bwMode="auto">
          <a:xfrm>
            <a:off x="963613" y="66675"/>
            <a:ext cx="4579937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defRPr/>
            </a:pPr>
            <a:r>
              <a:rPr lang="zh-CN" altLang="en-US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情境导入</a:t>
            </a:r>
            <a:endParaRPr lang="zh-CN" altLang="zh-CN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 flipV="1">
            <a:off x="4016596" y="-1"/>
            <a:ext cx="5127404" cy="45719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endParaRPr lang="zh-CN" altLang="en-US"/>
          </a:p>
        </p:txBody>
      </p:sp>
      <p:pic>
        <p:nvPicPr>
          <p:cNvPr id="22" name="Picture 2" descr="喷泉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83281" y="517525"/>
            <a:ext cx="3049519" cy="2217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 descr="建筑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22481" y="521326"/>
            <a:ext cx="3049519" cy="2230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4" descr="桥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22481" y="2719704"/>
            <a:ext cx="3049519" cy="224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" descr="newcastle01"/>
          <p:cNvPicPr>
            <a:picLocks noChangeAspect="1" noChangeArrowheads="1"/>
          </p:cNvPicPr>
          <p:nvPr/>
        </p:nvPicPr>
        <p:blipFill>
          <a:blip r:embed="rId4">
            <a:lum brigh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83281" y="2734611"/>
            <a:ext cx="3049519" cy="2217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Freeform 8"/>
          <p:cNvSpPr>
            <a:spLocks noChangeArrowheads="1"/>
          </p:cNvSpPr>
          <p:nvPr/>
        </p:nvSpPr>
        <p:spPr bwMode="auto">
          <a:xfrm>
            <a:off x="7059033" y="1168238"/>
            <a:ext cx="1170567" cy="1381922"/>
          </a:xfrm>
          <a:custGeom>
            <a:avLst/>
            <a:gdLst>
              <a:gd name="T0" fmla="*/ 0 w 1043"/>
              <a:gd name="T1" fmla="*/ 363 h 1179"/>
              <a:gd name="T2" fmla="*/ 454 w 1043"/>
              <a:gd name="T3" fmla="*/ 136 h 1179"/>
              <a:gd name="T4" fmla="*/ 1043 w 1043"/>
              <a:gd name="T5" fmla="*/ 1179 h 1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43" h="1179">
                <a:moveTo>
                  <a:pt x="0" y="363"/>
                </a:moveTo>
                <a:cubicBezTo>
                  <a:pt x="140" y="181"/>
                  <a:pt x="280" y="0"/>
                  <a:pt x="454" y="136"/>
                </a:cubicBezTo>
                <a:cubicBezTo>
                  <a:pt x="628" y="272"/>
                  <a:pt x="835" y="725"/>
                  <a:pt x="1043" y="1179"/>
                </a:cubicBezTo>
              </a:path>
            </a:pathLst>
          </a:custGeom>
          <a:noFill/>
          <a:ln w="762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Freeform 10"/>
          <p:cNvSpPr>
            <a:spLocks noChangeArrowheads="1"/>
          </p:cNvSpPr>
          <p:nvPr/>
        </p:nvSpPr>
        <p:spPr bwMode="auto">
          <a:xfrm>
            <a:off x="1583441" y="1136848"/>
            <a:ext cx="2981146" cy="905312"/>
          </a:xfrm>
          <a:custGeom>
            <a:avLst/>
            <a:gdLst>
              <a:gd name="T0" fmla="*/ 0 w 2813"/>
              <a:gd name="T1" fmla="*/ 869 h 869"/>
              <a:gd name="T2" fmla="*/ 1679 w 2813"/>
              <a:gd name="T3" fmla="*/ 53 h 869"/>
              <a:gd name="T4" fmla="*/ 2813 w 2813"/>
              <a:gd name="T5" fmla="*/ 552 h 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813" h="869">
                <a:moveTo>
                  <a:pt x="0" y="869"/>
                </a:moveTo>
                <a:cubicBezTo>
                  <a:pt x="605" y="487"/>
                  <a:pt x="1210" y="106"/>
                  <a:pt x="1679" y="53"/>
                </a:cubicBezTo>
                <a:cubicBezTo>
                  <a:pt x="2148" y="0"/>
                  <a:pt x="2480" y="276"/>
                  <a:pt x="2813" y="552"/>
                </a:cubicBezTo>
              </a:path>
            </a:pathLst>
          </a:custGeom>
          <a:noFill/>
          <a:ln w="762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" name="Freeform 15"/>
          <p:cNvSpPr>
            <a:spLocks noChangeArrowheads="1"/>
          </p:cNvSpPr>
          <p:nvPr/>
        </p:nvSpPr>
        <p:spPr bwMode="auto">
          <a:xfrm>
            <a:off x="1720400" y="3445240"/>
            <a:ext cx="2834027" cy="791480"/>
          </a:xfrm>
          <a:custGeom>
            <a:avLst/>
            <a:gdLst>
              <a:gd name="T0" fmla="*/ 2631 w 2631"/>
              <a:gd name="T1" fmla="*/ 892 h 1073"/>
              <a:gd name="T2" fmla="*/ 862 w 2631"/>
              <a:gd name="T3" fmla="*/ 30 h 1073"/>
              <a:gd name="T4" fmla="*/ 0 w 2631"/>
              <a:gd name="T5" fmla="*/ 1073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31" h="1073">
                <a:moveTo>
                  <a:pt x="2631" y="892"/>
                </a:moveTo>
                <a:cubicBezTo>
                  <a:pt x="1965" y="446"/>
                  <a:pt x="1300" y="0"/>
                  <a:pt x="862" y="30"/>
                </a:cubicBezTo>
                <a:cubicBezTo>
                  <a:pt x="424" y="60"/>
                  <a:pt x="212" y="566"/>
                  <a:pt x="0" y="1073"/>
                </a:cubicBezTo>
              </a:path>
            </a:pathLst>
          </a:custGeom>
          <a:noFill/>
          <a:ln w="762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" name="Freeform 26"/>
          <p:cNvSpPr>
            <a:spLocks noChangeArrowheads="1"/>
          </p:cNvSpPr>
          <p:nvPr/>
        </p:nvSpPr>
        <p:spPr bwMode="auto">
          <a:xfrm>
            <a:off x="5489422" y="3098800"/>
            <a:ext cx="2232178" cy="965200"/>
          </a:xfrm>
          <a:custGeom>
            <a:avLst/>
            <a:gdLst>
              <a:gd name="T0" fmla="*/ 0 w 2177"/>
              <a:gd name="T1" fmla="*/ 922 h 1012"/>
              <a:gd name="T2" fmla="*/ 1270 w 2177"/>
              <a:gd name="T3" fmla="*/ 15 h 1012"/>
              <a:gd name="T4" fmla="*/ 2177 w 2177"/>
              <a:gd name="T5" fmla="*/ 1012 h 10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77" h="1012">
                <a:moveTo>
                  <a:pt x="0" y="922"/>
                </a:moveTo>
                <a:cubicBezTo>
                  <a:pt x="453" y="461"/>
                  <a:pt x="907" y="0"/>
                  <a:pt x="1270" y="15"/>
                </a:cubicBezTo>
                <a:cubicBezTo>
                  <a:pt x="1633" y="30"/>
                  <a:pt x="1905" y="521"/>
                  <a:pt x="2177" y="1012"/>
                </a:cubicBezTo>
              </a:path>
            </a:pathLst>
          </a:custGeom>
          <a:noFill/>
          <a:ln w="762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矩形 112"/>
          <p:cNvSpPr>
            <a:spLocks noChangeArrowheads="1"/>
          </p:cNvSpPr>
          <p:nvPr/>
        </p:nvSpPr>
        <p:spPr bwMode="auto">
          <a:xfrm>
            <a:off x="403421" y="1035916"/>
            <a:ext cx="580634" cy="339738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zh-CN" altLang="en-US" sz="24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生活中的抛物线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1"/>
          <p:cNvSpPr>
            <a:spLocks noChangeArrowheads="1"/>
          </p:cNvSpPr>
          <p:nvPr/>
        </p:nvSpPr>
        <p:spPr bwMode="auto">
          <a:xfrm>
            <a:off x="0" y="4979988"/>
            <a:ext cx="9144000" cy="173037"/>
          </a:xfrm>
          <a:prstGeom prst="rect">
            <a:avLst/>
          </a:prstGeom>
          <a:solidFill>
            <a:srgbClr val="0170C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/>
          <a:p>
            <a:pPr algn="ctr"/>
            <a:endParaRPr lang="zh-CN" altLang="en-US" sz="2000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3375" y="80963"/>
            <a:ext cx="360363" cy="360362"/>
          </a:xfrm>
          <a:prstGeom prst="rect">
            <a:avLst/>
          </a:prstGeom>
          <a:noFill/>
          <a:ln w="9525">
            <a:solidFill>
              <a:srgbClr val="0170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3" name="矩形 2"/>
          <p:cNvSpPr/>
          <p:nvPr/>
        </p:nvSpPr>
        <p:spPr>
          <a:xfrm>
            <a:off x="508000" y="227013"/>
            <a:ext cx="290513" cy="290512"/>
          </a:xfrm>
          <a:prstGeom prst="rect">
            <a:avLst/>
          </a:prstGeom>
          <a:solidFill>
            <a:srgbClr val="0170C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869950" y="517525"/>
            <a:ext cx="8247063" cy="0"/>
          </a:xfrm>
          <a:prstGeom prst="line">
            <a:avLst/>
          </a:prstGeom>
          <a:ln w="15875">
            <a:solidFill>
              <a:srgbClr val="0170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10"/>
          <p:cNvSpPr txBox="1">
            <a:spLocks noChangeArrowheads="1"/>
          </p:cNvSpPr>
          <p:nvPr/>
        </p:nvSpPr>
        <p:spPr bwMode="auto">
          <a:xfrm>
            <a:off x="963613" y="66675"/>
            <a:ext cx="6954488" cy="43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defRPr/>
            </a:pPr>
            <a:r>
              <a:rPr lang="zh-CN" altLang="en-US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利用二次函数解决实物抛物线形问题</a:t>
            </a:r>
            <a:endParaRPr lang="zh-CN" altLang="en-US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文本框 1"/>
          <p:cNvSpPr txBox="1">
            <a:spLocks noChangeArrowheads="1"/>
          </p:cNvSpPr>
          <p:nvPr/>
        </p:nvSpPr>
        <p:spPr bwMode="auto">
          <a:xfrm>
            <a:off x="333374" y="2868245"/>
            <a:ext cx="8639803" cy="1865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如图，一座拱桥的纵截面是抛物线的一部分</a:t>
            </a:r>
            <a:r>
              <a:rPr lang="zh-CN" altLang="en-US" sz="24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，水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面宽是</a:t>
            </a:r>
            <a:r>
              <a:rPr lang="en-US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米时，拱顶离水面</a:t>
            </a:r>
            <a:r>
              <a:rPr lang="en-US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米。现在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想</a:t>
            </a:r>
            <a:r>
              <a:rPr lang="zh-CN" altLang="en-US" sz="24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了解随着水面宽度的变化，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拱顶离水面的高度怎样</a:t>
            </a:r>
            <a:r>
              <a:rPr lang="zh-CN" altLang="en-US" sz="24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变化，就需要建立函数模型进行探究。你知道如何合理地建立平面直角坐标系吗？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8" descr="E]3[A43][~U_H3(1%_M]DA0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73920" y="647835"/>
            <a:ext cx="3557116" cy="198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Administrator\Desktop\tim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3256" y="647835"/>
            <a:ext cx="3557116" cy="1985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1"/>
          <p:cNvSpPr>
            <a:spLocks noChangeArrowheads="1"/>
          </p:cNvSpPr>
          <p:nvPr/>
        </p:nvSpPr>
        <p:spPr bwMode="auto">
          <a:xfrm>
            <a:off x="0" y="4979988"/>
            <a:ext cx="9144000" cy="173037"/>
          </a:xfrm>
          <a:prstGeom prst="rect">
            <a:avLst/>
          </a:prstGeom>
          <a:solidFill>
            <a:srgbClr val="0170C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/>
          <a:p>
            <a:pPr algn="ctr"/>
            <a:endParaRPr lang="zh-CN" altLang="en-US" sz="2000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3375" y="80963"/>
            <a:ext cx="360363" cy="360362"/>
          </a:xfrm>
          <a:prstGeom prst="rect">
            <a:avLst/>
          </a:prstGeom>
          <a:noFill/>
          <a:ln w="9525">
            <a:solidFill>
              <a:srgbClr val="0170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3" name="矩形 2"/>
          <p:cNvSpPr/>
          <p:nvPr/>
        </p:nvSpPr>
        <p:spPr>
          <a:xfrm>
            <a:off x="508000" y="227013"/>
            <a:ext cx="290513" cy="290512"/>
          </a:xfrm>
          <a:prstGeom prst="rect">
            <a:avLst/>
          </a:prstGeom>
          <a:solidFill>
            <a:srgbClr val="0170C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869950" y="517525"/>
            <a:ext cx="8247063" cy="0"/>
          </a:xfrm>
          <a:prstGeom prst="line">
            <a:avLst/>
          </a:prstGeom>
          <a:ln w="15875">
            <a:solidFill>
              <a:srgbClr val="0170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10"/>
          <p:cNvSpPr txBox="1">
            <a:spLocks noChangeArrowheads="1"/>
          </p:cNvSpPr>
          <p:nvPr/>
        </p:nvSpPr>
        <p:spPr bwMode="auto">
          <a:xfrm>
            <a:off x="963613" y="66675"/>
            <a:ext cx="6954488" cy="43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defRPr/>
            </a:pPr>
            <a:r>
              <a:rPr lang="zh-CN" altLang="en-US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利用二次函数解决实物抛物线形问题</a:t>
            </a:r>
            <a:endParaRPr lang="zh-CN" altLang="en-US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16" name="Picture 8" descr="E]3[A43][~U_H3(1%_M]DA0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78400" y="647835"/>
            <a:ext cx="3557116" cy="198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组合 9"/>
          <p:cNvGrpSpPr/>
          <p:nvPr/>
        </p:nvGrpSpPr>
        <p:grpSpPr>
          <a:xfrm>
            <a:off x="5653357" y="424303"/>
            <a:ext cx="2327777" cy="1953818"/>
            <a:chOff x="187911" y="2438608"/>
            <a:chExt cx="2327777" cy="1953818"/>
          </a:xfrm>
        </p:grpSpPr>
        <p:grpSp>
          <p:nvGrpSpPr>
            <p:cNvPr id="11" name="Group 7"/>
            <p:cNvGrpSpPr/>
            <p:nvPr/>
          </p:nvGrpSpPr>
          <p:grpSpPr>
            <a:xfrm>
              <a:off x="187911" y="2438608"/>
              <a:ext cx="2327777" cy="1953818"/>
              <a:chOff x="1519" y="979"/>
              <a:chExt cx="1818" cy="1329"/>
            </a:xfrm>
          </p:grpSpPr>
          <p:grpSp>
            <p:nvGrpSpPr>
              <p:cNvPr id="13" name="Group 8"/>
              <p:cNvGrpSpPr/>
              <p:nvPr/>
            </p:nvGrpSpPr>
            <p:grpSpPr>
              <a:xfrm>
                <a:off x="1519" y="1314"/>
                <a:ext cx="1818" cy="251"/>
                <a:chOff x="0" y="2321"/>
                <a:chExt cx="3324" cy="250"/>
              </a:xfrm>
            </p:grpSpPr>
            <p:sp>
              <p:nvSpPr>
                <p:cNvPr id="18" name="Line 9"/>
                <p:cNvSpPr>
                  <a:spLocks noChangeShapeType="1"/>
                </p:cNvSpPr>
                <p:nvPr/>
              </p:nvSpPr>
              <p:spPr bwMode="auto">
                <a:xfrm>
                  <a:off x="0" y="2341"/>
                  <a:ext cx="3152" cy="0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>
                    <a:ln w="19050">
                      <a:solidFill>
                        <a:schemeClr val="tx1"/>
                      </a:solidFill>
                    </a:ln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9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2833" y="2321"/>
                  <a:ext cx="491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49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zh-CN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x</a:t>
                  </a:r>
                  <a:endParaRPr lang="en-US" altLang="zh-CN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5" name="Line 11"/>
              <p:cNvSpPr>
                <a:spLocks noChangeShapeType="1"/>
              </p:cNvSpPr>
              <p:nvPr/>
            </p:nvSpPr>
            <p:spPr bwMode="auto">
              <a:xfrm flipH="1" flipV="1">
                <a:off x="2379" y="1053"/>
                <a:ext cx="0" cy="125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Text Box 12"/>
              <p:cNvSpPr txBox="1">
                <a:spLocks noChangeArrowheads="1"/>
              </p:cNvSpPr>
              <p:nvPr/>
            </p:nvSpPr>
            <p:spPr bwMode="auto">
              <a:xfrm>
                <a:off x="2381" y="979"/>
                <a:ext cx="289" cy="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49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y</a:t>
                </a:r>
                <a:endParaRPr lang="en-US" altLang="zh-CN"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2" name="Text Box 19"/>
            <p:cNvSpPr txBox="1">
              <a:spLocks noChangeArrowheads="1"/>
            </p:cNvSpPr>
            <p:nvPr/>
          </p:nvSpPr>
          <p:spPr bwMode="auto">
            <a:xfrm>
              <a:off x="987567" y="2934095"/>
              <a:ext cx="6080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>
                  <a:latin typeface="微软雅黑" panose="020B0503020204020204" pitchFamily="34" charset="-122"/>
                  <a:ea typeface="微软雅黑" panose="020B0503020204020204" pitchFamily="34" charset="-122"/>
                </a:rPr>
                <a:t>O</a:t>
              </a:r>
              <a:endParaRPr lang="en-US" altLang="zh-CN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任意多边形 20"/>
          <p:cNvSpPr/>
          <p:nvPr/>
        </p:nvSpPr>
        <p:spPr>
          <a:xfrm>
            <a:off x="5581409" y="956368"/>
            <a:ext cx="2351314" cy="1266093"/>
          </a:xfrm>
          <a:custGeom>
            <a:avLst/>
            <a:gdLst>
              <a:gd name="connsiteX0" fmla="*/ 0 w 2351314"/>
              <a:gd name="connsiteY0" fmla="*/ 1266093 h 1266093"/>
              <a:gd name="connsiteX1" fmla="*/ 422031 w 2351314"/>
              <a:gd name="connsiteY1" fmla="*/ 512466 h 1266093"/>
              <a:gd name="connsiteX2" fmla="*/ 783772 w 2351314"/>
              <a:gd name="connsiteY2" fmla="*/ 140677 h 1266093"/>
              <a:gd name="connsiteX3" fmla="*/ 1185706 w 2351314"/>
              <a:gd name="connsiteY3" fmla="*/ 0 h 1266093"/>
              <a:gd name="connsiteX4" fmla="*/ 1567543 w 2351314"/>
              <a:gd name="connsiteY4" fmla="*/ 140677 h 1266093"/>
              <a:gd name="connsiteX5" fmla="*/ 1929284 w 2351314"/>
              <a:gd name="connsiteY5" fmla="*/ 522515 h 1266093"/>
              <a:gd name="connsiteX6" fmla="*/ 2351314 w 2351314"/>
              <a:gd name="connsiteY6" fmla="*/ 1266093 h 1266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51314" h="1266093">
                <a:moveTo>
                  <a:pt x="0" y="1266093"/>
                </a:moveTo>
                <a:cubicBezTo>
                  <a:pt x="145701" y="983064"/>
                  <a:pt x="291402" y="700035"/>
                  <a:pt x="422031" y="512466"/>
                </a:cubicBezTo>
                <a:cubicBezTo>
                  <a:pt x="552660" y="324897"/>
                  <a:pt x="656493" y="226088"/>
                  <a:pt x="783772" y="140677"/>
                </a:cubicBezTo>
                <a:cubicBezTo>
                  <a:pt x="911051" y="55266"/>
                  <a:pt x="1055078" y="0"/>
                  <a:pt x="1185706" y="0"/>
                </a:cubicBezTo>
                <a:cubicBezTo>
                  <a:pt x="1316334" y="0"/>
                  <a:pt x="1443613" y="53591"/>
                  <a:pt x="1567543" y="140677"/>
                </a:cubicBezTo>
                <a:cubicBezTo>
                  <a:pt x="1691473" y="227763"/>
                  <a:pt x="1798656" y="334946"/>
                  <a:pt x="1929284" y="522515"/>
                </a:cubicBezTo>
                <a:cubicBezTo>
                  <a:pt x="2059913" y="710084"/>
                  <a:pt x="2205613" y="988088"/>
                  <a:pt x="2351314" y="1266093"/>
                </a:cubicBezTo>
              </a:path>
            </a:pathLst>
          </a:custGeom>
          <a:ln w="28575">
            <a:solidFill>
              <a:srgbClr val="0A27F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>
            <a:off x="5510325" y="1443422"/>
            <a:ext cx="2470809" cy="380473"/>
            <a:chOff x="5103925" y="1443422"/>
            <a:chExt cx="2470809" cy="380473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5416062" y="1768510"/>
              <a:ext cx="1889090" cy="0"/>
            </a:xfrm>
            <a:prstGeom prst="line">
              <a:avLst/>
            </a:prstGeom>
            <a:ln w="1905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>
              <a:spLocks noChangeArrowheads="1"/>
            </p:cNvSpPr>
            <p:nvPr/>
          </p:nvSpPr>
          <p:spPr bwMode="auto">
            <a:xfrm>
              <a:off x="5103925" y="1454563"/>
              <a:ext cx="34657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</a:t>
              </a:r>
              <a:endPara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28" name="TextBox 27"/>
            <p:cNvSpPr txBox="1">
              <a:spLocks noChangeArrowheads="1"/>
            </p:cNvSpPr>
            <p:nvPr/>
          </p:nvSpPr>
          <p:spPr bwMode="auto">
            <a:xfrm>
              <a:off x="7245798" y="1443422"/>
              <a:ext cx="32893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</a:t>
              </a:r>
              <a:endPara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172720" y="63947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方法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一：以拱顶为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原点，以抛物线的对称轴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轴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，建立平面直角坐标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系。</a:t>
            </a:r>
            <a:endParaRPr lang="en-US" altLang="zh-CN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 Box 6"/>
          <p:cNvSpPr txBox="1">
            <a:spLocks noChangeArrowheads="1"/>
          </p:cNvSpPr>
          <p:nvPr/>
        </p:nvSpPr>
        <p:spPr bwMode="auto">
          <a:xfrm>
            <a:off x="187906" y="1303207"/>
            <a:ext cx="455681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mtClean="0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</a:t>
            </a:r>
            <a:r>
              <a:rPr lang="en-US" altLang="zh-CN" smtClean="0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mtClean="0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从</a:t>
            </a: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图</a:t>
            </a:r>
            <a:r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看出</a:t>
            </a:r>
            <a:r>
              <a:rPr lang="en-US" altLang="zh-CN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这条抛物线的解析式是什么形式？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 Box 6"/>
          <p:cNvSpPr txBox="1">
            <a:spLocks noChangeArrowheads="1"/>
          </p:cNvSpPr>
          <p:nvPr/>
        </p:nvSpPr>
        <p:spPr bwMode="auto">
          <a:xfrm>
            <a:off x="187906" y="1968802"/>
            <a:ext cx="439425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mtClean="0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</a:t>
            </a:r>
            <a:r>
              <a:rPr lang="en-US" altLang="zh-CN" smtClean="0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mtClean="0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A,B</a:t>
            </a:r>
            <a:r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两点的坐标各是多少？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2334233" y="1618684"/>
            <a:ext cx="81304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y=ax</a:t>
            </a:r>
            <a:r>
              <a:rPr lang="en-US" altLang="zh-CN" baseline="300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aseline="300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1155673" y="2318112"/>
            <a:ext cx="23278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A(-2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-2)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B(2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-2)</a:t>
            </a:r>
            <a:endParaRPr lang="zh-CN" altLang="en-US" baseline="300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6" name="Text Box 6"/>
          <p:cNvSpPr txBox="1">
            <a:spLocks noChangeArrowheads="1"/>
          </p:cNvSpPr>
          <p:nvPr/>
        </p:nvSpPr>
        <p:spPr bwMode="auto">
          <a:xfrm>
            <a:off x="187906" y="2707764"/>
            <a:ext cx="364241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mtClean="0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</a:t>
            </a:r>
            <a:r>
              <a:rPr lang="en-US" altLang="zh-CN" smtClean="0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mtClean="0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求出抛物线解析式。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277573" y="2626484"/>
            <a:ext cx="881973" cy="483466"/>
          </a:xfrm>
          <a:prstGeom prst="rect">
            <a:avLst/>
          </a:prstGeom>
          <a:blipFill rotWithShape="1">
            <a:blip r:embed="rId2"/>
            <a:stretch>
              <a:fillRect l="-6250" b="-7595"/>
            </a:stretch>
          </a:blip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>
                <a:noFill/>
              </a:rPr>
              <a:t> </a:t>
            </a:r>
            <a:endParaRPr lang="zh-CN" altLang="en-US">
              <a:noFill/>
            </a:endParaRPr>
          </a:p>
        </p:txBody>
      </p:sp>
      <p:sp>
        <p:nvSpPr>
          <p:cNvPr id="38" name="Text Box 6"/>
          <p:cNvSpPr txBox="1">
            <a:spLocks noChangeArrowheads="1"/>
          </p:cNvSpPr>
          <p:nvPr/>
        </p:nvSpPr>
        <p:spPr bwMode="auto">
          <a:xfrm>
            <a:off x="186318" y="3133398"/>
            <a:ext cx="508073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mtClean="0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</a:t>
            </a:r>
            <a:r>
              <a:rPr lang="en-US" altLang="zh-CN" smtClean="0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mtClean="0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水面下降</a:t>
            </a:r>
            <a:r>
              <a:rPr lang="en-US" altLang="zh-CN">
                <a:latin typeface="微软雅黑" panose="020B0503020204020204" pitchFamily="34" charset="-122"/>
                <a:ea typeface="微软雅黑" panose="020B0503020204020204" pitchFamily="34" charset="-122"/>
              </a:rPr>
              <a:t>1m</a:t>
            </a: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时，水面宽度增加了多少？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 Box 21"/>
          <p:cNvSpPr txBox="1">
            <a:spLocks noChangeArrowheads="1"/>
          </p:cNvSpPr>
          <p:nvPr/>
        </p:nvSpPr>
        <p:spPr bwMode="auto">
          <a:xfrm>
            <a:off x="200875" y="3510420"/>
            <a:ext cx="50661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当水面下降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1m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水面的纵坐标为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y=-3,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这时有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4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127140" y="3794884"/>
            <a:ext cx="936475" cy="483466"/>
          </a:xfrm>
          <a:prstGeom prst="rect">
            <a:avLst/>
          </a:prstGeom>
          <a:blipFill rotWithShape="1">
            <a:blip r:embed="rId3"/>
            <a:stretch>
              <a:fillRect l="-5844" r="-4545" b="-7595"/>
            </a:stretch>
          </a:blip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>
                <a:noFill/>
              </a:rPr>
              <a:t> </a:t>
            </a:r>
            <a:endParaRPr lang="zh-CN" altLang="en-US">
              <a:noFill/>
            </a:endParaRPr>
          </a:p>
        </p:txBody>
      </p:sp>
      <p:sp>
        <p:nvSpPr>
          <p:cNvPr id="47" name="TextBox 4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2567295" y="3823996"/>
            <a:ext cx="1676356" cy="395429"/>
          </a:xfrm>
          <a:prstGeom prst="rect">
            <a:avLst/>
          </a:prstGeom>
          <a:blipFill rotWithShape="1">
            <a:blip r:embed="rId4"/>
            <a:stretch>
              <a:fillRect l="-2909" t="-6154" b="-23077"/>
            </a:stretch>
          </a:blip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>
                <a:noFill/>
              </a:rPr>
              <a:t> </a:t>
            </a:r>
            <a:endParaRPr lang="zh-CN" altLang="en-US">
              <a:noFill/>
            </a:endParaRPr>
          </a:p>
        </p:txBody>
      </p:sp>
      <p:sp>
        <p:nvSpPr>
          <p:cNvPr id="48" name="Text Box 2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53502" y="4204325"/>
            <a:ext cx="2924071" cy="408253"/>
          </a:xfrm>
          <a:prstGeom prst="rect">
            <a:avLst/>
          </a:prstGeom>
          <a:blipFill rotWithShape="1">
            <a:blip r:embed="rId5"/>
            <a:stretch>
              <a:fillRect l="-1875" t="-5970" b="-19403"/>
            </a:stretch>
          </a:blip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zh-CN" altLang="en-US">
                <a:noFill/>
              </a:rPr>
              <a:t> </a:t>
            </a:r>
            <a:endParaRPr lang="zh-CN" altLang="en-US">
              <a:noFill/>
            </a:endParaRPr>
          </a:p>
        </p:txBody>
      </p:sp>
      <p:sp>
        <p:nvSpPr>
          <p:cNvPr id="49" name="Text Box 2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49322" y="4548776"/>
            <a:ext cx="4395398" cy="395429"/>
          </a:xfrm>
          <a:prstGeom prst="rect">
            <a:avLst/>
          </a:prstGeom>
          <a:blipFill rotWithShape="1">
            <a:blip r:embed="rId6"/>
            <a:stretch>
              <a:fillRect l="-1110" t="-6154" b="-23077"/>
            </a:stretch>
          </a:blip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zh-CN" altLang="en-US">
                <a:noFill/>
              </a:rPr>
              <a:t> </a:t>
            </a:r>
            <a:endParaRPr lang="zh-CN" altLang="en-US">
              <a:noFill/>
            </a:endParaRPr>
          </a:p>
        </p:txBody>
      </p:sp>
      <p:cxnSp>
        <p:nvCxnSpPr>
          <p:cNvPr id="51" name="直接连接符 50"/>
          <p:cNvCxnSpPr/>
          <p:nvPr/>
        </p:nvCxnSpPr>
        <p:spPr>
          <a:xfrm>
            <a:off x="5663290" y="4250072"/>
            <a:ext cx="2207326" cy="0"/>
          </a:xfrm>
          <a:prstGeom prst="line">
            <a:avLst/>
          </a:prstGeom>
          <a:ln w="190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06 -4.58308E-06 L 0.00018 0.42311" pathEditMode="relative" ptsTypes="AA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06 -3.50216E-06 L 0.00018 0.42311" pathEditMode="relative" ptsTypes="A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06 -6.18901E-06 L 0.00018 0.4231" pathEditMode="relative" ptsTypes="AA">
                                      <p:cBhvr>
                                        <p:cTn id="2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5" grpId="2"/>
      <p:bldP spid="32" grpId="3"/>
      <p:bldP spid="33" grpId="4"/>
      <p:bldP spid="34" grpId="5"/>
      <p:bldP spid="35" grpId="6"/>
      <p:bldP spid="36" grpId="7"/>
      <p:bldP spid="38" grpId="8"/>
      <p:bldP spid="39" grpId="9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1"/>
          <p:cNvSpPr>
            <a:spLocks noChangeArrowheads="1"/>
          </p:cNvSpPr>
          <p:nvPr/>
        </p:nvSpPr>
        <p:spPr bwMode="auto">
          <a:xfrm>
            <a:off x="0" y="4979988"/>
            <a:ext cx="9144000" cy="173037"/>
          </a:xfrm>
          <a:prstGeom prst="rect">
            <a:avLst/>
          </a:prstGeom>
          <a:solidFill>
            <a:srgbClr val="0170C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/>
          <a:p>
            <a:pPr algn="ctr"/>
            <a:endParaRPr lang="zh-CN" altLang="en-US" sz="2000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3375" y="80963"/>
            <a:ext cx="360363" cy="360362"/>
          </a:xfrm>
          <a:prstGeom prst="rect">
            <a:avLst/>
          </a:prstGeom>
          <a:noFill/>
          <a:ln w="9525">
            <a:solidFill>
              <a:srgbClr val="0170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3" name="矩形 2"/>
          <p:cNvSpPr/>
          <p:nvPr/>
        </p:nvSpPr>
        <p:spPr>
          <a:xfrm>
            <a:off x="508000" y="227013"/>
            <a:ext cx="290513" cy="290512"/>
          </a:xfrm>
          <a:prstGeom prst="rect">
            <a:avLst/>
          </a:prstGeom>
          <a:solidFill>
            <a:srgbClr val="0170C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869950" y="517525"/>
            <a:ext cx="8247063" cy="0"/>
          </a:xfrm>
          <a:prstGeom prst="line">
            <a:avLst/>
          </a:prstGeom>
          <a:ln w="15875">
            <a:solidFill>
              <a:srgbClr val="0170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10"/>
          <p:cNvSpPr txBox="1">
            <a:spLocks noChangeArrowheads="1"/>
          </p:cNvSpPr>
          <p:nvPr/>
        </p:nvSpPr>
        <p:spPr bwMode="auto">
          <a:xfrm>
            <a:off x="963613" y="66675"/>
            <a:ext cx="6954488" cy="43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defRPr/>
            </a:pPr>
            <a:r>
              <a:rPr lang="zh-CN" altLang="en-US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利用二次函数解决实物抛物线形问题</a:t>
            </a:r>
            <a:endParaRPr lang="zh-CN" altLang="en-US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16" name="Picture 8" descr="E]3[A43][~U_H3(1%_M]DA0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78400" y="647835"/>
            <a:ext cx="3557116" cy="198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组合 9"/>
          <p:cNvGrpSpPr/>
          <p:nvPr/>
        </p:nvGrpSpPr>
        <p:grpSpPr>
          <a:xfrm>
            <a:off x="5602141" y="424303"/>
            <a:ext cx="2664524" cy="1953818"/>
            <a:chOff x="136695" y="2438608"/>
            <a:chExt cx="2664524" cy="1953818"/>
          </a:xfrm>
        </p:grpSpPr>
        <p:grpSp>
          <p:nvGrpSpPr>
            <p:cNvPr id="11" name="Group 7"/>
            <p:cNvGrpSpPr/>
            <p:nvPr/>
          </p:nvGrpSpPr>
          <p:grpSpPr>
            <a:xfrm>
              <a:off x="136695" y="2438608"/>
              <a:ext cx="2664524" cy="1953818"/>
              <a:chOff x="1479" y="979"/>
              <a:chExt cx="2081" cy="1329"/>
            </a:xfrm>
          </p:grpSpPr>
          <p:grpSp>
            <p:nvGrpSpPr>
              <p:cNvPr id="13" name="Group 8"/>
              <p:cNvGrpSpPr/>
              <p:nvPr/>
            </p:nvGrpSpPr>
            <p:grpSpPr>
              <a:xfrm>
                <a:off x="1479" y="1845"/>
                <a:ext cx="2081" cy="251"/>
                <a:chOff x="-73" y="2849"/>
                <a:chExt cx="3803" cy="250"/>
              </a:xfrm>
            </p:grpSpPr>
            <p:sp>
              <p:nvSpPr>
                <p:cNvPr id="18" name="Line 9"/>
                <p:cNvSpPr>
                  <a:spLocks noChangeShapeType="1"/>
                </p:cNvSpPr>
                <p:nvPr/>
              </p:nvSpPr>
              <p:spPr bwMode="auto">
                <a:xfrm>
                  <a:off x="-73" y="2898"/>
                  <a:ext cx="3607" cy="1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>
                    <a:ln w="19050">
                      <a:solidFill>
                        <a:schemeClr val="tx1"/>
                      </a:solidFill>
                    </a:ln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9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3239" y="2849"/>
                  <a:ext cx="491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49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zh-CN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x</a:t>
                  </a:r>
                  <a:endParaRPr lang="en-US" altLang="zh-CN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5" name="Line 11"/>
              <p:cNvSpPr>
                <a:spLocks noChangeShapeType="1"/>
              </p:cNvSpPr>
              <p:nvPr/>
            </p:nvSpPr>
            <p:spPr bwMode="auto">
              <a:xfrm flipH="1" flipV="1">
                <a:off x="2379" y="1053"/>
                <a:ext cx="0" cy="125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Text Box 12"/>
              <p:cNvSpPr txBox="1">
                <a:spLocks noChangeArrowheads="1"/>
              </p:cNvSpPr>
              <p:nvPr/>
            </p:nvSpPr>
            <p:spPr bwMode="auto">
              <a:xfrm>
                <a:off x="2381" y="979"/>
                <a:ext cx="289" cy="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49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y</a:t>
                </a:r>
                <a:endParaRPr lang="en-US" altLang="zh-CN"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2" name="Text Box 19"/>
            <p:cNvSpPr txBox="1">
              <a:spLocks noChangeArrowheads="1"/>
            </p:cNvSpPr>
            <p:nvPr/>
          </p:nvSpPr>
          <p:spPr bwMode="auto">
            <a:xfrm>
              <a:off x="987614" y="3734758"/>
              <a:ext cx="6080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>
                  <a:latin typeface="微软雅黑" panose="020B0503020204020204" pitchFamily="34" charset="-122"/>
                  <a:ea typeface="微软雅黑" panose="020B0503020204020204" pitchFamily="34" charset="-122"/>
                </a:rPr>
                <a:t>O</a:t>
              </a:r>
              <a:endParaRPr lang="en-US" altLang="zh-CN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任意多边形 20"/>
          <p:cNvSpPr/>
          <p:nvPr/>
        </p:nvSpPr>
        <p:spPr>
          <a:xfrm>
            <a:off x="5581409" y="956368"/>
            <a:ext cx="2351314" cy="1266093"/>
          </a:xfrm>
          <a:custGeom>
            <a:avLst/>
            <a:gdLst>
              <a:gd name="connsiteX0" fmla="*/ 0 w 2351314"/>
              <a:gd name="connsiteY0" fmla="*/ 1266093 h 1266093"/>
              <a:gd name="connsiteX1" fmla="*/ 422031 w 2351314"/>
              <a:gd name="connsiteY1" fmla="*/ 512466 h 1266093"/>
              <a:gd name="connsiteX2" fmla="*/ 783772 w 2351314"/>
              <a:gd name="connsiteY2" fmla="*/ 140677 h 1266093"/>
              <a:gd name="connsiteX3" fmla="*/ 1185706 w 2351314"/>
              <a:gd name="connsiteY3" fmla="*/ 0 h 1266093"/>
              <a:gd name="connsiteX4" fmla="*/ 1567543 w 2351314"/>
              <a:gd name="connsiteY4" fmla="*/ 140677 h 1266093"/>
              <a:gd name="connsiteX5" fmla="*/ 1929284 w 2351314"/>
              <a:gd name="connsiteY5" fmla="*/ 522515 h 1266093"/>
              <a:gd name="connsiteX6" fmla="*/ 2351314 w 2351314"/>
              <a:gd name="connsiteY6" fmla="*/ 1266093 h 1266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51314" h="1266093">
                <a:moveTo>
                  <a:pt x="0" y="1266093"/>
                </a:moveTo>
                <a:cubicBezTo>
                  <a:pt x="145701" y="983064"/>
                  <a:pt x="291402" y="700035"/>
                  <a:pt x="422031" y="512466"/>
                </a:cubicBezTo>
                <a:cubicBezTo>
                  <a:pt x="552660" y="324897"/>
                  <a:pt x="656493" y="226088"/>
                  <a:pt x="783772" y="140677"/>
                </a:cubicBezTo>
                <a:cubicBezTo>
                  <a:pt x="911051" y="55266"/>
                  <a:pt x="1055078" y="0"/>
                  <a:pt x="1185706" y="0"/>
                </a:cubicBezTo>
                <a:cubicBezTo>
                  <a:pt x="1316334" y="0"/>
                  <a:pt x="1443613" y="53591"/>
                  <a:pt x="1567543" y="140677"/>
                </a:cubicBezTo>
                <a:cubicBezTo>
                  <a:pt x="1691473" y="227763"/>
                  <a:pt x="1798656" y="334946"/>
                  <a:pt x="1929284" y="522515"/>
                </a:cubicBezTo>
                <a:cubicBezTo>
                  <a:pt x="2059913" y="710084"/>
                  <a:pt x="2205613" y="988088"/>
                  <a:pt x="2351314" y="1266093"/>
                </a:cubicBezTo>
              </a:path>
            </a:pathLst>
          </a:custGeom>
          <a:ln w="28575">
            <a:solidFill>
              <a:srgbClr val="0A27F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72720" y="63947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方法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二：以水平面为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轴，以抛物线的对称轴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轴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，建立平面直角坐标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系。</a:t>
            </a:r>
            <a:endParaRPr lang="en-US" altLang="zh-CN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 Box 6"/>
          <p:cNvSpPr txBox="1">
            <a:spLocks noChangeArrowheads="1"/>
          </p:cNvSpPr>
          <p:nvPr/>
        </p:nvSpPr>
        <p:spPr bwMode="auto">
          <a:xfrm>
            <a:off x="182880" y="1303148"/>
            <a:ext cx="456184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mtClean="0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问题：</a:t>
            </a:r>
            <a:r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水面上升</a:t>
            </a:r>
            <a:r>
              <a:rPr lang="en-US" altLang="zh-CN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1m</a:t>
            </a: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时，水面</a:t>
            </a:r>
            <a:r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宽度是多少</a:t>
            </a: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1" name="直接连接符 50"/>
          <p:cNvCxnSpPr/>
          <p:nvPr/>
        </p:nvCxnSpPr>
        <p:spPr>
          <a:xfrm>
            <a:off x="6088500" y="3541540"/>
            <a:ext cx="1330960" cy="0"/>
          </a:xfrm>
          <a:prstGeom prst="line">
            <a:avLst/>
          </a:prstGeom>
          <a:ln w="190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oup 25"/>
          <p:cNvGrpSpPr/>
          <p:nvPr/>
        </p:nvGrpSpPr>
        <p:grpSpPr>
          <a:xfrm>
            <a:off x="588944" y="2481420"/>
            <a:ext cx="3600451" cy="747713"/>
            <a:chOff x="437" y="1185"/>
            <a:chExt cx="2268" cy="471"/>
          </a:xfrm>
        </p:grpSpPr>
        <p:sp>
          <p:nvSpPr>
            <p:cNvPr id="41" name="Text Box 9"/>
            <p:cNvSpPr txBox="1">
              <a:spLocks noChangeArrowheads="1"/>
            </p:cNvSpPr>
            <p:nvPr/>
          </p:nvSpPr>
          <p:spPr bwMode="auto">
            <a:xfrm>
              <a:off x="437" y="1185"/>
              <a:ext cx="226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当拱桥离水面</a:t>
              </a:r>
              <a:r>
                <a:rPr lang="en-US" altLang="zh-CN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2m</a:t>
              </a:r>
              <a:r>
                <a:rPr lang="zh-CN" altLang="en-US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时</a:t>
              </a:r>
              <a:r>
                <a:rPr lang="en-US" altLang="zh-CN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水面宽</a:t>
              </a:r>
              <a:r>
                <a:rPr lang="en-US" altLang="zh-CN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4m</a:t>
              </a:r>
              <a:endPara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Text Box 10"/>
            <p:cNvSpPr txBox="1">
              <a:spLocks noChangeArrowheads="1"/>
            </p:cNvSpPr>
            <p:nvPr/>
          </p:nvSpPr>
          <p:spPr bwMode="auto">
            <a:xfrm>
              <a:off x="443" y="1423"/>
              <a:ext cx="199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即</a:t>
              </a:r>
              <a:r>
                <a:rPr lang="en-US" altLang="zh-CN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:</a:t>
              </a:r>
              <a:r>
                <a:rPr lang="zh-CN" altLang="en-US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抛物线过点</a:t>
              </a:r>
              <a:r>
                <a:rPr lang="en-US" altLang="zh-CN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(2,0)</a:t>
              </a:r>
              <a:endPara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2" name="Text Box 1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591596" y="3613346"/>
            <a:ext cx="3751262" cy="483466"/>
          </a:xfrm>
          <a:prstGeom prst="rect">
            <a:avLst/>
          </a:prstGeom>
          <a:blipFill rotWithShape="1">
            <a:blip r:embed="rId2"/>
            <a:stretch>
              <a:fillRect l="-1301" b="-7595"/>
            </a:stretch>
          </a:blip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zh-CN" altLang="en-US">
                <a:noFill/>
              </a:rPr>
              <a:t> </a:t>
            </a:r>
            <a:endParaRPr lang="zh-CN" altLang="en-US">
              <a:noFill/>
            </a:endParaRPr>
          </a:p>
        </p:txBody>
      </p:sp>
      <p:sp>
        <p:nvSpPr>
          <p:cNvPr id="54" name="Text Box 15"/>
          <p:cNvSpPr txBox="1">
            <a:spLocks noChangeArrowheads="1"/>
          </p:cNvSpPr>
          <p:nvPr/>
        </p:nvSpPr>
        <p:spPr bwMode="auto">
          <a:xfrm>
            <a:off x="321093" y="4076720"/>
            <a:ext cx="503411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水面上升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1m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水面的纵坐标为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y=1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这时有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Text Box 7"/>
          <p:cNvSpPr txBox="1">
            <a:spLocks noChangeArrowheads="1"/>
          </p:cNvSpPr>
          <p:nvPr/>
        </p:nvSpPr>
        <p:spPr bwMode="auto">
          <a:xfrm>
            <a:off x="578336" y="2076458"/>
            <a:ext cx="406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∴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设这条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抛物线解析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式为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:y=ax</a:t>
            </a:r>
            <a:r>
              <a:rPr lang="en-US" altLang="zh-CN" baseline="300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+2</a:t>
            </a:r>
            <a:endParaRPr lang="en-US" altLang="zh-CN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Text Box 23"/>
          <p:cNvSpPr txBox="1">
            <a:spLocks noChangeArrowheads="1"/>
          </p:cNvSpPr>
          <p:nvPr/>
        </p:nvSpPr>
        <p:spPr bwMode="auto">
          <a:xfrm>
            <a:off x="126176" y="1684919"/>
            <a:ext cx="306921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解：</a:t>
            </a:r>
            <a:r>
              <a:rPr lang="zh-CN" altLang="en-US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∵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抛物线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的顶点为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(0,2)</a:t>
            </a:r>
            <a:endParaRPr lang="en-US" altLang="zh-CN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 Box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599516" y="3209560"/>
            <a:ext cx="3369582" cy="483466"/>
          </a:xfrm>
          <a:prstGeom prst="rect">
            <a:avLst/>
          </a:prstGeom>
          <a:blipFill rotWithShape="1">
            <a:blip r:embed="rId3"/>
            <a:stretch>
              <a:fillRect l="-1447" b="-7595"/>
            </a:stretch>
          </a:blip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zh-CN" altLang="en-US">
                <a:noFill/>
              </a:rPr>
              <a:t> </a:t>
            </a:r>
            <a:endParaRPr lang="zh-CN" altLang="en-US">
              <a:noFill/>
            </a:endParaRPr>
          </a:p>
        </p:txBody>
      </p:sp>
      <p:sp>
        <p:nvSpPr>
          <p:cNvPr id="7" name="矩形 6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009929" y="4490529"/>
            <a:ext cx="3200813" cy="483466"/>
          </a:xfrm>
          <a:prstGeom prst="rect">
            <a:avLst/>
          </a:prstGeom>
          <a:blipFill rotWithShape="1">
            <a:blip r:embed="rId4"/>
            <a:stretch>
              <a:fillRect l="-1714" b="-7595"/>
            </a:stretch>
          </a:blipFill>
        </p:spPr>
        <p:txBody>
          <a:bodyPr/>
          <a:lstStyle/>
          <a:p>
            <a:r>
              <a:rPr lang="zh-CN" altLang="en-US">
                <a:noFill/>
              </a:rPr>
              <a:t> </a:t>
            </a:r>
            <a:endParaRPr lang="zh-CN" altLang="en-US">
              <a:noFill/>
            </a:endParaRPr>
          </a:p>
        </p:txBody>
      </p:sp>
      <p:sp>
        <p:nvSpPr>
          <p:cNvPr id="67" name="Text Box 2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5078988" y="4529638"/>
            <a:ext cx="2924071" cy="408253"/>
          </a:xfrm>
          <a:prstGeom prst="rect">
            <a:avLst/>
          </a:prstGeom>
          <a:blipFill rotWithShape="1">
            <a:blip r:embed="rId5"/>
            <a:stretch>
              <a:fillRect l="-1667" t="-4478" b="-20896"/>
            </a:stretch>
          </a:blip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zh-CN" altLang="en-US">
                <a:noFill/>
              </a:rPr>
              <a:t> </a:t>
            </a:r>
            <a:endParaRPr lang="zh-CN" altLang="en-US">
              <a:noFill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06 -4.58308E-06 L 0.00018 0.42311" pathEditMode="relative" ptsTypes="AA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06 -3.50216E-06 L 0.00018 0.42311" pathEditMode="relative" ptsTypes="AA">
                                      <p:cBhvr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5" grpId="2"/>
      <p:bldP spid="38" grpId="3"/>
      <p:bldP spid="54" grpId="4"/>
      <p:bldP spid="62" grpId="5"/>
      <p:bldP spid="64" grpId="6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1"/>
          <p:cNvSpPr>
            <a:spLocks noChangeArrowheads="1"/>
          </p:cNvSpPr>
          <p:nvPr/>
        </p:nvSpPr>
        <p:spPr bwMode="auto">
          <a:xfrm>
            <a:off x="0" y="4979988"/>
            <a:ext cx="9144000" cy="173037"/>
          </a:xfrm>
          <a:prstGeom prst="rect">
            <a:avLst/>
          </a:prstGeom>
          <a:solidFill>
            <a:srgbClr val="0170C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/>
          <a:p>
            <a:pPr algn="ctr"/>
            <a:endParaRPr lang="zh-CN" altLang="en-US" sz="2000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3375" y="80963"/>
            <a:ext cx="360363" cy="360362"/>
          </a:xfrm>
          <a:prstGeom prst="rect">
            <a:avLst/>
          </a:prstGeom>
          <a:noFill/>
          <a:ln w="9525">
            <a:solidFill>
              <a:srgbClr val="0170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3" name="矩形 2"/>
          <p:cNvSpPr/>
          <p:nvPr/>
        </p:nvSpPr>
        <p:spPr>
          <a:xfrm>
            <a:off x="508000" y="227013"/>
            <a:ext cx="290513" cy="290512"/>
          </a:xfrm>
          <a:prstGeom prst="rect">
            <a:avLst/>
          </a:prstGeom>
          <a:solidFill>
            <a:srgbClr val="0170C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869950" y="517525"/>
            <a:ext cx="8247063" cy="0"/>
          </a:xfrm>
          <a:prstGeom prst="line">
            <a:avLst/>
          </a:prstGeom>
          <a:ln w="15875">
            <a:solidFill>
              <a:srgbClr val="0170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10"/>
          <p:cNvSpPr txBox="1">
            <a:spLocks noChangeArrowheads="1"/>
          </p:cNvSpPr>
          <p:nvPr/>
        </p:nvSpPr>
        <p:spPr bwMode="auto">
          <a:xfrm>
            <a:off x="963613" y="66675"/>
            <a:ext cx="6954488" cy="43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defRPr/>
            </a:pPr>
            <a:r>
              <a:rPr lang="zh-CN" altLang="en-US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利用二次函数解决实物抛物线形问题</a:t>
            </a:r>
            <a:endParaRPr lang="zh-CN" altLang="en-US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16" name="Picture 8" descr="E]3[A43][~U_H3(1%_M]DA0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78400" y="647835"/>
            <a:ext cx="3557116" cy="198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组合 9"/>
          <p:cNvGrpSpPr/>
          <p:nvPr/>
        </p:nvGrpSpPr>
        <p:grpSpPr>
          <a:xfrm>
            <a:off x="5602141" y="728623"/>
            <a:ext cx="2664524" cy="1493664"/>
            <a:chOff x="136695" y="2742928"/>
            <a:chExt cx="2664524" cy="1493664"/>
          </a:xfrm>
        </p:grpSpPr>
        <p:grpSp>
          <p:nvGrpSpPr>
            <p:cNvPr id="11" name="Group 7"/>
            <p:cNvGrpSpPr/>
            <p:nvPr/>
          </p:nvGrpSpPr>
          <p:grpSpPr>
            <a:xfrm>
              <a:off x="136695" y="2742928"/>
              <a:ext cx="2664524" cy="1493664"/>
              <a:chOff x="1479" y="1186"/>
              <a:chExt cx="2081" cy="1016"/>
            </a:xfrm>
          </p:grpSpPr>
          <p:grpSp>
            <p:nvGrpSpPr>
              <p:cNvPr id="13" name="Group 8"/>
              <p:cNvGrpSpPr/>
              <p:nvPr/>
            </p:nvGrpSpPr>
            <p:grpSpPr>
              <a:xfrm>
                <a:off x="1479" y="1845"/>
                <a:ext cx="2081" cy="251"/>
                <a:chOff x="-73" y="2849"/>
                <a:chExt cx="3803" cy="250"/>
              </a:xfrm>
            </p:grpSpPr>
            <p:sp>
              <p:nvSpPr>
                <p:cNvPr id="18" name="Line 9"/>
                <p:cNvSpPr>
                  <a:spLocks noChangeShapeType="1"/>
                </p:cNvSpPr>
                <p:nvPr/>
              </p:nvSpPr>
              <p:spPr bwMode="auto">
                <a:xfrm>
                  <a:off x="-73" y="2898"/>
                  <a:ext cx="3607" cy="1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>
                    <a:ln w="19050">
                      <a:solidFill>
                        <a:schemeClr val="tx1"/>
                      </a:solidFill>
                    </a:ln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9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3239" y="2849"/>
                  <a:ext cx="491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49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zh-CN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x</a:t>
                  </a:r>
                  <a:endParaRPr lang="en-US" altLang="zh-CN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5" name="Line 11"/>
              <p:cNvSpPr>
                <a:spLocks noChangeShapeType="1"/>
              </p:cNvSpPr>
              <p:nvPr/>
            </p:nvSpPr>
            <p:spPr bwMode="auto">
              <a:xfrm flipH="1" flipV="1">
                <a:off x="1642" y="1193"/>
                <a:ext cx="0" cy="100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Text Box 12"/>
              <p:cNvSpPr txBox="1">
                <a:spLocks noChangeArrowheads="1"/>
              </p:cNvSpPr>
              <p:nvPr/>
            </p:nvSpPr>
            <p:spPr bwMode="auto">
              <a:xfrm>
                <a:off x="1652" y="1186"/>
                <a:ext cx="289" cy="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49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y</a:t>
                </a:r>
                <a:endParaRPr lang="en-US" altLang="zh-CN"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2" name="Text Box 19"/>
            <p:cNvSpPr txBox="1">
              <a:spLocks noChangeArrowheads="1"/>
            </p:cNvSpPr>
            <p:nvPr/>
          </p:nvSpPr>
          <p:spPr bwMode="auto">
            <a:xfrm>
              <a:off x="318013" y="3750750"/>
              <a:ext cx="6080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>
                  <a:latin typeface="微软雅黑" panose="020B0503020204020204" pitchFamily="34" charset="-122"/>
                  <a:ea typeface="微软雅黑" panose="020B0503020204020204" pitchFamily="34" charset="-122"/>
                </a:rPr>
                <a:t>O</a:t>
              </a:r>
              <a:endParaRPr lang="en-US" altLang="zh-CN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任意多边形 20"/>
          <p:cNvSpPr/>
          <p:nvPr/>
        </p:nvSpPr>
        <p:spPr>
          <a:xfrm>
            <a:off x="5581409" y="956368"/>
            <a:ext cx="2351314" cy="1266093"/>
          </a:xfrm>
          <a:custGeom>
            <a:avLst/>
            <a:gdLst>
              <a:gd name="connsiteX0" fmla="*/ 0 w 2351314"/>
              <a:gd name="connsiteY0" fmla="*/ 1266093 h 1266093"/>
              <a:gd name="connsiteX1" fmla="*/ 422031 w 2351314"/>
              <a:gd name="connsiteY1" fmla="*/ 512466 h 1266093"/>
              <a:gd name="connsiteX2" fmla="*/ 783772 w 2351314"/>
              <a:gd name="connsiteY2" fmla="*/ 140677 h 1266093"/>
              <a:gd name="connsiteX3" fmla="*/ 1185706 w 2351314"/>
              <a:gd name="connsiteY3" fmla="*/ 0 h 1266093"/>
              <a:gd name="connsiteX4" fmla="*/ 1567543 w 2351314"/>
              <a:gd name="connsiteY4" fmla="*/ 140677 h 1266093"/>
              <a:gd name="connsiteX5" fmla="*/ 1929284 w 2351314"/>
              <a:gd name="connsiteY5" fmla="*/ 522515 h 1266093"/>
              <a:gd name="connsiteX6" fmla="*/ 2351314 w 2351314"/>
              <a:gd name="connsiteY6" fmla="*/ 1266093 h 1266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51314" h="1266093">
                <a:moveTo>
                  <a:pt x="0" y="1266093"/>
                </a:moveTo>
                <a:cubicBezTo>
                  <a:pt x="145701" y="983064"/>
                  <a:pt x="291402" y="700035"/>
                  <a:pt x="422031" y="512466"/>
                </a:cubicBezTo>
                <a:cubicBezTo>
                  <a:pt x="552660" y="324897"/>
                  <a:pt x="656493" y="226088"/>
                  <a:pt x="783772" y="140677"/>
                </a:cubicBezTo>
                <a:cubicBezTo>
                  <a:pt x="911051" y="55266"/>
                  <a:pt x="1055078" y="0"/>
                  <a:pt x="1185706" y="0"/>
                </a:cubicBezTo>
                <a:cubicBezTo>
                  <a:pt x="1316334" y="0"/>
                  <a:pt x="1443613" y="53591"/>
                  <a:pt x="1567543" y="140677"/>
                </a:cubicBezTo>
                <a:cubicBezTo>
                  <a:pt x="1691473" y="227763"/>
                  <a:pt x="1798656" y="334946"/>
                  <a:pt x="1929284" y="522515"/>
                </a:cubicBezTo>
                <a:cubicBezTo>
                  <a:pt x="2059913" y="710084"/>
                  <a:pt x="2205613" y="988088"/>
                  <a:pt x="2351314" y="1266093"/>
                </a:cubicBezTo>
              </a:path>
            </a:pathLst>
          </a:custGeom>
          <a:ln w="28575">
            <a:solidFill>
              <a:srgbClr val="0A27F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72720" y="63947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方法三：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以水平面为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轴，以抛物线和水面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的一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交点为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原点，建立平面直角坐标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系。</a:t>
            </a:r>
            <a:endParaRPr lang="en-US" altLang="zh-CN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5612189" y="711316"/>
            <a:ext cx="2664524" cy="1514246"/>
            <a:chOff x="136695" y="2722346"/>
            <a:chExt cx="2664524" cy="1514246"/>
          </a:xfrm>
        </p:grpSpPr>
        <p:grpSp>
          <p:nvGrpSpPr>
            <p:cNvPr id="44" name="Group 7"/>
            <p:cNvGrpSpPr/>
            <p:nvPr/>
          </p:nvGrpSpPr>
          <p:grpSpPr>
            <a:xfrm>
              <a:off x="136695" y="2722346"/>
              <a:ext cx="2664524" cy="1514246"/>
              <a:chOff x="1479" y="1172"/>
              <a:chExt cx="2081" cy="1030"/>
            </a:xfrm>
          </p:grpSpPr>
          <p:grpSp>
            <p:nvGrpSpPr>
              <p:cNvPr id="46" name="Group 8"/>
              <p:cNvGrpSpPr/>
              <p:nvPr/>
            </p:nvGrpSpPr>
            <p:grpSpPr>
              <a:xfrm>
                <a:off x="1479" y="1845"/>
                <a:ext cx="2081" cy="251"/>
                <a:chOff x="-73" y="2849"/>
                <a:chExt cx="3803" cy="250"/>
              </a:xfrm>
            </p:grpSpPr>
            <p:sp>
              <p:nvSpPr>
                <p:cNvPr id="49" name="Line 9"/>
                <p:cNvSpPr>
                  <a:spLocks noChangeShapeType="1"/>
                </p:cNvSpPr>
                <p:nvPr/>
              </p:nvSpPr>
              <p:spPr bwMode="auto">
                <a:xfrm>
                  <a:off x="-73" y="2898"/>
                  <a:ext cx="3607" cy="1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>
                    <a:ln w="19050">
                      <a:solidFill>
                        <a:schemeClr val="tx1"/>
                      </a:solidFill>
                    </a:ln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0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3239" y="2849"/>
                  <a:ext cx="491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49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zh-CN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x</a:t>
                  </a:r>
                  <a:endParaRPr lang="en-US" altLang="zh-CN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47" name="Line 11"/>
              <p:cNvSpPr>
                <a:spLocks noChangeShapeType="1"/>
              </p:cNvSpPr>
              <p:nvPr/>
            </p:nvSpPr>
            <p:spPr bwMode="auto">
              <a:xfrm flipH="1" flipV="1">
                <a:off x="3110" y="1193"/>
                <a:ext cx="0" cy="100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Text Box 12"/>
              <p:cNvSpPr txBox="1">
                <a:spLocks noChangeArrowheads="1"/>
              </p:cNvSpPr>
              <p:nvPr/>
            </p:nvSpPr>
            <p:spPr bwMode="auto">
              <a:xfrm>
                <a:off x="3115" y="1172"/>
                <a:ext cx="289" cy="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49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y</a:t>
                </a:r>
                <a:endParaRPr lang="en-US" altLang="zh-CN"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45" name="Text Box 19"/>
            <p:cNvSpPr txBox="1">
              <a:spLocks noChangeArrowheads="1"/>
            </p:cNvSpPr>
            <p:nvPr/>
          </p:nvSpPr>
          <p:spPr bwMode="auto">
            <a:xfrm>
              <a:off x="1892983" y="3730408"/>
              <a:ext cx="6080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>
                  <a:latin typeface="微软雅黑" panose="020B0503020204020204" pitchFamily="34" charset="-122"/>
                  <a:ea typeface="微软雅黑" panose="020B0503020204020204" pitchFamily="34" charset="-122"/>
                </a:rPr>
                <a:t>O</a:t>
              </a:r>
              <a:endParaRPr lang="en-US" altLang="zh-CN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任意多边形 52"/>
          <p:cNvSpPr/>
          <p:nvPr/>
        </p:nvSpPr>
        <p:spPr>
          <a:xfrm>
            <a:off x="5591457" y="959643"/>
            <a:ext cx="2351314" cy="1266093"/>
          </a:xfrm>
          <a:custGeom>
            <a:avLst/>
            <a:gdLst>
              <a:gd name="connsiteX0" fmla="*/ 0 w 2351314"/>
              <a:gd name="connsiteY0" fmla="*/ 1266093 h 1266093"/>
              <a:gd name="connsiteX1" fmla="*/ 422031 w 2351314"/>
              <a:gd name="connsiteY1" fmla="*/ 512466 h 1266093"/>
              <a:gd name="connsiteX2" fmla="*/ 783772 w 2351314"/>
              <a:gd name="connsiteY2" fmla="*/ 140677 h 1266093"/>
              <a:gd name="connsiteX3" fmla="*/ 1185706 w 2351314"/>
              <a:gd name="connsiteY3" fmla="*/ 0 h 1266093"/>
              <a:gd name="connsiteX4" fmla="*/ 1567543 w 2351314"/>
              <a:gd name="connsiteY4" fmla="*/ 140677 h 1266093"/>
              <a:gd name="connsiteX5" fmla="*/ 1929284 w 2351314"/>
              <a:gd name="connsiteY5" fmla="*/ 522515 h 1266093"/>
              <a:gd name="connsiteX6" fmla="*/ 2351314 w 2351314"/>
              <a:gd name="connsiteY6" fmla="*/ 1266093 h 1266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51314" h="1266093">
                <a:moveTo>
                  <a:pt x="0" y="1266093"/>
                </a:moveTo>
                <a:cubicBezTo>
                  <a:pt x="145701" y="983064"/>
                  <a:pt x="291402" y="700035"/>
                  <a:pt x="422031" y="512466"/>
                </a:cubicBezTo>
                <a:cubicBezTo>
                  <a:pt x="552660" y="324897"/>
                  <a:pt x="656493" y="226088"/>
                  <a:pt x="783772" y="140677"/>
                </a:cubicBezTo>
                <a:cubicBezTo>
                  <a:pt x="911051" y="55266"/>
                  <a:pt x="1055078" y="0"/>
                  <a:pt x="1185706" y="0"/>
                </a:cubicBezTo>
                <a:cubicBezTo>
                  <a:pt x="1316334" y="0"/>
                  <a:pt x="1443613" y="53591"/>
                  <a:pt x="1567543" y="140677"/>
                </a:cubicBezTo>
                <a:cubicBezTo>
                  <a:pt x="1691473" y="227763"/>
                  <a:pt x="1798656" y="334946"/>
                  <a:pt x="1929284" y="522515"/>
                </a:cubicBezTo>
                <a:cubicBezTo>
                  <a:pt x="2059913" y="710084"/>
                  <a:pt x="2205613" y="988088"/>
                  <a:pt x="2351314" y="1266093"/>
                </a:cubicBezTo>
              </a:path>
            </a:pathLst>
          </a:custGeom>
          <a:ln w="28575">
            <a:solidFill>
              <a:srgbClr val="0A27F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Text Box 6"/>
          <p:cNvSpPr txBox="1">
            <a:spLocks noChangeArrowheads="1"/>
          </p:cNvSpPr>
          <p:nvPr/>
        </p:nvSpPr>
        <p:spPr bwMode="auto">
          <a:xfrm>
            <a:off x="172720" y="1700721"/>
            <a:ext cx="47955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mtClean="0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问题：</a:t>
            </a:r>
            <a:r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下面两图中的抛物线解析式各是多少？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 Box 1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508000" y="4406226"/>
            <a:ext cx="3751262" cy="483466"/>
          </a:xfrm>
          <a:prstGeom prst="rect">
            <a:avLst/>
          </a:prstGeom>
          <a:blipFill rotWithShape="1">
            <a:blip r:embed="rId2"/>
            <a:stretch>
              <a:fillRect l="-1299" b="-7595"/>
            </a:stretch>
          </a:blip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zh-CN" altLang="en-US">
                <a:noFill/>
              </a:rPr>
              <a:t> </a:t>
            </a:r>
            <a:endParaRPr lang="zh-CN" altLang="en-US">
              <a:noFill/>
            </a:endParaRPr>
          </a:p>
        </p:txBody>
      </p:sp>
      <p:sp>
        <p:nvSpPr>
          <p:cNvPr id="57" name="Text Box 1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4891483" y="4403702"/>
            <a:ext cx="3941018" cy="483466"/>
          </a:xfrm>
          <a:prstGeom prst="rect">
            <a:avLst/>
          </a:prstGeom>
          <a:blipFill rotWithShape="1">
            <a:blip r:embed="rId3"/>
            <a:stretch>
              <a:fillRect l="-1236" b="-6250"/>
            </a:stretch>
          </a:blip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zh-CN" altLang="en-US">
                <a:noFill/>
              </a:rPr>
              <a:t> </a:t>
            </a:r>
            <a:endParaRPr lang="zh-CN" altLang="en-US">
              <a:noFill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06 -3.32305E-06 L -0.5309 0.40235" pathEditMode="relative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06 -7.95742E-06 L -0.5309 0.40234" pathEditMode="relative" ptsTypes="AA">
                                      <p:cBhvr>
                                        <p:cTn id="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4167 0.42178" pathEditMode="relative" ptsTypes="AA">
                                      <p:cBhvr>
                                        <p:cTn id="3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4167 0.42178" pathEditMode="relative" ptsTypes="AA">
                                      <p:cBhvr>
                                        <p:cTn id="3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5" grpId="2"/>
      <p:bldP spid="53" grpId="3"/>
      <p:bldP spid="53" grpId="4"/>
      <p:bldP spid="55" grpId="5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矩形 1"/>
          <p:cNvSpPr>
            <a:spLocks noChangeArrowheads="1"/>
          </p:cNvSpPr>
          <p:nvPr/>
        </p:nvSpPr>
        <p:spPr bwMode="auto">
          <a:xfrm>
            <a:off x="0" y="4979988"/>
            <a:ext cx="9144000" cy="173037"/>
          </a:xfrm>
          <a:prstGeom prst="rect">
            <a:avLst/>
          </a:prstGeom>
          <a:solidFill>
            <a:srgbClr val="0170C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/>
          <a:p>
            <a:pPr algn="ctr"/>
            <a:endParaRPr lang="zh-CN" altLang="en-US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3375" y="80963"/>
            <a:ext cx="360363" cy="360362"/>
          </a:xfrm>
          <a:prstGeom prst="rect">
            <a:avLst/>
          </a:prstGeom>
          <a:noFill/>
          <a:ln w="9525">
            <a:solidFill>
              <a:srgbClr val="0170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3" name="矩形 2"/>
          <p:cNvSpPr/>
          <p:nvPr/>
        </p:nvSpPr>
        <p:spPr>
          <a:xfrm>
            <a:off x="508000" y="227013"/>
            <a:ext cx="290513" cy="290512"/>
          </a:xfrm>
          <a:prstGeom prst="rect">
            <a:avLst/>
          </a:prstGeom>
          <a:solidFill>
            <a:srgbClr val="0170C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869950" y="517525"/>
            <a:ext cx="8247063" cy="0"/>
          </a:xfrm>
          <a:prstGeom prst="line">
            <a:avLst/>
          </a:prstGeom>
          <a:ln w="15875">
            <a:solidFill>
              <a:srgbClr val="0170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10"/>
          <p:cNvSpPr txBox="1">
            <a:spLocks noChangeArrowheads="1"/>
          </p:cNvSpPr>
          <p:nvPr/>
        </p:nvSpPr>
        <p:spPr bwMode="auto">
          <a:xfrm>
            <a:off x="963614" y="66675"/>
            <a:ext cx="4964914" cy="43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defRPr/>
            </a:pPr>
            <a:r>
              <a:rPr lang="zh-CN" altLang="en-US" sz="2400" b="1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知识要点</a:t>
            </a:r>
            <a:endParaRPr lang="zh-CN" altLang="en-US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112"/>
          <p:cNvSpPr>
            <a:spLocks noChangeArrowheads="1"/>
          </p:cNvSpPr>
          <p:nvPr/>
        </p:nvSpPr>
        <p:spPr bwMode="auto">
          <a:xfrm>
            <a:off x="382978" y="888879"/>
            <a:ext cx="6269031" cy="50482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建立二次函数模型解决实际问题的基本</a:t>
            </a:r>
            <a:r>
              <a:rPr lang="zh-CN" altLang="en-US" sz="24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步骤：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483412" y="1597527"/>
            <a:ext cx="813714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en-US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、建立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适当的直角系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并将已知条件转化为点的</a:t>
            </a:r>
            <a:r>
              <a:rPr lang="zh-CN" altLang="en-US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坐标；</a:t>
            </a:r>
            <a:endParaRPr lang="en-US" alt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493507" y="2216497"/>
            <a:ext cx="79169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en-US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、合理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地设出所求的函数</a:t>
            </a:r>
            <a:r>
              <a:rPr lang="zh-CN" altLang="en-US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的解析式；</a:t>
            </a:r>
            <a:r>
              <a:rPr lang="en-US" altLang="zh-CN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24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493507" y="3432231"/>
            <a:ext cx="72009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(4)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、利用二次函数的图象和</a:t>
            </a:r>
            <a:r>
              <a:rPr lang="zh-CN" altLang="en-US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性质解决实际问题。</a:t>
            </a:r>
            <a:endParaRPr lang="en-US" alt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92488" y="2829491"/>
            <a:ext cx="67222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40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(3)</a:t>
            </a:r>
            <a:r>
              <a:rPr lang="zh-CN" altLang="en-US" sz="24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、并代入已知条件或点的</a:t>
            </a:r>
            <a:r>
              <a:rPr lang="zh-CN" altLang="en-US" sz="240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坐标，求</a:t>
            </a:r>
            <a:r>
              <a:rPr lang="zh-CN" altLang="en-US" sz="24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出关系式；</a:t>
            </a:r>
            <a:endParaRPr lang="en-US" altLang="zh-CN" sz="240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1"/>
      <p:bldP spid="14" grpId="2"/>
      <p:bldP spid="6" grpId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88" name="组合 28687"/>
          <p:cNvGrpSpPr/>
          <p:nvPr/>
        </p:nvGrpSpPr>
        <p:grpSpPr>
          <a:xfrm>
            <a:off x="6427078" y="2387981"/>
            <a:ext cx="2212744" cy="2487466"/>
            <a:chOff x="6427078" y="2387981"/>
            <a:chExt cx="2212744" cy="2487466"/>
          </a:xfrm>
        </p:grpSpPr>
        <p:grpSp>
          <p:nvGrpSpPr>
            <p:cNvPr id="28681" name="组合 28680"/>
            <p:cNvGrpSpPr/>
            <p:nvPr/>
          </p:nvGrpSpPr>
          <p:grpSpPr>
            <a:xfrm>
              <a:off x="6427078" y="2387981"/>
              <a:ext cx="2212744" cy="2478658"/>
              <a:chOff x="6427078" y="2387981"/>
              <a:chExt cx="2212744" cy="2478658"/>
            </a:xfrm>
          </p:grpSpPr>
          <p:grpSp>
            <p:nvGrpSpPr>
              <p:cNvPr id="26" name="组合 25"/>
              <p:cNvGrpSpPr/>
              <p:nvPr/>
            </p:nvGrpSpPr>
            <p:grpSpPr>
              <a:xfrm>
                <a:off x="6427078" y="2387981"/>
                <a:ext cx="2212744" cy="2478658"/>
                <a:chOff x="657625" y="2284243"/>
                <a:chExt cx="2212744" cy="2478658"/>
              </a:xfrm>
            </p:grpSpPr>
            <p:grpSp>
              <p:nvGrpSpPr>
                <p:cNvPr id="27" name="Group 7"/>
                <p:cNvGrpSpPr/>
                <p:nvPr/>
              </p:nvGrpSpPr>
              <p:grpSpPr>
                <a:xfrm>
                  <a:off x="696238" y="2284243"/>
                  <a:ext cx="2174131" cy="2478658"/>
                  <a:chOff x="1916" y="874"/>
                  <a:chExt cx="1698" cy="1686"/>
                </a:xfrm>
              </p:grpSpPr>
              <p:grpSp>
                <p:nvGrpSpPr>
                  <p:cNvPr id="29" name="Group 8"/>
                  <p:cNvGrpSpPr/>
                  <p:nvPr/>
                </p:nvGrpSpPr>
                <p:grpSpPr>
                  <a:xfrm>
                    <a:off x="1922" y="2309"/>
                    <a:ext cx="1692" cy="251"/>
                    <a:chOff x="730" y="3315"/>
                    <a:chExt cx="3101" cy="250"/>
                  </a:xfrm>
                </p:grpSpPr>
                <p:sp>
                  <p:nvSpPr>
                    <p:cNvPr id="32" name="Line 9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730" y="3337"/>
                      <a:ext cx="2958" cy="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000000"/>
                      </a:solidFill>
                      <a:round/>
                      <a:tailEnd type="triangl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>
                        <a:ln w="19050">
                          <a:solidFill>
                            <a:schemeClr val="tx1"/>
                          </a:solidFill>
                        </a:ln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33" name="Text Box 10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340" y="3315"/>
                      <a:ext cx="491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349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square">
                      <a:spAutoFit/>
                    </a:bodyPr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altLang="zh-CN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x</a:t>
                      </a:r>
                      <a:endParaRPr lang="en-US" altLang="zh-CN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p:txBody>
                </p:sp>
              </p:grpSp>
              <p:sp>
                <p:nvSpPr>
                  <p:cNvPr id="30" name="Line 11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144" y="981"/>
                    <a:ext cx="4" cy="150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31" name="Text Box 1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916" y="874"/>
                    <a:ext cx="289" cy="21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49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y</a:t>
                    </a:r>
                    <a:endParaRPr lang="en-US" altLang="zh-CN">
                      <a:latin typeface="微软雅黑" panose="020B0503020204020204" pitchFamily="34" charset="-122"/>
                      <a:ea typeface="微软雅黑" panose="020B0503020204020204" pitchFamily="34" charset="-122"/>
                      <a:cs typeface="Times New Roman" panose="02020603050405020304" pitchFamily="18" charset="0"/>
                    </a:endParaRPr>
                  </a:p>
                </p:txBody>
              </p:sp>
            </p:grpSp>
            <p:sp>
              <p:nvSpPr>
                <p:cNvPr id="28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657625" y="4390268"/>
                  <a:ext cx="608013" cy="3693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zh-CN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O</a:t>
                  </a:r>
                  <a:endParaRPr lang="en-US" altLang="zh-CN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28672" name="任意多边形 28671"/>
              <p:cNvSpPr/>
              <p:nvPr/>
            </p:nvSpPr>
            <p:spPr>
              <a:xfrm>
                <a:off x="6762541" y="2856956"/>
                <a:ext cx="1115367" cy="1664802"/>
              </a:xfrm>
              <a:custGeom>
                <a:avLst/>
                <a:gdLst>
                  <a:gd name="connsiteX0" fmla="*/ 0 w 944545"/>
                  <a:gd name="connsiteY0" fmla="*/ 443654 h 1589166"/>
                  <a:gd name="connsiteX1" fmla="*/ 361740 w 944545"/>
                  <a:gd name="connsiteY1" fmla="*/ 61817 h 1589166"/>
                  <a:gd name="connsiteX2" fmla="*/ 944545 w 944545"/>
                  <a:gd name="connsiteY2" fmla="*/ 1589166 h 15891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44545" h="1589166">
                    <a:moveTo>
                      <a:pt x="0" y="443654"/>
                    </a:moveTo>
                    <a:cubicBezTo>
                      <a:pt x="102158" y="157276"/>
                      <a:pt x="204316" y="-129102"/>
                      <a:pt x="361740" y="61817"/>
                    </a:cubicBezTo>
                    <a:cubicBezTo>
                      <a:pt x="519164" y="252736"/>
                      <a:pt x="731854" y="920951"/>
                      <a:pt x="944545" y="1589166"/>
                    </a:cubicBezTo>
                  </a:path>
                </a:pathLst>
              </a:custGeom>
              <a:ln w="28575">
                <a:solidFill>
                  <a:srgbClr val="0A27F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6454850" y="3112841"/>
                <a:ext cx="34657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</a:t>
                </a:r>
                <a:endParaRPr lang="zh-CN" altLang="en-US"/>
              </a:p>
            </p:txBody>
          </p:sp>
        </p:grpSp>
        <p:sp>
          <p:nvSpPr>
            <p:cNvPr id="58" name="矩形 57"/>
            <p:cNvSpPr/>
            <p:nvPr/>
          </p:nvSpPr>
          <p:spPr>
            <a:xfrm>
              <a:off x="7737555" y="4506115"/>
              <a:ext cx="3289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B</a:t>
              </a: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674" name="矩形 1"/>
          <p:cNvSpPr>
            <a:spLocks noChangeArrowheads="1"/>
          </p:cNvSpPr>
          <p:nvPr/>
        </p:nvSpPr>
        <p:spPr bwMode="auto">
          <a:xfrm>
            <a:off x="0" y="4979988"/>
            <a:ext cx="9144000" cy="173037"/>
          </a:xfrm>
          <a:prstGeom prst="rect">
            <a:avLst/>
          </a:prstGeom>
          <a:solidFill>
            <a:srgbClr val="0170C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/>
          <a:p>
            <a:pPr algn="ctr"/>
            <a:endParaRPr lang="zh-CN" altLang="en-US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3375" y="80963"/>
            <a:ext cx="360363" cy="360362"/>
          </a:xfrm>
          <a:prstGeom prst="rect">
            <a:avLst/>
          </a:prstGeom>
          <a:noFill/>
          <a:ln w="9525">
            <a:solidFill>
              <a:srgbClr val="0170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3" name="矩形 2"/>
          <p:cNvSpPr/>
          <p:nvPr/>
        </p:nvSpPr>
        <p:spPr>
          <a:xfrm>
            <a:off x="508000" y="227013"/>
            <a:ext cx="290513" cy="290512"/>
          </a:xfrm>
          <a:prstGeom prst="rect">
            <a:avLst/>
          </a:prstGeom>
          <a:solidFill>
            <a:srgbClr val="0170C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869950" y="517525"/>
            <a:ext cx="8247063" cy="0"/>
          </a:xfrm>
          <a:prstGeom prst="line">
            <a:avLst/>
          </a:prstGeom>
          <a:ln w="15875">
            <a:solidFill>
              <a:srgbClr val="0170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10"/>
          <p:cNvSpPr txBox="1">
            <a:spLocks noChangeArrowheads="1"/>
          </p:cNvSpPr>
          <p:nvPr/>
        </p:nvSpPr>
        <p:spPr bwMode="auto">
          <a:xfrm>
            <a:off x="963613" y="66675"/>
            <a:ext cx="5522912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defRPr/>
            </a:pPr>
            <a:r>
              <a:rPr lang="zh-CN" altLang="en-US" sz="2400" b="1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例题精讲</a:t>
            </a:r>
            <a:endParaRPr lang="zh-CN" altLang="en-US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Rectangle 3"/>
          <p:cNvSpPr>
            <a:spLocks noGrp="1" noChangeArrowheads="1"/>
          </p:cNvSpPr>
          <p:nvPr/>
        </p:nvSpPr>
        <p:spPr bwMode="auto">
          <a:xfrm>
            <a:off x="133350" y="627063"/>
            <a:ext cx="8877300" cy="2085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zh-CN" altLang="en-US" sz="2000" smtClean="0">
                <a:solidFill>
                  <a:srgbClr val="0A27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例：</a:t>
            </a: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某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公园要建造圆形喷水池，在水池中央垂直于水面处安装一个柱子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OA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恰在水面中心，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OA=1.25m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，由柱子顶端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处的喷头向外喷水，水流在各个方向沿形状相同的抛物线落下，为使水流形状较为漂亮，要求设计成水流在离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OA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距离为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1m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处达到距水面最大高度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2.25m.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如果不计其它因素，那么水池的半径至少要多少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m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才能使喷出的水流不致落到池外？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" name="Picture 7" descr="007819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7552" y="2748915"/>
            <a:ext cx="2208848" cy="2163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1429117" y="4388604"/>
            <a:ext cx="372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398637" y="3342124"/>
            <a:ext cx="346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/>
          </a:p>
        </p:txBody>
      </p:sp>
      <p:cxnSp>
        <p:nvCxnSpPr>
          <p:cNvPr id="8" name="直接连接符 7"/>
          <p:cNvCxnSpPr/>
          <p:nvPr/>
        </p:nvCxnSpPr>
        <p:spPr>
          <a:xfrm flipH="1" flipV="1">
            <a:off x="1781015" y="3637503"/>
            <a:ext cx="0" cy="956088"/>
          </a:xfrm>
          <a:prstGeom prst="line">
            <a:avLst/>
          </a:prstGeom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右箭头 9"/>
          <p:cNvSpPr/>
          <p:nvPr/>
        </p:nvSpPr>
        <p:spPr>
          <a:xfrm>
            <a:off x="3386294" y="4160401"/>
            <a:ext cx="2371411" cy="1801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3787170" y="3711456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建立函数模型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7004181" y="2459097"/>
            <a:ext cx="11641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(1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2.25)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598645" y="2867905"/>
            <a:ext cx="11641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(0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1.25)</a:t>
            </a:r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28680" name="组合 28679"/>
          <p:cNvGrpSpPr/>
          <p:nvPr/>
        </p:nvGrpSpPr>
        <p:grpSpPr>
          <a:xfrm>
            <a:off x="6953820" y="2813495"/>
            <a:ext cx="290464" cy="1987814"/>
            <a:chOff x="6953820" y="2813495"/>
            <a:chExt cx="290464" cy="1987814"/>
          </a:xfrm>
        </p:grpSpPr>
        <p:cxnSp>
          <p:nvCxnSpPr>
            <p:cNvPr id="28675" name="直接连接符 28674"/>
            <p:cNvCxnSpPr/>
            <p:nvPr/>
          </p:nvCxnSpPr>
          <p:spPr>
            <a:xfrm>
              <a:off x="7085331" y="2869007"/>
              <a:ext cx="25120" cy="1664802"/>
            </a:xfrm>
            <a:prstGeom prst="line">
              <a:avLst/>
            </a:prstGeom>
            <a:ln w="2857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矩形 43"/>
            <p:cNvSpPr/>
            <p:nvPr/>
          </p:nvSpPr>
          <p:spPr>
            <a:xfrm>
              <a:off x="6953820" y="4493532"/>
              <a:ext cx="29046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1400">
                <a:solidFill>
                  <a:srgbClr val="FF0000"/>
                </a:solidFill>
              </a:endParaRPr>
            </a:p>
          </p:txBody>
        </p:sp>
        <p:sp>
          <p:nvSpPr>
            <p:cNvPr id="47" name="椭圆 31"/>
            <p:cNvSpPr>
              <a:spLocks noChangeArrowheads="1"/>
            </p:cNvSpPr>
            <p:nvPr/>
          </p:nvSpPr>
          <p:spPr bwMode="auto">
            <a:xfrm>
              <a:off x="7034449" y="2813495"/>
              <a:ext cx="97948" cy="85668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txBody>
            <a:bodyPr/>
            <a:lstStyle/>
            <a:p>
              <a:endParaRPr lang="zh-CN" altLang="en-US" sz="1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51" name="直接连接符 50"/>
          <p:cNvCxnSpPr/>
          <p:nvPr/>
        </p:nvCxnSpPr>
        <p:spPr>
          <a:xfrm>
            <a:off x="6761229" y="4534199"/>
            <a:ext cx="1116679" cy="1826"/>
          </a:xfrm>
          <a:prstGeom prst="line">
            <a:avLst/>
          </a:prstGeom>
          <a:ln w="3810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矩形 56"/>
          <p:cNvSpPr/>
          <p:nvPr/>
        </p:nvSpPr>
        <p:spPr>
          <a:xfrm>
            <a:off x="7042493" y="4293118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" presetClass="entr" presetSubtype="0" fill="hold" grpId="4" nodeType="after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2" grpId="1"/>
      <p:bldP spid="45" grpId="2"/>
      <p:bldP spid="46" grpId="3"/>
      <p:bldP spid="57" grpId="4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88" name="组合 28687"/>
          <p:cNvGrpSpPr/>
          <p:nvPr/>
        </p:nvGrpSpPr>
        <p:grpSpPr>
          <a:xfrm>
            <a:off x="6427078" y="2387981"/>
            <a:ext cx="2212744" cy="2487466"/>
            <a:chOff x="6427078" y="2387981"/>
            <a:chExt cx="2212744" cy="2487466"/>
          </a:xfrm>
        </p:grpSpPr>
        <p:grpSp>
          <p:nvGrpSpPr>
            <p:cNvPr id="28681" name="组合 28680"/>
            <p:cNvGrpSpPr/>
            <p:nvPr/>
          </p:nvGrpSpPr>
          <p:grpSpPr>
            <a:xfrm>
              <a:off x="6427078" y="2387981"/>
              <a:ext cx="2212744" cy="2478658"/>
              <a:chOff x="6427078" y="2387981"/>
              <a:chExt cx="2212744" cy="2478658"/>
            </a:xfrm>
          </p:grpSpPr>
          <p:grpSp>
            <p:nvGrpSpPr>
              <p:cNvPr id="26" name="组合 25"/>
              <p:cNvGrpSpPr/>
              <p:nvPr/>
            </p:nvGrpSpPr>
            <p:grpSpPr>
              <a:xfrm>
                <a:off x="6427078" y="2387981"/>
                <a:ext cx="2212744" cy="2478658"/>
                <a:chOff x="657625" y="2284243"/>
                <a:chExt cx="2212744" cy="2478658"/>
              </a:xfrm>
            </p:grpSpPr>
            <p:grpSp>
              <p:nvGrpSpPr>
                <p:cNvPr id="27" name="Group 7"/>
                <p:cNvGrpSpPr/>
                <p:nvPr/>
              </p:nvGrpSpPr>
              <p:grpSpPr>
                <a:xfrm>
                  <a:off x="696238" y="2284243"/>
                  <a:ext cx="2174131" cy="2478658"/>
                  <a:chOff x="1916" y="874"/>
                  <a:chExt cx="1698" cy="1686"/>
                </a:xfrm>
              </p:grpSpPr>
              <p:grpSp>
                <p:nvGrpSpPr>
                  <p:cNvPr id="29" name="Group 8"/>
                  <p:cNvGrpSpPr/>
                  <p:nvPr/>
                </p:nvGrpSpPr>
                <p:grpSpPr>
                  <a:xfrm>
                    <a:off x="1922" y="2309"/>
                    <a:ext cx="1692" cy="251"/>
                    <a:chOff x="730" y="3315"/>
                    <a:chExt cx="3101" cy="250"/>
                  </a:xfrm>
                </p:grpSpPr>
                <p:sp>
                  <p:nvSpPr>
                    <p:cNvPr id="32" name="Line 9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730" y="3337"/>
                      <a:ext cx="2958" cy="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000000"/>
                      </a:solidFill>
                      <a:round/>
                      <a:tailEnd type="triangl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>
                        <a:ln w="19050">
                          <a:solidFill>
                            <a:schemeClr val="tx1"/>
                          </a:solidFill>
                        </a:ln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33" name="Text Box 10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340" y="3315"/>
                      <a:ext cx="491" cy="25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349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square">
                      <a:spAutoFit/>
                    </a:bodyPr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altLang="zh-CN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x</a:t>
                      </a:r>
                      <a:endParaRPr lang="en-US" altLang="zh-CN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p:txBody>
                </p:sp>
              </p:grpSp>
              <p:sp>
                <p:nvSpPr>
                  <p:cNvPr id="30" name="Line 11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144" y="981"/>
                    <a:ext cx="4" cy="150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31" name="Text Box 1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916" y="874"/>
                    <a:ext cx="289" cy="21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49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y</a:t>
                    </a:r>
                    <a:endParaRPr lang="en-US" altLang="zh-CN">
                      <a:latin typeface="微软雅黑" panose="020B0503020204020204" pitchFamily="34" charset="-122"/>
                      <a:ea typeface="微软雅黑" panose="020B0503020204020204" pitchFamily="34" charset="-122"/>
                      <a:cs typeface="Times New Roman" panose="02020603050405020304" pitchFamily="18" charset="0"/>
                    </a:endParaRPr>
                  </a:p>
                </p:txBody>
              </p:sp>
            </p:grpSp>
            <p:sp>
              <p:nvSpPr>
                <p:cNvPr id="28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657625" y="4390268"/>
                  <a:ext cx="608013" cy="3693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zh-CN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O</a:t>
                  </a:r>
                  <a:endParaRPr lang="en-US" altLang="zh-CN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28672" name="任意多边形 28671"/>
              <p:cNvSpPr/>
              <p:nvPr/>
            </p:nvSpPr>
            <p:spPr>
              <a:xfrm>
                <a:off x="6762541" y="2856956"/>
                <a:ext cx="1115367" cy="1664802"/>
              </a:xfrm>
              <a:custGeom>
                <a:avLst/>
                <a:gdLst>
                  <a:gd name="connsiteX0" fmla="*/ 0 w 944545"/>
                  <a:gd name="connsiteY0" fmla="*/ 443654 h 1589166"/>
                  <a:gd name="connsiteX1" fmla="*/ 361740 w 944545"/>
                  <a:gd name="connsiteY1" fmla="*/ 61817 h 1589166"/>
                  <a:gd name="connsiteX2" fmla="*/ 944545 w 944545"/>
                  <a:gd name="connsiteY2" fmla="*/ 1589166 h 15891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44545" h="1589166">
                    <a:moveTo>
                      <a:pt x="0" y="443654"/>
                    </a:moveTo>
                    <a:cubicBezTo>
                      <a:pt x="102158" y="157276"/>
                      <a:pt x="204316" y="-129102"/>
                      <a:pt x="361740" y="61817"/>
                    </a:cubicBezTo>
                    <a:cubicBezTo>
                      <a:pt x="519164" y="252736"/>
                      <a:pt x="731854" y="920951"/>
                      <a:pt x="944545" y="1589166"/>
                    </a:cubicBezTo>
                  </a:path>
                </a:pathLst>
              </a:custGeom>
              <a:ln w="28575">
                <a:solidFill>
                  <a:srgbClr val="0A27F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6454850" y="3112841"/>
                <a:ext cx="34657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</a:t>
                </a:r>
                <a:endParaRPr lang="zh-CN" altLang="en-US"/>
              </a:p>
            </p:txBody>
          </p:sp>
        </p:grpSp>
        <p:sp>
          <p:nvSpPr>
            <p:cNvPr id="58" name="矩形 57"/>
            <p:cNvSpPr/>
            <p:nvPr/>
          </p:nvSpPr>
          <p:spPr>
            <a:xfrm>
              <a:off x="7737555" y="4506115"/>
              <a:ext cx="3289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B</a:t>
              </a: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674" name="矩形 1"/>
          <p:cNvSpPr>
            <a:spLocks noChangeArrowheads="1"/>
          </p:cNvSpPr>
          <p:nvPr/>
        </p:nvSpPr>
        <p:spPr bwMode="auto">
          <a:xfrm>
            <a:off x="0" y="4979988"/>
            <a:ext cx="9144000" cy="173037"/>
          </a:xfrm>
          <a:prstGeom prst="rect">
            <a:avLst/>
          </a:prstGeom>
          <a:solidFill>
            <a:srgbClr val="0170C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/>
          <a:p>
            <a:pPr algn="ctr"/>
            <a:endParaRPr lang="zh-CN" altLang="en-US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3375" y="80963"/>
            <a:ext cx="360363" cy="360362"/>
          </a:xfrm>
          <a:prstGeom prst="rect">
            <a:avLst/>
          </a:prstGeom>
          <a:noFill/>
          <a:ln w="9525">
            <a:solidFill>
              <a:srgbClr val="0170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3" name="矩形 2"/>
          <p:cNvSpPr/>
          <p:nvPr/>
        </p:nvSpPr>
        <p:spPr>
          <a:xfrm>
            <a:off x="508000" y="227013"/>
            <a:ext cx="290513" cy="290512"/>
          </a:xfrm>
          <a:prstGeom prst="rect">
            <a:avLst/>
          </a:prstGeom>
          <a:solidFill>
            <a:srgbClr val="0170C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869950" y="517525"/>
            <a:ext cx="8247063" cy="0"/>
          </a:xfrm>
          <a:prstGeom prst="line">
            <a:avLst/>
          </a:prstGeom>
          <a:ln w="15875">
            <a:solidFill>
              <a:srgbClr val="0170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10"/>
          <p:cNvSpPr txBox="1">
            <a:spLocks noChangeArrowheads="1"/>
          </p:cNvSpPr>
          <p:nvPr/>
        </p:nvSpPr>
        <p:spPr bwMode="auto">
          <a:xfrm>
            <a:off x="963613" y="66675"/>
            <a:ext cx="5522912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defRPr/>
            </a:pPr>
            <a:r>
              <a:rPr lang="zh-CN" altLang="en-US" sz="2400" b="1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例题精讲</a:t>
            </a:r>
            <a:endParaRPr lang="zh-CN" altLang="en-US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7004181" y="2459097"/>
            <a:ext cx="11641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(1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2.25)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598645" y="2867905"/>
            <a:ext cx="11641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(0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1.25)</a:t>
            </a:r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28680" name="组合 28679"/>
          <p:cNvGrpSpPr/>
          <p:nvPr/>
        </p:nvGrpSpPr>
        <p:grpSpPr>
          <a:xfrm>
            <a:off x="6953820" y="2813495"/>
            <a:ext cx="290464" cy="1987814"/>
            <a:chOff x="6953820" y="2813495"/>
            <a:chExt cx="290464" cy="1987814"/>
          </a:xfrm>
        </p:grpSpPr>
        <p:cxnSp>
          <p:nvCxnSpPr>
            <p:cNvPr id="28675" name="直接连接符 28674"/>
            <p:cNvCxnSpPr/>
            <p:nvPr/>
          </p:nvCxnSpPr>
          <p:spPr>
            <a:xfrm>
              <a:off x="7085331" y="2869007"/>
              <a:ext cx="25120" cy="1664802"/>
            </a:xfrm>
            <a:prstGeom prst="line">
              <a:avLst/>
            </a:prstGeom>
            <a:ln w="2857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矩形 43"/>
            <p:cNvSpPr/>
            <p:nvPr/>
          </p:nvSpPr>
          <p:spPr>
            <a:xfrm>
              <a:off x="6953820" y="4493532"/>
              <a:ext cx="29046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1400">
                <a:solidFill>
                  <a:srgbClr val="FF0000"/>
                </a:solidFill>
              </a:endParaRPr>
            </a:p>
          </p:txBody>
        </p:sp>
        <p:sp>
          <p:nvSpPr>
            <p:cNvPr id="47" name="椭圆 31"/>
            <p:cNvSpPr>
              <a:spLocks noChangeArrowheads="1"/>
            </p:cNvSpPr>
            <p:nvPr/>
          </p:nvSpPr>
          <p:spPr bwMode="auto">
            <a:xfrm>
              <a:off x="7034449" y="2813495"/>
              <a:ext cx="97948" cy="85668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txBody>
            <a:bodyPr/>
            <a:lstStyle/>
            <a:p>
              <a:endParaRPr lang="zh-CN" altLang="en-US" sz="1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51" name="直接连接符 50"/>
          <p:cNvCxnSpPr/>
          <p:nvPr/>
        </p:nvCxnSpPr>
        <p:spPr>
          <a:xfrm>
            <a:off x="6761229" y="4534199"/>
            <a:ext cx="1116679" cy="1826"/>
          </a:xfrm>
          <a:prstGeom prst="line">
            <a:avLst/>
          </a:prstGeom>
          <a:ln w="3810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矩形 56"/>
          <p:cNvSpPr/>
          <p:nvPr/>
        </p:nvSpPr>
        <p:spPr>
          <a:xfrm>
            <a:off x="7042493" y="4293118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5" name="Rectangle 3"/>
          <p:cNvSpPr>
            <a:spLocks noGrp="1" noChangeArrowheads="1"/>
          </p:cNvSpPr>
          <p:nvPr/>
        </p:nvSpPr>
        <p:spPr bwMode="auto">
          <a:xfrm>
            <a:off x="162759" y="520403"/>
            <a:ext cx="5049321" cy="87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50000"/>
              </a:lnSpc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解：建立如图所示的坐标系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，根据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题意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得：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endParaRPr lang="en-US" altLang="zh-CN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A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点坐标为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(0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1.25)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顶点坐标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(1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2.25).</a:t>
            </a:r>
            <a:endParaRPr lang="en-US" altLang="zh-CN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Rectangle 2"/>
          <p:cNvSpPr>
            <a:spLocks noGrp="1" noChangeArrowheads="1"/>
          </p:cNvSpPr>
          <p:nvPr/>
        </p:nvSpPr>
        <p:spPr bwMode="auto">
          <a:xfrm>
            <a:off x="617486" y="4085598"/>
            <a:ext cx="5011154" cy="872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zh-CN" altLang="en-US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∴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如果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不计其它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因素，那么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水池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的半径至少</a:t>
            </a:r>
            <a:endParaRPr lang="en-US" altLang="zh-CN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要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2.5m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，才能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使喷出的水流不致落到池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外。</a:t>
            </a:r>
            <a:endParaRPr lang="en-US" altLang="zh-CN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Rectangle 5"/>
          <p:cNvSpPr>
            <a:spLocks noGrp="1" noChangeArrowheads="1"/>
          </p:cNvSpPr>
          <p:nvPr/>
        </p:nvSpPr>
        <p:spPr bwMode="auto">
          <a:xfrm>
            <a:off x="632778" y="2886098"/>
            <a:ext cx="4122102" cy="1208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令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y=0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，得：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-(x-1)</a:t>
            </a:r>
            <a:r>
              <a:rPr lang="en-US" altLang="zh-CN" baseline="300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+2.25=0</a:t>
            </a:r>
            <a:endParaRPr lang="en-US" altLang="zh-CN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解得：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en-US" altLang="zh-CN" baseline="-250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=2.5   x</a:t>
            </a:r>
            <a:r>
              <a:rPr lang="en-US" altLang="zh-CN" baseline="-250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=-0.5(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舍去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en-US" altLang="zh-CN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zh-CN" altLang="en-US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∴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坐标为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2.5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 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;</a:t>
            </a:r>
            <a:endParaRPr lang="en-US" altLang="zh-CN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Rectangle 6"/>
          <p:cNvSpPr>
            <a:spLocks noGrp="1" noChangeArrowheads="1"/>
          </p:cNvSpPr>
          <p:nvPr/>
        </p:nvSpPr>
        <p:spPr bwMode="auto">
          <a:xfrm>
            <a:off x="620198" y="1371394"/>
            <a:ext cx="4373283" cy="1556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设抛物线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解析式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y=a(x-1)</a:t>
            </a:r>
            <a:r>
              <a:rPr lang="en-US" altLang="zh-CN" baseline="300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+2.25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把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1.25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代入得：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a+2.25=1.25</a:t>
            </a:r>
            <a:endParaRPr lang="en-US" altLang="zh-CN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解得：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a=-1</a:t>
            </a:r>
            <a:endParaRPr lang="en-US" altLang="zh-CN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抛物线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表达式为：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=-(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x-1)</a:t>
            </a:r>
            <a:r>
              <a:rPr lang="en-US" altLang="zh-CN" baseline="30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+2.25.</a:t>
            </a:r>
            <a:endParaRPr lang="en-US" altLang="zh-CN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8689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1239500" y="102362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8" grpId="1"/>
      <p:bldP spid="39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矩形 1"/>
          <p:cNvSpPr>
            <a:spLocks noChangeArrowheads="1"/>
          </p:cNvSpPr>
          <p:nvPr/>
        </p:nvSpPr>
        <p:spPr bwMode="auto">
          <a:xfrm>
            <a:off x="0" y="4979988"/>
            <a:ext cx="9144000" cy="173037"/>
          </a:xfrm>
          <a:prstGeom prst="rect">
            <a:avLst/>
          </a:prstGeom>
          <a:solidFill>
            <a:srgbClr val="0170C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/>
          <a:p>
            <a:pPr algn="ctr"/>
            <a:endParaRPr lang="zh-CN" altLang="en-US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3375" y="80963"/>
            <a:ext cx="360363" cy="360362"/>
          </a:xfrm>
          <a:prstGeom prst="rect">
            <a:avLst/>
          </a:prstGeom>
          <a:noFill/>
          <a:ln w="9525">
            <a:solidFill>
              <a:srgbClr val="0170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3" name="矩形 2"/>
          <p:cNvSpPr/>
          <p:nvPr/>
        </p:nvSpPr>
        <p:spPr>
          <a:xfrm>
            <a:off x="508000" y="227013"/>
            <a:ext cx="290513" cy="290512"/>
          </a:xfrm>
          <a:prstGeom prst="rect">
            <a:avLst/>
          </a:prstGeom>
          <a:solidFill>
            <a:srgbClr val="0170C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869950" y="517525"/>
            <a:ext cx="8247063" cy="0"/>
          </a:xfrm>
          <a:prstGeom prst="line">
            <a:avLst/>
          </a:prstGeom>
          <a:ln w="15875">
            <a:solidFill>
              <a:srgbClr val="0170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10"/>
          <p:cNvSpPr txBox="1">
            <a:spLocks noChangeArrowheads="1"/>
          </p:cNvSpPr>
          <p:nvPr/>
        </p:nvSpPr>
        <p:spPr bwMode="auto">
          <a:xfrm>
            <a:off x="963614" y="66675"/>
            <a:ext cx="4964914" cy="43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defRPr/>
            </a:pPr>
            <a:r>
              <a:rPr lang="zh-CN" altLang="en-US" sz="2400" b="1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针对训练</a:t>
            </a:r>
            <a:endParaRPr lang="zh-CN" altLang="en-US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Box 9"/>
          <p:cNvSpPr txBox="1">
            <a:spLocks noChangeArrowheads="1"/>
          </p:cNvSpPr>
          <p:nvPr/>
        </p:nvSpPr>
        <p:spPr bwMode="auto">
          <a:xfrm>
            <a:off x="178594" y="615593"/>
            <a:ext cx="8786812" cy="961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足球被从地面上踢起，它距地面的高度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h(m)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可用公式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h=-4.9t</a:t>
            </a:r>
            <a:r>
              <a:rPr lang="en-US" altLang="zh-CN" sz="2000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+19.6t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来表示，其中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t(s)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表示足球被踢出后经过的时间，则球在</a:t>
            </a:r>
            <a:r>
              <a:rPr lang="zh-CN" altLang="en-US" sz="2000" u="sng"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后落地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altLang="zh-CN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6031132" y="1145718"/>
            <a:ext cx="34336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en-US" altLang="zh-CN" sz="20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226219" y="1958600"/>
            <a:ext cx="8691562" cy="1655068"/>
          </a:xfrm>
          <a:prstGeom prst="rect">
            <a:avLst/>
          </a:prstGeom>
          <a:blipFill rotWithShape="1">
            <a:blip r:embed="rId1"/>
            <a:stretch>
              <a:fillRect l="-701" r="-70" b="-3309"/>
            </a:stretch>
          </a:blip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>
                <a:noFill/>
              </a:rPr>
              <a:t> </a:t>
            </a:r>
            <a:endParaRPr lang="zh-CN" altLang="en-US">
              <a:noFill/>
            </a:endParaRPr>
          </a:p>
        </p:txBody>
      </p:sp>
      <p:grpSp>
        <p:nvGrpSpPr>
          <p:cNvPr id="19" name="组合 14"/>
          <p:cNvGrpSpPr/>
          <p:nvPr/>
        </p:nvGrpSpPr>
        <p:grpSpPr>
          <a:xfrm>
            <a:off x="6288964" y="2591522"/>
            <a:ext cx="2749550" cy="2044292"/>
            <a:chOff x="5568368" y="2564904"/>
            <a:chExt cx="3396841" cy="2775463"/>
          </a:xfrm>
        </p:grpSpPr>
        <p:cxnSp>
          <p:nvCxnSpPr>
            <p:cNvPr id="20" name="直接箭头连接符 15"/>
            <p:cNvCxnSpPr>
              <a:cxnSpLocks noChangeShapeType="1"/>
            </p:cNvCxnSpPr>
            <p:nvPr/>
          </p:nvCxnSpPr>
          <p:spPr bwMode="auto">
            <a:xfrm>
              <a:off x="5868144" y="4797152"/>
              <a:ext cx="2952328" cy="0"/>
            </a:xfrm>
            <a:prstGeom prst="straightConnector1">
              <a:avLst/>
            </a:prstGeom>
            <a:noFill/>
            <a:ln w="25400">
              <a:solidFill>
                <a:schemeClr val="tx1"/>
              </a:solidFill>
              <a:rou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" name="直接箭头连接符 16"/>
            <p:cNvCxnSpPr>
              <a:cxnSpLocks noChangeShapeType="1"/>
            </p:cNvCxnSpPr>
            <p:nvPr/>
          </p:nvCxnSpPr>
          <p:spPr bwMode="auto">
            <a:xfrm flipH="1" flipV="1">
              <a:off x="6084168" y="2708920"/>
              <a:ext cx="0" cy="2376264"/>
            </a:xfrm>
            <a:prstGeom prst="straightConnector1">
              <a:avLst/>
            </a:prstGeom>
            <a:noFill/>
            <a:ln w="25400">
              <a:solidFill>
                <a:schemeClr val="tx1"/>
              </a:solidFill>
              <a:rou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2" name="任意多边形 17"/>
            <p:cNvSpPr>
              <a:spLocks noChangeArrowheads="1"/>
            </p:cNvSpPr>
            <p:nvPr/>
          </p:nvSpPr>
          <p:spPr bwMode="auto">
            <a:xfrm>
              <a:off x="6084168" y="3356992"/>
              <a:ext cx="2379946" cy="1425878"/>
            </a:xfrm>
            <a:custGeom>
              <a:avLst/>
              <a:gdLst>
                <a:gd name="T0" fmla="*/ 0 w 2379946"/>
                <a:gd name="T1" fmla="*/ 686843 h 1425878"/>
                <a:gd name="T2" fmla="*/ 951978 w 2379946"/>
                <a:gd name="T3" fmla="*/ 123172 h 1425878"/>
                <a:gd name="T4" fmla="*/ 2379946 w 2379946"/>
                <a:gd name="T5" fmla="*/ 1425878 h 14258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79946" h="1425878">
                  <a:moveTo>
                    <a:pt x="0" y="686843"/>
                  </a:moveTo>
                  <a:cubicBezTo>
                    <a:pt x="277660" y="343421"/>
                    <a:pt x="555320" y="0"/>
                    <a:pt x="951978" y="123172"/>
                  </a:cubicBezTo>
                  <a:cubicBezTo>
                    <a:pt x="1348636" y="246344"/>
                    <a:pt x="1864291" y="836111"/>
                    <a:pt x="2379946" y="1425878"/>
                  </a:cubicBezTo>
                </a:path>
              </a:pathLst>
            </a:custGeom>
            <a:noFill/>
            <a:ln w="25400">
              <a:solidFill>
                <a:srgbClr val="0A27FE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TextBox 18"/>
            <p:cNvSpPr txBox="1">
              <a:spLocks noChangeArrowheads="1"/>
            </p:cNvSpPr>
            <p:nvPr/>
          </p:nvSpPr>
          <p:spPr bwMode="auto">
            <a:xfrm>
              <a:off x="8604447" y="4797152"/>
              <a:ext cx="360762" cy="54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>
                  <a:latin typeface="微软雅黑" panose="020B0503020204020204" pitchFamily="34" charset="-122"/>
                  <a:ea typeface="微软雅黑" panose="020B0503020204020204" pitchFamily="34" charset="-122"/>
                </a:rPr>
                <a:t>x</a:t>
              </a:r>
              <a:endPara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TextBox 19"/>
            <p:cNvSpPr txBox="1">
              <a:spLocks noChangeArrowheads="1"/>
            </p:cNvSpPr>
            <p:nvPr/>
          </p:nvSpPr>
          <p:spPr bwMode="auto">
            <a:xfrm>
              <a:off x="5673606" y="2564904"/>
              <a:ext cx="341071" cy="54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>
                  <a:latin typeface="微软雅黑" panose="020B0503020204020204" pitchFamily="34" charset="-122"/>
                  <a:ea typeface="微软雅黑" panose="020B0503020204020204" pitchFamily="34" charset="-122"/>
                </a:rPr>
                <a:t>y</a:t>
              </a:r>
              <a:endPara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TextBox 20"/>
            <p:cNvSpPr txBox="1">
              <a:spLocks noChangeArrowheads="1"/>
            </p:cNvSpPr>
            <p:nvPr/>
          </p:nvSpPr>
          <p:spPr bwMode="auto">
            <a:xfrm>
              <a:off x="5568368" y="4725144"/>
              <a:ext cx="439519" cy="54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>
                  <a:latin typeface="微软雅黑" panose="020B0503020204020204" pitchFamily="34" charset="-122"/>
                  <a:ea typeface="微软雅黑" panose="020B0503020204020204" pitchFamily="34" charset="-122"/>
                </a:rPr>
                <a:t>O</a:t>
              </a:r>
              <a:endPara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" name="组合 57"/>
            <p:cNvGrpSpPr/>
            <p:nvPr/>
          </p:nvGrpSpPr>
          <p:grpSpPr>
            <a:xfrm>
              <a:off x="5724128" y="4005064"/>
              <a:ext cx="360040" cy="720080"/>
              <a:chOff x="5148064" y="4149080"/>
              <a:chExt cx="360040" cy="720080"/>
            </a:xfrm>
          </p:grpSpPr>
          <p:sp>
            <p:nvSpPr>
              <p:cNvPr id="27" name="椭圆 26"/>
              <p:cNvSpPr/>
              <p:nvPr/>
            </p:nvSpPr>
            <p:spPr bwMode="auto">
              <a:xfrm>
                <a:off x="5172737" y="4148655"/>
                <a:ext cx="215735" cy="215529"/>
              </a:xfrm>
              <a:prstGeom prst="ellipse">
                <a:avLst/>
              </a:prstGeom>
              <a:solidFill>
                <a:schemeClr val="accent1"/>
              </a:solidFill>
              <a:ln w="25400" cap="flat" cmpd="sng" algn="ctr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20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8" name="直接连接符 27"/>
              <p:cNvCxnSpPr/>
              <p:nvPr/>
            </p:nvCxnSpPr>
            <p:spPr bwMode="auto">
              <a:xfrm flipH="1">
                <a:off x="5292372" y="4364184"/>
                <a:ext cx="0" cy="359935"/>
              </a:xfrm>
              <a:prstGeom prst="line">
                <a:avLst/>
              </a:prstGeom>
              <a:solidFill>
                <a:schemeClr val="accent1"/>
              </a:solidFill>
              <a:ln w="25400" cap="flat" cmpd="sng" algn="ctr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" name="直接连接符 28"/>
              <p:cNvCxnSpPr/>
              <p:nvPr/>
            </p:nvCxnSpPr>
            <p:spPr bwMode="auto">
              <a:xfrm flipH="1">
                <a:off x="5147241" y="4724119"/>
                <a:ext cx="145131" cy="144404"/>
              </a:xfrm>
              <a:prstGeom prst="line">
                <a:avLst/>
              </a:prstGeom>
              <a:solidFill>
                <a:schemeClr val="accent1"/>
              </a:solidFill>
              <a:ln w="25400" cap="flat" cmpd="sng" algn="ctr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0" name="直接连接符 29"/>
              <p:cNvCxnSpPr/>
              <p:nvPr/>
            </p:nvCxnSpPr>
            <p:spPr bwMode="auto">
              <a:xfrm>
                <a:off x="5302177" y="4724119"/>
                <a:ext cx="145131" cy="144404"/>
              </a:xfrm>
              <a:prstGeom prst="line">
                <a:avLst/>
              </a:prstGeom>
              <a:solidFill>
                <a:schemeClr val="accent1"/>
              </a:solidFill>
              <a:ln w="25400" cap="flat" cmpd="sng" algn="ctr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" name="直接连接符 30"/>
              <p:cNvCxnSpPr>
                <a:stCxn id="27" idx="4"/>
              </p:cNvCxnSpPr>
              <p:nvPr/>
            </p:nvCxnSpPr>
            <p:spPr bwMode="auto">
              <a:xfrm>
                <a:off x="5280604" y="4364184"/>
                <a:ext cx="156898" cy="73280"/>
              </a:xfrm>
              <a:prstGeom prst="line">
                <a:avLst/>
              </a:prstGeom>
              <a:solidFill>
                <a:schemeClr val="accent1"/>
              </a:solidFill>
              <a:ln w="25400" cap="flat" cmpd="sng" algn="ctr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2" name="直接连接符 31"/>
              <p:cNvCxnSpPr>
                <a:stCxn id="27" idx="4"/>
              </p:cNvCxnSpPr>
              <p:nvPr/>
            </p:nvCxnSpPr>
            <p:spPr bwMode="auto">
              <a:xfrm flipV="1">
                <a:off x="5437502" y="4219780"/>
                <a:ext cx="70604" cy="217684"/>
              </a:xfrm>
              <a:prstGeom prst="line">
                <a:avLst/>
              </a:prstGeom>
              <a:solidFill>
                <a:schemeClr val="accent1"/>
              </a:solidFill>
              <a:ln w="25400" cap="flat" cmpd="sng" algn="ctr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3" name="直接连接符 32"/>
              <p:cNvCxnSpPr>
                <a:stCxn id="27" idx="4"/>
              </p:cNvCxnSpPr>
              <p:nvPr/>
            </p:nvCxnSpPr>
            <p:spPr bwMode="auto">
              <a:xfrm flipH="1">
                <a:off x="5219806" y="4364184"/>
                <a:ext cx="56876" cy="176734"/>
              </a:xfrm>
              <a:prstGeom prst="line">
                <a:avLst/>
              </a:prstGeom>
              <a:solidFill>
                <a:schemeClr val="accent1"/>
              </a:solidFill>
              <a:ln w="25400" cap="flat" cmpd="sng" algn="ctr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" name="直接连接符 33"/>
              <p:cNvCxnSpPr>
                <a:stCxn id="27" idx="4"/>
              </p:cNvCxnSpPr>
              <p:nvPr/>
            </p:nvCxnSpPr>
            <p:spPr bwMode="auto">
              <a:xfrm flipV="1">
                <a:off x="5194311" y="4219780"/>
                <a:ext cx="313796" cy="336226"/>
              </a:xfrm>
              <a:prstGeom prst="line">
                <a:avLst/>
              </a:prstGeom>
              <a:solidFill>
                <a:schemeClr val="accent1"/>
              </a:solidFill>
              <a:ln w="25400" cap="flat" cmpd="sng" algn="ctr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2872371" y="3105472"/>
            <a:ext cx="34336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sz="20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矩形 1"/>
          <p:cNvSpPr>
            <a:spLocks noChangeArrowheads="1"/>
          </p:cNvSpPr>
          <p:nvPr/>
        </p:nvSpPr>
        <p:spPr bwMode="auto">
          <a:xfrm>
            <a:off x="0" y="4979988"/>
            <a:ext cx="9144000" cy="173037"/>
          </a:xfrm>
          <a:prstGeom prst="rect">
            <a:avLst/>
          </a:prstGeom>
          <a:solidFill>
            <a:srgbClr val="0170C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/>
          <a:p>
            <a:pPr algn="ctr"/>
            <a:endParaRPr lang="zh-CN" altLang="en-US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3375" y="80963"/>
            <a:ext cx="360363" cy="360362"/>
          </a:xfrm>
          <a:prstGeom prst="rect">
            <a:avLst/>
          </a:prstGeom>
          <a:noFill/>
          <a:ln w="9525">
            <a:solidFill>
              <a:srgbClr val="0170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3" name="矩形 2"/>
          <p:cNvSpPr/>
          <p:nvPr/>
        </p:nvSpPr>
        <p:spPr>
          <a:xfrm>
            <a:off x="508000" y="227013"/>
            <a:ext cx="290513" cy="290512"/>
          </a:xfrm>
          <a:prstGeom prst="rect">
            <a:avLst/>
          </a:prstGeom>
          <a:solidFill>
            <a:srgbClr val="0170C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869950" y="517525"/>
            <a:ext cx="8247063" cy="0"/>
          </a:xfrm>
          <a:prstGeom prst="line">
            <a:avLst/>
          </a:prstGeom>
          <a:ln w="15875">
            <a:solidFill>
              <a:srgbClr val="0170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10"/>
          <p:cNvSpPr txBox="1">
            <a:spLocks noChangeArrowheads="1"/>
          </p:cNvSpPr>
          <p:nvPr/>
        </p:nvSpPr>
        <p:spPr bwMode="auto">
          <a:xfrm>
            <a:off x="963613" y="66675"/>
            <a:ext cx="1624012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defRPr/>
            </a:pPr>
            <a:r>
              <a:rPr lang="zh-CN" altLang="en-US" sz="2400" b="1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课堂小结</a:t>
            </a:r>
            <a:endParaRPr lang="zh-CN" altLang="en-US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Group 5"/>
          <p:cNvGrpSpPr/>
          <p:nvPr/>
        </p:nvGrpSpPr>
        <p:grpSpPr>
          <a:xfrm>
            <a:off x="2806323" y="1202223"/>
            <a:ext cx="2592387" cy="400050"/>
            <a:chOff x="1610" y="1561"/>
            <a:chExt cx="1633" cy="252"/>
          </a:xfrm>
        </p:grpSpPr>
        <p:sp>
          <p:nvSpPr>
            <p:cNvPr id="21" name="Line 6"/>
            <p:cNvSpPr>
              <a:spLocks noChangeShapeType="1"/>
            </p:cNvSpPr>
            <p:nvPr/>
          </p:nvSpPr>
          <p:spPr bwMode="auto">
            <a:xfrm>
              <a:off x="1610" y="1570"/>
              <a:ext cx="1633" cy="0"/>
            </a:xfrm>
            <a:prstGeom prst="line">
              <a:avLst/>
            </a:prstGeom>
            <a:noFill/>
            <a:ln w="25400">
              <a:solidFill>
                <a:srgbClr val="0A27FE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Text Box 7"/>
            <p:cNvSpPr txBox="1">
              <a:spLocks noChangeArrowheads="1"/>
            </p:cNvSpPr>
            <p:nvPr/>
          </p:nvSpPr>
          <p:spPr bwMode="auto">
            <a:xfrm>
              <a:off x="2194" y="1561"/>
              <a:ext cx="590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0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转化</a:t>
              </a:r>
              <a:endParaRPr lang="zh-CN" altLang="en-US" sz="2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Group 8"/>
          <p:cNvGrpSpPr/>
          <p:nvPr/>
        </p:nvGrpSpPr>
        <p:grpSpPr>
          <a:xfrm>
            <a:off x="2783098" y="666265"/>
            <a:ext cx="2592388" cy="400051"/>
            <a:chOff x="1565" y="1458"/>
            <a:chExt cx="1633" cy="252"/>
          </a:xfrm>
        </p:grpSpPr>
        <p:sp>
          <p:nvSpPr>
            <p:cNvPr id="24" name="Line 9"/>
            <p:cNvSpPr>
              <a:spLocks noChangeShapeType="1"/>
            </p:cNvSpPr>
            <p:nvPr/>
          </p:nvSpPr>
          <p:spPr bwMode="auto">
            <a:xfrm flipH="1">
              <a:off x="1565" y="1688"/>
              <a:ext cx="1633" cy="0"/>
            </a:xfrm>
            <a:prstGeom prst="line">
              <a:avLst/>
            </a:prstGeom>
            <a:noFill/>
            <a:ln w="25400">
              <a:solidFill>
                <a:srgbClr val="0A27FE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Text Box 10"/>
            <p:cNvSpPr txBox="1">
              <a:spLocks noChangeArrowheads="1"/>
            </p:cNvSpPr>
            <p:nvPr/>
          </p:nvSpPr>
          <p:spPr bwMode="auto">
            <a:xfrm>
              <a:off x="2154" y="1458"/>
              <a:ext cx="590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0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回归</a:t>
              </a:r>
              <a:endParaRPr lang="zh-CN" altLang="en-US" sz="2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5037137" y="1424696"/>
            <a:ext cx="32813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（二次函数的图象和性质）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333375" y="1424696"/>
            <a:ext cx="32639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（实物中的抛物线形问题）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 Box 4"/>
          <p:cNvSpPr txBox="1">
            <a:spLocks noChangeArrowheads="1"/>
          </p:cNvSpPr>
          <p:nvPr/>
        </p:nvSpPr>
        <p:spPr bwMode="auto">
          <a:xfrm>
            <a:off x="2626412" y="2700692"/>
            <a:ext cx="3049499" cy="400110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建立恰当的直角坐标系</a:t>
            </a:r>
            <a:endParaRPr lang="zh-CN" altLang="en-US" sz="20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1655043" y="3840749"/>
            <a:ext cx="5258227" cy="861774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Times New Roman" panose="02020603050405020304" pitchFamily="18" charset="0"/>
              <a:buAutoNum type="circleNumDbPlain"/>
            </a:pPr>
            <a:r>
              <a:rPr lang="zh-CN" altLang="en-US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能够将实际距离准确的转化为点的坐标；</a:t>
            </a:r>
            <a:endParaRPr lang="en-US" altLang="zh-CN" sz="20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  <a:buFont typeface="Times New Roman" panose="02020603050405020304" pitchFamily="18" charset="0"/>
              <a:buAutoNum type="circleNumDbPlain"/>
            </a:pPr>
            <a:r>
              <a:rPr lang="zh-CN" altLang="en-US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选择运算简便的方法</a:t>
            </a:r>
            <a:r>
              <a:rPr lang="en-US" altLang="zh-CN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altLang="zh-CN" sz="20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下箭头 31"/>
          <p:cNvSpPr/>
          <p:nvPr/>
        </p:nvSpPr>
        <p:spPr bwMode="auto">
          <a:xfrm>
            <a:off x="3916973" y="3191948"/>
            <a:ext cx="284762" cy="546039"/>
          </a:xfrm>
          <a:prstGeom prst="downArrow">
            <a:avLst/>
          </a:prstGeom>
          <a:solidFill>
            <a:schemeClr val="accent5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 Box 4"/>
          <p:cNvSpPr txBox="1">
            <a:spLocks noChangeArrowheads="1"/>
          </p:cNvSpPr>
          <p:nvPr/>
        </p:nvSpPr>
        <p:spPr bwMode="auto">
          <a:xfrm>
            <a:off x="875506" y="887961"/>
            <a:ext cx="1800225" cy="46166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5400">
            <a:solidFill>
              <a:schemeClr val="accent5">
                <a:lumMod val="75000"/>
              </a:schemeClr>
            </a:solidFill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实际问题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 Box 4"/>
          <p:cNvSpPr txBox="1">
            <a:spLocks noChangeArrowheads="1"/>
          </p:cNvSpPr>
          <p:nvPr/>
        </p:nvSpPr>
        <p:spPr bwMode="auto">
          <a:xfrm>
            <a:off x="5533231" y="890343"/>
            <a:ext cx="1800225" cy="46166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5400">
            <a:solidFill>
              <a:schemeClr val="accent5">
                <a:lumMod val="75000"/>
              </a:schemeClr>
            </a:solidFill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数学模型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 Box 4"/>
          <p:cNvSpPr txBox="1">
            <a:spLocks noChangeArrowheads="1"/>
          </p:cNvSpPr>
          <p:nvPr/>
        </p:nvSpPr>
        <p:spPr bwMode="auto">
          <a:xfrm>
            <a:off x="3875686" y="1954030"/>
            <a:ext cx="1800225" cy="338554"/>
          </a:xfrm>
          <a:prstGeom prst="rect">
            <a:avLst/>
          </a:prstGeom>
          <a:noFill/>
          <a:ln w="2540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转化的关键</a:t>
            </a:r>
            <a:endParaRPr lang="zh-CN" altLang="en-US" sz="16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右箭头 37"/>
          <p:cNvSpPr/>
          <p:nvPr/>
        </p:nvSpPr>
        <p:spPr bwMode="auto">
          <a:xfrm rot="5400000">
            <a:off x="3580610" y="2010417"/>
            <a:ext cx="937073" cy="287337"/>
          </a:xfrm>
          <a:prstGeom prst="rightArrow">
            <a:avLst/>
          </a:prstGeom>
          <a:solidFill>
            <a:schemeClr val="accent5">
              <a:lumMod val="75000"/>
            </a:schemeClr>
          </a:solidFill>
          <a:ln w="9525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zh-CN" altLang="en-US" sz="2000">
              <a:ln>
                <a:solidFill>
                  <a:srgbClr val="0A27FE"/>
                </a:solidFill>
              </a:ln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7" nodeType="afterEffect"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9" grpId="1"/>
      <p:bldP spid="30" grpId="2"/>
      <p:bldP spid="31" grpId="3"/>
      <p:bldP spid="32" grpId="4"/>
      <p:bldP spid="35" grpId="5"/>
      <p:bldP spid="36" grpId="6"/>
      <p:bldP spid="37" grpId="7"/>
      <p:bldP spid="38" grpId="8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矩形 1"/>
          <p:cNvSpPr>
            <a:spLocks noChangeArrowheads="1"/>
          </p:cNvSpPr>
          <p:nvPr/>
        </p:nvSpPr>
        <p:spPr bwMode="auto">
          <a:xfrm>
            <a:off x="0" y="4979988"/>
            <a:ext cx="9144000" cy="173037"/>
          </a:xfrm>
          <a:prstGeom prst="rect">
            <a:avLst/>
          </a:prstGeom>
          <a:solidFill>
            <a:srgbClr val="0170C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/>
          <a:p>
            <a:pPr algn="ctr"/>
            <a:endParaRPr lang="zh-CN" altLang="en-US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33375" y="80963"/>
            <a:ext cx="360363" cy="360362"/>
          </a:xfrm>
          <a:prstGeom prst="rect">
            <a:avLst/>
          </a:prstGeom>
          <a:noFill/>
          <a:ln w="9525">
            <a:solidFill>
              <a:srgbClr val="0170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19" name="矩形 18"/>
          <p:cNvSpPr/>
          <p:nvPr/>
        </p:nvSpPr>
        <p:spPr>
          <a:xfrm>
            <a:off x="508000" y="227013"/>
            <a:ext cx="290513" cy="290512"/>
          </a:xfrm>
          <a:prstGeom prst="rect">
            <a:avLst/>
          </a:prstGeom>
          <a:solidFill>
            <a:srgbClr val="0170C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869950" y="517525"/>
            <a:ext cx="8247063" cy="0"/>
          </a:xfrm>
          <a:prstGeom prst="line">
            <a:avLst/>
          </a:prstGeom>
          <a:ln w="15875">
            <a:solidFill>
              <a:srgbClr val="0170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10"/>
          <p:cNvSpPr txBox="1">
            <a:spLocks noChangeArrowheads="1"/>
          </p:cNvSpPr>
          <p:nvPr/>
        </p:nvSpPr>
        <p:spPr bwMode="auto">
          <a:xfrm>
            <a:off x="963613" y="66675"/>
            <a:ext cx="4579937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defRPr/>
            </a:pPr>
            <a:r>
              <a:rPr lang="zh-CN" altLang="en-US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课堂检测</a:t>
            </a:r>
            <a:endParaRPr lang="en-US" altLang="zh-CN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lt"/>
            </a:endParaRPr>
          </a:p>
        </p:txBody>
      </p:sp>
      <p:sp>
        <p:nvSpPr>
          <p:cNvPr id="28" name="Rectangle 3"/>
          <p:cNvSpPr txBox="1">
            <a:spLocks noChangeArrowheads="1"/>
          </p:cNvSpPr>
          <p:nvPr/>
        </p:nvSpPr>
        <p:spPr bwMode="auto">
          <a:xfrm>
            <a:off x="96520" y="517526"/>
            <a:ext cx="8950960" cy="1110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09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eaLnBrk="0" hangingPunct="0">
              <a:lnSpc>
                <a:spcPct val="150000"/>
              </a:lnSpc>
              <a:spcBef>
                <a:spcPct val="0"/>
              </a:spcBef>
            </a:pPr>
            <a:endParaRPr lang="en-US" altLang="zh-CN" sz="2000" b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8" name="内容占位符 2"/>
          <p:cNvSpPr txBox="1">
            <a:spLocks noChangeArrowheads="1"/>
          </p:cNvSpPr>
          <p:nvPr/>
        </p:nvSpPr>
        <p:spPr bwMode="auto">
          <a:xfrm>
            <a:off x="215260" y="778134"/>
            <a:ext cx="8521699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、有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一座抛物线形拱桥，正常水位时桥下水面宽度</a:t>
            </a: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为</a:t>
            </a:r>
            <a:r>
              <a:rPr lang="en-US" altLang="zh-CN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20m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，拱顶距离</a:t>
            </a: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水面</a:t>
            </a:r>
            <a:r>
              <a:rPr lang="en-US" altLang="zh-CN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4m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．如图所示的直角坐标系中，求出这条抛物线表示的函数的解析式；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Group 32"/>
          <p:cNvGrpSpPr/>
          <p:nvPr/>
        </p:nvGrpSpPr>
        <p:grpSpPr>
          <a:xfrm>
            <a:off x="268288" y="1824989"/>
            <a:ext cx="4456111" cy="1731169"/>
            <a:chOff x="0" y="0"/>
            <a:chExt cx="3410" cy="1257"/>
          </a:xfrm>
        </p:grpSpPr>
        <p:sp>
          <p:nvSpPr>
            <p:cNvPr id="23" name="Line 9"/>
            <p:cNvSpPr>
              <a:spLocks noChangeShapeType="1"/>
            </p:cNvSpPr>
            <p:nvPr/>
          </p:nvSpPr>
          <p:spPr bwMode="auto">
            <a:xfrm flipV="1">
              <a:off x="1588" y="160"/>
              <a:ext cx="1" cy="90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Line 10"/>
            <p:cNvSpPr>
              <a:spLocks noChangeShapeType="1"/>
            </p:cNvSpPr>
            <p:nvPr/>
          </p:nvSpPr>
          <p:spPr bwMode="auto">
            <a:xfrm>
              <a:off x="1564" y="430"/>
              <a:ext cx="54" cy="1"/>
            </a:xfrm>
            <a:prstGeom prst="line">
              <a:avLst/>
            </a:prstGeom>
            <a:noFill/>
            <a:ln w="952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Line 11"/>
            <p:cNvSpPr>
              <a:spLocks noChangeShapeType="1"/>
            </p:cNvSpPr>
            <p:nvPr/>
          </p:nvSpPr>
          <p:spPr bwMode="auto">
            <a:xfrm>
              <a:off x="0" y="430"/>
              <a:ext cx="3357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Line 12"/>
            <p:cNvSpPr>
              <a:spLocks noChangeShapeType="1"/>
            </p:cNvSpPr>
            <p:nvPr/>
          </p:nvSpPr>
          <p:spPr bwMode="auto">
            <a:xfrm>
              <a:off x="1588" y="406"/>
              <a:ext cx="1" cy="54"/>
            </a:xfrm>
            <a:prstGeom prst="line">
              <a:avLst/>
            </a:prstGeom>
            <a:noFill/>
            <a:ln w="952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Line 14"/>
            <p:cNvSpPr>
              <a:spLocks noChangeShapeType="1"/>
            </p:cNvSpPr>
            <p:nvPr/>
          </p:nvSpPr>
          <p:spPr bwMode="auto">
            <a:xfrm>
              <a:off x="400" y="904"/>
              <a:ext cx="2376" cy="1"/>
            </a:xfrm>
            <a:prstGeom prst="line">
              <a:avLst/>
            </a:prstGeom>
            <a:noFill/>
            <a:ln w="28575">
              <a:solidFill>
                <a:srgbClr val="0099CC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Freeform 15"/>
            <p:cNvSpPr>
              <a:spLocks noChangeArrowheads="1"/>
            </p:cNvSpPr>
            <p:nvPr/>
          </p:nvSpPr>
          <p:spPr bwMode="auto">
            <a:xfrm>
              <a:off x="136" y="430"/>
              <a:ext cx="1752" cy="714"/>
            </a:xfrm>
            <a:custGeom>
              <a:avLst/>
              <a:gdLst>
                <a:gd name="T0" fmla="*/ 18 w 1752"/>
                <a:gd name="T1" fmla="*/ 696 h 714"/>
                <a:gd name="T2" fmla="*/ 36 w 1752"/>
                <a:gd name="T3" fmla="*/ 672 h 714"/>
                <a:gd name="T4" fmla="*/ 60 w 1752"/>
                <a:gd name="T5" fmla="*/ 654 h 714"/>
                <a:gd name="T6" fmla="*/ 84 w 1752"/>
                <a:gd name="T7" fmla="*/ 630 h 714"/>
                <a:gd name="T8" fmla="*/ 108 w 1752"/>
                <a:gd name="T9" fmla="*/ 612 h 714"/>
                <a:gd name="T10" fmla="*/ 126 w 1752"/>
                <a:gd name="T11" fmla="*/ 588 h 714"/>
                <a:gd name="T12" fmla="*/ 156 w 1752"/>
                <a:gd name="T13" fmla="*/ 570 h 714"/>
                <a:gd name="T14" fmla="*/ 174 w 1752"/>
                <a:gd name="T15" fmla="*/ 546 h 714"/>
                <a:gd name="T16" fmla="*/ 198 w 1752"/>
                <a:gd name="T17" fmla="*/ 528 h 714"/>
                <a:gd name="T18" fmla="*/ 222 w 1752"/>
                <a:gd name="T19" fmla="*/ 510 h 714"/>
                <a:gd name="T20" fmla="*/ 246 w 1752"/>
                <a:gd name="T21" fmla="*/ 486 h 714"/>
                <a:gd name="T22" fmla="*/ 276 w 1752"/>
                <a:gd name="T23" fmla="*/ 462 h 714"/>
                <a:gd name="T24" fmla="*/ 306 w 1752"/>
                <a:gd name="T25" fmla="*/ 444 h 714"/>
                <a:gd name="T26" fmla="*/ 330 w 1752"/>
                <a:gd name="T27" fmla="*/ 426 h 714"/>
                <a:gd name="T28" fmla="*/ 354 w 1752"/>
                <a:gd name="T29" fmla="*/ 402 h 714"/>
                <a:gd name="T30" fmla="*/ 384 w 1752"/>
                <a:gd name="T31" fmla="*/ 384 h 714"/>
                <a:gd name="T32" fmla="*/ 414 w 1752"/>
                <a:gd name="T33" fmla="*/ 366 h 714"/>
                <a:gd name="T34" fmla="*/ 438 w 1752"/>
                <a:gd name="T35" fmla="*/ 342 h 714"/>
                <a:gd name="T36" fmla="*/ 468 w 1752"/>
                <a:gd name="T37" fmla="*/ 330 h 714"/>
                <a:gd name="T38" fmla="*/ 492 w 1752"/>
                <a:gd name="T39" fmla="*/ 312 h 714"/>
                <a:gd name="T40" fmla="*/ 522 w 1752"/>
                <a:gd name="T41" fmla="*/ 294 h 714"/>
                <a:gd name="T42" fmla="*/ 546 w 1752"/>
                <a:gd name="T43" fmla="*/ 276 h 714"/>
                <a:gd name="T44" fmla="*/ 576 w 1752"/>
                <a:gd name="T45" fmla="*/ 258 h 714"/>
                <a:gd name="T46" fmla="*/ 606 w 1752"/>
                <a:gd name="T47" fmla="*/ 240 h 714"/>
                <a:gd name="T48" fmla="*/ 636 w 1752"/>
                <a:gd name="T49" fmla="*/ 228 h 714"/>
                <a:gd name="T50" fmla="*/ 660 w 1752"/>
                <a:gd name="T51" fmla="*/ 210 h 714"/>
                <a:gd name="T52" fmla="*/ 690 w 1752"/>
                <a:gd name="T53" fmla="*/ 198 h 714"/>
                <a:gd name="T54" fmla="*/ 714 w 1752"/>
                <a:gd name="T55" fmla="*/ 180 h 714"/>
                <a:gd name="T56" fmla="*/ 744 w 1752"/>
                <a:gd name="T57" fmla="*/ 168 h 714"/>
                <a:gd name="T58" fmla="*/ 780 w 1752"/>
                <a:gd name="T59" fmla="*/ 156 h 714"/>
                <a:gd name="T60" fmla="*/ 804 w 1752"/>
                <a:gd name="T61" fmla="*/ 138 h 714"/>
                <a:gd name="T62" fmla="*/ 834 w 1752"/>
                <a:gd name="T63" fmla="*/ 126 h 714"/>
                <a:gd name="T64" fmla="*/ 864 w 1752"/>
                <a:gd name="T65" fmla="*/ 114 h 714"/>
                <a:gd name="T66" fmla="*/ 894 w 1752"/>
                <a:gd name="T67" fmla="*/ 102 h 714"/>
                <a:gd name="T68" fmla="*/ 924 w 1752"/>
                <a:gd name="T69" fmla="*/ 90 h 714"/>
                <a:gd name="T70" fmla="*/ 960 w 1752"/>
                <a:gd name="T71" fmla="*/ 84 h 714"/>
                <a:gd name="T72" fmla="*/ 990 w 1752"/>
                <a:gd name="T73" fmla="*/ 72 h 714"/>
                <a:gd name="T74" fmla="*/ 1020 w 1752"/>
                <a:gd name="T75" fmla="*/ 60 h 714"/>
                <a:gd name="T76" fmla="*/ 1062 w 1752"/>
                <a:gd name="T77" fmla="*/ 54 h 714"/>
                <a:gd name="T78" fmla="*/ 1092 w 1752"/>
                <a:gd name="T79" fmla="*/ 42 h 714"/>
                <a:gd name="T80" fmla="*/ 1128 w 1752"/>
                <a:gd name="T81" fmla="*/ 36 h 714"/>
                <a:gd name="T82" fmla="*/ 1164 w 1752"/>
                <a:gd name="T83" fmla="*/ 30 h 714"/>
                <a:gd name="T84" fmla="*/ 1200 w 1752"/>
                <a:gd name="T85" fmla="*/ 24 h 714"/>
                <a:gd name="T86" fmla="*/ 1242 w 1752"/>
                <a:gd name="T87" fmla="*/ 18 h 714"/>
                <a:gd name="T88" fmla="*/ 1278 w 1752"/>
                <a:gd name="T89" fmla="*/ 12 h 714"/>
                <a:gd name="T90" fmla="*/ 1314 w 1752"/>
                <a:gd name="T91" fmla="*/ 6 h 714"/>
                <a:gd name="T92" fmla="*/ 1356 w 1752"/>
                <a:gd name="T93" fmla="*/ 6 h 714"/>
                <a:gd name="T94" fmla="*/ 1392 w 1752"/>
                <a:gd name="T95" fmla="*/ 0 h 714"/>
                <a:gd name="T96" fmla="*/ 1434 w 1752"/>
                <a:gd name="T97" fmla="*/ 0 h 714"/>
                <a:gd name="T98" fmla="*/ 1476 w 1752"/>
                <a:gd name="T99" fmla="*/ 0 h 714"/>
                <a:gd name="T100" fmla="*/ 1518 w 1752"/>
                <a:gd name="T101" fmla="*/ 0 h 714"/>
                <a:gd name="T102" fmla="*/ 1554 w 1752"/>
                <a:gd name="T103" fmla="*/ 6 h 714"/>
                <a:gd name="T104" fmla="*/ 1596 w 1752"/>
                <a:gd name="T105" fmla="*/ 6 h 714"/>
                <a:gd name="T106" fmla="*/ 1632 w 1752"/>
                <a:gd name="T107" fmla="*/ 12 h 714"/>
                <a:gd name="T108" fmla="*/ 1668 w 1752"/>
                <a:gd name="T109" fmla="*/ 18 h 714"/>
                <a:gd name="T110" fmla="*/ 1710 w 1752"/>
                <a:gd name="T111" fmla="*/ 24 h 714"/>
                <a:gd name="T112" fmla="*/ 1746 w 1752"/>
                <a:gd name="T113" fmla="*/ 3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52" h="714">
                  <a:moveTo>
                    <a:pt x="0" y="714"/>
                  </a:moveTo>
                  <a:lnTo>
                    <a:pt x="0" y="708"/>
                  </a:lnTo>
                  <a:lnTo>
                    <a:pt x="6" y="708"/>
                  </a:lnTo>
                  <a:lnTo>
                    <a:pt x="6" y="702"/>
                  </a:lnTo>
                  <a:lnTo>
                    <a:pt x="12" y="702"/>
                  </a:lnTo>
                  <a:lnTo>
                    <a:pt x="12" y="696"/>
                  </a:lnTo>
                  <a:lnTo>
                    <a:pt x="18" y="696"/>
                  </a:lnTo>
                  <a:lnTo>
                    <a:pt x="18" y="690"/>
                  </a:lnTo>
                  <a:lnTo>
                    <a:pt x="24" y="690"/>
                  </a:lnTo>
                  <a:lnTo>
                    <a:pt x="24" y="684"/>
                  </a:lnTo>
                  <a:lnTo>
                    <a:pt x="30" y="684"/>
                  </a:lnTo>
                  <a:lnTo>
                    <a:pt x="30" y="678"/>
                  </a:lnTo>
                  <a:lnTo>
                    <a:pt x="36" y="678"/>
                  </a:lnTo>
                  <a:lnTo>
                    <a:pt x="36" y="672"/>
                  </a:lnTo>
                  <a:lnTo>
                    <a:pt x="42" y="672"/>
                  </a:lnTo>
                  <a:lnTo>
                    <a:pt x="42" y="666"/>
                  </a:lnTo>
                  <a:lnTo>
                    <a:pt x="48" y="666"/>
                  </a:lnTo>
                  <a:lnTo>
                    <a:pt x="48" y="660"/>
                  </a:lnTo>
                  <a:lnTo>
                    <a:pt x="54" y="660"/>
                  </a:lnTo>
                  <a:lnTo>
                    <a:pt x="54" y="654"/>
                  </a:lnTo>
                  <a:lnTo>
                    <a:pt x="60" y="654"/>
                  </a:lnTo>
                  <a:lnTo>
                    <a:pt x="60" y="648"/>
                  </a:lnTo>
                  <a:lnTo>
                    <a:pt x="66" y="648"/>
                  </a:lnTo>
                  <a:lnTo>
                    <a:pt x="66" y="642"/>
                  </a:lnTo>
                  <a:lnTo>
                    <a:pt x="72" y="642"/>
                  </a:lnTo>
                  <a:lnTo>
                    <a:pt x="72" y="636"/>
                  </a:lnTo>
                  <a:lnTo>
                    <a:pt x="78" y="636"/>
                  </a:lnTo>
                  <a:lnTo>
                    <a:pt x="84" y="630"/>
                  </a:lnTo>
                  <a:lnTo>
                    <a:pt x="90" y="630"/>
                  </a:lnTo>
                  <a:lnTo>
                    <a:pt x="90" y="624"/>
                  </a:lnTo>
                  <a:lnTo>
                    <a:pt x="96" y="624"/>
                  </a:lnTo>
                  <a:lnTo>
                    <a:pt x="96" y="618"/>
                  </a:lnTo>
                  <a:lnTo>
                    <a:pt x="102" y="618"/>
                  </a:lnTo>
                  <a:lnTo>
                    <a:pt x="102" y="612"/>
                  </a:lnTo>
                  <a:lnTo>
                    <a:pt x="108" y="612"/>
                  </a:lnTo>
                  <a:lnTo>
                    <a:pt x="108" y="606"/>
                  </a:lnTo>
                  <a:lnTo>
                    <a:pt x="114" y="606"/>
                  </a:lnTo>
                  <a:lnTo>
                    <a:pt x="114" y="600"/>
                  </a:lnTo>
                  <a:lnTo>
                    <a:pt x="120" y="600"/>
                  </a:lnTo>
                  <a:lnTo>
                    <a:pt x="120" y="594"/>
                  </a:lnTo>
                  <a:lnTo>
                    <a:pt x="126" y="594"/>
                  </a:lnTo>
                  <a:lnTo>
                    <a:pt x="126" y="588"/>
                  </a:lnTo>
                  <a:lnTo>
                    <a:pt x="132" y="588"/>
                  </a:lnTo>
                  <a:lnTo>
                    <a:pt x="132" y="582"/>
                  </a:lnTo>
                  <a:lnTo>
                    <a:pt x="138" y="582"/>
                  </a:lnTo>
                  <a:lnTo>
                    <a:pt x="144" y="576"/>
                  </a:lnTo>
                  <a:lnTo>
                    <a:pt x="150" y="576"/>
                  </a:lnTo>
                  <a:lnTo>
                    <a:pt x="150" y="570"/>
                  </a:lnTo>
                  <a:lnTo>
                    <a:pt x="156" y="570"/>
                  </a:lnTo>
                  <a:lnTo>
                    <a:pt x="156" y="564"/>
                  </a:lnTo>
                  <a:lnTo>
                    <a:pt x="162" y="564"/>
                  </a:lnTo>
                  <a:lnTo>
                    <a:pt x="162" y="558"/>
                  </a:lnTo>
                  <a:lnTo>
                    <a:pt x="168" y="558"/>
                  </a:lnTo>
                  <a:lnTo>
                    <a:pt x="168" y="552"/>
                  </a:lnTo>
                  <a:lnTo>
                    <a:pt x="174" y="552"/>
                  </a:lnTo>
                  <a:lnTo>
                    <a:pt x="174" y="546"/>
                  </a:lnTo>
                  <a:lnTo>
                    <a:pt x="180" y="546"/>
                  </a:lnTo>
                  <a:lnTo>
                    <a:pt x="180" y="540"/>
                  </a:lnTo>
                  <a:lnTo>
                    <a:pt x="186" y="540"/>
                  </a:lnTo>
                  <a:lnTo>
                    <a:pt x="192" y="540"/>
                  </a:lnTo>
                  <a:lnTo>
                    <a:pt x="192" y="534"/>
                  </a:lnTo>
                  <a:lnTo>
                    <a:pt x="198" y="534"/>
                  </a:lnTo>
                  <a:lnTo>
                    <a:pt x="198" y="528"/>
                  </a:lnTo>
                  <a:lnTo>
                    <a:pt x="204" y="528"/>
                  </a:lnTo>
                  <a:lnTo>
                    <a:pt x="204" y="522"/>
                  </a:lnTo>
                  <a:lnTo>
                    <a:pt x="210" y="522"/>
                  </a:lnTo>
                  <a:lnTo>
                    <a:pt x="210" y="516"/>
                  </a:lnTo>
                  <a:lnTo>
                    <a:pt x="216" y="516"/>
                  </a:lnTo>
                  <a:lnTo>
                    <a:pt x="216" y="510"/>
                  </a:lnTo>
                  <a:lnTo>
                    <a:pt x="222" y="510"/>
                  </a:lnTo>
                  <a:lnTo>
                    <a:pt x="228" y="504"/>
                  </a:lnTo>
                  <a:lnTo>
                    <a:pt x="234" y="504"/>
                  </a:lnTo>
                  <a:lnTo>
                    <a:pt x="234" y="498"/>
                  </a:lnTo>
                  <a:lnTo>
                    <a:pt x="240" y="498"/>
                  </a:lnTo>
                  <a:lnTo>
                    <a:pt x="240" y="492"/>
                  </a:lnTo>
                  <a:lnTo>
                    <a:pt x="246" y="492"/>
                  </a:lnTo>
                  <a:lnTo>
                    <a:pt x="246" y="486"/>
                  </a:lnTo>
                  <a:lnTo>
                    <a:pt x="252" y="486"/>
                  </a:lnTo>
                  <a:lnTo>
                    <a:pt x="258" y="480"/>
                  </a:lnTo>
                  <a:lnTo>
                    <a:pt x="264" y="474"/>
                  </a:lnTo>
                  <a:lnTo>
                    <a:pt x="270" y="474"/>
                  </a:lnTo>
                  <a:lnTo>
                    <a:pt x="270" y="468"/>
                  </a:lnTo>
                  <a:lnTo>
                    <a:pt x="276" y="468"/>
                  </a:lnTo>
                  <a:lnTo>
                    <a:pt x="276" y="462"/>
                  </a:lnTo>
                  <a:lnTo>
                    <a:pt x="282" y="462"/>
                  </a:lnTo>
                  <a:lnTo>
                    <a:pt x="288" y="456"/>
                  </a:lnTo>
                  <a:lnTo>
                    <a:pt x="294" y="456"/>
                  </a:lnTo>
                  <a:lnTo>
                    <a:pt x="294" y="450"/>
                  </a:lnTo>
                  <a:lnTo>
                    <a:pt x="300" y="450"/>
                  </a:lnTo>
                  <a:lnTo>
                    <a:pt x="300" y="444"/>
                  </a:lnTo>
                  <a:lnTo>
                    <a:pt x="306" y="444"/>
                  </a:lnTo>
                  <a:lnTo>
                    <a:pt x="306" y="438"/>
                  </a:lnTo>
                  <a:lnTo>
                    <a:pt x="312" y="438"/>
                  </a:lnTo>
                  <a:lnTo>
                    <a:pt x="318" y="438"/>
                  </a:lnTo>
                  <a:lnTo>
                    <a:pt x="318" y="432"/>
                  </a:lnTo>
                  <a:lnTo>
                    <a:pt x="324" y="432"/>
                  </a:lnTo>
                  <a:lnTo>
                    <a:pt x="324" y="426"/>
                  </a:lnTo>
                  <a:lnTo>
                    <a:pt x="330" y="426"/>
                  </a:lnTo>
                  <a:lnTo>
                    <a:pt x="330" y="420"/>
                  </a:lnTo>
                  <a:lnTo>
                    <a:pt x="336" y="420"/>
                  </a:lnTo>
                  <a:lnTo>
                    <a:pt x="342" y="414"/>
                  </a:lnTo>
                  <a:lnTo>
                    <a:pt x="348" y="414"/>
                  </a:lnTo>
                  <a:lnTo>
                    <a:pt x="348" y="408"/>
                  </a:lnTo>
                  <a:lnTo>
                    <a:pt x="354" y="408"/>
                  </a:lnTo>
                  <a:lnTo>
                    <a:pt x="354" y="402"/>
                  </a:lnTo>
                  <a:lnTo>
                    <a:pt x="360" y="402"/>
                  </a:lnTo>
                  <a:lnTo>
                    <a:pt x="366" y="396"/>
                  </a:lnTo>
                  <a:lnTo>
                    <a:pt x="372" y="396"/>
                  </a:lnTo>
                  <a:lnTo>
                    <a:pt x="372" y="390"/>
                  </a:lnTo>
                  <a:lnTo>
                    <a:pt x="378" y="390"/>
                  </a:lnTo>
                  <a:lnTo>
                    <a:pt x="378" y="384"/>
                  </a:lnTo>
                  <a:lnTo>
                    <a:pt x="384" y="384"/>
                  </a:lnTo>
                  <a:lnTo>
                    <a:pt x="390" y="384"/>
                  </a:lnTo>
                  <a:lnTo>
                    <a:pt x="390" y="378"/>
                  </a:lnTo>
                  <a:lnTo>
                    <a:pt x="396" y="378"/>
                  </a:lnTo>
                  <a:lnTo>
                    <a:pt x="396" y="372"/>
                  </a:lnTo>
                  <a:lnTo>
                    <a:pt x="402" y="372"/>
                  </a:lnTo>
                  <a:lnTo>
                    <a:pt x="408" y="366"/>
                  </a:lnTo>
                  <a:lnTo>
                    <a:pt x="414" y="366"/>
                  </a:lnTo>
                  <a:lnTo>
                    <a:pt x="414" y="360"/>
                  </a:lnTo>
                  <a:lnTo>
                    <a:pt x="420" y="360"/>
                  </a:lnTo>
                  <a:lnTo>
                    <a:pt x="426" y="354"/>
                  </a:lnTo>
                  <a:lnTo>
                    <a:pt x="432" y="354"/>
                  </a:lnTo>
                  <a:lnTo>
                    <a:pt x="432" y="348"/>
                  </a:lnTo>
                  <a:lnTo>
                    <a:pt x="438" y="348"/>
                  </a:lnTo>
                  <a:lnTo>
                    <a:pt x="438" y="342"/>
                  </a:lnTo>
                  <a:lnTo>
                    <a:pt x="444" y="342"/>
                  </a:lnTo>
                  <a:lnTo>
                    <a:pt x="450" y="342"/>
                  </a:lnTo>
                  <a:lnTo>
                    <a:pt x="450" y="336"/>
                  </a:lnTo>
                  <a:lnTo>
                    <a:pt x="456" y="336"/>
                  </a:lnTo>
                  <a:lnTo>
                    <a:pt x="456" y="330"/>
                  </a:lnTo>
                  <a:lnTo>
                    <a:pt x="462" y="330"/>
                  </a:lnTo>
                  <a:lnTo>
                    <a:pt x="468" y="330"/>
                  </a:lnTo>
                  <a:lnTo>
                    <a:pt x="468" y="324"/>
                  </a:lnTo>
                  <a:lnTo>
                    <a:pt x="474" y="324"/>
                  </a:lnTo>
                  <a:lnTo>
                    <a:pt x="474" y="318"/>
                  </a:lnTo>
                  <a:lnTo>
                    <a:pt x="480" y="318"/>
                  </a:lnTo>
                  <a:lnTo>
                    <a:pt x="486" y="318"/>
                  </a:lnTo>
                  <a:lnTo>
                    <a:pt x="486" y="312"/>
                  </a:lnTo>
                  <a:lnTo>
                    <a:pt x="492" y="312"/>
                  </a:lnTo>
                  <a:lnTo>
                    <a:pt x="492" y="306"/>
                  </a:lnTo>
                  <a:lnTo>
                    <a:pt x="498" y="306"/>
                  </a:lnTo>
                  <a:lnTo>
                    <a:pt x="504" y="306"/>
                  </a:lnTo>
                  <a:lnTo>
                    <a:pt x="504" y="300"/>
                  </a:lnTo>
                  <a:lnTo>
                    <a:pt x="510" y="300"/>
                  </a:lnTo>
                  <a:lnTo>
                    <a:pt x="516" y="294"/>
                  </a:lnTo>
                  <a:lnTo>
                    <a:pt x="522" y="294"/>
                  </a:lnTo>
                  <a:lnTo>
                    <a:pt x="522" y="288"/>
                  </a:lnTo>
                  <a:lnTo>
                    <a:pt x="528" y="288"/>
                  </a:lnTo>
                  <a:lnTo>
                    <a:pt x="534" y="288"/>
                  </a:lnTo>
                  <a:lnTo>
                    <a:pt x="534" y="282"/>
                  </a:lnTo>
                  <a:lnTo>
                    <a:pt x="540" y="282"/>
                  </a:lnTo>
                  <a:lnTo>
                    <a:pt x="540" y="276"/>
                  </a:lnTo>
                  <a:lnTo>
                    <a:pt x="546" y="276"/>
                  </a:lnTo>
                  <a:lnTo>
                    <a:pt x="552" y="276"/>
                  </a:lnTo>
                  <a:lnTo>
                    <a:pt x="552" y="270"/>
                  </a:lnTo>
                  <a:lnTo>
                    <a:pt x="558" y="270"/>
                  </a:lnTo>
                  <a:lnTo>
                    <a:pt x="564" y="264"/>
                  </a:lnTo>
                  <a:lnTo>
                    <a:pt x="570" y="264"/>
                  </a:lnTo>
                  <a:lnTo>
                    <a:pt x="570" y="258"/>
                  </a:lnTo>
                  <a:lnTo>
                    <a:pt x="576" y="258"/>
                  </a:lnTo>
                  <a:lnTo>
                    <a:pt x="582" y="258"/>
                  </a:lnTo>
                  <a:lnTo>
                    <a:pt x="582" y="252"/>
                  </a:lnTo>
                  <a:lnTo>
                    <a:pt x="588" y="252"/>
                  </a:lnTo>
                  <a:lnTo>
                    <a:pt x="594" y="252"/>
                  </a:lnTo>
                  <a:lnTo>
                    <a:pt x="594" y="246"/>
                  </a:lnTo>
                  <a:lnTo>
                    <a:pt x="600" y="246"/>
                  </a:lnTo>
                  <a:lnTo>
                    <a:pt x="606" y="240"/>
                  </a:lnTo>
                  <a:lnTo>
                    <a:pt x="612" y="240"/>
                  </a:lnTo>
                  <a:lnTo>
                    <a:pt x="612" y="234"/>
                  </a:lnTo>
                  <a:lnTo>
                    <a:pt x="618" y="234"/>
                  </a:lnTo>
                  <a:lnTo>
                    <a:pt x="624" y="234"/>
                  </a:lnTo>
                  <a:lnTo>
                    <a:pt x="624" y="228"/>
                  </a:lnTo>
                  <a:lnTo>
                    <a:pt x="630" y="228"/>
                  </a:lnTo>
                  <a:lnTo>
                    <a:pt x="636" y="228"/>
                  </a:lnTo>
                  <a:lnTo>
                    <a:pt x="636" y="222"/>
                  </a:lnTo>
                  <a:lnTo>
                    <a:pt x="642" y="222"/>
                  </a:lnTo>
                  <a:lnTo>
                    <a:pt x="648" y="222"/>
                  </a:lnTo>
                  <a:lnTo>
                    <a:pt x="648" y="216"/>
                  </a:lnTo>
                  <a:lnTo>
                    <a:pt x="654" y="216"/>
                  </a:lnTo>
                  <a:lnTo>
                    <a:pt x="654" y="210"/>
                  </a:lnTo>
                  <a:lnTo>
                    <a:pt x="660" y="210"/>
                  </a:lnTo>
                  <a:lnTo>
                    <a:pt x="666" y="210"/>
                  </a:lnTo>
                  <a:lnTo>
                    <a:pt x="666" y="204"/>
                  </a:lnTo>
                  <a:lnTo>
                    <a:pt x="672" y="204"/>
                  </a:lnTo>
                  <a:lnTo>
                    <a:pt x="678" y="204"/>
                  </a:lnTo>
                  <a:lnTo>
                    <a:pt x="678" y="198"/>
                  </a:lnTo>
                  <a:lnTo>
                    <a:pt x="684" y="198"/>
                  </a:lnTo>
                  <a:lnTo>
                    <a:pt x="690" y="198"/>
                  </a:lnTo>
                  <a:lnTo>
                    <a:pt x="690" y="192"/>
                  </a:lnTo>
                  <a:lnTo>
                    <a:pt x="696" y="192"/>
                  </a:lnTo>
                  <a:lnTo>
                    <a:pt x="702" y="192"/>
                  </a:lnTo>
                  <a:lnTo>
                    <a:pt x="702" y="186"/>
                  </a:lnTo>
                  <a:lnTo>
                    <a:pt x="708" y="186"/>
                  </a:lnTo>
                  <a:lnTo>
                    <a:pt x="714" y="186"/>
                  </a:lnTo>
                  <a:lnTo>
                    <a:pt x="714" y="180"/>
                  </a:lnTo>
                  <a:lnTo>
                    <a:pt x="720" y="180"/>
                  </a:lnTo>
                  <a:lnTo>
                    <a:pt x="726" y="180"/>
                  </a:lnTo>
                  <a:lnTo>
                    <a:pt x="726" y="174"/>
                  </a:lnTo>
                  <a:lnTo>
                    <a:pt x="732" y="174"/>
                  </a:lnTo>
                  <a:lnTo>
                    <a:pt x="738" y="174"/>
                  </a:lnTo>
                  <a:lnTo>
                    <a:pt x="738" y="168"/>
                  </a:lnTo>
                  <a:lnTo>
                    <a:pt x="744" y="168"/>
                  </a:lnTo>
                  <a:lnTo>
                    <a:pt x="750" y="168"/>
                  </a:lnTo>
                  <a:lnTo>
                    <a:pt x="750" y="162"/>
                  </a:lnTo>
                  <a:lnTo>
                    <a:pt x="756" y="162"/>
                  </a:lnTo>
                  <a:lnTo>
                    <a:pt x="762" y="162"/>
                  </a:lnTo>
                  <a:lnTo>
                    <a:pt x="768" y="156"/>
                  </a:lnTo>
                  <a:lnTo>
                    <a:pt x="774" y="156"/>
                  </a:lnTo>
                  <a:lnTo>
                    <a:pt x="780" y="156"/>
                  </a:lnTo>
                  <a:lnTo>
                    <a:pt x="780" y="150"/>
                  </a:lnTo>
                  <a:lnTo>
                    <a:pt x="786" y="150"/>
                  </a:lnTo>
                  <a:lnTo>
                    <a:pt x="792" y="150"/>
                  </a:lnTo>
                  <a:lnTo>
                    <a:pt x="792" y="144"/>
                  </a:lnTo>
                  <a:lnTo>
                    <a:pt x="798" y="144"/>
                  </a:lnTo>
                  <a:lnTo>
                    <a:pt x="804" y="144"/>
                  </a:lnTo>
                  <a:lnTo>
                    <a:pt x="804" y="138"/>
                  </a:lnTo>
                  <a:lnTo>
                    <a:pt x="810" y="138"/>
                  </a:lnTo>
                  <a:lnTo>
                    <a:pt x="816" y="138"/>
                  </a:lnTo>
                  <a:lnTo>
                    <a:pt x="816" y="132"/>
                  </a:lnTo>
                  <a:lnTo>
                    <a:pt x="822" y="132"/>
                  </a:lnTo>
                  <a:lnTo>
                    <a:pt x="828" y="132"/>
                  </a:lnTo>
                  <a:lnTo>
                    <a:pt x="834" y="132"/>
                  </a:lnTo>
                  <a:lnTo>
                    <a:pt x="834" y="126"/>
                  </a:lnTo>
                  <a:lnTo>
                    <a:pt x="840" y="126"/>
                  </a:lnTo>
                  <a:lnTo>
                    <a:pt x="846" y="126"/>
                  </a:lnTo>
                  <a:lnTo>
                    <a:pt x="846" y="120"/>
                  </a:lnTo>
                  <a:lnTo>
                    <a:pt x="852" y="120"/>
                  </a:lnTo>
                  <a:lnTo>
                    <a:pt x="858" y="120"/>
                  </a:lnTo>
                  <a:lnTo>
                    <a:pt x="864" y="120"/>
                  </a:lnTo>
                  <a:lnTo>
                    <a:pt x="864" y="114"/>
                  </a:lnTo>
                  <a:lnTo>
                    <a:pt x="870" y="114"/>
                  </a:lnTo>
                  <a:lnTo>
                    <a:pt x="876" y="114"/>
                  </a:lnTo>
                  <a:lnTo>
                    <a:pt x="876" y="108"/>
                  </a:lnTo>
                  <a:lnTo>
                    <a:pt x="882" y="108"/>
                  </a:lnTo>
                  <a:lnTo>
                    <a:pt x="888" y="108"/>
                  </a:lnTo>
                  <a:lnTo>
                    <a:pt x="894" y="108"/>
                  </a:lnTo>
                  <a:lnTo>
                    <a:pt x="894" y="102"/>
                  </a:lnTo>
                  <a:lnTo>
                    <a:pt x="900" y="102"/>
                  </a:lnTo>
                  <a:lnTo>
                    <a:pt x="906" y="102"/>
                  </a:lnTo>
                  <a:lnTo>
                    <a:pt x="912" y="102"/>
                  </a:lnTo>
                  <a:lnTo>
                    <a:pt x="912" y="96"/>
                  </a:lnTo>
                  <a:lnTo>
                    <a:pt x="918" y="96"/>
                  </a:lnTo>
                  <a:lnTo>
                    <a:pt x="924" y="96"/>
                  </a:lnTo>
                  <a:lnTo>
                    <a:pt x="924" y="90"/>
                  </a:lnTo>
                  <a:lnTo>
                    <a:pt x="930" y="90"/>
                  </a:lnTo>
                  <a:lnTo>
                    <a:pt x="936" y="90"/>
                  </a:lnTo>
                  <a:lnTo>
                    <a:pt x="942" y="90"/>
                  </a:lnTo>
                  <a:lnTo>
                    <a:pt x="942" y="84"/>
                  </a:lnTo>
                  <a:lnTo>
                    <a:pt x="948" y="84"/>
                  </a:lnTo>
                  <a:lnTo>
                    <a:pt x="954" y="84"/>
                  </a:lnTo>
                  <a:lnTo>
                    <a:pt x="960" y="84"/>
                  </a:lnTo>
                  <a:lnTo>
                    <a:pt x="960" y="78"/>
                  </a:lnTo>
                  <a:lnTo>
                    <a:pt x="966" y="78"/>
                  </a:lnTo>
                  <a:lnTo>
                    <a:pt x="972" y="78"/>
                  </a:lnTo>
                  <a:lnTo>
                    <a:pt x="978" y="78"/>
                  </a:lnTo>
                  <a:lnTo>
                    <a:pt x="978" y="72"/>
                  </a:lnTo>
                  <a:lnTo>
                    <a:pt x="984" y="72"/>
                  </a:lnTo>
                  <a:lnTo>
                    <a:pt x="990" y="72"/>
                  </a:lnTo>
                  <a:lnTo>
                    <a:pt x="996" y="72"/>
                  </a:lnTo>
                  <a:lnTo>
                    <a:pt x="1002" y="72"/>
                  </a:lnTo>
                  <a:lnTo>
                    <a:pt x="1002" y="66"/>
                  </a:lnTo>
                  <a:lnTo>
                    <a:pt x="1008" y="66"/>
                  </a:lnTo>
                  <a:lnTo>
                    <a:pt x="1014" y="66"/>
                  </a:lnTo>
                  <a:lnTo>
                    <a:pt x="1020" y="66"/>
                  </a:lnTo>
                  <a:lnTo>
                    <a:pt x="1020" y="60"/>
                  </a:lnTo>
                  <a:lnTo>
                    <a:pt x="1026" y="60"/>
                  </a:lnTo>
                  <a:lnTo>
                    <a:pt x="1032" y="60"/>
                  </a:lnTo>
                  <a:lnTo>
                    <a:pt x="1038" y="60"/>
                  </a:lnTo>
                  <a:lnTo>
                    <a:pt x="1044" y="54"/>
                  </a:lnTo>
                  <a:lnTo>
                    <a:pt x="1050" y="54"/>
                  </a:lnTo>
                  <a:lnTo>
                    <a:pt x="1056" y="54"/>
                  </a:lnTo>
                  <a:lnTo>
                    <a:pt x="1062" y="54"/>
                  </a:lnTo>
                  <a:lnTo>
                    <a:pt x="1062" y="48"/>
                  </a:lnTo>
                  <a:lnTo>
                    <a:pt x="1068" y="48"/>
                  </a:lnTo>
                  <a:lnTo>
                    <a:pt x="1074" y="48"/>
                  </a:lnTo>
                  <a:lnTo>
                    <a:pt x="1080" y="48"/>
                  </a:lnTo>
                  <a:lnTo>
                    <a:pt x="1086" y="48"/>
                  </a:lnTo>
                  <a:lnTo>
                    <a:pt x="1086" y="42"/>
                  </a:lnTo>
                  <a:lnTo>
                    <a:pt x="1092" y="42"/>
                  </a:lnTo>
                  <a:lnTo>
                    <a:pt x="1098" y="42"/>
                  </a:lnTo>
                  <a:lnTo>
                    <a:pt x="1104" y="42"/>
                  </a:lnTo>
                  <a:lnTo>
                    <a:pt x="1110" y="42"/>
                  </a:lnTo>
                  <a:lnTo>
                    <a:pt x="1110" y="36"/>
                  </a:lnTo>
                  <a:lnTo>
                    <a:pt x="1116" y="36"/>
                  </a:lnTo>
                  <a:lnTo>
                    <a:pt x="1122" y="36"/>
                  </a:lnTo>
                  <a:lnTo>
                    <a:pt x="1128" y="36"/>
                  </a:lnTo>
                  <a:lnTo>
                    <a:pt x="1134" y="36"/>
                  </a:lnTo>
                  <a:lnTo>
                    <a:pt x="1140" y="36"/>
                  </a:lnTo>
                  <a:lnTo>
                    <a:pt x="1140" y="30"/>
                  </a:lnTo>
                  <a:lnTo>
                    <a:pt x="1146" y="30"/>
                  </a:lnTo>
                  <a:lnTo>
                    <a:pt x="1152" y="30"/>
                  </a:lnTo>
                  <a:lnTo>
                    <a:pt x="1158" y="30"/>
                  </a:lnTo>
                  <a:lnTo>
                    <a:pt x="1164" y="30"/>
                  </a:lnTo>
                  <a:lnTo>
                    <a:pt x="1170" y="30"/>
                  </a:lnTo>
                  <a:lnTo>
                    <a:pt x="1170" y="24"/>
                  </a:lnTo>
                  <a:lnTo>
                    <a:pt x="1176" y="24"/>
                  </a:lnTo>
                  <a:lnTo>
                    <a:pt x="1182" y="24"/>
                  </a:lnTo>
                  <a:lnTo>
                    <a:pt x="1188" y="24"/>
                  </a:lnTo>
                  <a:lnTo>
                    <a:pt x="1194" y="24"/>
                  </a:lnTo>
                  <a:lnTo>
                    <a:pt x="1200" y="24"/>
                  </a:lnTo>
                  <a:lnTo>
                    <a:pt x="1206" y="18"/>
                  </a:lnTo>
                  <a:lnTo>
                    <a:pt x="1212" y="18"/>
                  </a:lnTo>
                  <a:lnTo>
                    <a:pt x="1218" y="18"/>
                  </a:lnTo>
                  <a:lnTo>
                    <a:pt x="1224" y="18"/>
                  </a:lnTo>
                  <a:lnTo>
                    <a:pt x="1230" y="18"/>
                  </a:lnTo>
                  <a:lnTo>
                    <a:pt x="1236" y="18"/>
                  </a:lnTo>
                  <a:lnTo>
                    <a:pt x="1242" y="18"/>
                  </a:lnTo>
                  <a:lnTo>
                    <a:pt x="1242" y="12"/>
                  </a:lnTo>
                  <a:lnTo>
                    <a:pt x="1248" y="12"/>
                  </a:lnTo>
                  <a:lnTo>
                    <a:pt x="1254" y="12"/>
                  </a:lnTo>
                  <a:lnTo>
                    <a:pt x="1260" y="12"/>
                  </a:lnTo>
                  <a:lnTo>
                    <a:pt x="1266" y="12"/>
                  </a:lnTo>
                  <a:lnTo>
                    <a:pt x="1272" y="12"/>
                  </a:lnTo>
                  <a:lnTo>
                    <a:pt x="1278" y="12"/>
                  </a:lnTo>
                  <a:lnTo>
                    <a:pt x="1284" y="12"/>
                  </a:lnTo>
                  <a:lnTo>
                    <a:pt x="1290" y="12"/>
                  </a:lnTo>
                  <a:lnTo>
                    <a:pt x="1290" y="6"/>
                  </a:lnTo>
                  <a:lnTo>
                    <a:pt x="1296" y="6"/>
                  </a:lnTo>
                  <a:lnTo>
                    <a:pt x="1302" y="6"/>
                  </a:lnTo>
                  <a:lnTo>
                    <a:pt x="1308" y="6"/>
                  </a:lnTo>
                  <a:lnTo>
                    <a:pt x="1314" y="6"/>
                  </a:lnTo>
                  <a:lnTo>
                    <a:pt x="1320" y="6"/>
                  </a:lnTo>
                  <a:lnTo>
                    <a:pt x="1326" y="6"/>
                  </a:lnTo>
                  <a:lnTo>
                    <a:pt x="1332" y="6"/>
                  </a:lnTo>
                  <a:lnTo>
                    <a:pt x="1338" y="6"/>
                  </a:lnTo>
                  <a:lnTo>
                    <a:pt x="1344" y="6"/>
                  </a:lnTo>
                  <a:lnTo>
                    <a:pt x="1350" y="6"/>
                  </a:lnTo>
                  <a:lnTo>
                    <a:pt x="1356" y="6"/>
                  </a:lnTo>
                  <a:lnTo>
                    <a:pt x="1356" y="0"/>
                  </a:lnTo>
                  <a:lnTo>
                    <a:pt x="1362" y="0"/>
                  </a:lnTo>
                  <a:lnTo>
                    <a:pt x="1368" y="0"/>
                  </a:lnTo>
                  <a:lnTo>
                    <a:pt x="1374" y="0"/>
                  </a:lnTo>
                  <a:lnTo>
                    <a:pt x="1380" y="0"/>
                  </a:lnTo>
                  <a:lnTo>
                    <a:pt x="1386" y="0"/>
                  </a:lnTo>
                  <a:lnTo>
                    <a:pt x="1392" y="0"/>
                  </a:lnTo>
                  <a:lnTo>
                    <a:pt x="1398" y="0"/>
                  </a:lnTo>
                  <a:lnTo>
                    <a:pt x="1404" y="0"/>
                  </a:lnTo>
                  <a:lnTo>
                    <a:pt x="1410" y="0"/>
                  </a:lnTo>
                  <a:lnTo>
                    <a:pt x="1416" y="0"/>
                  </a:lnTo>
                  <a:lnTo>
                    <a:pt x="1422" y="0"/>
                  </a:lnTo>
                  <a:lnTo>
                    <a:pt x="1428" y="0"/>
                  </a:lnTo>
                  <a:lnTo>
                    <a:pt x="1434" y="0"/>
                  </a:lnTo>
                  <a:lnTo>
                    <a:pt x="1440" y="0"/>
                  </a:lnTo>
                  <a:lnTo>
                    <a:pt x="1446" y="0"/>
                  </a:lnTo>
                  <a:lnTo>
                    <a:pt x="1452" y="0"/>
                  </a:lnTo>
                  <a:lnTo>
                    <a:pt x="1458" y="0"/>
                  </a:lnTo>
                  <a:lnTo>
                    <a:pt x="1464" y="0"/>
                  </a:lnTo>
                  <a:lnTo>
                    <a:pt x="1470" y="0"/>
                  </a:lnTo>
                  <a:lnTo>
                    <a:pt x="1476" y="0"/>
                  </a:lnTo>
                  <a:lnTo>
                    <a:pt x="1482" y="0"/>
                  </a:lnTo>
                  <a:lnTo>
                    <a:pt x="1488" y="0"/>
                  </a:lnTo>
                  <a:lnTo>
                    <a:pt x="1494" y="0"/>
                  </a:lnTo>
                  <a:lnTo>
                    <a:pt x="1500" y="0"/>
                  </a:lnTo>
                  <a:lnTo>
                    <a:pt x="1506" y="0"/>
                  </a:lnTo>
                  <a:lnTo>
                    <a:pt x="1512" y="0"/>
                  </a:lnTo>
                  <a:lnTo>
                    <a:pt x="1518" y="0"/>
                  </a:lnTo>
                  <a:lnTo>
                    <a:pt x="1524" y="0"/>
                  </a:lnTo>
                  <a:lnTo>
                    <a:pt x="1530" y="0"/>
                  </a:lnTo>
                  <a:lnTo>
                    <a:pt x="1536" y="0"/>
                  </a:lnTo>
                  <a:lnTo>
                    <a:pt x="1542" y="0"/>
                  </a:lnTo>
                  <a:lnTo>
                    <a:pt x="1548" y="0"/>
                  </a:lnTo>
                  <a:lnTo>
                    <a:pt x="1548" y="6"/>
                  </a:lnTo>
                  <a:lnTo>
                    <a:pt x="1554" y="6"/>
                  </a:lnTo>
                  <a:lnTo>
                    <a:pt x="1560" y="6"/>
                  </a:lnTo>
                  <a:lnTo>
                    <a:pt x="1566" y="6"/>
                  </a:lnTo>
                  <a:lnTo>
                    <a:pt x="1572" y="6"/>
                  </a:lnTo>
                  <a:lnTo>
                    <a:pt x="1578" y="6"/>
                  </a:lnTo>
                  <a:lnTo>
                    <a:pt x="1584" y="6"/>
                  </a:lnTo>
                  <a:lnTo>
                    <a:pt x="1590" y="6"/>
                  </a:lnTo>
                  <a:lnTo>
                    <a:pt x="1596" y="6"/>
                  </a:lnTo>
                  <a:lnTo>
                    <a:pt x="1602" y="6"/>
                  </a:lnTo>
                  <a:lnTo>
                    <a:pt x="1608" y="6"/>
                  </a:lnTo>
                  <a:lnTo>
                    <a:pt x="1614" y="6"/>
                  </a:lnTo>
                  <a:lnTo>
                    <a:pt x="1614" y="12"/>
                  </a:lnTo>
                  <a:lnTo>
                    <a:pt x="1620" y="12"/>
                  </a:lnTo>
                  <a:lnTo>
                    <a:pt x="1626" y="12"/>
                  </a:lnTo>
                  <a:lnTo>
                    <a:pt x="1632" y="12"/>
                  </a:lnTo>
                  <a:lnTo>
                    <a:pt x="1638" y="12"/>
                  </a:lnTo>
                  <a:lnTo>
                    <a:pt x="1644" y="12"/>
                  </a:lnTo>
                  <a:lnTo>
                    <a:pt x="1650" y="12"/>
                  </a:lnTo>
                  <a:lnTo>
                    <a:pt x="1656" y="12"/>
                  </a:lnTo>
                  <a:lnTo>
                    <a:pt x="1662" y="12"/>
                  </a:lnTo>
                  <a:lnTo>
                    <a:pt x="1662" y="18"/>
                  </a:lnTo>
                  <a:lnTo>
                    <a:pt x="1668" y="18"/>
                  </a:lnTo>
                  <a:lnTo>
                    <a:pt x="1674" y="18"/>
                  </a:lnTo>
                  <a:lnTo>
                    <a:pt x="1680" y="18"/>
                  </a:lnTo>
                  <a:lnTo>
                    <a:pt x="1686" y="18"/>
                  </a:lnTo>
                  <a:lnTo>
                    <a:pt x="1692" y="18"/>
                  </a:lnTo>
                  <a:lnTo>
                    <a:pt x="1698" y="18"/>
                  </a:lnTo>
                  <a:lnTo>
                    <a:pt x="1704" y="24"/>
                  </a:lnTo>
                  <a:lnTo>
                    <a:pt x="1710" y="24"/>
                  </a:lnTo>
                  <a:lnTo>
                    <a:pt x="1716" y="24"/>
                  </a:lnTo>
                  <a:lnTo>
                    <a:pt x="1722" y="24"/>
                  </a:lnTo>
                  <a:lnTo>
                    <a:pt x="1728" y="24"/>
                  </a:lnTo>
                  <a:lnTo>
                    <a:pt x="1734" y="24"/>
                  </a:lnTo>
                  <a:lnTo>
                    <a:pt x="1734" y="30"/>
                  </a:lnTo>
                  <a:lnTo>
                    <a:pt x="1740" y="30"/>
                  </a:lnTo>
                  <a:lnTo>
                    <a:pt x="1746" y="30"/>
                  </a:lnTo>
                  <a:lnTo>
                    <a:pt x="1752" y="30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16"/>
            <p:cNvSpPr>
              <a:spLocks noChangeArrowheads="1"/>
            </p:cNvSpPr>
            <p:nvPr/>
          </p:nvSpPr>
          <p:spPr bwMode="auto">
            <a:xfrm>
              <a:off x="1888" y="460"/>
              <a:ext cx="1152" cy="684"/>
            </a:xfrm>
            <a:custGeom>
              <a:avLst/>
              <a:gdLst>
                <a:gd name="T0" fmla="*/ 18 w 1152"/>
                <a:gd name="T1" fmla="*/ 6 h 684"/>
                <a:gd name="T2" fmla="*/ 42 w 1152"/>
                <a:gd name="T3" fmla="*/ 12 h 684"/>
                <a:gd name="T4" fmla="*/ 66 w 1152"/>
                <a:gd name="T5" fmla="*/ 18 h 684"/>
                <a:gd name="T6" fmla="*/ 90 w 1152"/>
                <a:gd name="T7" fmla="*/ 24 h 684"/>
                <a:gd name="T8" fmla="*/ 120 w 1152"/>
                <a:gd name="T9" fmla="*/ 30 h 684"/>
                <a:gd name="T10" fmla="*/ 144 w 1152"/>
                <a:gd name="T11" fmla="*/ 36 h 684"/>
                <a:gd name="T12" fmla="*/ 168 w 1152"/>
                <a:gd name="T13" fmla="*/ 42 h 684"/>
                <a:gd name="T14" fmla="*/ 192 w 1152"/>
                <a:gd name="T15" fmla="*/ 48 h 684"/>
                <a:gd name="T16" fmla="*/ 210 w 1152"/>
                <a:gd name="T17" fmla="*/ 60 h 684"/>
                <a:gd name="T18" fmla="*/ 234 w 1152"/>
                <a:gd name="T19" fmla="*/ 66 h 684"/>
                <a:gd name="T20" fmla="*/ 258 w 1152"/>
                <a:gd name="T21" fmla="*/ 72 h 684"/>
                <a:gd name="T22" fmla="*/ 276 w 1152"/>
                <a:gd name="T23" fmla="*/ 84 h 684"/>
                <a:gd name="T24" fmla="*/ 300 w 1152"/>
                <a:gd name="T25" fmla="*/ 90 h 684"/>
                <a:gd name="T26" fmla="*/ 318 w 1152"/>
                <a:gd name="T27" fmla="*/ 102 h 684"/>
                <a:gd name="T28" fmla="*/ 342 w 1152"/>
                <a:gd name="T29" fmla="*/ 108 h 684"/>
                <a:gd name="T30" fmla="*/ 360 w 1152"/>
                <a:gd name="T31" fmla="*/ 120 h 684"/>
                <a:gd name="T32" fmla="*/ 384 w 1152"/>
                <a:gd name="T33" fmla="*/ 126 h 684"/>
                <a:gd name="T34" fmla="*/ 408 w 1152"/>
                <a:gd name="T35" fmla="*/ 138 h 684"/>
                <a:gd name="T36" fmla="*/ 426 w 1152"/>
                <a:gd name="T37" fmla="*/ 150 h 684"/>
                <a:gd name="T38" fmla="*/ 450 w 1152"/>
                <a:gd name="T39" fmla="*/ 156 h 684"/>
                <a:gd name="T40" fmla="*/ 468 w 1152"/>
                <a:gd name="T41" fmla="*/ 168 h 684"/>
                <a:gd name="T42" fmla="*/ 486 w 1152"/>
                <a:gd name="T43" fmla="*/ 180 h 684"/>
                <a:gd name="T44" fmla="*/ 504 w 1152"/>
                <a:gd name="T45" fmla="*/ 192 h 684"/>
                <a:gd name="T46" fmla="*/ 528 w 1152"/>
                <a:gd name="T47" fmla="*/ 198 h 684"/>
                <a:gd name="T48" fmla="*/ 546 w 1152"/>
                <a:gd name="T49" fmla="*/ 210 h 684"/>
                <a:gd name="T50" fmla="*/ 570 w 1152"/>
                <a:gd name="T51" fmla="*/ 222 h 684"/>
                <a:gd name="T52" fmla="*/ 588 w 1152"/>
                <a:gd name="T53" fmla="*/ 234 h 684"/>
                <a:gd name="T54" fmla="*/ 612 w 1152"/>
                <a:gd name="T55" fmla="*/ 246 h 684"/>
                <a:gd name="T56" fmla="*/ 630 w 1152"/>
                <a:gd name="T57" fmla="*/ 258 h 684"/>
                <a:gd name="T58" fmla="*/ 648 w 1152"/>
                <a:gd name="T59" fmla="*/ 276 h 684"/>
                <a:gd name="T60" fmla="*/ 666 w 1152"/>
                <a:gd name="T61" fmla="*/ 288 h 684"/>
                <a:gd name="T62" fmla="*/ 684 w 1152"/>
                <a:gd name="T63" fmla="*/ 300 h 684"/>
                <a:gd name="T64" fmla="*/ 702 w 1152"/>
                <a:gd name="T65" fmla="*/ 312 h 684"/>
                <a:gd name="T66" fmla="*/ 720 w 1152"/>
                <a:gd name="T67" fmla="*/ 324 h 684"/>
                <a:gd name="T68" fmla="*/ 744 w 1152"/>
                <a:gd name="T69" fmla="*/ 336 h 684"/>
                <a:gd name="T70" fmla="*/ 762 w 1152"/>
                <a:gd name="T71" fmla="*/ 354 h 684"/>
                <a:gd name="T72" fmla="*/ 780 w 1152"/>
                <a:gd name="T73" fmla="*/ 366 h 684"/>
                <a:gd name="T74" fmla="*/ 804 w 1152"/>
                <a:gd name="T75" fmla="*/ 378 h 684"/>
                <a:gd name="T76" fmla="*/ 822 w 1152"/>
                <a:gd name="T77" fmla="*/ 396 h 684"/>
                <a:gd name="T78" fmla="*/ 840 w 1152"/>
                <a:gd name="T79" fmla="*/ 408 h 684"/>
                <a:gd name="T80" fmla="*/ 858 w 1152"/>
                <a:gd name="T81" fmla="*/ 420 h 684"/>
                <a:gd name="T82" fmla="*/ 876 w 1152"/>
                <a:gd name="T83" fmla="*/ 438 h 684"/>
                <a:gd name="T84" fmla="*/ 900 w 1152"/>
                <a:gd name="T85" fmla="*/ 456 h 684"/>
                <a:gd name="T86" fmla="*/ 918 w 1152"/>
                <a:gd name="T87" fmla="*/ 468 h 684"/>
                <a:gd name="T88" fmla="*/ 936 w 1152"/>
                <a:gd name="T89" fmla="*/ 486 h 684"/>
                <a:gd name="T90" fmla="*/ 954 w 1152"/>
                <a:gd name="T91" fmla="*/ 498 h 684"/>
                <a:gd name="T92" fmla="*/ 972 w 1152"/>
                <a:gd name="T93" fmla="*/ 510 h 684"/>
                <a:gd name="T94" fmla="*/ 984 w 1152"/>
                <a:gd name="T95" fmla="*/ 528 h 684"/>
                <a:gd name="T96" fmla="*/ 1002 w 1152"/>
                <a:gd name="T97" fmla="*/ 540 h 684"/>
                <a:gd name="T98" fmla="*/ 1020 w 1152"/>
                <a:gd name="T99" fmla="*/ 558 h 684"/>
                <a:gd name="T100" fmla="*/ 1038 w 1152"/>
                <a:gd name="T101" fmla="*/ 570 h 684"/>
                <a:gd name="T102" fmla="*/ 1050 w 1152"/>
                <a:gd name="T103" fmla="*/ 588 h 684"/>
                <a:gd name="T104" fmla="*/ 1068 w 1152"/>
                <a:gd name="T105" fmla="*/ 600 h 684"/>
                <a:gd name="T106" fmla="*/ 1086 w 1152"/>
                <a:gd name="T107" fmla="*/ 618 h 684"/>
                <a:gd name="T108" fmla="*/ 1104 w 1152"/>
                <a:gd name="T109" fmla="*/ 630 h 684"/>
                <a:gd name="T110" fmla="*/ 1116 w 1152"/>
                <a:gd name="T111" fmla="*/ 648 h 684"/>
                <a:gd name="T112" fmla="*/ 1134 w 1152"/>
                <a:gd name="T113" fmla="*/ 660 h 684"/>
                <a:gd name="T114" fmla="*/ 1146 w 1152"/>
                <a:gd name="T115" fmla="*/ 678 h 6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52" h="684">
                  <a:moveTo>
                    <a:pt x="0" y="0"/>
                  </a:moveTo>
                  <a:lnTo>
                    <a:pt x="6" y="0"/>
                  </a:lnTo>
                  <a:lnTo>
                    <a:pt x="12" y="0"/>
                  </a:lnTo>
                  <a:lnTo>
                    <a:pt x="12" y="6"/>
                  </a:lnTo>
                  <a:lnTo>
                    <a:pt x="18" y="6"/>
                  </a:lnTo>
                  <a:lnTo>
                    <a:pt x="24" y="6"/>
                  </a:lnTo>
                  <a:lnTo>
                    <a:pt x="30" y="6"/>
                  </a:lnTo>
                  <a:lnTo>
                    <a:pt x="36" y="6"/>
                  </a:lnTo>
                  <a:lnTo>
                    <a:pt x="42" y="6"/>
                  </a:lnTo>
                  <a:lnTo>
                    <a:pt x="42" y="12"/>
                  </a:lnTo>
                  <a:lnTo>
                    <a:pt x="48" y="12"/>
                  </a:lnTo>
                  <a:lnTo>
                    <a:pt x="54" y="12"/>
                  </a:lnTo>
                  <a:lnTo>
                    <a:pt x="60" y="12"/>
                  </a:lnTo>
                  <a:lnTo>
                    <a:pt x="66" y="12"/>
                  </a:lnTo>
                  <a:lnTo>
                    <a:pt x="66" y="18"/>
                  </a:lnTo>
                  <a:lnTo>
                    <a:pt x="72" y="18"/>
                  </a:lnTo>
                  <a:lnTo>
                    <a:pt x="78" y="18"/>
                  </a:lnTo>
                  <a:lnTo>
                    <a:pt x="84" y="18"/>
                  </a:lnTo>
                  <a:lnTo>
                    <a:pt x="90" y="18"/>
                  </a:lnTo>
                  <a:lnTo>
                    <a:pt x="90" y="24"/>
                  </a:lnTo>
                  <a:lnTo>
                    <a:pt x="96" y="24"/>
                  </a:lnTo>
                  <a:lnTo>
                    <a:pt x="102" y="24"/>
                  </a:lnTo>
                  <a:lnTo>
                    <a:pt x="108" y="24"/>
                  </a:lnTo>
                  <a:lnTo>
                    <a:pt x="114" y="30"/>
                  </a:lnTo>
                  <a:lnTo>
                    <a:pt x="120" y="30"/>
                  </a:lnTo>
                  <a:lnTo>
                    <a:pt x="126" y="30"/>
                  </a:lnTo>
                  <a:lnTo>
                    <a:pt x="132" y="30"/>
                  </a:lnTo>
                  <a:lnTo>
                    <a:pt x="132" y="36"/>
                  </a:lnTo>
                  <a:lnTo>
                    <a:pt x="138" y="36"/>
                  </a:lnTo>
                  <a:lnTo>
                    <a:pt x="144" y="36"/>
                  </a:lnTo>
                  <a:lnTo>
                    <a:pt x="150" y="36"/>
                  </a:lnTo>
                  <a:lnTo>
                    <a:pt x="150" y="42"/>
                  </a:lnTo>
                  <a:lnTo>
                    <a:pt x="156" y="42"/>
                  </a:lnTo>
                  <a:lnTo>
                    <a:pt x="162" y="42"/>
                  </a:lnTo>
                  <a:lnTo>
                    <a:pt x="168" y="42"/>
                  </a:lnTo>
                  <a:lnTo>
                    <a:pt x="174" y="42"/>
                  </a:lnTo>
                  <a:lnTo>
                    <a:pt x="174" y="48"/>
                  </a:lnTo>
                  <a:lnTo>
                    <a:pt x="180" y="48"/>
                  </a:lnTo>
                  <a:lnTo>
                    <a:pt x="186" y="48"/>
                  </a:lnTo>
                  <a:lnTo>
                    <a:pt x="192" y="48"/>
                  </a:lnTo>
                  <a:lnTo>
                    <a:pt x="192" y="54"/>
                  </a:lnTo>
                  <a:lnTo>
                    <a:pt x="198" y="54"/>
                  </a:lnTo>
                  <a:lnTo>
                    <a:pt x="204" y="54"/>
                  </a:lnTo>
                  <a:lnTo>
                    <a:pt x="210" y="54"/>
                  </a:lnTo>
                  <a:lnTo>
                    <a:pt x="210" y="60"/>
                  </a:lnTo>
                  <a:lnTo>
                    <a:pt x="216" y="60"/>
                  </a:lnTo>
                  <a:lnTo>
                    <a:pt x="222" y="60"/>
                  </a:lnTo>
                  <a:lnTo>
                    <a:pt x="228" y="60"/>
                  </a:lnTo>
                  <a:lnTo>
                    <a:pt x="228" y="66"/>
                  </a:lnTo>
                  <a:lnTo>
                    <a:pt x="234" y="66"/>
                  </a:lnTo>
                  <a:lnTo>
                    <a:pt x="240" y="66"/>
                  </a:lnTo>
                  <a:lnTo>
                    <a:pt x="240" y="72"/>
                  </a:lnTo>
                  <a:lnTo>
                    <a:pt x="246" y="72"/>
                  </a:lnTo>
                  <a:lnTo>
                    <a:pt x="252" y="72"/>
                  </a:lnTo>
                  <a:lnTo>
                    <a:pt x="258" y="72"/>
                  </a:lnTo>
                  <a:lnTo>
                    <a:pt x="258" y="78"/>
                  </a:lnTo>
                  <a:lnTo>
                    <a:pt x="264" y="78"/>
                  </a:lnTo>
                  <a:lnTo>
                    <a:pt x="270" y="78"/>
                  </a:lnTo>
                  <a:lnTo>
                    <a:pt x="276" y="78"/>
                  </a:lnTo>
                  <a:lnTo>
                    <a:pt x="276" y="84"/>
                  </a:lnTo>
                  <a:lnTo>
                    <a:pt x="282" y="84"/>
                  </a:lnTo>
                  <a:lnTo>
                    <a:pt x="288" y="84"/>
                  </a:lnTo>
                  <a:lnTo>
                    <a:pt x="288" y="90"/>
                  </a:lnTo>
                  <a:lnTo>
                    <a:pt x="294" y="90"/>
                  </a:lnTo>
                  <a:lnTo>
                    <a:pt x="300" y="90"/>
                  </a:lnTo>
                  <a:lnTo>
                    <a:pt x="306" y="90"/>
                  </a:lnTo>
                  <a:lnTo>
                    <a:pt x="306" y="96"/>
                  </a:lnTo>
                  <a:lnTo>
                    <a:pt x="312" y="96"/>
                  </a:lnTo>
                  <a:lnTo>
                    <a:pt x="318" y="96"/>
                  </a:lnTo>
                  <a:lnTo>
                    <a:pt x="318" y="102"/>
                  </a:lnTo>
                  <a:lnTo>
                    <a:pt x="324" y="102"/>
                  </a:lnTo>
                  <a:lnTo>
                    <a:pt x="330" y="102"/>
                  </a:lnTo>
                  <a:lnTo>
                    <a:pt x="336" y="102"/>
                  </a:lnTo>
                  <a:lnTo>
                    <a:pt x="336" y="108"/>
                  </a:lnTo>
                  <a:lnTo>
                    <a:pt x="342" y="108"/>
                  </a:lnTo>
                  <a:lnTo>
                    <a:pt x="348" y="108"/>
                  </a:lnTo>
                  <a:lnTo>
                    <a:pt x="348" y="114"/>
                  </a:lnTo>
                  <a:lnTo>
                    <a:pt x="354" y="114"/>
                  </a:lnTo>
                  <a:lnTo>
                    <a:pt x="360" y="114"/>
                  </a:lnTo>
                  <a:lnTo>
                    <a:pt x="360" y="120"/>
                  </a:lnTo>
                  <a:lnTo>
                    <a:pt x="366" y="120"/>
                  </a:lnTo>
                  <a:lnTo>
                    <a:pt x="372" y="120"/>
                  </a:lnTo>
                  <a:lnTo>
                    <a:pt x="372" y="126"/>
                  </a:lnTo>
                  <a:lnTo>
                    <a:pt x="378" y="126"/>
                  </a:lnTo>
                  <a:lnTo>
                    <a:pt x="384" y="126"/>
                  </a:lnTo>
                  <a:lnTo>
                    <a:pt x="390" y="132"/>
                  </a:lnTo>
                  <a:lnTo>
                    <a:pt x="396" y="132"/>
                  </a:lnTo>
                  <a:lnTo>
                    <a:pt x="402" y="132"/>
                  </a:lnTo>
                  <a:lnTo>
                    <a:pt x="402" y="138"/>
                  </a:lnTo>
                  <a:lnTo>
                    <a:pt x="408" y="138"/>
                  </a:lnTo>
                  <a:lnTo>
                    <a:pt x="414" y="138"/>
                  </a:lnTo>
                  <a:lnTo>
                    <a:pt x="414" y="144"/>
                  </a:lnTo>
                  <a:lnTo>
                    <a:pt x="420" y="144"/>
                  </a:lnTo>
                  <a:lnTo>
                    <a:pt x="426" y="144"/>
                  </a:lnTo>
                  <a:lnTo>
                    <a:pt x="426" y="150"/>
                  </a:lnTo>
                  <a:lnTo>
                    <a:pt x="432" y="150"/>
                  </a:lnTo>
                  <a:lnTo>
                    <a:pt x="438" y="150"/>
                  </a:lnTo>
                  <a:lnTo>
                    <a:pt x="438" y="156"/>
                  </a:lnTo>
                  <a:lnTo>
                    <a:pt x="444" y="156"/>
                  </a:lnTo>
                  <a:lnTo>
                    <a:pt x="450" y="156"/>
                  </a:lnTo>
                  <a:lnTo>
                    <a:pt x="450" y="162"/>
                  </a:lnTo>
                  <a:lnTo>
                    <a:pt x="456" y="162"/>
                  </a:lnTo>
                  <a:lnTo>
                    <a:pt x="462" y="162"/>
                  </a:lnTo>
                  <a:lnTo>
                    <a:pt x="462" y="168"/>
                  </a:lnTo>
                  <a:lnTo>
                    <a:pt x="468" y="168"/>
                  </a:lnTo>
                  <a:lnTo>
                    <a:pt x="474" y="168"/>
                  </a:lnTo>
                  <a:lnTo>
                    <a:pt x="474" y="174"/>
                  </a:lnTo>
                  <a:lnTo>
                    <a:pt x="480" y="174"/>
                  </a:lnTo>
                  <a:lnTo>
                    <a:pt x="486" y="174"/>
                  </a:lnTo>
                  <a:lnTo>
                    <a:pt x="486" y="180"/>
                  </a:lnTo>
                  <a:lnTo>
                    <a:pt x="492" y="180"/>
                  </a:lnTo>
                  <a:lnTo>
                    <a:pt x="498" y="180"/>
                  </a:lnTo>
                  <a:lnTo>
                    <a:pt x="498" y="186"/>
                  </a:lnTo>
                  <a:lnTo>
                    <a:pt x="504" y="186"/>
                  </a:lnTo>
                  <a:lnTo>
                    <a:pt x="504" y="192"/>
                  </a:lnTo>
                  <a:lnTo>
                    <a:pt x="510" y="192"/>
                  </a:lnTo>
                  <a:lnTo>
                    <a:pt x="516" y="192"/>
                  </a:lnTo>
                  <a:lnTo>
                    <a:pt x="516" y="198"/>
                  </a:lnTo>
                  <a:lnTo>
                    <a:pt x="522" y="198"/>
                  </a:lnTo>
                  <a:lnTo>
                    <a:pt x="528" y="198"/>
                  </a:lnTo>
                  <a:lnTo>
                    <a:pt x="528" y="204"/>
                  </a:lnTo>
                  <a:lnTo>
                    <a:pt x="534" y="204"/>
                  </a:lnTo>
                  <a:lnTo>
                    <a:pt x="540" y="204"/>
                  </a:lnTo>
                  <a:lnTo>
                    <a:pt x="540" y="210"/>
                  </a:lnTo>
                  <a:lnTo>
                    <a:pt x="546" y="210"/>
                  </a:lnTo>
                  <a:lnTo>
                    <a:pt x="552" y="216"/>
                  </a:lnTo>
                  <a:lnTo>
                    <a:pt x="558" y="216"/>
                  </a:lnTo>
                  <a:lnTo>
                    <a:pt x="558" y="222"/>
                  </a:lnTo>
                  <a:lnTo>
                    <a:pt x="564" y="222"/>
                  </a:lnTo>
                  <a:lnTo>
                    <a:pt x="570" y="222"/>
                  </a:lnTo>
                  <a:lnTo>
                    <a:pt x="570" y="228"/>
                  </a:lnTo>
                  <a:lnTo>
                    <a:pt x="576" y="228"/>
                  </a:lnTo>
                  <a:lnTo>
                    <a:pt x="582" y="228"/>
                  </a:lnTo>
                  <a:lnTo>
                    <a:pt x="582" y="234"/>
                  </a:lnTo>
                  <a:lnTo>
                    <a:pt x="588" y="234"/>
                  </a:lnTo>
                  <a:lnTo>
                    <a:pt x="594" y="240"/>
                  </a:lnTo>
                  <a:lnTo>
                    <a:pt x="600" y="240"/>
                  </a:lnTo>
                  <a:lnTo>
                    <a:pt x="600" y="246"/>
                  </a:lnTo>
                  <a:lnTo>
                    <a:pt x="606" y="246"/>
                  </a:lnTo>
                  <a:lnTo>
                    <a:pt x="612" y="246"/>
                  </a:lnTo>
                  <a:lnTo>
                    <a:pt x="612" y="252"/>
                  </a:lnTo>
                  <a:lnTo>
                    <a:pt x="618" y="252"/>
                  </a:lnTo>
                  <a:lnTo>
                    <a:pt x="618" y="258"/>
                  </a:lnTo>
                  <a:lnTo>
                    <a:pt x="624" y="258"/>
                  </a:lnTo>
                  <a:lnTo>
                    <a:pt x="630" y="258"/>
                  </a:lnTo>
                  <a:lnTo>
                    <a:pt x="630" y="264"/>
                  </a:lnTo>
                  <a:lnTo>
                    <a:pt x="636" y="264"/>
                  </a:lnTo>
                  <a:lnTo>
                    <a:pt x="642" y="270"/>
                  </a:lnTo>
                  <a:lnTo>
                    <a:pt x="648" y="270"/>
                  </a:lnTo>
                  <a:lnTo>
                    <a:pt x="648" y="276"/>
                  </a:lnTo>
                  <a:lnTo>
                    <a:pt x="654" y="276"/>
                  </a:lnTo>
                  <a:lnTo>
                    <a:pt x="660" y="276"/>
                  </a:lnTo>
                  <a:lnTo>
                    <a:pt x="660" y="282"/>
                  </a:lnTo>
                  <a:lnTo>
                    <a:pt x="666" y="282"/>
                  </a:lnTo>
                  <a:lnTo>
                    <a:pt x="666" y="288"/>
                  </a:lnTo>
                  <a:lnTo>
                    <a:pt x="672" y="288"/>
                  </a:lnTo>
                  <a:lnTo>
                    <a:pt x="678" y="288"/>
                  </a:lnTo>
                  <a:lnTo>
                    <a:pt x="678" y="294"/>
                  </a:lnTo>
                  <a:lnTo>
                    <a:pt x="684" y="294"/>
                  </a:lnTo>
                  <a:lnTo>
                    <a:pt x="684" y="300"/>
                  </a:lnTo>
                  <a:lnTo>
                    <a:pt x="690" y="300"/>
                  </a:lnTo>
                  <a:lnTo>
                    <a:pt x="696" y="300"/>
                  </a:lnTo>
                  <a:lnTo>
                    <a:pt x="696" y="306"/>
                  </a:lnTo>
                  <a:lnTo>
                    <a:pt x="702" y="306"/>
                  </a:lnTo>
                  <a:lnTo>
                    <a:pt x="702" y="312"/>
                  </a:lnTo>
                  <a:lnTo>
                    <a:pt x="708" y="312"/>
                  </a:lnTo>
                  <a:lnTo>
                    <a:pt x="714" y="312"/>
                  </a:lnTo>
                  <a:lnTo>
                    <a:pt x="714" y="318"/>
                  </a:lnTo>
                  <a:lnTo>
                    <a:pt x="720" y="318"/>
                  </a:lnTo>
                  <a:lnTo>
                    <a:pt x="720" y="324"/>
                  </a:lnTo>
                  <a:lnTo>
                    <a:pt x="726" y="324"/>
                  </a:lnTo>
                  <a:lnTo>
                    <a:pt x="732" y="330"/>
                  </a:lnTo>
                  <a:lnTo>
                    <a:pt x="738" y="330"/>
                  </a:lnTo>
                  <a:lnTo>
                    <a:pt x="738" y="336"/>
                  </a:lnTo>
                  <a:lnTo>
                    <a:pt x="744" y="336"/>
                  </a:lnTo>
                  <a:lnTo>
                    <a:pt x="750" y="342"/>
                  </a:lnTo>
                  <a:lnTo>
                    <a:pt x="756" y="342"/>
                  </a:lnTo>
                  <a:lnTo>
                    <a:pt x="756" y="348"/>
                  </a:lnTo>
                  <a:lnTo>
                    <a:pt x="762" y="348"/>
                  </a:lnTo>
                  <a:lnTo>
                    <a:pt x="762" y="354"/>
                  </a:lnTo>
                  <a:lnTo>
                    <a:pt x="768" y="354"/>
                  </a:lnTo>
                  <a:lnTo>
                    <a:pt x="774" y="354"/>
                  </a:lnTo>
                  <a:lnTo>
                    <a:pt x="774" y="360"/>
                  </a:lnTo>
                  <a:lnTo>
                    <a:pt x="780" y="360"/>
                  </a:lnTo>
                  <a:lnTo>
                    <a:pt x="780" y="366"/>
                  </a:lnTo>
                  <a:lnTo>
                    <a:pt x="786" y="366"/>
                  </a:lnTo>
                  <a:lnTo>
                    <a:pt x="792" y="372"/>
                  </a:lnTo>
                  <a:lnTo>
                    <a:pt x="798" y="372"/>
                  </a:lnTo>
                  <a:lnTo>
                    <a:pt x="798" y="378"/>
                  </a:lnTo>
                  <a:lnTo>
                    <a:pt x="804" y="378"/>
                  </a:lnTo>
                  <a:lnTo>
                    <a:pt x="804" y="384"/>
                  </a:lnTo>
                  <a:lnTo>
                    <a:pt x="810" y="384"/>
                  </a:lnTo>
                  <a:lnTo>
                    <a:pt x="816" y="390"/>
                  </a:lnTo>
                  <a:lnTo>
                    <a:pt x="822" y="390"/>
                  </a:lnTo>
                  <a:lnTo>
                    <a:pt x="822" y="396"/>
                  </a:lnTo>
                  <a:lnTo>
                    <a:pt x="828" y="396"/>
                  </a:lnTo>
                  <a:lnTo>
                    <a:pt x="828" y="402"/>
                  </a:lnTo>
                  <a:lnTo>
                    <a:pt x="834" y="402"/>
                  </a:lnTo>
                  <a:lnTo>
                    <a:pt x="834" y="408"/>
                  </a:lnTo>
                  <a:lnTo>
                    <a:pt x="840" y="408"/>
                  </a:lnTo>
                  <a:lnTo>
                    <a:pt x="846" y="408"/>
                  </a:lnTo>
                  <a:lnTo>
                    <a:pt x="846" y="414"/>
                  </a:lnTo>
                  <a:lnTo>
                    <a:pt x="852" y="414"/>
                  </a:lnTo>
                  <a:lnTo>
                    <a:pt x="852" y="420"/>
                  </a:lnTo>
                  <a:lnTo>
                    <a:pt x="858" y="420"/>
                  </a:lnTo>
                  <a:lnTo>
                    <a:pt x="858" y="426"/>
                  </a:lnTo>
                  <a:lnTo>
                    <a:pt x="864" y="426"/>
                  </a:lnTo>
                  <a:lnTo>
                    <a:pt x="870" y="432"/>
                  </a:lnTo>
                  <a:lnTo>
                    <a:pt x="876" y="432"/>
                  </a:lnTo>
                  <a:lnTo>
                    <a:pt x="876" y="438"/>
                  </a:lnTo>
                  <a:lnTo>
                    <a:pt x="882" y="438"/>
                  </a:lnTo>
                  <a:lnTo>
                    <a:pt x="882" y="444"/>
                  </a:lnTo>
                  <a:lnTo>
                    <a:pt x="888" y="444"/>
                  </a:lnTo>
                  <a:lnTo>
                    <a:pt x="894" y="450"/>
                  </a:lnTo>
                  <a:lnTo>
                    <a:pt x="900" y="456"/>
                  </a:lnTo>
                  <a:lnTo>
                    <a:pt x="906" y="456"/>
                  </a:lnTo>
                  <a:lnTo>
                    <a:pt x="906" y="462"/>
                  </a:lnTo>
                  <a:lnTo>
                    <a:pt x="912" y="462"/>
                  </a:lnTo>
                  <a:lnTo>
                    <a:pt x="912" y="468"/>
                  </a:lnTo>
                  <a:lnTo>
                    <a:pt x="918" y="468"/>
                  </a:lnTo>
                  <a:lnTo>
                    <a:pt x="918" y="474"/>
                  </a:lnTo>
                  <a:lnTo>
                    <a:pt x="924" y="474"/>
                  </a:lnTo>
                  <a:lnTo>
                    <a:pt x="930" y="480"/>
                  </a:lnTo>
                  <a:lnTo>
                    <a:pt x="936" y="480"/>
                  </a:lnTo>
                  <a:lnTo>
                    <a:pt x="936" y="486"/>
                  </a:lnTo>
                  <a:lnTo>
                    <a:pt x="942" y="486"/>
                  </a:lnTo>
                  <a:lnTo>
                    <a:pt x="942" y="492"/>
                  </a:lnTo>
                  <a:lnTo>
                    <a:pt x="948" y="492"/>
                  </a:lnTo>
                  <a:lnTo>
                    <a:pt x="948" y="498"/>
                  </a:lnTo>
                  <a:lnTo>
                    <a:pt x="954" y="498"/>
                  </a:lnTo>
                  <a:lnTo>
                    <a:pt x="954" y="504"/>
                  </a:lnTo>
                  <a:lnTo>
                    <a:pt x="960" y="504"/>
                  </a:lnTo>
                  <a:lnTo>
                    <a:pt x="960" y="510"/>
                  </a:lnTo>
                  <a:lnTo>
                    <a:pt x="966" y="510"/>
                  </a:lnTo>
                  <a:lnTo>
                    <a:pt x="972" y="510"/>
                  </a:lnTo>
                  <a:lnTo>
                    <a:pt x="972" y="516"/>
                  </a:lnTo>
                  <a:lnTo>
                    <a:pt x="978" y="516"/>
                  </a:lnTo>
                  <a:lnTo>
                    <a:pt x="978" y="522"/>
                  </a:lnTo>
                  <a:lnTo>
                    <a:pt x="984" y="522"/>
                  </a:lnTo>
                  <a:lnTo>
                    <a:pt x="984" y="528"/>
                  </a:lnTo>
                  <a:lnTo>
                    <a:pt x="990" y="528"/>
                  </a:lnTo>
                  <a:lnTo>
                    <a:pt x="990" y="534"/>
                  </a:lnTo>
                  <a:lnTo>
                    <a:pt x="996" y="534"/>
                  </a:lnTo>
                  <a:lnTo>
                    <a:pt x="996" y="540"/>
                  </a:lnTo>
                  <a:lnTo>
                    <a:pt x="1002" y="540"/>
                  </a:lnTo>
                  <a:lnTo>
                    <a:pt x="1002" y="546"/>
                  </a:lnTo>
                  <a:lnTo>
                    <a:pt x="1008" y="546"/>
                  </a:lnTo>
                  <a:lnTo>
                    <a:pt x="1014" y="552"/>
                  </a:lnTo>
                  <a:lnTo>
                    <a:pt x="1020" y="552"/>
                  </a:lnTo>
                  <a:lnTo>
                    <a:pt x="1020" y="558"/>
                  </a:lnTo>
                  <a:lnTo>
                    <a:pt x="1026" y="558"/>
                  </a:lnTo>
                  <a:lnTo>
                    <a:pt x="1026" y="564"/>
                  </a:lnTo>
                  <a:lnTo>
                    <a:pt x="1032" y="564"/>
                  </a:lnTo>
                  <a:lnTo>
                    <a:pt x="1032" y="570"/>
                  </a:lnTo>
                  <a:lnTo>
                    <a:pt x="1038" y="570"/>
                  </a:lnTo>
                  <a:lnTo>
                    <a:pt x="1038" y="576"/>
                  </a:lnTo>
                  <a:lnTo>
                    <a:pt x="1044" y="576"/>
                  </a:lnTo>
                  <a:lnTo>
                    <a:pt x="1044" y="582"/>
                  </a:lnTo>
                  <a:lnTo>
                    <a:pt x="1050" y="582"/>
                  </a:lnTo>
                  <a:lnTo>
                    <a:pt x="1050" y="588"/>
                  </a:lnTo>
                  <a:lnTo>
                    <a:pt x="1056" y="588"/>
                  </a:lnTo>
                  <a:lnTo>
                    <a:pt x="1056" y="594"/>
                  </a:lnTo>
                  <a:lnTo>
                    <a:pt x="1062" y="594"/>
                  </a:lnTo>
                  <a:lnTo>
                    <a:pt x="1062" y="600"/>
                  </a:lnTo>
                  <a:lnTo>
                    <a:pt x="1068" y="600"/>
                  </a:lnTo>
                  <a:lnTo>
                    <a:pt x="1074" y="606"/>
                  </a:lnTo>
                  <a:lnTo>
                    <a:pt x="1080" y="606"/>
                  </a:lnTo>
                  <a:lnTo>
                    <a:pt x="1080" y="612"/>
                  </a:lnTo>
                  <a:lnTo>
                    <a:pt x="1086" y="612"/>
                  </a:lnTo>
                  <a:lnTo>
                    <a:pt x="1086" y="618"/>
                  </a:lnTo>
                  <a:lnTo>
                    <a:pt x="1092" y="618"/>
                  </a:lnTo>
                  <a:lnTo>
                    <a:pt x="1092" y="624"/>
                  </a:lnTo>
                  <a:lnTo>
                    <a:pt x="1098" y="624"/>
                  </a:lnTo>
                  <a:lnTo>
                    <a:pt x="1098" y="630"/>
                  </a:lnTo>
                  <a:lnTo>
                    <a:pt x="1104" y="630"/>
                  </a:lnTo>
                  <a:lnTo>
                    <a:pt x="1104" y="636"/>
                  </a:lnTo>
                  <a:lnTo>
                    <a:pt x="1110" y="636"/>
                  </a:lnTo>
                  <a:lnTo>
                    <a:pt x="1110" y="642"/>
                  </a:lnTo>
                  <a:lnTo>
                    <a:pt x="1116" y="642"/>
                  </a:lnTo>
                  <a:lnTo>
                    <a:pt x="1116" y="648"/>
                  </a:lnTo>
                  <a:lnTo>
                    <a:pt x="1122" y="648"/>
                  </a:lnTo>
                  <a:lnTo>
                    <a:pt x="1122" y="654"/>
                  </a:lnTo>
                  <a:lnTo>
                    <a:pt x="1128" y="654"/>
                  </a:lnTo>
                  <a:lnTo>
                    <a:pt x="1128" y="660"/>
                  </a:lnTo>
                  <a:lnTo>
                    <a:pt x="1134" y="660"/>
                  </a:lnTo>
                  <a:lnTo>
                    <a:pt x="1134" y="666"/>
                  </a:lnTo>
                  <a:lnTo>
                    <a:pt x="1140" y="666"/>
                  </a:lnTo>
                  <a:lnTo>
                    <a:pt x="1140" y="672"/>
                  </a:lnTo>
                  <a:lnTo>
                    <a:pt x="1146" y="672"/>
                  </a:lnTo>
                  <a:lnTo>
                    <a:pt x="1146" y="678"/>
                  </a:lnTo>
                  <a:lnTo>
                    <a:pt x="1152" y="678"/>
                  </a:lnTo>
                  <a:lnTo>
                    <a:pt x="1152" y="684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Line 18"/>
            <p:cNvSpPr>
              <a:spLocks noChangeShapeType="1"/>
            </p:cNvSpPr>
            <p:nvPr/>
          </p:nvSpPr>
          <p:spPr bwMode="auto">
            <a:xfrm>
              <a:off x="399" y="1157"/>
              <a:ext cx="2376" cy="1"/>
            </a:xfrm>
            <a:prstGeom prst="line">
              <a:avLst/>
            </a:prstGeom>
            <a:noFill/>
            <a:ln w="28575">
              <a:solidFill>
                <a:schemeClr val="accent5">
                  <a:lumMod val="75000"/>
                </a:schemeClr>
              </a:solidFill>
              <a:round/>
              <a:headEnd type="stealth" w="lg" len="lg"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Rectangle 19"/>
            <p:cNvSpPr>
              <a:spLocks noChangeArrowheads="1"/>
            </p:cNvSpPr>
            <p:nvPr/>
          </p:nvSpPr>
          <p:spPr bwMode="auto">
            <a:xfrm>
              <a:off x="1581" y="160"/>
              <a:ext cx="234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微软雅黑" panose="020B0503020204020204" pitchFamily="34" charset="-122"/>
                  <a:ea typeface="微软雅黑" panose="020B0503020204020204" pitchFamily="34" charset="-122"/>
                </a:rPr>
                <a:t>O</a:t>
              </a: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Rectangle 20"/>
            <p:cNvSpPr>
              <a:spLocks noChangeArrowheads="1"/>
            </p:cNvSpPr>
            <p:nvPr/>
          </p:nvSpPr>
          <p:spPr bwMode="auto">
            <a:xfrm>
              <a:off x="90" y="705"/>
              <a:ext cx="218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微软雅黑" panose="020B0503020204020204" pitchFamily="34" charset="-122"/>
                  <a:ea typeface="微软雅黑" panose="020B0503020204020204" pitchFamily="34" charset="-122"/>
                </a:rPr>
                <a:t>A</a:t>
              </a: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Rectangle 21"/>
            <p:cNvSpPr>
              <a:spLocks noChangeArrowheads="1"/>
            </p:cNvSpPr>
            <p:nvPr/>
          </p:nvSpPr>
          <p:spPr bwMode="auto">
            <a:xfrm>
              <a:off x="362" y="523"/>
              <a:ext cx="21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微软雅黑" panose="020B0503020204020204" pitchFamily="34" charset="-122"/>
                  <a:ea typeface="微软雅黑" panose="020B0503020204020204" pitchFamily="34" charset="-122"/>
                </a:rPr>
                <a:t>C</a:t>
              </a: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Rectangle 22"/>
            <p:cNvSpPr>
              <a:spLocks noChangeArrowheads="1"/>
            </p:cNvSpPr>
            <p:nvPr/>
          </p:nvSpPr>
          <p:spPr bwMode="auto">
            <a:xfrm>
              <a:off x="2580" y="523"/>
              <a:ext cx="227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微软雅黑" panose="020B0503020204020204" pitchFamily="34" charset="-122"/>
                  <a:ea typeface="微软雅黑" panose="020B0503020204020204" pitchFamily="34" charset="-122"/>
                </a:rPr>
                <a:t>D</a:t>
              </a: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Rectangle 23"/>
            <p:cNvSpPr>
              <a:spLocks noChangeArrowheads="1"/>
            </p:cNvSpPr>
            <p:nvPr/>
          </p:nvSpPr>
          <p:spPr bwMode="auto">
            <a:xfrm>
              <a:off x="2772" y="659"/>
              <a:ext cx="207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微软雅黑" panose="020B0503020204020204" pitchFamily="34" charset="-122"/>
                  <a:ea typeface="微软雅黑" panose="020B0503020204020204" pitchFamily="34" charset="-122"/>
                </a:rPr>
                <a:t>B</a:t>
              </a: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Rectangle 26"/>
            <p:cNvSpPr>
              <a:spLocks noChangeArrowheads="1"/>
            </p:cNvSpPr>
            <p:nvPr/>
          </p:nvSpPr>
          <p:spPr bwMode="auto">
            <a:xfrm>
              <a:off x="1388" y="0"/>
              <a:ext cx="19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微软雅黑" panose="020B0503020204020204" pitchFamily="34" charset="-122"/>
                  <a:ea typeface="微软雅黑" panose="020B0503020204020204" pitchFamily="34" charset="-122"/>
                </a:rPr>
                <a:t>y</a:t>
              </a: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Rectangle 27"/>
            <p:cNvSpPr>
              <a:spLocks noChangeArrowheads="1"/>
            </p:cNvSpPr>
            <p:nvPr/>
          </p:nvSpPr>
          <p:spPr bwMode="auto">
            <a:xfrm>
              <a:off x="3220" y="387"/>
              <a:ext cx="19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微软雅黑" panose="020B0503020204020204" pitchFamily="34" charset="-122"/>
                  <a:ea typeface="微软雅黑" panose="020B0503020204020204" pitchFamily="34" charset="-122"/>
                </a:rPr>
                <a:t>x</a:t>
              </a: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Rectangle 28"/>
            <p:cNvSpPr>
              <a:spLocks noChangeArrowheads="1"/>
            </p:cNvSpPr>
            <p:nvPr/>
          </p:nvSpPr>
          <p:spPr bwMode="auto">
            <a:xfrm>
              <a:off x="1313" y="974"/>
              <a:ext cx="466" cy="2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微软雅黑" panose="020B0503020204020204" pitchFamily="34" charset="-122"/>
                  <a:ea typeface="微软雅黑" panose="020B0503020204020204" pitchFamily="34" charset="-122"/>
                </a:rPr>
                <a:t>20 m</a:t>
              </a: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Line 29"/>
            <p:cNvSpPr>
              <a:spLocks noChangeShapeType="1"/>
            </p:cNvSpPr>
            <p:nvPr/>
          </p:nvSpPr>
          <p:spPr bwMode="auto">
            <a:xfrm flipH="1" flipV="1">
              <a:off x="2767" y="1046"/>
              <a:ext cx="0" cy="210"/>
            </a:xfrm>
            <a:prstGeom prst="line">
              <a:avLst/>
            </a:prstGeom>
            <a:noFill/>
            <a:ln w="28575">
              <a:solidFill>
                <a:schemeClr val="accent5">
                  <a:lumMod val="75000"/>
                </a:schemeClr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Line 30"/>
            <p:cNvSpPr>
              <a:spLocks noChangeShapeType="1"/>
            </p:cNvSpPr>
            <p:nvPr/>
          </p:nvSpPr>
          <p:spPr bwMode="auto">
            <a:xfrm flipH="1" flipV="1">
              <a:off x="408" y="1047"/>
              <a:ext cx="0" cy="210"/>
            </a:xfrm>
            <a:prstGeom prst="line">
              <a:avLst/>
            </a:prstGeom>
            <a:noFill/>
            <a:ln w="28575">
              <a:solidFill>
                <a:schemeClr val="accent5">
                  <a:lumMod val="75000"/>
                </a:schemeClr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4" name="文本框 10267"/>
          <p:cNvSpPr txBox="1">
            <a:spLocks noChangeArrowheads="1"/>
          </p:cNvSpPr>
          <p:nvPr/>
        </p:nvSpPr>
        <p:spPr bwMode="auto">
          <a:xfrm>
            <a:off x="5428933" y="1990833"/>
            <a:ext cx="3382962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解：设该拱桥形成的抛物线的解析式为</a:t>
            </a:r>
            <a:r>
              <a:rPr lang="en-US" altLang="zh-CN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y=ax</a:t>
            </a:r>
            <a:r>
              <a:rPr lang="en-US" altLang="zh-CN" sz="2000" baseline="30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altLang="zh-CN" sz="20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∵</a:t>
            </a:r>
            <a:r>
              <a:rPr lang="zh-CN" altLang="en-US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该抛物线过</a:t>
            </a:r>
            <a:r>
              <a:rPr lang="en-US" altLang="zh-CN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(10,-4),</a:t>
            </a:r>
            <a:endParaRPr lang="en-US" altLang="zh-CN" sz="20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∴-4=100a</a:t>
            </a:r>
            <a:r>
              <a:rPr lang="zh-CN" altLang="en-US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a=-0.04</a:t>
            </a:r>
            <a:endParaRPr lang="en-US" altLang="zh-CN" sz="20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∴y=-0.04x</a:t>
            </a:r>
            <a:r>
              <a:rPr lang="en-US" altLang="zh-CN" sz="2000" baseline="30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endParaRPr lang="en-US" altLang="zh-CN" sz="2000" baseline="300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矩形 1"/>
          <p:cNvSpPr>
            <a:spLocks noChangeArrowheads="1"/>
          </p:cNvSpPr>
          <p:nvPr/>
        </p:nvSpPr>
        <p:spPr bwMode="auto">
          <a:xfrm>
            <a:off x="0" y="4979988"/>
            <a:ext cx="9144000" cy="173037"/>
          </a:xfrm>
          <a:prstGeom prst="rect">
            <a:avLst/>
          </a:prstGeom>
          <a:solidFill>
            <a:srgbClr val="0170C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/>
          <a:p>
            <a:pPr algn="ctr"/>
            <a:endParaRPr lang="zh-CN" altLang="en-US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33375" y="80963"/>
            <a:ext cx="360363" cy="360362"/>
          </a:xfrm>
          <a:prstGeom prst="rect">
            <a:avLst/>
          </a:prstGeom>
          <a:noFill/>
          <a:ln w="9525">
            <a:solidFill>
              <a:srgbClr val="0170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19" name="矩形 18"/>
          <p:cNvSpPr/>
          <p:nvPr/>
        </p:nvSpPr>
        <p:spPr>
          <a:xfrm>
            <a:off x="508000" y="227013"/>
            <a:ext cx="290513" cy="290512"/>
          </a:xfrm>
          <a:prstGeom prst="rect">
            <a:avLst/>
          </a:prstGeom>
          <a:solidFill>
            <a:srgbClr val="0170C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869950" y="517525"/>
            <a:ext cx="8247063" cy="0"/>
          </a:xfrm>
          <a:prstGeom prst="line">
            <a:avLst/>
          </a:prstGeom>
          <a:ln w="15875">
            <a:solidFill>
              <a:srgbClr val="0170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10"/>
          <p:cNvSpPr txBox="1">
            <a:spLocks noChangeArrowheads="1"/>
          </p:cNvSpPr>
          <p:nvPr/>
        </p:nvSpPr>
        <p:spPr bwMode="auto">
          <a:xfrm>
            <a:off x="963613" y="66675"/>
            <a:ext cx="4579937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defRPr/>
            </a:pPr>
            <a:r>
              <a:rPr lang="zh-CN" altLang="en-US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课堂检测</a:t>
            </a:r>
            <a:endParaRPr lang="en-US" altLang="zh-CN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lt"/>
            </a:endParaRPr>
          </a:p>
        </p:txBody>
      </p:sp>
      <p:sp>
        <p:nvSpPr>
          <p:cNvPr id="12" name="内容占位符 1"/>
          <p:cNvSpPr>
            <a:spLocks noGrp="1" noChangeArrowheads="1"/>
          </p:cNvSpPr>
          <p:nvPr/>
        </p:nvSpPr>
        <p:spPr bwMode="auto">
          <a:xfrm>
            <a:off x="96837" y="685688"/>
            <a:ext cx="8950325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905" indent="-344805">
              <a:lnSpc>
                <a:spcPct val="150000"/>
              </a:lnSpc>
              <a:spcBef>
                <a:spcPct val="20000"/>
              </a:spcBef>
            </a:pPr>
            <a:r>
              <a:rPr lang="en-US" altLang="zh-CN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某公园草坪的防护栏是由100段形状相同的抛物线形组成的，为了牢固起见，每段护栏需要间距0.4m加设一根不锈钢的支柱，防护栏的最高点距底部0.5m（如图），则这条防护栏需要不锈钢支柱的总长度至少为（      ）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905" indent="-344805">
              <a:lnSpc>
                <a:spcPct val="150000"/>
              </a:lnSpc>
              <a:spcBef>
                <a:spcPct val="20000"/>
              </a:spcBef>
            </a:pP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A.50m              B.100m             C.160m               D.200m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905" indent="-344805">
              <a:lnSpc>
                <a:spcPct val="150000"/>
              </a:lnSpc>
              <a:spcBef>
                <a:spcPct val="20000"/>
              </a:spcBef>
            </a:pP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905" indent="-344805">
              <a:lnSpc>
                <a:spcPct val="150000"/>
              </a:lnSpc>
              <a:spcBef>
                <a:spcPct val="20000"/>
              </a:spcBef>
            </a:pP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" name="图片 61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82267" y="2795975"/>
            <a:ext cx="4108373" cy="1742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文本框 18439"/>
          <p:cNvSpPr txBox="1">
            <a:spLocks noChangeArrowheads="1"/>
          </p:cNvSpPr>
          <p:nvPr/>
        </p:nvSpPr>
        <p:spPr bwMode="auto">
          <a:xfrm>
            <a:off x="6765608" y="1678623"/>
            <a:ext cx="5762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en-US" altLang="zh-CN" sz="20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矩形 1"/>
          <p:cNvSpPr>
            <a:spLocks noChangeArrowheads="1"/>
          </p:cNvSpPr>
          <p:nvPr/>
        </p:nvSpPr>
        <p:spPr bwMode="auto">
          <a:xfrm>
            <a:off x="0" y="4979988"/>
            <a:ext cx="9144000" cy="173037"/>
          </a:xfrm>
          <a:prstGeom prst="rect">
            <a:avLst/>
          </a:prstGeom>
          <a:solidFill>
            <a:srgbClr val="0170C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/>
          <a:p>
            <a:pPr algn="ctr"/>
            <a:endParaRPr lang="zh-CN" altLang="en-US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33375" y="80963"/>
            <a:ext cx="360363" cy="360362"/>
          </a:xfrm>
          <a:prstGeom prst="rect">
            <a:avLst/>
          </a:prstGeom>
          <a:noFill/>
          <a:ln w="9525">
            <a:solidFill>
              <a:srgbClr val="0170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19" name="矩形 18"/>
          <p:cNvSpPr/>
          <p:nvPr/>
        </p:nvSpPr>
        <p:spPr>
          <a:xfrm>
            <a:off x="508000" y="227013"/>
            <a:ext cx="290513" cy="290512"/>
          </a:xfrm>
          <a:prstGeom prst="rect">
            <a:avLst/>
          </a:prstGeom>
          <a:solidFill>
            <a:srgbClr val="0170C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869950" y="517525"/>
            <a:ext cx="8247063" cy="0"/>
          </a:xfrm>
          <a:prstGeom prst="line">
            <a:avLst/>
          </a:prstGeom>
          <a:ln w="15875">
            <a:solidFill>
              <a:srgbClr val="0170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10"/>
          <p:cNvSpPr txBox="1">
            <a:spLocks noChangeArrowheads="1"/>
          </p:cNvSpPr>
          <p:nvPr/>
        </p:nvSpPr>
        <p:spPr bwMode="auto">
          <a:xfrm>
            <a:off x="963613" y="66675"/>
            <a:ext cx="4579937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defRPr/>
            </a:pPr>
            <a:r>
              <a:rPr lang="zh-CN" altLang="en-US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课堂检测</a:t>
            </a:r>
            <a:endParaRPr lang="en-US" altLang="zh-CN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lt"/>
            </a:endParaRPr>
          </a:p>
        </p:txBody>
      </p:sp>
      <p:sp>
        <p:nvSpPr>
          <p:cNvPr id="30" name="Text Box 4"/>
          <p:cNvSpPr txBox="1">
            <a:spLocks noChangeArrowheads="1"/>
          </p:cNvSpPr>
          <p:nvPr/>
        </p:nvSpPr>
        <p:spPr bwMode="auto">
          <a:xfrm>
            <a:off x="98425" y="553924"/>
            <a:ext cx="8950325" cy="2092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悬索桥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两端主塔塔顶之间的主悬钢索，其形状可近似地看作抛物线，水平桥面与主悬钢索之间用垂直钢索</a:t>
            </a: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连接。已知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两端主塔之间的水平距离为</a:t>
            </a:r>
            <a:r>
              <a:rPr lang="en-US" altLang="zh-CN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900m</a:t>
            </a: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，两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主塔塔顶距桥面的高度为</a:t>
            </a:r>
            <a:r>
              <a:rPr lang="en-US" altLang="zh-CN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81.5m</a:t>
            </a: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，主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悬钢索最低点离桥面的高度为</a:t>
            </a:r>
            <a:r>
              <a:rPr lang="en-US" altLang="zh-CN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0.5m</a:t>
            </a: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0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1)</a:t>
            </a:r>
            <a:r>
              <a:rPr lang="zh-CN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若以桥面所在直线为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轴，抛物线的对称轴为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y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轴，建立平面直角坐标系，如图所示，求这条抛物线对应的函数表达式；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1" name="图片 1" descr="1457c6770de4db0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8000" y="3119947"/>
            <a:ext cx="1920240" cy="1634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2" name="直接箭头连接符 31"/>
          <p:cNvCxnSpPr/>
          <p:nvPr/>
        </p:nvCxnSpPr>
        <p:spPr>
          <a:xfrm flipH="1" flipV="1">
            <a:off x="4581786" y="3192442"/>
            <a:ext cx="0" cy="164105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18"/>
          <p:cNvGrpSpPr/>
          <p:nvPr/>
        </p:nvGrpSpPr>
        <p:grpSpPr>
          <a:xfrm>
            <a:off x="3149217" y="3118151"/>
            <a:ext cx="2914357" cy="1587406"/>
            <a:chOff x="8332" y="6943"/>
            <a:chExt cx="4590" cy="2499"/>
          </a:xfrm>
        </p:grpSpPr>
        <p:sp>
          <p:nvSpPr>
            <p:cNvPr id="51" name="TextBox 42"/>
            <p:cNvSpPr txBox="1">
              <a:spLocks noChangeArrowheads="1"/>
            </p:cNvSpPr>
            <p:nvPr/>
          </p:nvSpPr>
          <p:spPr bwMode="auto">
            <a:xfrm>
              <a:off x="10606" y="6943"/>
              <a:ext cx="463" cy="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</a:t>
              </a:r>
              <a:endParaRPr lang="en-US" altLang="zh-CN" sz="1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2" name="组合 17"/>
            <p:cNvGrpSpPr/>
            <p:nvPr/>
          </p:nvGrpSpPr>
          <p:grpSpPr>
            <a:xfrm>
              <a:off x="8332" y="8073"/>
              <a:ext cx="4590" cy="1369"/>
              <a:chOff x="8332" y="8073"/>
              <a:chExt cx="4590" cy="1369"/>
            </a:xfrm>
          </p:grpSpPr>
          <p:cxnSp>
            <p:nvCxnSpPr>
              <p:cNvPr id="53" name="直接箭头连接符 52"/>
              <p:cNvCxnSpPr/>
              <p:nvPr/>
            </p:nvCxnSpPr>
            <p:spPr>
              <a:xfrm flipV="1">
                <a:off x="8353" y="8916"/>
                <a:ext cx="4290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4" name="任意多边形 53"/>
              <p:cNvSpPr/>
              <p:nvPr/>
            </p:nvSpPr>
            <p:spPr>
              <a:xfrm>
                <a:off x="8826" y="8073"/>
                <a:ext cx="3428" cy="820"/>
              </a:xfrm>
              <a:custGeom>
                <a:avLst/>
                <a:gdLst>
                  <a:gd name="connisteX0" fmla="*/ 0 w 2177415"/>
                  <a:gd name="connsiteY0" fmla="*/ 0 h 483870"/>
                  <a:gd name="connisteX1" fmla="*/ 341630 w 2177415"/>
                  <a:gd name="connsiteY1" fmla="*/ 284480 h 483870"/>
                  <a:gd name="connisteX2" fmla="*/ 1096010 w 2177415"/>
                  <a:gd name="connsiteY2" fmla="*/ 483870 h 483870"/>
                  <a:gd name="connisteX3" fmla="*/ 1849755 w 2177415"/>
                  <a:gd name="connsiteY3" fmla="*/ 284480 h 483870"/>
                  <a:gd name="connisteX4" fmla="*/ 2177415 w 2177415"/>
                  <a:gd name="connsiteY4" fmla="*/ 0 h 48387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  <a:cxn ang="0">
                    <a:pos x="connisteX3" y="connsiteY3"/>
                  </a:cxn>
                  <a:cxn ang="0">
                    <a:pos x="connisteX4" y="connsiteY4"/>
                  </a:cxn>
                </a:cxnLst>
                <a:rect l="l" t="t" r="r" b="b"/>
                <a:pathLst>
                  <a:path w="2177415" h="483870">
                    <a:moveTo>
                      <a:pt x="0" y="0"/>
                    </a:moveTo>
                    <a:cubicBezTo>
                      <a:pt x="53340" y="52705"/>
                      <a:pt x="122555" y="187960"/>
                      <a:pt x="341630" y="284480"/>
                    </a:cubicBezTo>
                    <a:cubicBezTo>
                      <a:pt x="560705" y="381000"/>
                      <a:pt x="794385" y="483870"/>
                      <a:pt x="1096010" y="483870"/>
                    </a:cubicBezTo>
                    <a:cubicBezTo>
                      <a:pt x="1397635" y="483870"/>
                      <a:pt x="1633220" y="381000"/>
                      <a:pt x="1849755" y="284480"/>
                    </a:cubicBezTo>
                    <a:cubicBezTo>
                      <a:pt x="2066290" y="187960"/>
                      <a:pt x="2127250" y="52705"/>
                      <a:pt x="2177415" y="0"/>
                    </a:cubicBezTo>
                  </a:path>
                </a:pathLst>
              </a:custGeom>
              <a:noFill/>
              <a:ln w="28575">
                <a:solidFill>
                  <a:srgbClr val="0A27F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600" noProof="1">
                  <a:ln>
                    <a:solidFill>
                      <a:srgbClr val="0A27FE"/>
                    </a:solidFill>
                  </a:ln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TextBox 42"/>
              <p:cNvSpPr txBox="1">
                <a:spLocks noChangeArrowheads="1"/>
              </p:cNvSpPr>
              <p:nvPr/>
            </p:nvSpPr>
            <p:spPr bwMode="auto">
              <a:xfrm>
                <a:off x="12467" y="8459"/>
                <a:ext cx="455" cy="5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160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x</a:t>
                </a:r>
                <a:endParaRPr lang="en-US" altLang="zh-CN"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TextBox 42"/>
              <p:cNvSpPr txBox="1">
                <a:spLocks noChangeArrowheads="1"/>
              </p:cNvSpPr>
              <p:nvPr/>
            </p:nvSpPr>
            <p:spPr bwMode="auto">
              <a:xfrm>
                <a:off x="10098" y="8845"/>
                <a:ext cx="553" cy="5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160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O</a:t>
                </a:r>
                <a:endParaRPr lang="en-US" altLang="zh-CN"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57" name="直接连接符 56"/>
              <p:cNvCxnSpPr>
                <a:stCxn id="54" idx="0"/>
                <a:endCxn id="59" idx="0"/>
              </p:cNvCxnSpPr>
              <p:nvPr/>
            </p:nvCxnSpPr>
            <p:spPr>
              <a:xfrm>
                <a:off x="8826" y="8073"/>
                <a:ext cx="5" cy="820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/>
              <p:cNvCxnSpPr>
                <a:stCxn id="54" idx="4"/>
                <a:endCxn id="60" idx="0"/>
              </p:cNvCxnSpPr>
              <p:nvPr/>
            </p:nvCxnSpPr>
            <p:spPr>
              <a:xfrm>
                <a:off x="12254" y="8073"/>
                <a:ext cx="6" cy="836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9" name="TextBox 42"/>
              <p:cNvSpPr txBox="1">
                <a:spLocks noChangeArrowheads="1"/>
              </p:cNvSpPr>
              <p:nvPr/>
            </p:nvSpPr>
            <p:spPr bwMode="auto">
              <a:xfrm>
                <a:off x="8332" y="8893"/>
                <a:ext cx="998" cy="5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en-US" sz="160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-4</a:t>
                </a:r>
                <a:r>
                  <a:rPr lang="en-US" altLang="zh-CN" sz="160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50</a:t>
                </a:r>
                <a:endParaRPr lang="en-US" altLang="zh-CN"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TextBox 42"/>
              <p:cNvSpPr txBox="1">
                <a:spLocks noChangeArrowheads="1"/>
              </p:cNvSpPr>
              <p:nvPr/>
            </p:nvSpPr>
            <p:spPr bwMode="auto">
              <a:xfrm>
                <a:off x="11830" y="8909"/>
                <a:ext cx="859" cy="5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en-US" sz="160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r>
                  <a:rPr lang="en-US" altLang="zh-CN" sz="160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50</a:t>
                </a:r>
                <a:endParaRPr lang="en-US" altLang="zh-CN"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1" name="Text Box 4"/>
          <p:cNvSpPr txBox="1">
            <a:spLocks noChangeArrowheads="1"/>
          </p:cNvSpPr>
          <p:nvPr/>
        </p:nvSpPr>
        <p:spPr bwMode="auto">
          <a:xfrm>
            <a:off x="102268" y="2557147"/>
            <a:ext cx="828198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(2)</a:t>
            </a:r>
            <a:r>
              <a:rPr lang="zh-CN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计算距离桥两端主塔分别为</a:t>
            </a:r>
            <a:r>
              <a:rPr lang="en-US" altLang="zh-CN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100m</a:t>
            </a: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50m</a:t>
            </a:r>
            <a:r>
              <a:rPr lang="zh-CN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处垂直钢索的长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8" name="对象 7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5200015" y="2101458"/>
          <a:ext cx="2938145" cy="5453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" r:id="rId2" imgW="2120900" imgH="393700" progId="Equation.KSEE3">
                  <p:embed/>
                </p:oleObj>
              </mc:Choice>
              <mc:Fallback>
                <p:oleObj name="" r:id="rId2" imgW="21209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200015" y="2101458"/>
                        <a:ext cx="2938145" cy="5453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" name="文本框 10267"/>
          <p:cNvSpPr txBox="1">
            <a:spLocks noChangeArrowheads="1"/>
          </p:cNvSpPr>
          <p:nvPr/>
        </p:nvSpPr>
        <p:spPr bwMode="auto">
          <a:xfrm>
            <a:off x="6988467" y="2560279"/>
            <a:ext cx="19726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6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49.5m      64.5m</a:t>
            </a:r>
            <a:endParaRPr lang="en-US" altLang="zh-CN" sz="16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矩形 1"/>
          <p:cNvSpPr>
            <a:spLocks noChangeArrowheads="1"/>
          </p:cNvSpPr>
          <p:nvPr/>
        </p:nvSpPr>
        <p:spPr bwMode="auto">
          <a:xfrm>
            <a:off x="0" y="4979988"/>
            <a:ext cx="9144000" cy="173037"/>
          </a:xfrm>
          <a:prstGeom prst="rect">
            <a:avLst/>
          </a:prstGeom>
          <a:solidFill>
            <a:srgbClr val="0170C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/>
          <a:p>
            <a:pPr algn="ctr"/>
            <a:endParaRPr lang="zh-CN" altLang="en-US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33375" y="80963"/>
            <a:ext cx="360363" cy="360362"/>
          </a:xfrm>
          <a:prstGeom prst="rect">
            <a:avLst/>
          </a:prstGeom>
          <a:noFill/>
          <a:ln w="9525">
            <a:solidFill>
              <a:srgbClr val="0170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19" name="矩形 18"/>
          <p:cNvSpPr/>
          <p:nvPr/>
        </p:nvSpPr>
        <p:spPr>
          <a:xfrm>
            <a:off x="508000" y="227013"/>
            <a:ext cx="290513" cy="290512"/>
          </a:xfrm>
          <a:prstGeom prst="rect">
            <a:avLst/>
          </a:prstGeom>
          <a:solidFill>
            <a:srgbClr val="0170C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869950" y="517525"/>
            <a:ext cx="8247063" cy="0"/>
          </a:xfrm>
          <a:prstGeom prst="line">
            <a:avLst/>
          </a:prstGeom>
          <a:ln w="15875">
            <a:solidFill>
              <a:srgbClr val="0170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10"/>
          <p:cNvSpPr txBox="1">
            <a:spLocks noChangeArrowheads="1"/>
          </p:cNvSpPr>
          <p:nvPr/>
        </p:nvSpPr>
        <p:spPr bwMode="auto">
          <a:xfrm>
            <a:off x="963613" y="66675"/>
            <a:ext cx="4579937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defRPr/>
            </a:pPr>
            <a:r>
              <a:rPr lang="zh-CN" altLang="en-US" sz="2400" b="1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拓展训练</a:t>
            </a:r>
            <a:endParaRPr lang="en-US" altLang="zh-CN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lt"/>
            </a:endParaRPr>
          </a:p>
        </p:txBody>
      </p:sp>
      <p:sp>
        <p:nvSpPr>
          <p:cNvPr id="41" name="Text Box 4"/>
          <p:cNvSpPr txBox="1">
            <a:spLocks noChangeArrowheads="1"/>
          </p:cNvSpPr>
          <p:nvPr/>
        </p:nvSpPr>
        <p:spPr bwMode="auto">
          <a:xfrm>
            <a:off x="214948" y="777298"/>
            <a:ext cx="8064500" cy="1884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某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工厂大门是一抛物线形的水泥建筑物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大门底部宽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AB=4m,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顶部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离地面的高度为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4.4m,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现有载满货物的汽车欲通过大门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货物顶部距地面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2.7m,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装货宽度为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2.4m.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这辆汽车能否顺利通过大门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若能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请你通过计算加以说明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;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若不能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请简要说明理由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altLang="zh-CN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2" name="Picture 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29094" y="2353785"/>
            <a:ext cx="2028825" cy="2007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矩形 1"/>
          <p:cNvSpPr>
            <a:spLocks noChangeArrowheads="1"/>
          </p:cNvSpPr>
          <p:nvPr/>
        </p:nvSpPr>
        <p:spPr bwMode="auto">
          <a:xfrm>
            <a:off x="0" y="4979988"/>
            <a:ext cx="9144000" cy="173037"/>
          </a:xfrm>
          <a:prstGeom prst="rect">
            <a:avLst/>
          </a:prstGeom>
          <a:solidFill>
            <a:srgbClr val="0170C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/>
          <a:p>
            <a:pPr algn="ctr"/>
            <a:endParaRPr lang="zh-CN" altLang="en-US">
              <a:solidFill>
                <a:srgbClr val="FFFFFF"/>
              </a:solidFill>
              <a:sym typeface="Calibri" panose="020F050202020403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33375" y="80963"/>
            <a:ext cx="360363" cy="360362"/>
          </a:xfrm>
          <a:prstGeom prst="rect">
            <a:avLst/>
          </a:prstGeom>
          <a:noFill/>
          <a:ln w="9525">
            <a:solidFill>
              <a:srgbClr val="0170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19" name="矩形 18"/>
          <p:cNvSpPr/>
          <p:nvPr/>
        </p:nvSpPr>
        <p:spPr>
          <a:xfrm>
            <a:off x="508000" y="227013"/>
            <a:ext cx="290513" cy="290512"/>
          </a:xfrm>
          <a:prstGeom prst="rect">
            <a:avLst/>
          </a:prstGeom>
          <a:solidFill>
            <a:srgbClr val="0170C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869950" y="517525"/>
            <a:ext cx="8247063" cy="0"/>
          </a:xfrm>
          <a:prstGeom prst="line">
            <a:avLst/>
          </a:prstGeom>
          <a:ln w="15875">
            <a:solidFill>
              <a:srgbClr val="0170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10"/>
          <p:cNvSpPr txBox="1">
            <a:spLocks noChangeArrowheads="1"/>
          </p:cNvSpPr>
          <p:nvPr/>
        </p:nvSpPr>
        <p:spPr bwMode="auto">
          <a:xfrm>
            <a:off x="963613" y="66675"/>
            <a:ext cx="4579937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defRPr/>
            </a:pPr>
            <a:r>
              <a:rPr lang="zh-CN" altLang="en-US" sz="2400" b="1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rPr>
              <a:t>拓展训练</a:t>
            </a:r>
            <a:endParaRPr lang="en-US" altLang="zh-CN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lt"/>
            </a:endParaRPr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86026" y="1047715"/>
            <a:ext cx="2458824" cy="2773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287337" y="760450"/>
            <a:ext cx="596798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解：如图，以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AB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所在的直线为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轴，以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AB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垂直平分线</a:t>
            </a:r>
            <a:endParaRPr lang="en-US" altLang="zh-CN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轴，建立平面直角坐标系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altLang="zh-CN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746558" y="1588766"/>
            <a:ext cx="445611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由题意可知：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(-2,0)  B(2,0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    C(0,4.4)</a:t>
            </a:r>
            <a:endParaRPr lang="en-US" altLang="zh-CN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734867" y="2041960"/>
            <a:ext cx="347705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抛物线解析式为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y=ax</a:t>
            </a:r>
            <a:r>
              <a:rPr lang="en-US" altLang="zh-CN" baseline="300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+4.4</a:t>
            </a:r>
            <a:endParaRPr lang="en-US" altLang="zh-CN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 Box 17"/>
          <p:cNvSpPr txBox="1">
            <a:spLocks noChangeArrowheads="1"/>
          </p:cNvSpPr>
          <p:nvPr/>
        </p:nvSpPr>
        <p:spPr bwMode="auto">
          <a:xfrm>
            <a:off x="766183" y="2487901"/>
            <a:ext cx="3435351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∵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抛物线过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A(-2,0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en-US" altLang="zh-CN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∴4a+4.4=0   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解得：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a=-1.1</a:t>
            </a:r>
            <a:endParaRPr lang="en-US" altLang="zh-CN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755793" y="3380798"/>
            <a:ext cx="370190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∴</a:t>
            </a:r>
            <a:r>
              <a:rPr lang="zh-CN" altLang="en-US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抛物线解析式为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y=-1.1x</a:t>
            </a:r>
            <a:r>
              <a:rPr lang="en-US" altLang="zh-CN" baseline="300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+4.4</a:t>
            </a:r>
            <a:endParaRPr lang="en-US" altLang="zh-CN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 Box 27"/>
          <p:cNvSpPr txBox="1">
            <a:spLocks noChangeArrowheads="1"/>
          </p:cNvSpPr>
          <p:nvPr/>
        </p:nvSpPr>
        <p:spPr bwMode="auto">
          <a:xfrm>
            <a:off x="768996" y="4276297"/>
            <a:ext cx="33845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∴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汽车能顺利经过大门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altLang="zh-CN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 Box 2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777800" y="3830879"/>
            <a:ext cx="4873770" cy="369332"/>
          </a:xfrm>
          <a:prstGeom prst="rect">
            <a:avLst/>
          </a:prstGeom>
          <a:blipFill rotWithShape="1">
            <a:blip r:embed="rId2"/>
            <a:stretch>
              <a:fillRect l="-1126" t="-8197" b="-24590"/>
            </a:stretch>
          </a:blip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zh-CN" altLang="en-US">
                <a:noFill/>
              </a:rPr>
              <a:t> </a:t>
            </a:r>
            <a:endParaRPr lang="zh-CN" altLang="en-US">
              <a:noFill/>
            </a:endParaRPr>
          </a:p>
        </p:txBody>
      </p:sp>
      <p:pic>
        <p:nvPicPr>
          <p:cNvPr id="41988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2598400" y="12230100"/>
            <a:ext cx="495300" cy="457200"/>
          </a:xfrm>
          <a:prstGeom prst="cube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1"/>
      <p:bldP spid="15" grpId="2"/>
      <p:bldP spid="17" grpId="3"/>
      <p:bldP spid="23" grpId="4"/>
      <p:bldP spid="26" grpId="5"/>
    </p:bldLst>
  </p:timing>
</p:sld>
</file>

<file path=ppt/tags/tag1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6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7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2399</Words>
  <Application>WPS 演示</Application>
  <PresentationFormat>On-screen Show (16:9)</PresentationFormat>
  <Paragraphs>332</Paragraphs>
  <Slides>18</Slides>
  <Notes>18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6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9" baseType="lpstr">
      <vt:lpstr>Arial</vt:lpstr>
      <vt:lpstr>宋体</vt:lpstr>
      <vt:lpstr>Wingdings</vt:lpstr>
      <vt:lpstr>Calibri</vt:lpstr>
      <vt:lpstr>Calibri Light</vt:lpstr>
      <vt:lpstr>Lato Regular</vt:lpstr>
      <vt:lpstr>Lato Hairline</vt:lpstr>
      <vt:lpstr>Lato Light</vt:lpstr>
      <vt:lpstr>微软雅黑</vt:lpstr>
      <vt:lpstr>Impact</vt:lpstr>
      <vt:lpstr>Franklin Gothic Medium</vt:lpstr>
      <vt:lpstr>Times New Roman</vt:lpstr>
      <vt:lpstr>黑体</vt:lpstr>
      <vt:lpstr>Arial Unicode MS</vt:lpstr>
      <vt:lpstr>Office 主题</vt:lpstr>
      <vt:lpstr>1_Office 主题</vt:lpstr>
      <vt:lpstr>3_Office 主题</vt:lpstr>
      <vt:lpstr>2_Office 主题</vt:lpstr>
      <vt:lpstr>6_Office 主题</vt:lpstr>
      <vt:lpstr>7_Office 主题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86139</cp:lastModifiedBy>
  <cp:revision>2</cp:revision>
  <cp:lastPrinted>2020-10-07T22:10:00Z</cp:lastPrinted>
  <dcterms:created xsi:type="dcterms:W3CDTF">2020-10-07T22:10:00Z</dcterms:created>
  <dcterms:modified xsi:type="dcterms:W3CDTF">2021-09-16T09:09:27Z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2052-11.3.0.9221</vt:lpwstr>
  </property>
</Properties>
</file>