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3"/>
  </p:notesMasterIdLst>
  <p:handoutMasterIdLst>
    <p:handoutMasterId r:id="rId28"/>
  </p:handoutMasterIdLst>
  <p:sldIdLst>
    <p:sldId id="265" r:id="rId3"/>
    <p:sldId id="279" r:id="rId4"/>
    <p:sldId id="306" r:id="rId5"/>
    <p:sldId id="307" r:id="rId6"/>
    <p:sldId id="314" r:id="rId7"/>
    <p:sldId id="315" r:id="rId8"/>
    <p:sldId id="316" r:id="rId9"/>
    <p:sldId id="317" r:id="rId10"/>
    <p:sldId id="318" r:id="rId11"/>
    <p:sldId id="319" r:id="rId12"/>
    <p:sldId id="320" r:id="rId14"/>
    <p:sldId id="313" r:id="rId15"/>
    <p:sldId id="327" r:id="rId16"/>
    <p:sldId id="329" r:id="rId17"/>
    <p:sldId id="330" r:id="rId18"/>
    <p:sldId id="331" r:id="rId19"/>
    <p:sldId id="332" r:id="rId20"/>
    <p:sldId id="333" r:id="rId21"/>
    <p:sldId id="334" r:id="rId22"/>
    <p:sldId id="335" r:id="rId23"/>
    <p:sldId id="336" r:id="rId24"/>
    <p:sldId id="337" r:id="rId25"/>
    <p:sldId id="338" r:id="rId26"/>
    <p:sldId id="342" r:id="rId27"/>
  </p:sldIdLst>
  <p:sldSz cx="9144000" cy="5715000" type="screen16x10"/>
  <p:notesSz cx="6858000" cy="9144000"/>
  <p:custDataLst>
    <p:tags r:id="rId32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C4DF2"/>
    <a:srgbClr val="FFFF00"/>
    <a:srgbClr val="00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1002" y="-300"/>
      </p:cViewPr>
      <p:guideLst>
        <p:guide orient="horz" pos="1800"/>
        <p:guide pos="289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10" d="100"/>
        <a:sy n="11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2" Type="http://schemas.openxmlformats.org/officeDocument/2006/relationships/tags" Target="tags/tag1.xml"/><Relationship Id="rId31" Type="http://schemas.openxmlformats.org/officeDocument/2006/relationships/tableStyles" Target="tableStyles.xml"/><Relationship Id="rId30" Type="http://schemas.openxmlformats.org/officeDocument/2006/relationships/viewProps" Target="viewProps.xml"/><Relationship Id="rId3" Type="http://schemas.openxmlformats.org/officeDocument/2006/relationships/slide" Target="slides/slide1.xml"/><Relationship Id="rId29" Type="http://schemas.openxmlformats.org/officeDocument/2006/relationships/presProps" Target="presProps.xml"/><Relationship Id="rId28" Type="http://schemas.openxmlformats.org/officeDocument/2006/relationships/handoutMaster" Target="handoutMasters/handoutMaster1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notesMaster" Target="notesMasters/notesMaster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FD0C743-54D6-43CD-931A-150EC8909CDD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685800"/>
            <a:ext cx="54864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8D47E3F-209D-475E-B798-E5D87BDE411C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775357"/>
            <a:ext cx="7772400" cy="1225021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7855E6-CDB5-4FB5-9889-14F980FE94C6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0593FF-D9B2-47EA-AE0A-7055E8FF975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7855E6-CDB5-4FB5-9889-14F980FE94C6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0593FF-D9B2-47EA-AE0A-7055E8FF975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672419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7855E6-CDB5-4FB5-9889-14F980FE94C6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0593FF-D9B2-47EA-AE0A-7055E8FF975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111250"/>
            <a:ext cx="4038600" cy="31432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111250"/>
            <a:ext cx="4038600" cy="31432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7855E6-CDB5-4FB5-9889-14F980FE94C6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0593FF-D9B2-47EA-AE0A-7055E8FF975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79263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30" y="1279263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30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7855E6-CDB5-4FB5-9889-14F980FE94C6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0593FF-D9B2-47EA-AE0A-7055E8FF975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7855E6-CDB5-4FB5-9889-14F980FE94C6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0593FF-D9B2-47EA-AE0A-7055E8FF975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7855E6-CDB5-4FB5-9889-14F980FE94C6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0593FF-D9B2-47EA-AE0A-7055E8FF975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5" y="227543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5" y="1195919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7855E6-CDB5-4FB5-9889-14F980FE94C6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0593FF-D9B2-47EA-AE0A-7055E8FF975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7855E6-CDB5-4FB5-9889-14F980FE94C6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0593FF-D9B2-47EA-AE0A-7055E8FF975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7855E6-CDB5-4FB5-9889-14F980FE94C6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0593FF-D9B2-47EA-AE0A-7055E8FF975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90500"/>
            <a:ext cx="2057400" cy="40640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90500"/>
            <a:ext cx="6019800" cy="40640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7855E6-CDB5-4FB5-9889-14F980FE94C6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0593FF-D9B2-47EA-AE0A-7055E8FF975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image" Target="../media/image2.png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5296961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7855E6-CDB5-4FB5-9889-14F980FE94C6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5296961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5296961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0593FF-D9B2-47EA-AE0A-7055E8FF975C}" type="slidenum">
              <a:rPr lang="zh-CN" altLang="en-US" smtClean="0"/>
            </a:fld>
            <a:endParaRPr lang="zh-CN" altLang="en-US"/>
          </a:p>
        </p:txBody>
      </p:sp>
      <p:pic>
        <p:nvPicPr>
          <p:cNvPr id="7" name="图片 6" descr="双语学习报LOGO 20181107"/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7402195" y="0"/>
            <a:ext cx="1741805" cy="50292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5.jpeg"/><Relationship Id="rId1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5.jpeg"/><Relationship Id="rId1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8.jpeg"/><Relationship Id="rId1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9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0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1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3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>
            <a:alphaModFix amt="68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578572"/>
          <p:cNvSpPr>
            <a:spLocks noChangeArrowheads="1"/>
          </p:cNvSpPr>
          <p:nvPr/>
        </p:nvSpPr>
        <p:spPr bwMode="auto">
          <a:xfrm>
            <a:off x="1691680" y="1118512"/>
            <a:ext cx="6624736" cy="1439863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lnSpc>
                <a:spcPct val="130000"/>
              </a:lnSpc>
            </a:pPr>
            <a:r>
              <a:rPr lang="en-US" altLang="zh-CN" sz="36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Unit 8  From hobby to career</a:t>
            </a:r>
            <a:endParaRPr lang="en-US" altLang="zh-CN" sz="36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419872" y="2785492"/>
            <a:ext cx="3382010" cy="58356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altLang="zh-CN" sz="3200" b="1" dirty="0" smtClean="0"/>
              <a:t>Period 4: Grammar </a:t>
            </a:r>
            <a:endParaRPr lang="zh-CN" altLang="en-US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圆角矩形 688194"/>
          <p:cNvSpPr>
            <a:spLocks noChangeArrowheads="1"/>
          </p:cNvSpPr>
          <p:nvPr/>
        </p:nvSpPr>
        <p:spPr bwMode="auto">
          <a:xfrm>
            <a:off x="86360" y="75385"/>
            <a:ext cx="2700337" cy="541073"/>
          </a:xfrm>
          <a:prstGeom prst="roundRect">
            <a:avLst>
              <a:gd name="adj" fmla="val 16667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 defTabSz="1186180"/>
            <a:r>
              <a:rPr lang="en-US" altLang="zh-CN" sz="3200" b="1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Revision</a:t>
            </a:r>
            <a:endParaRPr lang="en-US" altLang="zh-CN" sz="3200" b="1" dirty="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4" name="图片 3" descr="patrick moore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64795" y="799465"/>
            <a:ext cx="3086100" cy="4394200"/>
          </a:xfrm>
          <a:prstGeom prst="roundRect">
            <a:avLst/>
          </a:prstGeom>
        </p:spPr>
      </p:pic>
      <p:pic>
        <p:nvPicPr>
          <p:cNvPr id="6" name="图片 5" descr="Jan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49620" y="799465"/>
            <a:ext cx="3067685" cy="4393565"/>
          </a:xfrm>
          <a:prstGeom prst="round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3947160" y="930275"/>
            <a:ext cx="1306195" cy="52197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p>
            <a:pPr algn="ctr"/>
            <a:r>
              <a:rPr lang="en-US" altLang="zh-CN" sz="2800" b="1">
                <a:solidFill>
                  <a:schemeClr val="accent4">
                    <a:lumMod val="75000"/>
                  </a:schemeClr>
                </a:solidFill>
              </a:rPr>
              <a:t>Hobby</a:t>
            </a:r>
            <a:endParaRPr lang="en-US" altLang="zh-CN" sz="2800" b="1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3947160" y="3801745"/>
            <a:ext cx="1306195" cy="52197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p>
            <a:pPr algn="ctr"/>
            <a:r>
              <a:rPr lang="en-US" altLang="zh-CN" sz="2800" b="1">
                <a:solidFill>
                  <a:schemeClr val="accent4">
                    <a:lumMod val="75000"/>
                  </a:schemeClr>
                </a:solidFill>
              </a:rPr>
              <a:t>Career</a:t>
            </a:r>
            <a:endParaRPr lang="en-US" altLang="zh-CN" sz="2800" b="1">
              <a:solidFill>
                <a:schemeClr val="accent4">
                  <a:lumMod val="75000"/>
                </a:schemeClr>
              </a:solidFill>
            </a:endParaRPr>
          </a:p>
        </p:txBody>
      </p:sp>
      <p:cxnSp>
        <p:nvCxnSpPr>
          <p:cNvPr id="11" name="直接箭头连接符 10"/>
          <p:cNvCxnSpPr>
            <a:stCxn id="7" idx="2"/>
            <a:endCxn id="8" idx="0"/>
          </p:cNvCxnSpPr>
          <p:nvPr/>
        </p:nvCxnSpPr>
        <p:spPr>
          <a:xfrm>
            <a:off x="4600575" y="1452245"/>
            <a:ext cx="0" cy="2349500"/>
          </a:xfrm>
          <a:prstGeom prst="straightConnector1">
            <a:avLst/>
          </a:prstGeom>
          <a:ln>
            <a:tailEnd type="arrow" w="med" len="med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2" name="文本框 11"/>
          <p:cNvSpPr txBox="1"/>
          <p:nvPr/>
        </p:nvSpPr>
        <p:spPr>
          <a:xfrm>
            <a:off x="3612515" y="2088515"/>
            <a:ext cx="1974850" cy="107632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p>
            <a:pPr algn="ctr"/>
            <a:r>
              <a:rPr lang="en-US" altLang="zh-CN" sz="3200">
                <a:solidFill>
                  <a:srgbClr val="FF0000"/>
                </a:solidFill>
              </a:rPr>
              <a:t>What happened?</a:t>
            </a:r>
            <a:endParaRPr lang="en-US" altLang="zh-CN" sz="3200">
              <a:solidFill>
                <a:srgbClr val="FF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8" grpId="0" animBg="1"/>
      <p:bldP spid="8" grpId="1" animBg="1"/>
      <p:bldP spid="12" grpId="0" animBg="1"/>
      <p:bldP spid="12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" name="椭圆形标注 6"/>
          <p:cNvSpPr/>
          <p:nvPr/>
        </p:nvSpPr>
        <p:spPr>
          <a:xfrm>
            <a:off x="824865" y="1057910"/>
            <a:ext cx="6801485" cy="720090"/>
          </a:xfrm>
          <a:prstGeom prst="wedgeEllipseCallout">
            <a:avLst>
              <a:gd name="adj1" fmla="val 44165"/>
              <a:gd name="adj2" fmla="val 5917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" name="TextBox 1"/>
          <p:cNvSpPr txBox="1"/>
          <p:nvPr/>
        </p:nvSpPr>
        <p:spPr>
          <a:xfrm>
            <a:off x="285720" y="285734"/>
            <a:ext cx="6887845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en-US" altLang="zh-CN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Something happened in some specific time.</a:t>
            </a:r>
            <a:endParaRPr lang="en-US" altLang="zh-CN" sz="2400" b="1" dirty="0" smtClean="0">
              <a:solidFill>
                <a:schemeClr val="tx2">
                  <a:lumMod val="60000"/>
                  <a:lumOff val="4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5" name="矩形 54"/>
          <p:cNvSpPr/>
          <p:nvPr/>
        </p:nvSpPr>
        <p:spPr>
          <a:xfrm>
            <a:off x="1064260" y="1187450"/>
            <a:ext cx="6109335" cy="46037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p>
            <a:pPr marL="0" lvl="2" algn="ctr" defTabSz="913130" eaLnBrk="0" fontAlgn="auto" hangingPunct="0"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ct val="80000"/>
              <a:tabLst>
                <a:tab pos="136525" algn="l"/>
              </a:tabLst>
              <a:defRPr/>
            </a:pPr>
            <a:r>
              <a:rPr lang="en-US" sz="2400" spc="50" dirty="0">
                <a:ln w="11430"/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When I was eight, I got a book about stars.</a:t>
            </a:r>
            <a:endParaRPr lang="en-US" sz="2400" spc="50" dirty="0">
              <a:ln w="11430"/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pic>
        <p:nvPicPr>
          <p:cNvPr id="5" name="图片 4" descr="patrick moore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626350" y="652780"/>
            <a:ext cx="1270635" cy="1809750"/>
          </a:xfrm>
          <a:prstGeom prst="roundRect">
            <a:avLst/>
          </a:prstGeom>
        </p:spPr>
      </p:pic>
      <p:pic>
        <p:nvPicPr>
          <p:cNvPr id="8" name="图片 7" descr="Jan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250" y="3018790"/>
            <a:ext cx="1517015" cy="2174240"/>
          </a:xfrm>
          <a:prstGeom prst="roundRect">
            <a:avLst/>
          </a:prstGeom>
        </p:spPr>
      </p:pic>
      <p:sp>
        <p:nvSpPr>
          <p:cNvPr id="9" name="线形标注 1 8"/>
          <p:cNvSpPr/>
          <p:nvPr/>
        </p:nvSpPr>
        <p:spPr>
          <a:xfrm>
            <a:off x="1786255" y="2560955"/>
            <a:ext cx="6661785" cy="2926080"/>
          </a:xfrm>
          <a:prstGeom prst="borderCallout1">
            <a:avLst>
              <a:gd name="adj1" fmla="val 35259"/>
              <a:gd name="adj2" fmla="val -695"/>
              <a:gd name="adj3" fmla="val 59861"/>
              <a:gd name="adj4" fmla="val -437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 altLang="zh-CN"/>
          </a:p>
        </p:txBody>
      </p:sp>
      <p:sp>
        <p:nvSpPr>
          <p:cNvPr id="10" name="矩形 9"/>
          <p:cNvSpPr/>
          <p:nvPr/>
        </p:nvSpPr>
        <p:spPr>
          <a:xfrm>
            <a:off x="1917065" y="2663825"/>
            <a:ext cx="6400165" cy="82994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p>
            <a:pPr marL="0" lvl="2" algn="l" defTabSz="913130" eaLnBrk="0" fontAlgn="auto" hangingPunct="0"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ct val="80000"/>
              <a:tabLst>
                <a:tab pos="136525" algn="l"/>
              </a:tabLst>
              <a:defRPr/>
            </a:pPr>
            <a:r>
              <a:rPr lang="en-US" sz="2400" spc="50" dirty="0">
                <a:ln w="11430"/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I was not very interested in animals when I was a child. </a:t>
            </a:r>
            <a:endParaRPr lang="en-US" sz="2400" spc="50" dirty="0">
              <a:ln w="11430"/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1917065" y="3609340"/>
            <a:ext cx="6400800" cy="82994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p>
            <a:pPr marL="0" lvl="2" algn="l" defTabSz="913130" eaLnBrk="0" fontAlgn="auto" hangingPunct="0"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ct val="80000"/>
              <a:tabLst>
                <a:tab pos="136525" algn="l"/>
              </a:tabLst>
              <a:defRPr/>
            </a:pPr>
            <a:r>
              <a:rPr lang="en-US" sz="2400" spc="50" dirty="0">
                <a:ln w="11430"/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When I was a 16-year-old schoolgirl, I dreamt of a career studying wild animals in Africa. </a:t>
            </a:r>
            <a:endParaRPr lang="en-US" sz="2400" spc="50" dirty="0">
              <a:ln w="11430"/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1917065" y="4585970"/>
            <a:ext cx="6400800" cy="82994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p>
            <a:pPr marL="0" lvl="2" algn="l" defTabSz="913130" eaLnBrk="0" fontAlgn="auto" hangingPunct="0"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ct val="80000"/>
              <a:tabLst>
                <a:tab pos="136525" algn="l"/>
              </a:tabLst>
              <a:defRPr/>
            </a:pPr>
            <a:r>
              <a:rPr lang="en-US" sz="2400" spc="50" dirty="0">
                <a:ln w="11430"/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When I was 26, I travelled from Britain to the mountains of East Africa.</a:t>
            </a:r>
            <a:endParaRPr lang="en-US" sz="2400" spc="50" dirty="0">
              <a:ln w="11430"/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55" grpId="0" animBg="1"/>
      <p:bldP spid="7" grpId="1" animBg="1"/>
      <p:bldP spid="55" grpId="1" animBg="1"/>
      <p:bldP spid="9" grpId="0" animBg="1"/>
      <p:bldP spid="10" grpId="0" animBg="1"/>
      <p:bldP spid="9" grpId="1" animBg="1"/>
      <p:bldP spid="10" grpId="1" animBg="1"/>
      <p:bldP spid="11" grpId="0" animBg="1"/>
      <p:bldP spid="11" grpId="1" animBg="1"/>
      <p:bldP spid="12" grpId="0" animBg="1"/>
      <p:bldP spid="12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5" name="矩形 54"/>
          <p:cNvSpPr/>
          <p:nvPr/>
        </p:nvSpPr>
        <p:spPr>
          <a:xfrm>
            <a:off x="647065" y="1778635"/>
            <a:ext cx="7396480" cy="46037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p>
            <a:pPr marL="0" lvl="2" algn="l" defTabSz="913130" eaLnBrk="0" fontAlgn="auto" hangingPunct="0"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ct val="80000"/>
              <a:tabLst>
                <a:tab pos="136525" algn="l"/>
              </a:tabLst>
              <a:defRPr/>
            </a:pPr>
            <a:r>
              <a:rPr lang="en-US" sz="2400" spc="50" dirty="0">
                <a:ln w="11430"/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When I was eight, I got a book about stars.</a:t>
            </a:r>
            <a:endParaRPr lang="en-US" sz="2400" spc="50" dirty="0">
              <a:ln w="11430"/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647065" y="2555240"/>
            <a:ext cx="7396480" cy="46037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p>
            <a:pPr marL="0" lvl="2" algn="l" defTabSz="913130" eaLnBrk="0" fontAlgn="auto" hangingPunct="0"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ct val="80000"/>
              <a:tabLst>
                <a:tab pos="136525" algn="l"/>
              </a:tabLst>
              <a:defRPr/>
            </a:pPr>
            <a:r>
              <a:rPr lang="en-US" sz="2400" spc="50" dirty="0">
                <a:ln w="11430"/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I was not very interested in animals when I was a child. </a:t>
            </a:r>
            <a:endParaRPr lang="en-US" sz="2400" spc="50" dirty="0">
              <a:ln w="11430"/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647065" y="3335020"/>
            <a:ext cx="7396480" cy="82994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p>
            <a:pPr marL="0" lvl="2" algn="l" defTabSz="913130" eaLnBrk="0" fontAlgn="auto" hangingPunct="0"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ct val="80000"/>
              <a:tabLst>
                <a:tab pos="136525" algn="l"/>
              </a:tabLst>
              <a:defRPr/>
            </a:pPr>
            <a:r>
              <a:rPr lang="en-US" sz="2400" spc="50" dirty="0">
                <a:ln w="11430"/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When I was a 16-year-old schoolgirl, I dreamt of a career studying wild animals in Africa. </a:t>
            </a:r>
            <a:endParaRPr lang="en-US" sz="2400" spc="50" dirty="0">
              <a:ln w="11430"/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647065" y="4472940"/>
            <a:ext cx="7396480" cy="82994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p>
            <a:pPr marL="0" lvl="2" algn="l" defTabSz="913130" eaLnBrk="0" fontAlgn="auto" hangingPunct="0"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ct val="80000"/>
              <a:tabLst>
                <a:tab pos="136525" algn="l"/>
              </a:tabLst>
              <a:defRPr/>
            </a:pPr>
            <a:r>
              <a:rPr lang="en-US" sz="2400" spc="50" dirty="0">
                <a:ln w="11430"/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When I was 26, I travelled from Britain to the mountains of East Africa.</a:t>
            </a:r>
            <a:endParaRPr lang="en-US" sz="2400" spc="50" dirty="0">
              <a:ln w="11430"/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16205" y="205740"/>
            <a:ext cx="8910955" cy="126047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 anchor="t">
            <a:spAutoFit/>
          </a:bodyPr>
          <a:p>
            <a:pPr algn="l"/>
            <a:r>
              <a:rPr lang="en-US" altLang="zh-CN" sz="2800" b="1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Observe the sentences and think about the questions. </a:t>
            </a:r>
            <a:endParaRPr lang="en-US" altLang="zh-CN" sz="2800" b="1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  <a:p>
            <a:pPr algn="l"/>
            <a:r>
              <a:rPr lang="en-US" altLang="zh-CN" sz="24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What's the relationship between the two actions in each sentence? Do they happen at the same time or differnt times?</a:t>
            </a:r>
            <a:endParaRPr lang="en-US" altLang="zh-CN" sz="24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" name="圆角矩形 1"/>
          <p:cNvSpPr/>
          <p:nvPr/>
        </p:nvSpPr>
        <p:spPr>
          <a:xfrm>
            <a:off x="2277110" y="1057275"/>
            <a:ext cx="2223135" cy="360045"/>
          </a:xfrm>
          <a:prstGeom prst="roundRect">
            <a:avLst/>
          </a:prstGeom>
          <a:noFill/>
          <a:ln w="38100">
            <a:solidFill>
              <a:srgbClr val="FFFF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</a:ex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" grpId="1" animBg="1"/>
      <p:bldP spid="10" grpId="1" animBg="1"/>
      <p:bldP spid="11" grpId="1" animBg="1"/>
      <p:bldP spid="12" grpId="1" animBg="1"/>
      <p:bldP spid="5" grpId="1" animBg="1"/>
      <p:bldP spid="2" grpId="1" animBg="1"/>
      <p:bldP spid="5" grpId="2" animBg="1"/>
      <p:bldP spid="2" grpId="2" animBg="1"/>
      <p:bldP spid="55" grpId="2" animBg="1"/>
      <p:bldP spid="10" grpId="2" animBg="1"/>
      <p:bldP spid="11" grpId="2" animBg="1"/>
      <p:bldP spid="12" grpId="2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TextBox 3"/>
          <p:cNvSpPr txBox="1"/>
          <p:nvPr/>
        </p:nvSpPr>
        <p:spPr>
          <a:xfrm>
            <a:off x="2523490" y="106680"/>
            <a:ext cx="2694305" cy="5530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defRPr/>
            </a:pPr>
            <a:r>
              <a:rPr kumimoji="0" lang="en-US" altLang="zh-CN" sz="3000" b="1" kern="1200" cap="none" spc="0" normalizeH="0" baseline="0" noProof="0" dirty="0">
                <a:solidFill>
                  <a:srgbClr val="392B4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  <a:ea typeface="+mn-ea"/>
                <a:cs typeface="+mn-cs"/>
              </a:rPr>
              <a:t>Grammar A</a:t>
            </a:r>
            <a:endParaRPr kumimoji="0" lang="zh-CN" altLang="en-US" sz="3000" b="1" kern="1200" cap="none" spc="0" normalizeH="0" baseline="0" noProof="0" dirty="0">
              <a:solidFill>
                <a:srgbClr val="392B4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oper Black" panose="0208090404030B020404" pitchFamily="18" charset="0"/>
              <a:ea typeface="+mn-ea"/>
              <a:cs typeface="+mn-cs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52279" y="544248"/>
            <a:ext cx="7203282" cy="209359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R="0" defTabSz="914400">
              <a:buClrTx/>
              <a:buSzTx/>
              <a:buFontTx/>
              <a:defRPr/>
            </a:pPr>
            <a:r>
              <a:rPr kumimoji="0" lang="en-US" altLang="zh-CN" sz="3335" b="1" i="1" kern="1200" cap="none" spc="0" normalizeH="0" baseline="0" noProof="0" dirty="0">
                <a:solidFill>
                  <a:srgbClr val="3399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Adverbial clauses of time (when)</a:t>
            </a:r>
            <a:endParaRPr kumimoji="0" lang="en-US" altLang="zh-CN" sz="3335" b="1" i="1" kern="1200" cap="none" spc="0" normalizeH="0" baseline="0" noProof="0" dirty="0">
              <a:solidFill>
                <a:srgbClr val="3399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  <a:p>
            <a:pPr marR="0" defTabSz="914400">
              <a:buClrTx/>
              <a:buSzTx/>
              <a:buFontTx/>
              <a:defRPr/>
            </a:pPr>
            <a:r>
              <a:rPr kumimoji="0" lang="zh-CN" altLang="en-US" sz="3000" b="1" i="1" kern="1200" cap="none" spc="0" normalizeH="0" baseline="0" noProof="0" dirty="0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用连词</a:t>
            </a:r>
            <a:r>
              <a:rPr kumimoji="0" lang="en-US" altLang="zh-CN" sz="3000" b="1" i="1" kern="1200" cap="none" spc="0" normalizeH="0" baseline="0" noProof="0" dirty="0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when</a:t>
            </a:r>
            <a:r>
              <a:rPr kumimoji="0" lang="zh-CN" altLang="en-US" sz="3000" b="1" i="1" kern="1200" cap="none" spc="0" normalizeH="0" baseline="0" noProof="0" dirty="0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引导的时间状语从句</a:t>
            </a:r>
            <a:endParaRPr kumimoji="0" lang="zh-CN" altLang="en-US" sz="3000" b="1" i="1" kern="1200" cap="none" spc="0" normalizeH="0" baseline="0" noProof="0" dirty="0">
              <a:solidFill>
                <a:schemeClr val="hlink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R="0" defTabSz="914400">
              <a:buClrTx/>
              <a:buSzTx/>
              <a:buFontTx/>
              <a:defRPr/>
            </a:pPr>
            <a:endParaRPr kumimoji="0" lang="en-US" altLang="zh-CN" sz="3335" b="1" i="1" kern="1200" cap="none" spc="0" normalizeH="0" baseline="0" noProof="0" dirty="0">
              <a:solidFill>
                <a:srgbClr val="3399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  <a:p>
            <a:pPr marR="0" defTabSz="914400">
              <a:buClrTx/>
              <a:buSzTx/>
              <a:buFontTx/>
              <a:defRPr/>
            </a:pPr>
            <a:endParaRPr kumimoji="0" lang="zh-CN" altLang="en-US" sz="3335" b="1" i="1" kern="1200" cap="none" spc="0" normalizeH="0" baseline="0" noProof="0" dirty="0">
              <a:solidFill>
                <a:srgbClr val="3399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矩形 2"/>
          <p:cNvSpPr/>
          <p:nvPr/>
        </p:nvSpPr>
        <p:spPr>
          <a:xfrm>
            <a:off x="297603" y="1703018"/>
            <a:ext cx="7512844" cy="810260"/>
          </a:xfrm>
          <a:prstGeom prst="rect">
            <a:avLst/>
          </a:prstGeom>
          <a:solidFill>
            <a:srgbClr val="FFCC00"/>
          </a:solidFill>
          <a:ln w="9525">
            <a:noFill/>
          </a:ln>
        </p:spPr>
        <p:txBody>
          <a:bodyPr>
            <a:spAutoFit/>
          </a:bodyPr>
          <a:p>
            <a:r>
              <a:rPr lang="en-US" altLang="zh-CN" sz="2335" b="1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 can use the conjunction </a:t>
            </a:r>
            <a:r>
              <a:rPr lang="en-US" altLang="zh-CN" sz="2335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 Italic" pitchFamily="18" charset="0"/>
              </a:rPr>
              <a:t>when</a:t>
            </a:r>
            <a:r>
              <a:rPr lang="en-US" altLang="zh-CN" sz="2335" b="1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to form an </a:t>
            </a:r>
            <a:r>
              <a:rPr lang="en-US" altLang="zh-CN" sz="2335" b="1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 Bold" pitchFamily="18" charset="0"/>
              </a:rPr>
              <a:t>adverbial clauses of time</a:t>
            </a:r>
            <a:r>
              <a:rPr lang="en-US" altLang="zh-CN" sz="2335" b="1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It links two clauses into one sentence.(P109)</a:t>
            </a:r>
            <a:endParaRPr lang="en-US" altLang="zh-CN" sz="2335" b="1" i="1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9" name="Rectangle 1"/>
          <p:cNvSpPr/>
          <p:nvPr/>
        </p:nvSpPr>
        <p:spPr>
          <a:xfrm>
            <a:off x="517313" y="3919009"/>
            <a:ext cx="7292975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indent="304800"/>
            <a:r>
              <a:rPr lang="en-US" altLang="zh-CN" sz="3600" dirty="0">
                <a:solidFill>
                  <a:srgbClr val="C00000"/>
                </a:solidFill>
                <a:cs typeface="+mn-lt"/>
              </a:rPr>
              <a:t>When</a:t>
            </a:r>
            <a:r>
              <a:rPr lang="en-US" altLang="zh-CN" sz="3600" dirty="0">
                <a:cs typeface="+mn-lt"/>
              </a:rPr>
              <a:t> we arrived, the sky went dark.</a:t>
            </a:r>
            <a:endParaRPr lang="en-US" altLang="zh-CN" sz="3600" dirty="0">
              <a:cs typeface="+mn-lt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15051" y="2790402"/>
            <a:ext cx="3393282" cy="810260"/>
          </a:xfrm>
          <a:prstGeom prst="rect">
            <a:avLst/>
          </a:prstGeom>
          <a:solidFill>
            <a:srgbClr val="92D050"/>
          </a:soli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335" b="1" i="0" u="none" strike="noStrike" kern="1200" cap="none" spc="0" normalizeH="0" baseline="0" noProof="0" dirty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adverbial clauses of time</a:t>
            </a:r>
            <a:br>
              <a:rPr kumimoji="0" lang="en-US" altLang="zh-CN" sz="2335" b="1" i="0" u="none" strike="noStrike" kern="1200" cap="none" spc="0" normalizeH="0" baseline="0" noProof="0" dirty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kumimoji="0" lang="zh-CN" altLang="en-US" sz="2335" b="1" i="0" u="none" strike="noStrike" kern="1200" cap="none" spc="0" normalizeH="0" baseline="0" noProof="0" dirty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时间状语从句</a:t>
            </a:r>
            <a:endParaRPr kumimoji="0" lang="zh-CN" altLang="en-US" sz="2335" b="1" i="0" u="none" strike="noStrike" kern="1200" cap="none" spc="0" normalizeH="0" baseline="0" noProof="0" dirty="0">
              <a:ln>
                <a:noFill/>
              </a:ln>
              <a:solidFill>
                <a:schemeClr val="tx2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" name="右大括号 10"/>
          <p:cNvSpPr/>
          <p:nvPr/>
        </p:nvSpPr>
        <p:spPr>
          <a:xfrm rot="5400000">
            <a:off x="5693410" y="3213100"/>
            <a:ext cx="539750" cy="2929890"/>
          </a:xfrm>
          <a:prstGeom prst="rightBrace">
            <a:avLst>
              <a:gd name="adj1" fmla="val 9073"/>
              <a:gd name="adj2" fmla="val 50396"/>
            </a:avLst>
          </a:prstGeom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5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017612" y="4847961"/>
            <a:ext cx="1697303" cy="810260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335" b="1" i="0" u="none" strike="noStrike" kern="1200" cap="none" spc="0" normalizeH="0" baseline="0" noProof="0" dirty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main clause</a:t>
            </a:r>
            <a:endParaRPr kumimoji="0" lang="en-US" altLang="zh-CN" sz="2335" b="1" i="0" u="none" strike="noStrike" kern="1200" cap="none" spc="0" normalizeH="0" baseline="0" noProof="0" dirty="0">
              <a:ln>
                <a:noFill/>
              </a:ln>
              <a:solidFill>
                <a:schemeClr val="tx2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335" b="1" i="0" u="none" strike="noStrike" kern="1200" cap="none" spc="0" normalizeH="0" baseline="0" noProof="0" dirty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主句</a:t>
            </a:r>
            <a:endParaRPr kumimoji="0" lang="zh-CN" altLang="en-US" sz="2335" b="1" i="0" u="none" strike="noStrike" kern="1200" cap="none" spc="0" normalizeH="0" baseline="0" noProof="0" dirty="0">
              <a:ln>
                <a:noFill/>
              </a:ln>
              <a:solidFill>
                <a:schemeClr val="tx2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右大括号 2"/>
          <p:cNvSpPr/>
          <p:nvPr/>
        </p:nvSpPr>
        <p:spPr>
          <a:xfrm rot="5400000" flipH="1">
            <a:off x="2251075" y="2299335"/>
            <a:ext cx="456565" cy="3058160"/>
          </a:xfrm>
          <a:prstGeom prst="rightBrace">
            <a:avLst>
              <a:gd name="adj1" fmla="val 9073"/>
              <a:gd name="adj2" fmla="val 50396"/>
            </a:avLst>
          </a:prstGeom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  <p:txBody>
          <a:bodyPr anchor="ctr"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5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charRg st="0" end="1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0" dur="1100"/>
                                        <p:tgtEl>
                                          <p:spTgt spid="8">
                                            <p:txEl>
                                              <p:charRg st="0" end="1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8" grpId="0" animBg="1" build="p"/>
      <p:bldP spid="9" grpId="0"/>
      <p:bldP spid="10" grpId="0" bldLvl="0" animBg="1"/>
      <p:bldP spid="11" grpId="0" bldLvl="0" animBg="1"/>
      <p:bldP spid="12" grpId="0" bldLvl="0" animBg="1"/>
      <p:bldP spid="3" grpId="0" bldLvl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317553" y="1115352"/>
            <a:ext cx="7973060" cy="52197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anchor="ctr">
            <a:spAutoFit/>
          </a:bodyPr>
          <a:p>
            <a:pPr marL="0" marR="0" lvl="0" indent="3048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When he was eight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, he got a book about the stars.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7171" name="TextBox 3"/>
          <p:cNvSpPr txBox="1"/>
          <p:nvPr/>
        </p:nvSpPr>
        <p:spPr>
          <a:xfrm>
            <a:off x="76200" y="193675"/>
            <a:ext cx="8632190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en-US" altLang="zh-CN" sz="2800" b="1" i="1" dirty="0">
                <a:latin typeface="Times New Roman" panose="02020603050405020304" pitchFamily="18" charset="0"/>
                <a:ea typeface="宋体" panose="02010600030101010101" pitchFamily="2" charset="-122"/>
              </a:rPr>
              <a:t>Look at the following sentences and answer the questions. </a:t>
            </a:r>
            <a:endParaRPr lang="en-US" altLang="zh-CN" sz="2800" b="1" i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317712" y="1831605"/>
            <a:ext cx="7864475" cy="52197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anchor="ctr">
            <a:spAutoFit/>
          </a:bodyPr>
          <a:p>
            <a:pPr marL="0" marR="0" lvl="0" indent="3048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He got a book about the stars 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when he was eight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40055" y="2512060"/>
            <a:ext cx="8268335" cy="2030095"/>
          </a:xfrm>
          <a:prstGeom prst="rect">
            <a:avLst/>
          </a:prstGeom>
          <a:noFill/>
        </p:spPr>
        <p:txBody>
          <a:bodyPr wrap="square">
            <a:spAutoFit/>
          </a:bodyPr>
          <a:p>
            <a:pPr marR="0" defTabSz="9144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altLang="zh-CN" sz="2800" kern="1200" cap="none" spc="0" normalizeH="0" baseline="0" noProof="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Do the sentences have different meanings?</a:t>
            </a:r>
            <a:r>
              <a:rPr kumimoji="0" lang="en-US" altLang="zh-CN" sz="2800" kern="1200" cap="none" spc="0" normalizeH="0" baseline="0" noProof="0" dirty="0">
                <a:solidFill>
                  <a:srgbClr val="FFCC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endParaRPr kumimoji="0" lang="en-US" altLang="zh-CN" sz="2800" kern="1200" cap="none" spc="0" normalizeH="0" baseline="0" noProof="0" dirty="0">
              <a:solidFill>
                <a:srgbClr val="FFCC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R="0" defTabSz="9144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altLang="zh-CN" sz="2800" kern="1200" cap="none" spc="0" normalizeH="0" baseline="0" noProof="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What is the difference between the two sentences?</a:t>
            </a:r>
            <a:endParaRPr kumimoji="0" lang="en-US" altLang="zh-CN" sz="2800" kern="1200" cap="none" spc="0" normalizeH="0" baseline="0" noProof="0" dirty="0"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R="0" defTabSz="9144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altLang="zh-CN" sz="2800" kern="1200" cap="none" spc="0" normalizeH="0" baseline="0" noProof="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What about the punctuations (</a:t>
            </a:r>
            <a:r>
              <a:rPr kumimoji="0" lang="zh-CN" altLang="en-US" sz="2800" kern="1200" cap="none" spc="0" normalizeH="0" baseline="0" noProof="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标点符号</a:t>
            </a:r>
            <a:r>
              <a:rPr kumimoji="0" lang="en-US" altLang="zh-CN" sz="2800" kern="1200" cap="none" spc="0" normalizeH="0" baseline="0" noProof="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)?</a:t>
            </a:r>
            <a:endParaRPr kumimoji="0" lang="en-US" altLang="zh-CN" sz="2800" kern="1200" cap="none" spc="0" normalizeH="0" baseline="0" noProof="0" dirty="0">
              <a:solidFill>
                <a:schemeClr val="accent4">
                  <a:lumMod val="75000"/>
                </a:scheme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charRg st="0" end="5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0" end="4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charRg st="0" end="4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charRg st="0" end="4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">
                                            <p:txEl>
                                              <p:charRg st="0" end="4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43" end="9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charRg st="43" end="9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charRg st="43" end="9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>
                                            <p:txEl>
                                              <p:charRg st="43" end="9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93" end="13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文本框 2"/>
          <p:cNvSpPr txBox="1"/>
          <p:nvPr/>
        </p:nvSpPr>
        <p:spPr>
          <a:xfrm>
            <a:off x="283210" y="822325"/>
            <a:ext cx="8576945" cy="267652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anchor="t">
            <a:spAutoFit/>
          </a:bodyPr>
          <a:p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1. when</a:t>
            </a:r>
            <a:r>
              <a:rPr lang="zh-CN" altLang="en-US" sz="2800">
                <a:latin typeface="Times New Roman" panose="02020603050405020304" pitchFamily="18" charset="0"/>
                <a:ea typeface="宋体" panose="02010600030101010101" pitchFamily="2" charset="-122"/>
              </a:rPr>
              <a:t>引导的时间状语从句，可位于句首，也可位于句末。</a:t>
            </a:r>
            <a:endParaRPr lang="zh-CN" altLang="en-US" sz="280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2. </a:t>
            </a:r>
            <a:r>
              <a:rPr lang="zh-CN" altLang="en-US" sz="2800">
                <a:latin typeface="Times New Roman" panose="02020603050405020304" pitchFamily="18" charset="0"/>
                <a:ea typeface="宋体" panose="02010600030101010101" pitchFamily="2" charset="-122"/>
              </a:rPr>
              <a:t>当由</a:t>
            </a:r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when</a:t>
            </a:r>
            <a:r>
              <a:rPr lang="zh-CN" altLang="en-US" sz="2800">
                <a:latin typeface="Times New Roman" panose="02020603050405020304" pitchFamily="18" charset="0"/>
                <a:ea typeface="宋体" panose="02010600030101010101" pitchFamily="2" charset="-122"/>
              </a:rPr>
              <a:t>引导的时间状语从句位于主句之前时，句中要加逗号。</a:t>
            </a:r>
            <a:endParaRPr lang="zh-CN" altLang="en-US" sz="280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3. </a:t>
            </a:r>
            <a:r>
              <a:rPr lang="zh-CN" altLang="en-US" sz="2800">
                <a:latin typeface="Times New Roman" panose="02020603050405020304" pitchFamily="18" charset="0"/>
                <a:ea typeface="宋体" panose="02010600030101010101" pitchFamily="2" charset="-122"/>
              </a:rPr>
              <a:t>在时间状语从句中，通常不用将来时态，而是用现在时表示将来的动作或状态。</a:t>
            </a:r>
            <a:endParaRPr lang="zh-CN" altLang="en-US" sz="28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4980305" y="2976880"/>
            <a:ext cx="2324100" cy="52197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p>
            <a:pPr algn="l"/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（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主将从现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）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  <a:sym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11455" y="3836035"/>
            <a:ext cx="8089265" cy="13836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e.g. </a:t>
            </a:r>
            <a:r>
              <a:rPr lang="zh-CN" altLang="en-US" sz="2800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当他回来的时候，我会把一切都告诉他。</a:t>
            </a:r>
            <a:endParaRPr lang="en-US" altLang="zh-CN" sz="2800">
              <a:latin typeface="Times New Roman" panose="02020603050405020304" pitchFamily="18" charset="0"/>
              <a:ea typeface="宋体" panose="02010600030101010101" pitchFamily="2" charset="-122"/>
              <a:sym typeface="+mn-ea"/>
            </a:endParaRPr>
          </a:p>
          <a:p>
            <a:pPr algn="l"/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       I will tell him everything when he comes back.</a:t>
            </a:r>
            <a:endParaRPr lang="en-US" altLang="zh-CN" sz="2800">
              <a:latin typeface="Times New Roman" panose="02020603050405020304" pitchFamily="18" charset="0"/>
              <a:ea typeface="宋体" panose="02010600030101010101" pitchFamily="2" charset="-122"/>
              <a:sym typeface="+mn-ea"/>
            </a:endParaRPr>
          </a:p>
          <a:p>
            <a:pPr algn="l"/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       When he comes back, I will tell him everything. </a:t>
            </a:r>
            <a:r>
              <a:rPr lang="zh-CN" altLang="en-US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   </a:t>
            </a:r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489268" y="89535"/>
            <a:ext cx="3899535" cy="64516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p>
            <a:pPr algn="ctr"/>
            <a:r>
              <a:rPr lang="en-US" altLang="zh-CN" sz="3600" b="1">
                <a:ln w="22225">
                  <a:solidFill>
                    <a:sysClr val="windowText" lastClr="000000"/>
                  </a:solidFill>
                  <a:prstDash val="solid"/>
                </a:ln>
                <a:solidFill>
                  <a:srgbClr val="C00000"/>
                </a:solidFill>
                <a:effectLst/>
              </a:rPr>
              <a:t>Keep them in mind.</a:t>
            </a:r>
            <a:endParaRPr lang="en-US" altLang="zh-CN" sz="3600" b="1">
              <a:ln w="22225">
                <a:solidFill>
                  <a:sysClr val="windowText" lastClr="000000"/>
                </a:solidFill>
                <a:prstDash val="solid"/>
              </a:ln>
              <a:solidFill>
                <a:srgbClr val="C00000"/>
              </a:solidFill>
              <a:effectLst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5" grpId="0"/>
      <p:bldP spid="5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TextBox 4"/>
          <p:cNvSpPr txBox="1"/>
          <p:nvPr/>
        </p:nvSpPr>
        <p:spPr>
          <a:xfrm>
            <a:off x="2428875" y="477573"/>
            <a:ext cx="5893594" cy="553085"/>
          </a:xfrm>
          <a:prstGeom prst="rect">
            <a:avLst/>
          </a:prstGeom>
          <a:noFill/>
        </p:spPr>
        <p:txBody>
          <a:bodyPr>
            <a:spAutoFit/>
          </a:bodyPr>
          <a:p>
            <a:pPr marR="0"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defRPr/>
            </a:pPr>
            <a:r>
              <a:rPr kumimoji="0" lang="en-US" altLang="zh-CN" sz="3000" b="1" kern="1200" cap="none" spc="0" normalizeH="0" baseline="0" noProof="0" dirty="0">
                <a:solidFill>
                  <a:srgbClr val="392B4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  <a:ea typeface="+mn-ea"/>
                <a:cs typeface="+mn-cs"/>
              </a:rPr>
              <a:t>Things to remember</a:t>
            </a:r>
            <a:endParaRPr kumimoji="0" lang="zh-CN" altLang="en-US" sz="3000" b="1" kern="1200" cap="none" spc="0" normalizeH="0" baseline="0" noProof="0" dirty="0">
              <a:solidFill>
                <a:srgbClr val="392B4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oper Black" panose="0208090404030B020404" pitchFamily="18" charset="0"/>
              <a:ea typeface="+mn-ea"/>
              <a:cs typeface="+mn-cs"/>
            </a:endParaRPr>
          </a:p>
        </p:txBody>
      </p:sp>
      <p:pic>
        <p:nvPicPr>
          <p:cNvPr id="8198" name="Picture 6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740555" y="1274752"/>
            <a:ext cx="3793610" cy="355624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" name="TextBox 2"/>
          <p:cNvSpPr txBox="1"/>
          <p:nvPr/>
        </p:nvSpPr>
        <p:spPr>
          <a:xfrm>
            <a:off x="4799965" y="1585595"/>
            <a:ext cx="4142105" cy="293433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p>
            <a:pPr>
              <a:lnSpc>
                <a:spcPct val="110000"/>
              </a:lnSpc>
            </a:pPr>
            <a:r>
              <a:rPr lang="zh-CN" altLang="en-US" sz="2800" b="1" dirty="0">
                <a:latin typeface="Arial" panose="020B0604020202020204" pitchFamily="34" charset="0"/>
              </a:rPr>
              <a:t>时间状语从句的连词还有：</a:t>
            </a:r>
            <a:endParaRPr lang="zh-CN" altLang="en-US" sz="2800" b="1" dirty="0">
              <a:latin typeface="Arial" panose="020B0604020202020204" pitchFamily="34" charset="0"/>
            </a:endParaRPr>
          </a:p>
          <a:p>
            <a:pPr>
              <a:lnSpc>
                <a:spcPct val="110000"/>
              </a:lnSpc>
            </a:pPr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before</a:t>
            </a:r>
            <a:endParaRPr lang="en-US" altLang="zh-CN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after</a:t>
            </a:r>
            <a:endParaRPr lang="en-US" altLang="zh-CN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while</a:t>
            </a:r>
            <a:r>
              <a:rPr lang="zh-CN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（</a:t>
            </a:r>
            <a:r>
              <a:rPr lang="zh-CN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当</a:t>
            </a:r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……</a:t>
            </a:r>
            <a:r>
              <a:rPr lang="zh-CN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发生时</a:t>
            </a:r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altLang="zh-CN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as soon as  (</a:t>
            </a:r>
            <a:r>
              <a:rPr lang="zh-CN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一</a:t>
            </a:r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……</a:t>
            </a:r>
            <a:r>
              <a:rPr lang="zh-CN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就</a:t>
            </a:r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……) </a:t>
            </a:r>
            <a:endParaRPr lang="en-US" altLang="zh-CN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until    (</a:t>
            </a:r>
            <a:r>
              <a:rPr lang="zh-CN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直到</a:t>
            </a:r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……</a:t>
            </a:r>
            <a:r>
              <a:rPr lang="zh-CN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才</a:t>
            </a:r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……) </a:t>
            </a:r>
            <a:endParaRPr lang="en-US" altLang="zh-CN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1266" name="Picture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99415" y="1846580"/>
            <a:ext cx="8147050" cy="303466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" name="矩形 6"/>
          <p:cNvSpPr/>
          <p:nvPr/>
        </p:nvSpPr>
        <p:spPr>
          <a:xfrm>
            <a:off x="476250" y="1000760"/>
            <a:ext cx="7820025" cy="7067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宋体" panose="02010600030101010101" pitchFamily="2" charset="-122"/>
                <a:cs typeface="+mn-cs"/>
              </a:rPr>
              <a:t>Match the clauses in column A with those in column B to make complete sentences with </a:t>
            </a:r>
            <a:r>
              <a:rPr kumimoji="0" lang="en-US" sz="2000" b="1" i="1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宋体" panose="02010600030101010101" pitchFamily="2" charset="-122"/>
                <a:cs typeface="+mn-cs"/>
              </a:rPr>
              <a:t>when</a:t>
            </a:r>
            <a:r>
              <a: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宋体" panose="02010600030101010101" pitchFamily="2" charset="-122"/>
                <a:cs typeface="+mn-cs"/>
              </a:rPr>
              <a:t>. </a:t>
            </a:r>
            <a:endParaRPr kumimoji="0" lang="zh-CN" altLang="en-US" sz="2000" b="0" i="1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cxnSp>
        <p:nvCxnSpPr>
          <p:cNvPr id="9" name="直接箭头连接符 8"/>
          <p:cNvCxnSpPr/>
          <p:nvPr/>
        </p:nvCxnSpPr>
        <p:spPr>
          <a:xfrm>
            <a:off x="4006215" y="2896235"/>
            <a:ext cx="1214120" cy="897255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0" name="直接箭头连接符 9"/>
          <p:cNvCxnSpPr/>
          <p:nvPr/>
        </p:nvCxnSpPr>
        <p:spPr>
          <a:xfrm>
            <a:off x="3044825" y="3393440"/>
            <a:ext cx="2175510" cy="975995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2" name="直接箭头连接符 11"/>
          <p:cNvCxnSpPr/>
          <p:nvPr/>
        </p:nvCxnSpPr>
        <p:spPr>
          <a:xfrm flipV="1">
            <a:off x="2844165" y="2929255"/>
            <a:ext cx="2447925" cy="936625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5" name="直接箭头连接符 14"/>
          <p:cNvCxnSpPr/>
          <p:nvPr/>
        </p:nvCxnSpPr>
        <p:spPr>
          <a:xfrm flipV="1">
            <a:off x="2947670" y="3361690"/>
            <a:ext cx="2272665" cy="1007745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2" name="矩形 1"/>
          <p:cNvSpPr/>
          <p:nvPr/>
        </p:nvSpPr>
        <p:spPr>
          <a:xfrm>
            <a:off x="476250" y="170815"/>
            <a:ext cx="3679190" cy="829945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p>
            <a:pPr algn="ctr"/>
            <a:r>
              <a:rPr lang="en-US" altLang="zh-CN" sz="4800" b="1">
                <a:ln w="25400">
                  <a:gradFill>
                    <a:gsLst>
                      <a:gs pos="31000">
                        <a:srgbClr val="6D6E85"/>
                      </a:gs>
                      <a:gs pos="66000">
                        <a:srgbClr val="A2C6FF"/>
                      </a:gs>
                      <a:gs pos="45000">
                        <a:srgbClr val="97B8F2"/>
                      </a:gs>
                      <a:gs pos="11000">
                        <a:srgbClr val="ED7D31">
                          <a:lumMod val="20000"/>
                          <a:lumOff val="80000"/>
                        </a:srgbClr>
                      </a:gs>
                      <a:gs pos="100000">
                        <a:srgbClr val="7E6760"/>
                      </a:gs>
                      <a:gs pos="91000">
                        <a:schemeClr val="bg1">
                          <a:lumMod val="50000"/>
                        </a:schemeClr>
                      </a:gs>
                      <a:gs pos="56000">
                        <a:srgbClr val="455C85"/>
                      </a:gs>
                      <a:gs pos="81000">
                        <a:srgbClr val="F8D8CF"/>
                      </a:gs>
                    </a:gsLst>
                  </a:gradFill>
                </a:ln>
                <a:blipFill>
                  <a:blip r:embed="rId2"/>
                  <a:tile sx="100000" sy="100000"/>
                </a:blip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Exercise time.</a:t>
            </a:r>
            <a:endParaRPr lang="en-US" altLang="zh-CN" sz="4800" b="1">
              <a:ln w="25400">
                <a:gradFill>
                  <a:gsLst>
                    <a:gs pos="31000">
                      <a:srgbClr val="6D6E85"/>
                    </a:gs>
                    <a:gs pos="66000">
                      <a:srgbClr val="A2C6FF"/>
                    </a:gs>
                    <a:gs pos="45000">
                      <a:srgbClr val="97B8F2"/>
                    </a:gs>
                    <a:gs pos="11000">
                      <a:srgbClr val="ED7D31">
                        <a:lumMod val="20000"/>
                        <a:lumOff val="80000"/>
                      </a:srgbClr>
                    </a:gs>
                    <a:gs pos="100000">
                      <a:srgbClr val="7E6760"/>
                    </a:gs>
                    <a:gs pos="91000">
                      <a:schemeClr val="bg1">
                        <a:lumMod val="50000"/>
                      </a:schemeClr>
                    </a:gs>
                    <a:gs pos="56000">
                      <a:srgbClr val="455C85"/>
                    </a:gs>
                    <a:gs pos="81000">
                      <a:srgbClr val="F8D8CF"/>
                    </a:gs>
                  </a:gsLst>
                </a:gradFill>
              </a:ln>
              <a:blipFill>
                <a:blip r:embed="rId2"/>
                <a:tile sx="100000" sy="100000"/>
              </a:blip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矩形 1"/>
          <p:cNvSpPr/>
          <p:nvPr/>
        </p:nvSpPr>
        <p:spPr>
          <a:xfrm>
            <a:off x="311785" y="203200"/>
            <a:ext cx="7859395" cy="829945"/>
          </a:xfrm>
          <a:prstGeom prst="rect">
            <a:avLst/>
          </a:prstGeom>
        </p:spPr>
        <p:txBody>
          <a:bodyPr wrap="square">
            <a:spAutoFit/>
          </a:bodyPr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sz="2400" b="1" i="1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宋体" panose="02010600030101010101" pitchFamily="2" charset="-122"/>
                <a:cs typeface="+mn-cs"/>
              </a:rPr>
              <a:t>Now, rewrite each sentence with the adverbial clause at the beginning. </a:t>
            </a:r>
            <a:endParaRPr kumimoji="0" lang="en-US" altLang="en-US" sz="2400" b="1" i="1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12290" name="Picture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14655" y="1032933"/>
            <a:ext cx="6727032" cy="2308490"/>
          </a:xfrm>
          <a:prstGeom prst="rect">
            <a:avLst/>
          </a:prstGeom>
          <a:noFill/>
          <a:ln w="9525">
            <a:noFill/>
          </a:ln>
        </p:spPr>
      </p:pic>
      <p:cxnSp>
        <p:nvCxnSpPr>
          <p:cNvPr id="4" name="直接箭头连接符 3"/>
          <p:cNvCxnSpPr/>
          <p:nvPr/>
        </p:nvCxnSpPr>
        <p:spPr>
          <a:xfrm>
            <a:off x="3381217" y="1830335"/>
            <a:ext cx="1071563" cy="714375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5" name="直接箭头连接符 4"/>
          <p:cNvCxnSpPr/>
          <p:nvPr/>
        </p:nvCxnSpPr>
        <p:spPr>
          <a:xfrm>
            <a:off x="2576672" y="2180538"/>
            <a:ext cx="1726407" cy="714375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6" name="直接箭头连接符 5"/>
          <p:cNvCxnSpPr/>
          <p:nvPr/>
        </p:nvCxnSpPr>
        <p:spPr>
          <a:xfrm flipV="1">
            <a:off x="2576672" y="1830335"/>
            <a:ext cx="2024063" cy="714375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7" name="直接箭头连接符 6"/>
          <p:cNvCxnSpPr/>
          <p:nvPr/>
        </p:nvCxnSpPr>
        <p:spPr>
          <a:xfrm flipV="1">
            <a:off x="2517775" y="2180378"/>
            <a:ext cx="1845469" cy="773907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3" name="TextBox 24"/>
          <p:cNvSpPr txBox="1"/>
          <p:nvPr/>
        </p:nvSpPr>
        <p:spPr>
          <a:xfrm>
            <a:off x="414391" y="3341212"/>
            <a:ext cx="7262813" cy="460375"/>
          </a:xfrm>
          <a:prstGeom prst="rect">
            <a:avLst/>
          </a:prstGeom>
          <a:noFill/>
        </p:spPr>
        <p:txBody>
          <a:bodyPr>
            <a:spAutoFit/>
          </a:bodyPr>
          <a:p>
            <a:pPr marR="0" defTabSz="914400">
              <a:buClrTx/>
              <a:buSzTx/>
              <a:defRPr/>
            </a:pPr>
            <a:r>
              <a:rPr kumimoji="0" lang="en-US" altLang="zh-CN" sz="2400" u="sng" kern="1200" cap="none" spc="0" normalizeH="0" baseline="0" noProof="0" dirty="0">
                <a:solidFill>
                  <a:schemeClr val="accent4">
                    <a:lumMod val="50000"/>
                  </a:schemeClr>
                </a:solidFill>
                <a:latin typeface="Calibri" panose="020F0502020204030204" pitchFamily="34" charset="0"/>
                <a:ea typeface="宋体" panose="02010600030101010101" pitchFamily="2" charset="-122"/>
                <a:cs typeface="Calibri" panose="020F0502020204030204" pitchFamily="34" charset="0"/>
              </a:rPr>
              <a:t>When she visits her friends, she always brings a present.</a:t>
            </a:r>
            <a:endParaRPr kumimoji="0" lang="en-US" altLang="zh-CN" sz="2400" u="sng" kern="1200" cap="none" spc="0" normalizeH="0" baseline="0" noProof="0" dirty="0">
              <a:solidFill>
                <a:schemeClr val="accent4">
                  <a:lumMod val="50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  <a:cs typeface="Calibri" panose="020F0502020204030204" pitchFamily="34" charset="0"/>
            </a:endParaRPr>
          </a:p>
        </p:txBody>
      </p:sp>
      <p:sp>
        <p:nvSpPr>
          <p:cNvPr id="8" name="TextBox 25"/>
          <p:cNvSpPr txBox="1"/>
          <p:nvPr/>
        </p:nvSpPr>
        <p:spPr>
          <a:xfrm>
            <a:off x="414920" y="3938006"/>
            <a:ext cx="7262813" cy="460375"/>
          </a:xfrm>
          <a:prstGeom prst="rect">
            <a:avLst/>
          </a:prstGeom>
          <a:noFill/>
        </p:spPr>
        <p:txBody>
          <a:bodyPr>
            <a:spAutoFit/>
          </a:bodyPr>
          <a:p>
            <a:pPr marR="0" defTabSz="914400">
              <a:buClrTx/>
              <a:buSzTx/>
              <a:defRPr/>
            </a:pPr>
            <a:r>
              <a:rPr kumimoji="0" lang="en-US" altLang="zh-CN" sz="2400" u="sng" kern="1200" cap="none" spc="0" normalizeH="0" baseline="0" noProof="0" dirty="0">
                <a:solidFill>
                  <a:schemeClr val="accent4">
                    <a:lumMod val="50000"/>
                  </a:schemeClr>
                </a:solidFill>
                <a:ea typeface="宋体" panose="02010600030101010101" pitchFamily="2" charset="-122"/>
                <a:cs typeface="+mn-lt"/>
              </a:rPr>
              <a:t>When he watches TV, he sits on the floor.</a:t>
            </a:r>
            <a:endParaRPr kumimoji="0" lang="en-US" altLang="zh-CN" sz="2400" u="sng" kern="1200" cap="none" spc="0" normalizeH="0" baseline="0" noProof="0" dirty="0">
              <a:solidFill>
                <a:schemeClr val="accent4">
                  <a:lumMod val="50000"/>
                </a:schemeClr>
              </a:solidFill>
              <a:ea typeface="宋体" panose="02010600030101010101" pitchFamily="2" charset="-122"/>
              <a:cs typeface="+mn-lt"/>
            </a:endParaRPr>
          </a:p>
        </p:txBody>
      </p:sp>
      <p:sp>
        <p:nvSpPr>
          <p:cNvPr id="9" name="TextBox 26"/>
          <p:cNvSpPr txBox="1"/>
          <p:nvPr/>
        </p:nvSpPr>
        <p:spPr>
          <a:xfrm>
            <a:off x="414920" y="4398698"/>
            <a:ext cx="7262813" cy="460375"/>
          </a:xfrm>
          <a:prstGeom prst="rect">
            <a:avLst/>
          </a:prstGeom>
          <a:noFill/>
        </p:spPr>
        <p:txBody>
          <a:bodyPr>
            <a:spAutoFit/>
          </a:bodyPr>
          <a:p>
            <a:pPr marR="0" defTabSz="914400">
              <a:buClrTx/>
              <a:buSzTx/>
              <a:defRPr/>
            </a:pPr>
            <a:r>
              <a:rPr kumimoji="0" lang="en-US" altLang="zh-CN" sz="2400" u="sng" kern="1200" cap="none" spc="0" normalizeH="0" baseline="0" noProof="0" dirty="0">
                <a:solidFill>
                  <a:schemeClr val="accent4">
                    <a:lumMod val="50000"/>
                  </a:schemeClr>
                </a:solidFill>
                <a:ea typeface="宋体" panose="02010600030101010101" pitchFamily="2" charset="-122"/>
                <a:cs typeface="+mn-lt"/>
              </a:rPr>
              <a:t>When he was ill, he stayed in bed.</a:t>
            </a:r>
            <a:endParaRPr kumimoji="0" lang="en-US" altLang="zh-CN" sz="2400" u="sng" kern="1200" cap="none" spc="0" normalizeH="0" baseline="0" noProof="0" dirty="0">
              <a:solidFill>
                <a:schemeClr val="accent4">
                  <a:lumMod val="50000"/>
                </a:schemeClr>
              </a:solidFill>
              <a:ea typeface="宋体" panose="02010600030101010101" pitchFamily="2" charset="-122"/>
              <a:cs typeface="+mn-lt"/>
            </a:endParaRPr>
          </a:p>
        </p:txBody>
      </p:sp>
      <p:sp>
        <p:nvSpPr>
          <p:cNvPr id="10" name="TextBox 27"/>
          <p:cNvSpPr txBox="1"/>
          <p:nvPr/>
        </p:nvSpPr>
        <p:spPr>
          <a:xfrm>
            <a:off x="414920" y="4974326"/>
            <a:ext cx="7262813" cy="460375"/>
          </a:xfrm>
          <a:prstGeom prst="rect">
            <a:avLst/>
          </a:prstGeom>
          <a:noFill/>
        </p:spPr>
        <p:txBody>
          <a:bodyPr>
            <a:spAutoFit/>
          </a:bodyPr>
          <a:p>
            <a:pPr marR="0" defTabSz="914400">
              <a:buClrTx/>
              <a:buSzTx/>
              <a:defRPr/>
            </a:pPr>
            <a:r>
              <a:rPr kumimoji="0" lang="en-US" altLang="zh-CN" sz="2400" u="sng" kern="1200" cap="none" spc="0" normalizeH="0" baseline="0" noProof="0" dirty="0">
                <a:solidFill>
                  <a:schemeClr val="accent4">
                    <a:lumMod val="50000"/>
                  </a:schemeClr>
                </a:solidFill>
                <a:ea typeface="宋体" panose="02010600030101010101" pitchFamily="2" charset="-122"/>
                <a:cs typeface="+mn-lt"/>
              </a:rPr>
              <a:t>When she goes shopping, she takes a basket.</a:t>
            </a:r>
            <a:endParaRPr kumimoji="0" lang="en-US" altLang="zh-CN" sz="2400" u="sng" kern="1200" cap="none" spc="0" normalizeH="0" baseline="0" noProof="0" dirty="0">
              <a:solidFill>
                <a:schemeClr val="accent4">
                  <a:lumMod val="50000"/>
                </a:schemeClr>
              </a:solidFill>
              <a:ea typeface="宋体" panose="02010600030101010101" pitchFamily="2" charset="-122"/>
              <a:cs typeface="+mn-lt"/>
            </a:endParaRPr>
          </a:p>
        </p:txBody>
      </p:sp>
      <p:sp>
        <p:nvSpPr>
          <p:cNvPr id="11" name="TextBox 24"/>
          <p:cNvSpPr txBox="1"/>
          <p:nvPr/>
        </p:nvSpPr>
        <p:spPr>
          <a:xfrm>
            <a:off x="414391" y="3341212"/>
            <a:ext cx="7262813" cy="46037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p>
            <a:pPr marR="0" defTabSz="914400">
              <a:buClrTx/>
              <a:buSzTx/>
              <a:defRPr/>
            </a:pPr>
            <a:r>
              <a:rPr kumimoji="0" lang="en-US" altLang="zh-CN" sz="2400" u="sng" kern="1200" cap="none" spc="0" normalizeH="0" baseline="0" noProof="0" dirty="0">
                <a:solidFill>
                  <a:schemeClr val="accent4">
                    <a:lumMod val="50000"/>
                  </a:schemeClr>
                </a:solidFill>
                <a:latin typeface="Calibri" panose="020F0502020204030204" pitchFamily="34" charset="0"/>
                <a:ea typeface="宋体" panose="02010600030101010101" pitchFamily="2" charset="-122"/>
                <a:cs typeface="Calibri" panose="020F0502020204030204" pitchFamily="34" charset="0"/>
              </a:rPr>
              <a:t>She always brings a present w</a:t>
            </a:r>
            <a:r>
              <a:rPr lang="en-US" altLang="zh-CN" sz="2400" u="sng" noProof="0" dirty="0">
                <a:solidFill>
                  <a:schemeClr val="accent4">
                    <a:lumMod val="50000"/>
                  </a:schemeClr>
                </a:solidFill>
                <a:latin typeface="Calibri" panose="020F0502020204030204" pitchFamily="34" charset="0"/>
                <a:ea typeface="宋体" panose="02010600030101010101" pitchFamily="2" charset="-122"/>
                <a:cs typeface="Calibri" panose="020F0502020204030204" pitchFamily="34" charset="0"/>
                <a:sym typeface="+mn-ea"/>
              </a:rPr>
              <a:t>hen she visits her friends</a:t>
            </a:r>
            <a:r>
              <a:rPr kumimoji="0" lang="en-US" altLang="zh-CN" sz="2400" u="sng" kern="1200" cap="none" spc="0" normalizeH="0" baseline="0" noProof="0" dirty="0">
                <a:solidFill>
                  <a:schemeClr val="accent4">
                    <a:lumMod val="50000"/>
                  </a:schemeClr>
                </a:solidFill>
                <a:latin typeface="Calibri" panose="020F0502020204030204" pitchFamily="34" charset="0"/>
                <a:ea typeface="宋体" panose="02010600030101010101" pitchFamily="2" charset="-122"/>
                <a:cs typeface="Calibri" panose="020F0502020204030204" pitchFamily="34" charset="0"/>
              </a:rPr>
              <a:t>.</a:t>
            </a:r>
            <a:endParaRPr kumimoji="0" lang="en-US" altLang="zh-CN" sz="2400" u="sng" kern="1200" cap="none" spc="0" normalizeH="0" baseline="0" noProof="0" dirty="0">
              <a:solidFill>
                <a:schemeClr val="accent4">
                  <a:lumMod val="50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  <a:cs typeface="Calibri" panose="020F0502020204030204" pitchFamily="34" charset="0"/>
            </a:endParaRPr>
          </a:p>
        </p:txBody>
      </p:sp>
      <p:sp>
        <p:nvSpPr>
          <p:cNvPr id="12" name="TextBox 25"/>
          <p:cNvSpPr txBox="1"/>
          <p:nvPr/>
        </p:nvSpPr>
        <p:spPr>
          <a:xfrm>
            <a:off x="414920" y="3938006"/>
            <a:ext cx="7262813" cy="46037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p>
            <a:pPr marR="0" defTabSz="914400">
              <a:buClrTx/>
              <a:buSzTx/>
              <a:defRPr/>
            </a:pPr>
            <a:r>
              <a:rPr kumimoji="0" lang="en-US" altLang="zh-CN" sz="2400" u="sng" kern="1200" cap="none" spc="0" normalizeH="0" baseline="0" noProof="0" dirty="0">
                <a:solidFill>
                  <a:schemeClr val="accent4">
                    <a:lumMod val="50000"/>
                  </a:schemeClr>
                </a:solidFill>
                <a:ea typeface="宋体" panose="02010600030101010101" pitchFamily="2" charset="-122"/>
                <a:cs typeface="+mn-lt"/>
              </a:rPr>
              <a:t>He sits on the floor w</a:t>
            </a:r>
            <a:r>
              <a:rPr lang="en-US" altLang="zh-CN" sz="2400" u="sng" noProof="0" dirty="0">
                <a:solidFill>
                  <a:schemeClr val="accent4">
                    <a:lumMod val="50000"/>
                  </a:schemeClr>
                </a:solidFill>
                <a:ea typeface="宋体" panose="02010600030101010101" pitchFamily="2" charset="-122"/>
                <a:cs typeface="+mn-lt"/>
                <a:sym typeface="+mn-ea"/>
              </a:rPr>
              <a:t>hen he watches TV</a:t>
            </a:r>
            <a:r>
              <a:rPr kumimoji="0" lang="en-US" altLang="zh-CN" sz="2400" u="sng" kern="1200" cap="none" spc="0" normalizeH="0" baseline="0" noProof="0" dirty="0">
                <a:solidFill>
                  <a:schemeClr val="accent4">
                    <a:lumMod val="50000"/>
                  </a:schemeClr>
                </a:solidFill>
                <a:ea typeface="宋体" panose="02010600030101010101" pitchFamily="2" charset="-122"/>
                <a:cs typeface="+mn-lt"/>
              </a:rPr>
              <a:t>.</a:t>
            </a:r>
            <a:endParaRPr kumimoji="0" lang="en-US" altLang="zh-CN" sz="2400" u="sng" kern="1200" cap="none" spc="0" normalizeH="0" baseline="0" noProof="0" dirty="0">
              <a:solidFill>
                <a:schemeClr val="accent4">
                  <a:lumMod val="50000"/>
                </a:schemeClr>
              </a:solidFill>
              <a:ea typeface="宋体" panose="02010600030101010101" pitchFamily="2" charset="-122"/>
              <a:cs typeface="+mn-lt"/>
            </a:endParaRPr>
          </a:p>
        </p:txBody>
      </p:sp>
      <p:sp>
        <p:nvSpPr>
          <p:cNvPr id="13" name="TextBox 26"/>
          <p:cNvSpPr txBox="1"/>
          <p:nvPr/>
        </p:nvSpPr>
        <p:spPr>
          <a:xfrm>
            <a:off x="414920" y="4514268"/>
            <a:ext cx="7262813" cy="46037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p>
            <a:pPr marR="0" defTabSz="914400">
              <a:buClrTx/>
              <a:buSzTx/>
              <a:defRPr/>
            </a:pPr>
            <a:r>
              <a:rPr kumimoji="0" lang="en-US" altLang="zh-CN" sz="2400" u="sng" kern="1200" cap="none" spc="0" normalizeH="0" baseline="0" noProof="0" dirty="0">
                <a:solidFill>
                  <a:schemeClr val="accent4">
                    <a:lumMod val="50000"/>
                  </a:schemeClr>
                </a:solidFill>
                <a:ea typeface="宋体" panose="02010600030101010101" pitchFamily="2" charset="-122"/>
                <a:cs typeface="+mn-lt"/>
              </a:rPr>
              <a:t>He stayed in bed w</a:t>
            </a:r>
            <a:r>
              <a:rPr lang="en-US" altLang="zh-CN" sz="2400" u="sng" noProof="0" dirty="0">
                <a:solidFill>
                  <a:schemeClr val="accent4">
                    <a:lumMod val="50000"/>
                  </a:schemeClr>
                </a:solidFill>
                <a:ea typeface="宋体" panose="02010600030101010101" pitchFamily="2" charset="-122"/>
                <a:cs typeface="+mn-lt"/>
                <a:sym typeface="+mn-ea"/>
              </a:rPr>
              <a:t>hen he was ill</a:t>
            </a:r>
            <a:r>
              <a:rPr kumimoji="0" lang="en-US" altLang="zh-CN" sz="2400" u="sng" kern="1200" cap="none" spc="0" normalizeH="0" baseline="0" noProof="0" dirty="0">
                <a:solidFill>
                  <a:schemeClr val="accent4">
                    <a:lumMod val="50000"/>
                  </a:schemeClr>
                </a:solidFill>
                <a:ea typeface="宋体" panose="02010600030101010101" pitchFamily="2" charset="-122"/>
                <a:cs typeface="+mn-lt"/>
              </a:rPr>
              <a:t>.</a:t>
            </a:r>
            <a:endParaRPr kumimoji="0" lang="en-US" altLang="zh-CN" sz="2400" u="sng" kern="1200" cap="none" spc="0" normalizeH="0" baseline="0" noProof="0" dirty="0">
              <a:solidFill>
                <a:schemeClr val="accent4">
                  <a:lumMod val="50000"/>
                </a:schemeClr>
              </a:solidFill>
              <a:ea typeface="宋体" panose="02010600030101010101" pitchFamily="2" charset="-122"/>
              <a:cs typeface="+mn-lt"/>
            </a:endParaRPr>
          </a:p>
        </p:txBody>
      </p:sp>
      <p:sp>
        <p:nvSpPr>
          <p:cNvPr id="14" name="TextBox 27"/>
          <p:cNvSpPr txBox="1"/>
          <p:nvPr/>
        </p:nvSpPr>
        <p:spPr>
          <a:xfrm>
            <a:off x="414920" y="5089896"/>
            <a:ext cx="7262813" cy="46037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p>
            <a:pPr marR="0" defTabSz="914400">
              <a:buClrTx/>
              <a:buSzTx/>
              <a:defRPr/>
            </a:pPr>
            <a:r>
              <a:rPr kumimoji="0" lang="en-US" altLang="zh-CN" sz="2400" u="sng" kern="1200" cap="none" spc="0" normalizeH="0" baseline="0" noProof="0" dirty="0">
                <a:solidFill>
                  <a:schemeClr val="accent4">
                    <a:lumMod val="50000"/>
                  </a:schemeClr>
                </a:solidFill>
                <a:ea typeface="宋体" panose="02010600030101010101" pitchFamily="2" charset="-122"/>
                <a:cs typeface="+mn-lt"/>
              </a:rPr>
              <a:t>She takes a basket w</a:t>
            </a:r>
            <a:r>
              <a:rPr lang="en-US" altLang="zh-CN" sz="2400" u="sng" noProof="0" dirty="0">
                <a:solidFill>
                  <a:schemeClr val="accent4">
                    <a:lumMod val="50000"/>
                  </a:schemeClr>
                </a:solidFill>
                <a:ea typeface="宋体" panose="02010600030101010101" pitchFamily="2" charset="-122"/>
                <a:cs typeface="+mn-lt"/>
                <a:sym typeface="+mn-ea"/>
              </a:rPr>
              <a:t>hen she goes shopping</a:t>
            </a:r>
            <a:r>
              <a:rPr kumimoji="0" lang="en-US" altLang="zh-CN" sz="2400" u="sng" kern="1200" cap="none" spc="0" normalizeH="0" baseline="0" noProof="0" dirty="0">
                <a:solidFill>
                  <a:schemeClr val="accent4">
                    <a:lumMod val="50000"/>
                  </a:schemeClr>
                </a:solidFill>
                <a:ea typeface="宋体" panose="02010600030101010101" pitchFamily="2" charset="-122"/>
                <a:cs typeface="+mn-lt"/>
              </a:rPr>
              <a:t>.</a:t>
            </a:r>
            <a:endParaRPr kumimoji="0" lang="en-US" altLang="zh-CN" sz="2400" u="sng" kern="1200" cap="none" spc="0" normalizeH="0" baseline="0" noProof="0" dirty="0">
              <a:solidFill>
                <a:schemeClr val="accent4">
                  <a:lumMod val="50000"/>
                </a:schemeClr>
              </a:solidFill>
              <a:ea typeface="宋体" panose="02010600030101010101" pitchFamily="2" charset="-122"/>
              <a:cs typeface="+mn-lt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157480" y="1033145"/>
            <a:ext cx="7242175" cy="521970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p>
            <a:r>
              <a:rPr lang="en-US" altLang="zh-CN" sz="2800" b="1"/>
              <a:t>Can we express the same ideas in another way?</a:t>
            </a:r>
            <a:endParaRPr lang="en-US" altLang="zh-CN" sz="2800" b="1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9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" grpId="0"/>
      <p:bldP spid="9" grpId="0"/>
      <p:bldP spid="10" grpId="0"/>
      <p:bldP spid="15" grpId="0" animBg="1"/>
      <p:bldP spid="15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242" name="Text Box 2"/>
          <p:cNvSpPr txBox="1"/>
          <p:nvPr/>
        </p:nvSpPr>
        <p:spPr>
          <a:xfrm>
            <a:off x="813435" y="122079"/>
            <a:ext cx="6850380" cy="501650"/>
          </a:xfrm>
          <a:prstGeom prst="rect">
            <a:avLst/>
          </a:prstGeom>
          <a:noFill/>
          <a:ln w="25400">
            <a:noFill/>
          </a:ln>
        </p:spPr>
        <p:txBody>
          <a:bodyPr wrap="none">
            <a:spAutoFit/>
          </a:bodyPr>
          <a:p>
            <a:r>
              <a:rPr lang="en-US" altLang="zh-CN" sz="2665" b="1" dirty="0">
                <a:solidFill>
                  <a:schemeClr val="hlink"/>
                </a:solidFill>
                <a:latin typeface="Arial" panose="020B0604020202020204" pitchFamily="34" charset="0"/>
              </a:rPr>
              <a:t>Use the correct forms to fill in the blanks.</a:t>
            </a:r>
            <a:endParaRPr lang="en-US" altLang="zh-CN" sz="2665" b="1" dirty="0">
              <a:solidFill>
                <a:schemeClr val="hlink"/>
              </a:solidFill>
              <a:latin typeface="Arial" panose="020B0604020202020204" pitchFamily="34" charset="0"/>
            </a:endParaRPr>
          </a:p>
        </p:txBody>
      </p:sp>
      <p:sp>
        <p:nvSpPr>
          <p:cNvPr id="10243" name="Text Box 3"/>
          <p:cNvSpPr txBox="1"/>
          <p:nvPr/>
        </p:nvSpPr>
        <p:spPr>
          <a:xfrm>
            <a:off x="291465" y="709295"/>
            <a:ext cx="8211185" cy="497459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p>
            <a:pPr>
              <a:lnSpc>
                <a:spcPct val="115000"/>
              </a:lnSpc>
              <a:spcBef>
                <a:spcPct val="10000"/>
              </a:spcBef>
            </a:pPr>
            <a:r>
              <a:rPr lang="en-US" altLang="zh-CN" sz="2665" dirty="0">
                <a:latin typeface="Arial" panose="020B0604020202020204" pitchFamily="34" charset="0"/>
              </a:rPr>
              <a:t>1. She always ______( work) hard when she </a:t>
            </a:r>
            <a:r>
              <a:rPr lang="en-US" altLang="zh-CN" sz="2665" dirty="0">
                <a:solidFill>
                  <a:schemeClr val="hlink"/>
                </a:solidFill>
                <a:latin typeface="Arial" panose="020B0604020202020204" pitchFamily="34" charset="0"/>
              </a:rPr>
              <a:t>is </a:t>
            </a:r>
            <a:r>
              <a:rPr lang="en-US" altLang="zh-CN" sz="2665" dirty="0">
                <a:latin typeface="Arial" panose="020B0604020202020204" pitchFamily="34" charset="0"/>
              </a:rPr>
              <a:t>at school.</a:t>
            </a:r>
            <a:endParaRPr lang="en-US" altLang="zh-CN" sz="2665" dirty="0">
              <a:latin typeface="Arial" panose="020B0604020202020204" pitchFamily="34" charset="0"/>
            </a:endParaRPr>
          </a:p>
          <a:p>
            <a:pPr>
              <a:lnSpc>
                <a:spcPct val="115000"/>
              </a:lnSpc>
              <a:spcBef>
                <a:spcPct val="10000"/>
              </a:spcBef>
            </a:pPr>
            <a:r>
              <a:rPr lang="en-US" altLang="zh-CN" sz="2665" dirty="0">
                <a:latin typeface="Arial" panose="020B0604020202020204" pitchFamily="34" charset="0"/>
              </a:rPr>
              <a:t>2. He </a:t>
            </a:r>
            <a:r>
              <a:rPr lang="en-US" altLang="zh-CN" sz="2665" dirty="0">
                <a:solidFill>
                  <a:schemeClr val="hlink"/>
                </a:solidFill>
                <a:latin typeface="Arial" panose="020B0604020202020204" pitchFamily="34" charset="0"/>
              </a:rPr>
              <a:t>likes</a:t>
            </a:r>
            <a:r>
              <a:rPr lang="en-US" altLang="zh-CN" sz="2665" dirty="0">
                <a:latin typeface="Arial" panose="020B0604020202020204" pitchFamily="34" charset="0"/>
              </a:rPr>
              <a:t> to listen to the music when he _____ (do) his homework.</a:t>
            </a:r>
            <a:endParaRPr lang="en-US" altLang="zh-CN" sz="2665" dirty="0">
              <a:latin typeface="Arial" panose="020B0604020202020204" pitchFamily="34" charset="0"/>
            </a:endParaRPr>
          </a:p>
          <a:p>
            <a:pPr>
              <a:lnSpc>
                <a:spcPct val="115000"/>
              </a:lnSpc>
              <a:spcBef>
                <a:spcPct val="10000"/>
              </a:spcBef>
            </a:pPr>
            <a:r>
              <a:rPr lang="en-US" altLang="zh-CN" sz="2665" dirty="0">
                <a:latin typeface="Arial" panose="020B0604020202020204" pitchFamily="34" charset="0"/>
              </a:rPr>
              <a:t>3. When I ____ (be) </a:t>
            </a:r>
            <a:r>
              <a:rPr lang="en-US" altLang="zh-CN" sz="2665" dirty="0">
                <a:solidFill>
                  <a:schemeClr val="hlink"/>
                </a:solidFill>
                <a:latin typeface="Arial" panose="020B0604020202020204" pitchFamily="34" charset="0"/>
              </a:rPr>
              <a:t>at the age of five, </a:t>
            </a:r>
            <a:r>
              <a:rPr lang="en-US" altLang="zh-CN" sz="2665" dirty="0">
                <a:latin typeface="Arial" panose="020B0604020202020204" pitchFamily="34" charset="0"/>
              </a:rPr>
              <a:t>I ______ (like) playing toy cars.</a:t>
            </a:r>
            <a:endParaRPr lang="en-US" altLang="zh-CN" sz="2665" dirty="0">
              <a:latin typeface="Arial" panose="020B0604020202020204" pitchFamily="34" charset="0"/>
            </a:endParaRPr>
          </a:p>
          <a:p>
            <a:pPr>
              <a:lnSpc>
                <a:spcPct val="115000"/>
              </a:lnSpc>
              <a:spcBef>
                <a:spcPct val="10000"/>
              </a:spcBef>
            </a:pPr>
            <a:r>
              <a:rPr lang="en-US" altLang="zh-CN" sz="2665" dirty="0">
                <a:latin typeface="Arial" panose="020B0604020202020204" pitchFamily="34" charset="0"/>
              </a:rPr>
              <a:t>4. Chen Na ______ (be) a computer engineer when she</a:t>
            </a:r>
            <a:r>
              <a:rPr lang="en-US" altLang="zh-CN" sz="2665" dirty="0">
                <a:solidFill>
                  <a:schemeClr val="hlink"/>
                </a:solidFill>
                <a:latin typeface="Arial" panose="020B0604020202020204" pitchFamily="34" charset="0"/>
              </a:rPr>
              <a:t> grows</a:t>
            </a:r>
            <a:r>
              <a:rPr lang="en-US" altLang="zh-CN" sz="2665" dirty="0">
                <a:latin typeface="Arial" panose="020B0604020202020204" pitchFamily="34" charset="0"/>
              </a:rPr>
              <a:t> up.</a:t>
            </a:r>
            <a:endParaRPr lang="en-US" altLang="zh-CN" sz="2665" dirty="0">
              <a:latin typeface="Arial" panose="020B0604020202020204" pitchFamily="34" charset="0"/>
            </a:endParaRPr>
          </a:p>
          <a:p>
            <a:pPr>
              <a:lnSpc>
                <a:spcPct val="115000"/>
              </a:lnSpc>
              <a:spcBef>
                <a:spcPct val="10000"/>
              </a:spcBef>
            </a:pPr>
            <a:r>
              <a:rPr lang="en-US" altLang="zh-CN" sz="2665" dirty="0">
                <a:latin typeface="Arial" panose="020B0604020202020204" pitchFamily="34" charset="0"/>
              </a:rPr>
              <a:t>5. When I was young, I usually ______ (go) outside with my mum on clear night. </a:t>
            </a:r>
            <a:endParaRPr lang="en-US" altLang="zh-CN" sz="2665" dirty="0">
              <a:latin typeface="Arial" panose="020B0604020202020204" pitchFamily="34" charset="0"/>
            </a:endParaRPr>
          </a:p>
        </p:txBody>
      </p:sp>
      <p:sp>
        <p:nvSpPr>
          <p:cNvPr id="38916" name="Text Box 4"/>
          <p:cNvSpPr txBox="1"/>
          <p:nvPr/>
        </p:nvSpPr>
        <p:spPr>
          <a:xfrm>
            <a:off x="2690918" y="709031"/>
            <a:ext cx="1068705" cy="5016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665" dirty="0">
                <a:solidFill>
                  <a:srgbClr val="FF0000"/>
                </a:solidFill>
                <a:latin typeface="Arial" panose="020B0604020202020204" pitchFamily="34" charset="0"/>
              </a:rPr>
              <a:t>works</a:t>
            </a:r>
            <a:endParaRPr lang="en-US" altLang="zh-CN" sz="2665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38917" name="Text Box 5"/>
          <p:cNvSpPr txBox="1"/>
          <p:nvPr/>
        </p:nvSpPr>
        <p:spPr>
          <a:xfrm>
            <a:off x="6626331" y="1732016"/>
            <a:ext cx="918210" cy="5016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665" dirty="0">
                <a:solidFill>
                  <a:srgbClr val="FF0000"/>
                </a:solidFill>
                <a:latin typeface="Arial" panose="020B0604020202020204" pitchFamily="34" charset="0"/>
              </a:rPr>
              <a:t>does</a:t>
            </a:r>
            <a:endParaRPr lang="en-US" altLang="zh-CN" sz="2665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38918" name="Text Box 6"/>
          <p:cNvSpPr txBox="1"/>
          <p:nvPr/>
        </p:nvSpPr>
        <p:spPr>
          <a:xfrm>
            <a:off x="1905000" y="2730236"/>
            <a:ext cx="786130" cy="5016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665" dirty="0">
                <a:solidFill>
                  <a:srgbClr val="FF0000"/>
                </a:solidFill>
                <a:latin typeface="Arial" panose="020B0604020202020204" pitchFamily="34" charset="0"/>
              </a:rPr>
              <a:t>was</a:t>
            </a:r>
            <a:endParaRPr lang="en-US" altLang="zh-CN" sz="2665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38919" name="Text Box 7"/>
          <p:cNvSpPr txBox="1"/>
          <p:nvPr/>
        </p:nvSpPr>
        <p:spPr>
          <a:xfrm>
            <a:off x="6432550" y="2730606"/>
            <a:ext cx="880745" cy="5016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665" dirty="0">
                <a:solidFill>
                  <a:srgbClr val="FF0000"/>
                </a:solidFill>
                <a:latin typeface="Arial" panose="020B0604020202020204" pitchFamily="34" charset="0"/>
              </a:rPr>
              <a:t>liked</a:t>
            </a:r>
            <a:endParaRPr lang="en-US" altLang="zh-CN" sz="2665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38920" name="Text Box 8"/>
          <p:cNvSpPr txBox="1"/>
          <p:nvPr/>
        </p:nvSpPr>
        <p:spPr>
          <a:xfrm>
            <a:off x="2165350" y="3675116"/>
            <a:ext cx="1125855" cy="5016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665" dirty="0">
                <a:solidFill>
                  <a:srgbClr val="FF0000"/>
                </a:solidFill>
                <a:latin typeface="Arial" panose="020B0604020202020204" pitchFamily="34" charset="0"/>
              </a:rPr>
              <a:t>will be</a:t>
            </a:r>
            <a:endParaRPr lang="en-US" altLang="zh-CN" sz="2665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pic>
        <p:nvPicPr>
          <p:cNvPr id="10249" name="Picture 9" descr="锁"/>
          <p:cNvPicPr>
            <a:picLocks noChangeAspect="1"/>
          </p:cNvPicPr>
          <p:nvPr/>
        </p:nvPicPr>
        <p:blipFill>
          <a:blip r:embed="rId1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044815" y="47625"/>
            <a:ext cx="1037167" cy="11271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" name="矩形 9"/>
          <p:cNvSpPr/>
          <p:nvPr/>
        </p:nvSpPr>
        <p:spPr>
          <a:xfrm>
            <a:off x="2260590" y="4112235"/>
            <a:ext cx="3138268" cy="5016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665" b="1" i="0" u="none" strike="noStrike" kern="1200" cap="all" spc="0" normalizeH="0" baseline="0" noProof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主将从现</a:t>
            </a:r>
            <a:endParaRPr kumimoji="0" lang="zh-CN" altLang="en-US" sz="2665" b="1" i="0" u="none" strike="noStrike" kern="1200" cap="all" spc="0" normalizeH="0" baseline="0" noProof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" name="Text Box 8"/>
          <p:cNvSpPr txBox="1"/>
          <p:nvPr/>
        </p:nvSpPr>
        <p:spPr>
          <a:xfrm>
            <a:off x="5084445" y="4613646"/>
            <a:ext cx="899160" cy="5016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665" dirty="0">
                <a:solidFill>
                  <a:srgbClr val="FF0000"/>
                </a:solidFill>
                <a:latin typeface="Arial" panose="020B0604020202020204" pitchFamily="34" charset="0"/>
              </a:rPr>
              <a:t>went</a:t>
            </a:r>
            <a:endParaRPr lang="en-US" altLang="zh-CN" sz="2665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89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89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89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89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89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389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389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6" grpId="0"/>
      <p:bldP spid="38917" grpId="0"/>
      <p:bldP spid="38918" grpId="0"/>
      <p:bldP spid="38919" grpId="0"/>
      <p:bldP spid="38920" grpId="0"/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文本框 3"/>
          <p:cNvSpPr txBox="1"/>
          <p:nvPr/>
        </p:nvSpPr>
        <p:spPr>
          <a:xfrm>
            <a:off x="278765" y="368300"/>
            <a:ext cx="8270240" cy="93980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 anchor="t">
            <a:spAutoFit/>
          </a:bodyPr>
          <a:p>
            <a:pPr>
              <a:lnSpc>
                <a:spcPct val="115000"/>
              </a:lnSpc>
              <a:spcBef>
                <a:spcPct val="10000"/>
              </a:spcBef>
            </a:pPr>
            <a:r>
              <a:rPr lang="en-US" altLang="zh-CN" sz="2400" dirty="0">
                <a:latin typeface="Arial" panose="020B0604020202020204" pitchFamily="34" charset="0"/>
                <a:sym typeface="+mn-ea"/>
              </a:rPr>
              <a:t> When I was young, I usually went outside with my mum on clear nights. </a:t>
            </a:r>
            <a:endParaRPr lang="en-US" altLang="zh-CN" sz="2400" dirty="0">
              <a:latin typeface="Arial" panose="020B0604020202020204" pitchFamily="34" charset="0"/>
              <a:sym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78130" y="2068830"/>
            <a:ext cx="8270240" cy="51562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 anchor="t">
            <a:spAutoFit/>
          </a:bodyPr>
          <a:p>
            <a:pPr>
              <a:lnSpc>
                <a:spcPct val="115000"/>
              </a:lnSpc>
              <a:spcBef>
                <a:spcPct val="10000"/>
              </a:spcBef>
            </a:pPr>
            <a:r>
              <a:rPr lang="en-US" altLang="zh-CN" dirty="0">
                <a:latin typeface="Arial" panose="020B0604020202020204" pitchFamily="34" charset="0"/>
                <a:sym typeface="+mn-ea"/>
              </a:rPr>
              <a:t> </a:t>
            </a:r>
            <a:r>
              <a:rPr lang="en-US" altLang="zh-CN" sz="2400" dirty="0">
                <a:latin typeface="Arial" panose="020B0604020202020204" pitchFamily="34" charset="0"/>
                <a:sym typeface="+mn-ea"/>
              </a:rPr>
              <a:t>However, I hardly have the chance to do that anymore. </a:t>
            </a:r>
            <a:endParaRPr lang="en-US" altLang="zh-CN" sz="2400" dirty="0">
              <a:latin typeface="Arial" panose="020B0604020202020204" pitchFamily="34" charset="0"/>
              <a:sym typeface="+mn-ea"/>
            </a:endParaRPr>
          </a:p>
        </p:txBody>
      </p:sp>
      <p:sp>
        <p:nvSpPr>
          <p:cNvPr id="6" name="加号 5"/>
          <p:cNvSpPr/>
          <p:nvPr/>
        </p:nvSpPr>
        <p:spPr>
          <a:xfrm>
            <a:off x="4211320" y="1472565"/>
            <a:ext cx="478790" cy="431800"/>
          </a:xfrm>
          <a:prstGeom prst="mathPlus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7" name="等于号 6"/>
          <p:cNvSpPr/>
          <p:nvPr/>
        </p:nvSpPr>
        <p:spPr>
          <a:xfrm rot="5400000">
            <a:off x="4176395" y="2810510"/>
            <a:ext cx="548005" cy="360045"/>
          </a:xfrm>
          <a:prstGeom prst="mathEqual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278765" y="3345180"/>
            <a:ext cx="8269605" cy="82994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p>
            <a:r>
              <a:rPr lang="en-US" altLang="zh-CN" sz="2400" dirty="0">
                <a:solidFill>
                  <a:schemeClr val="dk1"/>
                </a:solidFill>
                <a:latin typeface="Arial" panose="020B0604020202020204" pitchFamily="34" charset="0"/>
              </a:rPr>
              <a:t>When I was young, I used to go outside with my mum on clear nights. </a:t>
            </a:r>
            <a:endParaRPr lang="en-US" altLang="zh-CN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17500" y="704850"/>
            <a:ext cx="8229600" cy="2661920"/>
          </a:xfrm>
        </p:spPr>
        <p:txBody>
          <a:bodyPr>
            <a:normAutofit/>
          </a:bodyPr>
          <a:p>
            <a:r>
              <a:rPr lang="en-US" altLang="zh-CN" sz="2800"/>
              <a:t>I </a:t>
            </a:r>
            <a:r>
              <a:rPr lang="en-US" altLang="zh-CN" sz="2800">
                <a:solidFill>
                  <a:srgbClr val="FF0000"/>
                </a:solidFill>
              </a:rPr>
              <a:t>used to</a:t>
            </a:r>
            <a:r>
              <a:rPr lang="en-US" altLang="zh-CN" sz="2800"/>
              <a:t> go outside with my mum on clear nights and look at the sky. </a:t>
            </a:r>
            <a:endParaRPr lang="en-US" altLang="zh-CN" sz="2800"/>
          </a:p>
          <a:p>
            <a:r>
              <a:rPr lang="en-US" altLang="zh-CN" sz="2800"/>
              <a:t>When </a:t>
            </a:r>
            <a:r>
              <a:rPr lang="en-US" altLang="zh-CN" sz="2800">
                <a:solidFill>
                  <a:srgbClr val="FF0000"/>
                </a:solidFill>
              </a:rPr>
              <a:t>did</a:t>
            </a:r>
            <a:r>
              <a:rPr lang="en-US" altLang="zh-CN" sz="2800"/>
              <a:t> her dad </a:t>
            </a:r>
            <a:r>
              <a:rPr lang="en-US" altLang="zh-CN" sz="2800">
                <a:solidFill>
                  <a:srgbClr val="FF0000"/>
                </a:solidFill>
              </a:rPr>
              <a:t>use to</a:t>
            </a:r>
            <a:r>
              <a:rPr lang="en-US" altLang="zh-CN" sz="2800"/>
              <a:t> take them for trips on his boat?</a:t>
            </a:r>
            <a:endParaRPr lang="en-US" altLang="zh-CN" sz="2800"/>
          </a:p>
          <a:p>
            <a:r>
              <a:rPr lang="en-US" altLang="zh-CN" sz="2800"/>
              <a:t>I </a:t>
            </a:r>
            <a:r>
              <a:rPr lang="en-US" altLang="zh-CN" sz="2800">
                <a:solidFill>
                  <a:srgbClr val="FF0000"/>
                </a:solidFill>
              </a:rPr>
              <a:t>didn't use to</a:t>
            </a:r>
            <a:r>
              <a:rPr lang="en-US" altLang="zh-CN" sz="2800"/>
              <a:t> have much money. </a:t>
            </a:r>
            <a:endParaRPr lang="en-US" altLang="zh-CN" sz="2800"/>
          </a:p>
        </p:txBody>
      </p:sp>
      <p:sp>
        <p:nvSpPr>
          <p:cNvPr id="4" name="文本框 3"/>
          <p:cNvSpPr txBox="1"/>
          <p:nvPr/>
        </p:nvSpPr>
        <p:spPr>
          <a:xfrm>
            <a:off x="1932940" y="121285"/>
            <a:ext cx="4029710" cy="5835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p>
            <a:r>
              <a:rPr lang="en-US" altLang="zh-CN" sz="3200">
                <a:solidFill>
                  <a:srgbClr val="0C4DF2"/>
                </a:solidFill>
              </a:rPr>
              <a:t>used to / did not use to</a:t>
            </a:r>
            <a:endParaRPr lang="en-US" altLang="zh-CN" sz="3200">
              <a:solidFill>
                <a:srgbClr val="0C4DF2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67360" y="3226435"/>
            <a:ext cx="7706360" cy="181483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p>
            <a:r>
              <a:rPr lang="en-US" altLang="zh-CN" sz="2800">
                <a:solidFill>
                  <a:schemeClr val="tx1"/>
                </a:solidFill>
              </a:rPr>
              <a:t>Different forms:</a:t>
            </a:r>
            <a:endParaRPr lang="en-US" altLang="zh-CN" sz="2800">
              <a:solidFill>
                <a:schemeClr val="tx1"/>
              </a:solidFill>
            </a:endParaRPr>
          </a:p>
          <a:p>
            <a:r>
              <a:rPr lang="zh-CN" altLang="zh-CN" sz="2800"/>
              <a:t>肯定式：</a:t>
            </a:r>
            <a:r>
              <a:rPr lang="en-US" altLang="zh-CN" sz="2800">
                <a:solidFill>
                  <a:srgbClr val="FF0000"/>
                </a:solidFill>
              </a:rPr>
              <a:t>used to ...</a:t>
            </a:r>
            <a:r>
              <a:rPr lang="en-US" altLang="zh-CN" sz="2800"/>
              <a:t> </a:t>
            </a:r>
            <a:endParaRPr lang="zh-CN" altLang="zh-CN" sz="2800"/>
          </a:p>
          <a:p>
            <a:r>
              <a:rPr lang="zh-CN" altLang="zh-CN" sz="2800"/>
              <a:t>否定式：</a:t>
            </a:r>
            <a:r>
              <a:rPr lang="en-US" altLang="zh-CN" sz="2800">
                <a:solidFill>
                  <a:srgbClr val="FF0000"/>
                </a:solidFill>
              </a:rPr>
              <a:t>didn't / did not use to ...</a:t>
            </a:r>
            <a:endParaRPr lang="zh-CN" altLang="zh-CN" sz="2800">
              <a:solidFill>
                <a:srgbClr val="FF0000"/>
              </a:solidFill>
            </a:endParaRPr>
          </a:p>
          <a:p>
            <a:r>
              <a:rPr lang="zh-CN" altLang="zh-CN" sz="2800"/>
              <a:t>疑问式：</a:t>
            </a:r>
            <a:r>
              <a:rPr lang="en-US" altLang="zh-CN" sz="2800">
                <a:solidFill>
                  <a:srgbClr val="FF0000"/>
                </a:solidFill>
              </a:rPr>
              <a:t>(wh-words) did...use to ...?</a:t>
            </a:r>
            <a:endParaRPr lang="en-US" altLang="zh-CN" sz="280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  <p:bldP spid="4" grpId="1" animBg="1"/>
      <p:bldP spid="3" grpId="0" build="p"/>
      <p:bldP spid="3" grpId="1" build="p"/>
      <p:bldP spid="5" grpId="0" bldLvl="0" animBg="1"/>
      <p:bldP spid="5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2015490" y="772372"/>
            <a:ext cx="5893594" cy="553085"/>
          </a:xfrm>
          <a:prstGeom prst="rect">
            <a:avLst/>
          </a:prstGeom>
          <a:noFill/>
        </p:spPr>
        <p:txBody>
          <a:bodyPr>
            <a:spAutoFit/>
          </a:bodyPr>
          <a:p>
            <a:pPr marR="0"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defRPr/>
            </a:pPr>
            <a:r>
              <a:rPr kumimoji="0" lang="en-US" altLang="zh-CN" sz="3000" b="1" kern="1200" cap="none" spc="0" normalizeH="0" baseline="0" noProof="0" dirty="0">
                <a:solidFill>
                  <a:srgbClr val="392B4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  <a:ea typeface="+mn-ea"/>
                <a:cs typeface="+mn-cs"/>
              </a:rPr>
              <a:t>Work out the rule</a:t>
            </a:r>
            <a:endParaRPr kumimoji="0" lang="zh-CN" altLang="en-US" sz="3000" b="1" kern="1200" cap="none" spc="0" normalizeH="0" baseline="0" noProof="0" dirty="0">
              <a:solidFill>
                <a:srgbClr val="392B4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oper Black" panose="0208090404030B020404" pitchFamily="18" charset="0"/>
              <a:ea typeface="+mn-ea"/>
              <a:cs typeface="+mn-cs"/>
            </a:endParaRPr>
          </a:p>
        </p:txBody>
      </p:sp>
      <p:pic>
        <p:nvPicPr>
          <p:cNvPr id="16386" name="Picture 2"/>
          <p:cNvPicPr>
            <a:picLocks noChangeAspect="1"/>
          </p:cNvPicPr>
          <p:nvPr/>
        </p:nvPicPr>
        <p:blipFill>
          <a:blip r:embed="rId1"/>
          <a:srcRect l="781" t="22663"/>
          <a:stretch>
            <a:fillRect/>
          </a:stretch>
        </p:blipFill>
        <p:spPr>
          <a:xfrm>
            <a:off x="175260" y="1830705"/>
            <a:ext cx="8663940" cy="15017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" name="圆角矩形 4"/>
          <p:cNvSpPr/>
          <p:nvPr/>
        </p:nvSpPr>
        <p:spPr>
          <a:xfrm>
            <a:off x="3777615" y="2110105"/>
            <a:ext cx="1517650" cy="308610"/>
          </a:xfrm>
          <a:prstGeom prst="round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5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0482" name="Picture 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12090" y="770255"/>
            <a:ext cx="8088630" cy="411226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" name="矩形 4"/>
          <p:cNvSpPr/>
          <p:nvPr/>
        </p:nvSpPr>
        <p:spPr>
          <a:xfrm>
            <a:off x="991870" y="3918585"/>
            <a:ext cx="7194550" cy="4165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5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918845" y="4335145"/>
            <a:ext cx="7381240" cy="4762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5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407762" y="217012"/>
            <a:ext cx="5893594" cy="55308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R="0" defTabSz="914400">
              <a:buClrTx/>
              <a:buSzTx/>
              <a:buFontTx/>
              <a:defRPr/>
            </a:pPr>
            <a:r>
              <a:rPr kumimoji="0" lang="en-US" altLang="zh-CN" sz="3000" b="1" kern="1200" cap="none" spc="0" normalizeH="0" baseline="0" noProof="0" dirty="0">
                <a:solidFill>
                  <a:srgbClr val="392B4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oper Black" panose="0208090404030B020404" pitchFamily="18" charset="0"/>
                <a:ea typeface="宋体" panose="02010600030101010101" pitchFamily="2" charset="-122"/>
                <a:cs typeface="+mn-cs"/>
              </a:rPr>
              <a:t>Grammar exercise</a:t>
            </a:r>
            <a:endParaRPr kumimoji="0" lang="zh-CN" altLang="en-US" sz="3000" b="1" kern="1200" cap="none" spc="0" normalizeH="0" baseline="0" noProof="0" dirty="0">
              <a:solidFill>
                <a:srgbClr val="392B4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oper Black" panose="0208090404030B0204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6" grpId="0" bldLvl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1506" name="Picture 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37500" y="515991"/>
            <a:ext cx="7117292" cy="4717521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矩形 2"/>
          <p:cNvSpPr/>
          <p:nvPr/>
        </p:nvSpPr>
        <p:spPr>
          <a:xfrm>
            <a:off x="1391708" y="2140003"/>
            <a:ext cx="4030345" cy="39878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000" b="1" dirty="0">
                <a:solidFill>
                  <a:srgbClr val="C00000"/>
                </a:solidFill>
                <a:latin typeface="Arial" panose="020B0604020202020204" pitchFamily="34" charset="0"/>
              </a:rPr>
              <a:t>Mike </a:t>
            </a:r>
            <a:r>
              <a:rPr lang="en-US" altLang="zh-CN" sz="2000" b="1" dirty="0">
                <a:solidFill>
                  <a:schemeClr val="hlink"/>
                </a:solidFill>
                <a:latin typeface="Arial" panose="020B0604020202020204" pitchFamily="34" charset="0"/>
              </a:rPr>
              <a:t>used to go</a:t>
            </a:r>
            <a:r>
              <a:rPr lang="en-US" altLang="zh-CN" sz="2000" b="1" dirty="0">
                <a:solidFill>
                  <a:srgbClr val="C00000"/>
                </a:solidFill>
                <a:latin typeface="Arial" panose="020B0604020202020204" pitchFamily="34" charset="0"/>
              </a:rPr>
              <a:t> to bed at 9 p.m.</a:t>
            </a:r>
            <a:endParaRPr lang="zh-CN" altLang="en-US" sz="2000" b="1" dirty="0">
              <a:solidFill>
                <a:srgbClr val="C00000"/>
              </a:solidFill>
              <a:latin typeface="Arial" panose="020B0604020202020204" pitchFamily="34" charset="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391708" y="2469357"/>
            <a:ext cx="3819525" cy="39878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000" b="1" dirty="0">
                <a:solidFill>
                  <a:srgbClr val="C00000"/>
                </a:solidFill>
                <a:latin typeface="Arial" panose="020B0604020202020204" pitchFamily="34" charset="0"/>
              </a:rPr>
              <a:t>Now he </a:t>
            </a:r>
            <a:r>
              <a:rPr lang="en-US" altLang="zh-CN" sz="2000" b="1" dirty="0">
                <a:solidFill>
                  <a:schemeClr val="hlink"/>
                </a:solidFill>
                <a:latin typeface="Arial" panose="020B0604020202020204" pitchFamily="34" charset="0"/>
              </a:rPr>
              <a:t>goes to bed</a:t>
            </a:r>
            <a:r>
              <a:rPr lang="en-US" altLang="zh-CN" sz="2000" b="1" dirty="0">
                <a:solidFill>
                  <a:srgbClr val="C00000"/>
                </a:solidFill>
                <a:latin typeface="Arial" panose="020B0604020202020204" pitchFamily="34" charset="0"/>
              </a:rPr>
              <a:t> at 10 p.m.</a:t>
            </a:r>
            <a:endParaRPr lang="zh-CN" altLang="en-US" sz="2000" b="1" dirty="0">
              <a:solidFill>
                <a:srgbClr val="C00000"/>
              </a:solidFill>
              <a:latin typeface="Arial" panose="020B0604020202020204" pitchFamily="34" charset="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391920" y="4515168"/>
            <a:ext cx="4439920" cy="39878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000" b="1" dirty="0">
                <a:solidFill>
                  <a:srgbClr val="C00000"/>
                </a:solidFill>
                <a:latin typeface="Arial" panose="020B0604020202020204" pitchFamily="34" charset="0"/>
              </a:rPr>
              <a:t>Mike </a:t>
            </a:r>
            <a:r>
              <a:rPr lang="en-US" altLang="zh-CN" sz="2000" b="1" dirty="0">
                <a:solidFill>
                  <a:schemeClr val="hlink"/>
                </a:solidFill>
                <a:latin typeface="Arial" panose="020B0604020202020204" pitchFamily="34" charset="0"/>
              </a:rPr>
              <a:t>didn’t use to enjoy</a:t>
            </a:r>
            <a:r>
              <a:rPr lang="en-US" altLang="zh-CN" sz="2000" b="1" dirty="0">
                <a:solidFill>
                  <a:srgbClr val="C00000"/>
                </a:solidFill>
                <a:latin typeface="Arial" panose="020B0604020202020204" pitchFamily="34" charset="0"/>
              </a:rPr>
              <a:t> swimming.</a:t>
            </a:r>
            <a:endParaRPr lang="zh-CN" altLang="en-US" sz="2000" b="1" dirty="0">
              <a:solidFill>
                <a:srgbClr val="C00000"/>
              </a:solidFill>
              <a:latin typeface="Arial" panose="020B0604020202020204" pitchFamily="34" charset="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391708" y="4834678"/>
            <a:ext cx="4554220" cy="39878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000" b="1" dirty="0">
                <a:solidFill>
                  <a:srgbClr val="C00000"/>
                </a:solidFill>
                <a:latin typeface="Arial" panose="020B0604020202020204" pitchFamily="34" charset="0"/>
              </a:rPr>
              <a:t>Now he </a:t>
            </a:r>
            <a:r>
              <a:rPr lang="en-US" altLang="zh-CN" sz="2000" b="1" dirty="0">
                <a:solidFill>
                  <a:schemeClr val="hlink"/>
                </a:solidFill>
                <a:latin typeface="Arial" panose="020B0604020202020204" pitchFamily="34" charset="0"/>
              </a:rPr>
              <a:t>goes swimming</a:t>
            </a:r>
            <a:r>
              <a:rPr lang="en-US" altLang="zh-CN" sz="2000" b="1" dirty="0">
                <a:solidFill>
                  <a:srgbClr val="C00000"/>
                </a:solidFill>
                <a:latin typeface="Arial" panose="020B0604020202020204" pitchFamily="34" charset="0"/>
              </a:rPr>
              <a:t> every week.</a:t>
            </a:r>
            <a:endParaRPr lang="zh-CN" altLang="en-US" sz="2000" b="1" dirty="0">
              <a:solidFill>
                <a:srgbClr val="C0000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charRg st="0" end="3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charRg st="0" end="3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charRg st="0" end="3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>
                                            <p:txEl>
                                              <p:charRg st="0" end="3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charRg st="0" end="3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>
                                            <p:txEl>
                                              <p:charRg st="0" end="3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>
                                            <p:txEl>
                                              <p:charRg st="0" end="3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>
                                            <p:txEl>
                                              <p:charRg st="0" end="3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2530" name="Picture 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62000" y="1405255"/>
            <a:ext cx="7634605" cy="252031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矩形 2"/>
          <p:cNvSpPr/>
          <p:nvPr/>
        </p:nvSpPr>
        <p:spPr>
          <a:xfrm>
            <a:off x="1332177" y="3096948"/>
            <a:ext cx="5060156" cy="3987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000" b="1" dirty="0">
                <a:solidFill>
                  <a:srgbClr val="C00000"/>
                </a:solidFill>
                <a:latin typeface="Arial" panose="020B0604020202020204" pitchFamily="34" charset="0"/>
              </a:rPr>
              <a:t>Mike </a:t>
            </a:r>
            <a:r>
              <a:rPr lang="en-US" altLang="zh-CN" sz="2000" b="1" dirty="0">
                <a:solidFill>
                  <a:schemeClr val="hlink"/>
                </a:solidFill>
                <a:latin typeface="Arial" panose="020B0604020202020204" pitchFamily="34" charset="0"/>
              </a:rPr>
              <a:t>used to be</a:t>
            </a:r>
            <a:r>
              <a:rPr lang="en-US" altLang="zh-CN" sz="2000" b="1" dirty="0">
                <a:solidFill>
                  <a:srgbClr val="C00000"/>
                </a:solidFill>
                <a:latin typeface="Arial" panose="020B0604020202020204" pitchFamily="34" charset="0"/>
              </a:rPr>
              <a:t> shy. </a:t>
            </a:r>
            <a:endParaRPr lang="zh-CN" altLang="en-US" sz="2000" b="1" dirty="0">
              <a:solidFill>
                <a:srgbClr val="C00000"/>
              </a:solidFill>
              <a:latin typeface="Arial" panose="020B0604020202020204" pitchFamily="34" charset="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332178" y="3492500"/>
            <a:ext cx="4114800" cy="39878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000" b="1" dirty="0">
                <a:solidFill>
                  <a:srgbClr val="C00000"/>
                </a:solidFill>
                <a:latin typeface="Arial" panose="020B0604020202020204" pitchFamily="34" charset="0"/>
              </a:rPr>
              <a:t>Now he </a:t>
            </a:r>
            <a:r>
              <a:rPr lang="en-US" altLang="zh-CN" sz="2000" b="1" dirty="0">
                <a:solidFill>
                  <a:schemeClr val="hlink"/>
                </a:solidFill>
                <a:latin typeface="Arial" panose="020B0604020202020204" pitchFamily="34" charset="0"/>
              </a:rPr>
              <a:t>enjoys talking to</a:t>
            </a:r>
            <a:r>
              <a:rPr lang="en-US" altLang="zh-CN" sz="2000" b="1" dirty="0">
                <a:solidFill>
                  <a:srgbClr val="C00000"/>
                </a:solidFill>
                <a:latin typeface="Arial" panose="020B0604020202020204" pitchFamily="34" charset="0"/>
              </a:rPr>
              <a:t> people.</a:t>
            </a:r>
            <a:endParaRPr lang="zh-CN" altLang="en-US" sz="2000" b="1" dirty="0">
              <a:solidFill>
                <a:srgbClr val="C0000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1203" name="Text Box 3"/>
          <p:cNvSpPr txBox="1">
            <a:spLocks noChangeArrowheads="1"/>
          </p:cNvSpPr>
          <p:nvPr/>
        </p:nvSpPr>
        <p:spPr bwMode="auto">
          <a:xfrm>
            <a:off x="313690" y="688340"/>
            <a:ext cx="7927975" cy="2553335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marR="0" defTabSz="914400">
              <a:buClrTx/>
              <a:buSzTx/>
              <a:buFontTx/>
              <a:defRPr/>
            </a:pPr>
            <a:r>
              <a:rPr kumimoji="0" lang="en-US" altLang="zh-CN" sz="2665" kern="1200" cap="none" spc="0" normalizeH="0" baseline="0" noProof="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He </a:t>
            </a:r>
            <a:r>
              <a:rPr kumimoji="0" lang="en-US" altLang="zh-CN" sz="2665" b="1" kern="1200" cap="none" spc="0" normalizeH="0" baseline="0" noProof="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used to </a:t>
            </a:r>
            <a:r>
              <a:rPr kumimoji="0" lang="en-US" altLang="zh-CN" sz="2665" kern="1200" cap="none" spc="0" normalizeH="0" baseline="0" noProof="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look at the stars every night, but now he does not.</a:t>
            </a:r>
            <a:endParaRPr kumimoji="0" lang="en-US" altLang="zh-CN" sz="2665" kern="1200" cap="none" spc="0" normalizeH="0" baseline="0" noProof="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R="0" defTabSz="914400">
              <a:buClrTx/>
              <a:buSzTx/>
              <a:buFontTx/>
              <a:defRPr/>
            </a:pPr>
            <a:r>
              <a:rPr kumimoji="0" lang="en-US" altLang="zh-CN" sz="2665" kern="1200" cap="none" spc="0" normalizeH="0" baseline="0" noProof="0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He </a:t>
            </a:r>
            <a:r>
              <a:rPr kumimoji="0" lang="en-US" altLang="zh-CN" sz="2665" b="1" kern="1200" cap="none" spc="0" normalizeH="0" baseline="0" noProof="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used</a:t>
            </a:r>
            <a:r>
              <a:rPr kumimoji="0" lang="en-US" altLang="zh-CN" sz="2665" kern="1200" cap="none" spc="0" normalizeH="0" baseline="0" noProof="0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his knowledge </a:t>
            </a:r>
            <a:r>
              <a:rPr kumimoji="0" lang="en-US" altLang="zh-CN" sz="2665" b="1" kern="1200" cap="none" spc="0" normalizeH="0" baseline="0" noProof="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to</a:t>
            </a:r>
            <a:r>
              <a:rPr kumimoji="0" lang="en-US" altLang="zh-CN" sz="2665" kern="1200" cap="none" spc="0" normalizeH="0" baseline="0" noProof="0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tell people about the stars in a lively way.</a:t>
            </a:r>
            <a:endParaRPr kumimoji="0" lang="en-US" altLang="zh-CN" sz="2665" kern="1200" cap="none" spc="0" normalizeH="0" baseline="0" noProof="0" dirty="0"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R="0" defTabSz="914400">
              <a:buClrTx/>
              <a:buSzTx/>
              <a:buFontTx/>
              <a:defRPr/>
            </a:pPr>
            <a:r>
              <a:rPr kumimoji="0" lang="en-US" altLang="zh-CN" sz="2665" kern="1200" cap="none" spc="0" normalizeH="0" baseline="0" noProof="0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He </a:t>
            </a:r>
            <a:r>
              <a:rPr kumimoji="0" lang="en-US" altLang="zh-CN" sz="2665" b="1" kern="1200" cap="none" spc="0" normalizeH="0" baseline="0" noProof="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gets / is used to</a:t>
            </a:r>
            <a:r>
              <a:rPr kumimoji="0" lang="en-US" altLang="zh-CN" sz="2665" kern="1200" cap="none" spc="0" normalizeH="0" baseline="0" noProof="0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living in Guangzhou now.</a:t>
            </a:r>
            <a:endParaRPr kumimoji="0" lang="en-US" altLang="zh-CN" sz="2665" kern="1200" cap="none" spc="0" normalizeH="0" baseline="0" noProof="0" dirty="0"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R="0" defTabSz="914400">
              <a:buClrTx/>
              <a:buSzTx/>
              <a:buFontTx/>
              <a:defRPr/>
            </a:pPr>
            <a:r>
              <a:rPr kumimoji="0" lang="en-US" altLang="zh-CN" sz="2665" kern="1200" cap="none" spc="0" normalizeH="0" baseline="0" noProof="0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The mobilephone </a:t>
            </a:r>
            <a:r>
              <a:rPr kumimoji="0" lang="en-US" altLang="zh-CN" sz="2665" b="1" kern="1200" cap="none" spc="0" normalizeH="0" baseline="0" noProof="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is used to</a:t>
            </a:r>
            <a:r>
              <a:rPr kumimoji="0" lang="en-US" altLang="zh-CN" sz="2665" kern="1200" cap="none" spc="0" normalizeH="0" baseline="0" noProof="0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call his mum. </a:t>
            </a:r>
            <a:endParaRPr kumimoji="0" lang="en-US" altLang="zh-CN" sz="2665" kern="1200" cap="none" spc="0" normalizeH="0" baseline="0" noProof="0" dirty="0"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1216" name="Text Box 16"/>
          <p:cNvSpPr txBox="1">
            <a:spLocks noChangeArrowheads="1"/>
          </p:cNvSpPr>
          <p:nvPr/>
        </p:nvSpPr>
        <p:spPr bwMode="auto">
          <a:xfrm>
            <a:off x="393700" y="3420110"/>
            <a:ext cx="8356600" cy="1732915"/>
          </a:xfrm>
          <a:prstGeom prst="rect">
            <a:avLst/>
          </a:prstGeom>
          <a:solidFill>
            <a:srgbClr val="FFFF99"/>
          </a:solidFill>
          <a:ln w="9525">
            <a:solidFill>
              <a:srgbClr val="FF9900"/>
            </a:solidFill>
            <a:miter lim="800000"/>
          </a:ln>
          <a:effectLst/>
        </p:spPr>
        <p:txBody>
          <a:bodyPr wrap="square">
            <a:spAutoFit/>
          </a:bodyPr>
          <a:lstStyle/>
          <a:p>
            <a:pPr marR="0" defTabSz="914400">
              <a:buClrTx/>
              <a:buSzTx/>
              <a:buFontTx/>
              <a:defRPr/>
            </a:pPr>
            <a:r>
              <a:rPr kumimoji="0" lang="zh-CN" altLang="en-US" sz="2665" b="1" kern="1200" cap="none" spc="0" normalizeH="0" baseline="0" noProof="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sb. </a:t>
            </a:r>
            <a:r>
              <a:rPr kumimoji="0" lang="zh-CN" altLang="en-US" sz="2665" b="1" kern="1200" cap="none" spc="0" normalizeH="0" baseline="0" noProof="0" dirty="0">
                <a:solidFill>
                  <a:srgbClr val="0C4DF2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used to</a:t>
            </a:r>
            <a:r>
              <a:rPr kumimoji="0" lang="zh-CN" altLang="en-US" sz="2665" b="1" kern="1200" cap="none" spc="0" normalizeH="0" baseline="0" noProof="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do sth.：                 某人过去常做某事</a:t>
            </a:r>
            <a:endParaRPr kumimoji="0" lang="zh-CN" altLang="en-US" sz="2665" b="1" kern="1200" cap="none" spc="0" normalizeH="0" baseline="0" noProof="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R="0" defTabSz="914400">
              <a:buClrTx/>
              <a:buSzTx/>
              <a:buFontTx/>
              <a:defRPr/>
            </a:pPr>
            <a:r>
              <a:rPr kumimoji="0" lang="zh-CN" altLang="en-US" sz="2665" b="1" kern="1200" cap="none" spc="0" normalizeH="0" baseline="0" noProof="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sb. </a:t>
            </a:r>
            <a:r>
              <a:rPr kumimoji="0" lang="zh-CN" altLang="en-US" sz="2665" b="1" kern="1200" cap="none" spc="0" normalizeH="0" baseline="0" noProof="0" dirty="0">
                <a:solidFill>
                  <a:srgbClr val="0C4DF2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use</a:t>
            </a:r>
            <a:r>
              <a:rPr kumimoji="0" lang="zh-CN" altLang="en-US" sz="2665" b="1" kern="1200" cap="none" spc="0" normalizeH="0" baseline="0" noProof="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sth </a:t>
            </a:r>
            <a:r>
              <a:rPr kumimoji="0" lang="zh-CN" altLang="en-US" sz="2665" b="1" kern="1200" cap="none" spc="0" normalizeH="0" baseline="0" noProof="0" dirty="0">
                <a:solidFill>
                  <a:srgbClr val="0C4DF2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to</a:t>
            </a:r>
            <a:r>
              <a:rPr kumimoji="0" lang="zh-CN" altLang="en-US" sz="2665" b="1" kern="1200" cap="none" spc="0" normalizeH="0" baseline="0" noProof="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do sth.：             某人用某物来做某事</a:t>
            </a:r>
            <a:endParaRPr kumimoji="0" lang="zh-CN" altLang="en-US" sz="2665" b="1" kern="1200" cap="none" spc="0" normalizeH="0" baseline="0" noProof="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R="0" defTabSz="914400">
              <a:buClrTx/>
              <a:buSzTx/>
              <a:buFontTx/>
              <a:defRPr/>
            </a:pPr>
            <a:r>
              <a:rPr kumimoji="0" lang="zh-CN" altLang="en-US" sz="2665" b="1" kern="1200" cap="none" spc="0" normalizeH="0" baseline="0" noProof="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sb. </a:t>
            </a:r>
            <a:r>
              <a:rPr kumimoji="0" lang="zh-CN" altLang="en-US" sz="2665" b="1" kern="1200" cap="none" spc="0" normalizeH="0" baseline="0" noProof="0" dirty="0">
                <a:solidFill>
                  <a:srgbClr val="0C4DF2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get / </a:t>
            </a:r>
            <a:r>
              <a:rPr kumimoji="0" lang="en-US" altLang="zh-CN" sz="2665" b="1" kern="1200" cap="none" spc="0" normalizeH="0" baseline="0" noProof="0" dirty="0">
                <a:solidFill>
                  <a:srgbClr val="0C4DF2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be</a:t>
            </a:r>
            <a:r>
              <a:rPr kumimoji="0" lang="zh-CN" altLang="en-US" sz="2665" b="1" kern="1200" cap="none" spc="0" normalizeH="0" baseline="0" noProof="0" dirty="0">
                <a:solidFill>
                  <a:srgbClr val="0C4DF2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used to </a:t>
            </a:r>
            <a:r>
              <a:rPr kumimoji="0" lang="zh-CN" altLang="en-US" sz="2665" b="1" kern="1200" cap="none" spc="0" normalizeH="0" baseline="0" noProof="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doling sth.:  某人习惯于做某事</a:t>
            </a:r>
            <a:endParaRPr kumimoji="0" lang="zh-CN" altLang="en-US" sz="2665" b="1" kern="1200" cap="none" spc="0" normalizeH="0" baseline="0" noProof="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R="0" defTabSz="914400">
              <a:buClrTx/>
              <a:buSzTx/>
              <a:buFontTx/>
              <a:defRPr/>
            </a:pPr>
            <a:r>
              <a:rPr kumimoji="0" lang="zh-CN" altLang="en-US" sz="2665" b="1" kern="1200" cap="none" spc="0" normalizeH="0" baseline="0" noProof="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sth./sb. </a:t>
            </a:r>
            <a:r>
              <a:rPr kumimoji="0" lang="zh-CN" altLang="en-US" sz="2665" b="1" kern="1200" cap="none" spc="0" normalizeH="0" baseline="0" noProof="0" dirty="0">
                <a:solidFill>
                  <a:srgbClr val="0C4DF2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be used to</a:t>
            </a:r>
            <a:r>
              <a:rPr kumimoji="0" lang="zh-CN" altLang="en-US" sz="2665" b="1" kern="1200" cap="none" spc="0" normalizeH="0" baseline="0" noProof="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do sth.:         某物/某人被用来做某事</a:t>
            </a:r>
            <a:endParaRPr kumimoji="0" lang="zh-CN" altLang="en-US" sz="2665" b="1" kern="1200" cap="none" spc="0" normalizeH="0" baseline="0" noProof="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480152" y="135097"/>
            <a:ext cx="5893594" cy="55308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R="0" defTabSz="914400">
              <a:buClrTx/>
              <a:buSzTx/>
              <a:buFontTx/>
              <a:defRPr/>
            </a:pPr>
            <a:r>
              <a:rPr kumimoji="0" lang="en-US" altLang="zh-CN" sz="3000" b="1" kern="1200" cap="none" spc="0" normalizeH="0" baseline="0" noProof="0" dirty="0">
                <a:solidFill>
                  <a:srgbClr val="392B4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oper Black" panose="0208090404030B020404" pitchFamily="18" charset="0"/>
                <a:ea typeface="宋体" panose="02010600030101010101" pitchFamily="2" charset="-122"/>
                <a:cs typeface="+mn-cs"/>
              </a:rPr>
              <a:t>Things to remember</a:t>
            </a:r>
            <a:endParaRPr kumimoji="0" lang="zh-CN" altLang="en-US" sz="3000" b="1" kern="1200" cap="none" spc="0" normalizeH="0" baseline="0" noProof="0" dirty="0">
              <a:solidFill>
                <a:srgbClr val="392B4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oper Black" panose="0208090404030B0204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1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51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3" grpId="0" animBg="1"/>
      <p:bldP spid="51203" grpId="1" animBg="1"/>
      <p:bldP spid="51216" grpId="0" animBg="1"/>
      <p:bldP spid="51216" grpId="1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4578" name="Rectangle 2"/>
          <p:cNvSpPr>
            <a:spLocks noGrp="1"/>
          </p:cNvSpPr>
          <p:nvPr>
            <p:ph idx="1"/>
          </p:nvPr>
        </p:nvSpPr>
        <p:spPr>
          <a:xfrm>
            <a:off x="274320" y="212090"/>
            <a:ext cx="7882890" cy="5359400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wrap="square" lIns="76199" tIns="38099" rIns="76199" bIns="38099" numCol="1" anchor="t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25000"/>
              </a:lnSpc>
              <a:spcBef>
                <a:spcPct val="25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2665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Exercise </a:t>
            </a:r>
            <a:r>
              <a:rPr kumimoji="0" lang="en-US" altLang="zh-CN" sz="2665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Ⅰ</a:t>
            </a:r>
            <a:endParaRPr kumimoji="0" lang="zh-CN" altLang="en-US" sz="2665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25000"/>
              </a:lnSpc>
              <a:spcBef>
                <a:spcPct val="25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2665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1. I bought some red wine. I was in Italy at that time.</a:t>
            </a:r>
            <a:endParaRPr kumimoji="0" lang="en-US" altLang="zh-CN" sz="2665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25000"/>
              </a:lnSpc>
              <a:spcBef>
                <a:spcPct val="25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665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（改为同义句）</a:t>
            </a:r>
            <a:endParaRPr kumimoji="0" lang="zh-CN" altLang="en-US" sz="2665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25000"/>
              </a:lnSpc>
              <a:spcBef>
                <a:spcPct val="25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665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</a:t>
            </a:r>
            <a:r>
              <a:rPr kumimoji="0" lang="en-US" altLang="zh-CN" sz="2665" b="0" i="0" u="none" strike="noStrike" kern="1200" cap="none" spc="0" normalizeH="0" baseline="0" noProof="0" dirty="0" smtClean="0">
                <a:ln>
                  <a:noFill/>
                </a:ln>
                <a:solidFill>
                  <a:schemeClr val="hlin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_____ I was in Italy, I _______ some red wine</a:t>
            </a:r>
            <a:r>
              <a:rPr kumimoji="0" lang="en-US" altLang="zh-CN" sz="2665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endParaRPr kumimoji="0" lang="en-US" altLang="zh-CN" sz="2665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25000"/>
              </a:lnSpc>
              <a:spcBef>
                <a:spcPct val="25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2665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2. She often went to school on foot in the past, but she doesn</a:t>
            </a:r>
            <a:r>
              <a:rPr kumimoji="0" lang="en-US" altLang="zh-CN" sz="2665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’</a:t>
            </a:r>
            <a:r>
              <a:rPr kumimoji="0" lang="en-US" altLang="zh-CN" sz="2665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 do it now.</a:t>
            </a:r>
            <a:r>
              <a:rPr kumimoji="0" lang="zh-CN" altLang="en-US" sz="2665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（改为同义句）</a:t>
            </a:r>
            <a:endParaRPr kumimoji="0" lang="zh-CN" altLang="en-US" sz="2665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25000"/>
              </a:lnSpc>
              <a:spcBef>
                <a:spcPct val="25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665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</a:t>
            </a:r>
            <a:r>
              <a:rPr kumimoji="0" lang="en-US" altLang="zh-CN" sz="2665" b="0" i="0" u="none" strike="noStrike" kern="1200" cap="none" spc="0" normalizeH="0" baseline="0" noProof="0" dirty="0" smtClean="0">
                <a:ln>
                  <a:noFill/>
                </a:ln>
                <a:solidFill>
                  <a:schemeClr val="hlin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She ____ ____ go to school on foot in the past.</a:t>
            </a:r>
            <a:endParaRPr kumimoji="0" lang="en-US" altLang="zh-CN" sz="2665" b="0" i="0" u="none" strike="noStrike" kern="1200" cap="none" spc="0" normalizeH="0" baseline="0" noProof="0" dirty="0" smtClean="0">
              <a:ln>
                <a:noFill/>
              </a:ln>
              <a:solidFill>
                <a:schemeClr val="hlin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6083" name="Rectangle 3"/>
          <p:cNvSpPr/>
          <p:nvPr/>
        </p:nvSpPr>
        <p:spPr>
          <a:xfrm>
            <a:off x="506783" y="2011945"/>
            <a:ext cx="1068705" cy="5016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665" dirty="0">
                <a:solidFill>
                  <a:srgbClr val="FF0066"/>
                </a:solidFill>
                <a:latin typeface="Arial" panose="020B0604020202020204" pitchFamily="34" charset="0"/>
              </a:rPr>
              <a:t>When</a:t>
            </a:r>
            <a:endParaRPr lang="en-US" altLang="zh-CN" sz="2665" dirty="0">
              <a:solidFill>
                <a:srgbClr val="FF0066"/>
              </a:solidFill>
              <a:latin typeface="Arial" panose="020B0604020202020204" pitchFamily="34" charset="0"/>
            </a:endParaRPr>
          </a:p>
        </p:txBody>
      </p:sp>
      <p:sp>
        <p:nvSpPr>
          <p:cNvPr id="46084" name="Rectangle 4"/>
          <p:cNvSpPr/>
          <p:nvPr/>
        </p:nvSpPr>
        <p:spPr>
          <a:xfrm>
            <a:off x="3601033" y="2011945"/>
            <a:ext cx="1219835" cy="5016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665" dirty="0">
                <a:solidFill>
                  <a:srgbClr val="FF0066"/>
                </a:solidFill>
                <a:latin typeface="Arial" panose="020B0604020202020204" pitchFamily="34" charset="0"/>
              </a:rPr>
              <a:t>bought</a:t>
            </a:r>
            <a:endParaRPr lang="en-US" altLang="zh-CN" sz="2665" dirty="0">
              <a:solidFill>
                <a:srgbClr val="FF0066"/>
              </a:solidFill>
              <a:latin typeface="Arial" panose="020B0604020202020204" pitchFamily="34" charset="0"/>
            </a:endParaRPr>
          </a:p>
        </p:txBody>
      </p:sp>
      <p:sp>
        <p:nvSpPr>
          <p:cNvPr id="46085" name="Rectangle 5"/>
          <p:cNvSpPr/>
          <p:nvPr/>
        </p:nvSpPr>
        <p:spPr>
          <a:xfrm>
            <a:off x="1271058" y="3681730"/>
            <a:ext cx="1294765" cy="5016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665" dirty="0">
                <a:solidFill>
                  <a:srgbClr val="FF0066"/>
                </a:solidFill>
                <a:latin typeface="Arial" panose="020B0604020202020204" pitchFamily="34" charset="0"/>
              </a:rPr>
              <a:t>used to</a:t>
            </a:r>
            <a:endParaRPr lang="en-US" altLang="zh-CN" sz="2665" dirty="0">
              <a:solidFill>
                <a:srgbClr val="FF0066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6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46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46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3" grpId="0"/>
      <p:bldP spid="46084" grpId="0"/>
      <p:bldP spid="4608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5602" name="Rectangle 2"/>
          <p:cNvSpPr>
            <a:spLocks noGrp="1"/>
          </p:cNvSpPr>
          <p:nvPr>
            <p:ph idx="1"/>
          </p:nvPr>
        </p:nvSpPr>
        <p:spPr>
          <a:xfrm>
            <a:off x="454025" y="300355"/>
            <a:ext cx="7882890" cy="4503420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wrap="square" lIns="76199" tIns="38099" rIns="76199" bIns="38099" anchor="t">
            <a:normAutofit lnSpcReduction="20000"/>
          </a:bodyPr>
          <a:p>
            <a:pPr>
              <a:lnSpc>
                <a:spcPct val="120000"/>
              </a:lnSpc>
              <a:buNone/>
            </a:pPr>
            <a:r>
              <a:rPr lang="en-US" altLang="zh-CN" dirty="0"/>
              <a:t>3. I used to visit my grandparents every weekend. </a:t>
            </a:r>
            <a:r>
              <a:rPr lang="zh-CN" altLang="en-US" dirty="0"/>
              <a:t>（改为否定句）</a:t>
            </a:r>
            <a:endParaRPr lang="zh-CN" altLang="en-US" dirty="0"/>
          </a:p>
          <a:p>
            <a:pPr>
              <a:lnSpc>
                <a:spcPct val="120000"/>
              </a:lnSpc>
              <a:buNone/>
            </a:pPr>
            <a:r>
              <a:rPr lang="zh-CN" altLang="en-US" dirty="0"/>
              <a:t>   </a:t>
            </a:r>
            <a:r>
              <a:rPr lang="en-US" altLang="zh-CN" dirty="0"/>
              <a:t>I</a:t>
            </a:r>
            <a:r>
              <a:rPr lang="en-US" altLang="zh-CN" dirty="0">
                <a:solidFill>
                  <a:schemeClr val="hlink"/>
                </a:solidFill>
              </a:rPr>
              <a:t> ____ ____ ____ visit my grandparents  every weekend.</a:t>
            </a:r>
            <a:endParaRPr lang="en-US" altLang="zh-CN" dirty="0">
              <a:solidFill>
                <a:schemeClr val="hlink"/>
              </a:solidFill>
            </a:endParaRPr>
          </a:p>
          <a:p>
            <a:pPr>
              <a:lnSpc>
                <a:spcPct val="120000"/>
              </a:lnSpc>
              <a:buNone/>
            </a:pPr>
            <a:r>
              <a:rPr lang="en-US" altLang="zh-CN" dirty="0"/>
              <a:t>4. Tom used to play basketball with his classmates.</a:t>
            </a:r>
            <a:r>
              <a:rPr lang="zh-CN" altLang="en-US" dirty="0"/>
              <a:t>（改为一般疑问句）</a:t>
            </a:r>
            <a:endParaRPr lang="zh-CN" altLang="en-US" dirty="0"/>
          </a:p>
          <a:p>
            <a:pPr>
              <a:lnSpc>
                <a:spcPct val="120000"/>
              </a:lnSpc>
              <a:buNone/>
            </a:pPr>
            <a:r>
              <a:rPr lang="zh-CN" altLang="en-US" dirty="0"/>
              <a:t>   </a:t>
            </a:r>
            <a:r>
              <a:rPr lang="en-US" altLang="zh-CN" dirty="0">
                <a:solidFill>
                  <a:schemeClr val="hlink"/>
                </a:solidFill>
              </a:rPr>
              <a:t>____ Tom ____ ____ ____ basketball with his classmates?</a:t>
            </a:r>
            <a:endParaRPr lang="en-US" altLang="zh-CN" dirty="0">
              <a:solidFill>
                <a:schemeClr val="hlink"/>
              </a:solidFill>
            </a:endParaRPr>
          </a:p>
        </p:txBody>
      </p:sp>
      <p:sp>
        <p:nvSpPr>
          <p:cNvPr id="47107" name="Rectangle 3"/>
          <p:cNvSpPr/>
          <p:nvPr/>
        </p:nvSpPr>
        <p:spPr>
          <a:xfrm>
            <a:off x="1130935" y="1396630"/>
            <a:ext cx="2011045" cy="5016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665" dirty="0">
                <a:solidFill>
                  <a:srgbClr val="FF0066"/>
                </a:solidFill>
                <a:latin typeface="Arial" panose="020B0604020202020204" pitchFamily="34" charset="0"/>
              </a:rPr>
              <a:t>didn’t use to</a:t>
            </a:r>
            <a:endParaRPr lang="en-US" altLang="zh-CN" sz="2665" dirty="0">
              <a:solidFill>
                <a:srgbClr val="FF0066"/>
              </a:solidFill>
              <a:latin typeface="Arial" panose="020B0604020202020204" pitchFamily="34" charset="0"/>
            </a:endParaRPr>
          </a:p>
        </p:txBody>
      </p:sp>
      <p:sp>
        <p:nvSpPr>
          <p:cNvPr id="47108" name="Rectangle 4"/>
          <p:cNvSpPr/>
          <p:nvPr/>
        </p:nvSpPr>
        <p:spPr>
          <a:xfrm>
            <a:off x="950754" y="3505518"/>
            <a:ext cx="3365500" cy="5016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665" dirty="0">
                <a:solidFill>
                  <a:srgbClr val="FF0066"/>
                </a:solidFill>
                <a:latin typeface="Arial" panose="020B0604020202020204" pitchFamily="34" charset="0"/>
              </a:rPr>
              <a:t>Did           use to play</a:t>
            </a:r>
            <a:endParaRPr lang="en-US" altLang="zh-CN" sz="2665" dirty="0">
              <a:solidFill>
                <a:srgbClr val="FF0066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7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7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7" grpId="0"/>
      <p:bldP spid="4710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6626" name="Rectangle 3"/>
          <p:cNvSpPr>
            <a:spLocks noGrp="1"/>
          </p:cNvSpPr>
          <p:nvPr>
            <p:ph idx="1"/>
          </p:nvPr>
        </p:nvSpPr>
        <p:spPr>
          <a:xfrm>
            <a:off x="748665" y="408305"/>
            <a:ext cx="7298055" cy="4072890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wrap="square" lIns="76199" tIns="38099" rIns="76199" bIns="38099" anchor="t">
            <a:normAutofit fontScale="90000" lnSpcReduction="10000"/>
          </a:bodyPr>
          <a:p>
            <a:pPr>
              <a:buNone/>
            </a:pPr>
            <a:r>
              <a:rPr lang="en-US" altLang="zh-CN" b="1" dirty="0">
                <a:solidFill>
                  <a:srgbClr val="0000FF"/>
                </a:solidFill>
              </a:rPr>
              <a:t>Exercise Ⅱ</a:t>
            </a:r>
            <a:endParaRPr lang="en-US" altLang="zh-CN" b="1" dirty="0">
              <a:solidFill>
                <a:srgbClr val="0000FF"/>
              </a:solidFill>
            </a:endParaRPr>
          </a:p>
          <a:p>
            <a:pPr>
              <a:buNone/>
            </a:pPr>
            <a:endParaRPr lang="zh-CN" altLang="en-US" b="1" dirty="0">
              <a:solidFill>
                <a:srgbClr val="0000FF"/>
              </a:solidFill>
            </a:endParaRPr>
          </a:p>
          <a:p>
            <a:pPr>
              <a:buNone/>
            </a:pPr>
            <a:r>
              <a:rPr lang="en-US" altLang="zh-CN" dirty="0"/>
              <a:t>1. </a:t>
            </a:r>
            <a:r>
              <a:rPr lang="zh-CN" altLang="en-US" dirty="0"/>
              <a:t>他过去不常看书，但现在看。</a:t>
            </a:r>
            <a:endParaRPr lang="zh-CN" altLang="en-US" dirty="0"/>
          </a:p>
          <a:p>
            <a:pPr>
              <a:buNone/>
            </a:pPr>
            <a:r>
              <a:rPr lang="en-US" altLang="zh-CN" dirty="0"/>
              <a:t>He ____ ____ ____ ____  books, but he does now.</a:t>
            </a:r>
            <a:endParaRPr lang="en-US" altLang="zh-CN" dirty="0"/>
          </a:p>
          <a:p>
            <a:pPr>
              <a:buNone/>
            </a:pPr>
            <a:endParaRPr lang="en-US" altLang="zh-CN" dirty="0"/>
          </a:p>
          <a:p>
            <a:pPr>
              <a:buNone/>
            </a:pPr>
            <a:r>
              <a:rPr lang="en-US" altLang="zh-CN" dirty="0"/>
              <a:t>2. </a:t>
            </a:r>
            <a:r>
              <a:rPr lang="zh-CN" altLang="en-US" dirty="0"/>
              <a:t>我爸爸过去常常吸烟，但他现在不吸了。</a:t>
            </a:r>
            <a:endParaRPr lang="zh-CN" altLang="en-US" dirty="0"/>
          </a:p>
          <a:p>
            <a:pPr>
              <a:buNone/>
            </a:pPr>
            <a:r>
              <a:rPr lang="en-US" altLang="zh-CN" dirty="0"/>
              <a:t>My father ____ ____ ____, but now he doesn</a:t>
            </a:r>
            <a:r>
              <a:rPr lang="en-US" altLang="zh-CN" dirty="0">
                <a:latin typeface="Arial" panose="020B0604020202020204" pitchFamily="34" charset="0"/>
              </a:rPr>
              <a:t>’</a:t>
            </a:r>
            <a:r>
              <a:rPr lang="en-US" altLang="zh-CN" dirty="0"/>
              <a:t>t.</a:t>
            </a:r>
            <a:endParaRPr lang="en-US" altLang="zh-CN" dirty="0"/>
          </a:p>
        </p:txBody>
      </p:sp>
      <p:sp>
        <p:nvSpPr>
          <p:cNvPr id="48132" name="Rectangle 4"/>
          <p:cNvSpPr/>
          <p:nvPr/>
        </p:nvSpPr>
        <p:spPr>
          <a:xfrm>
            <a:off x="1725083" y="1875896"/>
            <a:ext cx="2667000" cy="381000"/>
          </a:xfrm>
          <a:prstGeom prst="rect">
            <a:avLst/>
          </a:prstGeom>
          <a:noFill/>
          <a:ln w="9525">
            <a:noFill/>
          </a:ln>
        </p:spPr>
        <p:txBody>
          <a:bodyPr wrap="none" anchor="ctr"/>
          <a:p>
            <a:pPr algn="ctr"/>
            <a:r>
              <a:rPr lang="en-US" altLang="zh-CN" sz="2335" b="1" dirty="0">
                <a:solidFill>
                  <a:srgbClr val="FF0000"/>
                </a:solidFill>
                <a:latin typeface="Arial" panose="020B0604020202020204" pitchFamily="34" charset="0"/>
              </a:rPr>
              <a:t>didn’t use to read</a:t>
            </a:r>
            <a:endParaRPr lang="en-US" altLang="zh-CN" sz="2335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48133" name="Rectangle 5"/>
          <p:cNvSpPr/>
          <p:nvPr/>
        </p:nvSpPr>
        <p:spPr>
          <a:xfrm>
            <a:off x="2545927" y="3757243"/>
            <a:ext cx="2032000" cy="381000"/>
          </a:xfrm>
          <a:prstGeom prst="rect">
            <a:avLst/>
          </a:prstGeom>
          <a:noFill/>
          <a:ln w="9525">
            <a:noFill/>
          </a:ln>
        </p:spPr>
        <p:txBody>
          <a:bodyPr wrap="none" anchor="ctr"/>
          <a:p>
            <a:pPr algn="ctr"/>
            <a:r>
              <a:rPr lang="en-US" altLang="zh-CN" sz="2335" b="1" dirty="0">
                <a:solidFill>
                  <a:srgbClr val="FF0000"/>
                </a:solidFill>
                <a:latin typeface="Arial" panose="020B0604020202020204" pitchFamily="34" charset="0"/>
              </a:rPr>
              <a:t>used to smoke</a:t>
            </a:r>
            <a:endParaRPr lang="en-US" altLang="zh-CN" sz="2335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8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8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8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8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2" grpId="0"/>
      <p:bldP spid="4813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7650" name="Rectangle 2"/>
          <p:cNvSpPr>
            <a:spLocks noGrp="1"/>
          </p:cNvSpPr>
          <p:nvPr>
            <p:ph idx="1"/>
          </p:nvPr>
        </p:nvSpPr>
        <p:spPr>
          <a:xfrm>
            <a:off x="385445" y="161290"/>
            <a:ext cx="8065770" cy="5270500"/>
          </a:xfrm>
        </p:spPr>
        <p:txBody>
          <a:bodyPr vert="horz" wrap="square" lIns="76199" tIns="38099" rIns="76199" bIns="38099" anchor="t">
            <a:normAutofit/>
          </a:bodyPr>
          <a:p>
            <a:pPr>
              <a:buNone/>
            </a:pPr>
            <a:r>
              <a:rPr lang="en-US" altLang="zh-CN" b="1" dirty="0">
                <a:solidFill>
                  <a:srgbClr val="0000FF"/>
                </a:solidFill>
              </a:rPr>
              <a:t>Exercise Ⅲ</a:t>
            </a:r>
            <a:endParaRPr lang="zh-CN" altLang="en-US" b="1" dirty="0">
              <a:solidFill>
                <a:srgbClr val="0000FF"/>
              </a:solidFill>
            </a:endParaRPr>
          </a:p>
          <a:p>
            <a:pPr>
              <a:buNone/>
            </a:pPr>
            <a:r>
              <a:rPr lang="en-US" altLang="zh-CN" sz="2400" dirty="0"/>
              <a:t>(     )1. Daisy ____ me with my English homework, but she doesn</a:t>
            </a:r>
            <a:r>
              <a:rPr lang="en-US" altLang="zh-CN" sz="2400" dirty="0">
                <a:latin typeface="Arial" panose="020B0604020202020204" pitchFamily="34" charset="0"/>
              </a:rPr>
              <a:t>’</a:t>
            </a:r>
            <a:r>
              <a:rPr lang="en-US" altLang="zh-CN" sz="2400" dirty="0"/>
              <a:t>t now.</a:t>
            </a:r>
            <a:endParaRPr lang="en-US" altLang="zh-CN" sz="2400" dirty="0"/>
          </a:p>
          <a:p>
            <a:pPr>
              <a:buNone/>
            </a:pPr>
            <a:r>
              <a:rPr lang="en-US" altLang="zh-CN" sz="2400" dirty="0"/>
              <a:t>    A. used to helping		B. is used to help</a:t>
            </a:r>
            <a:endParaRPr lang="en-US" altLang="zh-CN" sz="2400" dirty="0"/>
          </a:p>
          <a:p>
            <a:pPr>
              <a:buNone/>
            </a:pPr>
            <a:r>
              <a:rPr lang="en-US" altLang="zh-CN" sz="2400" dirty="0"/>
              <a:t>    C. used to help		D. uses to help</a:t>
            </a:r>
            <a:endParaRPr lang="en-US" altLang="zh-CN" sz="2400" dirty="0"/>
          </a:p>
          <a:p>
            <a:pPr>
              <a:buNone/>
            </a:pPr>
            <a:r>
              <a:rPr lang="en-US" altLang="zh-CN" sz="2400" dirty="0"/>
              <a:t>(    )2. We will go to the park ____ the weather is fine.</a:t>
            </a:r>
            <a:endParaRPr lang="en-US" altLang="zh-CN" sz="2400" dirty="0"/>
          </a:p>
          <a:p>
            <a:pPr>
              <a:buNone/>
            </a:pPr>
            <a:r>
              <a:rPr lang="en-US" altLang="zh-CN" sz="2400" dirty="0"/>
              <a:t>    A. after			B. when</a:t>
            </a:r>
            <a:endParaRPr lang="en-US" altLang="zh-CN" sz="2400" dirty="0"/>
          </a:p>
          <a:p>
            <a:pPr>
              <a:buNone/>
            </a:pPr>
            <a:r>
              <a:rPr lang="en-US" altLang="zh-CN" sz="2400" dirty="0"/>
              <a:t>    C. before			D. what</a:t>
            </a:r>
            <a:endParaRPr lang="en-US" altLang="zh-CN" sz="2400" dirty="0"/>
          </a:p>
          <a:p>
            <a:pPr>
              <a:buNone/>
            </a:pPr>
            <a:r>
              <a:rPr lang="en-US" altLang="zh-CN" sz="2400" dirty="0"/>
              <a:t>(    )3. What do you want to be when you ____ up?</a:t>
            </a:r>
            <a:endParaRPr lang="en-US" altLang="zh-CN" sz="2400" dirty="0"/>
          </a:p>
          <a:p>
            <a:pPr>
              <a:buNone/>
            </a:pPr>
            <a:r>
              <a:rPr lang="en-US" altLang="zh-CN" sz="2400" dirty="0"/>
              <a:t>    A. will grow			B. growing </a:t>
            </a:r>
            <a:endParaRPr lang="en-US" altLang="zh-CN" sz="2400" dirty="0"/>
          </a:p>
          <a:p>
            <a:pPr>
              <a:buNone/>
            </a:pPr>
            <a:r>
              <a:rPr lang="en-US" altLang="zh-CN" sz="2400" dirty="0"/>
              <a:t>   C. grew			D. grow</a:t>
            </a:r>
            <a:endParaRPr lang="en-US" altLang="zh-CN" sz="2400" dirty="0"/>
          </a:p>
        </p:txBody>
      </p:sp>
      <p:sp>
        <p:nvSpPr>
          <p:cNvPr id="49155" name="Rectangle 3"/>
          <p:cNvSpPr/>
          <p:nvPr/>
        </p:nvSpPr>
        <p:spPr>
          <a:xfrm>
            <a:off x="513027" y="728345"/>
            <a:ext cx="427990" cy="5016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665" dirty="0">
                <a:solidFill>
                  <a:srgbClr val="FF0066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C </a:t>
            </a:r>
            <a:endParaRPr lang="en-US" altLang="zh-CN" sz="2665" dirty="0">
              <a:solidFill>
                <a:srgbClr val="FF0066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49156" name="Rectangle 4"/>
          <p:cNvSpPr/>
          <p:nvPr/>
        </p:nvSpPr>
        <p:spPr>
          <a:xfrm>
            <a:off x="513080" y="2432421"/>
            <a:ext cx="408940" cy="5016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665" dirty="0">
                <a:solidFill>
                  <a:srgbClr val="FF0066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B</a:t>
            </a:r>
            <a:endParaRPr lang="en-US" altLang="zh-CN" sz="2665" dirty="0">
              <a:solidFill>
                <a:srgbClr val="FF0066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49157" name="Rectangle 5"/>
          <p:cNvSpPr/>
          <p:nvPr/>
        </p:nvSpPr>
        <p:spPr>
          <a:xfrm>
            <a:off x="513080" y="3749834"/>
            <a:ext cx="427990" cy="5016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665" dirty="0">
                <a:solidFill>
                  <a:srgbClr val="FF0066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D</a:t>
            </a:r>
            <a:endParaRPr lang="en-US" altLang="zh-CN" sz="2665" dirty="0">
              <a:solidFill>
                <a:srgbClr val="FF0066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9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9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9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5" grpId="0"/>
      <p:bldP spid="49156" grpId="0"/>
      <p:bldP spid="4915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8674" name="Rectangle 2"/>
          <p:cNvSpPr>
            <a:spLocks noGrp="1"/>
          </p:cNvSpPr>
          <p:nvPr>
            <p:ph idx="1"/>
          </p:nvPr>
        </p:nvSpPr>
        <p:spPr>
          <a:xfrm>
            <a:off x="414020" y="242570"/>
            <a:ext cx="7685405" cy="5229860"/>
          </a:xfrm>
        </p:spPr>
        <p:txBody>
          <a:bodyPr vert="horz" wrap="square" lIns="76199" tIns="38099" rIns="76199" bIns="38099" anchor="t"/>
          <a:p>
            <a:pPr>
              <a:lnSpc>
                <a:spcPct val="120000"/>
              </a:lnSpc>
              <a:buNone/>
            </a:pPr>
            <a:r>
              <a:rPr lang="en-US" altLang="zh-CN" sz="2400" dirty="0"/>
              <a:t>(    )4. When we ____ on holidays, we ____ a lot of beautiful photos.</a:t>
            </a:r>
            <a:endParaRPr lang="en-US" altLang="zh-CN" sz="2400" dirty="0"/>
          </a:p>
          <a:p>
            <a:pPr>
              <a:lnSpc>
                <a:spcPct val="120000"/>
              </a:lnSpc>
              <a:buNone/>
            </a:pPr>
            <a:r>
              <a:rPr lang="en-US" altLang="zh-CN" sz="2400" dirty="0"/>
              <a:t>    A. are; took			B. were; took</a:t>
            </a:r>
            <a:endParaRPr lang="en-US" altLang="zh-CN" sz="2400" dirty="0"/>
          </a:p>
          <a:p>
            <a:pPr>
              <a:lnSpc>
                <a:spcPct val="120000"/>
              </a:lnSpc>
              <a:buNone/>
            </a:pPr>
            <a:r>
              <a:rPr lang="en-US" altLang="zh-CN" sz="2400" dirty="0"/>
              <a:t>    C. were; take		D. will be; take</a:t>
            </a:r>
            <a:endParaRPr lang="en-US" altLang="zh-CN" sz="2400" dirty="0"/>
          </a:p>
          <a:p>
            <a:pPr>
              <a:lnSpc>
                <a:spcPct val="120000"/>
              </a:lnSpc>
              <a:buNone/>
            </a:pPr>
            <a:r>
              <a:rPr lang="en-US" altLang="zh-CN" sz="2400" dirty="0"/>
              <a:t>(    )5. </a:t>
            </a:r>
            <a:r>
              <a:rPr lang="en-US" altLang="zh-CN" sz="2400" dirty="0">
                <a:latin typeface="Arial" panose="020B0604020202020204" pitchFamily="34" charset="0"/>
              </a:rPr>
              <a:t>—</a:t>
            </a:r>
            <a:r>
              <a:rPr lang="en-US" altLang="zh-CN" sz="2400" dirty="0"/>
              <a:t>  ____ Lucy ____ to eat a lot of food?</a:t>
            </a:r>
            <a:endParaRPr lang="en-US" altLang="zh-CN" sz="2400" dirty="0"/>
          </a:p>
          <a:p>
            <a:pPr>
              <a:lnSpc>
                <a:spcPct val="120000"/>
              </a:lnSpc>
              <a:buNone/>
            </a:pPr>
            <a:r>
              <a:rPr lang="en-US" altLang="zh-CN" sz="2400" dirty="0"/>
              <a:t>    </a:t>
            </a:r>
            <a:r>
              <a:rPr lang="en-US" altLang="zh-CN" sz="2400" dirty="0">
                <a:latin typeface="Arial" panose="020B0604020202020204" pitchFamily="34" charset="0"/>
              </a:rPr>
              <a:t>—</a:t>
            </a:r>
            <a:r>
              <a:rPr lang="en-US" altLang="zh-CN" sz="2400" dirty="0"/>
              <a:t> Yes, she did. But now she eats little to keep fit.</a:t>
            </a:r>
            <a:endParaRPr lang="en-US" altLang="zh-CN" sz="2400" dirty="0"/>
          </a:p>
          <a:p>
            <a:pPr>
              <a:lnSpc>
                <a:spcPct val="120000"/>
              </a:lnSpc>
              <a:buNone/>
            </a:pPr>
            <a:r>
              <a:rPr lang="en-US" altLang="zh-CN" sz="2400" dirty="0"/>
              <a:t>   A. Did; use			B. Does; use</a:t>
            </a:r>
            <a:endParaRPr lang="en-US" altLang="zh-CN" sz="2400" dirty="0"/>
          </a:p>
          <a:p>
            <a:pPr>
              <a:lnSpc>
                <a:spcPct val="120000"/>
              </a:lnSpc>
              <a:buNone/>
            </a:pPr>
            <a:r>
              <a:rPr lang="en-US" altLang="zh-CN" sz="2400" dirty="0"/>
              <a:t>   C. Did; used			D. Is; use</a:t>
            </a:r>
            <a:endParaRPr lang="en-US" altLang="zh-CN" sz="2400" dirty="0"/>
          </a:p>
        </p:txBody>
      </p:sp>
      <p:sp>
        <p:nvSpPr>
          <p:cNvPr id="50179" name="Rectangle 3"/>
          <p:cNvSpPr/>
          <p:nvPr/>
        </p:nvSpPr>
        <p:spPr>
          <a:xfrm>
            <a:off x="514350" y="311521"/>
            <a:ext cx="408940" cy="5016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665" dirty="0">
                <a:solidFill>
                  <a:srgbClr val="FF0066"/>
                </a:solidFill>
                <a:latin typeface="Arial" panose="020B0604020202020204" pitchFamily="34" charset="0"/>
              </a:rPr>
              <a:t>B</a:t>
            </a:r>
            <a:endParaRPr lang="en-US" altLang="zh-CN" sz="2665" dirty="0">
              <a:solidFill>
                <a:srgbClr val="FF0066"/>
              </a:solidFill>
              <a:latin typeface="Arial" panose="020B0604020202020204" pitchFamily="34" charset="0"/>
            </a:endParaRPr>
          </a:p>
        </p:txBody>
      </p:sp>
      <p:sp>
        <p:nvSpPr>
          <p:cNvPr id="50180" name="Rectangle 4"/>
          <p:cNvSpPr/>
          <p:nvPr/>
        </p:nvSpPr>
        <p:spPr>
          <a:xfrm>
            <a:off x="514350" y="2296160"/>
            <a:ext cx="408940" cy="5016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665" dirty="0">
                <a:solidFill>
                  <a:srgbClr val="FF0066"/>
                </a:solidFill>
                <a:latin typeface="Arial" panose="020B0604020202020204" pitchFamily="34" charset="0"/>
              </a:rPr>
              <a:t>A</a:t>
            </a:r>
            <a:endParaRPr lang="en-US" altLang="zh-CN" sz="2665" dirty="0">
              <a:solidFill>
                <a:srgbClr val="FF0066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0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0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79" grpId="0"/>
      <p:bldP spid="50180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矩形 3"/>
          <p:cNvSpPr/>
          <p:nvPr/>
        </p:nvSpPr>
        <p:spPr>
          <a:xfrm>
            <a:off x="1051560" y="1435100"/>
            <a:ext cx="5742940" cy="144526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p>
            <a:pPr algn="ctr"/>
            <a:r>
              <a:rPr lang="en-US" altLang="zh-CN" sz="8800" b="1">
                <a:ln w="25400">
                  <a:solidFill>
                    <a:srgbClr val="861E1D">
                      <a:alpha val="94000"/>
                    </a:srgbClr>
                  </a:solidFill>
                  <a:prstDash val="solid"/>
                </a:ln>
                <a:gradFill>
                  <a:gsLst>
                    <a:gs pos="0">
                      <a:srgbClr val="FFF9BB"/>
                    </a:gs>
                    <a:gs pos="64000">
                      <a:srgbClr val="FCE95F"/>
                    </a:gs>
                    <a:gs pos="100000">
                      <a:srgbClr val="F8AD1C"/>
                    </a:gs>
                  </a:gsLst>
                  <a:lin ang="5400000" scaled="0"/>
                </a:gradFill>
                <a:effectLst>
                  <a:outerShdw blurRad="177800" dist="12700" dir="10200000" sx="102000" sy="102000" algn="bl" rotWithShape="0">
                    <a:srgbClr val="480F08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Thank you!</a:t>
            </a:r>
            <a:endParaRPr lang="en-US" altLang="zh-CN" sz="8800" b="1">
              <a:ln w="25400">
                <a:solidFill>
                  <a:srgbClr val="861E1D">
                    <a:alpha val="94000"/>
                  </a:srgbClr>
                </a:solidFill>
                <a:prstDash val="solid"/>
              </a:ln>
              <a:gradFill>
                <a:gsLst>
                  <a:gs pos="0">
                    <a:srgbClr val="FFF9BB"/>
                  </a:gs>
                  <a:gs pos="64000">
                    <a:srgbClr val="FCE95F"/>
                  </a:gs>
                  <a:gs pos="100000">
                    <a:srgbClr val="F8AD1C"/>
                  </a:gs>
                </a:gsLst>
                <a:lin ang="5400000" scaled="0"/>
              </a:gradFill>
              <a:effectLst>
                <a:outerShdw blurRad="177800" dist="12700" dir="10200000" sx="102000" sy="102000" algn="bl" rotWithShape="0">
                  <a:srgbClr val="480F08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tags/tag1.xml><?xml version="1.0" encoding="utf-8"?>
<p:tagLst xmlns:p="http://schemas.openxmlformats.org/presentationml/2006/main">
  <p:tag name="KSO_WM_DOC_GUID" val="{92cd327b-0ec2-45b0-8b57-d14df102d27a}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5164</Words>
  <Application>WPS 演示</Application>
  <PresentationFormat>全屏显示(16:10)</PresentationFormat>
  <Paragraphs>236</Paragraphs>
  <Slides>24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6" baseType="lpstr">
      <vt:lpstr>Arial</vt:lpstr>
      <vt:lpstr>宋体</vt:lpstr>
      <vt:lpstr>Wingdings</vt:lpstr>
      <vt:lpstr>微软雅黑</vt:lpstr>
      <vt:lpstr>Times New Roman</vt:lpstr>
      <vt:lpstr>Cooper Black</vt:lpstr>
      <vt:lpstr>Calibri</vt:lpstr>
      <vt:lpstr>Times New Roman Italic</vt:lpstr>
      <vt:lpstr>Times New Roman Bold</vt:lpstr>
      <vt:lpstr>Arial Unicode MS</vt:lpstr>
      <vt:lpstr>黑体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lidan</dc:creator>
  <cp:lastModifiedBy>友人A</cp:lastModifiedBy>
  <cp:revision>67</cp:revision>
  <dcterms:created xsi:type="dcterms:W3CDTF">2013-12-11T06:29:00Z</dcterms:created>
  <dcterms:modified xsi:type="dcterms:W3CDTF">2020-01-10T02:55:19Z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2052-11.1.0.9339</vt:lpwstr>
  </property>
</Properties>
</file>