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7" r:id="rId2"/>
    <p:sldId id="325" r:id="rId3"/>
    <p:sldId id="320" r:id="rId4"/>
    <p:sldId id="326" r:id="rId5"/>
    <p:sldId id="328" r:id="rId6"/>
    <p:sldId id="332" r:id="rId7"/>
    <p:sldId id="341" r:id="rId8"/>
    <p:sldId id="327" r:id="rId9"/>
    <p:sldId id="329" r:id="rId10"/>
    <p:sldId id="333" r:id="rId11"/>
    <p:sldId id="334" r:id="rId12"/>
    <p:sldId id="336" r:id="rId13"/>
    <p:sldId id="340" r:id="rId14"/>
    <p:sldId id="335" r:id="rId15"/>
    <p:sldId id="344" r:id="rId16"/>
    <p:sldId id="342" r:id="rId17"/>
    <p:sldId id="343" r:id="rId18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44">
          <p15:clr>
            <a:srgbClr val="A4A3A4"/>
          </p15:clr>
        </p15:guide>
        <p15:guide id="2" pos="9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C5F0FF"/>
    <a:srgbClr val="00FF00"/>
    <a:srgbClr val="FFBE7D"/>
    <a:srgbClr val="FF6600"/>
    <a:srgbClr val="FFDCB9"/>
    <a:srgbClr val="FFCC99"/>
    <a:srgbClr val="FF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8" autoAdjust="0"/>
    <p:restoredTop sz="94660"/>
  </p:normalViewPr>
  <p:slideViewPr>
    <p:cSldViewPr>
      <p:cViewPr varScale="1">
        <p:scale>
          <a:sx n="101" d="100"/>
          <a:sy n="101" d="100"/>
        </p:scale>
        <p:origin x="324" y="102"/>
      </p:cViewPr>
      <p:guideLst>
        <p:guide orient="horz" pos="1144"/>
        <p:guide pos="9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FF08CC-6047-4B97-AA85-7E2E61237D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05F05A4-CF3D-4357-9741-53CFE35775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C671F98-B069-44B8-BD07-CBD27E3640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593B5-3F92-430E-8E04-D882C8FF89EE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C04D19-BC83-484B-B006-1FDCE2E5FA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6CC76AA-B9D0-4918-BB86-71C8C2EC25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15D236-FDA9-4E9E-A177-55277DA6868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250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D700AE-EF36-4229-8BA4-914A3C0BA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1F102E-5CFC-4FD3-BBDF-927299D89F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D58C1B9-C67D-4295-875B-35AC4B2A30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A4B30-AE75-4818-93C8-7D1FC1B38693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F942CE-B18A-4CF2-9934-03CD3702C2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004F08C-D422-42E6-A5DC-0D2AE68FAE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2A173A-7977-412D-AF20-B541CF112A8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9243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2D6824-4C0D-4FC0-9DB8-EBA4BB69C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3820239-BE1C-44A9-9258-52041ABA6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C21595-3ADC-446F-9E5D-B134DDBFE9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A9AB3-C3A3-47A1-90C2-4AF0F17EDF1C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B37B42-352D-4B1C-9663-BB63938AFF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78CE0F9-A216-4EDB-B697-C6ED0B7642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28DEDF-F52A-4337-A5CE-413FE6CD28F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95344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72DD11-AA98-4DD3-819A-45B3516E4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D33AEB-F2EB-4C06-8787-977D8C44F4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FDAAB8-6367-4EC5-AC24-9A806536F9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B10F149D-1590-4167-A72F-77FC41FDAC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04FE3-5FEA-4CDF-9965-F26C8C0C5A72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D132ABA9-9035-4C54-A5EE-0A5D3FC22D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648228D-1388-445B-9B40-791B6B3512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733D8F-45E6-48EF-90EC-83F8A995230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47117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38B10A-EE12-4A66-89F1-BBAD55180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C780A71-1B23-4E41-A56C-7194A12D9A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D151BCA-A2FC-4E1C-B7E5-6FD859F54A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6E9050D-4DA2-4CFB-8258-81D51F6665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BFDD9F5-3E94-4E66-9E99-BAE33C7960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FE29DF59-C52B-422F-8B9D-1523AA5F39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3020F-8ED9-4728-B0D7-34EB4508DDD2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68187367-D9AC-4E39-A8F7-00B290B6B3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F2FF7234-6EA9-496D-A956-AEEFBBB1E3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B6926B-E318-4B43-97FD-278FA7B9C5F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009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594A4E-D429-4026-85EE-EA0A31873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A5EA1747-F677-44B3-A0ED-925CC5125EC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17CB9-8F32-483A-8144-43A14CCEBA78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9D72BC5A-3F55-41E6-9A4F-0F731F2B8B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B9A2C63E-DAD9-461F-94D2-B09424BF80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C23DA1-DD15-4843-B511-4B69FA42F75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4309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AA6E845D-EA6F-4CF1-BA8F-FB926F3E70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3D332-507A-4A05-8883-F796DBA1E54F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46A46C03-BAD5-416C-85B7-629C3F1CDB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3C9A744F-400B-429D-AB1C-99E4CAD30C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9B6016-E8E9-4C9E-866B-801FC3309A0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2003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A64959-86C2-4C66-8DCD-5910190D2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7F4612A-9372-4708-B6AA-77822ADCA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4AB28FF-71B9-4F8B-8689-AD00334B5F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07F7BA2E-62BE-4BC3-944B-170A338CEA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9D168-F62F-4C51-A8CD-2ABB4BF96704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0E3BD470-D01C-4568-B9F8-3CF44A57F1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EE8518B8-0234-4655-B18E-4524ED70AF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FE888-63CE-4A06-ADBF-A92AAEE7B37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4225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4CEDAE-C8DE-4F9B-AFCD-875CF2651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6396E56-740C-4AF4-BCE0-BDBD42A801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7935F61-F096-49C3-8016-D09ACD3858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A2831398-0CDB-4B06-8F86-F3497D6329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1624E-5846-4F2D-A3D9-BBC29B269D93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485C6CF4-A2E9-4FFB-B2C9-1E52E45714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9F397AE-1521-422F-B1E5-8E36734E8A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B7D6C1-CAFC-446F-A640-B5588AEBE42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30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9547E8-C30D-431D-9351-666E5660F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36703E1-B53A-4842-B4AA-CEEFD4D35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121D112-9751-4A47-BDF4-9935045A71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18912-E64A-48F1-B3A8-C192C43D1099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5E48B9-0541-46EA-9021-7DF8A4176E7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DC25A2-046C-4EFD-8C73-9FEB3ECB03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E52BC5-29F3-4E47-9923-4404A6FF2FA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1677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651240D-5379-4985-8B74-56001B6F05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CA95C15-C6F3-4C34-836A-10DBD2C93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8A9AE28-CF71-4BEC-B33C-1FB9426B8B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DECFA-3D57-4883-8E19-BE407AB1CC21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4AAD9E-0674-4EF2-8D26-AE6C78FDBC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880E023-B136-48E7-8B1A-F6799C3E33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46C60-D2F6-412C-9BFE-70EA40321DD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4756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0096D5A3-3DD9-4443-BE10-585234FBCB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102DA0FD-C786-4B23-B3C6-272A96D7FD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>
            <a:extLst>
              <a:ext uri="{FF2B5EF4-FFF2-40B4-BE49-F238E27FC236}">
                <a16:creationId xmlns:a16="http://schemas.microsoft.com/office/drawing/2014/main" id="{0EDB945A-2AF0-4C9E-AD1F-9A149FDC3E7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E1EDC87F-9ECC-4897-8B1A-9BE20952451E}" type="datetimeFigureOut">
              <a:rPr lang="zh-CN" altLang="en-US"/>
              <a:pPr>
                <a:defRPr/>
              </a:pPr>
              <a:t>2020/5/4</a:t>
            </a:fld>
            <a:endParaRPr lang="en-US" altLang="zh-CN"/>
          </a:p>
        </p:txBody>
      </p:sp>
      <p:sp>
        <p:nvSpPr>
          <p:cNvPr id="1029" name="页脚占位符 4">
            <a:extLst>
              <a:ext uri="{FF2B5EF4-FFF2-40B4-BE49-F238E27FC236}">
                <a16:creationId xmlns:a16="http://schemas.microsoft.com/office/drawing/2014/main" id="{15CF0EC5-F187-407B-81AE-BD0AB25A869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>
            <a:extLst>
              <a:ext uri="{FF2B5EF4-FFF2-40B4-BE49-F238E27FC236}">
                <a16:creationId xmlns:a16="http://schemas.microsoft.com/office/drawing/2014/main" id="{4660893A-BFE6-492B-8BAF-067C4E892CA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744E0C4-C7C0-49AA-A514-B5687D5FD417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D35D7AC-5345-4DBA-98A5-90AD55D3B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7575" y="3273965"/>
            <a:ext cx="3376613" cy="64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广州番禺王耀强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9234BB30-A1DD-4F79-BD9E-B2D224682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1206500"/>
            <a:ext cx="60483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5000" b="1" dirty="0">
                <a:latin typeface="楷体_GB2312" pitchFamily="1" charset="-122"/>
                <a:ea typeface="楷体_GB2312" pitchFamily="1" charset="-122"/>
              </a:rPr>
              <a:t>11.</a:t>
            </a:r>
            <a:r>
              <a:rPr lang="en-US" altLang="zh-CN" sz="5000" b="1" dirty="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altLang="en-US" sz="5000" b="1" dirty="0">
                <a:latin typeface="楷体_GB2312" pitchFamily="1" charset="-122"/>
                <a:ea typeface="楷体_GB2312" pitchFamily="1" charset="-122"/>
              </a:rPr>
              <a:t> 功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8">
            <a:extLst>
              <a:ext uri="{FF2B5EF4-FFF2-40B4-BE49-F238E27FC236}">
                <a16:creationId xmlns:a16="http://schemas.microsoft.com/office/drawing/2014/main" id="{F68A6B14-04D9-4ED8-91BD-299AD3E69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070" y="318450"/>
            <a:ext cx="697341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力不仅能改变物体的形状，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还能改变物体的运动状态，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包括改变物体的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速度大小</a:t>
            </a:r>
            <a:r>
              <a:rPr lang="zh-CN" altLang="en-US" b="1" dirty="0">
                <a:latin typeface="Arial" panose="020B0604020202020204" pitchFamily="34" charset="0"/>
              </a:rPr>
              <a:t>和运动方向。</a:t>
            </a:r>
            <a:endParaRPr lang="en-US" altLang="zh-CN" b="1" dirty="0">
              <a:latin typeface="Arial" panose="020B0604020202020204" pitchFamily="34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4F53ED7-F28A-46F1-A2E3-9F4CFE084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46" y="2430244"/>
            <a:ext cx="1008112" cy="807170"/>
          </a:xfrm>
          <a:prstGeom prst="rect">
            <a:avLst/>
          </a:prstGeom>
        </p:spPr>
      </p:pic>
      <p:grpSp>
        <p:nvGrpSpPr>
          <p:cNvPr id="4" name="Group 2">
            <a:extLst>
              <a:ext uri="{FF2B5EF4-FFF2-40B4-BE49-F238E27FC236}">
                <a16:creationId xmlns:a16="http://schemas.microsoft.com/office/drawing/2014/main" id="{1892AD84-8B94-4093-BC4A-1DB20C0EC242}"/>
              </a:ext>
            </a:extLst>
          </p:cNvPr>
          <p:cNvGrpSpPr>
            <a:grpSpLocks/>
          </p:cNvGrpSpPr>
          <p:nvPr/>
        </p:nvGrpSpPr>
        <p:grpSpPr bwMode="auto">
          <a:xfrm>
            <a:off x="692746" y="3229777"/>
            <a:ext cx="8031136" cy="127215"/>
            <a:chOff x="0" y="0"/>
            <a:chExt cx="3431" cy="68"/>
          </a:xfrm>
        </p:grpSpPr>
        <p:sp>
          <p:nvSpPr>
            <p:cNvPr id="5" name="Rectangle 3" descr="宽下对角线">
              <a:extLst>
                <a:ext uri="{FF2B5EF4-FFF2-40B4-BE49-F238E27FC236}">
                  <a16:creationId xmlns:a16="http://schemas.microsoft.com/office/drawing/2014/main" id="{340CCA49-F346-4F25-9F0F-A3DF130B40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" name="Line 5">
              <a:extLst>
                <a:ext uri="{FF2B5EF4-FFF2-40B4-BE49-F238E27FC236}">
                  <a16:creationId xmlns:a16="http://schemas.microsoft.com/office/drawing/2014/main" id="{26F0D777-B2B7-4B94-8148-44E21E8996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91F172C3-69A8-440C-824D-FF996DE40753}"/>
              </a:ext>
            </a:extLst>
          </p:cNvPr>
          <p:cNvCxnSpPr>
            <a:cxnSpLocks/>
          </p:cNvCxnSpPr>
          <p:nvPr/>
        </p:nvCxnSpPr>
        <p:spPr>
          <a:xfrm flipV="1">
            <a:off x="1196802" y="2833829"/>
            <a:ext cx="1694431" cy="27855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58">
            <a:extLst>
              <a:ext uri="{FF2B5EF4-FFF2-40B4-BE49-F238E27FC236}">
                <a16:creationId xmlns:a16="http://schemas.microsoft.com/office/drawing/2014/main" id="{0E938C3C-8504-4640-9BF4-923D681E9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8598" y="2240868"/>
            <a:ext cx="16953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F=3N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 Box 58">
            <a:extLst>
              <a:ext uri="{FF2B5EF4-FFF2-40B4-BE49-F238E27FC236}">
                <a16:creationId xmlns:a16="http://schemas.microsoft.com/office/drawing/2014/main" id="{77A97648-AB37-4A4D-8E84-87C464B23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32" y="3820107"/>
            <a:ext cx="809446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当物体受到拉力而从静止开始加速时，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动能越来越</a:t>
            </a:r>
            <a:r>
              <a:rPr lang="en-US" altLang="zh-CN" b="1" dirty="0">
                <a:latin typeface="Arial" panose="020B0604020202020204" pitchFamily="34" charset="0"/>
              </a:rPr>
              <a:t>_____</a:t>
            </a:r>
            <a:r>
              <a:rPr lang="zh-CN" altLang="en-US" b="1" dirty="0">
                <a:latin typeface="Arial" panose="020B0604020202020204" pitchFamily="34" charset="0"/>
              </a:rPr>
              <a:t>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拉力改变了物体的</a:t>
            </a:r>
            <a:r>
              <a:rPr lang="en-US" altLang="zh-CN" b="1" dirty="0">
                <a:latin typeface="Arial" panose="020B0604020202020204" pitchFamily="34" charset="0"/>
              </a:rPr>
              <a:t>_____</a:t>
            </a:r>
            <a:r>
              <a:rPr lang="zh-CN" altLang="en-US" b="1" dirty="0">
                <a:latin typeface="Arial" panose="020B0604020202020204" pitchFamily="34" charset="0"/>
              </a:rPr>
              <a:t>能</a:t>
            </a:r>
            <a:endParaRPr lang="en-US" altLang="zh-CN" b="1" dirty="0">
              <a:latin typeface="Arial" panose="020B0604020202020204" pitchFamily="34" charset="0"/>
            </a:endParaRPr>
          </a:p>
        </p:txBody>
      </p:sp>
      <p:sp>
        <p:nvSpPr>
          <p:cNvPr id="15" name="Text Box 58">
            <a:extLst>
              <a:ext uri="{FF2B5EF4-FFF2-40B4-BE49-F238E27FC236}">
                <a16:creationId xmlns:a16="http://schemas.microsoft.com/office/drawing/2014/main" id="{6988C07E-007D-4394-B96F-F7EB9C96C4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6307" y="4275858"/>
            <a:ext cx="10228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大</a:t>
            </a:r>
            <a:endParaRPr lang="en-US" altLang="zh-CN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 Box 58">
            <a:extLst>
              <a:ext uri="{FF2B5EF4-FFF2-40B4-BE49-F238E27FC236}">
                <a16:creationId xmlns:a16="http://schemas.microsoft.com/office/drawing/2014/main" id="{F9C70E73-41ED-4FC8-AE61-9A85D31CB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4028" y="4804992"/>
            <a:ext cx="10228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动</a:t>
            </a:r>
            <a:endParaRPr lang="en-US" altLang="zh-CN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10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03EA3346-94B3-40DD-93FC-442006F66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" y="5742612"/>
            <a:ext cx="1008112" cy="807170"/>
          </a:xfrm>
          <a:prstGeom prst="rect">
            <a:avLst/>
          </a:prstGeom>
        </p:spPr>
      </p:pic>
      <p:grpSp>
        <p:nvGrpSpPr>
          <p:cNvPr id="19" name="Group 2">
            <a:extLst>
              <a:ext uri="{FF2B5EF4-FFF2-40B4-BE49-F238E27FC236}">
                <a16:creationId xmlns:a16="http://schemas.microsoft.com/office/drawing/2014/main" id="{58E5273C-A488-40BE-AC7E-24EECF27DE25}"/>
              </a:ext>
            </a:extLst>
          </p:cNvPr>
          <p:cNvGrpSpPr>
            <a:grpSpLocks/>
          </p:cNvGrpSpPr>
          <p:nvPr/>
        </p:nvGrpSpPr>
        <p:grpSpPr bwMode="auto">
          <a:xfrm>
            <a:off x="609317" y="6542145"/>
            <a:ext cx="8031136" cy="127215"/>
            <a:chOff x="0" y="0"/>
            <a:chExt cx="3431" cy="68"/>
          </a:xfrm>
        </p:grpSpPr>
        <p:sp>
          <p:nvSpPr>
            <p:cNvPr id="20" name="Rectangle 3" descr="宽下对角线">
              <a:extLst>
                <a:ext uri="{FF2B5EF4-FFF2-40B4-BE49-F238E27FC236}">
                  <a16:creationId xmlns:a16="http://schemas.microsoft.com/office/drawing/2014/main" id="{56BF5C02-973B-4B6E-8B98-BD26039C4F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" name="Line 5">
              <a:extLst>
                <a:ext uri="{FF2B5EF4-FFF2-40B4-BE49-F238E27FC236}">
                  <a16:creationId xmlns:a16="http://schemas.microsoft.com/office/drawing/2014/main" id="{ED7A881B-64EA-4AA3-9A2D-182FC513FF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E06F8F0A-AEE5-4747-8859-B06F1BDAB451}"/>
              </a:ext>
            </a:extLst>
          </p:cNvPr>
          <p:cNvCxnSpPr>
            <a:cxnSpLocks/>
          </p:cNvCxnSpPr>
          <p:nvPr/>
        </p:nvCxnSpPr>
        <p:spPr>
          <a:xfrm>
            <a:off x="1113373" y="6174052"/>
            <a:ext cx="580679" cy="0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>
            <a:extLst>
              <a:ext uri="{FF2B5EF4-FFF2-40B4-BE49-F238E27FC236}">
                <a16:creationId xmlns:a16="http://schemas.microsoft.com/office/drawing/2014/main" id="{3F7A1CDC-40ED-43BE-B802-C907F18A7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423" y="5743515"/>
            <a:ext cx="1008112" cy="807170"/>
          </a:xfrm>
          <a:prstGeom prst="rect">
            <a:avLst/>
          </a:prstGeom>
        </p:spPr>
      </p:pic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D25EEA2E-C657-4715-B123-2B355A7FD726}"/>
              </a:ext>
            </a:extLst>
          </p:cNvPr>
          <p:cNvCxnSpPr/>
          <p:nvPr/>
        </p:nvCxnSpPr>
        <p:spPr>
          <a:xfrm>
            <a:off x="630055" y="5217026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8940B6E2-B6D2-42EE-829F-CE839FAF6009}"/>
              </a:ext>
            </a:extLst>
          </p:cNvPr>
          <p:cNvCxnSpPr/>
          <p:nvPr/>
        </p:nvCxnSpPr>
        <p:spPr>
          <a:xfrm>
            <a:off x="7594327" y="5242957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FCB89321-088A-4DAF-9792-3C64B5EFD7B0}"/>
              </a:ext>
            </a:extLst>
          </p:cNvPr>
          <p:cNvCxnSpPr>
            <a:cxnSpLocks/>
          </p:cNvCxnSpPr>
          <p:nvPr/>
        </p:nvCxnSpPr>
        <p:spPr>
          <a:xfrm>
            <a:off x="626575" y="5434328"/>
            <a:ext cx="6967752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58">
            <a:extLst>
              <a:ext uri="{FF2B5EF4-FFF2-40B4-BE49-F238E27FC236}">
                <a16:creationId xmlns:a16="http://schemas.microsoft.com/office/drawing/2014/main" id="{08FDBF86-EF81-40A8-BF0B-90F0F7CB5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888" y="4884971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6m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" name="Text Box 58">
            <a:extLst>
              <a:ext uri="{FF2B5EF4-FFF2-40B4-BE49-F238E27FC236}">
                <a16:creationId xmlns:a16="http://schemas.microsoft.com/office/drawing/2014/main" id="{A3AFB345-3F24-4447-BAAD-A2EF31FF8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435" y="5881664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1N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62" name="图片 61">
            <a:extLst>
              <a:ext uri="{FF2B5EF4-FFF2-40B4-BE49-F238E27FC236}">
                <a16:creationId xmlns:a16="http://schemas.microsoft.com/office/drawing/2014/main" id="{91C0BE88-25A2-428F-8D72-61A09D425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" y="3942412"/>
            <a:ext cx="1008112" cy="807170"/>
          </a:xfrm>
          <a:prstGeom prst="rect">
            <a:avLst/>
          </a:prstGeom>
        </p:spPr>
      </p:pic>
      <p:grpSp>
        <p:nvGrpSpPr>
          <p:cNvPr id="63" name="Group 2">
            <a:extLst>
              <a:ext uri="{FF2B5EF4-FFF2-40B4-BE49-F238E27FC236}">
                <a16:creationId xmlns:a16="http://schemas.microsoft.com/office/drawing/2014/main" id="{66560539-8DD2-4F19-B8F7-4B73A48DBCCD}"/>
              </a:ext>
            </a:extLst>
          </p:cNvPr>
          <p:cNvGrpSpPr>
            <a:grpSpLocks/>
          </p:cNvGrpSpPr>
          <p:nvPr/>
        </p:nvGrpSpPr>
        <p:grpSpPr bwMode="auto">
          <a:xfrm>
            <a:off x="609317" y="4741945"/>
            <a:ext cx="8031136" cy="127215"/>
            <a:chOff x="0" y="0"/>
            <a:chExt cx="3431" cy="68"/>
          </a:xfrm>
        </p:grpSpPr>
        <p:sp>
          <p:nvSpPr>
            <p:cNvPr id="64" name="Rectangle 3" descr="宽下对角线">
              <a:extLst>
                <a:ext uri="{FF2B5EF4-FFF2-40B4-BE49-F238E27FC236}">
                  <a16:creationId xmlns:a16="http://schemas.microsoft.com/office/drawing/2014/main" id="{42E30664-A5A8-4BF7-AA87-3A2E55F16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5" name="Line 5">
              <a:extLst>
                <a:ext uri="{FF2B5EF4-FFF2-40B4-BE49-F238E27FC236}">
                  <a16:creationId xmlns:a16="http://schemas.microsoft.com/office/drawing/2014/main" id="{3E412CE3-1E96-4F83-B393-8A9AA93FE4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66" name="直接箭头连接符 65">
            <a:extLst>
              <a:ext uri="{FF2B5EF4-FFF2-40B4-BE49-F238E27FC236}">
                <a16:creationId xmlns:a16="http://schemas.microsoft.com/office/drawing/2014/main" id="{682FC98A-1956-4BCB-9D47-CB2C39695114}"/>
              </a:ext>
            </a:extLst>
          </p:cNvPr>
          <p:cNvCxnSpPr>
            <a:cxnSpLocks/>
          </p:cNvCxnSpPr>
          <p:nvPr/>
        </p:nvCxnSpPr>
        <p:spPr>
          <a:xfrm>
            <a:off x="1113373" y="4373852"/>
            <a:ext cx="1161358" cy="12537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图片 66">
            <a:extLst>
              <a:ext uri="{FF2B5EF4-FFF2-40B4-BE49-F238E27FC236}">
                <a16:creationId xmlns:a16="http://schemas.microsoft.com/office/drawing/2014/main" id="{3928748B-C948-443A-8E71-AFE494C5F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3917974"/>
            <a:ext cx="1008112" cy="807170"/>
          </a:xfrm>
          <a:prstGeom prst="rect">
            <a:avLst/>
          </a:prstGeom>
        </p:spPr>
      </p:pic>
      <p:cxnSp>
        <p:nvCxnSpPr>
          <p:cNvPr id="68" name="直接连接符 67">
            <a:extLst>
              <a:ext uri="{FF2B5EF4-FFF2-40B4-BE49-F238E27FC236}">
                <a16:creationId xmlns:a16="http://schemas.microsoft.com/office/drawing/2014/main" id="{618BB806-9A8F-4509-9DBD-03685C08F744}"/>
              </a:ext>
            </a:extLst>
          </p:cNvPr>
          <p:cNvCxnSpPr/>
          <p:nvPr/>
        </p:nvCxnSpPr>
        <p:spPr>
          <a:xfrm>
            <a:off x="630055" y="3416826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id="{E86F79E3-4AB3-4ADF-93BF-54483981C2B9}"/>
              </a:ext>
            </a:extLst>
          </p:cNvPr>
          <p:cNvCxnSpPr/>
          <p:nvPr/>
        </p:nvCxnSpPr>
        <p:spPr>
          <a:xfrm>
            <a:off x="4175956" y="3429000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>
            <a:extLst>
              <a:ext uri="{FF2B5EF4-FFF2-40B4-BE49-F238E27FC236}">
                <a16:creationId xmlns:a16="http://schemas.microsoft.com/office/drawing/2014/main" id="{788771BB-293F-4715-9579-27FD65B4659C}"/>
              </a:ext>
            </a:extLst>
          </p:cNvPr>
          <p:cNvCxnSpPr>
            <a:cxnSpLocks/>
          </p:cNvCxnSpPr>
          <p:nvPr/>
        </p:nvCxnSpPr>
        <p:spPr>
          <a:xfrm>
            <a:off x="626575" y="3634128"/>
            <a:ext cx="3549381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 Box 58">
            <a:extLst>
              <a:ext uri="{FF2B5EF4-FFF2-40B4-BE49-F238E27FC236}">
                <a16:creationId xmlns:a16="http://schemas.microsoft.com/office/drawing/2014/main" id="{EEF645F7-1747-44D6-ADEF-8EFF06E8C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9" y="3133151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3m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2" name="Text Box 58">
            <a:extLst>
              <a:ext uri="{FF2B5EF4-FFF2-40B4-BE49-F238E27FC236}">
                <a16:creationId xmlns:a16="http://schemas.microsoft.com/office/drawing/2014/main" id="{D4FA729F-B3FE-45CA-A003-960EEDCEB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744" y="4061484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2N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73" name="图片 72">
            <a:extLst>
              <a:ext uri="{FF2B5EF4-FFF2-40B4-BE49-F238E27FC236}">
                <a16:creationId xmlns:a16="http://schemas.microsoft.com/office/drawing/2014/main" id="{8C271435-6050-4A2C-9319-672FF411A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" y="2224450"/>
            <a:ext cx="1008112" cy="807170"/>
          </a:xfrm>
          <a:prstGeom prst="rect">
            <a:avLst/>
          </a:prstGeom>
        </p:spPr>
      </p:pic>
      <p:grpSp>
        <p:nvGrpSpPr>
          <p:cNvPr id="74" name="Group 2">
            <a:extLst>
              <a:ext uri="{FF2B5EF4-FFF2-40B4-BE49-F238E27FC236}">
                <a16:creationId xmlns:a16="http://schemas.microsoft.com/office/drawing/2014/main" id="{23CF253A-8F20-4817-8C50-A8BC55B014D8}"/>
              </a:ext>
            </a:extLst>
          </p:cNvPr>
          <p:cNvGrpSpPr>
            <a:grpSpLocks/>
          </p:cNvGrpSpPr>
          <p:nvPr/>
        </p:nvGrpSpPr>
        <p:grpSpPr bwMode="auto">
          <a:xfrm>
            <a:off x="609317" y="3023983"/>
            <a:ext cx="8031136" cy="127215"/>
            <a:chOff x="0" y="0"/>
            <a:chExt cx="3431" cy="68"/>
          </a:xfrm>
        </p:grpSpPr>
        <p:sp>
          <p:nvSpPr>
            <p:cNvPr id="75" name="Rectangle 3" descr="宽下对角线">
              <a:extLst>
                <a:ext uri="{FF2B5EF4-FFF2-40B4-BE49-F238E27FC236}">
                  <a16:creationId xmlns:a16="http://schemas.microsoft.com/office/drawing/2014/main" id="{DFE640E9-6A8E-4DA9-9C62-4F339FABE3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6" name="Line 5">
              <a:extLst>
                <a:ext uri="{FF2B5EF4-FFF2-40B4-BE49-F238E27FC236}">
                  <a16:creationId xmlns:a16="http://schemas.microsoft.com/office/drawing/2014/main" id="{928D3FD8-5D81-43DA-B663-A327ADE304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77" name="直接箭头连接符 76">
            <a:extLst>
              <a:ext uri="{FF2B5EF4-FFF2-40B4-BE49-F238E27FC236}">
                <a16:creationId xmlns:a16="http://schemas.microsoft.com/office/drawing/2014/main" id="{3E58E0F1-4C30-48E6-AE4F-3330F31CE25D}"/>
              </a:ext>
            </a:extLst>
          </p:cNvPr>
          <p:cNvCxnSpPr>
            <a:cxnSpLocks/>
          </p:cNvCxnSpPr>
          <p:nvPr/>
        </p:nvCxnSpPr>
        <p:spPr>
          <a:xfrm flipV="1">
            <a:off x="1113373" y="2628035"/>
            <a:ext cx="1694431" cy="27855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图片 77">
            <a:extLst>
              <a:ext uri="{FF2B5EF4-FFF2-40B4-BE49-F238E27FC236}">
                <a16:creationId xmlns:a16="http://schemas.microsoft.com/office/drawing/2014/main" id="{5ED6BAFB-B2C0-47A6-9108-78CCB9555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733" y="2224450"/>
            <a:ext cx="1008112" cy="807170"/>
          </a:xfrm>
          <a:prstGeom prst="rect">
            <a:avLst/>
          </a:prstGeom>
        </p:spPr>
      </p:pic>
      <p:cxnSp>
        <p:nvCxnSpPr>
          <p:cNvPr id="79" name="直接连接符 78">
            <a:extLst>
              <a:ext uri="{FF2B5EF4-FFF2-40B4-BE49-F238E27FC236}">
                <a16:creationId xmlns:a16="http://schemas.microsoft.com/office/drawing/2014/main" id="{8302866D-885D-426F-8C72-E3F2B1275A2A}"/>
              </a:ext>
            </a:extLst>
          </p:cNvPr>
          <p:cNvCxnSpPr/>
          <p:nvPr/>
        </p:nvCxnSpPr>
        <p:spPr>
          <a:xfrm>
            <a:off x="630055" y="1698864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6F531A0E-2D03-4E1C-8DD1-21D107A5E739}"/>
              </a:ext>
            </a:extLst>
          </p:cNvPr>
          <p:cNvCxnSpPr/>
          <p:nvPr/>
        </p:nvCxnSpPr>
        <p:spPr>
          <a:xfrm>
            <a:off x="2946389" y="1698864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箭头连接符 80">
            <a:extLst>
              <a:ext uri="{FF2B5EF4-FFF2-40B4-BE49-F238E27FC236}">
                <a16:creationId xmlns:a16="http://schemas.microsoft.com/office/drawing/2014/main" id="{8ABD8722-13A3-4DB7-9131-E8BB2FD10AAB}"/>
              </a:ext>
            </a:extLst>
          </p:cNvPr>
          <p:cNvCxnSpPr>
            <a:cxnSpLocks/>
          </p:cNvCxnSpPr>
          <p:nvPr/>
        </p:nvCxnSpPr>
        <p:spPr>
          <a:xfrm>
            <a:off x="626575" y="1916166"/>
            <a:ext cx="2319814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 Box 58">
            <a:extLst>
              <a:ext uri="{FF2B5EF4-FFF2-40B4-BE49-F238E27FC236}">
                <a16:creationId xmlns:a16="http://schemas.microsoft.com/office/drawing/2014/main" id="{D0E4AB0C-672F-400B-A64E-F6AB9322C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782" y="1412776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2m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3" name="Text Box 58">
            <a:extLst>
              <a:ext uri="{FF2B5EF4-FFF2-40B4-BE49-F238E27FC236}">
                <a16:creationId xmlns:a16="http://schemas.microsoft.com/office/drawing/2014/main" id="{D58E1D9A-F7F9-4DBA-B803-2FD2F18ED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5169" y="2107538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3N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id="{5E8DF721-154B-45F2-B4BF-3B832AABA1FE}"/>
              </a:ext>
            </a:extLst>
          </p:cNvPr>
          <p:cNvCxnSpPr/>
          <p:nvPr/>
        </p:nvCxnSpPr>
        <p:spPr>
          <a:xfrm>
            <a:off x="0" y="4941168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>
            <a:extLst>
              <a:ext uri="{FF2B5EF4-FFF2-40B4-BE49-F238E27FC236}">
                <a16:creationId xmlns:a16="http://schemas.microsoft.com/office/drawing/2014/main" id="{E695B8BE-C118-4C12-9CB9-E68015771B85}"/>
              </a:ext>
            </a:extLst>
          </p:cNvPr>
          <p:cNvCxnSpPr/>
          <p:nvPr/>
        </p:nvCxnSpPr>
        <p:spPr>
          <a:xfrm>
            <a:off x="0" y="3212976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 Box 58">
            <a:extLst>
              <a:ext uri="{FF2B5EF4-FFF2-40B4-BE49-F238E27FC236}">
                <a16:creationId xmlns:a16="http://schemas.microsoft.com/office/drawing/2014/main" id="{18AE5BD8-0DDF-4E5C-B000-7C70B8F3F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575" y="116632"/>
            <a:ext cx="882095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光滑平面上一个</a:t>
            </a:r>
            <a:r>
              <a:rPr lang="en-US" altLang="zh-CN" sz="2800" b="1" dirty="0">
                <a:latin typeface="Arial" panose="020B0604020202020204" pitchFamily="34" charset="0"/>
              </a:rPr>
              <a:t>3kg</a:t>
            </a:r>
            <a:r>
              <a:rPr lang="zh-CN" altLang="en-US" sz="2800" b="1" dirty="0">
                <a:latin typeface="Arial" panose="020B0604020202020204" pitchFamily="34" charset="0"/>
              </a:rPr>
              <a:t>物体，被</a:t>
            </a:r>
            <a:r>
              <a:rPr lang="en-US" altLang="zh-CN" sz="2800" b="1" dirty="0">
                <a:latin typeface="Arial" panose="020B0604020202020204" pitchFamily="34" charset="0"/>
              </a:rPr>
              <a:t>3N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</a:rPr>
              <a:t>2N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</a:rPr>
              <a:t>1N</a:t>
            </a:r>
            <a:r>
              <a:rPr lang="zh-CN" altLang="en-US" sz="2800" b="1" dirty="0">
                <a:latin typeface="Arial" panose="020B0604020202020204" pitchFamily="34" charset="0"/>
              </a:rPr>
              <a:t>的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个力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分别拉动</a:t>
            </a:r>
            <a:r>
              <a:rPr lang="en-US" altLang="zh-CN" sz="2800" b="1" dirty="0">
                <a:latin typeface="Arial" panose="020B0604020202020204" pitchFamily="34" charset="0"/>
              </a:rPr>
              <a:t>2m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</a:rPr>
              <a:t>6m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latin typeface="Arial" panose="020B0604020202020204" pitchFamily="34" charset="0"/>
              </a:rPr>
              <a:t>6m</a:t>
            </a:r>
            <a:r>
              <a:rPr lang="zh-CN" altLang="en-US" sz="2800" b="1" dirty="0">
                <a:latin typeface="Arial" panose="020B0604020202020204" pitchFamily="34" charset="0"/>
              </a:rPr>
              <a:t>时，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发现物体都能从静止加速至</a:t>
            </a:r>
            <a:r>
              <a:rPr lang="en-US" altLang="zh-CN" sz="2800" b="1" dirty="0">
                <a:latin typeface="Arial" panose="020B0604020202020204" pitchFamily="34" charset="0"/>
              </a:rPr>
              <a:t>2m/s</a:t>
            </a:r>
          </a:p>
        </p:txBody>
      </p:sp>
      <p:sp>
        <p:nvSpPr>
          <p:cNvPr id="38" name="Text Box 58">
            <a:extLst>
              <a:ext uri="{FF2B5EF4-FFF2-40B4-BE49-F238E27FC236}">
                <a16:creationId xmlns:a16="http://schemas.microsoft.com/office/drawing/2014/main" id="{DF9FA9F1-0799-4A9F-AC83-0D822406C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498" y="2257483"/>
            <a:ext cx="10768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2m/s</a:t>
            </a:r>
          </a:p>
        </p:txBody>
      </p:sp>
      <p:sp>
        <p:nvSpPr>
          <p:cNvPr id="39" name="Text Box 58">
            <a:extLst>
              <a:ext uri="{FF2B5EF4-FFF2-40B4-BE49-F238E27FC236}">
                <a16:creationId xmlns:a16="http://schemas.microsoft.com/office/drawing/2014/main" id="{D847C00C-9154-486C-A20E-251867580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088" y="3974825"/>
            <a:ext cx="10768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2m/s</a:t>
            </a:r>
          </a:p>
        </p:txBody>
      </p:sp>
      <p:sp>
        <p:nvSpPr>
          <p:cNvPr id="40" name="Text Box 58">
            <a:extLst>
              <a:ext uri="{FF2B5EF4-FFF2-40B4-BE49-F238E27FC236}">
                <a16:creationId xmlns:a16="http://schemas.microsoft.com/office/drawing/2014/main" id="{4C9F0917-2655-45A2-AB18-09D87E29D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9621" y="5167327"/>
            <a:ext cx="10768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2m/s</a:t>
            </a:r>
          </a:p>
        </p:txBody>
      </p:sp>
    </p:spTree>
    <p:extLst>
      <p:ext uri="{BB962C8B-B14F-4D97-AF65-F5344CB8AC3E}">
        <p14:creationId xmlns:p14="http://schemas.microsoft.com/office/powerpoint/2010/main" val="17906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71" grpId="0"/>
      <p:bldP spid="82" grpId="0"/>
      <p:bldP spid="38" grpId="0"/>
      <p:bldP spid="39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03EA3346-94B3-40DD-93FC-442006F66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" y="5697207"/>
            <a:ext cx="1008112" cy="807170"/>
          </a:xfrm>
          <a:prstGeom prst="rect">
            <a:avLst/>
          </a:prstGeom>
        </p:spPr>
      </p:pic>
      <p:grpSp>
        <p:nvGrpSpPr>
          <p:cNvPr id="19" name="Group 2">
            <a:extLst>
              <a:ext uri="{FF2B5EF4-FFF2-40B4-BE49-F238E27FC236}">
                <a16:creationId xmlns:a16="http://schemas.microsoft.com/office/drawing/2014/main" id="{58E5273C-A488-40BE-AC7E-24EECF27DE25}"/>
              </a:ext>
            </a:extLst>
          </p:cNvPr>
          <p:cNvGrpSpPr>
            <a:grpSpLocks/>
          </p:cNvGrpSpPr>
          <p:nvPr/>
        </p:nvGrpSpPr>
        <p:grpSpPr bwMode="auto">
          <a:xfrm>
            <a:off x="609317" y="6496740"/>
            <a:ext cx="8031136" cy="127215"/>
            <a:chOff x="0" y="0"/>
            <a:chExt cx="3431" cy="68"/>
          </a:xfrm>
        </p:grpSpPr>
        <p:sp>
          <p:nvSpPr>
            <p:cNvPr id="20" name="Rectangle 3" descr="宽下对角线">
              <a:extLst>
                <a:ext uri="{FF2B5EF4-FFF2-40B4-BE49-F238E27FC236}">
                  <a16:creationId xmlns:a16="http://schemas.microsoft.com/office/drawing/2014/main" id="{56BF5C02-973B-4B6E-8B98-BD26039C4F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" name="Line 5">
              <a:extLst>
                <a:ext uri="{FF2B5EF4-FFF2-40B4-BE49-F238E27FC236}">
                  <a16:creationId xmlns:a16="http://schemas.microsoft.com/office/drawing/2014/main" id="{ED7A881B-64EA-4AA3-9A2D-182FC513FF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E06F8F0A-AEE5-4747-8859-B06F1BDAB451}"/>
              </a:ext>
            </a:extLst>
          </p:cNvPr>
          <p:cNvCxnSpPr>
            <a:cxnSpLocks/>
          </p:cNvCxnSpPr>
          <p:nvPr/>
        </p:nvCxnSpPr>
        <p:spPr>
          <a:xfrm>
            <a:off x="1113373" y="6128647"/>
            <a:ext cx="580679" cy="0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>
            <a:extLst>
              <a:ext uri="{FF2B5EF4-FFF2-40B4-BE49-F238E27FC236}">
                <a16:creationId xmlns:a16="http://schemas.microsoft.com/office/drawing/2014/main" id="{3F7A1CDC-40ED-43BE-B802-C907F18A7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423" y="5698110"/>
            <a:ext cx="1008112" cy="807170"/>
          </a:xfrm>
          <a:prstGeom prst="rect">
            <a:avLst/>
          </a:prstGeom>
        </p:spPr>
      </p:pic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D25EEA2E-C657-4715-B123-2B355A7FD726}"/>
              </a:ext>
            </a:extLst>
          </p:cNvPr>
          <p:cNvCxnSpPr/>
          <p:nvPr/>
        </p:nvCxnSpPr>
        <p:spPr>
          <a:xfrm>
            <a:off x="630055" y="5171621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8940B6E2-B6D2-42EE-829F-CE839FAF6009}"/>
              </a:ext>
            </a:extLst>
          </p:cNvPr>
          <p:cNvCxnSpPr/>
          <p:nvPr/>
        </p:nvCxnSpPr>
        <p:spPr>
          <a:xfrm>
            <a:off x="7594327" y="5197552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FCB89321-088A-4DAF-9792-3C64B5EFD7B0}"/>
              </a:ext>
            </a:extLst>
          </p:cNvPr>
          <p:cNvCxnSpPr>
            <a:cxnSpLocks/>
          </p:cNvCxnSpPr>
          <p:nvPr/>
        </p:nvCxnSpPr>
        <p:spPr>
          <a:xfrm>
            <a:off x="626575" y="5388923"/>
            <a:ext cx="6967752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58">
            <a:extLst>
              <a:ext uri="{FF2B5EF4-FFF2-40B4-BE49-F238E27FC236}">
                <a16:creationId xmlns:a16="http://schemas.microsoft.com/office/drawing/2014/main" id="{08FDBF86-EF81-40A8-BF0B-90F0F7CB5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888" y="4839566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6m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2" name="Text Box 58">
            <a:extLst>
              <a:ext uri="{FF2B5EF4-FFF2-40B4-BE49-F238E27FC236}">
                <a16:creationId xmlns:a16="http://schemas.microsoft.com/office/drawing/2014/main" id="{A3AFB345-3F24-4447-BAAD-A2EF31FF8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1435" y="5836259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1N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62" name="图片 61">
            <a:extLst>
              <a:ext uri="{FF2B5EF4-FFF2-40B4-BE49-F238E27FC236}">
                <a16:creationId xmlns:a16="http://schemas.microsoft.com/office/drawing/2014/main" id="{91C0BE88-25A2-428F-8D72-61A09D425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" y="3770209"/>
            <a:ext cx="1008112" cy="807170"/>
          </a:xfrm>
          <a:prstGeom prst="rect">
            <a:avLst/>
          </a:prstGeom>
        </p:spPr>
      </p:pic>
      <p:grpSp>
        <p:nvGrpSpPr>
          <p:cNvPr id="63" name="Group 2">
            <a:extLst>
              <a:ext uri="{FF2B5EF4-FFF2-40B4-BE49-F238E27FC236}">
                <a16:creationId xmlns:a16="http://schemas.microsoft.com/office/drawing/2014/main" id="{66560539-8DD2-4F19-B8F7-4B73A48DBCCD}"/>
              </a:ext>
            </a:extLst>
          </p:cNvPr>
          <p:cNvGrpSpPr>
            <a:grpSpLocks/>
          </p:cNvGrpSpPr>
          <p:nvPr/>
        </p:nvGrpSpPr>
        <p:grpSpPr bwMode="auto">
          <a:xfrm>
            <a:off x="609317" y="4569742"/>
            <a:ext cx="8031136" cy="127215"/>
            <a:chOff x="0" y="0"/>
            <a:chExt cx="3431" cy="68"/>
          </a:xfrm>
        </p:grpSpPr>
        <p:sp>
          <p:nvSpPr>
            <p:cNvPr id="64" name="Rectangle 3" descr="宽下对角线">
              <a:extLst>
                <a:ext uri="{FF2B5EF4-FFF2-40B4-BE49-F238E27FC236}">
                  <a16:creationId xmlns:a16="http://schemas.microsoft.com/office/drawing/2014/main" id="{42E30664-A5A8-4BF7-AA87-3A2E55F16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5" name="Line 5">
              <a:extLst>
                <a:ext uri="{FF2B5EF4-FFF2-40B4-BE49-F238E27FC236}">
                  <a16:creationId xmlns:a16="http://schemas.microsoft.com/office/drawing/2014/main" id="{3E412CE3-1E96-4F83-B393-8A9AA93FE4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66" name="直接箭头连接符 65">
            <a:extLst>
              <a:ext uri="{FF2B5EF4-FFF2-40B4-BE49-F238E27FC236}">
                <a16:creationId xmlns:a16="http://schemas.microsoft.com/office/drawing/2014/main" id="{682FC98A-1956-4BCB-9D47-CB2C39695114}"/>
              </a:ext>
            </a:extLst>
          </p:cNvPr>
          <p:cNvCxnSpPr>
            <a:cxnSpLocks/>
          </p:cNvCxnSpPr>
          <p:nvPr/>
        </p:nvCxnSpPr>
        <p:spPr>
          <a:xfrm>
            <a:off x="1113373" y="4201649"/>
            <a:ext cx="1161358" cy="12537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图片 66">
            <a:extLst>
              <a:ext uri="{FF2B5EF4-FFF2-40B4-BE49-F238E27FC236}">
                <a16:creationId xmlns:a16="http://schemas.microsoft.com/office/drawing/2014/main" id="{3928748B-C948-443A-8E71-AFE494C5F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3745771"/>
            <a:ext cx="1008112" cy="807170"/>
          </a:xfrm>
          <a:prstGeom prst="rect">
            <a:avLst/>
          </a:prstGeom>
        </p:spPr>
      </p:pic>
      <p:cxnSp>
        <p:nvCxnSpPr>
          <p:cNvPr id="68" name="直接连接符 67">
            <a:extLst>
              <a:ext uri="{FF2B5EF4-FFF2-40B4-BE49-F238E27FC236}">
                <a16:creationId xmlns:a16="http://schemas.microsoft.com/office/drawing/2014/main" id="{618BB806-9A8F-4509-9DBD-03685C08F744}"/>
              </a:ext>
            </a:extLst>
          </p:cNvPr>
          <p:cNvCxnSpPr/>
          <p:nvPr/>
        </p:nvCxnSpPr>
        <p:spPr>
          <a:xfrm>
            <a:off x="630055" y="3244623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id="{E86F79E3-4AB3-4ADF-93BF-54483981C2B9}"/>
              </a:ext>
            </a:extLst>
          </p:cNvPr>
          <p:cNvCxnSpPr/>
          <p:nvPr/>
        </p:nvCxnSpPr>
        <p:spPr>
          <a:xfrm>
            <a:off x="4175956" y="3256797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>
            <a:extLst>
              <a:ext uri="{FF2B5EF4-FFF2-40B4-BE49-F238E27FC236}">
                <a16:creationId xmlns:a16="http://schemas.microsoft.com/office/drawing/2014/main" id="{788771BB-293F-4715-9579-27FD65B4659C}"/>
              </a:ext>
            </a:extLst>
          </p:cNvPr>
          <p:cNvCxnSpPr>
            <a:cxnSpLocks/>
          </p:cNvCxnSpPr>
          <p:nvPr/>
        </p:nvCxnSpPr>
        <p:spPr>
          <a:xfrm>
            <a:off x="626575" y="3461925"/>
            <a:ext cx="3549381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 Box 58">
            <a:extLst>
              <a:ext uri="{FF2B5EF4-FFF2-40B4-BE49-F238E27FC236}">
                <a16:creationId xmlns:a16="http://schemas.microsoft.com/office/drawing/2014/main" id="{EEF645F7-1747-44D6-ADEF-8EFF06E8C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9" y="2960948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3m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2" name="Text Box 58">
            <a:extLst>
              <a:ext uri="{FF2B5EF4-FFF2-40B4-BE49-F238E27FC236}">
                <a16:creationId xmlns:a16="http://schemas.microsoft.com/office/drawing/2014/main" id="{D4FA729F-B3FE-45CA-A003-960EEDCEB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744" y="3889281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2N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73" name="图片 72">
            <a:extLst>
              <a:ext uri="{FF2B5EF4-FFF2-40B4-BE49-F238E27FC236}">
                <a16:creationId xmlns:a16="http://schemas.microsoft.com/office/drawing/2014/main" id="{8C271435-6050-4A2C-9319-672FF411A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" y="1926188"/>
            <a:ext cx="1008112" cy="807170"/>
          </a:xfrm>
          <a:prstGeom prst="rect">
            <a:avLst/>
          </a:prstGeom>
        </p:spPr>
      </p:pic>
      <p:grpSp>
        <p:nvGrpSpPr>
          <p:cNvPr id="74" name="Group 2">
            <a:extLst>
              <a:ext uri="{FF2B5EF4-FFF2-40B4-BE49-F238E27FC236}">
                <a16:creationId xmlns:a16="http://schemas.microsoft.com/office/drawing/2014/main" id="{23CF253A-8F20-4817-8C50-A8BC55B014D8}"/>
              </a:ext>
            </a:extLst>
          </p:cNvPr>
          <p:cNvGrpSpPr>
            <a:grpSpLocks/>
          </p:cNvGrpSpPr>
          <p:nvPr/>
        </p:nvGrpSpPr>
        <p:grpSpPr bwMode="auto">
          <a:xfrm>
            <a:off x="609317" y="2725721"/>
            <a:ext cx="8031136" cy="127215"/>
            <a:chOff x="0" y="0"/>
            <a:chExt cx="3431" cy="68"/>
          </a:xfrm>
        </p:grpSpPr>
        <p:sp>
          <p:nvSpPr>
            <p:cNvPr id="75" name="Rectangle 3" descr="宽下对角线">
              <a:extLst>
                <a:ext uri="{FF2B5EF4-FFF2-40B4-BE49-F238E27FC236}">
                  <a16:creationId xmlns:a16="http://schemas.microsoft.com/office/drawing/2014/main" id="{DFE640E9-6A8E-4DA9-9C62-4F339FABE3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6" name="Line 5">
              <a:extLst>
                <a:ext uri="{FF2B5EF4-FFF2-40B4-BE49-F238E27FC236}">
                  <a16:creationId xmlns:a16="http://schemas.microsoft.com/office/drawing/2014/main" id="{928D3FD8-5D81-43DA-B663-A327ADE304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77" name="直接箭头连接符 76">
            <a:extLst>
              <a:ext uri="{FF2B5EF4-FFF2-40B4-BE49-F238E27FC236}">
                <a16:creationId xmlns:a16="http://schemas.microsoft.com/office/drawing/2014/main" id="{3E58E0F1-4C30-48E6-AE4F-3330F31CE25D}"/>
              </a:ext>
            </a:extLst>
          </p:cNvPr>
          <p:cNvCxnSpPr>
            <a:cxnSpLocks/>
          </p:cNvCxnSpPr>
          <p:nvPr/>
        </p:nvCxnSpPr>
        <p:spPr>
          <a:xfrm flipV="1">
            <a:off x="1113373" y="2329773"/>
            <a:ext cx="1694431" cy="27855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图片 77">
            <a:extLst>
              <a:ext uri="{FF2B5EF4-FFF2-40B4-BE49-F238E27FC236}">
                <a16:creationId xmlns:a16="http://schemas.microsoft.com/office/drawing/2014/main" id="{5ED6BAFB-B2C0-47A6-9108-78CCB9555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733" y="1926188"/>
            <a:ext cx="1008112" cy="807170"/>
          </a:xfrm>
          <a:prstGeom prst="rect">
            <a:avLst/>
          </a:prstGeom>
        </p:spPr>
      </p:pic>
      <p:cxnSp>
        <p:nvCxnSpPr>
          <p:cNvPr id="79" name="直接连接符 78">
            <a:extLst>
              <a:ext uri="{FF2B5EF4-FFF2-40B4-BE49-F238E27FC236}">
                <a16:creationId xmlns:a16="http://schemas.microsoft.com/office/drawing/2014/main" id="{8302866D-885D-426F-8C72-E3F2B1275A2A}"/>
              </a:ext>
            </a:extLst>
          </p:cNvPr>
          <p:cNvCxnSpPr/>
          <p:nvPr/>
        </p:nvCxnSpPr>
        <p:spPr>
          <a:xfrm>
            <a:off x="630055" y="1400602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6F531A0E-2D03-4E1C-8DD1-21D107A5E739}"/>
              </a:ext>
            </a:extLst>
          </p:cNvPr>
          <p:cNvCxnSpPr/>
          <p:nvPr/>
        </p:nvCxnSpPr>
        <p:spPr>
          <a:xfrm>
            <a:off x="2946389" y="1400602"/>
            <a:ext cx="0" cy="4535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箭头连接符 80">
            <a:extLst>
              <a:ext uri="{FF2B5EF4-FFF2-40B4-BE49-F238E27FC236}">
                <a16:creationId xmlns:a16="http://schemas.microsoft.com/office/drawing/2014/main" id="{8ABD8722-13A3-4DB7-9131-E8BB2FD10AAB}"/>
              </a:ext>
            </a:extLst>
          </p:cNvPr>
          <p:cNvCxnSpPr>
            <a:cxnSpLocks/>
          </p:cNvCxnSpPr>
          <p:nvPr/>
        </p:nvCxnSpPr>
        <p:spPr>
          <a:xfrm>
            <a:off x="626575" y="1617904"/>
            <a:ext cx="2319814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 Box 58">
            <a:extLst>
              <a:ext uri="{FF2B5EF4-FFF2-40B4-BE49-F238E27FC236}">
                <a16:creationId xmlns:a16="http://schemas.microsoft.com/office/drawing/2014/main" id="{D0E4AB0C-672F-400B-A64E-F6AB9322C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3782" y="1114514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2m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3" name="Text Box 58">
            <a:extLst>
              <a:ext uri="{FF2B5EF4-FFF2-40B4-BE49-F238E27FC236}">
                <a16:creationId xmlns:a16="http://schemas.microsoft.com/office/drawing/2014/main" id="{D58E1D9A-F7F9-4DBA-B803-2FD2F18ED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5169" y="1809276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3N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id="{5E8DF721-154B-45F2-B4BF-3B832AABA1FE}"/>
              </a:ext>
            </a:extLst>
          </p:cNvPr>
          <p:cNvCxnSpPr/>
          <p:nvPr/>
        </p:nvCxnSpPr>
        <p:spPr>
          <a:xfrm>
            <a:off x="0" y="486916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>
            <a:extLst>
              <a:ext uri="{FF2B5EF4-FFF2-40B4-BE49-F238E27FC236}">
                <a16:creationId xmlns:a16="http://schemas.microsoft.com/office/drawing/2014/main" id="{E695B8BE-C118-4C12-9CB9-E68015771B85}"/>
              </a:ext>
            </a:extLst>
          </p:cNvPr>
          <p:cNvCxnSpPr/>
          <p:nvPr/>
        </p:nvCxnSpPr>
        <p:spPr>
          <a:xfrm>
            <a:off x="0" y="2991778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 Box 58">
            <a:extLst>
              <a:ext uri="{FF2B5EF4-FFF2-40B4-BE49-F238E27FC236}">
                <a16:creationId xmlns:a16="http://schemas.microsoft.com/office/drawing/2014/main" id="{18AE5BD8-0DDF-4E5C-B000-7C70B8F3F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2062" y="144257"/>
            <a:ext cx="80944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这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个力改变物体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动能</a:t>
            </a:r>
            <a:r>
              <a:rPr lang="zh-CN" altLang="en-US" sz="2800" b="1" dirty="0">
                <a:latin typeface="Arial" panose="020B0604020202020204" pitchFamily="34" charset="0"/>
              </a:rPr>
              <a:t>的效果是</a:t>
            </a:r>
            <a:r>
              <a:rPr lang="en-US" altLang="zh-CN" sz="2800" b="1" dirty="0">
                <a:latin typeface="Arial" panose="020B0604020202020204" pitchFamily="34" charset="0"/>
              </a:rPr>
              <a:t>______</a:t>
            </a:r>
            <a:r>
              <a:rPr lang="zh-CN" altLang="en-US" sz="2800" b="1" dirty="0">
                <a:latin typeface="Arial" panose="020B0604020202020204" pitchFamily="34" charset="0"/>
              </a:rPr>
              <a:t>的。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38" name="Text Box 58">
            <a:extLst>
              <a:ext uri="{FF2B5EF4-FFF2-40B4-BE49-F238E27FC236}">
                <a16:creationId xmlns:a16="http://schemas.microsoft.com/office/drawing/2014/main" id="{9A11FC4C-DDDA-4DD1-958F-6F52EFB64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8626" y="135718"/>
            <a:ext cx="10228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相同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9" name="Text Box 58">
            <a:extLst>
              <a:ext uri="{FF2B5EF4-FFF2-40B4-BE49-F238E27FC236}">
                <a16:creationId xmlns:a16="http://schemas.microsoft.com/office/drawing/2014/main" id="{4E1B9C5A-4892-4433-9B53-A15BB0A48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624" y="695238"/>
            <a:ext cx="80944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规律：</a:t>
            </a:r>
            <a:r>
              <a:rPr lang="zh-CN" altLang="en-US" sz="2800" b="1" u="sng" dirty="0">
                <a:solidFill>
                  <a:srgbClr val="0000FF"/>
                </a:solidFill>
                <a:latin typeface="Arial" panose="020B0604020202020204" pitchFamily="34" charset="0"/>
              </a:rPr>
              <a:t>力的大小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与</a:t>
            </a:r>
            <a:r>
              <a:rPr lang="zh-CN" altLang="en-US" sz="2800" b="1" u="sng" dirty="0">
                <a:solidFill>
                  <a:srgbClr val="0000FF"/>
                </a:solidFill>
                <a:latin typeface="Arial" panose="020B0604020202020204" pitchFamily="34" charset="0"/>
              </a:rPr>
              <a:t>作用距离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的</a:t>
            </a:r>
            <a:r>
              <a:rPr lang="zh-CN" altLang="en-US" sz="2800" b="1" u="sng" dirty="0">
                <a:solidFill>
                  <a:srgbClr val="0000FF"/>
                </a:solidFill>
                <a:latin typeface="Arial" panose="020B0604020202020204" pitchFamily="34" charset="0"/>
              </a:rPr>
              <a:t>乘积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相等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40" name="Text Box 58">
            <a:extLst>
              <a:ext uri="{FF2B5EF4-FFF2-40B4-BE49-F238E27FC236}">
                <a16:creationId xmlns:a16="http://schemas.microsoft.com/office/drawing/2014/main" id="{8A843EF6-8113-40F5-8E33-6B671C105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5265" y="1437824"/>
            <a:ext cx="314713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大量实验表明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这个规律是成立的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41" name="Text Box 58">
            <a:extLst>
              <a:ext uri="{FF2B5EF4-FFF2-40B4-BE49-F238E27FC236}">
                <a16:creationId xmlns:a16="http://schemas.microsoft.com/office/drawing/2014/main" id="{E4290F83-BA21-4358-BD33-022F9C8A4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498" y="1959221"/>
            <a:ext cx="10768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2m/s</a:t>
            </a:r>
          </a:p>
        </p:txBody>
      </p:sp>
      <p:sp>
        <p:nvSpPr>
          <p:cNvPr id="42" name="Text Box 58">
            <a:extLst>
              <a:ext uri="{FF2B5EF4-FFF2-40B4-BE49-F238E27FC236}">
                <a16:creationId xmlns:a16="http://schemas.microsoft.com/office/drawing/2014/main" id="{FACF07D8-A9B6-4DE2-AD7D-E22223CFD8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088" y="3802622"/>
            <a:ext cx="10768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2m/s</a:t>
            </a:r>
          </a:p>
        </p:txBody>
      </p:sp>
      <p:sp>
        <p:nvSpPr>
          <p:cNvPr id="43" name="Text Box 58">
            <a:extLst>
              <a:ext uri="{FF2B5EF4-FFF2-40B4-BE49-F238E27FC236}">
                <a16:creationId xmlns:a16="http://schemas.microsoft.com/office/drawing/2014/main" id="{D645049D-828A-41E9-B578-62DC910D0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9621" y="5121922"/>
            <a:ext cx="10768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2m/s</a:t>
            </a:r>
          </a:p>
        </p:txBody>
      </p:sp>
    </p:spTree>
    <p:extLst>
      <p:ext uri="{BB962C8B-B14F-4D97-AF65-F5344CB8AC3E}">
        <p14:creationId xmlns:p14="http://schemas.microsoft.com/office/powerpoint/2010/main" val="158723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Text Box 12">
            <a:extLst>
              <a:ext uri="{FF2B5EF4-FFF2-40B4-BE49-F238E27FC236}">
                <a16:creationId xmlns:a16="http://schemas.microsoft.com/office/drawing/2014/main" id="{E3B1F63D-DBF8-4351-BA48-4E99252A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2184" y="3652232"/>
            <a:ext cx="2809875" cy="646331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600" b="1" i="1" dirty="0">
                <a:latin typeface="Times New Roman" panose="02020603050405020304" pitchFamily="18" charset="0"/>
              </a:rPr>
              <a:t>  </a:t>
            </a:r>
            <a:r>
              <a:rPr lang="en-US" altLang="zh-CN" sz="36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W </a:t>
            </a:r>
            <a:r>
              <a:rPr lang="en-US" altLang="zh-CN" sz="36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zh-CN" sz="36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Fs</a:t>
            </a:r>
          </a:p>
        </p:txBody>
      </p:sp>
      <p:sp>
        <p:nvSpPr>
          <p:cNvPr id="18" name="Text Box 12">
            <a:extLst>
              <a:ext uri="{FF2B5EF4-FFF2-40B4-BE49-F238E27FC236}">
                <a16:creationId xmlns:a16="http://schemas.microsoft.com/office/drawing/2014/main" id="{4F7A6297-7354-48F2-AB40-8F1A3F25C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1740" y="1332256"/>
            <a:ext cx="4392488" cy="651973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功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</a:rPr>
              <a:t>= </a:t>
            </a:r>
            <a:r>
              <a:rPr lang="zh-CN" altLang="en-US" sz="3600" b="1" dirty="0">
                <a:latin typeface="Times New Roman" panose="02020603050405020304" pitchFamily="18" charset="0"/>
              </a:rPr>
              <a:t>力 </a:t>
            </a:r>
            <a:r>
              <a:rPr lang="en-US" altLang="zh-CN" sz="3600" b="1" dirty="0">
                <a:latin typeface="Times New Roman" panose="02020603050405020304" pitchFamily="18" charset="0"/>
              </a:rPr>
              <a:t>× </a:t>
            </a:r>
            <a:r>
              <a:rPr lang="zh-CN" altLang="en-US" sz="3600" b="1" dirty="0">
                <a:latin typeface="Times New Roman" panose="02020603050405020304" pitchFamily="18" charset="0"/>
              </a:rPr>
              <a:t>作用</a:t>
            </a:r>
            <a:r>
              <a:rPr lang="zh-CN" altLang="en-US" sz="3600" b="1" dirty="0">
                <a:latin typeface="宋体" panose="02010600030101010101" pitchFamily="2" charset="-122"/>
              </a:rPr>
              <a:t>距离</a:t>
            </a:r>
            <a:r>
              <a:rPr lang="en-US" altLang="zh-CN" sz="3600" b="1" dirty="0">
                <a:latin typeface="Times New Roman" panose="02020603050405020304" pitchFamily="18" charset="0"/>
              </a:rPr>
              <a:t> </a:t>
            </a:r>
            <a:endParaRPr lang="en-US" altLang="zh-CN" sz="36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" name="Text Box 27">
            <a:extLst>
              <a:ext uri="{FF2B5EF4-FFF2-40B4-BE49-F238E27FC236}">
                <a16:creationId xmlns:a16="http://schemas.microsoft.com/office/drawing/2014/main" id="{A8FFD6BC-100F-43F9-ADF3-F7F2AFF134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1911" y="310479"/>
            <a:ext cx="7344816" cy="626710"/>
          </a:xfrm>
          <a:prstGeom prst="rect">
            <a:avLst/>
          </a:prstGeom>
          <a:noFill/>
          <a:ln w="3175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这个“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乘积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改变</a:t>
            </a:r>
            <a:r>
              <a:rPr lang="zh-CN" altLang="en-US" b="1" dirty="0">
                <a:latin typeface="Times New Roman" panose="02020603050405020304" pitchFamily="18" charset="0"/>
              </a:rPr>
              <a:t>了物体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动能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的大小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>
            <a:extLst>
              <a:ext uri="{FF2B5EF4-FFF2-40B4-BE49-F238E27FC236}">
                <a16:creationId xmlns:a16="http://schemas.microsoft.com/office/drawing/2014/main" id="{FC98AFC2-77B0-4A29-BCEB-FEE01FFBC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639" y="1333727"/>
            <a:ext cx="1629015" cy="55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0" rIns="1800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定义式：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45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animBg="1"/>
      <p:bldP spid="18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5">
            <a:extLst>
              <a:ext uri="{FF2B5EF4-FFF2-40B4-BE49-F238E27FC236}">
                <a16:creationId xmlns:a16="http://schemas.microsoft.com/office/drawing/2014/main" id="{2A1767B5-A336-4A98-9047-C319B7FCC0A8}"/>
              </a:ext>
            </a:extLst>
          </p:cNvPr>
          <p:cNvCxnSpPr>
            <a:cxnSpLocks/>
          </p:cNvCxnSpPr>
          <p:nvPr/>
        </p:nvCxnSpPr>
        <p:spPr>
          <a:xfrm flipV="1">
            <a:off x="3708166" y="2654423"/>
            <a:ext cx="1680580" cy="871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Box 58">
            <a:extLst>
              <a:ext uri="{FF2B5EF4-FFF2-40B4-BE49-F238E27FC236}">
                <a16:creationId xmlns:a16="http://schemas.microsoft.com/office/drawing/2014/main" id="{8036F020-BA90-4842-B763-F66252EA2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3054" y="2070307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v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Text Box 58">
            <a:extLst>
              <a:ext uri="{FF2B5EF4-FFF2-40B4-BE49-F238E27FC236}">
                <a16:creationId xmlns:a16="http://schemas.microsoft.com/office/drawing/2014/main" id="{C7282DDA-6104-4111-950F-B69E03965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3538" y="158500"/>
            <a:ext cx="6156684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实验中，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支持力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sz="2800" b="1" dirty="0">
                <a:latin typeface="Arial" panose="020B0604020202020204" pitchFamily="34" charset="0"/>
              </a:rPr>
              <a:t>改变物体动能而做功，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重力也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sz="2800" b="1" dirty="0">
                <a:latin typeface="Arial" panose="020B0604020202020204" pitchFamily="34" charset="0"/>
              </a:rPr>
              <a:t>改变物体动能而做功，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改变物体动能大小而做功的只是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拉力</a:t>
            </a:r>
            <a:endParaRPr lang="en-US" altLang="zh-CN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628CB07-7344-4830-9EE9-4962C475E7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2208420"/>
            <a:ext cx="1008112" cy="807170"/>
          </a:xfrm>
          <a:prstGeom prst="rect">
            <a:avLst/>
          </a:prstGeom>
        </p:spPr>
      </p:pic>
      <p:grpSp>
        <p:nvGrpSpPr>
          <p:cNvPr id="10" name="Group 2">
            <a:extLst>
              <a:ext uri="{FF2B5EF4-FFF2-40B4-BE49-F238E27FC236}">
                <a16:creationId xmlns:a16="http://schemas.microsoft.com/office/drawing/2014/main" id="{E0EC3888-7D61-4CDA-96D9-BCC798C241D2}"/>
              </a:ext>
            </a:extLst>
          </p:cNvPr>
          <p:cNvGrpSpPr>
            <a:grpSpLocks/>
          </p:cNvGrpSpPr>
          <p:nvPr/>
        </p:nvGrpSpPr>
        <p:grpSpPr bwMode="auto">
          <a:xfrm>
            <a:off x="647564" y="3007953"/>
            <a:ext cx="8031136" cy="127215"/>
            <a:chOff x="0" y="0"/>
            <a:chExt cx="3431" cy="68"/>
          </a:xfrm>
        </p:grpSpPr>
        <p:sp>
          <p:nvSpPr>
            <p:cNvPr id="11" name="Rectangle 3" descr="宽下对角线">
              <a:extLst>
                <a:ext uri="{FF2B5EF4-FFF2-40B4-BE49-F238E27FC236}">
                  <a16:creationId xmlns:a16="http://schemas.microsoft.com/office/drawing/2014/main" id="{4B30A204-A5AE-4A76-B9AA-02C41770CD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" name="Line 5">
              <a:extLst>
                <a:ext uri="{FF2B5EF4-FFF2-40B4-BE49-F238E27FC236}">
                  <a16:creationId xmlns:a16="http://schemas.microsoft.com/office/drawing/2014/main" id="{69208D42-5A5B-4A5A-A01C-491F853374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A4A9B3B3-135C-4EC9-AC6E-FD79A8B50D2A}"/>
              </a:ext>
            </a:extLst>
          </p:cNvPr>
          <p:cNvCxnSpPr>
            <a:cxnSpLocks/>
          </p:cNvCxnSpPr>
          <p:nvPr/>
        </p:nvCxnSpPr>
        <p:spPr>
          <a:xfrm flipV="1">
            <a:off x="1151620" y="1658669"/>
            <a:ext cx="0" cy="981192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Box 58">
            <a:extLst>
              <a:ext uri="{FF2B5EF4-FFF2-40B4-BE49-F238E27FC236}">
                <a16:creationId xmlns:a16="http://schemas.microsoft.com/office/drawing/2014/main" id="{B308CAED-ED04-41FF-9429-F0ABA2032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0048" y="1572517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F</a:t>
            </a:r>
            <a:r>
              <a:rPr lang="zh-CN" altLang="en-US" b="1" baseline="-25000" dirty="0">
                <a:solidFill>
                  <a:srgbClr val="0000FF"/>
                </a:solidFill>
                <a:latin typeface="Arial" panose="020B0604020202020204" pitchFamily="34" charset="0"/>
              </a:rPr>
              <a:t>支</a:t>
            </a:r>
          </a:p>
        </p:txBody>
      </p:sp>
      <p:sp>
        <p:nvSpPr>
          <p:cNvPr id="16" name="Text Box 58">
            <a:extLst>
              <a:ext uri="{FF2B5EF4-FFF2-40B4-BE49-F238E27FC236}">
                <a16:creationId xmlns:a16="http://schemas.microsoft.com/office/drawing/2014/main" id="{5D5F4FAE-D1C1-42A1-A608-EC1EEC91D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760" y="3447193"/>
            <a:ext cx="756083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当物体运动方向与力的方向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垂直</a:t>
            </a:r>
            <a:r>
              <a:rPr lang="zh-CN" altLang="en-US" sz="2800" b="1" dirty="0">
                <a:latin typeface="Arial" panose="020B0604020202020204" pitchFamily="34" charset="0"/>
              </a:rPr>
              <a:t>时，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物体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在这个力的方向上</a:t>
            </a:r>
            <a:r>
              <a:rPr lang="zh-CN" altLang="en-US" sz="2800" b="1" dirty="0">
                <a:latin typeface="Arial" panose="020B0604020202020204" pitchFamily="34" charset="0"/>
              </a:rPr>
              <a:t>移动距离，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这个力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sz="2800" b="1" dirty="0">
                <a:latin typeface="Arial" panose="020B0604020202020204" pitchFamily="34" charset="0"/>
              </a:rPr>
              <a:t>做功。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402C7690-F2E9-4C41-854F-78E9F3C18B17}"/>
              </a:ext>
            </a:extLst>
          </p:cNvPr>
          <p:cNvCxnSpPr>
            <a:cxnSpLocks/>
          </p:cNvCxnSpPr>
          <p:nvPr/>
        </p:nvCxnSpPr>
        <p:spPr>
          <a:xfrm>
            <a:off x="1155050" y="2639861"/>
            <a:ext cx="0" cy="936964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Box 58">
            <a:extLst>
              <a:ext uri="{FF2B5EF4-FFF2-40B4-BE49-F238E27FC236}">
                <a16:creationId xmlns:a16="http://schemas.microsoft.com/office/drawing/2014/main" id="{CEC01611-8C4F-4F03-B364-E303890EA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0048" y="3135168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G</a:t>
            </a:r>
            <a:endParaRPr lang="zh-CN" altLang="en-US" b="1" baseline="-25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FE6B1AE5-6928-4AC0-917D-5E73790D7FDA}"/>
              </a:ext>
            </a:extLst>
          </p:cNvPr>
          <p:cNvSpPr/>
          <p:nvPr/>
        </p:nvSpPr>
        <p:spPr>
          <a:xfrm>
            <a:off x="1079050" y="2568713"/>
            <a:ext cx="126576" cy="127215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FF"/>
              </a:solidFill>
            </a:endParaRPr>
          </a:p>
        </p:txBody>
      </p:sp>
      <p:sp>
        <p:nvSpPr>
          <p:cNvPr id="15" name="Text Box 58">
            <a:extLst>
              <a:ext uri="{FF2B5EF4-FFF2-40B4-BE49-F238E27FC236}">
                <a16:creationId xmlns:a16="http://schemas.microsoft.com/office/drawing/2014/main" id="{DCF0E3B6-29E8-4A09-8066-7F564BEAF9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760" y="5128190"/>
            <a:ext cx="756083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而物体运动方向与拉力的方向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相同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物体在拉力的方向上移动了距离，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拉力有做功。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7013F1D6-427E-4944-AF67-074F41E8B41F}"/>
              </a:ext>
            </a:extLst>
          </p:cNvPr>
          <p:cNvCxnSpPr>
            <a:cxnSpLocks/>
          </p:cNvCxnSpPr>
          <p:nvPr/>
        </p:nvCxnSpPr>
        <p:spPr>
          <a:xfrm flipV="1">
            <a:off x="1148191" y="2639861"/>
            <a:ext cx="759513" cy="12099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58">
            <a:extLst>
              <a:ext uri="{FF2B5EF4-FFF2-40B4-BE49-F238E27FC236}">
                <a16:creationId xmlns:a16="http://schemas.microsoft.com/office/drawing/2014/main" id="{ADB59D73-40C9-4156-AE73-AF9A5D7622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4699" y="2245785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F</a:t>
            </a:r>
            <a:r>
              <a:rPr lang="zh-CN" altLang="en-US" b="1" baseline="-25000" dirty="0">
                <a:solidFill>
                  <a:srgbClr val="0000FF"/>
                </a:solidFill>
                <a:latin typeface="Arial" panose="020B0604020202020204" pitchFamily="34" charset="0"/>
              </a:rPr>
              <a:t>拉</a:t>
            </a:r>
          </a:p>
        </p:txBody>
      </p:sp>
    </p:spTree>
    <p:extLst>
      <p:ext uri="{BB962C8B-B14F-4D97-AF65-F5344CB8AC3E}">
        <p14:creationId xmlns:p14="http://schemas.microsoft.com/office/powerpoint/2010/main" val="100275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5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16">
            <a:extLst>
              <a:ext uri="{FF2B5EF4-FFF2-40B4-BE49-F238E27FC236}">
                <a16:creationId xmlns:a16="http://schemas.microsoft.com/office/drawing/2014/main" id="{2A092571-B108-48F3-A4E2-EBFC112C0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1098" y="4395020"/>
            <a:ext cx="1495729" cy="4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10800" rIns="0" bIns="10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   </a:t>
            </a:r>
            <a:r>
              <a:rPr lang="zh-CN" altLang="en-US" sz="2800" b="1" dirty="0">
                <a:latin typeface="Times New Roman" panose="02020603050405020304" pitchFamily="18" charset="0"/>
              </a:rPr>
              <a:t>牛</a:t>
            </a:r>
            <a:r>
              <a:rPr lang="en-US" altLang="zh-CN" sz="2800" b="1" dirty="0">
                <a:latin typeface="Times New Roman" panose="02020603050405020304" pitchFamily="18" charset="0"/>
              </a:rPr>
              <a:t>(N)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6391" name="Text Box 18">
            <a:extLst>
              <a:ext uri="{FF2B5EF4-FFF2-40B4-BE49-F238E27FC236}">
                <a16:creationId xmlns:a16="http://schemas.microsoft.com/office/drawing/2014/main" id="{E9DF5BF4-C658-4EB5-B5A3-045BDD3ED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4319" y="4461988"/>
            <a:ext cx="2412342" cy="43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0" rIns="1800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  </a:t>
            </a:r>
            <a:r>
              <a:rPr lang="zh-CN" altLang="en-US" sz="2800" b="1" dirty="0">
                <a:latin typeface="宋体" panose="02010600030101010101" pitchFamily="2" charset="-122"/>
              </a:rPr>
              <a:t>米</a:t>
            </a:r>
            <a:r>
              <a:rPr lang="en-US" altLang="zh-CN" sz="2800" b="1" dirty="0">
                <a:latin typeface="Times New Roman" panose="02020603050405020304" pitchFamily="18" charset="0"/>
              </a:rPr>
              <a:t>(m)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6392" name="Text Box 20">
            <a:extLst>
              <a:ext uri="{FF2B5EF4-FFF2-40B4-BE49-F238E27FC236}">
                <a16:creationId xmlns:a16="http://schemas.microsoft.com/office/drawing/2014/main" id="{17875C26-75E0-42DC-BF59-55AA7B03F1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4345" y="4381358"/>
            <a:ext cx="1218779" cy="4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0800" rIns="18000" bIns="10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焦</a:t>
            </a:r>
            <a:r>
              <a:rPr lang="en-US" altLang="zh-CN" sz="2800" b="1" dirty="0">
                <a:latin typeface="Times New Roman" panose="02020603050405020304" pitchFamily="18" charset="0"/>
              </a:rPr>
              <a:t>(J)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6394" name="Text Box 24">
            <a:extLst>
              <a:ext uri="{FF2B5EF4-FFF2-40B4-BE49-F238E27FC236}">
                <a16:creationId xmlns:a16="http://schemas.microsoft.com/office/drawing/2014/main" id="{81A1B104-F7A1-4542-B5E0-EB5F191E6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4345" y="4964203"/>
            <a:ext cx="48958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 J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 N · m</a:t>
            </a:r>
          </a:p>
        </p:txBody>
      </p:sp>
      <p:sp>
        <p:nvSpPr>
          <p:cNvPr id="16396" name="Text Box 12">
            <a:extLst>
              <a:ext uri="{FF2B5EF4-FFF2-40B4-BE49-F238E27FC236}">
                <a16:creationId xmlns:a16="http://schemas.microsoft.com/office/drawing/2014/main" id="{E3B1F63D-DBF8-4351-BA48-4E99252A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2184" y="3652232"/>
            <a:ext cx="2809875" cy="646331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600" b="1" i="1" dirty="0">
                <a:latin typeface="Times New Roman" panose="02020603050405020304" pitchFamily="18" charset="0"/>
              </a:rPr>
              <a:t>  </a:t>
            </a:r>
            <a:r>
              <a:rPr lang="en-US" altLang="zh-CN" sz="36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W </a:t>
            </a:r>
            <a:r>
              <a:rPr lang="en-US" altLang="zh-CN" sz="36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zh-CN" sz="36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Fs</a:t>
            </a:r>
          </a:p>
        </p:txBody>
      </p:sp>
      <p:sp>
        <p:nvSpPr>
          <p:cNvPr id="16397" name="Text Box 27">
            <a:extLst>
              <a:ext uri="{FF2B5EF4-FFF2-40B4-BE49-F238E27FC236}">
                <a16:creationId xmlns:a16="http://schemas.microsoft.com/office/drawing/2014/main" id="{CDE6DE58-45F0-4EB5-8411-19EED1B90C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5451719"/>
            <a:ext cx="8496944" cy="1217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意义：物体在</a:t>
            </a: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 N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力的方向上移动</a:t>
            </a: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 m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的距离时，</a:t>
            </a:r>
            <a:endParaRPr lang="en-US" altLang="zh-CN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这个力做的功是</a:t>
            </a: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 J</a:t>
            </a:r>
            <a:endParaRPr lang="zh-CN" altLang="en-US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 Box 18">
            <a:extLst>
              <a:ext uri="{FF2B5EF4-FFF2-40B4-BE49-F238E27FC236}">
                <a16:creationId xmlns:a16="http://schemas.microsoft.com/office/drawing/2014/main" id="{A301E27F-3754-4725-A495-7149EF2E8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030" y="2453825"/>
            <a:ext cx="3366845" cy="1039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0" rIns="1800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在这个力的方向上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宋体" panose="02010600030101010101" pitchFamily="2" charset="-122"/>
              </a:rPr>
              <a:t>移动的距离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8" name="Text Box 12">
            <a:extLst>
              <a:ext uri="{FF2B5EF4-FFF2-40B4-BE49-F238E27FC236}">
                <a16:creationId xmlns:a16="http://schemas.microsoft.com/office/drawing/2014/main" id="{4F7A6297-7354-48F2-AB40-8F1A3F25C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1739" y="1332256"/>
            <a:ext cx="4894921" cy="651973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1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功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</a:rPr>
              <a:t>= </a:t>
            </a:r>
            <a:r>
              <a:rPr lang="zh-CN" altLang="en-US" sz="3600" b="1" dirty="0">
                <a:latin typeface="Times New Roman" panose="02020603050405020304" pitchFamily="18" charset="0"/>
              </a:rPr>
              <a:t>力 </a:t>
            </a:r>
            <a:r>
              <a:rPr lang="en-US" altLang="zh-CN" sz="3600" b="1" dirty="0">
                <a:latin typeface="Times New Roman" panose="02020603050405020304" pitchFamily="18" charset="0"/>
              </a:rPr>
              <a:t>× </a:t>
            </a:r>
            <a:r>
              <a:rPr lang="zh-CN" altLang="en-US" sz="3600" b="1" dirty="0">
                <a:latin typeface="Times New Roman" panose="02020603050405020304" pitchFamily="18" charset="0"/>
              </a:rPr>
              <a:t>作用</a:t>
            </a:r>
            <a:r>
              <a:rPr lang="zh-CN" altLang="en-US" sz="3600" b="1" dirty="0">
                <a:latin typeface="宋体" panose="02010600030101010101" pitchFamily="2" charset="-122"/>
              </a:rPr>
              <a:t>距离</a:t>
            </a:r>
            <a:r>
              <a:rPr lang="en-US" altLang="zh-CN" sz="3600" b="1" dirty="0">
                <a:latin typeface="Times New Roman" panose="02020603050405020304" pitchFamily="18" charset="0"/>
              </a:rPr>
              <a:t> </a:t>
            </a:r>
            <a:endParaRPr lang="en-US" altLang="zh-CN" sz="36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19" name="直接箭头连接符 18">
            <a:extLst>
              <a:ext uri="{FF2B5EF4-FFF2-40B4-BE49-F238E27FC236}">
                <a16:creationId xmlns:a16="http://schemas.microsoft.com/office/drawing/2014/main" id="{DBE6AF02-BE63-4E94-B710-E180BA8297E3}"/>
              </a:ext>
            </a:extLst>
          </p:cNvPr>
          <p:cNvCxnSpPr>
            <a:cxnSpLocks/>
          </p:cNvCxnSpPr>
          <p:nvPr/>
        </p:nvCxnSpPr>
        <p:spPr>
          <a:xfrm>
            <a:off x="5688124" y="1893367"/>
            <a:ext cx="504056" cy="596805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27">
            <a:extLst>
              <a:ext uri="{FF2B5EF4-FFF2-40B4-BE49-F238E27FC236}">
                <a16:creationId xmlns:a16="http://schemas.microsoft.com/office/drawing/2014/main" id="{A8FFD6BC-100F-43F9-ADF3-F7F2AFF134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891" y="287276"/>
            <a:ext cx="5544616" cy="626710"/>
          </a:xfrm>
          <a:prstGeom prst="rect">
            <a:avLst/>
          </a:prstGeom>
          <a:noFill/>
          <a:ln w="31750">
            <a:solidFill>
              <a:srgbClr val="00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功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改变</a:t>
            </a:r>
            <a:r>
              <a:rPr lang="zh-CN" altLang="en-US" b="1" dirty="0">
                <a:latin typeface="Times New Roman" panose="02020603050405020304" pitchFamily="18" charset="0"/>
              </a:rPr>
              <a:t>了物体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动能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的大小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A7CDF307-5919-4E77-97EF-F33C52649BE1}"/>
              </a:ext>
            </a:extLst>
          </p:cNvPr>
          <p:cNvCxnSpPr>
            <a:cxnSpLocks/>
          </p:cNvCxnSpPr>
          <p:nvPr/>
        </p:nvCxnSpPr>
        <p:spPr>
          <a:xfrm flipV="1">
            <a:off x="4572000" y="3476835"/>
            <a:ext cx="1470250" cy="541082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18">
            <a:extLst>
              <a:ext uri="{FF2B5EF4-FFF2-40B4-BE49-F238E27FC236}">
                <a16:creationId xmlns:a16="http://schemas.microsoft.com/office/drawing/2014/main" id="{FC98AFC2-77B0-4A29-BCEB-FEE01FFBC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639" y="1333727"/>
            <a:ext cx="1629015" cy="55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0" rIns="1800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定义式：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93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1" grpId="0"/>
      <p:bldP spid="16392" grpId="0"/>
      <p:bldP spid="16394" grpId="0"/>
      <p:bldP spid="16397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12">
            <a:extLst>
              <a:ext uri="{FF2B5EF4-FFF2-40B4-BE49-F238E27FC236}">
                <a16:creationId xmlns:a16="http://schemas.microsoft.com/office/drawing/2014/main" id="{26A8B3E1-BB78-4A02-818F-0D26C9FF9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856" y="437686"/>
            <a:ext cx="2809875" cy="646331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600" b="1" i="1" dirty="0">
                <a:latin typeface="Times New Roman" panose="02020603050405020304" pitchFamily="18" charset="0"/>
              </a:rPr>
              <a:t>  </a:t>
            </a:r>
            <a:r>
              <a:rPr lang="en-US" altLang="zh-CN" sz="36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W </a:t>
            </a:r>
            <a:r>
              <a:rPr lang="en-US" altLang="zh-CN" sz="36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zh-CN" sz="36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Fs</a:t>
            </a:r>
          </a:p>
        </p:txBody>
      </p:sp>
      <p:sp>
        <p:nvSpPr>
          <p:cNvPr id="41" name="Text Box 27">
            <a:extLst>
              <a:ext uri="{FF2B5EF4-FFF2-40B4-BE49-F238E27FC236}">
                <a16:creationId xmlns:a16="http://schemas.microsoft.com/office/drawing/2014/main" id="{A30BA158-6A39-4AED-AC10-C655936475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8501" y="1268760"/>
            <a:ext cx="7992888" cy="2404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要点：</a:t>
            </a:r>
            <a:endParaRPr lang="en-US" altLang="zh-CN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  <p:sp>
        <p:nvSpPr>
          <p:cNvPr id="42" name="Text Box 58">
            <a:extLst>
              <a:ext uri="{FF2B5EF4-FFF2-40B4-BE49-F238E27FC236}">
                <a16:creationId xmlns:a16="http://schemas.microsoft.com/office/drawing/2014/main" id="{C5760928-C5BC-4D6F-87D9-8F95663E26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8501" y="4368817"/>
            <a:ext cx="756083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再次强调：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当物体运动方向与力的方向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垂直</a:t>
            </a:r>
            <a:r>
              <a:rPr lang="zh-CN" altLang="en-US" b="1" dirty="0">
                <a:latin typeface="Arial" panose="020B0604020202020204" pitchFamily="34" charset="0"/>
              </a:rPr>
              <a:t>时，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</a:rPr>
              <a:t>物体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在这个力的方向上</a:t>
            </a:r>
            <a:r>
              <a:rPr lang="zh-CN" altLang="en-US" b="1" dirty="0">
                <a:latin typeface="Arial" panose="020B0604020202020204" pitchFamily="34" charset="0"/>
              </a:rPr>
              <a:t>移动距离，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这个力</a:t>
            </a: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b="1" dirty="0">
                <a:latin typeface="Arial" panose="020B0604020202020204" pitchFamily="34" charset="0"/>
              </a:rPr>
              <a:t>做功。</a:t>
            </a:r>
            <a:endParaRPr lang="en-US" altLang="zh-CN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3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6E6CD769-23AF-4D97-B465-262B62813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2" y="2133279"/>
            <a:ext cx="6121400" cy="368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701F89-5EB5-482B-B1A7-8A4B06902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5810445"/>
            <a:ext cx="8280400" cy="604781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5400000" scaled="1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</a:rPr>
              <a:t>提着箱子在水平路上走，他有做功吗？</a:t>
            </a:r>
          </a:p>
        </p:txBody>
      </p:sp>
      <p:sp>
        <p:nvSpPr>
          <p:cNvPr id="5" name="Text Box 27">
            <a:extLst>
              <a:ext uri="{FF2B5EF4-FFF2-40B4-BE49-F238E27FC236}">
                <a16:creationId xmlns:a16="http://schemas.microsoft.com/office/drawing/2014/main" id="{7C6213F1-535F-49A3-B41C-4154AC492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2616" y="80628"/>
            <a:ext cx="7525344" cy="2111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要点：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</p:spTree>
    <p:extLst>
      <p:ext uri="{BB962C8B-B14F-4D97-AF65-F5344CB8AC3E}">
        <p14:creationId xmlns:p14="http://schemas.microsoft.com/office/powerpoint/2010/main" val="4216410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推石头没有推动">
            <a:extLst>
              <a:ext uri="{FF2B5EF4-FFF2-40B4-BE49-F238E27FC236}">
                <a16:creationId xmlns:a16="http://schemas.microsoft.com/office/drawing/2014/main" id="{8BCE39DD-A7FA-417F-8D61-574F3F290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584" y="1845705"/>
            <a:ext cx="5110832" cy="4094545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58">
            <a:extLst>
              <a:ext uri="{FF2B5EF4-FFF2-40B4-BE49-F238E27FC236}">
                <a16:creationId xmlns:a16="http://schemas.microsoft.com/office/drawing/2014/main" id="{91BFC6BC-47B3-4FAA-B22D-393EBDB4F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748" y="6057292"/>
            <a:ext cx="54720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这两位大力士有无做功？</a:t>
            </a:r>
          </a:p>
        </p:txBody>
      </p:sp>
      <p:sp>
        <p:nvSpPr>
          <p:cNvPr id="4" name="Text Box 27">
            <a:extLst>
              <a:ext uri="{FF2B5EF4-FFF2-40B4-BE49-F238E27FC236}">
                <a16:creationId xmlns:a16="http://schemas.microsoft.com/office/drawing/2014/main" id="{A2B39D51-815D-42D4-974A-0C5473DDEC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388" y="134637"/>
            <a:ext cx="6765788" cy="159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</p:spTree>
    <p:extLst>
      <p:ext uri="{BB962C8B-B14F-4D97-AF65-F5344CB8AC3E}">
        <p14:creationId xmlns:p14="http://schemas.microsoft.com/office/powerpoint/2010/main" val="2834300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2D51471-9D6A-47D1-9ECC-4A400E649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6" y="1728663"/>
            <a:ext cx="2539219" cy="4107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 Box 7">
            <a:extLst>
              <a:ext uri="{FF2B5EF4-FFF2-40B4-BE49-F238E27FC236}">
                <a16:creationId xmlns:a16="http://schemas.microsoft.com/office/drawing/2014/main" id="{DD6FE39E-EC98-4AA9-B921-03CE1162E7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0050" y="5646145"/>
            <a:ext cx="732615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808"/>
                </a:solidFill>
              </a:rPr>
              <a:t>你抱着一大摞书站着时，觉得很累。</a:t>
            </a:r>
            <a:endParaRPr lang="en-US" altLang="zh-CN" sz="3200" b="1" dirty="0">
              <a:solidFill>
                <a:srgbClr val="000808"/>
              </a:solidFill>
            </a:endParaRPr>
          </a:p>
          <a:p>
            <a:pPr eaLnBrk="1" hangingPunct="1"/>
            <a:r>
              <a:rPr lang="zh-CN" altLang="en-US" sz="3200" b="1" dirty="0">
                <a:solidFill>
                  <a:srgbClr val="000808"/>
                </a:solidFill>
              </a:rPr>
              <a:t>这时你对书做功了吗？</a:t>
            </a:r>
          </a:p>
        </p:txBody>
      </p:sp>
      <p:sp>
        <p:nvSpPr>
          <p:cNvPr id="4" name="Text Box 27">
            <a:extLst>
              <a:ext uri="{FF2B5EF4-FFF2-40B4-BE49-F238E27FC236}">
                <a16:creationId xmlns:a16="http://schemas.microsoft.com/office/drawing/2014/main" id="{03E45A7C-A49C-4A48-BAFB-DB6804CDD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388" y="134637"/>
            <a:ext cx="6765788" cy="159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</p:spTree>
    <p:extLst>
      <p:ext uri="{BB962C8B-B14F-4D97-AF65-F5344CB8AC3E}">
        <p14:creationId xmlns:p14="http://schemas.microsoft.com/office/powerpoint/2010/main" val="2390367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7">
            <a:extLst>
              <a:ext uri="{FF2B5EF4-FFF2-40B4-BE49-F238E27FC236}">
                <a16:creationId xmlns:a16="http://schemas.microsoft.com/office/drawing/2014/main" id="{624331C4-0B5A-45EC-B1A9-8254ED215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388" y="134637"/>
            <a:ext cx="6765788" cy="159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2C9123F-E141-4E07-BE96-FBB283072C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19" b="6039"/>
          <a:stretch/>
        </p:blipFill>
        <p:spPr>
          <a:xfrm>
            <a:off x="577445" y="1804730"/>
            <a:ext cx="7989109" cy="3672439"/>
          </a:xfrm>
          <a:prstGeom prst="rect">
            <a:avLst/>
          </a:prstGeom>
        </p:spPr>
      </p:pic>
      <p:sp>
        <p:nvSpPr>
          <p:cNvPr id="8" name="Text Box 7">
            <a:extLst>
              <a:ext uri="{FF2B5EF4-FFF2-40B4-BE49-F238E27FC236}">
                <a16:creationId xmlns:a16="http://schemas.microsoft.com/office/drawing/2014/main" id="{A05C2084-A650-48A5-ABAA-A7E89E055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772" y="5337212"/>
            <a:ext cx="626469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808"/>
                </a:solidFill>
              </a:rPr>
              <a:t>铅球从</a:t>
            </a:r>
            <a:r>
              <a:rPr lang="en-US" altLang="zh-CN" sz="3200" b="1" dirty="0">
                <a:solidFill>
                  <a:srgbClr val="000808"/>
                </a:solidFill>
              </a:rPr>
              <a:t>B</a:t>
            </a:r>
            <a:r>
              <a:rPr lang="zh-CN" altLang="en-US" sz="3200" b="1" dirty="0">
                <a:solidFill>
                  <a:srgbClr val="000808"/>
                </a:solidFill>
              </a:rPr>
              <a:t>处到</a:t>
            </a:r>
            <a:r>
              <a:rPr lang="en-US" altLang="zh-CN" sz="3200" b="1" dirty="0">
                <a:solidFill>
                  <a:srgbClr val="000808"/>
                </a:solidFill>
              </a:rPr>
              <a:t>C</a:t>
            </a:r>
            <a:r>
              <a:rPr lang="zh-CN" altLang="en-US" sz="3200" b="1" dirty="0">
                <a:solidFill>
                  <a:srgbClr val="000808"/>
                </a:solidFill>
              </a:rPr>
              <a:t>处时，</a:t>
            </a:r>
            <a:endParaRPr lang="en-US" altLang="zh-CN" sz="3200" b="1" dirty="0">
              <a:solidFill>
                <a:srgbClr val="000808"/>
              </a:solidFill>
            </a:endParaRPr>
          </a:p>
          <a:p>
            <a:pPr eaLnBrk="1" hangingPunct="1"/>
            <a:r>
              <a:rPr lang="zh-CN" altLang="en-US" sz="3200" b="1" dirty="0">
                <a:solidFill>
                  <a:srgbClr val="000808"/>
                </a:solidFill>
              </a:rPr>
              <a:t>人有做功吗？  重力有做功吗？</a:t>
            </a:r>
          </a:p>
        </p:txBody>
      </p:sp>
    </p:spTree>
    <p:extLst>
      <p:ext uri="{BB962C8B-B14F-4D97-AF65-F5344CB8AC3E}">
        <p14:creationId xmlns:p14="http://schemas.microsoft.com/office/powerpoint/2010/main" val="1918891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7">
            <a:extLst>
              <a:ext uri="{FF2B5EF4-FFF2-40B4-BE49-F238E27FC236}">
                <a16:creationId xmlns:a16="http://schemas.microsoft.com/office/drawing/2014/main" id="{624331C4-0B5A-45EC-B1A9-8254ED215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49" y="793841"/>
            <a:ext cx="8416010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在竖直向下的方向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移动的距离是哪段？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2C9123F-E141-4E07-BE96-FBB283072C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19" b="6039"/>
          <a:stretch/>
        </p:blipFill>
        <p:spPr>
          <a:xfrm>
            <a:off x="577445" y="1556792"/>
            <a:ext cx="7989109" cy="3672439"/>
          </a:xfrm>
          <a:prstGeom prst="rect">
            <a:avLst/>
          </a:prstGeom>
        </p:spPr>
      </p:pic>
      <p:sp>
        <p:nvSpPr>
          <p:cNvPr id="8" name="Text Box 7">
            <a:extLst>
              <a:ext uri="{FF2B5EF4-FFF2-40B4-BE49-F238E27FC236}">
                <a16:creationId xmlns:a16="http://schemas.microsoft.com/office/drawing/2014/main" id="{A05C2084-A650-48A5-ABAA-A7E89E055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5302099"/>
            <a:ext cx="732615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808"/>
                </a:solidFill>
              </a:rPr>
              <a:t>那么，怎样计算重力做功的大小？</a:t>
            </a:r>
            <a:endParaRPr lang="en-US" altLang="zh-CN" sz="3200" b="1" dirty="0">
              <a:solidFill>
                <a:srgbClr val="000808"/>
              </a:solidFill>
            </a:endParaRPr>
          </a:p>
          <a:p>
            <a:pPr eaLnBrk="1" hangingPunct="1"/>
            <a:r>
              <a:rPr lang="en-US" altLang="zh-CN" sz="3200" b="1" dirty="0">
                <a:solidFill>
                  <a:srgbClr val="000808"/>
                </a:solidFill>
              </a:rPr>
              <a:t>W=_________</a:t>
            </a:r>
            <a:endParaRPr lang="zh-CN" altLang="en-US" sz="3200" b="1" dirty="0">
              <a:solidFill>
                <a:srgbClr val="000808"/>
              </a:solidFill>
            </a:endParaRP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D7B47465-48C4-4221-A592-A5C726DBC526}"/>
              </a:ext>
            </a:extLst>
          </p:cNvPr>
          <p:cNvCxnSpPr>
            <a:cxnSpLocks/>
          </p:cNvCxnSpPr>
          <p:nvPr/>
        </p:nvCxnSpPr>
        <p:spPr>
          <a:xfrm>
            <a:off x="6624228" y="2272814"/>
            <a:ext cx="16269" cy="1314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58">
            <a:extLst>
              <a:ext uri="{FF2B5EF4-FFF2-40B4-BE49-F238E27FC236}">
                <a16:creationId xmlns:a16="http://schemas.microsoft.com/office/drawing/2014/main" id="{5630B388-6828-48DF-9855-1E5B85F796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0252" y="3130485"/>
            <a:ext cx="9001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G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64F4B2D0-63F2-4FBC-9C7F-745F4B1306CA}"/>
              </a:ext>
            </a:extLst>
          </p:cNvPr>
          <p:cNvCxnSpPr>
            <a:cxnSpLocks/>
          </p:cNvCxnSpPr>
          <p:nvPr/>
        </p:nvCxnSpPr>
        <p:spPr>
          <a:xfrm>
            <a:off x="5796136" y="2208954"/>
            <a:ext cx="576064" cy="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A33BC866-C59A-4741-B6F1-4912548890B6}"/>
              </a:ext>
            </a:extLst>
          </p:cNvPr>
          <p:cNvCxnSpPr>
            <a:cxnSpLocks/>
          </p:cNvCxnSpPr>
          <p:nvPr/>
        </p:nvCxnSpPr>
        <p:spPr>
          <a:xfrm>
            <a:off x="6084168" y="2208954"/>
            <a:ext cx="0" cy="2628292"/>
          </a:xfrm>
          <a:prstGeom prst="straightConnector1">
            <a:avLst/>
          </a:prstGeom>
          <a:ln w="57150">
            <a:solidFill>
              <a:srgbClr val="0000F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58">
            <a:extLst>
              <a:ext uri="{FF2B5EF4-FFF2-40B4-BE49-F238E27FC236}">
                <a16:creationId xmlns:a16="http://schemas.microsoft.com/office/drawing/2014/main" id="{E905656F-CA52-4E84-948E-E16FBFED5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105" y="3271379"/>
            <a:ext cx="900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h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 Box 7">
            <a:extLst>
              <a:ext uri="{FF2B5EF4-FFF2-40B4-BE49-F238E27FC236}">
                <a16:creationId xmlns:a16="http://schemas.microsoft.com/office/drawing/2014/main" id="{D1AB7842-2A80-4C62-A4E1-A30AE3710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3401" y="5757851"/>
            <a:ext cx="17366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 err="1">
                <a:solidFill>
                  <a:srgbClr val="000808"/>
                </a:solidFill>
              </a:rPr>
              <a:t>G</a:t>
            </a:r>
            <a:r>
              <a:rPr lang="en-US" altLang="zh-CN" sz="3200" b="1" dirty="0" err="1">
                <a:solidFill>
                  <a:srgbClr val="FF0000"/>
                </a:solidFill>
              </a:rPr>
              <a:t>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Text Box 27">
            <a:extLst>
              <a:ext uri="{FF2B5EF4-FFF2-40B4-BE49-F238E27FC236}">
                <a16:creationId xmlns:a16="http://schemas.microsoft.com/office/drawing/2014/main" id="{1D4CE1C9-E8B1-4F9F-9143-664497699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49" y="173998"/>
            <a:ext cx="7620045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重力的方向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是</a:t>
            </a: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__________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 Box 27">
            <a:extLst>
              <a:ext uri="{FF2B5EF4-FFF2-40B4-BE49-F238E27FC236}">
                <a16:creationId xmlns:a16="http://schemas.microsoft.com/office/drawing/2014/main" id="{80A7A8AF-2116-4A14-AB30-974B374EA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6282" y="165328"/>
            <a:ext cx="2111433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竖直向下</a:t>
            </a:r>
          </a:p>
        </p:txBody>
      </p:sp>
    </p:spTree>
    <p:extLst>
      <p:ext uri="{BB962C8B-B14F-4D97-AF65-F5344CB8AC3E}">
        <p14:creationId xmlns:p14="http://schemas.microsoft.com/office/powerpoint/2010/main" val="279722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  <p:bldP spid="13" grpId="0"/>
      <p:bldP spid="1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27D83B0-9FEE-4975-9B63-E4928AC9C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1776001"/>
            <a:ext cx="3743821" cy="5081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E589292A-B284-4539-BCA9-50FDAA56E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8412" y="2643951"/>
            <a:ext cx="3852427" cy="523220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5400000" scaled="1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34998"/>
              </a:srgb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 起重机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匀速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吊起货物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Text Box 27">
            <a:extLst>
              <a:ext uri="{FF2B5EF4-FFF2-40B4-BE49-F238E27FC236}">
                <a16:creationId xmlns:a16="http://schemas.microsoft.com/office/drawing/2014/main" id="{624331C4-0B5A-45EC-B1A9-8254ED215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388" y="134637"/>
            <a:ext cx="6765788" cy="159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52F6C1A8-4C29-4781-BE9C-3F95BFF11E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686635"/>
            <a:ext cx="4499992" cy="126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拉力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zh-CN" altLang="en-US" b="1" dirty="0">
                <a:latin typeface="Times New Roman" panose="02020603050405020304" pitchFamily="18" charset="0"/>
              </a:rPr>
              <a:t>克服重力做功时，　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W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b="1" i="1" dirty="0">
                <a:latin typeface="Times New Roman" panose="02020603050405020304" pitchFamily="18" charset="0"/>
              </a:rPr>
              <a:t>Fs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A4EF3FD8-B028-4E0C-B33A-CCFB809F6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2140" y="4302188"/>
            <a:ext cx="1684397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Gh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1048DC2E-4B52-4F48-B324-89848EAC9579}"/>
              </a:ext>
            </a:extLst>
          </p:cNvPr>
          <p:cNvCxnSpPr>
            <a:cxnSpLocks/>
          </p:cNvCxnSpPr>
          <p:nvPr/>
        </p:nvCxnSpPr>
        <p:spPr>
          <a:xfrm flipV="1">
            <a:off x="2570534" y="3686635"/>
            <a:ext cx="0" cy="1128917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58">
            <a:extLst>
              <a:ext uri="{FF2B5EF4-FFF2-40B4-BE49-F238E27FC236}">
                <a16:creationId xmlns:a16="http://schemas.microsoft.com/office/drawing/2014/main" id="{853355F0-4A06-423C-8B43-64B0B8A99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8931" y="3703159"/>
            <a:ext cx="1725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F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1D264439-DEB7-4F0B-95D1-5B2728AED07A}"/>
              </a:ext>
            </a:extLst>
          </p:cNvPr>
          <p:cNvCxnSpPr>
            <a:cxnSpLocks/>
          </p:cNvCxnSpPr>
          <p:nvPr/>
        </p:nvCxnSpPr>
        <p:spPr>
          <a:xfrm>
            <a:off x="2573532" y="4824339"/>
            <a:ext cx="0" cy="11249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58">
            <a:extLst>
              <a:ext uri="{FF2B5EF4-FFF2-40B4-BE49-F238E27FC236}">
                <a16:creationId xmlns:a16="http://schemas.microsoft.com/office/drawing/2014/main" id="{4D8B7558-938B-49E8-ABE7-A86D0B1E6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5475" y="5517232"/>
            <a:ext cx="1725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G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27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 51">
            <a:extLst>
              <a:ext uri="{FF2B5EF4-FFF2-40B4-BE49-F238E27FC236}">
                <a16:creationId xmlns:a16="http://schemas.microsoft.com/office/drawing/2014/main" id="{DD94CA70-8CA9-4A30-A2EF-EF1989079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412" y="2570748"/>
            <a:ext cx="1005637" cy="805188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3EA3346-94B3-40DD-93FC-442006F66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463" y="2563478"/>
            <a:ext cx="1005637" cy="805188"/>
          </a:xfrm>
          <a:prstGeom prst="rect">
            <a:avLst/>
          </a:prstGeom>
        </p:spPr>
      </p:pic>
      <p:sp>
        <p:nvSpPr>
          <p:cNvPr id="93" name="Text Box 58">
            <a:extLst>
              <a:ext uri="{FF2B5EF4-FFF2-40B4-BE49-F238E27FC236}">
                <a16:creationId xmlns:a16="http://schemas.microsoft.com/office/drawing/2014/main" id="{18AE5BD8-0DDF-4E5C-B000-7C70B8F3F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616" y="154058"/>
            <a:ext cx="745282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物体重</a:t>
            </a:r>
            <a:r>
              <a:rPr lang="en-US" altLang="zh-CN" b="1" dirty="0">
                <a:latin typeface="Arial" panose="020B0604020202020204" pitchFamily="34" charset="0"/>
              </a:rPr>
              <a:t>30N</a:t>
            </a:r>
            <a:r>
              <a:rPr lang="zh-CN" altLang="en-US" b="1" dirty="0">
                <a:latin typeface="Arial" panose="020B0604020202020204" pitchFamily="34" charset="0"/>
              </a:rPr>
              <a:t>，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b="1" dirty="0">
                <a:latin typeface="Arial" panose="020B0604020202020204" pitchFamily="34" charset="0"/>
              </a:rPr>
              <a:t>(1)</a:t>
            </a:r>
            <a:r>
              <a:rPr lang="zh-CN" altLang="en-US" b="1" dirty="0">
                <a:latin typeface="Arial" panose="020B0604020202020204" pitchFamily="34" charset="0"/>
              </a:rPr>
              <a:t>用拉力</a:t>
            </a:r>
            <a:r>
              <a:rPr lang="en-US" altLang="zh-CN" b="1" dirty="0">
                <a:latin typeface="Arial" panose="020B0604020202020204" pitchFamily="34" charset="0"/>
              </a:rPr>
              <a:t>F</a:t>
            </a:r>
            <a:r>
              <a:rPr lang="en-US" altLang="zh-CN" b="1" baseline="-25000" dirty="0">
                <a:latin typeface="Arial" panose="020B0604020202020204" pitchFamily="34" charset="0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匀速</a:t>
            </a:r>
            <a:r>
              <a:rPr lang="zh-CN" altLang="en-US" b="1" dirty="0">
                <a:latin typeface="Arial" panose="020B0604020202020204" pitchFamily="34" charset="0"/>
              </a:rPr>
              <a:t>提起</a:t>
            </a:r>
            <a:r>
              <a:rPr lang="en-US" altLang="zh-CN" b="1" dirty="0">
                <a:latin typeface="Arial" panose="020B0604020202020204" pitchFamily="34" charset="0"/>
              </a:rPr>
              <a:t>2m</a:t>
            </a:r>
            <a:r>
              <a:rPr lang="zh-CN" altLang="en-US" b="1" dirty="0">
                <a:latin typeface="Arial" panose="020B0604020202020204" pitchFamily="34" charset="0"/>
              </a:rPr>
              <a:t>，做功多少</a:t>
            </a:r>
            <a:r>
              <a:rPr lang="en-US" altLang="zh-CN" b="1" dirty="0">
                <a:latin typeface="Arial" panose="020B0604020202020204" pitchFamily="34" charset="0"/>
              </a:rPr>
              <a:t>J</a:t>
            </a:r>
            <a:r>
              <a:rPr lang="zh-CN" altLang="en-US" b="1" dirty="0">
                <a:latin typeface="Arial" panose="020B0604020202020204" pitchFamily="34" charset="0"/>
              </a:rPr>
              <a:t>？</a:t>
            </a:r>
            <a:endParaRPr lang="en-US" altLang="zh-CN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None/>
            </a:pPr>
            <a:r>
              <a:rPr lang="en-US" altLang="zh-CN" b="1" dirty="0">
                <a:latin typeface="Arial" panose="020B0604020202020204" pitchFamily="34" charset="0"/>
              </a:rPr>
              <a:t>(2)</a:t>
            </a:r>
            <a:r>
              <a:rPr lang="zh-CN" altLang="en-US" b="1" dirty="0">
                <a:latin typeface="Arial" panose="020B0604020202020204" pitchFamily="34" charset="0"/>
              </a:rPr>
              <a:t>用拉力</a:t>
            </a:r>
            <a:r>
              <a:rPr lang="en-US" altLang="zh-CN" b="1" dirty="0">
                <a:latin typeface="Arial" panose="020B0604020202020204" pitchFamily="34" charset="0"/>
              </a:rPr>
              <a:t>F</a:t>
            </a:r>
            <a:r>
              <a:rPr lang="en-US" altLang="zh-CN" b="1" baseline="-25000" dirty="0">
                <a:latin typeface="Arial" panose="020B0604020202020204" pitchFamily="34" charset="0"/>
              </a:rPr>
              <a:t>2</a:t>
            </a:r>
            <a:r>
              <a:rPr lang="zh-CN" altLang="en-US" b="1" dirty="0">
                <a:latin typeface="Arial" panose="020B0604020202020204" pitchFamily="34" charset="0"/>
              </a:rPr>
              <a:t>提起</a:t>
            </a:r>
            <a:r>
              <a:rPr lang="en-US" altLang="zh-CN" b="1" dirty="0">
                <a:latin typeface="Arial" panose="020B0604020202020204" pitchFamily="34" charset="0"/>
              </a:rPr>
              <a:t>2m</a:t>
            </a:r>
            <a:r>
              <a:rPr lang="zh-CN" altLang="en-US" b="1" dirty="0">
                <a:latin typeface="Arial" panose="020B0604020202020204" pitchFamily="34" charset="0"/>
              </a:rPr>
              <a:t>，做功多少</a:t>
            </a:r>
            <a:r>
              <a:rPr lang="en-US" altLang="zh-CN" b="1" dirty="0">
                <a:latin typeface="Arial" panose="020B0604020202020204" pitchFamily="34" charset="0"/>
              </a:rPr>
              <a:t>J</a:t>
            </a:r>
            <a:r>
              <a:rPr lang="zh-CN" altLang="en-US" b="1" dirty="0">
                <a:latin typeface="Arial" panose="020B0604020202020204" pitchFamily="34" charset="0"/>
              </a:rPr>
              <a:t>？</a:t>
            </a:r>
            <a:endParaRPr lang="en-US" altLang="zh-CN" b="1" dirty="0">
              <a:latin typeface="Arial" panose="020B0604020202020204" pitchFamily="34" charset="0"/>
            </a:endParaRPr>
          </a:p>
        </p:txBody>
      </p:sp>
      <p:cxnSp>
        <p:nvCxnSpPr>
          <p:cNvPr id="41" name="直接箭头连接符 40">
            <a:extLst>
              <a:ext uri="{FF2B5EF4-FFF2-40B4-BE49-F238E27FC236}">
                <a16:creationId xmlns:a16="http://schemas.microsoft.com/office/drawing/2014/main" id="{182542FC-8EFE-4618-8B7C-9827D80C8A81}"/>
              </a:ext>
            </a:extLst>
          </p:cNvPr>
          <p:cNvCxnSpPr>
            <a:cxnSpLocks/>
          </p:cNvCxnSpPr>
          <p:nvPr/>
        </p:nvCxnSpPr>
        <p:spPr>
          <a:xfrm flipV="1">
            <a:off x="3009045" y="2112186"/>
            <a:ext cx="0" cy="84649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Box 58">
            <a:extLst>
              <a:ext uri="{FF2B5EF4-FFF2-40B4-BE49-F238E27FC236}">
                <a16:creationId xmlns:a16="http://schemas.microsoft.com/office/drawing/2014/main" id="{1E4D4933-1025-4ED5-B69A-D5232686D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0706" y="1945099"/>
            <a:ext cx="1725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r>
              <a:rPr lang="en-US" altLang="zh-CN" b="1" baseline="-25000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4" name="Text Box 58">
            <a:extLst>
              <a:ext uri="{FF2B5EF4-FFF2-40B4-BE49-F238E27FC236}">
                <a16:creationId xmlns:a16="http://schemas.microsoft.com/office/drawing/2014/main" id="{DC6689F5-B2DE-4BF2-8568-0EF28E440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6450" y="1717066"/>
            <a:ext cx="172591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r>
              <a:rPr lang="en-US" altLang="zh-CN" b="1" baseline="-25000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=50N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45" name="直接箭头连接符 44">
            <a:extLst>
              <a:ext uri="{FF2B5EF4-FFF2-40B4-BE49-F238E27FC236}">
                <a16:creationId xmlns:a16="http://schemas.microsoft.com/office/drawing/2014/main" id="{87CE14B9-3285-43C5-B2DC-246B134505A7}"/>
              </a:ext>
            </a:extLst>
          </p:cNvPr>
          <p:cNvCxnSpPr>
            <a:cxnSpLocks/>
          </p:cNvCxnSpPr>
          <p:nvPr/>
        </p:nvCxnSpPr>
        <p:spPr>
          <a:xfrm flipV="1">
            <a:off x="5902526" y="1801321"/>
            <a:ext cx="0" cy="12064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 Box 58">
            <a:extLst>
              <a:ext uri="{FF2B5EF4-FFF2-40B4-BE49-F238E27FC236}">
                <a16:creationId xmlns:a16="http://schemas.microsoft.com/office/drawing/2014/main" id="{C2CBDB65-7E88-4108-A73E-FDB1E428E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2192" y="3486954"/>
            <a:ext cx="22618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G=30N</a:t>
            </a:r>
          </a:p>
        </p:txBody>
      </p:sp>
      <p:sp>
        <p:nvSpPr>
          <p:cNvPr id="51" name="Text Box 58">
            <a:extLst>
              <a:ext uri="{FF2B5EF4-FFF2-40B4-BE49-F238E27FC236}">
                <a16:creationId xmlns:a16="http://schemas.microsoft.com/office/drawing/2014/main" id="{4D9FA13A-C91F-4A65-9E16-DBA558A93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4729" y="3475858"/>
            <a:ext cx="22618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G=30N</a:t>
            </a:r>
          </a:p>
        </p:txBody>
      </p:sp>
      <p:sp>
        <p:nvSpPr>
          <p:cNvPr id="56" name="Text Box 58">
            <a:extLst>
              <a:ext uri="{FF2B5EF4-FFF2-40B4-BE49-F238E27FC236}">
                <a16:creationId xmlns:a16="http://schemas.microsoft.com/office/drawing/2014/main" id="{D5E54559-AD9C-403A-94E5-7F843B127D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9692" y="4523085"/>
            <a:ext cx="7452828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W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1</a:t>
            </a:r>
            <a:r>
              <a:rPr lang="en-US" altLang="zh-CN" b="1" dirty="0">
                <a:latin typeface="Times New Roman" panose="02020603050405020304" pitchFamily="18" charset="0"/>
              </a:rPr>
              <a:t>s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</a:rPr>
              <a:t>Gh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1</a:t>
            </a:r>
            <a:r>
              <a:rPr lang="en-US" altLang="zh-CN" b="1" dirty="0">
                <a:latin typeface="Times New Roman" panose="02020603050405020304" pitchFamily="18" charset="0"/>
              </a:rPr>
              <a:t>=30N×2m=60J</a:t>
            </a:r>
          </a:p>
        </p:txBody>
      </p:sp>
      <p:sp>
        <p:nvSpPr>
          <p:cNvPr id="57" name="Text Box 58">
            <a:extLst>
              <a:ext uri="{FF2B5EF4-FFF2-40B4-BE49-F238E27FC236}">
                <a16:creationId xmlns:a16="http://schemas.microsoft.com/office/drawing/2014/main" id="{9A4C9722-0377-4350-9CAA-5CFFE6BE4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2262" y="5141464"/>
            <a:ext cx="7452828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</a:rPr>
              <a:t>W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b="1" dirty="0">
                <a:latin typeface="Times New Roman" panose="02020603050405020304" pitchFamily="18" charset="0"/>
              </a:rPr>
              <a:t>s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</a:rPr>
              <a:t>50N×2m=100J</a:t>
            </a:r>
          </a:p>
        </p:txBody>
      </p:sp>
      <p:sp>
        <p:nvSpPr>
          <p:cNvPr id="58" name="Text Box 58">
            <a:extLst>
              <a:ext uri="{FF2B5EF4-FFF2-40B4-BE49-F238E27FC236}">
                <a16:creationId xmlns:a16="http://schemas.microsoft.com/office/drawing/2014/main" id="{689C8086-C401-41F6-9263-371A7C942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635" y="3988918"/>
            <a:ext cx="7452828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解：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匀速</a:t>
            </a:r>
            <a:r>
              <a:rPr lang="zh-CN" altLang="en-US" b="1" dirty="0">
                <a:latin typeface="Times New Roman" panose="02020603050405020304" pitchFamily="18" charset="0"/>
              </a:rPr>
              <a:t>时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受力平衡</a:t>
            </a:r>
            <a:r>
              <a:rPr lang="zh-CN" altLang="en-US" b="1" dirty="0">
                <a:latin typeface="Times New Roman" panose="02020603050405020304" pitchFamily="18" charset="0"/>
              </a:rPr>
              <a:t>，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en-US" altLang="zh-CN" b="1" baseline="-25000" dirty="0"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</a:rPr>
              <a:t>G=30N</a:t>
            </a:r>
          </a:p>
        </p:txBody>
      </p:sp>
      <p:sp>
        <p:nvSpPr>
          <p:cNvPr id="59" name="Text Box 58">
            <a:extLst>
              <a:ext uri="{FF2B5EF4-FFF2-40B4-BE49-F238E27FC236}">
                <a16:creationId xmlns:a16="http://schemas.microsoft.com/office/drawing/2014/main" id="{F4DC167F-B600-4031-886E-D1AE7B163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9692" y="5844163"/>
            <a:ext cx="7178842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变速运动中，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Gh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成立吗？</a:t>
            </a:r>
            <a:endParaRPr lang="en-US" altLang="zh-CN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38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4F53ED7-F28A-46F1-A2E3-9F4CFE084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8" y="3645024"/>
            <a:ext cx="1008112" cy="807170"/>
          </a:xfrm>
          <a:prstGeom prst="rect">
            <a:avLst/>
          </a:prstGeom>
        </p:spPr>
      </p:pic>
      <p:grpSp>
        <p:nvGrpSpPr>
          <p:cNvPr id="4" name="Group 2">
            <a:extLst>
              <a:ext uri="{FF2B5EF4-FFF2-40B4-BE49-F238E27FC236}">
                <a16:creationId xmlns:a16="http://schemas.microsoft.com/office/drawing/2014/main" id="{1892AD84-8B94-4093-BC4A-1DB20C0EC242}"/>
              </a:ext>
            </a:extLst>
          </p:cNvPr>
          <p:cNvGrpSpPr>
            <a:grpSpLocks/>
          </p:cNvGrpSpPr>
          <p:nvPr/>
        </p:nvGrpSpPr>
        <p:grpSpPr bwMode="auto">
          <a:xfrm>
            <a:off x="863588" y="4444557"/>
            <a:ext cx="5175378" cy="152404"/>
            <a:chOff x="0" y="0"/>
            <a:chExt cx="3431" cy="68"/>
          </a:xfrm>
        </p:grpSpPr>
        <p:sp>
          <p:nvSpPr>
            <p:cNvPr id="5" name="Rectangle 3" descr="宽下对角线">
              <a:extLst>
                <a:ext uri="{FF2B5EF4-FFF2-40B4-BE49-F238E27FC236}">
                  <a16:creationId xmlns:a16="http://schemas.microsoft.com/office/drawing/2014/main" id="{340CCA49-F346-4F25-9F0F-A3DF130B40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" name="Line 5">
              <a:extLst>
                <a:ext uri="{FF2B5EF4-FFF2-40B4-BE49-F238E27FC236}">
                  <a16:creationId xmlns:a16="http://schemas.microsoft.com/office/drawing/2014/main" id="{26F0D777-B2B7-4B94-8148-44E21E8996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91F172C3-69A8-440C-824D-FF996DE40753}"/>
              </a:ext>
            </a:extLst>
          </p:cNvPr>
          <p:cNvCxnSpPr>
            <a:cxnSpLocks/>
          </p:cNvCxnSpPr>
          <p:nvPr/>
        </p:nvCxnSpPr>
        <p:spPr>
          <a:xfrm flipV="1">
            <a:off x="1367644" y="3140968"/>
            <a:ext cx="0" cy="93549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58">
            <a:extLst>
              <a:ext uri="{FF2B5EF4-FFF2-40B4-BE49-F238E27FC236}">
                <a16:creationId xmlns:a16="http://schemas.microsoft.com/office/drawing/2014/main" id="{0E938C3C-8504-4640-9BF4-923D681E9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141" y="2585477"/>
            <a:ext cx="156479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12" name="Group 2">
            <a:extLst>
              <a:ext uri="{FF2B5EF4-FFF2-40B4-BE49-F238E27FC236}">
                <a16:creationId xmlns:a16="http://schemas.microsoft.com/office/drawing/2014/main" id="{A3466707-5613-4C30-A632-28D19B4D46BF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5206516" y="3497319"/>
            <a:ext cx="1744982" cy="149469"/>
            <a:chOff x="0" y="0"/>
            <a:chExt cx="3431" cy="68"/>
          </a:xfrm>
        </p:grpSpPr>
        <p:sp>
          <p:nvSpPr>
            <p:cNvPr id="17" name="Rectangle 3" descr="宽下对角线">
              <a:extLst>
                <a:ext uri="{FF2B5EF4-FFF2-40B4-BE49-F238E27FC236}">
                  <a16:creationId xmlns:a16="http://schemas.microsoft.com/office/drawing/2014/main" id="{9540378E-8769-4903-A4B5-02B70F217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" name="Line 5">
              <a:extLst>
                <a:ext uri="{FF2B5EF4-FFF2-40B4-BE49-F238E27FC236}">
                  <a16:creationId xmlns:a16="http://schemas.microsoft.com/office/drawing/2014/main" id="{801AC55F-1D28-4139-AAD2-F0576D6F5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2">
            <a:extLst>
              <a:ext uri="{FF2B5EF4-FFF2-40B4-BE49-F238E27FC236}">
                <a16:creationId xmlns:a16="http://schemas.microsoft.com/office/drawing/2014/main" id="{410D0808-531A-4B73-8B31-844BC2E84212}"/>
              </a:ext>
            </a:extLst>
          </p:cNvPr>
          <p:cNvGrpSpPr>
            <a:grpSpLocks/>
          </p:cNvGrpSpPr>
          <p:nvPr/>
        </p:nvGrpSpPr>
        <p:grpSpPr bwMode="auto">
          <a:xfrm>
            <a:off x="6000820" y="2711247"/>
            <a:ext cx="2414413" cy="152404"/>
            <a:chOff x="0" y="0"/>
            <a:chExt cx="3431" cy="68"/>
          </a:xfrm>
        </p:grpSpPr>
        <p:sp>
          <p:nvSpPr>
            <p:cNvPr id="20" name="Rectangle 3" descr="宽下对角线">
              <a:extLst>
                <a:ext uri="{FF2B5EF4-FFF2-40B4-BE49-F238E27FC236}">
                  <a16:creationId xmlns:a16="http://schemas.microsoft.com/office/drawing/2014/main" id="{6556668D-3CE3-41B5-9C66-1C11221C93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" name="Line 5">
              <a:extLst>
                <a:ext uri="{FF2B5EF4-FFF2-40B4-BE49-F238E27FC236}">
                  <a16:creationId xmlns:a16="http://schemas.microsoft.com/office/drawing/2014/main" id="{463D4E30-DF47-4DBE-A131-57430210E5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" name="图片 21">
            <a:extLst>
              <a:ext uri="{FF2B5EF4-FFF2-40B4-BE49-F238E27FC236}">
                <a16:creationId xmlns:a16="http://schemas.microsoft.com/office/drawing/2014/main" id="{851D65DF-331A-4CF7-A79A-4A79CA4EA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052" y="1915763"/>
            <a:ext cx="1008112" cy="807170"/>
          </a:xfrm>
          <a:prstGeom prst="rect">
            <a:avLst/>
          </a:prstGeom>
        </p:spPr>
      </p:pic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1C0F1C37-42C9-49F2-B865-D34327B626A1}"/>
              </a:ext>
            </a:extLst>
          </p:cNvPr>
          <p:cNvCxnSpPr>
            <a:cxnSpLocks/>
          </p:cNvCxnSpPr>
          <p:nvPr/>
        </p:nvCxnSpPr>
        <p:spPr>
          <a:xfrm flipV="1">
            <a:off x="3275856" y="2863651"/>
            <a:ext cx="1476164" cy="673362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58">
            <a:extLst>
              <a:ext uri="{FF2B5EF4-FFF2-40B4-BE49-F238E27FC236}">
                <a16:creationId xmlns:a16="http://schemas.microsoft.com/office/drawing/2014/main" id="{8798ADD5-BB12-44FB-850A-714D370ED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362" y="2663208"/>
            <a:ext cx="77401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v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4" name="Text Box 27">
            <a:extLst>
              <a:ext uri="{FF2B5EF4-FFF2-40B4-BE49-F238E27FC236}">
                <a16:creationId xmlns:a16="http://schemas.microsoft.com/office/drawing/2014/main" id="{09B24BFF-857A-4DAD-ADB2-F1A3C331F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388" y="134637"/>
            <a:ext cx="6765788" cy="159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题目问的是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哪个力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物体有没有受到这个力？</a:t>
            </a:r>
            <a:endParaRPr lang="en-US" altLang="zh-CN" sz="2800" b="1" dirty="0">
              <a:solidFill>
                <a:srgbClr val="000808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物体有没有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在这个力的方向</a:t>
            </a:r>
            <a:r>
              <a:rPr lang="zh-CN" altLang="en-US" sz="2800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移动距离？</a:t>
            </a:r>
          </a:p>
        </p:txBody>
      </p:sp>
      <p:sp>
        <p:nvSpPr>
          <p:cNvPr id="37" name="Text Box 27">
            <a:extLst>
              <a:ext uri="{FF2B5EF4-FFF2-40B4-BE49-F238E27FC236}">
                <a16:creationId xmlns:a16="http://schemas.microsoft.com/office/drawing/2014/main" id="{4E7EEF04-D475-4CD6-AE7A-65FDD9E03C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4560" y="4948527"/>
            <a:ext cx="6084676" cy="1217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拉力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zh-CN" altLang="en-US" b="1" dirty="0">
                <a:latin typeface="Times New Roman" panose="02020603050405020304" pitchFamily="18" charset="0"/>
              </a:rPr>
              <a:t>克服重力而做功，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怎样计算拉力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zh-CN" altLang="en-US" b="1" dirty="0">
                <a:latin typeface="Times New Roman" panose="02020603050405020304" pitchFamily="18" charset="0"/>
              </a:rPr>
              <a:t>做的功？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81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4F53ED7-F28A-46F1-A2E3-9F4CFE084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8" y="3125135"/>
            <a:ext cx="1008112" cy="807170"/>
          </a:xfrm>
          <a:prstGeom prst="rect">
            <a:avLst/>
          </a:prstGeom>
        </p:spPr>
      </p:pic>
      <p:grpSp>
        <p:nvGrpSpPr>
          <p:cNvPr id="4" name="Group 2">
            <a:extLst>
              <a:ext uri="{FF2B5EF4-FFF2-40B4-BE49-F238E27FC236}">
                <a16:creationId xmlns:a16="http://schemas.microsoft.com/office/drawing/2014/main" id="{1892AD84-8B94-4093-BC4A-1DB20C0EC242}"/>
              </a:ext>
            </a:extLst>
          </p:cNvPr>
          <p:cNvGrpSpPr>
            <a:grpSpLocks/>
          </p:cNvGrpSpPr>
          <p:nvPr/>
        </p:nvGrpSpPr>
        <p:grpSpPr bwMode="auto">
          <a:xfrm>
            <a:off x="863588" y="3924668"/>
            <a:ext cx="5175378" cy="152404"/>
            <a:chOff x="0" y="0"/>
            <a:chExt cx="3431" cy="68"/>
          </a:xfrm>
        </p:grpSpPr>
        <p:sp>
          <p:nvSpPr>
            <p:cNvPr id="5" name="Rectangle 3" descr="宽下对角线">
              <a:extLst>
                <a:ext uri="{FF2B5EF4-FFF2-40B4-BE49-F238E27FC236}">
                  <a16:creationId xmlns:a16="http://schemas.microsoft.com/office/drawing/2014/main" id="{340CCA49-F346-4F25-9F0F-A3DF130B40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" name="Line 5">
              <a:extLst>
                <a:ext uri="{FF2B5EF4-FFF2-40B4-BE49-F238E27FC236}">
                  <a16:creationId xmlns:a16="http://schemas.microsoft.com/office/drawing/2014/main" id="{26F0D777-B2B7-4B94-8148-44E21E8996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Group 2">
            <a:extLst>
              <a:ext uri="{FF2B5EF4-FFF2-40B4-BE49-F238E27FC236}">
                <a16:creationId xmlns:a16="http://schemas.microsoft.com/office/drawing/2014/main" id="{A3466707-5613-4C30-A632-28D19B4D46BF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5206516" y="2977430"/>
            <a:ext cx="1744982" cy="149469"/>
            <a:chOff x="0" y="0"/>
            <a:chExt cx="3431" cy="68"/>
          </a:xfrm>
        </p:grpSpPr>
        <p:sp>
          <p:nvSpPr>
            <p:cNvPr id="17" name="Rectangle 3" descr="宽下对角线">
              <a:extLst>
                <a:ext uri="{FF2B5EF4-FFF2-40B4-BE49-F238E27FC236}">
                  <a16:creationId xmlns:a16="http://schemas.microsoft.com/office/drawing/2014/main" id="{9540378E-8769-4903-A4B5-02B70F217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" name="Line 5">
              <a:extLst>
                <a:ext uri="{FF2B5EF4-FFF2-40B4-BE49-F238E27FC236}">
                  <a16:creationId xmlns:a16="http://schemas.microsoft.com/office/drawing/2014/main" id="{801AC55F-1D28-4139-AAD2-F0576D6F5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Group 2">
            <a:extLst>
              <a:ext uri="{FF2B5EF4-FFF2-40B4-BE49-F238E27FC236}">
                <a16:creationId xmlns:a16="http://schemas.microsoft.com/office/drawing/2014/main" id="{410D0808-531A-4B73-8B31-844BC2E84212}"/>
              </a:ext>
            </a:extLst>
          </p:cNvPr>
          <p:cNvGrpSpPr>
            <a:grpSpLocks/>
          </p:cNvGrpSpPr>
          <p:nvPr/>
        </p:nvGrpSpPr>
        <p:grpSpPr bwMode="auto">
          <a:xfrm>
            <a:off x="6000820" y="2191358"/>
            <a:ext cx="2414413" cy="152404"/>
            <a:chOff x="0" y="0"/>
            <a:chExt cx="3431" cy="68"/>
          </a:xfrm>
        </p:grpSpPr>
        <p:sp>
          <p:nvSpPr>
            <p:cNvPr id="20" name="Rectangle 3" descr="宽下对角线">
              <a:extLst>
                <a:ext uri="{FF2B5EF4-FFF2-40B4-BE49-F238E27FC236}">
                  <a16:creationId xmlns:a16="http://schemas.microsoft.com/office/drawing/2014/main" id="{6556668D-3CE3-41B5-9C66-1C11221C93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" y="0"/>
              <a:ext cx="3402" cy="68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" name="Line 5">
              <a:extLst>
                <a:ext uri="{FF2B5EF4-FFF2-40B4-BE49-F238E27FC236}">
                  <a16:creationId xmlns:a16="http://schemas.microsoft.com/office/drawing/2014/main" id="{463D4E30-DF47-4DBE-A131-57430210E5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3408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" name="图片 21">
            <a:extLst>
              <a:ext uri="{FF2B5EF4-FFF2-40B4-BE49-F238E27FC236}">
                <a16:creationId xmlns:a16="http://schemas.microsoft.com/office/drawing/2014/main" id="{851D65DF-331A-4CF7-A79A-4A79CA4EA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052" y="1395874"/>
            <a:ext cx="1008112" cy="807170"/>
          </a:xfrm>
          <a:prstGeom prst="rect">
            <a:avLst/>
          </a:prstGeom>
        </p:spPr>
      </p:pic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1C0F1C37-42C9-49F2-B865-D34327B626A1}"/>
              </a:ext>
            </a:extLst>
          </p:cNvPr>
          <p:cNvCxnSpPr>
            <a:cxnSpLocks/>
          </p:cNvCxnSpPr>
          <p:nvPr/>
        </p:nvCxnSpPr>
        <p:spPr>
          <a:xfrm flipV="1">
            <a:off x="1367644" y="1789798"/>
            <a:ext cx="5211402" cy="1872208"/>
          </a:xfrm>
          <a:prstGeom prst="straightConnector1">
            <a:avLst/>
          </a:prstGeom>
          <a:ln w="57150">
            <a:solidFill>
              <a:srgbClr val="0000F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58">
            <a:extLst>
              <a:ext uri="{FF2B5EF4-FFF2-40B4-BE49-F238E27FC236}">
                <a16:creationId xmlns:a16="http://schemas.microsoft.com/office/drawing/2014/main" id="{8798ADD5-BB12-44FB-850A-714D370ED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2281" y="1975172"/>
            <a:ext cx="16447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S=6m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389281AA-FED9-4AD9-9DD5-F91D56208F34}"/>
              </a:ext>
            </a:extLst>
          </p:cNvPr>
          <p:cNvCxnSpPr>
            <a:cxnSpLocks/>
          </p:cNvCxnSpPr>
          <p:nvPr/>
        </p:nvCxnSpPr>
        <p:spPr>
          <a:xfrm flipH="1">
            <a:off x="6382774" y="3932305"/>
            <a:ext cx="464552" cy="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0A155FD6-2891-4C81-90B2-D8C71911BB2E}"/>
              </a:ext>
            </a:extLst>
          </p:cNvPr>
          <p:cNvCxnSpPr>
            <a:cxnSpLocks/>
          </p:cNvCxnSpPr>
          <p:nvPr/>
        </p:nvCxnSpPr>
        <p:spPr>
          <a:xfrm>
            <a:off x="6579046" y="2203044"/>
            <a:ext cx="0" cy="1721611"/>
          </a:xfrm>
          <a:prstGeom prst="straightConnector1">
            <a:avLst/>
          </a:prstGeom>
          <a:ln w="57150">
            <a:solidFill>
              <a:srgbClr val="0000F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58">
            <a:extLst>
              <a:ext uri="{FF2B5EF4-FFF2-40B4-BE49-F238E27FC236}">
                <a16:creationId xmlns:a16="http://schemas.microsoft.com/office/drawing/2014/main" id="{D0FAB73C-605D-4AD8-814F-3FB06F8A2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6270" y="2842960"/>
            <a:ext cx="21639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</a:rPr>
              <a:t>h=2m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9" name="Text Box 27">
            <a:extLst>
              <a:ext uri="{FF2B5EF4-FFF2-40B4-BE49-F238E27FC236}">
                <a16:creationId xmlns:a16="http://schemas.microsoft.com/office/drawing/2014/main" id="{F77FEA05-4064-4318-BEAE-5FF15980B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273" y="700034"/>
            <a:ext cx="8416010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物体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在竖直向上的方向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移动的距离是哪段？</a:t>
            </a:r>
          </a:p>
        </p:txBody>
      </p:sp>
      <p:sp>
        <p:nvSpPr>
          <p:cNvPr id="30" name="Text Box 27">
            <a:extLst>
              <a:ext uri="{FF2B5EF4-FFF2-40B4-BE49-F238E27FC236}">
                <a16:creationId xmlns:a16="http://schemas.microsoft.com/office/drawing/2014/main" id="{63E99704-964A-46B3-A92C-19A3C38C0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273" y="80191"/>
            <a:ext cx="7620045" cy="6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拉力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zh-CN" altLang="en-US" b="1" dirty="0">
                <a:latin typeface="Times New Roman" panose="02020603050405020304" pitchFamily="18" charset="0"/>
              </a:rPr>
              <a:t>的方向</a:t>
            </a:r>
            <a:r>
              <a:rPr lang="zh-CN" altLang="en-US" b="1" dirty="0">
                <a:solidFill>
                  <a:srgbClr val="000808"/>
                </a:solidFill>
                <a:latin typeface="Times New Roman" panose="02020603050405020304" pitchFamily="18" charset="0"/>
              </a:rPr>
              <a:t>是</a:t>
            </a:r>
            <a:r>
              <a:rPr lang="en-US" altLang="zh-CN" b="1" dirty="0">
                <a:solidFill>
                  <a:srgbClr val="000808"/>
                </a:solidFill>
                <a:latin typeface="Times New Roman" panose="02020603050405020304" pitchFamily="18" charset="0"/>
              </a:rPr>
              <a:t>__________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6C70255E-2557-4B14-8F7A-429E8183C5E3}"/>
              </a:ext>
            </a:extLst>
          </p:cNvPr>
          <p:cNvSpPr/>
          <p:nvPr/>
        </p:nvSpPr>
        <p:spPr>
          <a:xfrm>
            <a:off x="3713369" y="122126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竖直向上</a:t>
            </a:r>
            <a:endParaRPr lang="zh-CN" altLang="en-US" sz="3200" dirty="0"/>
          </a:p>
        </p:txBody>
      </p:sp>
      <p:cxnSp>
        <p:nvCxnSpPr>
          <p:cNvPr id="26" name="直接箭头连接符 25">
            <a:extLst>
              <a:ext uri="{FF2B5EF4-FFF2-40B4-BE49-F238E27FC236}">
                <a16:creationId xmlns:a16="http://schemas.microsoft.com/office/drawing/2014/main" id="{82C60784-1744-41E2-9A2C-0065D545B3FC}"/>
              </a:ext>
            </a:extLst>
          </p:cNvPr>
          <p:cNvCxnSpPr>
            <a:cxnSpLocks/>
          </p:cNvCxnSpPr>
          <p:nvPr/>
        </p:nvCxnSpPr>
        <p:spPr>
          <a:xfrm flipV="1">
            <a:off x="1367643" y="2637158"/>
            <a:ext cx="0" cy="93549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58">
            <a:extLst>
              <a:ext uri="{FF2B5EF4-FFF2-40B4-BE49-F238E27FC236}">
                <a16:creationId xmlns:a16="http://schemas.microsoft.com/office/drawing/2014/main" id="{0C6A1748-AC32-413F-AB84-240D4F6A9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140" y="2081667"/>
            <a:ext cx="156479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" name="Text Box 58">
            <a:extLst>
              <a:ext uri="{FF2B5EF4-FFF2-40B4-BE49-F238E27FC236}">
                <a16:creationId xmlns:a16="http://schemas.microsoft.com/office/drawing/2014/main" id="{B72CA19F-66E8-4277-8E9D-36FDA23849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152" y="4221088"/>
            <a:ext cx="716115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3000" b="1" dirty="0">
                <a:latin typeface="Arial" panose="020B0604020202020204" pitchFamily="34" charset="0"/>
              </a:rPr>
              <a:t>物重</a:t>
            </a:r>
            <a:r>
              <a:rPr lang="en-US" altLang="zh-CN" sz="3000" b="1" dirty="0">
                <a:latin typeface="Arial" panose="020B0604020202020204" pitchFamily="34" charset="0"/>
              </a:rPr>
              <a:t>30N</a:t>
            </a:r>
            <a:r>
              <a:rPr lang="zh-CN" altLang="en-US" sz="3000" b="1" dirty="0">
                <a:latin typeface="Arial" panose="020B0604020202020204" pitchFamily="34" charset="0"/>
              </a:rPr>
              <a:t>，用力</a:t>
            </a:r>
            <a:r>
              <a:rPr lang="en-US" altLang="zh-CN" sz="3000" b="1" dirty="0">
                <a:latin typeface="Arial" panose="020B0604020202020204" pitchFamily="34" charset="0"/>
              </a:rPr>
              <a:t>F</a:t>
            </a:r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</a:rPr>
              <a:t>匀速</a:t>
            </a:r>
            <a:r>
              <a:rPr lang="zh-CN" altLang="en-US" sz="3000" b="1" dirty="0">
                <a:latin typeface="Arial" panose="020B0604020202020204" pitchFamily="34" charset="0"/>
              </a:rPr>
              <a:t>提到高台上，</a:t>
            </a:r>
            <a:endParaRPr lang="en-US" altLang="zh-CN" sz="30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ts val="0"/>
              </a:spcBef>
              <a:buFontTx/>
              <a:buNone/>
            </a:pPr>
            <a:r>
              <a:rPr lang="zh-CN" altLang="en-US" sz="3000" b="1" dirty="0">
                <a:latin typeface="Arial" panose="020B0604020202020204" pitchFamily="34" charset="0"/>
              </a:rPr>
              <a:t>克服重力做功多少？</a:t>
            </a:r>
            <a:endParaRPr lang="en-US" altLang="zh-CN" sz="3000" b="1" dirty="0">
              <a:latin typeface="Arial" panose="020B0604020202020204" pitchFamily="34" charset="0"/>
            </a:endParaRPr>
          </a:p>
        </p:txBody>
      </p:sp>
      <p:sp>
        <p:nvSpPr>
          <p:cNvPr id="36" name="Text Box 58">
            <a:extLst>
              <a:ext uri="{FF2B5EF4-FFF2-40B4-BE49-F238E27FC236}">
                <a16:creationId xmlns:a16="http://schemas.microsoft.com/office/drawing/2014/main" id="{8D1BBCBA-9641-4307-9C04-CB3886C26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2949" y="5863369"/>
            <a:ext cx="5566462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Gh</a:t>
            </a:r>
            <a:r>
              <a:rPr lang="en-US" altLang="zh-CN" b="1" dirty="0">
                <a:latin typeface="Times New Roman" panose="02020603050405020304" pitchFamily="18" charset="0"/>
              </a:rPr>
              <a:t>=30N×2m=60J</a:t>
            </a:r>
          </a:p>
        </p:txBody>
      </p:sp>
      <p:sp>
        <p:nvSpPr>
          <p:cNvPr id="37" name="Text Box 58">
            <a:extLst>
              <a:ext uri="{FF2B5EF4-FFF2-40B4-BE49-F238E27FC236}">
                <a16:creationId xmlns:a16="http://schemas.microsoft.com/office/drawing/2014/main" id="{0D04B677-DE79-4A55-91C8-E787EB36B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643" y="5192343"/>
            <a:ext cx="7452828" cy="64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解：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匀速</a:t>
            </a:r>
            <a:r>
              <a:rPr lang="zh-CN" altLang="en-US" b="1" dirty="0">
                <a:latin typeface="Times New Roman" panose="02020603050405020304" pitchFamily="18" charset="0"/>
              </a:rPr>
              <a:t>时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受力平衡</a:t>
            </a:r>
            <a:r>
              <a:rPr lang="zh-CN" altLang="en-US" b="1" dirty="0">
                <a:latin typeface="Times New Roman" panose="02020603050405020304" pitchFamily="18" charset="0"/>
              </a:rPr>
              <a:t>，</a:t>
            </a:r>
            <a:r>
              <a:rPr lang="en-US" altLang="zh-CN" b="1" dirty="0">
                <a:latin typeface="Times New Roman" panose="02020603050405020304" pitchFamily="18" charset="0"/>
              </a:rPr>
              <a:t>F</a:t>
            </a:r>
            <a:r>
              <a:rPr lang="zh-CN" altLang="en-US" b="1" dirty="0">
                <a:latin typeface="Times New Roman" panose="02020603050405020304" pitchFamily="18" charset="0"/>
              </a:rPr>
              <a:t>＝</a:t>
            </a:r>
            <a:r>
              <a:rPr lang="en-US" altLang="zh-CN" b="1" dirty="0">
                <a:latin typeface="Times New Roman" panose="02020603050405020304" pitchFamily="18" charset="0"/>
              </a:rPr>
              <a:t>G=30N</a:t>
            </a:r>
          </a:p>
        </p:txBody>
      </p:sp>
    </p:spTree>
    <p:extLst>
      <p:ext uri="{BB962C8B-B14F-4D97-AF65-F5344CB8AC3E}">
        <p14:creationId xmlns:p14="http://schemas.microsoft.com/office/powerpoint/2010/main" val="29935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29" grpId="0"/>
      <p:bldP spid="31" grpId="0"/>
      <p:bldP spid="35" grpId="0"/>
      <p:bldP spid="36" grpId="0"/>
      <p:bldP spid="37" grpId="0"/>
    </p:bld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Pages>0</Pages>
  <Words>864</Words>
  <Characters>0</Characters>
  <Application>Microsoft Office PowerPoint</Application>
  <DocSecurity>0</DocSecurity>
  <PresentationFormat>全屏显示(4:3)</PresentationFormat>
  <Lines>0</Lines>
  <Paragraphs>140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3" baseType="lpstr">
      <vt:lpstr>楷体_GB2312</vt:lpstr>
      <vt:lpstr>宋体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subject/>
  <dc:creator>人民教育电子音像出版社</dc:creator>
  <cp:keywords/>
  <dc:description/>
  <cp:lastModifiedBy>sciman</cp:lastModifiedBy>
  <cp:revision>181</cp:revision>
  <dcterms:created xsi:type="dcterms:W3CDTF">2012-04-02T08:15:09Z</dcterms:created>
  <dcterms:modified xsi:type="dcterms:W3CDTF">2020-05-04T02:11:27Z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