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handoutMasterIdLst>
    <p:handoutMasterId r:id="rId63"/>
  </p:handoutMasterIdLst>
  <p:sldIdLst>
    <p:sldId id="300" r:id="rId2"/>
    <p:sldId id="260" r:id="rId3"/>
    <p:sldId id="265" r:id="rId4"/>
    <p:sldId id="964" r:id="rId5"/>
    <p:sldId id="965" r:id="rId6"/>
    <p:sldId id="966" r:id="rId7"/>
    <p:sldId id="1259" r:id="rId8"/>
    <p:sldId id="967" r:id="rId9"/>
    <p:sldId id="968" r:id="rId10"/>
    <p:sldId id="969" r:id="rId11"/>
    <p:sldId id="970" r:id="rId12"/>
    <p:sldId id="971" r:id="rId13"/>
    <p:sldId id="972" r:id="rId14"/>
    <p:sldId id="973" r:id="rId15"/>
    <p:sldId id="974" r:id="rId16"/>
    <p:sldId id="976" r:id="rId17"/>
    <p:sldId id="977" r:id="rId18"/>
    <p:sldId id="978" r:id="rId19"/>
    <p:sldId id="979" r:id="rId20"/>
    <p:sldId id="980" r:id="rId21"/>
    <p:sldId id="981" r:id="rId22"/>
    <p:sldId id="982" r:id="rId23"/>
    <p:sldId id="983" r:id="rId24"/>
    <p:sldId id="984" r:id="rId25"/>
    <p:sldId id="985" r:id="rId26"/>
    <p:sldId id="986" r:id="rId27"/>
    <p:sldId id="987" r:id="rId28"/>
    <p:sldId id="988" r:id="rId29"/>
    <p:sldId id="989" r:id="rId30"/>
    <p:sldId id="990" r:id="rId31"/>
    <p:sldId id="991" r:id="rId32"/>
    <p:sldId id="992" r:id="rId33"/>
    <p:sldId id="993" r:id="rId34"/>
    <p:sldId id="994" r:id="rId35"/>
    <p:sldId id="995" r:id="rId36"/>
    <p:sldId id="996" r:id="rId37"/>
    <p:sldId id="997" r:id="rId38"/>
    <p:sldId id="998" r:id="rId39"/>
    <p:sldId id="1253" r:id="rId40"/>
    <p:sldId id="999" r:id="rId41"/>
    <p:sldId id="1000" r:id="rId42"/>
    <p:sldId id="1001" r:id="rId43"/>
    <p:sldId id="1002" r:id="rId44"/>
    <p:sldId id="1003" r:id="rId45"/>
    <p:sldId id="1004" r:id="rId46"/>
    <p:sldId id="1005" r:id="rId47"/>
    <p:sldId id="1006" r:id="rId48"/>
    <p:sldId id="1007" r:id="rId49"/>
    <p:sldId id="1008" r:id="rId50"/>
    <p:sldId id="1009" r:id="rId51"/>
    <p:sldId id="1011" r:id="rId52"/>
    <p:sldId id="1012" r:id="rId53"/>
    <p:sldId id="1013" r:id="rId54"/>
    <p:sldId id="1014" r:id="rId55"/>
    <p:sldId id="1015" r:id="rId56"/>
    <p:sldId id="1016" r:id="rId57"/>
    <p:sldId id="1017" r:id="rId58"/>
    <p:sldId id="1019" r:id="rId59"/>
    <p:sldId id="1020" r:id="rId60"/>
    <p:sldId id="1022" r:id="rId61"/>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8" Type="http://schemas.openxmlformats.org/officeDocument/2006/relationships/slide" Target="slide54.xml"/><Relationship Id="rId3" Type="http://schemas.openxmlformats.org/officeDocument/2006/relationships/image" Target="../media/image6.jpg"/><Relationship Id="rId7" Type="http://schemas.openxmlformats.org/officeDocument/2006/relationships/slide" Target="slide36.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20.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3</a:t>
            </a:r>
            <a:r>
              <a:rPr lang="zh-CN" altLang="en-US" sz="5500" dirty="0">
                <a:latin typeface="微软雅黑" pitchFamily="34" charset="-122"/>
                <a:ea typeface="微软雅黑" pitchFamily="34" charset="-122"/>
                <a:hlinkClick r:id="rId4" action="ppaction://hlinksldjump"/>
              </a:rPr>
              <a:t>讲　命题突破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推理判断题</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3</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命题突破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推理判断题</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8"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152452" y="2149049"/>
            <a:ext cx="20912718" cy="572714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推理判断型试题属于高层次阅读理解题。这类题型的考点包括判断题和推理题。这两类题常常相互依存。推理是为了得出正确的判断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正确的判断又依赖于合乎逻辑的推理。做好该类题要从整体上把握语篇内容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在语篇的表面意义与隐含意义、已知信息与未知信息间架起桥梁</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透过字里行间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去体会作者的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弦外之音</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spTree>
    <p:extLst>
      <p:ext uri="{BB962C8B-B14F-4D97-AF65-F5344CB8AC3E}">
        <p14:creationId xmlns:p14="http://schemas.microsoft.com/office/powerpoint/2010/main" val="2474229192"/>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015339" y="2594108"/>
            <a:ext cx="2091271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命题特点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AC962055-3015-4BB5-B1AA-CB68EC9EE066}"/>
              </a:ext>
            </a:extLst>
          </p:cNvPr>
          <p:cNvGraphicFramePr>
            <a:graphicFrameLocks noGrp="1"/>
          </p:cNvGraphicFramePr>
          <p:nvPr>
            <p:extLst>
              <p:ext uri="{D42A27DB-BD31-4B8C-83A1-F6EECF244321}">
                <p14:modId xmlns:p14="http://schemas.microsoft.com/office/powerpoint/2010/main" val="2590029267"/>
              </p:ext>
            </p:extLst>
          </p:nvPr>
        </p:nvGraphicFramePr>
        <p:xfrm>
          <a:off x="994915" y="4284886"/>
          <a:ext cx="20496212" cy="6453951"/>
        </p:xfrm>
        <a:graphic>
          <a:graphicData uri="http://schemas.openxmlformats.org/drawingml/2006/table">
            <a:tbl>
              <a:tblPr firstRow="1" firstCol="1" bandRow="1"/>
              <a:tblGrid>
                <a:gridCol w="16359337">
                  <a:extLst>
                    <a:ext uri="{9D8B030D-6E8A-4147-A177-3AD203B41FA5}">
                      <a16:colId xmlns:a16="http://schemas.microsoft.com/office/drawing/2014/main" val="2510571170"/>
                    </a:ext>
                  </a:extLst>
                </a:gridCol>
                <a:gridCol w="4136875">
                  <a:extLst>
                    <a:ext uri="{9D8B030D-6E8A-4147-A177-3AD203B41FA5}">
                      <a16:colId xmlns:a16="http://schemas.microsoft.com/office/drawing/2014/main" val="3040284760"/>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设题方式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考查角度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838305123"/>
                  </a:ext>
                </a:extLst>
              </a:tr>
              <a:tr h="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It can be inferred/concluded from the passage that </a:t>
                      </a:r>
                      <a:r>
                        <a:rPr lang="zh-CN" sz="5000" u="sng" dirty="0">
                          <a:solidFill>
                            <a:srgbClr val="000000"/>
                          </a:solidFill>
                          <a:effectLst/>
                          <a:uFill>
                            <a:solidFill>
                              <a:srgbClr val="666666"/>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writer/author indicates/suggests/implies that </a:t>
                      </a:r>
                      <a:r>
                        <a:rPr lang="zh-CN" sz="5000" u="sng" dirty="0">
                          <a:solidFill>
                            <a:srgbClr val="000000"/>
                          </a:solidFill>
                          <a:effectLst/>
                          <a:uFill>
                            <a:solidFill>
                              <a:srgbClr val="666666"/>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推断隐含意义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77293677"/>
                  </a:ext>
                </a:extLst>
              </a:tr>
              <a:tr h="0">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What’s the writer’s attitude towards…?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观点态度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439399185"/>
                  </a:ext>
                </a:extLst>
              </a:tr>
            </a:tbl>
          </a:graphicData>
        </a:graphic>
      </p:graphicFrame>
      <p:sp>
        <p:nvSpPr>
          <p:cNvPr id="4" name="Rectangle 1">
            <a:extLst>
              <a:ext uri="{FF2B5EF4-FFF2-40B4-BE49-F238E27FC236}">
                <a16:creationId xmlns:a16="http://schemas.microsoft.com/office/drawing/2014/main" id="{F6A69D4D-9DDF-4E66-9050-A5F8A4DD6B0B}"/>
              </a:ext>
            </a:extLst>
          </p:cNvPr>
          <p:cNvSpPr>
            <a:spLocks noChangeArrowheads="1"/>
          </p:cNvSpPr>
          <p:nvPr/>
        </p:nvSpPr>
        <p:spPr bwMode="auto">
          <a:xfrm>
            <a:off x="1633538" y="64309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6" name="组合 5">
            <a:extLst>
              <a:ext uri="{FF2B5EF4-FFF2-40B4-BE49-F238E27FC236}">
                <a16:creationId xmlns:a16="http://schemas.microsoft.com/office/drawing/2014/main" id="{3E77BD22-3728-4AE6-95C5-38760C094A06}"/>
              </a:ext>
            </a:extLst>
          </p:cNvPr>
          <p:cNvGrpSpPr/>
          <p:nvPr/>
        </p:nvGrpSpPr>
        <p:grpSpPr>
          <a:xfrm>
            <a:off x="1296468" y="1603969"/>
            <a:ext cx="5785908" cy="769441"/>
            <a:chOff x="1512492" y="2497460"/>
            <a:chExt cx="5785908" cy="769441"/>
          </a:xfrm>
        </p:grpSpPr>
        <p:sp>
          <p:nvSpPr>
            <p:cNvPr id="8" name="TextBox 75">
              <a:extLst>
                <a:ext uri="{FF2B5EF4-FFF2-40B4-BE49-F238E27FC236}">
                  <a16:creationId xmlns:a16="http://schemas.microsoft.com/office/drawing/2014/main" id="{951592F1-46D6-409A-BDD9-8A546FB2EF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03A08037-BE80-4BF2-BC1D-B060832BE81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38049545"/>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AC962055-3015-4BB5-B1AA-CB68EC9EE066}"/>
              </a:ext>
            </a:extLst>
          </p:cNvPr>
          <p:cNvGraphicFramePr>
            <a:graphicFrameLocks noGrp="1"/>
          </p:cNvGraphicFramePr>
          <p:nvPr>
            <p:extLst>
              <p:ext uri="{D42A27DB-BD31-4B8C-83A1-F6EECF244321}">
                <p14:modId xmlns:p14="http://schemas.microsoft.com/office/powerpoint/2010/main" val="2471742783"/>
              </p:ext>
            </p:extLst>
          </p:nvPr>
        </p:nvGraphicFramePr>
        <p:xfrm>
          <a:off x="1224460" y="2124791"/>
          <a:ext cx="20496212" cy="9882951"/>
        </p:xfrm>
        <a:graphic>
          <a:graphicData uri="http://schemas.openxmlformats.org/drawingml/2006/table">
            <a:tbl>
              <a:tblPr firstRow="1" firstCol="1" bandRow="1"/>
              <a:tblGrid>
                <a:gridCol w="17153446">
                  <a:extLst>
                    <a:ext uri="{9D8B030D-6E8A-4147-A177-3AD203B41FA5}">
                      <a16:colId xmlns:a16="http://schemas.microsoft.com/office/drawing/2014/main" val="2510571170"/>
                    </a:ext>
                  </a:extLst>
                </a:gridCol>
                <a:gridCol w="3342766">
                  <a:extLst>
                    <a:ext uri="{9D8B030D-6E8A-4147-A177-3AD203B41FA5}">
                      <a16:colId xmlns:a16="http://schemas.microsoft.com/office/drawing/2014/main" val="3040284760"/>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设题方式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考查角度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838305123"/>
                  </a:ext>
                </a:extLst>
              </a:tr>
              <a:tr h="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What is the main purpose of the author in writing this passage?</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purpose of the passage is to get people to </a:t>
                      </a:r>
                      <a:r>
                        <a:rPr lang="zh-CN" sz="5000" u="sng" dirty="0">
                          <a:solidFill>
                            <a:srgbClr val="000000"/>
                          </a:solidFill>
                          <a:effectLst/>
                          <a:uFill>
                            <a:solidFill>
                              <a:srgbClr val="666666"/>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写作意图</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01521424"/>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①</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Where is this text most likely from?</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②</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 which section of a newspaper may this text appear?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宋体" panose="02010600030101010101" pitchFamily="2" charset="-122"/>
                        </a:rPr>
                        <a:t>③</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From which is the text probably taken?</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文章出处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678399475"/>
                  </a:ext>
                </a:extLst>
              </a:tr>
            </a:tbl>
          </a:graphicData>
        </a:graphic>
      </p:graphicFrame>
      <p:sp>
        <p:nvSpPr>
          <p:cNvPr id="4" name="Rectangle 1">
            <a:extLst>
              <a:ext uri="{FF2B5EF4-FFF2-40B4-BE49-F238E27FC236}">
                <a16:creationId xmlns:a16="http://schemas.microsoft.com/office/drawing/2014/main" id="{F6A69D4D-9DDF-4E66-9050-A5F8A4DD6B0B}"/>
              </a:ext>
            </a:extLst>
          </p:cNvPr>
          <p:cNvSpPr>
            <a:spLocks noChangeArrowheads="1"/>
          </p:cNvSpPr>
          <p:nvPr/>
        </p:nvSpPr>
        <p:spPr bwMode="auto">
          <a:xfrm>
            <a:off x="1633538" y="64309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6" name="组合 5">
            <a:extLst>
              <a:ext uri="{FF2B5EF4-FFF2-40B4-BE49-F238E27FC236}">
                <a16:creationId xmlns:a16="http://schemas.microsoft.com/office/drawing/2014/main" id="{3E77BD22-3728-4AE6-95C5-38760C094A06}"/>
              </a:ext>
            </a:extLst>
          </p:cNvPr>
          <p:cNvGrpSpPr/>
          <p:nvPr/>
        </p:nvGrpSpPr>
        <p:grpSpPr>
          <a:xfrm>
            <a:off x="1224460" y="1139556"/>
            <a:ext cx="5785908" cy="769441"/>
            <a:chOff x="1512492" y="2497460"/>
            <a:chExt cx="5785908" cy="769441"/>
          </a:xfrm>
        </p:grpSpPr>
        <p:sp>
          <p:nvSpPr>
            <p:cNvPr id="8" name="TextBox 75">
              <a:extLst>
                <a:ext uri="{FF2B5EF4-FFF2-40B4-BE49-F238E27FC236}">
                  <a16:creationId xmlns:a16="http://schemas.microsoft.com/office/drawing/2014/main" id="{951592F1-46D6-409A-BDD9-8A546FB2EF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03A08037-BE80-4BF2-BC1D-B060832BE81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52134171"/>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EBF40359-1506-4C29-A7A3-8A9C4E3DEA2D}"/>
              </a:ext>
            </a:extLst>
          </p:cNvPr>
          <p:cNvGraphicFramePr>
            <a:graphicFrameLocks noGrp="1"/>
          </p:cNvGraphicFramePr>
          <p:nvPr>
            <p:extLst>
              <p:ext uri="{D42A27DB-BD31-4B8C-83A1-F6EECF244321}">
                <p14:modId xmlns:p14="http://schemas.microsoft.com/office/powerpoint/2010/main" val="1012009626"/>
              </p:ext>
            </p:extLst>
          </p:nvPr>
        </p:nvGraphicFramePr>
        <p:xfrm>
          <a:off x="1183650" y="2916734"/>
          <a:ext cx="20496212" cy="6049902"/>
        </p:xfrm>
        <a:graphic>
          <a:graphicData uri="http://schemas.openxmlformats.org/drawingml/2006/table">
            <a:tbl>
              <a:tblPr firstRow="1" firstCol="1" bandRow="1"/>
              <a:tblGrid>
                <a:gridCol w="3829940">
                  <a:extLst>
                    <a:ext uri="{9D8B030D-6E8A-4147-A177-3AD203B41FA5}">
                      <a16:colId xmlns:a16="http://schemas.microsoft.com/office/drawing/2014/main" val="2271369298"/>
                    </a:ext>
                  </a:extLst>
                </a:gridCol>
                <a:gridCol w="3829940">
                  <a:extLst>
                    <a:ext uri="{9D8B030D-6E8A-4147-A177-3AD203B41FA5}">
                      <a16:colId xmlns:a16="http://schemas.microsoft.com/office/drawing/2014/main" val="2705840368"/>
                    </a:ext>
                  </a:extLst>
                </a:gridCol>
                <a:gridCol w="3829940">
                  <a:extLst>
                    <a:ext uri="{9D8B030D-6E8A-4147-A177-3AD203B41FA5}">
                      <a16:colId xmlns:a16="http://schemas.microsoft.com/office/drawing/2014/main" val="1803845430"/>
                    </a:ext>
                  </a:extLst>
                </a:gridCol>
                <a:gridCol w="4503196">
                  <a:extLst>
                    <a:ext uri="{9D8B030D-6E8A-4147-A177-3AD203B41FA5}">
                      <a16:colId xmlns:a16="http://schemas.microsoft.com/office/drawing/2014/main" val="3663268547"/>
                    </a:ext>
                  </a:extLst>
                </a:gridCol>
                <a:gridCol w="4503196">
                  <a:extLst>
                    <a:ext uri="{9D8B030D-6E8A-4147-A177-3AD203B41FA5}">
                      <a16:colId xmlns:a16="http://schemas.microsoft.com/office/drawing/2014/main" val="2061444508"/>
                    </a:ext>
                  </a:extLst>
                </a:gridCol>
              </a:tblGrid>
              <a:tr h="0">
                <a:tc gridSpan="5">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三年全国卷推理判断题数统计表</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902623141"/>
                  </a:ext>
                </a:extLst>
              </a:tr>
              <a:tr h="0">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题型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row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卷别</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gridSpan="3">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00374942"/>
                  </a:ext>
                </a:extLst>
              </a:tr>
              <a:tr h="0">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0008776"/>
                  </a:ext>
                </a:extLst>
              </a:tr>
              <a:tr h="0">
                <a:tc rowSpan="3">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推理判断</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4</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1441918"/>
                  </a:ext>
                </a:extLst>
              </a:tr>
              <a:tr h="0">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Ⅱ</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6</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8965501"/>
                  </a:ext>
                </a:extLst>
              </a:tr>
              <a:tr h="0">
                <a:tc vMerge="1">
                  <a:txBody>
                    <a:bodyPr/>
                    <a:lstStyle/>
                    <a:p>
                      <a:endParaRPr lang="zh-CN" altLang="en-US"/>
                    </a:p>
                  </a:txBody>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Ⅲ</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068655276"/>
                  </a:ext>
                </a:extLst>
              </a:tr>
            </a:tbl>
          </a:graphicData>
        </a:graphic>
      </p:graphicFrame>
      <p:grpSp>
        <p:nvGrpSpPr>
          <p:cNvPr id="4" name="组合 3">
            <a:extLst>
              <a:ext uri="{FF2B5EF4-FFF2-40B4-BE49-F238E27FC236}">
                <a16:creationId xmlns:a16="http://schemas.microsoft.com/office/drawing/2014/main" id="{9683DC43-B1DF-4363-A901-F685F204955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D8DE8A9-B642-4BFC-B653-DE71A4565B1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DC5E7BE-8DBA-435B-A7C1-773AC060361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98856647"/>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425285" y="2630100"/>
            <a:ext cx="2091271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典例剖析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6D13EC53-8128-4D17-8702-30781DBBE29B}"/>
              </a:ext>
            </a:extLst>
          </p:cNvPr>
          <p:cNvSpPr/>
          <p:nvPr/>
        </p:nvSpPr>
        <p:spPr>
          <a:xfrm>
            <a:off x="1743132" y="3740597"/>
            <a:ext cx="20912718" cy="803546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技巧规律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利用事实细节推断合理的结论或结果是推理判断题最普遍的命题策略。这类试题要求考生在锁定事实细节的基础上</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做出合乎逻辑的推断。</a:t>
            </a:r>
          </a:p>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天津卷</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Most of us, in fact, progressively narrow the variety of our lives. We succeed in our field of specialization and then become trapped in it. Nothing surprises us. We lose our sense of wonder. But, if we are willing to learn, the opportunities are everywhere.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D49961A5-FDB3-4D30-A0AC-E5BB260961C0}"/>
              </a:ext>
            </a:extLst>
          </p:cNvPr>
          <p:cNvGrpSpPr/>
          <p:nvPr/>
        </p:nvGrpSpPr>
        <p:grpSpPr>
          <a:xfrm>
            <a:off x="1713252" y="1690131"/>
            <a:ext cx="5785908" cy="769441"/>
            <a:chOff x="1512492" y="2497460"/>
            <a:chExt cx="5785908" cy="769441"/>
          </a:xfrm>
        </p:grpSpPr>
        <p:sp>
          <p:nvSpPr>
            <p:cNvPr id="6" name="TextBox 75">
              <a:extLst>
                <a:ext uri="{FF2B5EF4-FFF2-40B4-BE49-F238E27FC236}">
                  <a16:creationId xmlns:a16="http://schemas.microsoft.com/office/drawing/2014/main" id="{4E2357B0-276D-4D7A-9A13-591B08C543D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409B80A2-8063-4C92-BD1C-62B5B3D7D93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83422467"/>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777" y="2123756"/>
            <a:ext cx="21807716"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What could be inferred from Paragraph 4?</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Those who dare to try often get themselves trapped.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Those who tend to think back can hardly go ahead.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Opportunity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favours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those with a curious mind.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Opportunity awaits those with a cautious mind.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6650" y="7345752"/>
            <a:ext cx="19848042" cy="421194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2305323" y="2152444"/>
            <a:ext cx="9576321"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2493" y="7345751"/>
            <a:ext cx="19370152" cy="61888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lose our sense of wonder. But, if we are willing to learn, the opportunities are everywhere.”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我们失去了好奇感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但是如果我们愿意学习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机会无处不在。据此推断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机会总是留给那些有好奇心的人。故选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E84BD83-40AC-422E-A570-9BCEAC543D1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532569A-CA70-4DEC-848E-ADF82939DE0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B4F5ACF-D6A1-4521-800C-CD1DAC58C2D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089986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512492" y="2122943"/>
            <a:ext cx="20912718" cy="911364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北京卷</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Stephanie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Dutkiewicz</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scientist in MIT’s Centre for Global Change Science, built a climate model that projects changes to the oceans throughout the century. In a world that warms up by 3℃,it found that multiple changes to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the oceans would occur. The model projects that currently blue areas with little phytoplankton could become even bluer. But in some waters, such as those of the Arctic, a warming will make conditions riper for phytoplankton, and these areas will turn greener. “Not only are the quantities of phytoplankton in the ocean changing, ”she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said,“but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type of phytoplankton is changing.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384F8D3D-7D5D-4005-84BE-BC646020314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63302D-439D-4547-849C-AA3E1DF92B5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6EF6E92-FD84-443C-BB8A-EC272C533F7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12649300"/>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50652"/>
            <a:ext cx="21807716"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What can we learn from the passage?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Phytoplankton play a declining role in the marine ecosystem.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Dutkiewicz’s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model aims to project phytoplankton changes.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Phytoplankton have been used to control global climate.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Oceans with more phytoplankton may appear greener.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2310E02F-AF08-4091-B543-2FD1DC01D10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6125DDF-F4D3-4298-BAEE-84019E695B4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9E89F7EA-9C96-4EC0-B727-08D02C2EE0D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798C0AC4-86BF-42DC-9FF2-52068474AFF4}"/>
              </a:ext>
            </a:extLst>
          </p:cNvPr>
          <p:cNvSpPr/>
          <p:nvPr/>
        </p:nvSpPr>
        <p:spPr>
          <a:xfrm>
            <a:off x="2448596" y="2154061"/>
            <a:ext cx="1174577"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20541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2364412"/>
            <a:ext cx="20655588" cy="753709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512492" y="2456679"/>
            <a:ext cx="19996808" cy="92357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model projects that currently blue areas with little phytoplankton could become even bluer. But in some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waters,such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 those of the Arctic, a warming will make conditions riper for phytoplankton, and these areas will turn greener.”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Dutkiewicz</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的模型预测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目前只有少量浮游植物的蓝色区域可能会变得更蓝。但是在一些水域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比如北极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气候变暖会使浮游植物的生长条件更加成熟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而这些水域会变得更绿。由此可推断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有更多浮游植物的水域会变得更绿。故选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6" name="组合 5">
            <a:extLst>
              <a:ext uri="{FF2B5EF4-FFF2-40B4-BE49-F238E27FC236}">
                <a16:creationId xmlns:a16="http://schemas.microsoft.com/office/drawing/2014/main" id="{EC8ED3F2-EBCB-4707-8CB7-20A94F04E4FF}"/>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85A4A0DE-D14E-4F56-BC74-42CC5FD2216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AE29F670-0468-45F7-8BFE-1A20A342260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14361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958640" y="1904323"/>
            <a:ext cx="20655588" cy="10343794"/>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技巧规律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利用事实细节推断作者的写作意图或情感态度也是推理判断题常见的命题策略。这类试题对考生的要求较高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考生既要考虑局部的事实细节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有时还要借助于整个语篇的大意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通过合理的分析最终做出合情合理的判断。</a:t>
            </a:r>
          </a:p>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天津卷</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things we learn in maturity seldom involve information and skills. We learn to bear with the things we can’t change. We learn to avoid self-pity. We learn that however much we try to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please,some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people are never going to love us—an idea that troubles at first but is eventually relaxing.</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80290499-80C0-4A3D-8595-61062F28A35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285EE1D-FAD3-4532-96DD-38530C1F9C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52D280AC-8F93-4A48-AE1E-2025331DD53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37498522"/>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1807716"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)What does the author intend to tell us in Paragraph 5?</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 tough man can tolerate suffering.</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 wise man can live without self-pity.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man should try to satisfy people around him.</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 man should learn suitable ways to deal with life.</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8C01468-4A38-40B9-BE3C-478F68EF76E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CED7980-F40F-4B39-8FA7-067F15268F9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3EB5DD21-E9AC-4F9F-98B0-313ABE6BC3E7}"/>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9" name="图片 8">
            <a:extLst>
              <a:ext uri="{FF2B5EF4-FFF2-40B4-BE49-F238E27FC236}">
                <a16:creationId xmlns:a16="http://schemas.microsoft.com/office/drawing/2014/main" id="{F038960B-4456-443B-920A-4E9DA5BD35B2}"/>
              </a:ext>
            </a:extLst>
          </p:cNvPr>
          <p:cNvPicPr>
            <a:picLocks noChangeAspect="1"/>
          </p:cNvPicPr>
          <p:nvPr/>
        </p:nvPicPr>
        <p:blipFill>
          <a:blip r:embed="rId3"/>
          <a:stretch>
            <a:fillRect/>
          </a:stretch>
        </p:blipFill>
        <p:spPr>
          <a:xfrm>
            <a:off x="875299" y="6259496"/>
            <a:ext cx="22629272" cy="5717457"/>
          </a:xfrm>
          <a:prstGeom prst="rect">
            <a:avLst/>
          </a:prstGeom>
        </p:spPr>
      </p:pic>
      <p:sp>
        <p:nvSpPr>
          <p:cNvPr id="10" name="矩形 9">
            <a:extLst>
              <a:ext uri="{FF2B5EF4-FFF2-40B4-BE49-F238E27FC236}">
                <a16:creationId xmlns:a16="http://schemas.microsoft.com/office/drawing/2014/main" id="{00CAF265-A6EB-4D31-B064-1F71AC83B510}"/>
              </a:ext>
            </a:extLst>
          </p:cNvPr>
          <p:cNvSpPr/>
          <p:nvPr/>
        </p:nvSpPr>
        <p:spPr>
          <a:xfrm>
            <a:off x="1091323" y="6117827"/>
            <a:ext cx="22413248"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推理判断题。根据第五段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learn to bear with the things we can’t change. We learn to avoid self-pity. We learn that however much we try to please, some people are never going to love us—an idea that troubles at first but is eventually relaxing.”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我们学会忍受那些我们无法改变的事情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要学会避免自怜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要知道无论我们怎么去取悦别人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总有人不喜欢我们。据此推断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本段告诉我们要学会使用恰当的方式来对待生活。故选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CCDD61A2-D2DD-4C7F-B354-D5EC60540F86}"/>
              </a:ext>
            </a:extLst>
          </p:cNvPr>
          <p:cNvSpPr/>
          <p:nvPr/>
        </p:nvSpPr>
        <p:spPr>
          <a:xfrm>
            <a:off x="2376588" y="2212227"/>
            <a:ext cx="1512168" cy="988347"/>
          </a:xfrm>
          <a:prstGeom prst="rect">
            <a:avLst/>
          </a:prstGeom>
        </p:spPr>
        <p:txBody>
          <a:bodyPr wrap="square">
            <a:spAutoFit/>
          </a:bodyPr>
          <a:lstStyle/>
          <a:p>
            <a:pPr algn="just">
              <a:lnSpc>
                <a:spcPct val="150000"/>
              </a:lnSpc>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110360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663199" y="1775285"/>
            <a:ext cx="20655588" cy="111049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素养提升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C470C711-41D3-4978-9D9E-53AB5A2A1AE1}"/>
              </a:ext>
            </a:extLst>
          </p:cNvPr>
          <p:cNvGraphicFramePr>
            <a:graphicFrameLocks noGrp="1"/>
          </p:cNvGraphicFramePr>
          <p:nvPr>
            <p:extLst>
              <p:ext uri="{D42A27DB-BD31-4B8C-83A1-F6EECF244321}">
                <p14:modId xmlns:p14="http://schemas.microsoft.com/office/powerpoint/2010/main" val="678756396"/>
              </p:ext>
            </p:extLst>
          </p:nvPr>
        </p:nvGraphicFramePr>
        <p:xfrm>
          <a:off x="1633538" y="3273111"/>
          <a:ext cx="20496212" cy="7596951"/>
        </p:xfrm>
        <a:graphic>
          <a:graphicData uri="http://schemas.openxmlformats.org/drawingml/2006/table">
            <a:tbl>
              <a:tblPr firstRow="1" firstCol="1" bandRow="1"/>
              <a:tblGrid>
                <a:gridCol w="4271132">
                  <a:extLst>
                    <a:ext uri="{9D8B030D-6E8A-4147-A177-3AD203B41FA5}">
                      <a16:colId xmlns:a16="http://schemas.microsoft.com/office/drawing/2014/main" val="2744700260"/>
                    </a:ext>
                  </a:extLst>
                </a:gridCol>
                <a:gridCol w="16225080">
                  <a:extLst>
                    <a:ext uri="{9D8B030D-6E8A-4147-A177-3AD203B41FA5}">
                      <a16:colId xmlns:a16="http://schemas.microsoft.com/office/drawing/2014/main" val="3776734359"/>
                    </a:ext>
                  </a:extLst>
                </a:gridCol>
              </a:tblGrid>
              <a:tr h="0">
                <a:tc gridSpan="2">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命题规律</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技巧点拨</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hMerge="1">
                  <a:txBody>
                    <a:bodyPr/>
                    <a:lstStyle/>
                    <a:p>
                      <a:endParaRPr lang="zh-CN" altLang="en-US"/>
                    </a:p>
                  </a:txBody>
                  <a:tcPr/>
                </a:tc>
                <a:extLst>
                  <a:ext uri="{0D108BD9-81ED-4DB2-BD59-A6C34878D82A}">
                    <a16:rowId xmlns:a16="http://schemas.microsoft.com/office/drawing/2014/main" val="3198720641"/>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如何解决推理判断题</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126755120"/>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根据事实细节</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推断合理信息</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推理题所涉及的内容可能是文中某一句话</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也可能是某几句话</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但做题的指导思想都要以文字信息为依据</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既不能做在原文中找不到文字根据的推理</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也不能根据文字表面信息做多步推理</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也就是说</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要做到判断有据</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推论有理</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忠实于原文。</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77944304"/>
                  </a:ext>
                </a:extLst>
              </a:tr>
            </a:tbl>
          </a:graphicData>
        </a:graphic>
      </p:graphicFrame>
      <p:grpSp>
        <p:nvGrpSpPr>
          <p:cNvPr id="5" name="组合 4">
            <a:extLst>
              <a:ext uri="{FF2B5EF4-FFF2-40B4-BE49-F238E27FC236}">
                <a16:creationId xmlns:a16="http://schemas.microsoft.com/office/drawing/2014/main" id="{DA449BFC-6188-4664-B94A-AA5BDAC3FEA7}"/>
              </a:ext>
            </a:extLst>
          </p:cNvPr>
          <p:cNvGrpSpPr/>
          <p:nvPr/>
        </p:nvGrpSpPr>
        <p:grpSpPr>
          <a:xfrm>
            <a:off x="1727611" y="1078238"/>
            <a:ext cx="5785908" cy="769441"/>
            <a:chOff x="1512492" y="2497460"/>
            <a:chExt cx="5785908" cy="769441"/>
          </a:xfrm>
        </p:grpSpPr>
        <p:sp>
          <p:nvSpPr>
            <p:cNvPr id="6" name="TextBox 75">
              <a:extLst>
                <a:ext uri="{FF2B5EF4-FFF2-40B4-BE49-F238E27FC236}">
                  <a16:creationId xmlns:a16="http://schemas.microsoft.com/office/drawing/2014/main" id="{EA593E17-8D93-48A0-9396-B84B02EBAF1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3C1F4BA7-FEE5-4B40-A148-6E4C1FA4C57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5667929"/>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335F70A8-26E6-439C-ACEF-B9BB40AA6DE3}"/>
              </a:ext>
            </a:extLst>
          </p:cNvPr>
          <p:cNvGraphicFramePr>
            <a:graphicFrameLocks noGrp="1"/>
          </p:cNvGraphicFramePr>
          <p:nvPr>
            <p:extLst>
              <p:ext uri="{D42A27DB-BD31-4B8C-83A1-F6EECF244321}">
                <p14:modId xmlns:p14="http://schemas.microsoft.com/office/powerpoint/2010/main" val="3524903389"/>
              </p:ext>
            </p:extLst>
          </p:nvPr>
        </p:nvGraphicFramePr>
        <p:xfrm>
          <a:off x="1772692" y="2700710"/>
          <a:ext cx="20496212" cy="8712968"/>
        </p:xfrm>
        <a:graphic>
          <a:graphicData uri="http://schemas.openxmlformats.org/drawingml/2006/table">
            <a:tbl>
              <a:tblPr firstRow="1" firstCol="1" bandRow="1"/>
              <a:tblGrid>
                <a:gridCol w="4369049">
                  <a:extLst>
                    <a:ext uri="{9D8B030D-6E8A-4147-A177-3AD203B41FA5}">
                      <a16:colId xmlns:a16="http://schemas.microsoft.com/office/drawing/2014/main" val="3507641500"/>
                    </a:ext>
                  </a:extLst>
                </a:gridCol>
                <a:gridCol w="16127163">
                  <a:extLst>
                    <a:ext uri="{9D8B030D-6E8A-4147-A177-3AD203B41FA5}">
                      <a16:colId xmlns:a16="http://schemas.microsoft.com/office/drawing/2014/main" val="1633469848"/>
                    </a:ext>
                  </a:extLst>
                </a:gridCol>
              </a:tblGrid>
              <a:tr h="1333423">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如何解决推理判断题</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244423443"/>
                  </a:ext>
                </a:extLst>
              </a:tr>
              <a:tr h="7379545">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根据写作思路</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推断段落发展</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做题时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要善于体会作者的写作思路</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揣摩作者的谋篇布局</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从宏观上把握文章的结构框架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同时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还要注意作者行文时所运用的修辞手段</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如对比、举例、下定义等。通过梳理写作思路</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明晰写作手法</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即可对文章的发展做出比较科学合理的推断和预测。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246403491"/>
                  </a:ext>
                </a:extLst>
              </a:tr>
            </a:tbl>
          </a:graphicData>
        </a:graphic>
      </p:graphicFrame>
      <p:grpSp>
        <p:nvGrpSpPr>
          <p:cNvPr id="4" name="组合 3">
            <a:extLst>
              <a:ext uri="{FF2B5EF4-FFF2-40B4-BE49-F238E27FC236}">
                <a16:creationId xmlns:a16="http://schemas.microsoft.com/office/drawing/2014/main" id="{502F5338-03CF-403F-9E75-A7A589EC1F0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BE67A10-6DCE-4952-A26C-CFAB69B8B17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EFD487F-C8F3-4669-B146-55054DBC31D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7458854"/>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8EDCB822-CF26-4FEF-91AD-227D1F54DEEF}"/>
              </a:ext>
            </a:extLst>
          </p:cNvPr>
          <p:cNvGraphicFramePr>
            <a:graphicFrameLocks noGrp="1"/>
          </p:cNvGraphicFramePr>
          <p:nvPr>
            <p:extLst>
              <p:ext uri="{D42A27DB-BD31-4B8C-83A1-F6EECF244321}">
                <p14:modId xmlns:p14="http://schemas.microsoft.com/office/powerpoint/2010/main" val="3986713617"/>
              </p:ext>
            </p:extLst>
          </p:nvPr>
        </p:nvGraphicFramePr>
        <p:xfrm>
          <a:off x="1366111" y="3139531"/>
          <a:ext cx="20496212" cy="8934069"/>
        </p:xfrm>
        <a:graphic>
          <a:graphicData uri="http://schemas.openxmlformats.org/drawingml/2006/table">
            <a:tbl>
              <a:tblPr firstRow="1" firstCol="1" bandRow="1"/>
              <a:tblGrid>
                <a:gridCol w="4369049">
                  <a:extLst>
                    <a:ext uri="{9D8B030D-6E8A-4147-A177-3AD203B41FA5}">
                      <a16:colId xmlns:a16="http://schemas.microsoft.com/office/drawing/2014/main" val="8280784"/>
                    </a:ext>
                  </a:extLst>
                </a:gridCol>
                <a:gridCol w="16127163">
                  <a:extLst>
                    <a:ext uri="{9D8B030D-6E8A-4147-A177-3AD203B41FA5}">
                      <a16:colId xmlns:a16="http://schemas.microsoft.com/office/drawing/2014/main" val="2702780305"/>
                    </a:ext>
                  </a:extLst>
                </a:gridCol>
              </a:tblGrid>
              <a:tr h="0">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根据用词风格</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推断情感态度</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要善于捕捉表达或暗示情感态度的词句或短语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以及那些烘托气氛、渲染情感的词句</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进而很好地洞察作者的思想倾向</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即是支持、反对或中立。</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表示褒义的词语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:positive</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赞成的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;supporting</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支持的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;praising</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赞扬的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;optimistic</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乐观的。</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表示中性的词语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:uninterested</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无兴趣的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不感兴趣的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neutral</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中立的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;subjective</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主观的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;objective</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客观的。</a:t>
                      </a: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表示贬义的词语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critical</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批评的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;negative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否定的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反对的</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;worried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担忧的。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841841575"/>
                  </a:ext>
                </a:extLst>
              </a:tr>
            </a:tbl>
          </a:graphicData>
        </a:graphic>
      </p:graphicFrame>
      <p:grpSp>
        <p:nvGrpSpPr>
          <p:cNvPr id="4" name="组合 3">
            <a:extLst>
              <a:ext uri="{FF2B5EF4-FFF2-40B4-BE49-F238E27FC236}">
                <a16:creationId xmlns:a16="http://schemas.microsoft.com/office/drawing/2014/main" id="{FDEBFE9F-4D29-42E6-9425-3288D9E8688C}"/>
              </a:ext>
            </a:extLst>
          </p:cNvPr>
          <p:cNvGrpSpPr/>
          <p:nvPr/>
        </p:nvGrpSpPr>
        <p:grpSpPr>
          <a:xfrm>
            <a:off x="792412" y="993750"/>
            <a:ext cx="5785908" cy="769441"/>
            <a:chOff x="1512492" y="2497460"/>
            <a:chExt cx="5785908" cy="769441"/>
          </a:xfrm>
        </p:grpSpPr>
        <p:sp>
          <p:nvSpPr>
            <p:cNvPr id="5" name="TextBox 75">
              <a:extLst>
                <a:ext uri="{FF2B5EF4-FFF2-40B4-BE49-F238E27FC236}">
                  <a16:creationId xmlns:a16="http://schemas.microsoft.com/office/drawing/2014/main" id="{8572A6AE-0334-4674-ADA9-752245AB127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7AD61D99-F16A-48CA-B1EE-E248EF762307}"/>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5A72A98-32B7-4D30-ACFF-5DB7321C3BBE}"/>
              </a:ext>
            </a:extLst>
          </p:cNvPr>
          <p:cNvGraphicFramePr>
            <a:graphicFrameLocks noGrp="1"/>
          </p:cNvGraphicFramePr>
          <p:nvPr>
            <p:extLst>
              <p:ext uri="{D42A27DB-BD31-4B8C-83A1-F6EECF244321}">
                <p14:modId xmlns:p14="http://schemas.microsoft.com/office/powerpoint/2010/main" val="2571112939"/>
              </p:ext>
            </p:extLst>
          </p:nvPr>
        </p:nvGraphicFramePr>
        <p:xfrm>
          <a:off x="1343338" y="1794841"/>
          <a:ext cx="20496212" cy="1333423"/>
        </p:xfrm>
        <a:graphic>
          <a:graphicData uri="http://schemas.openxmlformats.org/drawingml/2006/table">
            <a:tbl>
              <a:tblPr firstRow="1" firstCol="1" bandRow="1"/>
              <a:tblGrid>
                <a:gridCol w="4369049">
                  <a:extLst>
                    <a:ext uri="{9D8B030D-6E8A-4147-A177-3AD203B41FA5}">
                      <a16:colId xmlns:a16="http://schemas.microsoft.com/office/drawing/2014/main" val="1837340501"/>
                    </a:ext>
                  </a:extLst>
                </a:gridCol>
                <a:gridCol w="16127163">
                  <a:extLst>
                    <a:ext uri="{9D8B030D-6E8A-4147-A177-3AD203B41FA5}">
                      <a16:colId xmlns:a16="http://schemas.microsoft.com/office/drawing/2014/main" val="364986881"/>
                    </a:ext>
                  </a:extLst>
                </a:gridCol>
              </a:tblGrid>
              <a:tr h="1333423">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如何解决推理判断题</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143149595"/>
                  </a:ext>
                </a:extLst>
              </a:tr>
            </a:tbl>
          </a:graphicData>
        </a:graphic>
      </p:graphicFrame>
    </p:spTree>
    <p:extLst>
      <p:ext uri="{BB962C8B-B14F-4D97-AF65-F5344CB8AC3E}">
        <p14:creationId xmlns:p14="http://schemas.microsoft.com/office/powerpoint/2010/main" val="1385782668"/>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4B841D4B-3603-49EF-B5E2-712804E4324A}"/>
              </a:ext>
            </a:extLst>
          </p:cNvPr>
          <p:cNvGraphicFramePr>
            <a:graphicFrameLocks noGrp="1"/>
          </p:cNvGraphicFramePr>
          <p:nvPr>
            <p:extLst>
              <p:ext uri="{D42A27DB-BD31-4B8C-83A1-F6EECF244321}">
                <p14:modId xmlns:p14="http://schemas.microsoft.com/office/powerpoint/2010/main" val="940601034"/>
              </p:ext>
            </p:extLst>
          </p:nvPr>
        </p:nvGraphicFramePr>
        <p:xfrm>
          <a:off x="1539225" y="3712250"/>
          <a:ext cx="21026336" cy="6723317"/>
        </p:xfrm>
        <a:graphic>
          <a:graphicData uri="http://schemas.openxmlformats.org/drawingml/2006/table">
            <a:tbl>
              <a:tblPr firstRow="1" firstCol="1" bandRow="1"/>
              <a:tblGrid>
                <a:gridCol w="4369049">
                  <a:extLst>
                    <a:ext uri="{9D8B030D-6E8A-4147-A177-3AD203B41FA5}">
                      <a16:colId xmlns:a16="http://schemas.microsoft.com/office/drawing/2014/main" val="1172928419"/>
                    </a:ext>
                  </a:extLst>
                </a:gridCol>
                <a:gridCol w="16657287">
                  <a:extLst>
                    <a:ext uri="{9D8B030D-6E8A-4147-A177-3AD203B41FA5}">
                      <a16:colId xmlns:a16="http://schemas.microsoft.com/office/drawing/2014/main" val="2178388351"/>
                    </a:ext>
                  </a:extLst>
                </a:gridCol>
              </a:tblGrid>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根据不同文体</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推断写作意图</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写作目的</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故事类</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:to entertain readers(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娱乐读者</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让人发笑</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广告类</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:to persuade readers(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说服读者接受某些东西</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to inform readers(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告知读者某些信息</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多见于科普类﹑新闻报道类﹑文化类或社会类的文章。</a:t>
                      </a: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议论文的主题句、核心句往往会直接或间接地表明作者的态度立场。</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150138400"/>
                  </a:ext>
                </a:extLst>
              </a:tr>
            </a:tbl>
          </a:graphicData>
        </a:graphic>
      </p:graphicFrame>
      <p:grpSp>
        <p:nvGrpSpPr>
          <p:cNvPr id="4" name="组合 3">
            <a:extLst>
              <a:ext uri="{FF2B5EF4-FFF2-40B4-BE49-F238E27FC236}">
                <a16:creationId xmlns:a16="http://schemas.microsoft.com/office/drawing/2014/main" id="{A299FD3C-6518-40D6-8446-2159ABCF781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E9DBECD-8C10-49E5-9B26-8091B3B831A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2906C95-641F-41CB-9043-B8E062D603F6}"/>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23CD9829-4B02-4033-B84D-38A547D185AB}"/>
              </a:ext>
            </a:extLst>
          </p:cNvPr>
          <p:cNvGraphicFramePr>
            <a:graphicFrameLocks noGrp="1"/>
          </p:cNvGraphicFramePr>
          <p:nvPr>
            <p:extLst>
              <p:ext uri="{D42A27DB-BD31-4B8C-83A1-F6EECF244321}">
                <p14:modId xmlns:p14="http://schemas.microsoft.com/office/powerpoint/2010/main" val="2804082684"/>
              </p:ext>
            </p:extLst>
          </p:nvPr>
        </p:nvGraphicFramePr>
        <p:xfrm>
          <a:off x="1512492" y="2379869"/>
          <a:ext cx="21098344" cy="1333423"/>
        </p:xfrm>
        <a:graphic>
          <a:graphicData uri="http://schemas.openxmlformats.org/drawingml/2006/table">
            <a:tbl>
              <a:tblPr firstRow="1" firstCol="1" bandRow="1"/>
              <a:tblGrid>
                <a:gridCol w="4369049">
                  <a:extLst>
                    <a:ext uri="{9D8B030D-6E8A-4147-A177-3AD203B41FA5}">
                      <a16:colId xmlns:a16="http://schemas.microsoft.com/office/drawing/2014/main" val="1837340501"/>
                    </a:ext>
                  </a:extLst>
                </a:gridCol>
                <a:gridCol w="16729295">
                  <a:extLst>
                    <a:ext uri="{9D8B030D-6E8A-4147-A177-3AD203B41FA5}">
                      <a16:colId xmlns:a16="http://schemas.microsoft.com/office/drawing/2014/main" val="364986881"/>
                    </a:ext>
                  </a:extLst>
                </a:gridCol>
              </a:tblGrid>
              <a:tr h="1333423">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如何解决推理判断题</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143149595"/>
                  </a:ext>
                </a:extLst>
              </a:tr>
            </a:tbl>
          </a:graphicData>
        </a:graphic>
      </p:graphicFrame>
    </p:spTree>
    <p:extLst>
      <p:ext uri="{BB962C8B-B14F-4D97-AF65-F5344CB8AC3E}">
        <p14:creationId xmlns:p14="http://schemas.microsoft.com/office/powerpoint/2010/main" val="1542924996"/>
      </p:ext>
    </p:extLst>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001768" cy="6037550"/>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北京卷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,B</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Alice Moore is a teenager entrepreneur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创业者</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who in May 2015 set up her business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AilieCandy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By the time she was 13, her company was worth millions of dollars with the invention of a super-sweet treat that could save kids’ teeth, instead of destroying them.</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4" name="图片 3">
            <a:extLst>
              <a:ext uri="{FF2B5EF4-FFF2-40B4-BE49-F238E27FC236}">
                <a16:creationId xmlns:a16="http://schemas.microsoft.com/office/drawing/2014/main" id="{01330D21-A17A-4DCA-8744-EBD4DDB56471}"/>
              </a:ext>
            </a:extLst>
          </p:cNvPr>
          <p:cNvPicPr>
            <a:picLocks noChangeAspect="1"/>
          </p:cNvPicPr>
          <p:nvPr/>
        </p:nvPicPr>
        <p:blipFill>
          <a:blip r:embed="rId3"/>
          <a:stretch>
            <a:fillRect/>
          </a:stretch>
        </p:blipFill>
        <p:spPr>
          <a:xfrm>
            <a:off x="9073332" y="8324332"/>
            <a:ext cx="3744071" cy="4277850"/>
          </a:xfrm>
          <a:prstGeom prst="rect">
            <a:avLst/>
          </a:prstGeom>
        </p:spPr>
      </p:pic>
    </p:spTree>
    <p:extLst>
      <p:ext uri="{BB962C8B-B14F-4D97-AF65-F5344CB8AC3E}">
        <p14:creationId xmlns:p14="http://schemas.microsoft.com/office/powerpoint/2010/main" val="4283751917"/>
      </p:ext>
    </p:extLst>
  </p:cSld>
  <p:clrMapOvr>
    <a:masterClrMapping/>
  </p:clrMapOvr>
  <p:transition>
    <p:pull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3119" y="2240905"/>
            <a:ext cx="20383394"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all began when Moore visited a bank with her dad. On the outing, she was offered a candy bar. However, her dad reminded her that sugary treats were bad for her teeth. But Moore was sick of missing out on candies. So she desired to get round the warning, “Why can’t I make a healthy candy that’s good for my teeth so that my parents can’t say no to it?” With that in mind, Moore asked her dad if she could start her own candy company. He recommended that she do some research and talk to dentists about what a healthier candy would contain.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034A679-C4B7-43A3-AB61-C833D97D804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B57D2B4-0913-4BF5-B117-DFCD70C4C38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39B0EA8A-DE2D-4DA5-9C65-C4756A07066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61297771"/>
      </p:ext>
    </p:extLst>
  </p:cSld>
  <p:clrMapOvr>
    <a:masterClrMapping/>
  </p:clrMapOvr>
  <p:transition>
    <p:pull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0383394"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With her dad’s permission, she spent the next two years researching online and conducting trials to get a recipe that was both tasty and tooth-friendly. She also approached dentists to learn more about teeth cleaning. Consequently, she succeeded in making a kind of candy only using natural sweeteners, which can reduce oral bacteria.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Moore then used her savings to get her business off the ground. Afterwards, she and her father secured their first business meeting with a supermarket owner, who finally agreed to sell Moore’s product—</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CanCandy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CF549D2-08FE-4E13-8140-2A712C04CDC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784C27A-3C5D-42D4-B7C9-FBA411A5DB9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8749206-F925-4664-A0D7-0F21F4FED2F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52513988"/>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0383394"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CanCandy’s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success grows, so does Moore’s credibility as a young entrepreneur. Moore is enthusiastic about the candy she created, and she’s also positive about what the future might bring. She hopes that every kid can have a clean mouth and a broad smile.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Meanwhile, with her parents’ help, Moore is generally able to live a normal teenage life. Although she founded her company early on in life, she wasn’t driven primarily by profit. Moore wants to use her unique talent to help others find their smiles. She donates 10%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AilieCandy’s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profits to Big Smiles. With her talent and determination, it appears that the sky could be the limit for Alice Moore.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A71E1394-854A-4346-93C2-C0C082B1A72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4605C74-7A61-487D-B3BE-9349C999831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BF9502B0-D03E-46B4-AB2C-C46AAF35852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1619701"/>
      </p:ext>
    </p:extLst>
  </p:cSld>
  <p:clrMapOvr>
    <a:masterClrMapping/>
  </p:clrMapOvr>
  <p:transition>
    <p:pull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1009" y="2089764"/>
            <a:ext cx="20655588" cy="572714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)1.How did Moore react to her dad’s warning?</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argued with him.                                  </a:t>
            </a:r>
          </a:p>
          <a:p>
            <a:pPr>
              <a:lnSpc>
                <a:spcPct val="150000"/>
              </a:lnSpc>
              <a:spcAft>
                <a:spcPts val="0"/>
              </a:spcAft>
            </a:pP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B.She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tried to find a way out.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C.She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paid no attention.                              </a:t>
            </a:r>
          </a:p>
          <a:p>
            <a:pPr>
              <a:lnSpc>
                <a:spcPct val="150000"/>
              </a:lnSpc>
              <a:spcAft>
                <a:spcPts val="0"/>
              </a:spcAft>
            </a:pP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D.She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chose to consult dentists.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B0BBCFAF-5AE9-4A40-A57F-885CF3D52CC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F40A2AA-99D2-4537-AA31-381146EDE7F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BF662F20-00BC-4785-95A5-E38BDC078F4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521A6372-2A9F-4D2E-856C-C62E434EBBAC}"/>
              </a:ext>
            </a:extLst>
          </p:cNvPr>
          <p:cNvSpPr/>
          <p:nvPr/>
        </p:nvSpPr>
        <p:spPr>
          <a:xfrm>
            <a:off x="2376588" y="2186625"/>
            <a:ext cx="988430"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724639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5791" y="2114774"/>
            <a:ext cx="21703677" cy="829079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75790" y="2214634"/>
            <a:ext cx="21703677" cy="4029821"/>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主要叙述了青少年创业者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Alice Moore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的创业故事。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Alice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的父亲因为怕伤到她的牙齿而不让她吃糖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因此她产生了想创立公司</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生产一种对牙齿有益的糖果的想法。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Alice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凭借自己的天赋和决心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再加上父亲的支持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最终实现了自己的梦想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并回报社会。</a:t>
            </a:r>
          </a:p>
        </p:txBody>
      </p:sp>
      <p:sp>
        <p:nvSpPr>
          <p:cNvPr id="8" name="矩形 7">
            <a:extLst>
              <a:ext uri="{FF2B5EF4-FFF2-40B4-BE49-F238E27FC236}">
                <a16:creationId xmlns:a16="http://schemas.microsoft.com/office/drawing/2014/main" id="{DB09D662-CB98-4EF6-A83D-0A7034605E59}"/>
              </a:ext>
            </a:extLst>
          </p:cNvPr>
          <p:cNvSpPr/>
          <p:nvPr/>
        </p:nvSpPr>
        <p:spPr>
          <a:xfrm>
            <a:off x="1175790" y="6232666"/>
            <a:ext cx="21411707"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细节理解题。根据文章第二段中的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 she desired to get round the warning, ‘Why can’t I make a healthy candy that’s good for my teeth so that my parents can’t say no to it?’…asked her dad if she could start her own candy company.”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对于父亲的警告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的回应是试图找到解决的办法。故选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811DC06E-F16C-42C7-B21A-B4DE5B4DF74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B81740B8-C3E0-4496-8076-D84D2798234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E02063A3-DB4C-45EA-BF1F-774D2FFCDE2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45940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599" y="2164079"/>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2.What is special about </a:t>
            </a:r>
            <a:r>
              <a:rPr lang="en-US" altLang="zh-CN" sz="4400" b="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CanCandy</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beneficial to dental health.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free of sweeteners.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sweeter than other candies.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produced to a dentists’ recipe.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8202" y="7308233"/>
            <a:ext cx="22167756" cy="33614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67431" y="2149811"/>
            <a:ext cx="1240948"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97599" y="7531511"/>
            <a:ext cx="21689301"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推理判断题。根据文章第三段中的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“Consequently, she succeeded in making a kind of candy only using natural sweeteners, which can reduce oral bacteria.”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CanCandy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的特殊之处在于它可以减少口腔细菌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即它有益于牙齿健康。故选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5AE71462-0C94-43B2-877F-D1EB55C7DC83}"/>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BDD6A5B-387B-4B51-A102-5F556004DB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598032F1-5E9E-4BBC-AEBD-2434DF510FF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839034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08429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3.What does Moore expect from her business?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earn more money.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help others find smiles.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make herself stand 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beat other candy companies.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7395394"/>
            <a:ext cx="20144727" cy="31615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049630"/>
            <a:ext cx="203881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24460" y="7518979"/>
            <a:ext cx="2043486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细节理解题。根据文章第六段中的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“Moore wants to use her unique talent to help others find their smiles.”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希望她的企业能够帮助其他人找回微笑。故选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0878ABE-51EA-4100-A1FD-55D80BBB1B4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B71EE90-F7DF-4739-BF31-4B7043B1DCD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69119D3A-D55E-49A3-9F2A-533C4ED3946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071029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63547" y="1924514"/>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4.What can we learn from Alice Moore’s story?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A.Fame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a great thirst of the young.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 youth is to be regarded with respect.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C.Positive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thinking and action result in success.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D.Success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means getting personal desires satisfied.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8492" y="7108497"/>
            <a:ext cx="20144727" cy="41641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4963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73908" y="7123467"/>
            <a:ext cx="19909311" cy="403418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主旨大意题。根据文章第四段的首句和第五段中的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“Moore is enthusiastic about the candy she created, and she’s also positive about what the future might bring.”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以及全文内容可知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,Alice Moore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的故事让我们学到了积极的思考和行动会带来成功。故选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CF0425B9-709D-4FEF-A560-7936522F6F18}"/>
              </a:ext>
            </a:extLst>
          </p:cNvPr>
          <p:cNvGrpSpPr/>
          <p:nvPr/>
        </p:nvGrpSpPr>
        <p:grpSpPr>
          <a:xfrm>
            <a:off x="1438492" y="1183229"/>
            <a:ext cx="5785908" cy="769441"/>
            <a:chOff x="1512492" y="2497460"/>
            <a:chExt cx="5785908" cy="769441"/>
          </a:xfrm>
        </p:grpSpPr>
        <p:sp>
          <p:nvSpPr>
            <p:cNvPr id="11" name="TextBox 75">
              <a:extLst>
                <a:ext uri="{FF2B5EF4-FFF2-40B4-BE49-F238E27FC236}">
                  <a16:creationId xmlns:a16="http://schemas.microsoft.com/office/drawing/2014/main" id="{3B0290BC-4E1C-4EB6-B938-CF3E5E99AD4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20D44CDC-0485-4D15-8EB3-2618E72361F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61672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260550"/>
            <a:ext cx="20001768"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II,C</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Marian Bechtel sits at West Palm Beach’s Bar Louie counter by herself, quietly reading her e-book as she waits for her salad. What is she reading? None of your business! Lunch is Bechtel’s “me” time. And like more Americans, she’s not alone.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new report found 46 per cent of meals are eaten alone in America. More than half (53 per cent) have breakfast alone and nearly half (46 per cent) have lunch by themselves. Only at dinnertime are we eating together anymore,74 per cent, according to statistics from the report.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7C3BB85-A023-45E3-98C8-C4247165098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12EDBC3-ACB4-4775-B7AC-1D5606CD280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4C1ECC0B-435C-45C8-8F58-4FA6D9E1592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3918762"/>
      </p:ext>
    </p:extLst>
  </p:cSld>
  <p:clrMapOvr>
    <a:masterClrMapping/>
  </p:clrMapOvr>
  <p:transition>
    <p:pull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016509"/>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prefer to go out and be out. Alone, but together, you know?” Bechtel said, looking up from her book. Bechtel, who works in downtown West Palm Beach, has lunch with co-workers sometimes, but like many of us, too often works through lunch at her desk. A lunchtime escape allows her to keep a boss from tapping her on the shoulder. She returns to work feeling energized. “Today, I just wanted some time to myself,” she said.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Just two seats over, Andrew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Mazoleny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local videographer, is finishing his lunch at the bar. He likes that he can sit and check his phone in peace or chat up the barkeeper with whom he’s on a first-name basis if he wants to have 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B27DD296-61BC-466E-9A37-3589CE479A6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A1D8323-AC70-40CE-930A-53CA0C9121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3E3959CC-8C9F-4E1F-B21A-FE04AB8661C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90969052"/>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2356" y="2340670"/>
            <a:ext cx="20383394"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little interaction(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交流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reflect on how my day’s gone and think about the rest of the week,” he said. “It’s a chance for self-reflection. You return to work recharged and with a plan.”</a:t>
            </a:r>
            <a:endPar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That freedom to choose is one reason more people like to eat alone. There was a time when people may have felt awkward about asking for a table for one, but those days are over. Now, we have our smartphones to keep us company at the table. “It doesn’t feel as alone as it may have before all the advances in technology,” said Laurie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Demeritt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whose company provided the statistics for the report.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46D8BCB-4019-477B-9D35-8915C7C82ED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FC829FC-4A0A-4F05-B927-104D3DD21AF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7D66E8BA-9BE1-4428-B54F-8BAF1931EFA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65266989"/>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6914" y="2051897"/>
            <a:ext cx="21536246" cy="1998496"/>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5.What are the statistics in Paragraph 2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A.Food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variety.</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B.Eating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habits.</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C.Table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manners.</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D.Restaurant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service.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31633" y="4506143"/>
            <a:ext cx="22061527" cy="542051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70128" y="4506143"/>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本文是一篇说明文。一份新的调查发现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越来越多的美国人选择独自一个人吃饭。本文分析了这种现象背后的深层次原因。</a:t>
            </a:r>
          </a:p>
        </p:txBody>
      </p:sp>
      <p:sp>
        <p:nvSpPr>
          <p:cNvPr id="10" name="矩形 9">
            <a:extLst>
              <a:ext uri="{FF2B5EF4-FFF2-40B4-BE49-F238E27FC236}">
                <a16:creationId xmlns:a16="http://schemas.microsoft.com/office/drawing/2014/main" id="{8E7AB909-FB2A-4A7B-8B1C-D32FCDA4898F}"/>
              </a:ext>
            </a:extLst>
          </p:cNvPr>
          <p:cNvSpPr/>
          <p:nvPr/>
        </p:nvSpPr>
        <p:spPr>
          <a:xfrm>
            <a:off x="2083426" y="2110777"/>
            <a:ext cx="4520608"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02182" y="6504639"/>
            <a:ext cx="22445709"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推理判断题。根据第二段可知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在美国</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46%</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的人们独自用餐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,53%</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的人们独自吃早餐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,46%</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的人们独自吃午餐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74%</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的人们晚餐不是独自享用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故可知本段的数据是关于用餐习惯的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3F4BA093-C9FE-4FF0-BF5E-22968D435305}"/>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B2A8D04E-6CA4-4936-A63D-C502A45A5F3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CFFD05F2-C123-4C33-84DA-5CF5FC7DEC9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775580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4645" y="2103627"/>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6.Why does Bechtel prefer to go out for lunch?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meet with her co-workers.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catch up with her work.</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have some time on her own.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collect data for her report.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0052" y="7397303"/>
            <a:ext cx="19710584" cy="408838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979182" y="217571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17579" y="7477381"/>
            <a:ext cx="19493057"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lunchtime escape allows her to keep a boss from tapping her on the shoulder. She returns to work feeling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energized.‘Today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just wanted some time to myself,’…”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,Bechtel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认为一个人吃午饭可以让她逃离老板的关注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给自己留一些自由时间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B5CB4FBD-19D2-411B-A777-1D58807D886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496C8797-8162-4A80-BD26-02BA4A6D316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67EE46F8-1A95-4EDF-A887-763B0A40A53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358019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7955" y="2187807"/>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7.What do we know about </a:t>
            </a:r>
            <a:r>
              <a:rPr lang="en-US" altLang="zh-CN" sz="4400" b="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Mazoleny</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makes videos for the bar.</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fond of the food at the bar.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interviews customers at the bar.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familiar with the barkeeper.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745838" y="5969848"/>
            <a:ext cx="20407706" cy="520669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45753"/>
            <a:ext cx="1673471"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764480" y="5969848"/>
            <a:ext cx="20389063"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推理判断题。根据第四段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 likes that he can sit and check his phone in peace or chat up the barkeeper with whom he’s on a first-name basis if he wants to have a little interaction(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交流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Mazoleny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喜欢这样的气氛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因为他可以坐在那里查看手机信息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或者想聊天了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可以直呼吧台服务员的名字和他聊天。故可推知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他与该服务员很熟悉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可以直呼对方的名字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8BEFD25-656B-4A4A-A2F1-DF786A88FBB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D2F3CEF-BA26-450A-B9AB-02E1EB3D09B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8B535F7-3C0B-4A32-8C77-97EA97990E3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54162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051554"/>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8.What is the text mainly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trend of having meals alone.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importance of self-reflection.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stress from working overtime.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advantage of wireless technology.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2395" y="6156700"/>
            <a:ext cx="20144727" cy="259268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233808" y="2114773"/>
            <a:ext cx="1165007"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688392" y="6156700"/>
            <a:ext cx="19928703"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主旨大意题。本文通过一份调查结果显示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很大比例的美国人选择独自用餐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原因很多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比如逃离工作环境或者反思自己。独自用餐正慢慢成为一种趋势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BB5DD99F-9EF4-4524-A952-66CBD8E1707B}"/>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E208DA20-259F-4AF9-B0A1-A0FDDBC5DC1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2FB3F03E-664F-476B-ADA5-F1E66EF94F3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151432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1711225"/>
            <a:ext cx="2201799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:305</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教师培训项目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new study shows that when teachers participate in a training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focused on prosocial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亲社会的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classroom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their students are better able to control their emotions, and that children who can regulate emotions are more likely to be academically successful.</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the study, which appears in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Prevention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Science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researchers looked at more than 100 teachers and 1,817 students from kindergarten to third grade to see if teachers could support students’ emotional and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growth</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46540510"/>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0703" y="2134063"/>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through the Incredible Years—Teacher Classroom Management (IY—TCM)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uses videos and training sessions, along with role-playing and coaching, to help teachers learn management skills such as using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-specific praise, building positive relationships with students, and considering how to reduce poor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Teachers in the training group increased interactions with students by 64 per cent compared with 53 per cent for teachers in the control group without the training.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20FB64A1-4FB3-4247-9ED0-0CB7EFB1761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75C53A7-C610-48D8-BE1B-62D3E3F289B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DF7FFAD-4A74-4D11-8F09-83FEFEF016E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67412558"/>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22943"/>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“Emotional regulation is the ability to recognize what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appropriate in the present situation,” says Wendy Reinke, a professor in the College of Education at the University of Missouri. “For example, a student might have difficulty controlling the feeling of anger if he or she becomes annoyed with another student. But under this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teacher encourages them to move to a different spot in the classroom, effectively teaching them that sometimes stepping away and taking a break is a good way to calm down and manage the feeling.”</a:t>
            </a: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924B5EB-CDF4-4B07-836F-F9C160A0E99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7569606-22A2-4586-81D5-E8839AEAAF1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A0E638E-B1B5-4A11-A98E-DEAA9D33C47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63948596"/>
      </p:ext>
    </p:extLst>
  </p:cSld>
  <p:clrMapOvr>
    <a:masterClrMapping/>
  </p:clrMapOvr>
  <p:transition>
    <p:pull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340670"/>
            <a:ext cx="21657952" cy="7082323"/>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After one school year of using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classrooms, students improved their social ability and ability to regulate their emotions. These improvements resulted in an increase in the tests for students in Incredible Years classrooms vs students in control classrooms. And this classroom management approach can help reduce the risk for struggling learners early on, which could help prevent more accumulative support needs in a child’s future.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76EB104-3F52-4D66-BB39-82D6A0D3331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C07A383-1F29-4FAC-8C5D-5DD55BF2765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CAC724E-FE4C-4C33-8F57-B5002EC869A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5256705"/>
      </p:ext>
    </p:extLst>
  </p:cSld>
  <p:clrMapOvr>
    <a:masterClrMapping/>
  </p:clrMapOvr>
  <p:transition>
    <p:pull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95234"/>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What do the teachers do in the IY—TCM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Learn how to identify poor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behaviour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Offer the researchers advice on emotional control.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Take care of kids from kindergarten to third grade.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Apply different ways to learning how to manage kids.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90ED82F-195F-41C1-9BBA-12C628E8BC7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255B480-AD6F-4B57-88AF-E23357A0F0D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EB68DD2-27FA-4AA8-9E7A-CB8B299BF79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BD22D159-C5FA-4246-A713-5899F7DE8165}"/>
              </a:ext>
            </a:extLst>
          </p:cNvPr>
          <p:cNvSpPr/>
          <p:nvPr/>
        </p:nvSpPr>
        <p:spPr>
          <a:xfrm>
            <a:off x="2304580" y="2095234"/>
            <a:ext cx="1875520"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899221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9005" y="2460649"/>
            <a:ext cx="22167756" cy="734490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969005" y="2501715"/>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本文是一篇说明文。文章介绍了一个新的教师培训项目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参与了该项目的老师在教学过程中能更有效地帮助孩子们控制他们的情绪。</a:t>
            </a:r>
          </a:p>
        </p:txBody>
      </p:sp>
      <p:sp>
        <p:nvSpPr>
          <p:cNvPr id="8" name="矩形 7">
            <a:extLst>
              <a:ext uri="{FF2B5EF4-FFF2-40B4-BE49-F238E27FC236}">
                <a16:creationId xmlns:a16="http://schemas.microsoft.com/office/drawing/2014/main" id="{DB09D662-CB98-4EF6-A83D-0A7034605E59}"/>
              </a:ext>
            </a:extLst>
          </p:cNvPr>
          <p:cNvSpPr/>
          <p:nvPr/>
        </p:nvSpPr>
        <p:spPr>
          <a:xfrm>
            <a:off x="1291744" y="4632410"/>
            <a:ext cx="21502539"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uses videos and training sessions, along with role-playing and coaching, to help teachers learn management skills…”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该项目使用视频和培训课程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以及角色扮演和指导</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帮助教师学习管理技能。所以老师们在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IY—TCM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项目中应用不同的方法学习如何管理孩子。故选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180941F9-E9E7-4B1A-9CBF-8251E38DDFDA}"/>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FE6A76E1-4D96-4551-8C51-10FC8F2C4E7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F91942B8-B72D-4037-BB8D-7CDF4D4DB98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401311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20655588" cy="5813194"/>
          </a:xfrm>
          <a:prstGeom prst="rect">
            <a:avLst/>
          </a:prstGeom>
        </p:spPr>
        <p:txBody>
          <a:bodyPr wrap="square">
            <a:spAutoFit/>
          </a:bodyPr>
          <a:lstStyle/>
          <a:p>
            <a:pPr>
              <a:lnSpc>
                <a:spcPct val="150000"/>
              </a:lnSpc>
              <a:spcAft>
                <a:spcPts val="0"/>
              </a:spcAft>
            </a:pPr>
            <a:r>
              <a:rPr lang="en-US" altLang="zh-CN" sz="4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What do Wendy Reinke’s words suggest in Para. 4?</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Now it is hard for students to control their anger.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 calm manner is an effective way to handle problems.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Few can realize their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behaviour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unfit for a situation.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will show how to handle troublesome kids.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19A637E-97D6-4618-BD62-F1570D1679D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E134E6F-42C2-49E8-AB65-B39FA85E797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4F68E013-7823-4A06-85E7-B1E8F059B6A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04486F22-4C33-46A5-90F0-C7BA4DD77F2D}"/>
              </a:ext>
            </a:extLst>
          </p:cNvPr>
          <p:cNvSpPr/>
          <p:nvPr/>
        </p:nvSpPr>
        <p:spPr>
          <a:xfrm>
            <a:off x="1979182" y="2202380"/>
            <a:ext cx="1962602"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020045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3551" y="2330778"/>
            <a:ext cx="21649293" cy="6346595"/>
          </a:xfrm>
          <a:prstGeom prst="rect">
            <a:avLst/>
          </a:prstGeom>
        </p:spPr>
      </p:pic>
      <p:sp>
        <p:nvSpPr>
          <p:cNvPr id="8" name="矩形 7">
            <a:extLst>
              <a:ext uri="{FF2B5EF4-FFF2-40B4-BE49-F238E27FC236}">
                <a16:creationId xmlns:a16="http://schemas.microsoft.com/office/drawing/2014/main" id="{DB09D662-CB98-4EF6-A83D-0A7034605E59}"/>
              </a:ext>
            </a:extLst>
          </p:cNvPr>
          <p:cNvSpPr/>
          <p:nvPr/>
        </p:nvSpPr>
        <p:spPr>
          <a:xfrm>
            <a:off x="1080445" y="2408314"/>
            <a:ext cx="21170352"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推理判断题。根据第四段中的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teacher encourages them to move to a different spot in the classroom, effectively teaching them that sometimes stepping away and taking a break is a good way to calm down and manage the feeling.’”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老师鼓励他们移动到教室里的另一个地点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这样做可以有效地教他们有时走开去休息一会儿是一个让自己平静下来和控制情绪的好方法。所以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Wendy Reinke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的话暗示了沉着冷静是处理问题的有效方法。故选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6" name="组合 5">
            <a:extLst>
              <a:ext uri="{FF2B5EF4-FFF2-40B4-BE49-F238E27FC236}">
                <a16:creationId xmlns:a16="http://schemas.microsoft.com/office/drawing/2014/main" id="{27D58345-D1E7-4A84-8096-93C91CAD7912}"/>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125674B0-1782-49FB-B9F3-C0754FF424C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9" name="图片 8">
              <a:extLst>
                <a:ext uri="{FF2B5EF4-FFF2-40B4-BE49-F238E27FC236}">
                  <a16:creationId xmlns:a16="http://schemas.microsoft.com/office/drawing/2014/main" id="{D030F1EE-208D-4AE3-9243-5FA74024E1E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042149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50150"/>
            <a:ext cx="20655588" cy="1998496"/>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What is the author’s attitude towards the training </a:t>
            </a:r>
            <a:r>
              <a:rPr lang="en-US" altLang="zh-CN" sz="4400" b="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Positive.	B. Negative.</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Subjective.	D. Indifferent.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4273253"/>
            <a:ext cx="20144727" cy="627633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1938829"/>
            <a:ext cx="1861815"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4273252"/>
            <a:ext cx="20182485"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推理判断题。根据全文尤其是第一段中的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new study shows that when teachers participate in a training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focused…and that children who can regulate emotions are more likely to be academically successful.”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新的研究表明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当教师参与专注于亲社会的课堂行为的培训项目时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他们的学生能够更好地控制自己的情绪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能够调节情绪的孩子更有可能在学业上取得成功。据此可以判断出作者对培训项目持支持的态度。故选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FC482AF-7776-439A-AC7D-98EE95AC8BDA}"/>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9BD6360-1C15-44BF-A8E1-B2C2B872805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DFF1D83-EBA9-482C-A348-687CADFBC64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519274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68483" y="2114773"/>
            <a:ext cx="20655588" cy="5137817"/>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What can we learn from the last paragraph?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Study results of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entirely unexpected.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advances the students’ academic performance.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Students in control classrooms can better control their emotions.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Students change their bad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behaviour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shortly through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00190" y="7307240"/>
            <a:ext cx="21470686" cy="504548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69981"/>
            <a:ext cx="1809104"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7441382"/>
            <a:ext cx="21170352"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“These improvements resulted in an increase in the tests for students in Incredible Years classrooms vs students in control classrooms.”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这些改进导致了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Incredible Years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教室中的学生们的测试成绩比在控制教室里的学生们的测试成绩要高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所以该项目提高了学生的学习成绩。故选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E2B1CEA-8F56-4EE7-B43B-09AFBB8A178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2319142-624B-43F2-A97D-19F2A15C1E0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52C6A08-D2D5-41E4-AC0F-516EA2C5FB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194129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657952" cy="910813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:343</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气候影响咖啡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说明文</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Climate change is perhaps the key issue of our time. Often, however, it is presented to us as being so abstract that it seems impossibly distant. For those of you looking for something a little more concrete, a new report suggests that the effects of climate change may significantly affect coffee.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report, put out by the Climate Institute, describes the effects of climate change on various coffee-growing nations and the resultant effects on the plants and those who grow them.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778D3312-38E3-46DF-87BF-DEA02930F03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AC797C5-1B95-4D40-9CFA-B5EF2DE2D75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B906390B-EA8D-4905-8C0C-F3FADCAA622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36443615"/>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Coffee Arabica plants, which produce 70% of all commercial coffee, can be </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adversely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affected by even a half-degree change in typical weather conditions. This sensitivity to temperature puts the plant at increased risk of the effects of climate change.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Central America the average temperature has risen by a full degree Celsius since 1960. In Ethiopia the average temperature has increased by 1.3 degrees. This increase is enough to have notable effects on the plants. In Tanzania the productivity per hectare of coffee has fallen by half since the 1960s due to changes in temperature.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E3FBD7DB-510B-4981-96B5-ED165B2B022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C180996-F79D-4E88-B368-DC85D38C7E8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215AFCB9-5BB7-45E4-BB50-B756AC83C4B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34867557"/>
      </p:ext>
    </p:extLst>
  </p:cSld>
  <p:clrMapOvr>
    <a:masterClrMapping/>
  </p:clrMapOvr>
  <p:transition>
    <p:pull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45182"/>
            <a:ext cx="2165795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Indeed, studies claim that by 2050 the area of the world suitable for growing coffee will be cut by half. Coffee production is likely to then be pushed to higher elevations(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海拔</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take advantage of lower temperature, but this will not be enough to make up for lost lowland areas.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Coffee is the second most traded goods by developing nations, and the inability of producer nations to export it could cause dramatic chain reactions in their economies. Millions of people make a living in the production, processing, transport, and sale of coffee; their livelihoods would stand to take a blow as growing areas decrease and prices rise.</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A5F72C1-C8A7-421A-B268-6C7D3E4CF30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0857366-51BF-470C-833B-4EFAEB7FE63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E7ED80F6-324F-4373-B4D2-BAB0615DA3BB}"/>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16134314"/>
      </p:ext>
    </p:extLst>
  </p:cSld>
  <p:clrMapOvr>
    <a:masterClrMapping/>
  </p:clrMapOvr>
  <p:transition>
    <p:pull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17473"/>
            <a:ext cx="21657952" cy="504548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the temperature keeps rising, your cup of coffee will become much more expensive, and it may also carry an aftertaste more bitter than usual, for all those workers in the coffee belt left without the means to make a living as conditions worsen. Not only that, but the economic effects will cost the West millions in increased foreign aid.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D9292FB-EC4C-44D3-949F-8C572B3A8363}"/>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DD20F26-7699-465B-B17D-766027D15B1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46D95728-DACA-4086-A3F0-0EB398111AC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00262359"/>
      </p:ext>
    </p:extLst>
  </p:cSld>
  <p:clrMapOvr>
    <a:masterClrMapping/>
  </p:clrMapOvr>
  <p:transition>
    <p:pull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2114773"/>
            <a:ext cx="21425814"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)5. What does the underlined word “adversely ” in Paragraph 3 most probably mean?</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A.Slightly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 Temporarily.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C.Harmfully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 Gradually.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F2E2547-84C5-4A0F-BBC6-B1462B51899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FBE86F8-0667-48D6-ACED-4F5DE6841D9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7045A5AB-C639-4681-BA69-679C5E4F29DB}"/>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031FFAFB-87B3-4CB6-847B-B5EEC241D28C}"/>
              </a:ext>
            </a:extLst>
          </p:cNvPr>
          <p:cNvPicPr>
            <a:picLocks noChangeAspect="1"/>
          </p:cNvPicPr>
          <p:nvPr/>
        </p:nvPicPr>
        <p:blipFill>
          <a:blip r:embed="rId3"/>
          <a:stretch>
            <a:fillRect/>
          </a:stretch>
        </p:blipFill>
        <p:spPr>
          <a:xfrm>
            <a:off x="1032996" y="5267324"/>
            <a:ext cx="22153904" cy="6938440"/>
          </a:xfrm>
          <a:prstGeom prst="rect">
            <a:avLst/>
          </a:prstGeom>
        </p:spPr>
      </p:pic>
      <p:sp>
        <p:nvSpPr>
          <p:cNvPr id="9" name="矩形 8">
            <a:extLst>
              <a:ext uri="{FF2B5EF4-FFF2-40B4-BE49-F238E27FC236}">
                <a16:creationId xmlns:a16="http://schemas.microsoft.com/office/drawing/2014/main" id="{38DE2AEA-9F62-48CF-BD2B-13B4B230DCB5}"/>
              </a:ext>
            </a:extLst>
          </p:cNvPr>
          <p:cNvSpPr/>
          <p:nvPr/>
        </p:nvSpPr>
        <p:spPr>
          <a:xfrm>
            <a:off x="1235064" y="5267681"/>
            <a:ext cx="21951836"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本文是一篇说明文。一份新的报告表明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气候变化可能会对咖啡有很大的影响。研究表明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2050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世界上适合种植咖啡的面积将减少一半。咖啡产业的变化会对社会造成很多影响。</a:t>
            </a:r>
          </a:p>
        </p:txBody>
      </p:sp>
      <p:sp>
        <p:nvSpPr>
          <p:cNvPr id="10" name="矩形 9">
            <a:extLst>
              <a:ext uri="{FF2B5EF4-FFF2-40B4-BE49-F238E27FC236}">
                <a16:creationId xmlns:a16="http://schemas.microsoft.com/office/drawing/2014/main" id="{04DE1429-8FB9-4A31-9CAF-DA87F62DBEA5}"/>
              </a:ext>
            </a:extLst>
          </p:cNvPr>
          <p:cNvSpPr/>
          <p:nvPr/>
        </p:nvSpPr>
        <p:spPr>
          <a:xfrm>
            <a:off x="1038268" y="8293289"/>
            <a:ext cx="2244570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词义猜测题。根据下文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“This sensitivity to temperature puts the plant at increased risk of the effects of climate change.”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这种对温度的敏感性增加了植物受到气候变化影响的风险。由此推断出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上文的意思是在典型的天气条件下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即使气温只上升了半度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也会对其产生不利影响。故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adversely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有害地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
        <p:nvSpPr>
          <p:cNvPr id="11" name="矩形 10">
            <a:extLst>
              <a:ext uri="{FF2B5EF4-FFF2-40B4-BE49-F238E27FC236}">
                <a16:creationId xmlns:a16="http://schemas.microsoft.com/office/drawing/2014/main" id="{11EE93F5-12B7-4B08-BEA4-1E756C54A99E}"/>
              </a:ext>
            </a:extLst>
          </p:cNvPr>
          <p:cNvSpPr/>
          <p:nvPr/>
        </p:nvSpPr>
        <p:spPr>
          <a:xfrm>
            <a:off x="1959550" y="198890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816251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78612" y="1969554"/>
            <a:ext cx="22445710"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Why will people have to grow coffee in highland areas?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To adapt to the change of temperature.</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To increase the quality of the products.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To reduce the cost of coffee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production.D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get access to water supply more easily.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56522" y="6020655"/>
            <a:ext cx="22167756" cy="51049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512492" y="1912117"/>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878613" y="6041933"/>
            <a:ext cx="22028153" cy="606666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推理判断题。根据第五段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“Coffee production is likely to then be pushed to higher elevations(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海拔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take advantage of lower temperature, but this will not be enough to make up for lost lowland areas.”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咖啡生产很可能会被推到更高的海拔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以利用更低的温度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但这将不足以弥补失去的低地地区。由此推断出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人们要在高地地区种植咖啡是为了适应温度的变化。故选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CA3CBE0E-C9E5-4DE2-BA0E-FD530F474BC9}"/>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6B97C34-3134-403E-ABEF-DD39612057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342266D-51D3-4DD9-B6AF-95A688C9E34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404635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1772" y="195015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 What conclusion can we draw from the last two paragraphs?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rich will get richer and the poor poorer.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Small changes may have large effects in general.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Developed countries ought to aid poor countries.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Coffee trade will eventually disappear in the world.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7378091"/>
            <a:ext cx="21533472" cy="401085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199643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7378091"/>
            <a:ext cx="21245440"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推理判断题。根据倒数第二段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“Coffee is the second most traded goods by developing nations, and the inability of producer nations to export it could cause dramatic chain reactions in their economies.”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和最后一段可以推断出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小的变化也可能产生大的影响。故选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B68775D9-2D62-4F75-A50E-FCE30A32DED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EB85255-95B0-463A-B3A2-FA45B74519F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32AD5FB-66CC-4D19-A396-4CEF916241C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568158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90721" y="1950150"/>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How does the author feel about the future of coffee production?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Cautious.	B. Worried.    C. Unconcerned.	D. Hopeful.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78211" y="5394124"/>
            <a:ext cx="18252305" cy="517314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050415"/>
            <a:ext cx="3360105"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37977" y="5394124"/>
            <a:ext cx="17923771"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new report suggests that the effects of climate change may significantly affect coffee.”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和第五段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“Indeed, studies claim that by 2050 the area of the world suitable for growing coffee will be cut by half.”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作者对咖啡生产的未来很担忧。故选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3631B2E9-A1C9-412B-9553-9868F123D21C}"/>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FF6E49F-F27F-4919-8E08-03521191B84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7000B19-54D8-456A-B6D6-8C3FDBA5881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8072183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is with mixed emotions that I went to the young criminal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centre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every few months to give vaccinations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接种疫苗</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the one hand, I feel lucky to be able to provide a service that may have a positive health effect on the residents. But, on the other hand, I feel a sense of sadness and disappointment as I see the prisoners being escorted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押送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by guards to the nursing unit.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last visit was very memorable. For some reason, there was lightness in the air. More than ever before, I felt a lightness as I spoke with each person. We shared stories and smiles and fears. Even the toughest prisoners seemed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1581726"/>
      </p:ext>
    </p:extLst>
  </p:cSld>
  <p:clrMapOvr>
    <a:masterClrMapping/>
  </p:clrMapOvr>
  <p:transition>
    <p:pull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9659" y="1972211"/>
            <a:ext cx="21170352"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be surrounded by light. As a mother, I saw them not only as youth, being punished for crimes, but also as children who have the potential to change for the better. Most of them wanted to talk longer! They were reaching out to us! It felt right.</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There was one more prisoner. He was limited to a different unit in a lonely cell. We were asked if we were okay going down there. We said that we were. Two guards escorted us down and when we entered the area, instantly tears welled up in my eyes. The area was sad. These guards didn’t smile. We entered the cell and had to make do with what was there.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8AF30838-0F53-46FA-9F6A-1F8BD5E1CE5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4A92D07-4EF0-4FD2-9CCA-517F1914E10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D4CA4C92-B736-4EA2-9FA6-60A83C0B9D9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68832598"/>
      </p:ext>
    </p:extLst>
  </p:cSld>
  <p:clrMapOvr>
    <a:masterClrMapping/>
  </p:clrMapOvr>
  <p:transition>
    <p:pull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988800"/>
            <a:ext cx="21170352"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were done but I didn’t want to leave. I gave the 17-year-old a gentle touch and smile as I explained what to do regarding the side effects. At first, there was no response, so I just looked down at his bare feet and then to my supplies. I thought that I had better pack up. Suddenly, he looked up at me and smiled before he said “Thanks” and then he gave me a thumbs-up. I smiled back and said, “You’re welcome. Take care of yourself.”</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was wonderful to receive a kind response from someone who was in such a harsh place. As we walked back to the main entrance, we didn’t speak. Where there can be a smile, there is hope. Sometimes smiles can be very powerful.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D5109B6-E510-4773-953E-0316D584ACE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07D60E2-E4F4-4F41-BCFC-F0CE7B0748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4ED2F4D-FBE3-46C2-9923-BA5021CD24E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51289344"/>
      </p:ext>
    </p:extLst>
  </p:cSld>
  <p:clrMapOvr>
    <a:masterClrMapping/>
  </p:clrMapOvr>
  <p:transition>
    <p:pull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94449"/>
            <a:ext cx="21425814" cy="3014158"/>
          </a:xfrm>
          <a:prstGeom prst="rect">
            <a:avLst/>
          </a:prstGeom>
        </p:spPr>
        <p:txBody>
          <a:bodyPr wrap="square">
            <a:spAutoFit/>
          </a:bodyPr>
          <a:lstStyle/>
          <a:p>
            <a:pPr>
              <a:lnSpc>
                <a:spcPct val="150000"/>
              </a:lnSpc>
              <a:spcAft>
                <a:spcPts val="0"/>
              </a:spcAft>
            </a:pP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)1.What can we know about the young in the young criminal </a:t>
            </a:r>
            <a:r>
              <a:rPr lang="en-US" altLang="zh-CN" sz="4400" b="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centre</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received regular medical service.</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were treated unfairly.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stayed in bad conditions.</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were forced to take treatment.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DD9E732-7F4C-46E1-B675-08FBE28FF04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B3E261E-5705-4C2D-BB47-84702BF67AC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17F25C11-98D7-425E-9A06-5301B4DB4B4C}"/>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0769D769-A25E-4C3C-B016-59190CA5E7D7}"/>
              </a:ext>
            </a:extLst>
          </p:cNvPr>
          <p:cNvPicPr>
            <a:picLocks noChangeAspect="1"/>
          </p:cNvPicPr>
          <p:nvPr/>
        </p:nvPicPr>
        <p:blipFill>
          <a:blip r:embed="rId3"/>
          <a:stretch>
            <a:fillRect/>
          </a:stretch>
        </p:blipFill>
        <p:spPr>
          <a:xfrm>
            <a:off x="1141521" y="5365007"/>
            <a:ext cx="21796785" cy="6436950"/>
          </a:xfrm>
          <a:prstGeom prst="rect">
            <a:avLst/>
          </a:prstGeom>
        </p:spPr>
      </p:pic>
      <p:sp>
        <p:nvSpPr>
          <p:cNvPr id="9" name="矩形 8">
            <a:extLst>
              <a:ext uri="{FF2B5EF4-FFF2-40B4-BE49-F238E27FC236}">
                <a16:creationId xmlns:a16="http://schemas.microsoft.com/office/drawing/2014/main" id="{B1F01A7A-A480-438A-ADBF-A27D2EC4B3B5}"/>
              </a:ext>
            </a:extLst>
          </p:cNvPr>
          <p:cNvSpPr/>
          <p:nvPr/>
        </p:nvSpPr>
        <p:spPr>
          <a:xfrm>
            <a:off x="2304580" y="1980630"/>
            <a:ext cx="141904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1F67C94B-A0CE-4C3F-92D0-D95726554B6E}"/>
              </a:ext>
            </a:extLst>
          </p:cNvPr>
          <p:cNvSpPr/>
          <p:nvPr/>
        </p:nvSpPr>
        <p:spPr>
          <a:xfrm>
            <a:off x="1234629" y="5347140"/>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讲述了作者到青年犯罪中心为这些年轻的罪犯打疫苗的经历。</a:t>
            </a:r>
          </a:p>
        </p:txBody>
      </p:sp>
      <p:sp>
        <p:nvSpPr>
          <p:cNvPr id="11" name="矩形 10">
            <a:extLst>
              <a:ext uri="{FF2B5EF4-FFF2-40B4-BE49-F238E27FC236}">
                <a16:creationId xmlns:a16="http://schemas.microsoft.com/office/drawing/2014/main" id="{F110A411-366A-451D-8435-611633E665DA}"/>
              </a:ext>
            </a:extLst>
          </p:cNvPr>
          <p:cNvSpPr/>
          <p:nvPr/>
        </p:nvSpPr>
        <p:spPr>
          <a:xfrm>
            <a:off x="1234629" y="7485180"/>
            <a:ext cx="2130123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is with mixed emotions that I went to the young criminal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centre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every few months to give vaccinations(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接种疫苗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作者每隔几个月就会去给这些年轻的罪犯接种疫苗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这说明这些年轻人接受了定期的医疗服务。故选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815721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479" y="2042293"/>
            <a:ext cx="20655588" cy="6061146"/>
          </a:xfrm>
          <a:prstGeom prst="rect">
            <a:avLst/>
          </a:prstGeom>
        </p:spPr>
        <p:txBody>
          <a:bodyPr wrap="square">
            <a:spAutoFit/>
          </a:bodyPr>
          <a:lstStyle/>
          <a:p>
            <a:pPr>
              <a:lnSpc>
                <a:spcPct val="150000"/>
              </a:lnSpc>
              <a:spcAft>
                <a:spcPts val="0"/>
              </a:spcAft>
            </a:pP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2.What was special about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centre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last time the author went there?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asked to share stories.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B.Every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prisoner was kind to her.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young people talked freely.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sensed a relaxing atmosphere.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22868" y="8574820"/>
            <a:ext cx="20144727" cy="247881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46129" y="2037796"/>
            <a:ext cx="2371570"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68971" y="8648383"/>
            <a:ext cx="19557690"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 some reason, there was lightness in the air.”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作者上次去犯罪中心时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她感受到了一种轻松的氛围。故选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F141158-60E1-4ADB-9726-5B54B9CD425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49DE9960-C344-4877-902F-BC0BB997F83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D6437007-069D-42F1-9D3F-A2BBD29E046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114724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45182"/>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3.What did the young man think of the author?</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disliked her for her sympathy.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really appreciated her kindness.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thought she would change his life.</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thought she was just an ordinary doctor.</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B03F7B1-09D8-4E8F-9B8C-9B244D95865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05CBE35-F47A-47C1-9D9B-FD9D5163B29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98233038-02E1-43CC-B5DA-9168E669076B}"/>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33EB82E8-5E38-4362-AA46-487175DCB848}"/>
              </a:ext>
            </a:extLst>
          </p:cNvPr>
          <p:cNvPicPr>
            <a:picLocks noChangeAspect="1"/>
          </p:cNvPicPr>
          <p:nvPr/>
        </p:nvPicPr>
        <p:blipFill>
          <a:blip r:embed="rId3"/>
          <a:stretch>
            <a:fillRect/>
          </a:stretch>
        </p:blipFill>
        <p:spPr>
          <a:xfrm>
            <a:off x="1307891" y="7644482"/>
            <a:ext cx="20430542" cy="3532633"/>
          </a:xfrm>
          <a:prstGeom prst="rect">
            <a:avLst/>
          </a:prstGeom>
        </p:spPr>
      </p:pic>
      <p:sp>
        <p:nvSpPr>
          <p:cNvPr id="9" name="矩形 8">
            <a:extLst>
              <a:ext uri="{FF2B5EF4-FFF2-40B4-BE49-F238E27FC236}">
                <a16:creationId xmlns:a16="http://schemas.microsoft.com/office/drawing/2014/main" id="{8197E8C0-9993-4C11-9343-BFA19663AF2D}"/>
              </a:ext>
            </a:extLst>
          </p:cNvPr>
          <p:cNvSpPr/>
          <p:nvPr/>
        </p:nvSpPr>
        <p:spPr>
          <a:xfrm>
            <a:off x="1431919" y="7680511"/>
            <a:ext cx="19594741"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推理判断题。根据第四段中的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“…smiled before he said ‘Thanks’ and then he gave me a thumbs-up.”</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他向作者道谢并对作者竖起了大拇指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这位年轻人对作者的善意很感激。故选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1D1B0D85-2F97-44B9-B993-EF6D89FD5D5F}"/>
              </a:ext>
            </a:extLst>
          </p:cNvPr>
          <p:cNvSpPr/>
          <p:nvPr/>
        </p:nvSpPr>
        <p:spPr>
          <a:xfrm>
            <a:off x="2376588" y="207471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187466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95208" y="2061392"/>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4.What impressed the author most in this story?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young man’s smile.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medical care for prisoners.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punishment to the prisoners.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difference between the young man and others.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3" y="7504640"/>
            <a:ext cx="19802200" cy="327068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67400" y="200187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95208" y="7638783"/>
            <a:ext cx="21666056"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推理判断题。根据最后一段最后一句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“Sometimes smiles can be very powerful.”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作者对这位年轻人的微笑印象最为深刻。故选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br>
              <a:rPr lang="en-US" altLang="zh-CN" sz="4400" dirty="0">
                <a:solidFill>
                  <a:srgbClr val="000000"/>
                </a:solidFill>
                <a:latin typeface="微软雅黑" panose="020B0503020204020204" pitchFamily="34" charset="-122"/>
                <a:cs typeface="Times New Roman" panose="02020603050405020304" pitchFamily="18" charset="0"/>
              </a:rPr>
            </a:b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EC51DF1-17D9-47ED-8F59-44D0D545FB1B}"/>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A3857F5-C77B-48D4-A271-6AAE87FF536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DC9E34FB-16E8-4AE3-A343-66B0E6550D4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817724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4662</TotalTime>
  <Words>6605</Words>
  <Application>Microsoft Office PowerPoint</Application>
  <PresentationFormat>自定义</PresentationFormat>
  <Paragraphs>335</Paragraphs>
  <Slides>60</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60</vt:i4>
      </vt:variant>
    </vt:vector>
  </HeadingPairs>
  <TitlesOfParts>
    <vt:vector size="67"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2019-11-04T07:35:19Z</dcterms:modified>
</cp:coreProperties>
</file>