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426" r:id="rId4"/>
    <p:sldId id="428" r:id="rId5"/>
    <p:sldId id="437" r:id="rId6"/>
    <p:sldId id="427" r:id="rId7"/>
    <p:sldId id="430" r:id="rId8"/>
    <p:sldId id="434" r:id="rId9"/>
    <p:sldId id="435" r:id="rId10"/>
    <p:sldId id="433" r:id="rId11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384" y="8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1932" y="78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tags" Target="tags/tag1.xml" /><Relationship Id="rId13" Type="http://schemas.openxmlformats.org/officeDocument/2006/relationships/presProps" Target="presProps.xml" /><Relationship Id="rId14" Type="http://schemas.openxmlformats.org/officeDocument/2006/relationships/viewProps" Target="viewProps.xml" /><Relationship Id="rId15" Type="http://schemas.openxmlformats.org/officeDocument/2006/relationships/theme" Target="theme/theme1.xml" /><Relationship Id="rId16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wmf" /><Relationship Id="rId2" Type="http://schemas.openxmlformats.org/officeDocument/2006/relationships/image" Target="../media/image21.wmf" /><Relationship Id="rId3" Type="http://schemas.openxmlformats.org/officeDocument/2006/relationships/image" Target="../media/image22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33DAF-1FC9-4690-B622-0A7B6CC84047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F11AE-FC62-41FD-8D06-653648A4F66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1F11AE-FC62-41FD-8D06-653648A4F66B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5335" y="218124"/>
            <a:ext cx="4465955" cy="629283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太阳形 2"/>
          <p:cNvSpPr/>
          <p:nvPr userDrawn="1"/>
        </p:nvSpPr>
        <p:spPr>
          <a:xfrm>
            <a:off x="148590" y="28003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3" name="直接连接符 2"/>
          <p:cNvCxnSpPr/>
          <p:nvPr userDrawn="1"/>
        </p:nvCxnSpPr>
        <p:spPr>
          <a:xfrm flipH="1">
            <a:off x="6604170" y="2279217"/>
            <a:ext cx="0" cy="221980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 userDrawn="1"/>
        </p:nvSpPr>
        <p:spPr>
          <a:xfrm>
            <a:off x="3619499" y="2905624"/>
            <a:ext cx="262808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zh-CN" sz="3200" b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期末复习专题</a:t>
            </a:r>
            <a:endParaRPr lang="zh-CN" altLang="zh-CN" sz="3200" b="1"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文本框 3"/>
          <p:cNvSpPr txBox="1"/>
          <p:nvPr userDrawn="1"/>
        </p:nvSpPr>
        <p:spPr>
          <a:xfrm>
            <a:off x="4945864" y="2260167"/>
            <a:ext cx="13017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选修</a:t>
            </a:r>
            <a:r>
              <a:rPr lang="en-US" alt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3-1</a:t>
            </a:r>
            <a:endParaRPr lang="en-US" altLang="zh-CN" sz="2400" b="1">
              <a:solidFill>
                <a:prstClr val="black"/>
              </a:solidFill>
              <a:effectLst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272103" y="3722641"/>
            <a:ext cx="4975479" cy="776383"/>
          </a:xfrm>
          <a:prstGeom prst="roundRect">
            <a:avLst/>
          </a:prstGeom>
          <a:solidFill>
            <a:srgbClr val="C0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txBody>
          <a:bodyPr>
            <a:spAutoFit/>
          </a:bodyPr>
          <a:lstStyle>
            <a:lvl1pPr algn="r">
              <a:defRPr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6994525" y="2259965"/>
            <a:ext cx="1628775" cy="233807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522605" y="296545"/>
            <a:ext cx="4901565" cy="505460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076" name="help-web-button_18436"/>
          <p:cNvSpPr>
            <a:spLocks noChangeAspect="1"/>
          </p:cNvSpPr>
          <p:nvPr userDrawn="1"/>
        </p:nvSpPr>
        <p:spPr>
          <a:xfrm>
            <a:off x="360000" y="1223010"/>
            <a:ext cx="360363" cy="360363"/>
          </a:xfrm>
          <a:custGeom>
            <a:cxnLst>
              <a:cxn ang="0">
                <a:pos x="180273" y="0"/>
              </a:cxn>
              <a:cxn ang="0">
                <a:pos x="0" y="179938"/>
              </a:cxn>
              <a:cxn ang="0">
                <a:pos x="180273" y="360003"/>
              </a:cxn>
              <a:cxn ang="0">
                <a:pos x="360546" y="179938"/>
              </a:cxn>
              <a:cxn ang="0">
                <a:pos x="180273" y="0"/>
              </a:cxn>
              <a:cxn ang="0">
                <a:pos x="193109" y="280037"/>
              </a:cxn>
              <a:cxn ang="0">
                <a:pos x="178582" y="285664"/>
              </a:cxn>
              <a:cxn ang="0">
                <a:pos x="163679" y="280162"/>
              </a:cxn>
              <a:cxn ang="0">
                <a:pos x="157355" y="264719"/>
              </a:cxn>
              <a:cxn ang="0">
                <a:pos x="163491" y="249901"/>
              </a:cxn>
              <a:cxn ang="0">
                <a:pos x="178582" y="243899"/>
              </a:cxn>
              <a:cxn ang="0">
                <a:pos x="193422" y="249901"/>
              </a:cxn>
              <a:cxn ang="0">
                <a:pos x="199433" y="264719"/>
              </a:cxn>
              <a:cxn ang="0">
                <a:pos x="193109" y="280037"/>
              </a:cxn>
              <a:cxn ang="0">
                <a:pos x="245331" y="150803"/>
              </a:cxn>
              <a:cxn ang="0">
                <a:pos x="233872" y="166246"/>
              </a:cxn>
              <a:cxn ang="0">
                <a:pos x="210015" y="188066"/>
              </a:cxn>
              <a:cxn ang="0">
                <a:pos x="202439" y="195694"/>
              </a:cxn>
              <a:cxn ang="0">
                <a:pos x="198181" y="201696"/>
              </a:cxn>
              <a:cxn ang="0">
                <a:pos x="195989" y="207136"/>
              </a:cxn>
              <a:cxn ang="0">
                <a:pos x="193672" y="216702"/>
              </a:cxn>
              <a:cxn ang="0">
                <a:pos x="177079" y="231207"/>
              </a:cxn>
              <a:cxn ang="0">
                <a:pos x="164806" y="226455"/>
              </a:cxn>
              <a:cxn ang="0">
                <a:pos x="159860" y="212388"/>
              </a:cxn>
              <a:cxn ang="0">
                <a:pos x="163491" y="192068"/>
              </a:cxn>
              <a:cxn ang="0">
                <a:pos x="173134" y="177000"/>
              </a:cxn>
              <a:cxn ang="0">
                <a:pos x="189352" y="161557"/>
              </a:cxn>
              <a:cxn ang="0">
                <a:pos x="202314" y="149803"/>
              </a:cxn>
              <a:cxn ang="0">
                <a:pos x="209013" y="140925"/>
              </a:cxn>
              <a:cxn ang="0">
                <a:pos x="211706" y="130296"/>
              </a:cxn>
              <a:cxn ang="0">
                <a:pos x="203378" y="111477"/>
              </a:cxn>
              <a:cxn ang="0">
                <a:pos x="181963" y="103786"/>
              </a:cxn>
              <a:cxn ang="0">
                <a:pos x="159296" y="111539"/>
              </a:cxn>
              <a:cxn ang="0">
                <a:pos x="147023" y="134360"/>
              </a:cxn>
              <a:cxn ang="0">
                <a:pos x="128990" y="150115"/>
              </a:cxn>
              <a:cxn ang="0">
                <a:pos x="115777" y="144613"/>
              </a:cxn>
              <a:cxn ang="0">
                <a:pos x="110392" y="132672"/>
              </a:cxn>
              <a:cxn ang="0">
                <a:pos x="118908" y="105850"/>
              </a:cxn>
              <a:cxn ang="0">
                <a:pos x="143767" y="83279"/>
              </a:cxn>
              <a:cxn ang="0">
                <a:pos x="181963" y="74338"/>
              </a:cxn>
              <a:cxn ang="0">
                <a:pos x="217717" y="81841"/>
              </a:cxn>
              <a:cxn ang="0">
                <a:pos x="241699" y="102161"/>
              </a:cxn>
              <a:cxn ang="0">
                <a:pos x="250153" y="130046"/>
              </a:cxn>
              <a:cxn ang="0">
                <a:pos x="245331" y="150803"/>
              </a:cxn>
            </a:cxnLst>
            <a:pathLst>
              <a:path w="5758" h="5758">
                <a:moveTo>
                  <a:pt x="2879" y="0"/>
                </a:moveTo>
                <a:cubicBezTo>
                  <a:pt x="1290" y="0"/>
                  <a:pt x="0" y="1288"/>
                  <a:pt x="0" y="2878"/>
                </a:cubicBezTo>
                <a:cubicBezTo>
                  <a:pt x="0" y="4469"/>
                  <a:pt x="1290" y="5758"/>
                  <a:pt x="2879" y="5758"/>
                </a:cubicBezTo>
                <a:cubicBezTo>
                  <a:pt x="4470" y="5758"/>
                  <a:pt x="5758" y="4469"/>
                  <a:pt x="5758" y="2878"/>
                </a:cubicBezTo>
                <a:cubicBezTo>
                  <a:pt x="5758" y="1288"/>
                  <a:pt x="4470" y="0"/>
                  <a:pt x="2879" y="0"/>
                </a:cubicBezTo>
                <a:close/>
                <a:moveTo>
                  <a:pt x="3084" y="4479"/>
                </a:moveTo>
                <a:cubicBezTo>
                  <a:pt x="3017" y="4539"/>
                  <a:pt x="2940" y="4569"/>
                  <a:pt x="2852" y="4569"/>
                </a:cubicBezTo>
                <a:cubicBezTo>
                  <a:pt x="2761" y="4569"/>
                  <a:pt x="2682" y="4540"/>
                  <a:pt x="2614" y="4481"/>
                </a:cubicBezTo>
                <a:cubicBezTo>
                  <a:pt x="2547" y="4422"/>
                  <a:pt x="2513" y="4340"/>
                  <a:pt x="2513" y="4234"/>
                </a:cubicBezTo>
                <a:cubicBezTo>
                  <a:pt x="2513" y="4140"/>
                  <a:pt x="2546" y="4061"/>
                  <a:pt x="2611" y="3997"/>
                </a:cubicBezTo>
                <a:cubicBezTo>
                  <a:pt x="2677" y="3933"/>
                  <a:pt x="2757" y="3901"/>
                  <a:pt x="2852" y="3901"/>
                </a:cubicBezTo>
                <a:cubicBezTo>
                  <a:pt x="2946" y="3901"/>
                  <a:pt x="3025" y="3933"/>
                  <a:pt x="3089" y="3997"/>
                </a:cubicBezTo>
                <a:cubicBezTo>
                  <a:pt x="3153" y="4061"/>
                  <a:pt x="3185" y="4140"/>
                  <a:pt x="3185" y="4234"/>
                </a:cubicBezTo>
                <a:cubicBezTo>
                  <a:pt x="3185" y="4338"/>
                  <a:pt x="3151" y="4420"/>
                  <a:pt x="3084" y="4479"/>
                </a:cubicBezTo>
                <a:close/>
                <a:moveTo>
                  <a:pt x="3918" y="2412"/>
                </a:moveTo>
                <a:cubicBezTo>
                  <a:pt x="3867" y="2508"/>
                  <a:pt x="3806" y="2590"/>
                  <a:pt x="3735" y="2659"/>
                </a:cubicBezTo>
                <a:cubicBezTo>
                  <a:pt x="3664" y="2728"/>
                  <a:pt x="3537" y="2845"/>
                  <a:pt x="3354" y="3008"/>
                </a:cubicBezTo>
                <a:cubicBezTo>
                  <a:pt x="3304" y="3055"/>
                  <a:pt x="3263" y="3095"/>
                  <a:pt x="3233" y="3130"/>
                </a:cubicBezTo>
                <a:cubicBezTo>
                  <a:pt x="3202" y="3165"/>
                  <a:pt x="3179" y="3197"/>
                  <a:pt x="3165" y="3226"/>
                </a:cubicBezTo>
                <a:cubicBezTo>
                  <a:pt x="3150" y="3255"/>
                  <a:pt x="3138" y="3284"/>
                  <a:pt x="3130" y="3313"/>
                </a:cubicBezTo>
                <a:cubicBezTo>
                  <a:pt x="3122" y="3342"/>
                  <a:pt x="3110" y="3393"/>
                  <a:pt x="3093" y="3466"/>
                </a:cubicBezTo>
                <a:cubicBezTo>
                  <a:pt x="3065" y="3621"/>
                  <a:pt x="2976" y="3698"/>
                  <a:pt x="2828" y="3698"/>
                </a:cubicBezTo>
                <a:cubicBezTo>
                  <a:pt x="2750" y="3698"/>
                  <a:pt x="2685" y="3673"/>
                  <a:pt x="2632" y="3622"/>
                </a:cubicBezTo>
                <a:cubicBezTo>
                  <a:pt x="2579" y="3572"/>
                  <a:pt x="2553" y="3497"/>
                  <a:pt x="2553" y="3397"/>
                </a:cubicBezTo>
                <a:cubicBezTo>
                  <a:pt x="2553" y="3272"/>
                  <a:pt x="2572" y="3164"/>
                  <a:pt x="2611" y="3072"/>
                </a:cubicBezTo>
                <a:cubicBezTo>
                  <a:pt x="2650" y="2981"/>
                  <a:pt x="2701" y="2900"/>
                  <a:pt x="2765" y="2831"/>
                </a:cubicBezTo>
                <a:cubicBezTo>
                  <a:pt x="2829" y="2762"/>
                  <a:pt x="2915" y="2680"/>
                  <a:pt x="3024" y="2584"/>
                </a:cubicBezTo>
                <a:cubicBezTo>
                  <a:pt x="3119" y="2501"/>
                  <a:pt x="3188" y="2438"/>
                  <a:pt x="3231" y="2396"/>
                </a:cubicBezTo>
                <a:cubicBezTo>
                  <a:pt x="3273" y="2353"/>
                  <a:pt x="3309" y="2306"/>
                  <a:pt x="3338" y="2254"/>
                </a:cubicBezTo>
                <a:cubicBezTo>
                  <a:pt x="3367" y="2202"/>
                  <a:pt x="3381" y="2145"/>
                  <a:pt x="3381" y="2084"/>
                </a:cubicBezTo>
                <a:cubicBezTo>
                  <a:pt x="3381" y="1965"/>
                  <a:pt x="3337" y="1865"/>
                  <a:pt x="3248" y="1783"/>
                </a:cubicBezTo>
                <a:cubicBezTo>
                  <a:pt x="3160" y="1701"/>
                  <a:pt x="3046" y="1660"/>
                  <a:pt x="2906" y="1660"/>
                </a:cubicBezTo>
                <a:cubicBezTo>
                  <a:pt x="2742" y="1660"/>
                  <a:pt x="2621" y="1702"/>
                  <a:pt x="2544" y="1784"/>
                </a:cubicBezTo>
                <a:cubicBezTo>
                  <a:pt x="2467" y="1867"/>
                  <a:pt x="2401" y="1988"/>
                  <a:pt x="2348" y="2149"/>
                </a:cubicBezTo>
                <a:cubicBezTo>
                  <a:pt x="2297" y="2317"/>
                  <a:pt x="2201" y="2401"/>
                  <a:pt x="2060" y="2401"/>
                </a:cubicBezTo>
                <a:cubicBezTo>
                  <a:pt x="1976" y="2401"/>
                  <a:pt x="1906" y="2372"/>
                  <a:pt x="1849" y="2313"/>
                </a:cubicBezTo>
                <a:cubicBezTo>
                  <a:pt x="1791" y="2255"/>
                  <a:pt x="1763" y="2191"/>
                  <a:pt x="1763" y="2122"/>
                </a:cubicBezTo>
                <a:cubicBezTo>
                  <a:pt x="1763" y="1981"/>
                  <a:pt x="1808" y="1838"/>
                  <a:pt x="1899" y="1693"/>
                </a:cubicBezTo>
                <a:cubicBezTo>
                  <a:pt x="1990" y="1548"/>
                  <a:pt x="2122" y="1427"/>
                  <a:pt x="2296" y="1332"/>
                </a:cubicBezTo>
                <a:cubicBezTo>
                  <a:pt x="2470" y="1237"/>
                  <a:pt x="2674" y="1189"/>
                  <a:pt x="2906" y="1189"/>
                </a:cubicBezTo>
                <a:cubicBezTo>
                  <a:pt x="3121" y="1189"/>
                  <a:pt x="3312" y="1229"/>
                  <a:pt x="3477" y="1309"/>
                </a:cubicBezTo>
                <a:cubicBezTo>
                  <a:pt x="3642" y="1388"/>
                  <a:pt x="3770" y="1497"/>
                  <a:pt x="3860" y="1634"/>
                </a:cubicBezTo>
                <a:cubicBezTo>
                  <a:pt x="3950" y="1770"/>
                  <a:pt x="3995" y="1919"/>
                  <a:pt x="3995" y="2080"/>
                </a:cubicBezTo>
                <a:cubicBezTo>
                  <a:pt x="3995" y="2206"/>
                  <a:pt x="3969" y="2317"/>
                  <a:pt x="3918" y="2412"/>
                </a:cubicBezTo>
                <a:close/>
              </a:path>
            </a:pathLst>
          </a:custGeom>
          <a:solidFill>
            <a:srgbClr val="C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太阳形 1"/>
          <p:cNvSpPr/>
          <p:nvPr userDrawn="1"/>
        </p:nvSpPr>
        <p:spPr>
          <a:xfrm>
            <a:off x="247650" y="29654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3110" y="1041400"/>
            <a:ext cx="1100328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Relationship Id="rId4" Type="http://schemas.openxmlformats.org/officeDocument/2006/relationships/image" Target="NULL" TargetMode="External" /><Relationship Id="rId5" Type="http://schemas.openxmlformats.org/officeDocument/2006/relationships/image" Target="../media/image5.png" /><Relationship Id="rId6" Type="http://schemas.openxmlformats.org/officeDocument/2006/relationships/image" Target="../media/image6.png" /><Relationship Id="rId7" Type="http://schemas.openxmlformats.org/officeDocument/2006/relationships/image" Target="../media/image7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14.png" /><Relationship Id="rId11" Type="http://schemas.openxmlformats.org/officeDocument/2006/relationships/image" Target="../media/image15.png" /><Relationship Id="rId12" Type="http://schemas.openxmlformats.org/officeDocument/2006/relationships/image" Target="../media/image6.png" /><Relationship Id="rId13" Type="http://schemas.openxmlformats.org/officeDocument/2006/relationships/image" Target="../media/image16.png" /><Relationship Id="rId14" Type="http://schemas.openxmlformats.org/officeDocument/2006/relationships/image" Target="../media/image17.png" /><Relationship Id="rId2" Type="http://schemas.openxmlformats.org/officeDocument/2006/relationships/image" Target="NULL" TargetMode="External" /><Relationship Id="rId3" Type="http://schemas.openxmlformats.org/officeDocument/2006/relationships/image" Target="../media/image8.png" /><Relationship Id="rId4" Type="http://schemas.openxmlformats.org/officeDocument/2006/relationships/image" Target="../media/image9.png" /><Relationship Id="rId5" Type="http://schemas.openxmlformats.org/officeDocument/2006/relationships/image" Target="../media/image10.png" /><Relationship Id="rId6" Type="http://schemas.openxmlformats.org/officeDocument/2006/relationships/image" Target="../media/image11.png" /><Relationship Id="rId7" Type="http://schemas.openxmlformats.org/officeDocument/2006/relationships/image" Target="../media/image12.png" /><Relationship Id="rId8" Type="http://schemas.openxmlformats.org/officeDocument/2006/relationships/image" Target="../media/image5.png" /><Relationship Id="rId9" Type="http://schemas.openxmlformats.org/officeDocument/2006/relationships/image" Target="../media/image1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oleObject" Target="../embeddings/oleObject1.bin" TargetMode="Internal" /><Relationship Id="rId4" Type="http://schemas.openxmlformats.org/officeDocument/2006/relationships/image" Target="../media/image20.wmf" /><Relationship Id="rId5" Type="http://schemas.openxmlformats.org/officeDocument/2006/relationships/oleObject" Target="../embeddings/oleObject2.bin" TargetMode="Internal" /><Relationship Id="rId6" Type="http://schemas.openxmlformats.org/officeDocument/2006/relationships/image" Target="../media/image21.wmf" /><Relationship Id="rId7" Type="http://schemas.openxmlformats.org/officeDocument/2006/relationships/oleObject" Target="../embeddings/oleObject3.bin" TargetMode="Internal" /><Relationship Id="rId8" Type="http://schemas.openxmlformats.org/officeDocument/2006/relationships/image" Target="../media/image22.wmf" /><Relationship Id="rId9" Type="http://schemas.openxmlformats.org/officeDocument/2006/relationships/vmlDrawing" Target="../drawings/vmlDrawing1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586740" y="3578860"/>
            <a:ext cx="5729605" cy="596451"/>
          </a:xfrm>
        </p:spPr>
        <p:txBody>
          <a:bodyPr wrap="square"/>
          <a:lstStyle/>
          <a:p>
            <a:pPr algn="r"/>
            <a:r>
              <a:rPr lang="zh-CN" altLang="zh-CN" sz="3200">
                <a:latin typeface="+mn-ea"/>
                <a:ea typeface="+mn-ea"/>
              </a:rPr>
              <a:t>磁场描述、电流磁场、磁通量</a:t>
            </a:r>
            <a:endParaRPr lang="zh-CN" altLang="zh-CN" sz="3200">
              <a:latin typeface="+mn-ea"/>
              <a:ea typeface="+mn-ea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3155315"/>
          </a:xfrm>
        </p:spPr>
        <p:txBody>
          <a:bodyPr/>
          <a:lstStyle/>
          <a:p>
            <a:r>
              <a:rPr lang="zh-CN" altLang="en-US" smtClean="0">
                <a:ea typeface="+mn-ea"/>
                <a:cs typeface="Times New Roman" panose="02020603050405020304" charset="0"/>
                <a:sym typeface="+mn-ea"/>
              </a:rPr>
              <a:t>地球具有全球性的</a:t>
            </a:r>
            <a:r>
              <a:rPr lang="zh-CN">
                <a:ea typeface="+mn-ea"/>
                <a:cs typeface="Times New Roman" panose="02020603050405020304" charset="0"/>
                <a:sym typeface="+mn-ea"/>
              </a:rPr>
              <a:t>磁场</a:t>
            </a:r>
            <a:r>
              <a:rPr lang="en-US" altLang="zh-CN">
                <a:ea typeface="+mn-ea"/>
                <a:cs typeface="Times New Roman" panose="02020603050405020304" charset="0"/>
                <a:sym typeface="+mn-ea"/>
              </a:rPr>
              <a:t>——</a:t>
            </a:r>
            <a:r>
              <a:rPr lang="zh-CN" altLang="en-US">
                <a:ea typeface="+mn-ea"/>
                <a:cs typeface="Times New Roman" panose="02020603050405020304" charset="0"/>
                <a:sym typeface="+mn-ea"/>
              </a:rPr>
              <a:t>地磁场</a:t>
            </a:r>
            <a:endParaRPr lang="zh-CN" altLang="en-US">
              <a:ea typeface="+mn-ea"/>
              <a:cs typeface="Times New Roman" panose="02020603050405020304"/>
              <a:sym typeface="+mn-ea"/>
            </a:endParaRPr>
          </a:p>
          <a:p>
            <a:r>
              <a:rPr lang="en-US" altLang="zh-CN">
                <a:ea typeface="+mn-ea"/>
                <a:cs typeface="Times New Roman" panose="02020603050405020304" charset="0"/>
                <a:sym typeface="+mn-ea"/>
              </a:rPr>
              <a:t>1</a:t>
            </a:r>
            <a:r>
              <a:rPr lang="zh-CN" altLang="en-US">
                <a:ea typeface="+mn-ea"/>
                <a:cs typeface="Times New Roman" panose="02020603050405020304" charset="0"/>
                <a:sym typeface="+mn-ea"/>
              </a:rPr>
              <a:t>）请画出地磁场的磁感线分布图？</a:t>
            </a:r>
            <a:endParaRPr lang="zh-CN" altLang="en-US">
              <a:ea typeface="+mn-ea"/>
              <a:cs typeface="Times New Roman" panose="02020603050405020304" charset="0"/>
              <a:sym typeface="+mn-ea"/>
            </a:endParaRPr>
          </a:p>
          <a:p>
            <a:endParaRPr lang="en-US" altLang="zh-CN">
              <a:ea typeface="+mn-ea"/>
              <a:cs typeface="Times New Roman" panose="02020603050405020304"/>
              <a:sym typeface="+mn-ea"/>
            </a:endParaRPr>
          </a:p>
          <a:p>
            <a:r>
              <a:rPr lang="en-US" altLang="zh-CN">
                <a:ea typeface="+mn-ea"/>
                <a:cs typeface="Times New Roman" panose="02020603050405020304" charset="0"/>
                <a:sym typeface="+mn-ea"/>
              </a:rPr>
              <a:t>2</a:t>
            </a:r>
            <a:r>
              <a:rPr lang="zh-CN" altLang="en-US">
                <a:ea typeface="+mn-ea"/>
                <a:cs typeface="Times New Roman" panose="02020603050405020304" charset="0"/>
                <a:sym typeface="+mn-ea"/>
              </a:rPr>
              <a:t>）若地磁场是地球表面带电产生的，根据</a:t>
            </a:r>
            <a:r>
              <a:rPr lang="zh-CN">
                <a:sym typeface="+mn-ea"/>
              </a:rPr>
              <a:t>安培分子环流假说</a:t>
            </a:r>
            <a:r>
              <a:rPr lang="zh-CN" altLang="en-US">
                <a:ea typeface="+mn-ea"/>
                <a:cs typeface="Times New Roman" panose="02020603050405020304" charset="0"/>
                <a:sym typeface="+mn-ea"/>
              </a:rPr>
              <a:t>，地球自转由西向东，那么地球表面带何种电荷？</a:t>
            </a:r>
            <a:endParaRPr lang="zh-CN" altLang="en-US">
              <a:ea typeface="+mn-ea"/>
              <a:cs typeface="Times New Roman" panose="02020603050405020304" charset="0"/>
              <a:sym typeface="+mn-ea"/>
            </a:endParaRPr>
          </a:p>
          <a:p>
            <a:endParaRPr lang="en-US" altLang="zh-CN"/>
          </a:p>
          <a:p>
            <a:r>
              <a:rPr lang="en-US" altLang="zh-CN"/>
              <a:t>3</a:t>
            </a:r>
            <a:r>
              <a:rPr lang="zh-CN" altLang="en-US"/>
              <a:t>） 赤道处一条通有竖直向下方向电流的导体棒受到的安培力方向？</a:t>
            </a:r>
            <a:endParaRPr lang="zh-CN" altLang="en-US"/>
          </a:p>
          <a:p>
            <a:endParaRPr lang="en-US" altLang="zh-CN"/>
          </a:p>
          <a:p>
            <a:r>
              <a:rPr lang="en-US" altLang="zh-CN"/>
              <a:t>4</a:t>
            </a:r>
            <a:r>
              <a:rPr lang="zh-CN" altLang="en-US"/>
              <a:t>）  竖直向下射向赤道的带正电的宇宙射线受到受到的洛伦兹力方向？</a:t>
            </a:r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1997075" cy="637539"/>
          </a:xfrm>
        </p:spPr>
        <p:txBody>
          <a:bodyPr wrap="square"/>
          <a:lstStyle/>
          <a:p>
            <a:r>
              <a:rPr lang="zh-CN" altLang="zh-CN"/>
              <a:t>地磁场</a:t>
            </a:r>
            <a:endParaRPr lang="zh-CN" altLang="zh-CN"/>
          </a:p>
        </p:txBody>
      </p:sp>
      <p:pic>
        <p:nvPicPr>
          <p:cNvPr id="5" name="Picture 6" descr="地磁场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8327390" y="213995"/>
            <a:ext cx="2376170" cy="245173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" name="文本框 5"/>
          <p:cNvSpPr txBox="1"/>
          <p:nvPr/>
        </p:nvSpPr>
        <p:spPr>
          <a:xfrm>
            <a:off x="4066540" y="3355975"/>
            <a:ext cx="26212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地球表面带负电荷</a:t>
            </a:r>
            <a:endParaRPr lang="zh-CN" altLang="en-US" sz="2400" b="1">
              <a:solidFill>
                <a:srgbClr val="FF0000"/>
              </a:solidFill>
              <a:cs typeface="Times New Roman" panose="02020603050405020304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75335" y="5053330"/>
            <a:ext cx="1706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FF0000"/>
                </a:solidFill>
                <a:sym typeface="+mn-ea"/>
              </a:rPr>
              <a:t>安培力向东</a:t>
            </a:r>
            <a:endParaRPr lang="zh-CN" altLang="en-US" sz="2400" b="1">
              <a:solidFill>
                <a:srgbClr val="FF0000"/>
              </a:solidFill>
              <a:cs typeface="Times New Roman" panose="020206030504050203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5335" y="6158230"/>
            <a:ext cx="1706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400" b="1">
                <a:solidFill>
                  <a:srgbClr val="FF0000"/>
                </a:solidFill>
                <a:sym typeface="+mn-ea"/>
              </a:rPr>
              <a:t>洛伦兹力向</a:t>
            </a:r>
            <a:endParaRPr lang="zh-CN" altLang="en-US" sz="2400" b="1">
              <a:solidFill>
                <a:srgbClr val="FF0000"/>
              </a:solidFill>
              <a:cs typeface="Times New Roman" panose="02020603050405020304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75335" y="2205355"/>
            <a:ext cx="1402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如图所示</a:t>
            </a:r>
            <a:endParaRPr lang="zh-CN" altLang="en-US" sz="2400" b="1">
              <a:solidFill>
                <a:srgbClr val="FF0000"/>
              </a:solidFill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0045" y="119381"/>
            <a:ext cx="3956685" cy="637539"/>
          </a:xfrm>
        </p:spPr>
        <p:txBody>
          <a:bodyPr wrap="square"/>
          <a:lstStyle/>
          <a:p>
            <a:r>
              <a:rPr lang="zh-CN" altLang="en-US"/>
              <a:t>几种常见的电流磁场</a:t>
            </a:r>
            <a:endParaRPr lang="zh-CN" altLang="en-US"/>
          </a:p>
        </p:txBody>
      </p:sp>
      <p:sp>
        <p:nvSpPr>
          <p:cNvPr id="10" name="内容占位符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>
                <a:ea typeface="+mn-ea"/>
                <a:cs typeface="Times New Roman" panose="02020603050405020304" charset="0"/>
                <a:sym typeface="+mn-ea"/>
              </a:rPr>
              <a:t>安培</a:t>
            </a:r>
            <a:r>
              <a:rPr lang="zh-CN" smtClean="0">
                <a:ea typeface="+mn-ea"/>
                <a:cs typeface="Times New Roman" panose="02020603050405020304" charset="0"/>
                <a:sym typeface="+mn-ea"/>
              </a:rPr>
              <a:t>定则</a:t>
            </a:r>
            <a:r>
              <a:rPr lang="zh-CN" altLang="zh-CN" smtClean="0">
                <a:cs typeface="Times New Roman" panose="02020603050405020304" charset="0"/>
                <a:sym typeface="+mn-ea"/>
              </a:rPr>
              <a:t>（右手螺旋定则）：判定感应强度</a:t>
            </a:r>
            <a:r>
              <a:rPr lang="en-US" altLang="zh-CN" i="1" smtClean="0">
                <a:cs typeface="Times New Roman" panose="02020603050405020304" charset="0"/>
                <a:sym typeface="+mn-ea"/>
              </a:rPr>
              <a:t>B</a:t>
            </a:r>
            <a:r>
              <a:rPr lang="zh-CN" altLang="en-US" smtClean="0">
                <a:cs typeface="Times New Roman" panose="02020603050405020304" charset="0"/>
                <a:sym typeface="+mn-ea"/>
              </a:rPr>
              <a:t>与电流</a:t>
            </a:r>
            <a:r>
              <a:rPr lang="en-US" altLang="zh-CN" i="1" smtClean="0">
                <a:cs typeface="Times New Roman" panose="02020603050405020304" charset="0"/>
                <a:sym typeface="+mn-ea"/>
              </a:rPr>
              <a:t>I</a:t>
            </a:r>
            <a:r>
              <a:rPr lang="zh-CN" altLang="en-US" smtClean="0">
                <a:cs typeface="Times New Roman" panose="02020603050405020304" charset="0"/>
                <a:sym typeface="+mn-ea"/>
              </a:rPr>
              <a:t>的关系</a:t>
            </a:r>
            <a:endParaRPr lang="zh-CN" altLang="en-US" smtClean="0">
              <a:cs typeface="Times New Roman" panose="02020603050405020304"/>
              <a:sym typeface="+mn-ea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81330" y="1931670"/>
            <a:ext cx="2196465" cy="4761230"/>
            <a:chOff x="567" y="2151"/>
            <a:chExt cx="3459" cy="7498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43" r="39151" b="16172"/>
            <a:stretch>
              <a:fillRect/>
            </a:stretch>
          </p:blipFill>
          <p:spPr bwMode="auto">
            <a:xfrm>
              <a:off x="703" y="5566"/>
              <a:ext cx="3187" cy="40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63" t="15089" b="16172"/>
            <a:stretch>
              <a:fillRect/>
            </a:stretch>
          </p:blipFill>
          <p:spPr bwMode="auto">
            <a:xfrm>
              <a:off x="567" y="2151"/>
              <a:ext cx="3459" cy="38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4" name="组合 13"/>
          <p:cNvGrpSpPr/>
          <p:nvPr/>
        </p:nvGrpSpPr>
        <p:grpSpPr>
          <a:xfrm>
            <a:off x="3074035" y="1496695"/>
            <a:ext cx="1943100" cy="4924425"/>
            <a:chOff x="6368" y="2291"/>
            <a:chExt cx="3060" cy="7755"/>
          </a:xfrm>
        </p:grpSpPr>
        <p:pic>
          <p:nvPicPr>
            <p:cNvPr id="5" name="Picture 2"/>
            <p:cNvPicPr>
              <a:picLocks noGrp="1"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165" t="5709" r="12481" b="20709"/>
            <a:stretch>
              <a:fillRect/>
            </a:stretch>
          </p:blipFill>
          <p:spPr>
            <a:xfrm>
              <a:off x="6521" y="2291"/>
              <a:ext cx="2907" cy="4377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13" name="图片 -2147482623" descr="R3-17.TIF"/>
            <p:cNvPicPr>
              <a:picLocks noChangeAspect="1"/>
            </p:cNvPicPr>
            <p:nvPr/>
          </p:nvPicPr>
          <p:blipFill>
            <a:blip r:embed="rId5" r:link="rId4"/>
            <a:stretch>
              <a:fillRect/>
            </a:stretch>
          </p:blipFill>
          <p:spPr>
            <a:xfrm>
              <a:off x="6368" y="6952"/>
              <a:ext cx="3060" cy="309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7" name="组合 16"/>
          <p:cNvGrpSpPr/>
          <p:nvPr/>
        </p:nvGrpSpPr>
        <p:grpSpPr>
          <a:xfrm>
            <a:off x="5465445" y="2097405"/>
            <a:ext cx="3304540" cy="4323715"/>
            <a:chOff x="8607" y="3303"/>
            <a:chExt cx="5204" cy="6809"/>
          </a:xfrm>
        </p:grpSpPr>
        <p:grpSp>
          <p:nvGrpSpPr>
            <p:cNvPr id="12" name="组合 11"/>
            <p:cNvGrpSpPr/>
            <p:nvPr/>
          </p:nvGrpSpPr>
          <p:grpSpPr>
            <a:xfrm>
              <a:off x="9177" y="6106"/>
              <a:ext cx="4063" cy="4006"/>
              <a:chOff x="10450" y="6106"/>
              <a:chExt cx="4063" cy="4006"/>
            </a:xfrm>
          </p:grpSpPr>
          <p:pic>
            <p:nvPicPr>
              <p:cNvPr id="15" name="图片 -2147482619" descr="R3-21.TIF"/>
              <p:cNvPicPr>
                <a:picLocks noChangeAspect="1"/>
              </p:cNvPicPr>
              <p:nvPr/>
            </p:nvPicPr>
            <p:blipFill>
              <a:blip r:embed="rId6" r:link="rId4"/>
              <a:stretch>
                <a:fillRect/>
              </a:stretch>
            </p:blipFill>
            <p:spPr>
              <a:xfrm>
                <a:off x="10450" y="7466"/>
                <a:ext cx="4063" cy="264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3" name="文本框 2"/>
              <p:cNvSpPr txBox="1"/>
              <p:nvPr/>
            </p:nvSpPr>
            <p:spPr>
              <a:xfrm>
                <a:off x="11538" y="6106"/>
                <a:ext cx="1888" cy="628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zh-CN" sz="2000" b="1">
                    <a:solidFill>
                      <a:srgbClr val="0070C0"/>
                    </a:solidFill>
                    <a:cs typeface="Times New Roman" panose="02020603050405020304" charset="0"/>
                    <a:sym typeface="+mn-ea"/>
                  </a:rPr>
                  <a:t>安培</a:t>
                </a:r>
                <a:r>
                  <a:rPr lang="zh-CN" sz="2000" b="1" smtClean="0">
                    <a:solidFill>
                      <a:srgbClr val="0070C0"/>
                    </a:solidFill>
                    <a:cs typeface="Times New Roman" panose="02020603050405020304" charset="0"/>
                    <a:sym typeface="+mn-ea"/>
                  </a:rPr>
                  <a:t>定则</a:t>
                </a:r>
                <a:endParaRPr lang="zh-CN" altLang="en-US" sz="2000" b="1" smtClean="0">
                  <a:solidFill>
                    <a:srgbClr val="0070C0"/>
                  </a:solidFill>
                  <a:cs typeface="Times New Roman" panose="02020603050405020304"/>
                  <a:sym typeface="+mn-ea"/>
                </a:endParaRPr>
              </a:p>
            </p:txBody>
          </p:sp>
        </p:grp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7"/>
            <a:srcRect l="10908" t="25462" r="8788" b="23435"/>
            <a:stretch>
              <a:fillRect/>
            </a:stretch>
          </p:blipFill>
          <p:spPr>
            <a:xfrm>
              <a:off x="8607" y="3303"/>
              <a:ext cx="5204" cy="2484"/>
            </a:xfrm>
            <a:prstGeom prst="rect">
              <a:avLst/>
            </a:prstGeom>
          </p:spPr>
        </p:pic>
      </p:grpSp>
      <p:grpSp>
        <p:nvGrpSpPr>
          <p:cNvPr id="22" name="组合 21"/>
          <p:cNvGrpSpPr/>
          <p:nvPr/>
        </p:nvGrpSpPr>
        <p:grpSpPr>
          <a:xfrm>
            <a:off x="8862695" y="3264535"/>
            <a:ext cx="2985135" cy="1983105"/>
            <a:chOff x="14001" y="5075"/>
            <a:chExt cx="4701" cy="3123"/>
          </a:xfrm>
        </p:grpSpPr>
        <p:sp>
          <p:nvSpPr>
            <p:cNvPr id="18" name="文本框 17"/>
            <p:cNvSpPr txBox="1"/>
            <p:nvPr/>
          </p:nvSpPr>
          <p:spPr>
            <a:xfrm>
              <a:off x="16014" y="5075"/>
              <a:ext cx="268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2400" b="1">
                  <a:solidFill>
                    <a:srgbClr val="FF0000"/>
                  </a:solidFill>
                </a:rPr>
                <a:t>大拇指笔直</a:t>
              </a:r>
              <a:endParaRPr lang="zh-CN" altLang="zh-CN" sz="2400" b="1">
                <a:solidFill>
                  <a:srgbClr val="FF0000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6254" y="7473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2400" b="1">
                  <a:solidFill>
                    <a:srgbClr val="FF0000"/>
                  </a:solidFill>
                </a:rPr>
                <a:t>四指弯曲</a:t>
              </a:r>
              <a:endParaRPr lang="zh-CN" altLang="zh-CN" sz="2400" b="1">
                <a:solidFill>
                  <a:srgbClr val="FF0000"/>
                </a:solidFill>
              </a:endParaRPr>
            </a:p>
          </p:txBody>
        </p:sp>
        <p:sp>
          <p:nvSpPr>
            <p:cNvPr id="20" name="左大括号 19"/>
            <p:cNvSpPr/>
            <p:nvPr/>
          </p:nvSpPr>
          <p:spPr>
            <a:xfrm>
              <a:off x="15446" y="5334"/>
              <a:ext cx="568" cy="2864"/>
            </a:xfrm>
            <a:prstGeom prst="leftBrace">
              <a:avLst/>
            </a:prstGeom>
            <a:ln w="285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4001" y="6293"/>
              <a:ext cx="124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2400" b="1">
                  <a:solidFill>
                    <a:srgbClr val="FF0000"/>
                  </a:solidFill>
                </a:rPr>
                <a:t>右手</a:t>
              </a:r>
              <a:endParaRPr lang="zh-CN" altLang="zh-CN" sz="2400" b="1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标题 12"/>
          <p:cNvSpPr>
            <a:spLocks noGrp="1"/>
          </p:cNvSpPr>
          <p:nvPr>
            <p:ph type="title"/>
          </p:nvPr>
        </p:nvSpPr>
        <p:spPr>
          <a:xfrm>
            <a:off x="360045" y="104022"/>
            <a:ext cx="4105910" cy="668257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几种常见的电流磁场</a:t>
            </a:r>
            <a:endParaRPr lang="zh-CN" altLang="en-US"/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360045" y="1132840"/>
          <a:ext cx="11180445" cy="54565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380"/>
                <a:gridCol w="2583815"/>
                <a:gridCol w="2515870"/>
                <a:gridCol w="2651125"/>
                <a:gridCol w="2421255"/>
              </a:tblGrid>
              <a:tr h="457200">
                <a:tc grid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1" smtClean="0"/>
                        <a:t>安培定则</a:t>
                      </a:r>
                      <a:endParaRPr lang="zh-CN" altLang="en-US" sz="2400" b="1" smtClean="0"/>
                    </a:p>
                  </a:txBody>
                  <a:tcPr anchor="ctr"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1" smtClean="0"/>
                        <a:t>立体图</a:t>
                      </a:r>
                      <a:endParaRPr lang="zh-CN" altLang="en-US" sz="2400" b="1" smtClean="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1" smtClean="0"/>
                        <a:t>横截面图</a:t>
                      </a:r>
                      <a:endParaRPr lang="zh-CN" altLang="en-US" sz="2400" b="1" smtClean="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1" smtClean="0"/>
                        <a:t>纵截面图</a:t>
                      </a:r>
                      <a:endParaRPr lang="zh-CN" altLang="en-US" sz="2400" b="1" smtClean="0"/>
                    </a:p>
                  </a:txBody>
                  <a:tcPr anchor="ctr"/>
                </a:tc>
              </a:tr>
              <a:tr h="1169035">
                <a:tc rowSpan="2"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000" b="1" smtClean="0"/>
                        <a:t>直</a:t>
                      </a:r>
                      <a:endParaRPr lang="en-US" altLang="zh-CN" sz="2000" b="1" smtClean="0"/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000" b="1" smtClean="0"/>
                        <a:t>线</a:t>
                      </a:r>
                      <a:endParaRPr lang="en-US" altLang="zh-CN" sz="2000" b="1" smtClean="0"/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000" b="1" smtClean="0"/>
                        <a:t>电</a:t>
                      </a:r>
                      <a:endParaRPr lang="en-US" altLang="zh-CN" sz="2000" b="1" smtClean="0"/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000" b="1" smtClean="0"/>
                        <a:t>流</a:t>
                      </a:r>
                      <a:endParaRPr lang="zh-CN" altLang="en-US" sz="2000" b="1" smtClean="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4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400" b="1"/>
                    </a:p>
                  </a:txBody>
                  <a:tcPr anchor="ctr"/>
                </a:tc>
              </a:tr>
              <a:tr h="39624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gridSpan="4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/>
                        <a:t>以导线上任意点为圆心的同心圆，越向外越稀疏，磁场越弱</a:t>
                      </a:r>
                      <a:endParaRPr lang="zh-CN" altLang="en-US" sz="2000" b="1" smtClean="0"/>
                    </a:p>
                  </a:txBody>
                  <a:tcPr anchor="ctr"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109601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/>
                        <a:t>环</a:t>
                      </a:r>
                      <a:endParaRPr lang="en-US" altLang="zh-CN" sz="2000" b="1" smtClean="0"/>
                    </a:p>
                    <a:p>
                      <a:pPr algn="ctr"/>
                      <a:r>
                        <a:rPr lang="zh-CN" altLang="en-US" sz="2000" b="1" smtClean="0"/>
                        <a:t>形</a:t>
                      </a:r>
                      <a:endParaRPr lang="en-US" altLang="zh-CN" sz="2000" b="1" smtClean="0"/>
                    </a:p>
                    <a:p>
                      <a:pPr algn="ctr"/>
                      <a:r>
                        <a:rPr lang="zh-CN" altLang="en-US" sz="2000" b="1" smtClean="0"/>
                        <a:t>电</a:t>
                      </a:r>
                      <a:endParaRPr lang="en-US" altLang="zh-CN" sz="2000" b="1" smtClean="0"/>
                    </a:p>
                    <a:p>
                      <a:pPr algn="ctr"/>
                      <a:r>
                        <a:rPr lang="zh-CN" altLang="en-US" sz="2000" b="1" smtClean="0"/>
                        <a:t>流</a:t>
                      </a:r>
                      <a:endParaRPr lang="zh-CN" altLang="en-US" sz="2000" b="1" smtClean="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4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400" b="1"/>
                    </a:p>
                  </a:txBody>
                  <a:tcPr anchor="ctr"/>
                </a:tc>
              </a:tr>
              <a:tr h="39624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gridSpan="4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/>
                        <a:t>内部磁场比环外强，磁感线越向外越稀疏</a:t>
                      </a:r>
                      <a:endParaRPr lang="zh-CN" altLang="en-US" sz="2000" b="1" smtClean="0"/>
                    </a:p>
                  </a:txBody>
                  <a:tcPr anchor="ctr"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1243965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/>
                        <a:t>通</a:t>
                      </a:r>
                      <a:endParaRPr lang="en-US" altLang="zh-CN" sz="2000" b="1" smtClean="0"/>
                    </a:p>
                    <a:p>
                      <a:pPr algn="ctr"/>
                      <a:r>
                        <a:rPr lang="zh-CN" altLang="en-US" sz="2000" b="1" smtClean="0"/>
                        <a:t>电</a:t>
                      </a:r>
                      <a:endParaRPr lang="en-US" altLang="zh-CN" sz="2000" b="1" smtClean="0"/>
                    </a:p>
                    <a:p>
                      <a:pPr algn="ctr"/>
                      <a:r>
                        <a:rPr lang="zh-CN" altLang="en-US" sz="2000" b="1" smtClean="0"/>
                        <a:t>螺</a:t>
                      </a:r>
                      <a:endParaRPr lang="en-US" altLang="zh-CN" sz="2000" b="1" smtClean="0"/>
                    </a:p>
                    <a:p>
                      <a:pPr algn="ctr"/>
                      <a:r>
                        <a:rPr lang="zh-CN" altLang="en-US" sz="2000" b="1" smtClean="0"/>
                        <a:t>线</a:t>
                      </a:r>
                      <a:endParaRPr lang="en-US" altLang="zh-CN" sz="2000" b="1" smtClean="0"/>
                    </a:p>
                    <a:p>
                      <a:pPr algn="ctr"/>
                      <a:r>
                        <a:rPr lang="zh-CN" altLang="en-US" sz="2000" b="1" smtClean="0"/>
                        <a:t>管</a:t>
                      </a:r>
                      <a:endParaRPr lang="zh-CN" altLang="en-US" sz="2000" b="1" smtClean="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4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2400" b="1"/>
                    </a:p>
                  </a:txBody>
                  <a:tcPr anchor="ctr"/>
                </a:tc>
              </a:tr>
              <a:tr h="69786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gridSpan="4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/>
                        <a:t>内部为匀强磁场且比外部强，由 </a:t>
                      </a:r>
                      <a:r>
                        <a:rPr lang="en-US" altLang="zh-CN" sz="2000" b="1" smtClean="0"/>
                        <a:t>S </a:t>
                      </a:r>
                      <a:r>
                        <a:rPr lang="zh-CN" altLang="en-US" sz="2000" b="1" smtClean="0"/>
                        <a:t>极指向 </a:t>
                      </a:r>
                      <a:r>
                        <a:rPr lang="en-US" altLang="zh-CN" sz="2000" b="1" smtClean="0"/>
                        <a:t>N </a:t>
                      </a:r>
                      <a:r>
                        <a:rPr lang="zh-CN" altLang="en-US" sz="2000" b="1" smtClean="0"/>
                        <a:t>极；外部类似条形磁铁，由 </a:t>
                      </a:r>
                      <a:r>
                        <a:rPr lang="en-US" altLang="zh-CN" sz="2000" b="1" smtClean="0"/>
                        <a:t>N </a:t>
                      </a:r>
                      <a:r>
                        <a:rPr lang="zh-CN" altLang="en-US" sz="2000" b="1" smtClean="0"/>
                        <a:t>极指向 </a:t>
                      </a:r>
                      <a:r>
                        <a:rPr lang="en-US" altLang="zh-CN" sz="2000" b="1" smtClean="0"/>
                        <a:t>S </a:t>
                      </a:r>
                      <a:r>
                        <a:rPr lang="zh-CN" altLang="en-US" sz="2000" b="1" smtClean="0"/>
                        <a:t>极</a:t>
                      </a:r>
                      <a:endParaRPr lang="zh-CN" altLang="en-US" sz="2000" b="1" smtClean="0"/>
                    </a:p>
                  </a:txBody>
                  <a:tcPr anchor="ctr"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</a:tbl>
          </a:graphicData>
        </a:graphic>
      </p:graphicFrame>
      <p:pic>
        <p:nvPicPr>
          <p:cNvPr id="2" name="图片 -2147482624" descr="R3-12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2064385" y="1617980"/>
            <a:ext cx="1002030" cy="11099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-2147482623" descr="R3-13.TIF"/>
          <p:cNvPicPr>
            <a:picLocks noChangeAspect="1"/>
          </p:cNvPicPr>
          <p:nvPr/>
        </p:nvPicPr>
        <p:blipFill>
          <a:blip r:embed="rId4" r:link="rId2"/>
          <a:stretch>
            <a:fillRect/>
          </a:stretch>
        </p:blipFill>
        <p:spPr>
          <a:xfrm>
            <a:off x="4754245" y="1605915"/>
            <a:ext cx="925830" cy="11220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-2147482622" descr="R3-14.TIF"/>
          <p:cNvPicPr>
            <a:picLocks noChangeAspect="1"/>
          </p:cNvPicPr>
          <p:nvPr/>
        </p:nvPicPr>
        <p:blipFill>
          <a:blip r:embed="rId5" r:link="rId2"/>
          <a:stretch>
            <a:fillRect/>
          </a:stretch>
        </p:blipFill>
        <p:spPr>
          <a:xfrm>
            <a:off x="7218680" y="1600835"/>
            <a:ext cx="1201420" cy="1127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-2147482621" descr="R3-15.TIF"/>
          <p:cNvPicPr>
            <a:picLocks noChangeAspect="1"/>
          </p:cNvPicPr>
          <p:nvPr/>
        </p:nvPicPr>
        <p:blipFill>
          <a:blip r:embed="rId6" r:link="rId2"/>
          <a:stretch>
            <a:fillRect/>
          </a:stretch>
        </p:blipFill>
        <p:spPr>
          <a:xfrm>
            <a:off x="9935845" y="1646555"/>
            <a:ext cx="932180" cy="10528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" name="图片 46" descr="R3-16.TIF"/>
          <p:cNvPicPr>
            <a:picLocks noChangeAspect="1"/>
          </p:cNvPicPr>
          <p:nvPr/>
        </p:nvPicPr>
        <p:blipFill>
          <a:blip r:embed="rId7" r:link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78355" y="3185795"/>
            <a:ext cx="988060" cy="1022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" name="图片 47" descr="R3-17.TIF"/>
          <p:cNvPicPr>
            <a:picLocks noChangeAspect="1"/>
          </p:cNvPicPr>
          <p:nvPr/>
        </p:nvPicPr>
        <p:blipFill>
          <a:blip r:embed="rId8" r:link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26940" y="3201670"/>
            <a:ext cx="980440" cy="9912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" name="图片 50" descr="R3-18.TIF"/>
          <p:cNvPicPr>
            <a:picLocks noChangeAspect="1"/>
          </p:cNvPicPr>
          <p:nvPr/>
        </p:nvPicPr>
        <p:blipFill>
          <a:blip r:embed="rId9" r:link="rId2"/>
          <a:stretch>
            <a:fillRect/>
          </a:stretch>
        </p:blipFill>
        <p:spPr>
          <a:xfrm>
            <a:off x="7301230" y="3208020"/>
            <a:ext cx="1014730" cy="1000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" name="图片 53" descr="R3-19.TIF"/>
          <p:cNvPicPr>
            <a:picLocks noChangeAspect="1"/>
          </p:cNvPicPr>
          <p:nvPr/>
        </p:nvPicPr>
        <p:blipFill>
          <a:blip r:embed="rId10" r:link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825355" y="3185795"/>
            <a:ext cx="1153160" cy="10458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-2147482620" descr="R3-20.TIF"/>
          <p:cNvPicPr>
            <a:picLocks noChangeAspect="1"/>
          </p:cNvPicPr>
          <p:nvPr/>
        </p:nvPicPr>
        <p:blipFill>
          <a:blip r:embed="rId11" r:link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47520" y="4682490"/>
            <a:ext cx="1635760" cy="12014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-2147482619" descr="R3-21.TIF"/>
          <p:cNvPicPr>
            <a:picLocks noChangeAspect="1"/>
          </p:cNvPicPr>
          <p:nvPr/>
        </p:nvPicPr>
        <p:blipFill>
          <a:blip r:embed="rId12" r:link="rId2"/>
          <a:stretch>
            <a:fillRect/>
          </a:stretch>
        </p:blipFill>
        <p:spPr>
          <a:xfrm>
            <a:off x="4302760" y="4692968"/>
            <a:ext cx="1828800" cy="1190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图片 -2147482618" descr="R3-22.TIF"/>
          <p:cNvPicPr>
            <a:picLocks noChangeAspect="1"/>
          </p:cNvPicPr>
          <p:nvPr/>
        </p:nvPicPr>
        <p:blipFill>
          <a:blip r:embed="rId13" r:link="rId2"/>
          <a:stretch>
            <a:fillRect/>
          </a:stretch>
        </p:blipFill>
        <p:spPr>
          <a:xfrm>
            <a:off x="7247255" y="4697730"/>
            <a:ext cx="1093470" cy="11703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图片 -2147482617" descr="R3-23.TIF"/>
          <p:cNvPicPr>
            <a:picLocks noChangeAspect="1"/>
          </p:cNvPicPr>
          <p:nvPr/>
        </p:nvPicPr>
        <p:blipFill>
          <a:blip r:embed="rId14" r:link="rId2"/>
          <a:stretch>
            <a:fillRect/>
          </a:stretch>
        </p:blipFill>
        <p:spPr>
          <a:xfrm>
            <a:off x="9567228" y="4682173"/>
            <a:ext cx="1668145" cy="10953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6" name="组合 25"/>
          <p:cNvGrpSpPr/>
          <p:nvPr/>
        </p:nvGrpSpPr>
        <p:grpSpPr>
          <a:xfrm>
            <a:off x="4722495" y="115570"/>
            <a:ext cx="7618095" cy="915670"/>
            <a:chOff x="7437" y="182"/>
            <a:chExt cx="11997" cy="1442"/>
          </a:xfrm>
        </p:grpSpPr>
        <p:grpSp>
          <p:nvGrpSpPr>
            <p:cNvPr id="128" name="组合 127"/>
            <p:cNvGrpSpPr/>
            <p:nvPr/>
          </p:nvGrpSpPr>
          <p:grpSpPr>
            <a:xfrm>
              <a:off x="7437" y="182"/>
              <a:ext cx="5768" cy="1442"/>
              <a:chOff x="13368" y="5784"/>
              <a:chExt cx="5768" cy="1442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13368" y="5784"/>
                <a:ext cx="5769" cy="1442"/>
                <a:chOff x="7943" y="8622"/>
                <a:chExt cx="5769" cy="1442"/>
              </a:xfrm>
            </p:grpSpPr>
            <p:sp>
              <p:nvSpPr>
                <p:cNvPr id="12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8334" y="9387"/>
                  <a:ext cx="5378" cy="6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 wrap="square">
                  <a:spAutoFit/>
                </a:bodyPr>
                <a:lstStyle/>
                <a:p>
                  <a:r>
                    <a:rPr lang="zh-CN" altLang="en-US" sz="2200" b="1">
                      <a:latin typeface="+mn-ea"/>
                      <a:ea typeface="+mn-ea"/>
                      <a:cs typeface="Times New Roman" panose="02020603050405020304" charset="0"/>
                    </a:rPr>
                    <a:t>表示</a:t>
                  </a:r>
                  <a:r>
                    <a:rPr lang="zh-CN" altLang="en-US" sz="2200" b="1">
                      <a:solidFill>
                        <a:srgbClr val="FF0000"/>
                      </a:solidFill>
                      <a:latin typeface="+mn-ea"/>
                      <a:sym typeface="+mn-ea"/>
                    </a:rPr>
                    <a:t>磁感线</a:t>
                  </a:r>
                  <a:r>
                    <a:rPr lang="zh-CN" altLang="en-US" sz="2200" b="1">
                      <a:latin typeface="+mn-ea"/>
                      <a:ea typeface="+mn-ea"/>
                      <a:cs typeface="Times New Roman" panose="02020603050405020304" charset="0"/>
                    </a:rPr>
                    <a:t>垂直纸面</a:t>
                  </a:r>
                  <a:r>
                    <a:rPr lang="zh-CN" altLang="en-US" sz="2200" b="1">
                      <a:solidFill>
                        <a:srgbClr val="FF0000"/>
                      </a:solidFill>
                      <a:latin typeface="+mn-ea"/>
                      <a:ea typeface="+mn-ea"/>
                      <a:cs typeface="Times New Roman" panose="02020603050405020304" charset="0"/>
                    </a:rPr>
                    <a:t>向里</a:t>
                  </a:r>
                  <a:r>
                    <a:rPr lang="zh-CN" altLang="en-US" sz="2200" b="1">
                      <a:latin typeface="+mn-ea"/>
                      <a:ea typeface="+mn-ea"/>
                      <a:cs typeface="Times New Roman" panose="02020603050405020304" charset="0"/>
                    </a:rPr>
                    <a:t>      </a:t>
                  </a:r>
                  <a:endParaRPr lang="zh-CN" altLang="en-US" sz="2200" b="1">
                    <a:latin typeface="+mn-ea"/>
                    <a:ea typeface="+mn-ea"/>
                    <a:cs typeface="Times New Roman" panose="02020603050405020304"/>
                  </a:endParaRPr>
                </a:p>
              </p:txBody>
            </p:sp>
            <p:grpSp>
              <p:nvGrpSpPr>
                <p:cNvPr id="14" name="组合 13"/>
                <p:cNvGrpSpPr/>
                <p:nvPr/>
              </p:nvGrpSpPr>
              <p:grpSpPr>
                <a:xfrm>
                  <a:off x="7943" y="9621"/>
                  <a:ext cx="316" cy="316"/>
                  <a:chOff x="4711151" y="6111085"/>
                  <a:chExt cx="288926" cy="288925"/>
                </a:xfrm>
              </p:grpSpPr>
              <p:sp>
                <p:nvSpPr>
                  <p:cNvPr id="15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4712739" y="6111085"/>
                    <a:ext cx="287338" cy="288925"/>
                  </a:xfrm>
                  <a:prstGeom prst="line">
                    <a:avLst/>
                  </a:prstGeom>
                  <a:noFill/>
                  <a:ln w="38100" cmpd="sng">
                    <a:solidFill>
                      <a:srgbClr val="000000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6" name="Line 1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711151" y="6111085"/>
                    <a:ext cx="288925" cy="288925"/>
                  </a:xfrm>
                  <a:prstGeom prst="line">
                    <a:avLst/>
                  </a:prstGeom>
                  <a:noFill/>
                  <a:ln w="38100" cmpd="sng">
                    <a:solidFill>
                      <a:srgbClr val="000000"/>
                    </a:solidFill>
                    <a:round/>
                  </a:ln>
                  <a:effectLst/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sp>
              <p:nvSpPr>
                <p:cNvPr id="17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8334" y="8622"/>
                  <a:ext cx="5272" cy="6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 wrap="square">
                  <a:spAutoFit/>
                </a:bodyPr>
                <a:lstStyle/>
                <a:p>
                  <a:r>
                    <a:rPr lang="zh-CN" altLang="en-US" sz="2200" b="1">
                      <a:latin typeface="+mn-ea"/>
                      <a:ea typeface="+mn-ea"/>
                    </a:rPr>
                    <a:t>表示</a:t>
                  </a:r>
                  <a:r>
                    <a:rPr lang="zh-CN" altLang="en-US" sz="2200" b="1">
                      <a:solidFill>
                        <a:srgbClr val="FF0000"/>
                      </a:solidFill>
                      <a:latin typeface="+mn-ea"/>
                      <a:ea typeface="+mn-ea"/>
                    </a:rPr>
                    <a:t>磁感线</a:t>
                  </a:r>
                  <a:r>
                    <a:rPr lang="zh-CN" altLang="en-US" sz="2200" b="1">
                      <a:latin typeface="+mn-ea"/>
                      <a:ea typeface="+mn-ea"/>
                    </a:rPr>
                    <a:t>垂直纸面</a:t>
                  </a:r>
                  <a:r>
                    <a:rPr lang="zh-CN" altLang="en-US" sz="2200" b="1">
                      <a:solidFill>
                        <a:srgbClr val="FF0000"/>
                      </a:solidFill>
                      <a:latin typeface="+mn-ea"/>
                      <a:ea typeface="+mn-ea"/>
                    </a:rPr>
                    <a:t>向外</a:t>
                  </a:r>
                  <a:r>
                    <a:rPr lang="zh-CN" altLang="en-US" sz="2200" b="1">
                      <a:latin typeface="+mn-ea"/>
                      <a:ea typeface="+mn-ea"/>
                    </a:rPr>
                    <a:t>      </a:t>
                  </a:r>
                  <a:endParaRPr lang="zh-CN" altLang="en-US" sz="2200" b="1">
                    <a:latin typeface="+mn-ea"/>
                    <a:ea typeface="+mn-ea"/>
                  </a:endParaRPr>
                </a:p>
              </p:txBody>
            </p:sp>
          </p:grpSp>
          <p:sp>
            <p:nvSpPr>
              <p:cNvPr id="127" name="Oval 7"/>
              <p:cNvSpPr>
                <a:spLocks noChangeArrowheads="1"/>
              </p:cNvSpPr>
              <p:nvPr/>
            </p:nvSpPr>
            <p:spPr bwMode="auto">
              <a:xfrm>
                <a:off x="13459" y="6038"/>
                <a:ext cx="167" cy="167"/>
              </a:xfrm>
              <a:prstGeom prst="ellipse">
                <a:avLst/>
              </a:prstGeom>
              <a:solidFill>
                <a:srgbClr val="000000"/>
              </a:solidFill>
              <a:ln w="9525" cmpd="sng">
                <a:solidFill>
                  <a:srgbClr val="000000"/>
                </a:solidFill>
                <a:round/>
              </a:ln>
              <a:effectLst/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</p:grpSp>
        <p:grpSp>
          <p:nvGrpSpPr>
            <p:cNvPr id="107" name="组合 106"/>
            <p:cNvGrpSpPr/>
            <p:nvPr/>
          </p:nvGrpSpPr>
          <p:grpSpPr>
            <a:xfrm>
              <a:off x="13590" y="182"/>
              <a:ext cx="5845" cy="1442"/>
              <a:chOff x="7867" y="8622"/>
              <a:chExt cx="5845" cy="1442"/>
            </a:xfrm>
          </p:grpSpPr>
          <p:sp>
            <p:nvSpPr>
              <p:cNvPr id="108" name="Text Box 13"/>
              <p:cNvSpPr txBox="1">
                <a:spLocks noChangeArrowheads="1"/>
              </p:cNvSpPr>
              <p:nvPr/>
            </p:nvSpPr>
            <p:spPr bwMode="auto">
              <a:xfrm>
                <a:off x="8334" y="9387"/>
                <a:ext cx="5378" cy="67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wrap="square">
                <a:spAutoFit/>
              </a:bodyPr>
              <a:lstStyle/>
              <a:p>
                <a:r>
                  <a:rPr lang="zh-CN" altLang="en-US" sz="2200" b="1">
                    <a:latin typeface="+mn-ea"/>
                    <a:ea typeface="+mn-ea"/>
                    <a:cs typeface="Times New Roman" panose="02020603050405020304" charset="0"/>
                  </a:rPr>
                  <a:t>表示</a:t>
                </a:r>
                <a:r>
                  <a:rPr lang="zh-CN" altLang="en-US" sz="2200" b="1">
                    <a:solidFill>
                      <a:srgbClr val="FF0000"/>
                    </a:solidFill>
                    <a:latin typeface="+mn-ea"/>
                    <a:ea typeface="+mn-ea"/>
                    <a:cs typeface="Times New Roman" panose="02020603050405020304" charset="0"/>
                  </a:rPr>
                  <a:t>电流</a:t>
                </a:r>
                <a:r>
                  <a:rPr lang="zh-CN" altLang="en-US" sz="2200" b="1">
                    <a:latin typeface="+mn-ea"/>
                    <a:ea typeface="+mn-ea"/>
                    <a:cs typeface="Times New Roman" panose="02020603050405020304" charset="0"/>
                  </a:rPr>
                  <a:t>垂直纸面</a:t>
                </a:r>
                <a:r>
                  <a:rPr lang="zh-CN" altLang="en-US" sz="2200" b="1">
                    <a:solidFill>
                      <a:srgbClr val="FF0000"/>
                    </a:solidFill>
                    <a:latin typeface="+mn-ea"/>
                    <a:ea typeface="+mn-ea"/>
                    <a:cs typeface="Times New Roman" panose="02020603050405020304" charset="0"/>
                  </a:rPr>
                  <a:t>向里</a:t>
                </a:r>
                <a:r>
                  <a:rPr lang="zh-CN" altLang="en-US" sz="2200" b="1">
                    <a:latin typeface="+mn-ea"/>
                    <a:ea typeface="+mn-ea"/>
                    <a:cs typeface="Times New Roman" panose="02020603050405020304" charset="0"/>
                  </a:rPr>
                  <a:t>      </a:t>
                </a:r>
                <a:endParaRPr lang="zh-CN" altLang="en-US" sz="2200" b="1">
                  <a:latin typeface="+mn-ea"/>
                  <a:ea typeface="+mn-ea"/>
                  <a:cs typeface="Times New Roman" panose="02020603050405020304" charset="0"/>
                </a:endParaRPr>
              </a:p>
            </p:txBody>
          </p:sp>
          <p:grpSp>
            <p:nvGrpSpPr>
              <p:cNvPr id="109" name="组合 108"/>
              <p:cNvGrpSpPr/>
              <p:nvPr/>
            </p:nvGrpSpPr>
            <p:grpSpPr>
              <a:xfrm>
                <a:off x="7867" y="8707"/>
                <a:ext cx="506" cy="506"/>
                <a:chOff x="4867588" y="4518258"/>
                <a:chExt cx="431800" cy="431800"/>
              </a:xfrm>
            </p:grpSpPr>
            <p:sp>
              <p:nvSpPr>
                <p:cNvPr id="110" name="Oval 6"/>
                <p:cNvSpPr>
                  <a:spLocks noChangeArrowheads="1"/>
                </p:cNvSpPr>
                <p:nvPr/>
              </p:nvSpPr>
              <p:spPr bwMode="auto">
                <a:xfrm>
                  <a:off x="4867588" y="4518258"/>
                  <a:ext cx="431800" cy="431800"/>
                </a:xfrm>
                <a:prstGeom prst="ellipse">
                  <a:avLst/>
                </a:prstGeom>
                <a:solidFill>
                  <a:srgbClr val="FFCC66"/>
                </a:solidFill>
                <a:ln w="38100" cmpd="sng">
                  <a:solidFill>
                    <a:srgbClr val="000000"/>
                  </a:solidFill>
                  <a:round/>
                </a:ln>
                <a:effectLst/>
              </p:spPr>
              <p:txBody>
                <a:bodyPr wrap="none" anchor="ctr"/>
                <a:lstStyle/>
                <a:p>
                  <a:endParaRPr lang="zh-CN" altLang="en-US" sz="2400"/>
                </a:p>
              </p:txBody>
            </p:sp>
            <p:sp>
              <p:nvSpPr>
                <p:cNvPr id="111" name="Oval 7"/>
                <p:cNvSpPr>
                  <a:spLocks noChangeArrowheads="1"/>
                </p:cNvSpPr>
                <p:nvPr/>
              </p:nvSpPr>
              <p:spPr bwMode="auto">
                <a:xfrm>
                  <a:off x="5010463" y="4662721"/>
                  <a:ext cx="142875" cy="142875"/>
                </a:xfrm>
                <a:prstGeom prst="ellipse">
                  <a:avLst/>
                </a:prstGeom>
                <a:solidFill>
                  <a:srgbClr val="000000"/>
                </a:solidFill>
                <a:ln w="9525" cmpd="sng">
                  <a:solidFill>
                    <a:srgbClr val="000000"/>
                  </a:solidFill>
                  <a:round/>
                </a:ln>
                <a:effectLst/>
              </p:spPr>
              <p:txBody>
                <a:bodyPr wrap="none" anchor="ctr"/>
                <a:lstStyle/>
                <a:p>
                  <a:endParaRPr lang="zh-CN" altLang="en-US" sz="2400"/>
                </a:p>
              </p:txBody>
            </p:sp>
          </p:grpSp>
          <p:grpSp>
            <p:nvGrpSpPr>
              <p:cNvPr id="112" name="组合 111"/>
              <p:cNvGrpSpPr/>
              <p:nvPr/>
            </p:nvGrpSpPr>
            <p:grpSpPr>
              <a:xfrm>
                <a:off x="7867" y="9543"/>
                <a:ext cx="472" cy="472"/>
                <a:chOff x="4641301" y="6039647"/>
                <a:chExt cx="431800" cy="431800"/>
              </a:xfrm>
            </p:grpSpPr>
            <p:sp>
              <p:nvSpPr>
                <p:cNvPr id="113" name="Oval 9"/>
                <p:cNvSpPr>
                  <a:spLocks noChangeArrowheads="1"/>
                </p:cNvSpPr>
                <p:nvPr/>
              </p:nvSpPr>
              <p:spPr bwMode="auto">
                <a:xfrm>
                  <a:off x="4641301" y="6039647"/>
                  <a:ext cx="431800" cy="431800"/>
                </a:xfrm>
                <a:prstGeom prst="ellipse">
                  <a:avLst/>
                </a:prstGeom>
                <a:solidFill>
                  <a:srgbClr val="FFCC66"/>
                </a:solidFill>
                <a:ln w="38100" cmpd="sng">
                  <a:solidFill>
                    <a:srgbClr val="000000"/>
                  </a:solidFill>
                  <a:round/>
                </a:ln>
                <a:effectLst/>
              </p:spPr>
              <p:txBody>
                <a:bodyPr wrap="none" anchor="ctr"/>
                <a:lstStyle/>
                <a:p>
                  <a:endParaRPr lang="zh-CN" altLang="en-US" sz="2400"/>
                </a:p>
              </p:txBody>
            </p:sp>
            <p:sp>
              <p:nvSpPr>
                <p:cNvPr id="114" name="Line 10"/>
                <p:cNvSpPr>
                  <a:spLocks noChangeShapeType="1"/>
                </p:cNvSpPr>
                <p:nvPr/>
              </p:nvSpPr>
              <p:spPr bwMode="auto">
                <a:xfrm>
                  <a:off x="4712739" y="6111085"/>
                  <a:ext cx="287338" cy="288925"/>
                </a:xfrm>
                <a:prstGeom prst="line">
                  <a:avLst/>
                </a:prstGeom>
                <a:noFill/>
                <a:ln w="38100" cmpd="sng">
                  <a:solidFill>
                    <a:srgbClr val="000000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115" name="Line 11"/>
                <p:cNvSpPr>
                  <a:spLocks noChangeShapeType="1"/>
                </p:cNvSpPr>
                <p:nvPr/>
              </p:nvSpPr>
              <p:spPr bwMode="auto">
                <a:xfrm flipV="1">
                  <a:off x="4711151" y="6111085"/>
                  <a:ext cx="288925" cy="288925"/>
                </a:xfrm>
                <a:prstGeom prst="line">
                  <a:avLst/>
                </a:prstGeom>
                <a:noFill/>
                <a:ln w="38100" cmpd="sng">
                  <a:solidFill>
                    <a:srgbClr val="000000"/>
                  </a:solidFill>
                  <a:round/>
                </a:ln>
                <a:effectLst/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  <p:sp>
            <p:nvSpPr>
              <p:cNvPr id="116" name="Text Box 12"/>
              <p:cNvSpPr txBox="1">
                <a:spLocks noChangeArrowheads="1"/>
              </p:cNvSpPr>
              <p:nvPr/>
            </p:nvSpPr>
            <p:spPr bwMode="auto">
              <a:xfrm>
                <a:off x="8334" y="8622"/>
                <a:ext cx="5158" cy="67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wrap="square">
                <a:spAutoFit/>
              </a:bodyPr>
              <a:lstStyle/>
              <a:p>
                <a:r>
                  <a:rPr lang="zh-CN" altLang="en-US" sz="2200" b="1">
                    <a:latin typeface="+mn-ea"/>
                    <a:ea typeface="+mn-ea"/>
                  </a:rPr>
                  <a:t>表示</a:t>
                </a:r>
                <a:r>
                  <a:rPr lang="zh-CN" altLang="en-US" sz="2200" b="1">
                    <a:solidFill>
                      <a:srgbClr val="FF0000"/>
                    </a:solidFill>
                    <a:latin typeface="+mn-ea"/>
                    <a:ea typeface="+mn-ea"/>
                  </a:rPr>
                  <a:t>电流</a:t>
                </a:r>
                <a:r>
                  <a:rPr lang="zh-CN" altLang="en-US" sz="2200" b="1">
                    <a:latin typeface="+mn-ea"/>
                    <a:ea typeface="+mn-ea"/>
                  </a:rPr>
                  <a:t>垂直纸面</a:t>
                </a:r>
                <a:r>
                  <a:rPr lang="zh-CN" altLang="en-US" sz="2200" b="1">
                    <a:solidFill>
                      <a:srgbClr val="FF0000"/>
                    </a:solidFill>
                    <a:latin typeface="+mn-ea"/>
                    <a:ea typeface="+mn-ea"/>
                  </a:rPr>
                  <a:t>向外</a:t>
                </a:r>
                <a:r>
                  <a:rPr lang="zh-CN" altLang="en-US" sz="2200" b="1">
                    <a:latin typeface="+mn-ea"/>
                    <a:ea typeface="+mn-ea"/>
                  </a:rPr>
                  <a:t>      </a:t>
                </a:r>
                <a:endParaRPr lang="zh-CN" altLang="en-US" sz="2200" b="1">
                  <a:latin typeface="+mn-ea"/>
                  <a:ea typeface="+mn-ea"/>
                </a:endParaRPr>
              </a:p>
            </p:txBody>
          </p:sp>
        </p:grpSp>
      </p:grp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1997075" cy="637539"/>
          </a:xfrm>
        </p:spPr>
        <p:txBody>
          <a:bodyPr wrap="square"/>
          <a:lstStyle/>
          <a:p>
            <a:r>
              <a:rPr lang="zh-CN" altLang="zh-CN"/>
              <a:t>电流磁场</a:t>
            </a:r>
            <a:endParaRPr lang="zh-CN" altLang="zh-CN"/>
          </a:p>
        </p:txBody>
      </p:sp>
      <p:sp>
        <p:nvSpPr>
          <p:cNvPr id="4" name="内容占位符 3"/>
          <p:cNvSpPr/>
          <p:nvPr>
            <p:ph idx="1"/>
          </p:nvPr>
        </p:nvSpPr>
        <p:spPr>
          <a:xfrm>
            <a:off x="148590" y="1041400"/>
            <a:ext cx="11607800" cy="836930"/>
          </a:xfrm>
        </p:spPr>
        <p:txBody>
          <a:bodyPr/>
          <a:lstStyle/>
          <a:p>
            <a:r>
              <a:rPr lang="zh-CN" altLang="en-US">
                <a:latin typeface="+mn-lt"/>
                <a:cs typeface="+mn-lt"/>
                <a:sym typeface="+mn-ea"/>
              </a:rPr>
              <a:t>当导线中分别通以图示方向的电流，小</a:t>
            </a:r>
            <a:r>
              <a:rPr lang="zh-CN" altLang="en-US" smtClean="0">
                <a:latin typeface="+mn-lt"/>
                <a:cs typeface="+mn-lt"/>
                <a:sym typeface="+mn-ea"/>
              </a:rPr>
              <a:t>磁针静止 </a:t>
            </a:r>
            <a:r>
              <a:rPr lang="en-US" altLang="zh-CN" i="1" smtClean="0">
                <a:latin typeface="+mn-lt"/>
                <a:cs typeface="+mn-lt"/>
                <a:sym typeface="+mn-ea"/>
              </a:rPr>
              <a:t>N</a:t>
            </a:r>
            <a:r>
              <a:rPr lang="en-US" altLang="zh-CN" smtClean="0">
                <a:latin typeface="+mn-lt"/>
                <a:cs typeface="+mn-lt"/>
                <a:sym typeface="+mn-ea"/>
              </a:rPr>
              <a:t> </a:t>
            </a:r>
            <a:r>
              <a:rPr lang="zh-CN" altLang="en-US" smtClean="0">
                <a:latin typeface="+mn-lt"/>
                <a:cs typeface="+mn-lt"/>
                <a:sym typeface="+mn-ea"/>
              </a:rPr>
              <a:t>极</a:t>
            </a:r>
            <a:r>
              <a:rPr lang="zh-CN" altLang="en-US">
                <a:latin typeface="+mn-lt"/>
                <a:cs typeface="+mn-lt"/>
                <a:sym typeface="+mn-ea"/>
              </a:rPr>
              <a:t>的指向</a:t>
            </a:r>
            <a:r>
              <a:rPr lang="en-US" altLang="zh-CN">
                <a:latin typeface="+mn-lt"/>
                <a:cs typeface="+mn-lt"/>
                <a:sym typeface="+mn-ea"/>
              </a:rPr>
              <a:t> ?  </a:t>
            </a:r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775335" y="4993005"/>
            <a:ext cx="10229215" cy="1410970"/>
            <a:chOff x="1221" y="7533"/>
            <a:chExt cx="16109" cy="2222"/>
          </a:xfrm>
        </p:grpSpPr>
        <p:sp>
          <p:nvSpPr>
            <p:cNvPr id="13" name="文本框 12"/>
            <p:cNvSpPr txBox="1"/>
            <p:nvPr/>
          </p:nvSpPr>
          <p:spPr>
            <a:xfrm>
              <a:off x="1221" y="8210"/>
              <a:ext cx="2928" cy="67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zh-CN" sz="2200" b="1" smtClean="0">
                  <a:cs typeface="Times New Roman" panose="02020603050405020304" charset="0"/>
                  <a:sym typeface="+mn-ea"/>
                </a:rPr>
                <a:t>右手螺旋定则</a:t>
              </a:r>
              <a:endParaRPr lang="zh-CN" altLang="zh-CN" sz="2200" b="1" smtClean="0">
                <a:cs typeface="Times New Roman" panose="02020603050405020304"/>
                <a:sym typeface="+mn-ea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408" y="8210"/>
              <a:ext cx="2488" cy="67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zh-CN" sz="2200" b="1" smtClean="0">
                  <a:cs typeface="Times New Roman" panose="02020603050405020304" charset="0"/>
                  <a:sym typeface="+mn-ea"/>
                </a:rPr>
                <a:t>画出磁感线</a:t>
              </a:r>
              <a:endParaRPr lang="zh-CN" altLang="zh-CN" sz="2200" b="1" smtClean="0"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9274" y="8210"/>
              <a:ext cx="3368" cy="67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zh-CN" sz="2200" b="1" smtClean="0">
                  <a:cs typeface="Times New Roman" panose="02020603050405020304" charset="0"/>
                  <a:sym typeface="+mn-ea"/>
                </a:rPr>
                <a:t>磁感线</a:t>
              </a:r>
              <a:r>
                <a:rPr lang="zh-CN" altLang="zh-CN" sz="2200" b="1" smtClean="0">
                  <a:solidFill>
                    <a:srgbClr val="FF0000"/>
                  </a:solidFill>
                  <a:cs typeface="Times New Roman" panose="02020603050405020304" charset="0"/>
                  <a:sym typeface="+mn-ea"/>
                </a:rPr>
                <a:t>切线方向</a:t>
              </a:r>
              <a:endParaRPr lang="zh-CN" altLang="zh-CN" sz="2200" b="1" smtClean="0">
                <a:solidFill>
                  <a:srgbClr val="FF0000"/>
                </a:solidFill>
                <a:cs typeface="Times New Roman" panose="02020603050405020304"/>
                <a:sym typeface="+mn-ea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3424" y="7533"/>
              <a:ext cx="3906" cy="67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zh-CN" altLang="en-US" sz="2200" b="1" smtClean="0">
                  <a:cs typeface="+mn-lt"/>
                  <a:sym typeface="+mn-ea"/>
                </a:rPr>
                <a:t>磁针</a:t>
              </a:r>
              <a:r>
                <a:rPr lang="zh-CN" altLang="en-US" sz="2200" b="1" smtClean="0">
                  <a:solidFill>
                    <a:srgbClr val="FF0000"/>
                  </a:solidFill>
                  <a:cs typeface="+mn-lt"/>
                  <a:sym typeface="+mn-ea"/>
                </a:rPr>
                <a:t>静止 </a:t>
              </a:r>
              <a:r>
                <a:rPr lang="en-US" altLang="zh-CN" sz="2200" b="1" i="1" smtClean="0">
                  <a:solidFill>
                    <a:srgbClr val="FF0000"/>
                  </a:solidFill>
                  <a:cs typeface="+mn-lt"/>
                  <a:sym typeface="+mn-ea"/>
                </a:rPr>
                <a:t>N</a:t>
              </a:r>
              <a:r>
                <a:rPr lang="en-US" altLang="zh-CN" sz="2200" b="1" smtClean="0">
                  <a:solidFill>
                    <a:srgbClr val="FF0000"/>
                  </a:solidFill>
                  <a:cs typeface="+mn-lt"/>
                  <a:sym typeface="+mn-ea"/>
                </a:rPr>
                <a:t> </a:t>
              </a:r>
              <a:r>
                <a:rPr lang="zh-CN" altLang="en-US" sz="2200" b="1" smtClean="0">
                  <a:solidFill>
                    <a:srgbClr val="FF0000"/>
                  </a:solidFill>
                  <a:cs typeface="+mn-lt"/>
                  <a:sym typeface="+mn-ea"/>
                </a:rPr>
                <a:t>极</a:t>
              </a:r>
              <a:r>
                <a:rPr lang="zh-CN" altLang="en-US" sz="2200" b="1" smtClean="0">
                  <a:cs typeface="+mn-lt"/>
                  <a:sym typeface="+mn-ea"/>
                </a:rPr>
                <a:t>方向</a:t>
              </a:r>
              <a:endParaRPr lang="zh-CN" altLang="zh-CN" sz="2200" b="1" smtClean="0">
                <a:solidFill>
                  <a:srgbClr val="FF0000"/>
                </a:solidFill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3424" y="9079"/>
              <a:ext cx="3906" cy="67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zh-CN" altLang="en-US" sz="2200" b="1" smtClean="0">
                  <a:cs typeface="+mn-lt"/>
                  <a:sym typeface="+mn-ea"/>
                </a:rPr>
                <a:t>磁感应强度 </a:t>
              </a:r>
              <a:r>
                <a:rPr lang="en-US" altLang="zh-CN" sz="2200" b="1" i="1" smtClean="0">
                  <a:solidFill>
                    <a:srgbClr val="FF0000"/>
                  </a:solidFill>
                  <a:cs typeface="+mn-lt"/>
                  <a:sym typeface="+mn-ea"/>
                </a:rPr>
                <a:t>B</a:t>
              </a:r>
              <a:r>
                <a:rPr lang="en-US" altLang="zh-CN" sz="2200" b="1" i="1" smtClean="0">
                  <a:cs typeface="+mn-lt"/>
                  <a:sym typeface="+mn-ea"/>
                </a:rPr>
                <a:t> </a:t>
              </a:r>
              <a:r>
                <a:rPr lang="zh-CN" altLang="en-US" sz="2200" b="1" smtClean="0">
                  <a:cs typeface="+mn-lt"/>
                  <a:sym typeface="+mn-ea"/>
                </a:rPr>
                <a:t>方向</a:t>
              </a:r>
              <a:endParaRPr lang="zh-CN" altLang="zh-CN" sz="2200" b="1" smtClean="0">
                <a:solidFill>
                  <a:srgbClr val="FF0000"/>
                </a:solidFill>
                <a:cs typeface="Times New Roman" panose="02020603050405020304" charset="0"/>
                <a:sym typeface="+mn-ea"/>
              </a:endParaRPr>
            </a:p>
          </p:txBody>
        </p:sp>
        <p:cxnSp>
          <p:nvCxnSpPr>
            <p:cNvPr id="18" name="直接箭头连接符 17"/>
            <p:cNvCxnSpPr>
              <a:stCxn id="13" idx="3"/>
              <a:endCxn id="14" idx="1"/>
            </p:cNvCxnSpPr>
            <p:nvPr/>
          </p:nvCxnSpPr>
          <p:spPr>
            <a:xfrm>
              <a:off x="4149" y="8549"/>
              <a:ext cx="1259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箭头连接符 18"/>
            <p:cNvCxnSpPr>
              <a:stCxn id="14" idx="3"/>
              <a:endCxn id="15" idx="1"/>
            </p:cNvCxnSpPr>
            <p:nvPr/>
          </p:nvCxnSpPr>
          <p:spPr>
            <a:xfrm>
              <a:off x="7896" y="8549"/>
              <a:ext cx="1378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肘形连接符 19"/>
            <p:cNvCxnSpPr>
              <a:stCxn id="15" idx="0"/>
              <a:endCxn id="16" idx="1"/>
            </p:cNvCxnSpPr>
            <p:nvPr/>
          </p:nvCxnSpPr>
          <p:spPr>
            <a:xfrm rot="16200000">
              <a:off x="12022" y="6808"/>
              <a:ext cx="338" cy="2466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肘形连接符 20"/>
            <p:cNvCxnSpPr>
              <a:stCxn id="15" idx="2"/>
              <a:endCxn id="17" idx="1"/>
            </p:cNvCxnSpPr>
            <p:nvPr/>
          </p:nvCxnSpPr>
          <p:spPr>
            <a:xfrm rot="5400000" flipV="1">
              <a:off x="11926" y="7919"/>
              <a:ext cx="531" cy="2466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/>
          <p:cNvSpPr txBox="1"/>
          <p:nvPr/>
        </p:nvSpPr>
        <p:spPr>
          <a:xfrm>
            <a:off x="844550" y="4265930"/>
            <a:ext cx="1859280" cy="429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 b="1">
                <a:solidFill>
                  <a:srgbClr val="FF0000"/>
                </a:solidFill>
              </a:rPr>
              <a:t>垂直纸面向里</a:t>
            </a:r>
            <a:endParaRPr lang="zh-CN" altLang="en-US" sz="22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03520" y="4265930"/>
            <a:ext cx="1859280" cy="429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 b="1">
                <a:solidFill>
                  <a:srgbClr val="FF0000"/>
                </a:solidFill>
              </a:rPr>
              <a:t>垂直纸面向外</a:t>
            </a:r>
            <a:endParaRPr lang="en-US" altLang="zh-CN" sz="2200" b="1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14155" y="4265930"/>
            <a:ext cx="1300480" cy="429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 b="1">
                <a:solidFill>
                  <a:srgbClr val="FF0000"/>
                </a:solidFill>
              </a:rPr>
              <a:t>水平向左</a:t>
            </a:r>
            <a:endParaRPr lang="zh-CN" altLang="en-US" sz="2200" b="1">
              <a:solidFill>
                <a:srgbClr val="FF0000"/>
              </a:solidFill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7695" y="2083435"/>
            <a:ext cx="10689590" cy="2490470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3054350" y="4265930"/>
            <a:ext cx="1859280" cy="429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 b="1">
                <a:solidFill>
                  <a:srgbClr val="FF0000"/>
                </a:solidFill>
              </a:rPr>
              <a:t>垂直纸面向里</a:t>
            </a:r>
            <a:endParaRPr lang="zh-CN" altLang="en-US" sz="2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2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01891"/>
            <a:ext cx="2389505" cy="661749"/>
          </a:xfrm>
        </p:spPr>
        <p:txBody>
          <a:bodyPr wrap="square"/>
          <a:lstStyle/>
          <a:p>
            <a:r>
              <a:rPr lang="zh-CN" altLang="zh-CN"/>
              <a:t>磁场叠加原理 </a:t>
            </a:r>
            <a:endParaRPr lang="en-US" altLang="zh-CN"/>
          </a:p>
        </p:txBody>
      </p:sp>
      <p:sp>
        <p:nvSpPr>
          <p:cNvPr id="4" name="内容占位符 3"/>
          <p:cNvSpPr/>
          <p:nvPr>
            <p:ph idx="1"/>
          </p:nvPr>
        </p:nvSpPr>
        <p:spPr>
          <a:xfrm>
            <a:off x="148590" y="1041400"/>
            <a:ext cx="11607800" cy="1172210"/>
          </a:xfrm>
        </p:spPr>
        <p:txBody>
          <a:bodyPr/>
          <a:lstStyle/>
          <a:p>
            <a:r>
              <a:rPr lang="zh-CN" altLang="zh-CN"/>
              <a:t>磁场叠加原理 ：</a:t>
            </a:r>
            <a:r>
              <a:rPr lang="zh-CN" altLang="en-US"/>
              <a:t>空间某一点的磁场(以磁感强度度示)是</a:t>
            </a:r>
            <a:r>
              <a:rPr lang="zh-CN" altLang="en-US">
                <a:solidFill>
                  <a:srgbClr val="FF0000"/>
                </a:solidFill>
              </a:rPr>
              <a:t>各个磁场源</a:t>
            </a:r>
            <a:r>
              <a:rPr lang="zh-CN" altLang="en-US"/>
              <a:t>(电流或运动电荷)各自在该点产生的磁场的叠加(</a:t>
            </a:r>
            <a:r>
              <a:rPr lang="zh-CN" altLang="en-US">
                <a:solidFill>
                  <a:srgbClr val="FF0000"/>
                </a:solidFill>
              </a:rPr>
              <a:t>矢量和</a:t>
            </a:r>
            <a:r>
              <a:rPr lang="zh-CN" altLang="en-US"/>
              <a:t>)</a:t>
            </a:r>
            <a:endParaRPr lang="zh-CN" altLang="en-US"/>
          </a:p>
          <a:p>
            <a:endParaRPr lang="zh-CN" altLang="en-US">
              <a:latin typeface="+mn-lt"/>
              <a:cs typeface="+mn-lt"/>
              <a:sym typeface="+mn-ea"/>
            </a:endParaRPr>
          </a:p>
          <a:p>
            <a:endParaRPr lang="zh-CN" altLang="en-US" u="sng">
              <a:solidFill>
                <a:srgbClr val="FF0000"/>
              </a:solidFill>
            </a:endParaRPr>
          </a:p>
          <a:p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 flipH="1">
            <a:off x="6599555" y="2546350"/>
            <a:ext cx="4669790" cy="3216910"/>
            <a:chOff x="10501" y="4723"/>
            <a:chExt cx="7354" cy="5066"/>
          </a:xfrm>
        </p:grpSpPr>
        <p:grpSp>
          <p:nvGrpSpPr>
            <p:cNvPr id="17" name="组合 16"/>
            <p:cNvGrpSpPr/>
            <p:nvPr/>
          </p:nvGrpSpPr>
          <p:grpSpPr>
            <a:xfrm>
              <a:off x="11685" y="4723"/>
              <a:ext cx="5018" cy="5065"/>
              <a:chOff x="11793" y="5306"/>
              <a:chExt cx="5018" cy="5065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12361" y="5920"/>
                <a:ext cx="3882" cy="3701"/>
                <a:chOff x="12361" y="5920"/>
                <a:chExt cx="3882" cy="3701"/>
              </a:xfrm>
            </p:grpSpPr>
            <p:sp>
              <p:nvSpPr>
                <p:cNvPr id="7" name="椭圆 6"/>
                <p:cNvSpPr/>
                <p:nvPr/>
              </p:nvSpPr>
              <p:spPr>
                <a:xfrm>
                  <a:off x="12457" y="6016"/>
                  <a:ext cx="3690" cy="3533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" name="椭圆 7"/>
                <p:cNvSpPr/>
                <p:nvPr/>
              </p:nvSpPr>
              <p:spPr>
                <a:xfrm>
                  <a:off x="14198" y="5920"/>
                  <a:ext cx="208" cy="20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9" name="椭圆 8"/>
                <p:cNvSpPr/>
                <p:nvPr/>
              </p:nvSpPr>
              <p:spPr>
                <a:xfrm>
                  <a:off x="12361" y="7679"/>
                  <a:ext cx="208" cy="20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10" name="椭圆 9"/>
                <p:cNvSpPr/>
                <p:nvPr/>
              </p:nvSpPr>
              <p:spPr>
                <a:xfrm>
                  <a:off x="16035" y="7678"/>
                  <a:ext cx="208" cy="20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11" name="椭圆 10"/>
                <p:cNvSpPr/>
                <p:nvPr/>
              </p:nvSpPr>
              <p:spPr>
                <a:xfrm>
                  <a:off x="14198" y="9413"/>
                  <a:ext cx="208" cy="20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13" name="椭圆 12"/>
                <p:cNvSpPr/>
                <p:nvPr/>
              </p:nvSpPr>
              <p:spPr>
                <a:xfrm>
                  <a:off x="13956" y="7437"/>
                  <a:ext cx="692" cy="692"/>
                </a:xfrm>
                <a:prstGeom prst="ellipse">
                  <a:avLst/>
                </a:prstGeom>
                <a:noFill/>
                <a:ln w="28575" cmpd="sng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4" name="文本框 13"/>
              <p:cNvSpPr txBox="1"/>
              <p:nvPr/>
            </p:nvSpPr>
            <p:spPr>
              <a:xfrm>
                <a:off x="16243" y="7063"/>
                <a:ext cx="568" cy="8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i="1"/>
                  <a:t>d</a:t>
                </a:r>
                <a:endParaRPr lang="en-US" altLang="zh-CN" sz="2800" b="1" i="1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14018" y="5306"/>
                <a:ext cx="537" cy="8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i="1"/>
                  <a:t>c</a:t>
                </a:r>
                <a:endParaRPr lang="en-US" altLang="zh-CN" sz="2800" b="1" i="1"/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11793" y="7063"/>
                <a:ext cx="568" cy="8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i="1"/>
                  <a:t>b</a:t>
                </a:r>
                <a:endParaRPr lang="en-US" altLang="zh-CN" sz="2800" b="1" i="1"/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14080" y="9549"/>
                <a:ext cx="568" cy="8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i="1"/>
                  <a:t>a</a:t>
                </a:r>
                <a:endParaRPr lang="en-US" altLang="zh-CN" sz="2800" b="1" i="1"/>
              </a:p>
            </p:txBody>
          </p:sp>
        </p:grpSp>
        <p:sp>
          <p:nvSpPr>
            <p:cNvPr id="33" name="文本框 32"/>
            <p:cNvSpPr txBox="1"/>
            <p:nvPr/>
          </p:nvSpPr>
          <p:spPr>
            <a:xfrm>
              <a:off x="11077" y="6371"/>
              <a:ext cx="608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sz="2400" b="1" i="1">
                  <a:cs typeface="+mn-lt"/>
                  <a:sym typeface="+mn-ea"/>
                </a:rPr>
                <a:t>B</a:t>
              </a:r>
              <a:endParaRPr lang="zh-CN" altLang="en-US" sz="2400" b="1" i="1">
                <a:cs typeface="+mn-lt"/>
                <a:sym typeface="+mn-ea"/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 flipH="1">
              <a:off x="10501" y="4817"/>
              <a:ext cx="7354" cy="4972"/>
              <a:chOff x="10501" y="4817"/>
              <a:chExt cx="7354" cy="4972"/>
            </a:xfrm>
          </p:grpSpPr>
          <p:cxnSp>
            <p:nvCxnSpPr>
              <p:cNvPr id="36" name="直接箭头连接符 35"/>
              <p:cNvCxnSpPr/>
              <p:nvPr/>
            </p:nvCxnSpPr>
            <p:spPr>
              <a:xfrm>
                <a:off x="10501" y="4817"/>
                <a:ext cx="73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箭头连接符 36"/>
              <p:cNvCxnSpPr/>
              <p:nvPr/>
            </p:nvCxnSpPr>
            <p:spPr>
              <a:xfrm>
                <a:off x="10501" y="6060"/>
                <a:ext cx="73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箭头连接符 37"/>
              <p:cNvCxnSpPr/>
              <p:nvPr/>
            </p:nvCxnSpPr>
            <p:spPr>
              <a:xfrm>
                <a:off x="10501" y="7303"/>
                <a:ext cx="73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箭头连接符 38"/>
              <p:cNvCxnSpPr/>
              <p:nvPr/>
            </p:nvCxnSpPr>
            <p:spPr>
              <a:xfrm>
                <a:off x="10501" y="9789"/>
                <a:ext cx="73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箭头连接符 39"/>
              <p:cNvCxnSpPr/>
              <p:nvPr/>
            </p:nvCxnSpPr>
            <p:spPr>
              <a:xfrm>
                <a:off x="10501" y="8546"/>
                <a:ext cx="73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6" name="文本框 45"/>
          <p:cNvSpPr txBox="1"/>
          <p:nvPr/>
        </p:nvSpPr>
        <p:spPr>
          <a:xfrm>
            <a:off x="8575040" y="6164580"/>
            <a:ext cx="817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000" b="1"/>
              <a:t>第</a:t>
            </a:r>
            <a:r>
              <a:rPr lang="en-US" altLang="zh-CN" sz="2000" b="1"/>
              <a:t>6</a:t>
            </a:r>
            <a:r>
              <a:rPr lang="zh-CN" altLang="en-US" sz="2000" b="1"/>
              <a:t>题</a:t>
            </a:r>
            <a:endParaRPr lang="zh-CN" altLang="en-US" sz="2000" b="1"/>
          </a:p>
        </p:txBody>
      </p:sp>
      <p:grpSp>
        <p:nvGrpSpPr>
          <p:cNvPr id="48" name="组合 47"/>
          <p:cNvGrpSpPr/>
          <p:nvPr/>
        </p:nvGrpSpPr>
        <p:grpSpPr>
          <a:xfrm>
            <a:off x="690880" y="2598420"/>
            <a:ext cx="4856480" cy="3992245"/>
            <a:chOff x="1088" y="4092"/>
            <a:chExt cx="7648" cy="6287"/>
          </a:xfrm>
        </p:grpSpPr>
        <p:sp>
          <p:nvSpPr>
            <p:cNvPr id="45" name="文本框 44"/>
            <p:cNvSpPr txBox="1"/>
            <p:nvPr/>
          </p:nvSpPr>
          <p:spPr>
            <a:xfrm>
              <a:off x="3735" y="9751"/>
              <a:ext cx="12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2000" b="1"/>
                <a:t>第</a:t>
              </a:r>
              <a:r>
                <a:rPr lang="en-US" altLang="zh-CN" sz="2000" b="1"/>
                <a:t>5</a:t>
              </a:r>
              <a:r>
                <a:rPr lang="zh-CN" altLang="en-US" sz="2000" b="1"/>
                <a:t>题</a:t>
              </a:r>
              <a:endParaRPr lang="zh-CN" altLang="en-US" sz="2000" b="1"/>
            </a:p>
          </p:txBody>
        </p:sp>
        <p:pic>
          <p:nvPicPr>
            <p:cNvPr id="47" name="图片 4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8" y="4092"/>
              <a:ext cx="7649" cy="4788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01891"/>
            <a:ext cx="2389505" cy="661749"/>
          </a:xfrm>
        </p:spPr>
        <p:txBody>
          <a:bodyPr wrap="square"/>
          <a:lstStyle/>
          <a:p>
            <a:r>
              <a:rPr lang="zh-CN" altLang="zh-CN"/>
              <a:t>磁场叠加原理 </a:t>
            </a:r>
            <a:endParaRPr lang="en-US" altLang="zh-CN"/>
          </a:p>
        </p:txBody>
      </p:sp>
      <p:sp>
        <p:nvSpPr>
          <p:cNvPr id="4" name="内容占位符 3"/>
          <p:cNvSpPr/>
          <p:nvPr>
            <p:ph idx="1"/>
          </p:nvPr>
        </p:nvSpPr>
        <p:spPr>
          <a:xfrm>
            <a:off x="148590" y="1041400"/>
            <a:ext cx="11607800" cy="1172210"/>
          </a:xfrm>
        </p:spPr>
        <p:txBody>
          <a:bodyPr/>
          <a:lstStyle/>
          <a:p>
            <a:r>
              <a:rPr lang="zh-CN" altLang="zh-CN"/>
              <a:t>磁场叠加原理 ：</a:t>
            </a:r>
            <a:r>
              <a:rPr lang="zh-CN" altLang="en-US"/>
              <a:t>空间某一点的磁场(以磁感强度度示)是</a:t>
            </a:r>
            <a:r>
              <a:rPr lang="zh-CN" altLang="en-US">
                <a:solidFill>
                  <a:srgbClr val="FF0000"/>
                </a:solidFill>
              </a:rPr>
              <a:t>各个磁场源</a:t>
            </a:r>
            <a:r>
              <a:rPr lang="zh-CN" altLang="en-US"/>
              <a:t>(电流或运动电荷)各自在该点产生的磁场的叠加(</a:t>
            </a:r>
            <a:r>
              <a:rPr lang="zh-CN" altLang="en-US">
                <a:solidFill>
                  <a:srgbClr val="FF0000"/>
                </a:solidFill>
              </a:rPr>
              <a:t>矢量和</a:t>
            </a:r>
            <a:r>
              <a:rPr lang="zh-CN" altLang="en-US"/>
              <a:t>)</a:t>
            </a:r>
            <a:endParaRPr lang="zh-CN" altLang="en-US"/>
          </a:p>
          <a:p>
            <a:r>
              <a:rPr lang="zh-CN" altLang="en-US">
                <a:latin typeface="+mn-lt"/>
                <a:cs typeface="+mn-lt"/>
                <a:sym typeface="+mn-ea"/>
              </a:rPr>
              <a:t>例：如图所示，导线</a:t>
            </a:r>
            <a:r>
              <a:rPr lang="en-US" altLang="zh-CN" i="1">
                <a:latin typeface="+mn-lt"/>
                <a:cs typeface="+mn-lt"/>
                <a:sym typeface="+mn-ea"/>
              </a:rPr>
              <a:t>L</a:t>
            </a:r>
            <a:r>
              <a:rPr lang="en-US" altLang="zh-CN" i="1" baseline="-25000">
                <a:latin typeface="+mn-lt"/>
                <a:cs typeface="+mn-lt"/>
                <a:sym typeface="+mn-ea"/>
              </a:rPr>
              <a:t>1 </a:t>
            </a:r>
            <a:r>
              <a:rPr lang="zh-CN" altLang="en-US">
                <a:latin typeface="+mn-lt"/>
                <a:cs typeface="+mn-lt"/>
                <a:sym typeface="+mn-ea"/>
              </a:rPr>
              <a:t>电流垂直纸面向外，在</a:t>
            </a:r>
            <a:r>
              <a:rPr lang="en-US" altLang="zh-CN" i="1">
                <a:latin typeface="+mn-lt"/>
                <a:cs typeface="+mn-lt"/>
                <a:sym typeface="+mn-ea"/>
              </a:rPr>
              <a:t>O</a:t>
            </a:r>
            <a:r>
              <a:rPr lang="zh-CN" altLang="en-US">
                <a:latin typeface="+mn-lt"/>
                <a:cs typeface="+mn-lt"/>
                <a:sym typeface="+mn-ea"/>
              </a:rPr>
              <a:t>点产</a:t>
            </a:r>
            <a:r>
              <a:rPr lang="zh-CN" altLang="en-US">
                <a:sym typeface="+mn-ea"/>
              </a:rPr>
              <a:t>磁场感应强度大小为</a:t>
            </a:r>
            <a:r>
              <a:rPr lang="en-US" altLang="zh-CN" i="1">
                <a:sym typeface="+mn-ea"/>
              </a:rPr>
              <a:t>B</a:t>
            </a:r>
            <a:r>
              <a:rPr lang="zh-CN" altLang="en-US" i="1">
                <a:sym typeface="+mn-ea"/>
              </a:rPr>
              <a:t>，</a:t>
            </a:r>
            <a:r>
              <a:rPr lang="zh-CN" altLang="en-US">
                <a:sym typeface="+mn-ea"/>
              </a:rPr>
              <a:t>试分析：</a:t>
            </a:r>
            <a:endParaRPr lang="en-US" altLang="zh-CN" i="1">
              <a:sym typeface="+mn-ea"/>
            </a:endParaRPr>
          </a:p>
          <a:p>
            <a:r>
              <a:rPr lang="en-US" altLang="zh-CN">
                <a:sym typeface="+mn-ea"/>
              </a:rPr>
              <a:t>1</a:t>
            </a:r>
            <a:r>
              <a:rPr lang="zh-CN" altLang="en-US">
                <a:sym typeface="+mn-ea"/>
              </a:rPr>
              <a:t>）</a:t>
            </a:r>
            <a:r>
              <a:rPr lang="en-US" altLang="zh-CN" i="1">
                <a:latin typeface="+mn-lt"/>
                <a:cs typeface="+mn-lt"/>
                <a:sym typeface="+mn-ea"/>
              </a:rPr>
              <a:t>L</a:t>
            </a:r>
            <a:r>
              <a:rPr lang="en-US" altLang="zh-CN" i="1" baseline="-25000">
                <a:latin typeface="+mn-lt"/>
                <a:cs typeface="+mn-lt"/>
                <a:sym typeface="+mn-ea"/>
              </a:rPr>
              <a:t>1 </a:t>
            </a:r>
            <a:r>
              <a:rPr lang="zh-CN" altLang="en-US">
                <a:latin typeface="+mn-lt"/>
                <a:cs typeface="+mn-lt"/>
                <a:sym typeface="+mn-ea"/>
              </a:rPr>
              <a:t>导线在</a:t>
            </a:r>
            <a:r>
              <a:rPr lang="en-US" altLang="zh-CN" i="1">
                <a:latin typeface="+mn-lt"/>
                <a:cs typeface="+mn-lt"/>
                <a:sym typeface="+mn-ea"/>
              </a:rPr>
              <a:t>O</a:t>
            </a:r>
            <a:r>
              <a:rPr lang="zh-CN" altLang="en-US">
                <a:latin typeface="+mn-lt"/>
                <a:cs typeface="+mn-lt"/>
                <a:sym typeface="+mn-ea"/>
              </a:rPr>
              <a:t>点产生的</a:t>
            </a:r>
            <a:r>
              <a:rPr lang="zh-CN" altLang="en-US">
                <a:sym typeface="+mn-ea"/>
              </a:rPr>
              <a:t>磁场方向？</a:t>
            </a:r>
            <a:endParaRPr lang="zh-CN" altLang="en-US">
              <a:sym typeface="+mn-ea"/>
            </a:endParaRPr>
          </a:p>
          <a:p>
            <a:endParaRPr lang="en-US" altLang="zh-CN">
              <a:sym typeface="+mn-ea"/>
            </a:endParaRPr>
          </a:p>
          <a:p>
            <a:r>
              <a:rPr lang="en-US" altLang="zh-CN">
                <a:sym typeface="+mn-ea"/>
              </a:rPr>
              <a:t>2</a:t>
            </a:r>
            <a:r>
              <a:rPr lang="zh-CN" altLang="en-US">
                <a:sym typeface="+mn-ea"/>
              </a:rPr>
              <a:t>）如图所示以</a:t>
            </a:r>
            <a:r>
              <a:rPr lang="en-US" altLang="zh-CN">
                <a:sym typeface="+mn-ea"/>
              </a:rPr>
              <a:t>O</a:t>
            </a:r>
            <a:r>
              <a:rPr lang="zh-CN" altLang="en-US">
                <a:sym typeface="+mn-ea"/>
              </a:rPr>
              <a:t>点为圆心，又放一根与</a:t>
            </a:r>
            <a:r>
              <a:rPr lang="zh-CN" altLang="en-US">
                <a:latin typeface="+mn-lt"/>
                <a:cs typeface="+mn-lt"/>
                <a:sym typeface="+mn-ea"/>
              </a:rPr>
              <a:t>导线</a:t>
            </a:r>
            <a:r>
              <a:rPr lang="en-US" altLang="zh-CN" i="1">
                <a:latin typeface="+mn-lt"/>
                <a:cs typeface="+mn-lt"/>
                <a:sym typeface="+mn-ea"/>
              </a:rPr>
              <a:t>L</a:t>
            </a:r>
            <a:r>
              <a:rPr lang="en-US" altLang="zh-CN" i="1" baseline="-25000">
                <a:latin typeface="+mn-lt"/>
                <a:cs typeface="+mn-lt"/>
                <a:sym typeface="+mn-ea"/>
              </a:rPr>
              <a:t>1</a:t>
            </a:r>
            <a:r>
              <a:rPr lang="zh-CN" altLang="en-US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电流等大反向</a:t>
            </a:r>
            <a:r>
              <a:rPr lang="zh-CN" altLang="en-US">
                <a:latin typeface="+mn-lt"/>
                <a:cs typeface="+mn-lt"/>
                <a:sym typeface="+mn-ea"/>
              </a:rPr>
              <a:t>的</a:t>
            </a:r>
            <a:endParaRPr lang="zh-CN" altLang="en-US">
              <a:latin typeface="+mn-lt"/>
              <a:cs typeface="+mn-lt"/>
              <a:sym typeface="+mn-ea"/>
            </a:endParaRPr>
          </a:p>
          <a:p>
            <a:r>
              <a:rPr lang="zh-CN" altLang="en-US">
                <a:latin typeface="+mn-lt"/>
                <a:cs typeface="+mn-lt"/>
                <a:sym typeface="+mn-ea"/>
              </a:rPr>
              <a:t>      导线</a:t>
            </a:r>
            <a:r>
              <a:rPr lang="en-US" altLang="zh-CN" i="1">
                <a:latin typeface="+mn-lt"/>
                <a:cs typeface="+mn-lt"/>
                <a:sym typeface="+mn-ea"/>
              </a:rPr>
              <a:t>L</a:t>
            </a:r>
            <a:r>
              <a:rPr lang="en-US" altLang="zh-CN" i="1" baseline="-25000">
                <a:latin typeface="+mn-lt"/>
                <a:cs typeface="+mn-lt"/>
                <a:sym typeface="+mn-ea"/>
              </a:rPr>
              <a:t>2 </a:t>
            </a:r>
            <a:r>
              <a:rPr lang="zh-CN" altLang="en-US" i="1" baseline="-25000">
                <a:latin typeface="+mn-lt"/>
                <a:cs typeface="+mn-lt"/>
                <a:sym typeface="+mn-ea"/>
              </a:rPr>
              <a:t>，</a:t>
            </a:r>
            <a:r>
              <a:rPr lang="zh-CN" altLang="en-US"/>
              <a:t>求</a:t>
            </a:r>
            <a:r>
              <a:rPr lang="en-US" altLang="zh-CN" i="1"/>
              <a:t>O</a:t>
            </a:r>
            <a:r>
              <a:rPr lang="zh-CN" altLang="en-US"/>
              <a:t>点磁感强度大小和方向？</a:t>
            </a:r>
            <a:endParaRPr lang="zh-CN" altLang="en-US"/>
          </a:p>
          <a:p>
            <a:endParaRPr lang="en-US" altLang="zh-CN">
              <a:sym typeface="+mn-ea"/>
            </a:endParaRPr>
          </a:p>
          <a:p>
            <a:r>
              <a:rPr lang="en-US" altLang="zh-CN">
                <a:sym typeface="+mn-ea"/>
              </a:rPr>
              <a:t>3</a:t>
            </a:r>
            <a:r>
              <a:rPr lang="zh-CN" altLang="en-US">
                <a:sym typeface="+mn-ea"/>
              </a:rPr>
              <a:t>）将</a:t>
            </a:r>
            <a:r>
              <a:rPr lang="zh-CN" altLang="en-US">
                <a:latin typeface="+mn-lt"/>
                <a:cs typeface="+mn-lt"/>
                <a:sym typeface="+mn-ea"/>
              </a:rPr>
              <a:t>导线</a:t>
            </a:r>
            <a:r>
              <a:rPr lang="en-US" altLang="zh-CN" i="1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L</a:t>
            </a:r>
            <a:r>
              <a:rPr lang="en-US" altLang="zh-CN" i="1" baseline="-25000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1</a:t>
            </a:r>
            <a:r>
              <a:rPr lang="zh-CN" altLang="en-US">
                <a:sym typeface="+mn-ea"/>
              </a:rPr>
              <a:t>移至如图所示的位置</a:t>
            </a:r>
            <a:r>
              <a:rPr lang="en-US" altLang="zh-CN" i="1">
                <a:sym typeface="+mn-ea"/>
              </a:rPr>
              <a:t>P</a:t>
            </a:r>
            <a:r>
              <a:rPr lang="zh-CN" altLang="en-US">
                <a:sym typeface="+mn-ea"/>
              </a:rPr>
              <a:t>，求</a:t>
            </a:r>
            <a:r>
              <a:rPr lang="en-US" altLang="zh-CN" i="1">
                <a:sym typeface="+mn-ea"/>
              </a:rPr>
              <a:t>O</a:t>
            </a:r>
            <a:r>
              <a:rPr lang="zh-CN" altLang="en-US">
                <a:sym typeface="+mn-ea"/>
              </a:rPr>
              <a:t>点磁感强度大小和方向？</a:t>
            </a:r>
            <a:endParaRPr lang="zh-CN" altLang="en-US">
              <a:latin typeface="+mn-lt"/>
              <a:cs typeface="+mn-lt"/>
              <a:sym typeface="+mn-ea"/>
            </a:endParaRPr>
          </a:p>
          <a:p>
            <a:endParaRPr lang="zh-CN" altLang="en-US" u="sng">
              <a:solidFill>
                <a:srgbClr val="FF0000"/>
              </a:solidFill>
            </a:endParaRPr>
          </a:p>
          <a:p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8662670" y="3191510"/>
            <a:ext cx="3385820" cy="3114675"/>
            <a:chOff x="13492" y="2986"/>
            <a:chExt cx="5332" cy="4905"/>
          </a:xfrm>
        </p:grpSpPr>
        <p:sp>
          <p:nvSpPr>
            <p:cNvPr id="25" name="椭圆 24"/>
            <p:cNvSpPr/>
            <p:nvPr/>
          </p:nvSpPr>
          <p:spPr>
            <a:xfrm>
              <a:off x="13492" y="2986"/>
              <a:ext cx="5123" cy="4905"/>
            </a:xfrm>
            <a:prstGeom prst="ellipse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18374" y="5259"/>
              <a:ext cx="450" cy="450"/>
              <a:chOff x="18374" y="5259"/>
              <a:chExt cx="450" cy="45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18374" y="5259"/>
                <a:ext cx="450" cy="450"/>
              </a:xfrm>
              <a:prstGeom prst="ellipse">
                <a:avLst/>
              </a:prstGeom>
              <a:ln w="127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cxnSp>
            <p:nvCxnSpPr>
              <p:cNvPr id="6" name="直接连接符 5"/>
              <p:cNvCxnSpPr>
                <a:stCxn id="5" idx="1"/>
                <a:endCxn id="5" idx="5"/>
              </p:cNvCxnSpPr>
              <p:nvPr/>
            </p:nvCxnSpPr>
            <p:spPr>
              <a:xfrm>
                <a:off x="18440" y="5325"/>
                <a:ext cx="318" cy="318"/>
              </a:xfrm>
              <a:prstGeom prst="line">
                <a:avLst/>
              </a:prstGeom>
              <a:ln w="28575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 rot="5400000">
                <a:off x="18440" y="5325"/>
                <a:ext cx="318" cy="318"/>
              </a:xfrm>
              <a:prstGeom prst="line">
                <a:avLst/>
              </a:prstGeom>
              <a:ln w="28575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8" name="组合 67"/>
          <p:cNvGrpSpPr/>
          <p:nvPr/>
        </p:nvGrpSpPr>
        <p:grpSpPr>
          <a:xfrm>
            <a:off x="10210800" y="4705350"/>
            <a:ext cx="525145" cy="660400"/>
            <a:chOff x="15930" y="5370"/>
            <a:chExt cx="827" cy="1040"/>
          </a:xfrm>
        </p:grpSpPr>
        <p:sp>
          <p:nvSpPr>
            <p:cNvPr id="42" name="椭圆 41"/>
            <p:cNvSpPr/>
            <p:nvPr/>
          </p:nvSpPr>
          <p:spPr>
            <a:xfrm>
              <a:off x="15963" y="5370"/>
              <a:ext cx="226" cy="22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930" y="5394"/>
              <a:ext cx="827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i="1"/>
                <a:t>o</a:t>
              </a:r>
              <a:endParaRPr lang="en-US" altLang="zh-CN" sz="3600" b="1" i="1"/>
            </a:p>
          </p:txBody>
        </p:sp>
      </p:grpSp>
      <p:sp>
        <p:nvSpPr>
          <p:cNvPr id="61" name="椭圆 60"/>
          <p:cNvSpPr/>
          <p:nvPr/>
        </p:nvSpPr>
        <p:spPr>
          <a:xfrm>
            <a:off x="8539480" y="4634865"/>
            <a:ext cx="285750" cy="285750"/>
          </a:xfrm>
          <a:prstGeom prst="ellipse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grpSp>
        <p:nvGrpSpPr>
          <p:cNvPr id="67" name="组合 66"/>
          <p:cNvGrpSpPr/>
          <p:nvPr/>
        </p:nvGrpSpPr>
        <p:grpSpPr>
          <a:xfrm>
            <a:off x="8055610" y="4525010"/>
            <a:ext cx="712470" cy="459740"/>
            <a:chOff x="12536" y="5086"/>
            <a:chExt cx="1122" cy="724"/>
          </a:xfrm>
        </p:grpSpPr>
        <p:sp>
          <p:nvSpPr>
            <p:cNvPr id="62" name=" 184"/>
            <p:cNvSpPr/>
            <p:nvPr/>
          </p:nvSpPr>
          <p:spPr>
            <a:xfrm>
              <a:off x="13388" y="5349"/>
              <a:ext cx="270" cy="27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12536" y="5086"/>
              <a:ext cx="737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i="1"/>
                <a:t>L</a:t>
              </a:r>
              <a:r>
                <a:rPr lang="en-US" altLang="zh-CN" sz="2400" b="1" i="1" baseline="-25000"/>
                <a:t>1</a:t>
              </a:r>
              <a:endParaRPr lang="en-US" altLang="zh-CN" sz="2400" b="1" i="1" baseline="-25000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8596630" y="3305175"/>
            <a:ext cx="3024505" cy="2536825"/>
            <a:chOff x="13388" y="3165"/>
            <a:chExt cx="4763" cy="3995"/>
          </a:xfrm>
        </p:grpSpPr>
        <p:cxnSp>
          <p:nvCxnSpPr>
            <p:cNvPr id="51" name="直接连接符 50"/>
            <p:cNvCxnSpPr/>
            <p:nvPr/>
          </p:nvCxnSpPr>
          <p:spPr>
            <a:xfrm rot="5400000" flipH="1">
              <a:off x="14411" y="3695"/>
              <a:ext cx="3270" cy="366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椭圆 52"/>
            <p:cNvSpPr/>
            <p:nvPr/>
          </p:nvSpPr>
          <p:spPr>
            <a:xfrm>
              <a:off x="14008" y="3711"/>
              <a:ext cx="208" cy="2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6835" y="4647"/>
              <a:ext cx="1316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/>
                <a:t>60</a:t>
              </a:r>
              <a:r>
                <a:rPr lang="en-US" altLang="zh-CN" sz="2800" b="1" baseline="30000"/>
                <a:t>o</a:t>
              </a:r>
              <a:endParaRPr lang="en-US" altLang="zh-CN" sz="2800" b="1" baseline="30000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3388" y="3165"/>
              <a:ext cx="581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sz="2400" b="1" i="1">
                  <a:sym typeface="+mn-ea"/>
                </a:rPr>
                <a:t>P</a:t>
              </a:r>
              <a:endParaRPr lang="en-US" altLang="zh-CN" sz="2400" b="1" i="1">
                <a:sym typeface="+mn-ea"/>
              </a:endParaRPr>
            </a:p>
          </p:txBody>
        </p:sp>
      </p:grpSp>
      <p:cxnSp>
        <p:nvCxnSpPr>
          <p:cNvPr id="76" name="直接箭头连接符 75"/>
          <p:cNvCxnSpPr/>
          <p:nvPr/>
        </p:nvCxnSpPr>
        <p:spPr>
          <a:xfrm flipV="1">
            <a:off x="8594725" y="4768215"/>
            <a:ext cx="3355975" cy="19050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01891"/>
            <a:ext cx="2389505" cy="661749"/>
          </a:xfrm>
        </p:spPr>
        <p:txBody>
          <a:bodyPr wrap="square"/>
          <a:lstStyle/>
          <a:p>
            <a:r>
              <a:rPr lang="zh-CN" altLang="zh-CN"/>
              <a:t>磁场叠加原理 </a:t>
            </a:r>
            <a:endParaRPr lang="en-US" altLang="zh-CN"/>
          </a:p>
        </p:txBody>
      </p:sp>
      <p:sp>
        <p:nvSpPr>
          <p:cNvPr id="4" name="内容占位符 3"/>
          <p:cNvSpPr/>
          <p:nvPr>
            <p:ph idx="1"/>
          </p:nvPr>
        </p:nvSpPr>
        <p:spPr>
          <a:xfrm>
            <a:off x="148590" y="1041400"/>
            <a:ext cx="11607800" cy="1172210"/>
          </a:xfrm>
        </p:spPr>
        <p:txBody>
          <a:bodyPr/>
          <a:lstStyle/>
          <a:p>
            <a:r>
              <a:rPr lang="zh-CN" altLang="zh-CN"/>
              <a:t>磁场叠加原理 ：</a:t>
            </a:r>
            <a:r>
              <a:rPr lang="zh-CN" altLang="en-US"/>
              <a:t>空间某一点的磁场(以磁感强度度示)是</a:t>
            </a:r>
            <a:r>
              <a:rPr lang="zh-CN" altLang="en-US">
                <a:solidFill>
                  <a:srgbClr val="FF0000"/>
                </a:solidFill>
              </a:rPr>
              <a:t>各个磁场源</a:t>
            </a:r>
            <a:r>
              <a:rPr lang="zh-CN" altLang="en-US"/>
              <a:t>(电流或运动电荷)各自在该点产生的磁场的叠加(</a:t>
            </a:r>
            <a:r>
              <a:rPr lang="zh-CN" altLang="en-US">
                <a:solidFill>
                  <a:srgbClr val="FF0000"/>
                </a:solidFill>
              </a:rPr>
              <a:t>矢量和</a:t>
            </a:r>
            <a:r>
              <a:rPr lang="zh-CN" altLang="en-US"/>
              <a:t>)</a:t>
            </a:r>
            <a:endParaRPr lang="zh-CN" altLang="en-US"/>
          </a:p>
          <a:p>
            <a:r>
              <a:rPr lang="zh-CN" altLang="en-US">
                <a:latin typeface="+mn-lt"/>
                <a:cs typeface="+mn-lt"/>
                <a:sym typeface="+mn-ea"/>
              </a:rPr>
              <a:t>如图所示，一根通电直导线放在磁感应强度</a:t>
            </a:r>
            <a:r>
              <a:rPr lang="zh-CN" altLang="en-US" i="1">
                <a:latin typeface="+mn-lt"/>
                <a:cs typeface="+mn-lt"/>
                <a:sym typeface="+mn-ea"/>
              </a:rPr>
              <a:t>B</a:t>
            </a:r>
            <a:r>
              <a:rPr lang="zh-CN" altLang="en-US">
                <a:latin typeface="+mn-lt"/>
                <a:cs typeface="+mn-lt"/>
                <a:sym typeface="+mn-ea"/>
              </a:rPr>
              <a:t>＝1 T的匀强磁场中，在以导线为圆心，半径为</a:t>
            </a:r>
            <a:r>
              <a:rPr lang="zh-CN" altLang="en-US" i="1">
                <a:latin typeface="+mn-lt"/>
                <a:cs typeface="+mn-lt"/>
                <a:sym typeface="+mn-ea"/>
              </a:rPr>
              <a:t>r</a:t>
            </a:r>
            <a:r>
              <a:rPr lang="zh-CN" altLang="en-US">
                <a:latin typeface="+mn-lt"/>
                <a:cs typeface="+mn-lt"/>
                <a:sym typeface="+mn-ea"/>
              </a:rPr>
              <a:t>圆周上有</a:t>
            </a:r>
            <a:r>
              <a:rPr lang="zh-CN" altLang="en-US" i="1">
                <a:latin typeface="+mn-lt"/>
                <a:cs typeface="+mn-lt"/>
                <a:sym typeface="+mn-ea"/>
              </a:rPr>
              <a:t>a、b、c、</a:t>
            </a:r>
            <a:r>
              <a:rPr lang="zh-CN" altLang="en-US">
                <a:latin typeface="+mn-lt"/>
                <a:cs typeface="+mn-lt"/>
                <a:sym typeface="+mn-ea"/>
              </a:rPr>
              <a:t>d四个点，若</a:t>
            </a:r>
            <a:r>
              <a:rPr lang="zh-CN" altLang="en-US" i="1">
                <a:latin typeface="+mn-lt"/>
                <a:cs typeface="+mn-lt"/>
                <a:sym typeface="+mn-ea"/>
              </a:rPr>
              <a:t>a</a:t>
            </a:r>
            <a:r>
              <a:rPr lang="zh-CN" altLang="en-US">
                <a:latin typeface="+mn-lt"/>
                <a:cs typeface="+mn-lt"/>
                <a:sym typeface="+mn-ea"/>
              </a:rPr>
              <a:t>点的实际磁感应强度为</a:t>
            </a:r>
            <a:r>
              <a:rPr lang="zh-CN" altLang="en-US" i="1">
                <a:latin typeface="+mn-lt"/>
                <a:cs typeface="+mn-lt"/>
                <a:sym typeface="+mn-ea"/>
              </a:rPr>
              <a:t>0</a:t>
            </a:r>
            <a:r>
              <a:rPr lang="zh-CN" altLang="en-US">
                <a:latin typeface="+mn-lt"/>
                <a:cs typeface="+mn-lt"/>
                <a:sym typeface="+mn-ea"/>
              </a:rPr>
              <a:t>，试分析：</a:t>
            </a:r>
            <a:endParaRPr lang="zh-CN" altLang="en-US">
              <a:latin typeface="+mn-lt"/>
              <a:cs typeface="+mn-lt"/>
              <a:sym typeface="+mn-ea"/>
            </a:endParaRPr>
          </a:p>
          <a:p>
            <a:r>
              <a:rPr lang="en-US" altLang="zh-CN">
                <a:latin typeface="+mn-lt"/>
                <a:cs typeface="+mn-lt"/>
                <a:sym typeface="+mn-ea"/>
              </a:rPr>
              <a:t>1) </a:t>
            </a:r>
            <a:r>
              <a:rPr lang="zh-CN" altLang="en-US">
                <a:latin typeface="+mn-lt"/>
                <a:cs typeface="+mn-lt"/>
                <a:sym typeface="+mn-ea"/>
              </a:rPr>
              <a:t>导线中电流方向</a:t>
            </a:r>
            <a:r>
              <a:rPr lang="en-US" altLang="zh-CN">
                <a:latin typeface="+mn-lt"/>
                <a:cs typeface="+mn-lt"/>
                <a:sym typeface="+mn-ea"/>
              </a:rPr>
              <a:t>?</a:t>
            </a:r>
            <a:endParaRPr lang="en-US" altLang="zh-CN">
              <a:latin typeface="+mn-lt"/>
              <a:cs typeface="+mn-lt"/>
              <a:sym typeface="+mn-ea"/>
            </a:endParaRPr>
          </a:p>
          <a:p>
            <a:endParaRPr lang="en-US" altLang="zh-CN">
              <a:latin typeface="+mn-lt"/>
              <a:cs typeface="+mn-lt"/>
              <a:sym typeface="+mn-ea"/>
            </a:endParaRPr>
          </a:p>
          <a:p>
            <a:r>
              <a:rPr lang="en-US" altLang="zh-CN">
                <a:latin typeface="+mn-lt"/>
                <a:cs typeface="+mn-lt"/>
                <a:sym typeface="+mn-ea"/>
              </a:rPr>
              <a:t>2)</a:t>
            </a:r>
            <a:r>
              <a:rPr lang="en-US" altLang="zh-CN" i="1">
                <a:latin typeface="+mn-lt"/>
                <a:cs typeface="+mn-lt"/>
                <a:sym typeface="+mn-ea"/>
              </a:rPr>
              <a:t> b</a:t>
            </a:r>
            <a:r>
              <a:rPr lang="zh-CN" altLang="en-US">
                <a:latin typeface="+mn-lt"/>
                <a:cs typeface="+mn-lt"/>
                <a:sym typeface="+mn-ea"/>
              </a:rPr>
              <a:t>、</a:t>
            </a:r>
            <a:r>
              <a:rPr lang="en-US" altLang="zh-CN" i="1">
                <a:latin typeface="+mn-lt"/>
                <a:cs typeface="+mn-lt"/>
                <a:sym typeface="+mn-ea"/>
              </a:rPr>
              <a:t>c</a:t>
            </a:r>
            <a:r>
              <a:rPr lang="zh-CN" altLang="en-US">
                <a:latin typeface="+mn-lt"/>
                <a:cs typeface="+mn-lt"/>
                <a:sym typeface="+mn-ea"/>
              </a:rPr>
              <a:t>、</a:t>
            </a:r>
            <a:r>
              <a:rPr lang="en-US" altLang="zh-CN" i="1">
                <a:latin typeface="+mn-lt"/>
                <a:cs typeface="+mn-lt"/>
                <a:sym typeface="+mn-ea"/>
              </a:rPr>
              <a:t>d</a:t>
            </a:r>
            <a:r>
              <a:rPr lang="zh-CN" altLang="en-US">
                <a:latin typeface="+mn-lt"/>
                <a:cs typeface="+mn-lt"/>
                <a:sym typeface="+mn-ea"/>
              </a:rPr>
              <a:t>点的实际磁感应强度大小和方向</a:t>
            </a:r>
            <a:r>
              <a:rPr lang="en-US" altLang="zh-CN">
                <a:latin typeface="+mn-lt"/>
                <a:cs typeface="+mn-lt"/>
                <a:sym typeface="+mn-ea"/>
              </a:rPr>
              <a:t>?</a:t>
            </a:r>
            <a:endParaRPr lang="zh-CN" altLang="en-US" u="sng">
              <a:solidFill>
                <a:srgbClr val="FF0000"/>
              </a:solidFill>
            </a:endParaRPr>
          </a:p>
          <a:p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6736715" y="3369310"/>
            <a:ext cx="4669790" cy="3216910"/>
            <a:chOff x="10609" y="5306"/>
            <a:chExt cx="7354" cy="5066"/>
          </a:xfrm>
        </p:grpSpPr>
        <p:grpSp>
          <p:nvGrpSpPr>
            <p:cNvPr id="30" name="组合 29"/>
            <p:cNvGrpSpPr/>
            <p:nvPr/>
          </p:nvGrpSpPr>
          <p:grpSpPr>
            <a:xfrm>
              <a:off x="10609" y="5399"/>
              <a:ext cx="7354" cy="4972"/>
              <a:chOff x="10609" y="5399"/>
              <a:chExt cx="7354" cy="4972"/>
            </a:xfrm>
          </p:grpSpPr>
          <p:cxnSp>
            <p:nvCxnSpPr>
              <p:cNvPr id="24" name="直接箭头连接符 23"/>
              <p:cNvCxnSpPr/>
              <p:nvPr/>
            </p:nvCxnSpPr>
            <p:spPr>
              <a:xfrm>
                <a:off x="10609" y="5399"/>
                <a:ext cx="73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箭头连接符 25"/>
              <p:cNvCxnSpPr/>
              <p:nvPr/>
            </p:nvCxnSpPr>
            <p:spPr>
              <a:xfrm>
                <a:off x="10609" y="6642"/>
                <a:ext cx="73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箭头连接符 26"/>
              <p:cNvCxnSpPr/>
              <p:nvPr/>
            </p:nvCxnSpPr>
            <p:spPr>
              <a:xfrm>
                <a:off x="10609" y="7885"/>
                <a:ext cx="73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箭头连接符 27"/>
              <p:cNvCxnSpPr/>
              <p:nvPr/>
            </p:nvCxnSpPr>
            <p:spPr>
              <a:xfrm>
                <a:off x="10609" y="10371"/>
                <a:ext cx="73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直接箭头连接符 28"/>
              <p:cNvCxnSpPr/>
              <p:nvPr/>
            </p:nvCxnSpPr>
            <p:spPr>
              <a:xfrm>
                <a:off x="10609" y="9128"/>
                <a:ext cx="735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/>
            <p:cNvGrpSpPr/>
            <p:nvPr/>
          </p:nvGrpSpPr>
          <p:grpSpPr>
            <a:xfrm>
              <a:off x="11793" y="5306"/>
              <a:ext cx="5018" cy="5065"/>
              <a:chOff x="11793" y="5306"/>
              <a:chExt cx="5018" cy="5065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12361" y="5920"/>
                <a:ext cx="3882" cy="3701"/>
                <a:chOff x="12361" y="5920"/>
                <a:chExt cx="3882" cy="3701"/>
              </a:xfrm>
            </p:grpSpPr>
            <p:sp>
              <p:nvSpPr>
                <p:cNvPr id="2" name="椭圆 1"/>
                <p:cNvSpPr/>
                <p:nvPr/>
              </p:nvSpPr>
              <p:spPr>
                <a:xfrm>
                  <a:off x="12457" y="6016"/>
                  <a:ext cx="3690" cy="3533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" name="椭圆 6"/>
                <p:cNvSpPr/>
                <p:nvPr/>
              </p:nvSpPr>
              <p:spPr>
                <a:xfrm>
                  <a:off x="14198" y="5920"/>
                  <a:ext cx="208" cy="20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8" name="椭圆 7"/>
                <p:cNvSpPr/>
                <p:nvPr/>
              </p:nvSpPr>
              <p:spPr>
                <a:xfrm>
                  <a:off x="12361" y="7679"/>
                  <a:ext cx="208" cy="20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9" name="椭圆 8"/>
                <p:cNvSpPr/>
                <p:nvPr/>
              </p:nvSpPr>
              <p:spPr>
                <a:xfrm>
                  <a:off x="16035" y="7678"/>
                  <a:ext cx="208" cy="20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10" name="椭圆 9"/>
                <p:cNvSpPr/>
                <p:nvPr/>
              </p:nvSpPr>
              <p:spPr>
                <a:xfrm>
                  <a:off x="14198" y="9413"/>
                  <a:ext cx="208" cy="20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11" name="椭圆 10"/>
                <p:cNvSpPr/>
                <p:nvPr/>
              </p:nvSpPr>
              <p:spPr>
                <a:xfrm>
                  <a:off x="13956" y="7437"/>
                  <a:ext cx="692" cy="692"/>
                </a:xfrm>
                <a:prstGeom prst="ellipse">
                  <a:avLst/>
                </a:prstGeom>
                <a:noFill/>
                <a:ln w="28575" cmpd="sng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3" name="文本框 12"/>
              <p:cNvSpPr txBox="1"/>
              <p:nvPr/>
            </p:nvSpPr>
            <p:spPr>
              <a:xfrm>
                <a:off x="16243" y="7063"/>
                <a:ext cx="568" cy="8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i="1"/>
                  <a:t>d</a:t>
                </a:r>
                <a:endParaRPr lang="en-US" altLang="zh-CN" sz="2800" b="1" i="1"/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14018" y="5306"/>
                <a:ext cx="537" cy="8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i="1"/>
                  <a:t>c</a:t>
                </a:r>
                <a:endParaRPr lang="en-US" altLang="zh-CN" sz="2800" b="1" i="1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11793" y="7063"/>
                <a:ext cx="568" cy="8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i="1"/>
                  <a:t>b</a:t>
                </a:r>
                <a:endParaRPr lang="en-US" altLang="zh-CN" sz="2800" b="1" i="1"/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14080" y="9549"/>
                <a:ext cx="568" cy="8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i="1"/>
                  <a:t>a</a:t>
                </a:r>
                <a:endParaRPr lang="en-US" altLang="zh-CN" sz="2800" b="1" i="1"/>
              </a:p>
            </p:txBody>
          </p:sp>
        </p:grpSp>
        <p:cxnSp>
          <p:nvCxnSpPr>
            <p:cNvPr id="18" name="直接箭头连接符 17"/>
            <p:cNvCxnSpPr/>
            <p:nvPr/>
          </p:nvCxnSpPr>
          <p:spPr>
            <a:xfrm>
              <a:off x="10609" y="5400"/>
              <a:ext cx="7354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箭头连接符 18"/>
            <p:cNvCxnSpPr/>
            <p:nvPr/>
          </p:nvCxnSpPr>
          <p:spPr>
            <a:xfrm>
              <a:off x="10609" y="6643"/>
              <a:ext cx="7354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箭头连接符 19"/>
            <p:cNvCxnSpPr/>
            <p:nvPr/>
          </p:nvCxnSpPr>
          <p:spPr>
            <a:xfrm>
              <a:off x="10609" y="7886"/>
              <a:ext cx="7354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/>
            <p:cNvCxnSpPr/>
            <p:nvPr/>
          </p:nvCxnSpPr>
          <p:spPr>
            <a:xfrm>
              <a:off x="10609" y="10372"/>
              <a:ext cx="7354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箭头连接符 21"/>
            <p:cNvCxnSpPr/>
            <p:nvPr/>
          </p:nvCxnSpPr>
          <p:spPr>
            <a:xfrm>
              <a:off x="10609" y="9129"/>
              <a:ext cx="7354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30"/>
            <p:cNvSpPr txBox="1"/>
            <p:nvPr/>
          </p:nvSpPr>
          <p:spPr>
            <a:xfrm>
              <a:off x="17205" y="7063"/>
              <a:ext cx="608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sz="2400" b="1" i="1">
                  <a:cs typeface="+mn-lt"/>
                  <a:sym typeface="+mn-ea"/>
                </a:rPr>
                <a:t>B</a:t>
              </a:r>
              <a:endParaRPr lang="zh-CN" altLang="en-US" sz="2400" b="1" i="1">
                <a:cs typeface="+mn-lt"/>
                <a:sym typeface="+mn-ea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437198" y="3872230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垂直纸面向里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92125" y="4954905"/>
            <a:ext cx="5905500" cy="1803400"/>
            <a:chOff x="775" y="7803"/>
            <a:chExt cx="9300" cy="2840"/>
          </a:xfrm>
        </p:grpSpPr>
        <p:graphicFrame>
          <p:nvGraphicFramePr>
            <p:cNvPr id="35" name="对象 34">
              <a:hlinkClick action="ppaction://ole?verb="/>
            </p:cNvPr>
            <p:cNvGraphicFramePr>
              <a:graphicFrameLocks noChangeAspect="1"/>
            </p:cNvGraphicFramePr>
            <p:nvPr/>
          </p:nvGraphicFramePr>
          <p:xfrm>
            <a:off x="775" y="7803"/>
            <a:ext cx="9299" cy="984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8" r:id="rId3" imgW="2400300" imgH="254000" progId="Equation.DSMT4">
                    <p:embed/>
                  </p:oleObj>
                </mc:Choice>
                <mc:Fallback>
                  <p:oleObj r:id="rId3" imgW="2400300" imgH="2540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775" y="7803"/>
                          <a:ext cx="9299" cy="98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对象 35">
              <a:hlinkClick action="ppaction://ole?verb="/>
            </p:cNvPr>
            <p:cNvGraphicFramePr>
              <a:graphicFrameLocks noChangeAspect="1"/>
            </p:cNvGraphicFramePr>
            <p:nvPr/>
          </p:nvGraphicFramePr>
          <p:xfrm>
            <a:off x="775" y="8787"/>
            <a:ext cx="5694" cy="95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9" r:id="rId5" imgW="1435100" imgH="241300" progId="Equation.DSMT4">
                    <p:embed/>
                  </p:oleObj>
                </mc:Choice>
                <mc:Fallback>
                  <p:oleObj r:id="rId5" imgW="1435100" imgH="2413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775" y="8787"/>
                          <a:ext cx="5694" cy="95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" name="对象 36">
              <a:hlinkClick action="ppaction://ole?verb="/>
            </p:cNvPr>
            <p:cNvGraphicFramePr>
              <a:graphicFrameLocks noChangeAspect="1"/>
            </p:cNvGraphicFramePr>
            <p:nvPr/>
          </p:nvGraphicFramePr>
          <p:xfrm>
            <a:off x="775" y="9659"/>
            <a:ext cx="9301" cy="984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0" r:id="rId7" imgW="2400300" imgH="254000" progId="Equation.DSMT4">
                    <p:embed/>
                  </p:oleObj>
                </mc:Choice>
                <mc:Fallback>
                  <p:oleObj r:id="rId7" imgW="2400300" imgH="2540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775" y="9659"/>
                          <a:ext cx="9301" cy="98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1326515"/>
          </a:xfrm>
        </p:spPr>
        <p:txBody>
          <a:bodyPr/>
          <a:lstStyle/>
          <a:p>
            <a:r>
              <a:rPr lang="zh-CN">
                <a:solidFill>
                  <a:srgbClr val="FF0000"/>
                </a:solidFill>
                <a:ea typeface="+mn-ea"/>
                <a:cs typeface="Times New Roman" panose="02020603050405020304" charset="0"/>
                <a:sym typeface="+mn-ea"/>
              </a:rPr>
              <a:t>意义</a:t>
            </a:r>
            <a:r>
              <a:rPr lang="zh-CN" smtClean="0">
                <a:ea typeface="+mn-ea"/>
                <a:cs typeface="Times New Roman" panose="02020603050405020304" charset="0"/>
                <a:sym typeface="+mn-ea"/>
              </a:rPr>
              <a:t>：</a:t>
            </a:r>
            <a:r>
              <a:rPr lang="zh-CN" altLang="en-US">
                <a:ea typeface="+mn-ea"/>
                <a:cs typeface="Times New Roman" panose="02020603050405020304" charset="0"/>
                <a:sym typeface="+mn-ea"/>
              </a:rPr>
              <a:t>表示</a:t>
            </a:r>
            <a:r>
              <a:rPr lang="zh-CN" smtClean="0">
                <a:ea typeface="+mn-ea"/>
                <a:cs typeface="Times New Roman" panose="02020603050405020304" charset="0"/>
                <a:sym typeface="+mn-ea"/>
              </a:rPr>
              <a:t>穿过</a:t>
            </a:r>
            <a:r>
              <a:rPr lang="zh-CN">
                <a:ea typeface="+mn-ea"/>
                <a:cs typeface="Times New Roman" panose="02020603050405020304" charset="0"/>
                <a:sym typeface="+mn-ea"/>
              </a:rPr>
              <a:t>某一面积的</a:t>
            </a:r>
            <a:r>
              <a:rPr lang="zh-CN">
                <a:solidFill>
                  <a:srgbClr val="FF0000"/>
                </a:solidFill>
                <a:ea typeface="+mn-ea"/>
                <a:cs typeface="Times New Roman" panose="02020603050405020304" charset="0"/>
                <a:sym typeface="+mn-ea"/>
              </a:rPr>
              <a:t>磁感线条数</a:t>
            </a:r>
            <a:endParaRPr lang="zh-CN">
              <a:ea typeface="+mn-ea"/>
              <a:cs typeface="Times New Roman" panose="02020603050405020304"/>
              <a:sym typeface="+mn-ea"/>
            </a:endParaRPr>
          </a:p>
          <a:p>
            <a:r>
              <a:rPr lang="en-US" altLang="zh-CN">
                <a:solidFill>
                  <a:srgbClr val="FF0000"/>
                </a:solidFill>
                <a:sym typeface="+mn-ea"/>
              </a:rPr>
              <a:t>标量</a:t>
            </a:r>
            <a:r>
              <a:rPr lang="zh-CN" altLang="en-US">
                <a:sym typeface="+mn-ea"/>
              </a:rPr>
              <a:t>：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正、负</a:t>
            </a:r>
            <a:r>
              <a:rPr lang="zh-CN" altLang="en-US">
                <a:sym typeface="+mn-ea"/>
              </a:rPr>
              <a:t>表示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穿过平面的方向</a:t>
            </a:r>
            <a:endParaRPr lang="zh-CN" altLang="en-US">
              <a:solidFill>
                <a:srgbClr val="FF0000"/>
              </a:solidFill>
              <a:sym typeface="+mn-ea"/>
            </a:endParaRPr>
          </a:p>
          <a:p>
            <a:r>
              <a:rPr lang="zh-CN">
                <a:cs typeface="Times New Roman" panose="02020603050405020304" charset="0"/>
                <a:sym typeface="+mn-ea"/>
              </a:rPr>
              <a:t>分析下列情况，穿过闭合线圈的磁通量变化情况？</a:t>
            </a:r>
            <a:endParaRPr lang="zh-CN" altLang="en-US" b="1">
              <a:cs typeface="Times New Roman" panose="02020603050405020304"/>
              <a:sym typeface="+mn-ea"/>
            </a:endParaRPr>
          </a:p>
          <a:p>
            <a:endParaRPr lang="zh-CN">
              <a:ea typeface="+mn-ea"/>
              <a:cs typeface="Times New Roman" panose="02020603050405020304" charset="0"/>
              <a:sym typeface="+mn-ea"/>
            </a:endParaRPr>
          </a:p>
          <a:p>
            <a:endParaRPr lang="zh-CN" altLang="en-US"/>
          </a:p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1709420" cy="637539"/>
          </a:xfrm>
        </p:spPr>
        <p:txBody>
          <a:bodyPr wrap="square"/>
          <a:lstStyle/>
          <a:p>
            <a:r>
              <a:rPr lang="zh-CN" altLang="en-US"/>
              <a:t>磁通量</a:t>
            </a:r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248400" y="1443990"/>
            <a:ext cx="4049395" cy="521970"/>
            <a:chOff x="3746" y="5016"/>
            <a:chExt cx="6377" cy="822"/>
          </a:xfrm>
        </p:grpSpPr>
        <p:sp>
          <p:nvSpPr>
            <p:cNvPr id="114" name="矩形 113"/>
            <p:cNvSpPr/>
            <p:nvPr/>
          </p:nvSpPr>
          <p:spPr>
            <a:xfrm>
              <a:off x="3746" y="5064"/>
              <a:ext cx="3522" cy="7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zh-CN" sz="2400" b="1" i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Φ</a:t>
              </a:r>
              <a:r>
                <a:rPr lang="en-US" altLang="zh-CN" sz="2400" b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 </a:t>
              </a:r>
              <a:r>
                <a:rPr lang="zh-CN" altLang="zh-CN" sz="2400" b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=</a:t>
              </a:r>
              <a:r>
                <a:rPr lang="en-US" altLang="zh-CN" sz="2400" b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 </a:t>
              </a:r>
              <a:r>
                <a:rPr lang="zh-CN" altLang="zh-CN" sz="2400" b="1" i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B</a:t>
              </a:r>
              <a:r>
                <a:rPr lang="zh-CN" altLang="zh-CN" sz="2400" b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·</a:t>
              </a:r>
              <a:r>
                <a:rPr lang="zh-CN" altLang="zh-CN" sz="2400" b="1" i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S</a:t>
              </a:r>
              <a:r>
                <a:rPr lang="zh-CN" altLang="zh-CN" sz="2400" b="1" baseline="-25000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⊥  </a:t>
              </a:r>
              <a:r>
                <a:rPr lang="zh-CN" altLang="zh-CN" sz="2400" b="1" smtClean="0">
                  <a:latin typeface="Times New Roman"/>
                  <a:cs typeface="Times New Roman" panose="02020603050405020304" charset="0"/>
                </a:rPr>
                <a:t> </a:t>
              </a:r>
              <a:endParaRPr lang="zh-CN" altLang="zh-CN" sz="2400" b="1" smtClean="0">
                <a:latin typeface="Times New Roman"/>
                <a:cs typeface="Times New Roman" panose="02020603050405020304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7465" y="5016"/>
              <a:ext cx="2658" cy="7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zh-CN" sz="2400" b="1" i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Φ</a:t>
              </a:r>
              <a:r>
                <a:rPr lang="en-US" altLang="zh-CN" sz="2400" b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 </a:t>
              </a:r>
              <a:r>
                <a:rPr lang="zh-CN" altLang="zh-CN" sz="2400" b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=</a:t>
              </a:r>
              <a:r>
                <a:rPr lang="en-US" altLang="zh-CN" sz="2400" b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 </a:t>
              </a:r>
              <a:r>
                <a:rPr lang="zh-CN" altLang="zh-CN" sz="2400" b="1" i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B</a:t>
              </a:r>
              <a:r>
                <a:rPr lang="zh-CN" altLang="zh-CN" sz="2400" b="1" baseline="-25000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  <a:sym typeface="+mn-ea"/>
                </a:rPr>
                <a:t>⊥</a:t>
              </a:r>
              <a:r>
                <a:rPr lang="zh-CN" altLang="zh-CN" sz="2400" b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·</a:t>
              </a:r>
              <a:r>
                <a:rPr lang="zh-CN" altLang="zh-CN" sz="2400" b="1" i="1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S</a:t>
              </a:r>
              <a:r>
                <a:rPr lang="zh-CN" altLang="zh-CN" sz="2400" b="1" baseline="-25000" smtClean="0">
                  <a:solidFill>
                    <a:srgbClr val="FF0000"/>
                  </a:solidFill>
                  <a:latin typeface="Times New Roman"/>
                  <a:cs typeface="Times New Roman" panose="02020603050405020304" charset="0"/>
                </a:rPr>
                <a:t>  </a:t>
              </a:r>
              <a:r>
                <a:rPr lang="zh-CN" altLang="zh-CN" sz="2400" b="1" smtClean="0">
                  <a:latin typeface="Times New Roman"/>
                  <a:cs typeface="Times New Roman" panose="02020603050405020304" charset="0"/>
                </a:rPr>
                <a:t> </a:t>
              </a:r>
              <a:endParaRPr lang="zh-CN" altLang="zh-CN" sz="2400" b="1" smtClean="0">
                <a:latin typeface="Times New Roman"/>
                <a:cs typeface="Times New Roman" panose="0202060305040502030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420" y="5016"/>
              <a:ext cx="848" cy="82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zh-CN" sz="2800" b="1" smtClean="0">
                  <a:solidFill>
                    <a:schemeClr val="tx1"/>
                  </a:solidFill>
                  <a:latin typeface="Times New Roman"/>
                  <a:cs typeface="Times New Roman" panose="02020603050405020304" charset="0"/>
                  <a:sym typeface="+mn-ea"/>
                </a:rPr>
                <a:t>或</a:t>
              </a:r>
              <a:endParaRPr lang="zh-CN" altLang="zh-CN" sz="2800" b="1" smtClean="0">
                <a:solidFill>
                  <a:schemeClr val="tx1"/>
                </a:solidFill>
                <a:latin typeface="Times New Roman"/>
                <a:cs typeface="Times New Roman" panose="02020603050405020304"/>
                <a:sym typeface="+mn-ea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187190" y="2845435"/>
            <a:ext cx="3535680" cy="3220085"/>
            <a:chOff x="234" y="5506"/>
            <a:chExt cx="5568" cy="5071"/>
          </a:xfrm>
        </p:grpSpPr>
        <p:sp>
          <p:nvSpPr>
            <p:cNvPr id="5" name="文本框 4"/>
            <p:cNvSpPr txBox="1"/>
            <p:nvPr/>
          </p:nvSpPr>
          <p:spPr>
            <a:xfrm>
              <a:off x="234" y="9635"/>
              <a:ext cx="5568" cy="943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sz="2200" b="1">
                  <a:cs typeface="Times New Roman" panose="02020603050405020304" charset="0"/>
                  <a:sym typeface="+mn-ea"/>
                </a:rPr>
                <a:t>从Ⅰ→Ⅱ→Ⅲ→Ⅳ→Ⅴ过程</a:t>
              </a:r>
              <a:endParaRPr lang="zh-CN" altLang="en-US" sz="2200" b="1">
                <a:cs typeface="Times New Roman" panose="02020603050405020304"/>
                <a:sym typeface="+mn-ea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1695" y="5506"/>
              <a:ext cx="3235" cy="4249"/>
              <a:chOff x="3431" y="4563"/>
              <a:chExt cx="3235" cy="4249"/>
            </a:xfrm>
          </p:grpSpPr>
          <p:grpSp>
            <p:nvGrpSpPr>
              <p:cNvPr id="9" name="组合 8"/>
              <p:cNvGrpSpPr/>
              <p:nvPr/>
            </p:nvGrpSpPr>
            <p:grpSpPr>
              <a:xfrm>
                <a:off x="4008" y="5566"/>
                <a:ext cx="817" cy="2436"/>
                <a:chOff x="4638" y="4960"/>
                <a:chExt cx="890" cy="3011"/>
              </a:xfrm>
            </p:grpSpPr>
            <p:grpSp>
              <p:nvGrpSpPr>
                <p:cNvPr id="4" name="组合 3"/>
                <p:cNvGrpSpPr/>
                <p:nvPr/>
              </p:nvGrpSpPr>
              <p:grpSpPr>
                <a:xfrm rot="16200000">
                  <a:off x="3663" y="5935"/>
                  <a:ext cx="2840" cy="890"/>
                  <a:chOff x="13699" y="4595"/>
                  <a:chExt cx="3848" cy="660"/>
                </a:xfrm>
              </p:grpSpPr>
              <p:sp>
                <p:nvSpPr>
                  <p:cNvPr id="8" name="矩形 7"/>
                  <p:cNvSpPr/>
                  <p:nvPr/>
                </p:nvSpPr>
                <p:spPr>
                  <a:xfrm>
                    <a:off x="13699" y="4595"/>
                    <a:ext cx="1924" cy="661"/>
                  </a:xfrm>
                  <a:prstGeom prst="rect">
                    <a:avLst/>
                  </a:prstGeom>
                  <a:solidFill>
                    <a:srgbClr val="313198"/>
                  </a:solidFill>
                  <a:ln w="12700"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" name="矩形 11"/>
                  <p:cNvSpPr/>
                  <p:nvPr/>
                </p:nvSpPr>
                <p:spPr>
                  <a:xfrm>
                    <a:off x="15623" y="4595"/>
                    <a:ext cx="1924" cy="661"/>
                  </a:xfrm>
                  <a:prstGeom prst="rect">
                    <a:avLst/>
                  </a:prstGeom>
                  <a:solidFill>
                    <a:srgbClr val="FF0000"/>
                  </a:solidFill>
                  <a:ln w="12700"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6" name="文本框 5"/>
                <p:cNvSpPr txBox="1"/>
                <p:nvPr/>
              </p:nvSpPr>
              <p:spPr>
                <a:xfrm>
                  <a:off x="4842" y="4966"/>
                  <a:ext cx="241" cy="8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i="1">
                      <a:solidFill>
                        <a:schemeClr val="bg1"/>
                      </a:solidFill>
                    </a:rPr>
                    <a:t>N</a:t>
                  </a:r>
                  <a:endParaRPr lang="en-US" altLang="zh-CN" sz="2400" b="1" i="1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" name="文本框 6"/>
                <p:cNvSpPr txBox="1"/>
                <p:nvPr/>
              </p:nvSpPr>
              <p:spPr>
                <a:xfrm>
                  <a:off x="4842" y="7075"/>
                  <a:ext cx="241" cy="8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i="1">
                      <a:solidFill>
                        <a:schemeClr val="bg1"/>
                      </a:solidFill>
                    </a:rPr>
                    <a:t>S</a:t>
                  </a:r>
                  <a:endParaRPr lang="en-US" altLang="zh-CN" sz="2400" b="1" i="1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0" name="椭圆 9"/>
              <p:cNvSpPr/>
              <p:nvPr/>
            </p:nvSpPr>
            <p:spPr>
              <a:xfrm>
                <a:off x="3479" y="4563"/>
                <a:ext cx="1876" cy="691"/>
              </a:xfrm>
              <a:prstGeom prst="ellipse">
                <a:avLst/>
              </a:prstGeom>
              <a:no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3431" y="8122"/>
                <a:ext cx="1876" cy="691"/>
              </a:xfrm>
              <a:prstGeom prst="ellipse">
                <a:avLst/>
              </a:prstGeom>
              <a:noFill/>
              <a:ln w="28575" cmpd="sng">
                <a:solidFill>
                  <a:schemeClr val="tx1"/>
                </a:solidFill>
                <a:prstDash val="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9" name="组合 18"/>
              <p:cNvGrpSpPr/>
              <p:nvPr/>
            </p:nvGrpSpPr>
            <p:grpSpPr>
              <a:xfrm>
                <a:off x="5898" y="4618"/>
                <a:ext cx="768" cy="4194"/>
                <a:chOff x="5898" y="4618"/>
                <a:chExt cx="768" cy="4194"/>
              </a:xfrm>
            </p:grpSpPr>
            <p:sp>
              <p:nvSpPr>
                <p:cNvPr id="13" name="文本框 12"/>
                <p:cNvSpPr txBox="1"/>
                <p:nvPr/>
              </p:nvSpPr>
              <p:spPr>
                <a:xfrm>
                  <a:off x="5898" y="4618"/>
                  <a:ext cx="768" cy="725"/>
                </a:xfrm>
                <a:prstGeom prst="rect">
                  <a:avLst/>
                </a:prstGeom>
                <a:noFill/>
              </p:spPr>
              <p:txBody>
                <a:bodyPr wrap="none" rtlCol="0" anchor="t">
                  <a:spAutoFit/>
                </a:bodyPr>
                <a:lstStyle/>
                <a:p>
                  <a:r>
                    <a:rPr lang="zh-CN" sz="2400" b="1">
                      <a:cs typeface="+mn-lt"/>
                      <a:sym typeface="+mn-ea"/>
                    </a:rPr>
                    <a:t>Ⅰ</a:t>
                  </a:r>
                  <a:endParaRPr lang="zh-CN" altLang="en-US" sz="2400" b="1">
                    <a:cs typeface="+mn-lt"/>
                    <a:sym typeface="+mn-ea"/>
                  </a:endParaRPr>
                </a:p>
              </p:txBody>
            </p:sp>
            <p:sp>
              <p:nvSpPr>
                <p:cNvPr id="14" name="文本框 13"/>
                <p:cNvSpPr txBox="1"/>
                <p:nvPr/>
              </p:nvSpPr>
              <p:spPr>
                <a:xfrm>
                  <a:off x="5898" y="5343"/>
                  <a:ext cx="768" cy="725"/>
                </a:xfrm>
                <a:prstGeom prst="rect">
                  <a:avLst/>
                </a:prstGeom>
                <a:noFill/>
              </p:spPr>
              <p:txBody>
                <a:bodyPr wrap="none" rtlCol="0" anchor="t">
                  <a:spAutoFit/>
                </a:bodyPr>
                <a:lstStyle/>
                <a:p>
                  <a:r>
                    <a:rPr lang="zh-CN" sz="2400" b="1">
                      <a:cs typeface="Times New Roman" panose="02020603050405020304" charset="0"/>
                      <a:sym typeface="+mn-ea"/>
                    </a:rPr>
                    <a:t>Ⅱ</a:t>
                  </a:r>
                  <a:endParaRPr lang="zh-CN" altLang="en-US" sz="2400" b="1">
                    <a:cs typeface="Times New Roman" panose="02020603050405020304"/>
                    <a:sym typeface="+mn-ea"/>
                  </a:endParaRPr>
                </a:p>
              </p:txBody>
            </p:sp>
            <p:sp>
              <p:nvSpPr>
                <p:cNvPr id="16" name="文本框 15"/>
                <p:cNvSpPr txBox="1"/>
                <p:nvPr/>
              </p:nvSpPr>
              <p:spPr>
                <a:xfrm>
                  <a:off x="5898" y="7397"/>
                  <a:ext cx="768" cy="725"/>
                </a:xfrm>
                <a:prstGeom prst="rect">
                  <a:avLst/>
                </a:prstGeom>
                <a:noFill/>
              </p:spPr>
              <p:txBody>
                <a:bodyPr wrap="none" rtlCol="0" anchor="t">
                  <a:spAutoFit/>
                </a:bodyPr>
                <a:lstStyle/>
                <a:p>
                  <a:r>
                    <a:rPr lang="zh-CN" sz="2400" b="1">
                      <a:cs typeface="Times New Roman" panose="02020603050405020304" charset="0"/>
                      <a:sym typeface="+mn-ea"/>
                    </a:rPr>
                    <a:t>Ⅳ</a:t>
                  </a:r>
                  <a:endParaRPr lang="zh-CN" altLang="en-US" sz="2400" b="1">
                    <a:cs typeface="Times New Roman" panose="02020603050405020304" charset="0"/>
                    <a:sym typeface="+mn-ea"/>
                  </a:endParaRPr>
                </a:p>
              </p:txBody>
            </p:sp>
            <p:sp>
              <p:nvSpPr>
                <p:cNvPr id="17" name="文本框 16"/>
                <p:cNvSpPr txBox="1"/>
                <p:nvPr/>
              </p:nvSpPr>
              <p:spPr>
                <a:xfrm>
                  <a:off x="5898" y="8088"/>
                  <a:ext cx="768" cy="725"/>
                </a:xfrm>
                <a:prstGeom prst="rect">
                  <a:avLst/>
                </a:prstGeom>
                <a:noFill/>
              </p:spPr>
              <p:txBody>
                <a:bodyPr wrap="none" rtlCol="0" anchor="t">
                  <a:spAutoFit/>
                </a:bodyPr>
                <a:lstStyle/>
                <a:p>
                  <a:r>
                    <a:rPr lang="zh-CN" sz="2400" b="1">
                      <a:cs typeface="Times New Roman" panose="02020603050405020304" charset="0"/>
                      <a:sym typeface="+mn-ea"/>
                    </a:rPr>
                    <a:t>Ⅴ</a:t>
                  </a:r>
                  <a:endParaRPr lang="zh-CN" altLang="en-US" sz="2400" b="1">
                    <a:cs typeface="Times New Roman" panose="02020603050405020304" charset="0"/>
                    <a:sym typeface="+mn-ea"/>
                  </a:endParaRP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 flipV="1">
                  <a:off x="5898" y="6296"/>
                  <a:ext cx="768" cy="725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r>
                    <a:rPr lang="zh-CN" sz="2400" b="1">
                      <a:cs typeface="Times New Roman" panose="02020603050405020304" charset="0"/>
                      <a:sym typeface="+mn-ea"/>
                    </a:rPr>
                    <a:t>Ⅲ</a:t>
                  </a:r>
                  <a:endParaRPr lang="zh-CN" altLang="en-US" sz="2400" b="1">
                    <a:cs typeface="Times New Roman" panose="02020603050405020304" charset="0"/>
                    <a:sym typeface="+mn-ea"/>
                  </a:endParaRPr>
                </a:p>
              </p:txBody>
            </p:sp>
          </p:grpSp>
          <p:cxnSp>
            <p:nvCxnSpPr>
              <p:cNvPr id="20" name="直接连接符 19"/>
              <p:cNvCxnSpPr>
                <a:stCxn id="10" idx="6"/>
              </p:cNvCxnSpPr>
              <p:nvPr/>
            </p:nvCxnSpPr>
            <p:spPr>
              <a:xfrm flipV="1">
                <a:off x="5355" y="4905"/>
                <a:ext cx="814" cy="4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/>
            </p:nvCxnSpPr>
            <p:spPr>
              <a:xfrm flipV="1">
                <a:off x="4826" y="5571"/>
                <a:ext cx="1318" cy="4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 flipV="1">
                <a:off x="4851" y="6656"/>
                <a:ext cx="1318" cy="4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 flipV="1">
                <a:off x="4826" y="7864"/>
                <a:ext cx="1318" cy="4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/>
              <p:cNvCxnSpPr/>
              <p:nvPr/>
            </p:nvCxnSpPr>
            <p:spPr>
              <a:xfrm>
                <a:off x="5216" y="8461"/>
                <a:ext cx="1091" cy="14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组合 47"/>
          <p:cNvGrpSpPr/>
          <p:nvPr/>
        </p:nvGrpSpPr>
        <p:grpSpPr>
          <a:xfrm>
            <a:off x="7909560" y="2954020"/>
            <a:ext cx="3881120" cy="3079115"/>
            <a:chOff x="6544" y="5728"/>
            <a:chExt cx="6112" cy="4849"/>
          </a:xfrm>
        </p:grpSpPr>
        <p:sp>
          <p:nvSpPr>
            <p:cNvPr id="100" name="文本框 99"/>
            <p:cNvSpPr txBox="1"/>
            <p:nvPr/>
          </p:nvSpPr>
          <p:spPr>
            <a:xfrm>
              <a:off x="6544" y="9635"/>
              <a:ext cx="6113" cy="94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 algn="ctr">
                <a:lnSpc>
                  <a:spcPct val="150000"/>
                </a:lnSpc>
              </a:pPr>
              <a:r>
                <a:rPr lang="zh-CN" sz="22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从实线位置移到虚线位置过程</a:t>
              </a:r>
              <a:endParaRPr lang="zh-CN" altLang="zh-CN" sz="22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7229" y="5728"/>
              <a:ext cx="5356" cy="3447"/>
              <a:chOff x="11413" y="4905"/>
              <a:chExt cx="5356" cy="3447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11413" y="4905"/>
                <a:ext cx="5356" cy="3447"/>
                <a:chOff x="11413" y="4107"/>
                <a:chExt cx="5356" cy="4729"/>
              </a:xfrm>
            </p:grpSpPr>
            <p:cxnSp>
              <p:nvCxnSpPr>
                <p:cNvPr id="29" name="直接箭头连接符 28"/>
                <p:cNvCxnSpPr/>
                <p:nvPr/>
              </p:nvCxnSpPr>
              <p:spPr>
                <a:xfrm flipH="1" flipV="1">
                  <a:off x="11413" y="4107"/>
                  <a:ext cx="37" cy="4729"/>
                </a:xfrm>
                <a:prstGeom prst="straightConnector1">
                  <a:avLst/>
                </a:prstGeom>
                <a:ln w="28575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直接箭头连接符 29"/>
                <p:cNvCxnSpPr/>
                <p:nvPr/>
              </p:nvCxnSpPr>
              <p:spPr>
                <a:xfrm flipV="1">
                  <a:off x="16740" y="4107"/>
                  <a:ext cx="29" cy="4706"/>
                </a:xfrm>
                <a:prstGeom prst="straightConnector1">
                  <a:avLst/>
                </a:prstGeom>
                <a:ln w="28575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2" name="矩形 31"/>
              <p:cNvSpPr/>
              <p:nvPr/>
            </p:nvSpPr>
            <p:spPr>
              <a:xfrm>
                <a:off x="11699" y="5695"/>
                <a:ext cx="1728" cy="1850"/>
              </a:xfrm>
              <a:prstGeom prst="rect">
                <a:avLst/>
              </a:prstGeom>
              <a:noFill/>
              <a:ln w="28575" cmpd="sng">
                <a:solidFill>
                  <a:schemeClr val="tx1"/>
                </a:solidFill>
                <a:prstDash val="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14790" y="5695"/>
                <a:ext cx="1728" cy="1850"/>
              </a:xfrm>
              <a:prstGeom prst="rect">
                <a:avLst/>
              </a:prstGeom>
              <a:no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137795" y="3284220"/>
            <a:ext cx="3834130" cy="2844165"/>
            <a:chOff x="12997" y="6098"/>
            <a:chExt cx="6038" cy="4479"/>
          </a:xfrm>
        </p:grpSpPr>
        <p:sp>
          <p:nvSpPr>
            <p:cNvPr id="38" name="文本框 37"/>
            <p:cNvSpPr txBox="1"/>
            <p:nvPr/>
          </p:nvSpPr>
          <p:spPr>
            <a:xfrm>
              <a:off x="12997" y="9635"/>
              <a:ext cx="6039" cy="94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 algn="ctr">
                <a:lnSpc>
                  <a:spcPct val="150000"/>
                </a:lnSpc>
              </a:pPr>
              <a:r>
                <a:rPr lang="zh-CN" sz="2200" b="1">
                  <a:ea typeface="微软雅黑" panose="020b0503020204020204" pitchFamily="34" charset="-122"/>
                  <a:cs typeface="+mn-lt"/>
                </a:rPr>
                <a:t>以</a:t>
              </a:r>
              <a:r>
                <a:rPr lang="zh-CN" sz="2200" b="1" i="1">
                  <a:ea typeface="微软雅黑" panose="020b0503020204020204" pitchFamily="34" charset="-122"/>
                  <a:cs typeface="+mn-lt"/>
                </a:rPr>
                <a:t>ab</a:t>
              </a:r>
              <a:r>
                <a:rPr lang="zh-CN" sz="2200" b="1">
                  <a:ea typeface="微软雅黑" panose="020b0503020204020204" pitchFamily="34" charset="-122"/>
                  <a:cs typeface="+mn-lt"/>
                </a:rPr>
                <a:t>为轴旋转90°的过程</a:t>
              </a:r>
              <a:endParaRPr lang="zh-CN" sz="2200" b="1">
                <a:ea typeface="微软雅黑" pitchFamily="34" charset="-122"/>
                <a:cs typeface="+mn-lt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14367" y="6098"/>
              <a:ext cx="4231" cy="2690"/>
              <a:chOff x="15008" y="6098"/>
              <a:chExt cx="4231" cy="2690"/>
            </a:xfrm>
          </p:grpSpPr>
          <p:grpSp>
            <p:nvGrpSpPr>
              <p:cNvPr id="37" name="组合 36"/>
              <p:cNvGrpSpPr/>
              <p:nvPr/>
            </p:nvGrpSpPr>
            <p:grpSpPr>
              <a:xfrm>
                <a:off x="15008" y="6098"/>
                <a:ext cx="2764" cy="2690"/>
                <a:chOff x="15427" y="6074"/>
                <a:chExt cx="2764" cy="2690"/>
              </a:xfrm>
            </p:grpSpPr>
            <p:grpSp>
              <p:nvGrpSpPr>
                <p:cNvPr id="214" name="Group 141"/>
                <p:cNvGrpSpPr/>
                <p:nvPr/>
              </p:nvGrpSpPr>
              <p:grpSpPr>
                <a:xfrm>
                  <a:off x="15631" y="6197"/>
                  <a:ext cx="2365" cy="2382"/>
                  <a:chOff x="4800" y="3000"/>
                  <a:chExt cx="1600" cy="1600"/>
                </a:xfrm>
              </p:grpSpPr>
              <p:sp>
                <p:nvSpPr>
                  <p:cNvPr id="215" name="Line 142"/>
                  <p:cNvSpPr>
                    <a:spLocks noChangeShapeType="1"/>
                  </p:cNvSpPr>
                  <p:nvPr/>
                </p:nvSpPr>
                <p:spPr bwMode="auto">
                  <a:xfrm>
                    <a:off x="4800" y="300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6" name="Line 14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" y="300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7" name="Line 144"/>
                  <p:cNvSpPr>
                    <a:spLocks noChangeShapeType="1"/>
                  </p:cNvSpPr>
                  <p:nvPr/>
                </p:nvSpPr>
                <p:spPr bwMode="auto">
                  <a:xfrm>
                    <a:off x="4800" y="348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8" name="Line 14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" y="348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9" name="Line 146"/>
                  <p:cNvSpPr>
                    <a:spLocks noChangeShapeType="1"/>
                  </p:cNvSpPr>
                  <p:nvPr/>
                </p:nvSpPr>
                <p:spPr bwMode="auto">
                  <a:xfrm>
                    <a:off x="4800" y="396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0" name="Line 14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" y="396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1" name="Line 148"/>
                  <p:cNvSpPr>
                    <a:spLocks noChangeShapeType="1"/>
                  </p:cNvSpPr>
                  <p:nvPr/>
                </p:nvSpPr>
                <p:spPr bwMode="auto">
                  <a:xfrm>
                    <a:off x="4800" y="444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2" name="Line 14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800" y="444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3" name="Line 150"/>
                  <p:cNvSpPr>
                    <a:spLocks noChangeShapeType="1"/>
                  </p:cNvSpPr>
                  <p:nvPr/>
                </p:nvSpPr>
                <p:spPr bwMode="auto">
                  <a:xfrm>
                    <a:off x="5280" y="300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4" name="Line 15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280" y="300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5" name="Line 152"/>
                  <p:cNvSpPr>
                    <a:spLocks noChangeShapeType="1"/>
                  </p:cNvSpPr>
                  <p:nvPr/>
                </p:nvSpPr>
                <p:spPr bwMode="auto">
                  <a:xfrm>
                    <a:off x="5280" y="348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6" name="Line 15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280" y="348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7" name="Line 154"/>
                  <p:cNvSpPr>
                    <a:spLocks noChangeShapeType="1"/>
                  </p:cNvSpPr>
                  <p:nvPr/>
                </p:nvSpPr>
                <p:spPr bwMode="auto">
                  <a:xfrm>
                    <a:off x="5280" y="396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8" name="Line 15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280" y="396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9" name="Line 156"/>
                  <p:cNvSpPr>
                    <a:spLocks noChangeShapeType="1"/>
                  </p:cNvSpPr>
                  <p:nvPr/>
                </p:nvSpPr>
                <p:spPr bwMode="auto">
                  <a:xfrm>
                    <a:off x="5280" y="444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0" name="Line 1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280" y="444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1" name="Line 158"/>
                  <p:cNvSpPr>
                    <a:spLocks noChangeShapeType="1"/>
                  </p:cNvSpPr>
                  <p:nvPr/>
                </p:nvSpPr>
                <p:spPr bwMode="auto">
                  <a:xfrm>
                    <a:off x="5760" y="300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2" name="Line 15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760" y="300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3" name="Line 160"/>
                  <p:cNvSpPr>
                    <a:spLocks noChangeShapeType="1"/>
                  </p:cNvSpPr>
                  <p:nvPr/>
                </p:nvSpPr>
                <p:spPr bwMode="auto">
                  <a:xfrm>
                    <a:off x="5760" y="348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4" name="Line 16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760" y="348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5" name="Line 162"/>
                  <p:cNvSpPr>
                    <a:spLocks noChangeShapeType="1"/>
                  </p:cNvSpPr>
                  <p:nvPr/>
                </p:nvSpPr>
                <p:spPr bwMode="auto">
                  <a:xfrm>
                    <a:off x="5760" y="396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6" name="Line 16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760" y="396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7" name="Line 164"/>
                  <p:cNvSpPr>
                    <a:spLocks noChangeShapeType="1"/>
                  </p:cNvSpPr>
                  <p:nvPr/>
                </p:nvSpPr>
                <p:spPr bwMode="auto">
                  <a:xfrm>
                    <a:off x="5760" y="444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8" name="Line 1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760" y="444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9" name="Line 166"/>
                  <p:cNvSpPr>
                    <a:spLocks noChangeShapeType="1"/>
                  </p:cNvSpPr>
                  <p:nvPr/>
                </p:nvSpPr>
                <p:spPr bwMode="auto">
                  <a:xfrm>
                    <a:off x="6240" y="300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0" name="Line 1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6240" y="300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1" name="Line 168"/>
                  <p:cNvSpPr>
                    <a:spLocks noChangeShapeType="1"/>
                  </p:cNvSpPr>
                  <p:nvPr/>
                </p:nvSpPr>
                <p:spPr bwMode="auto">
                  <a:xfrm>
                    <a:off x="6240" y="348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2" name="Line 16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6240" y="348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3" name="Line 170"/>
                  <p:cNvSpPr>
                    <a:spLocks noChangeShapeType="1"/>
                  </p:cNvSpPr>
                  <p:nvPr/>
                </p:nvSpPr>
                <p:spPr bwMode="auto">
                  <a:xfrm>
                    <a:off x="6240" y="396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4" name="Line 1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6240" y="396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5" name="Line 172"/>
                  <p:cNvSpPr>
                    <a:spLocks noChangeShapeType="1"/>
                  </p:cNvSpPr>
                  <p:nvPr/>
                </p:nvSpPr>
                <p:spPr bwMode="auto">
                  <a:xfrm>
                    <a:off x="6240" y="444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6" name="Line 1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6240" y="4440"/>
                    <a:ext cx="160" cy="16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36" name="矩形 35"/>
                <p:cNvSpPr/>
                <p:nvPr/>
              </p:nvSpPr>
              <p:spPr>
                <a:xfrm>
                  <a:off x="15427" y="6074"/>
                  <a:ext cx="2764" cy="2690"/>
                </a:xfrm>
                <a:prstGeom prst="rect">
                  <a:avLst/>
                </a:prstGeom>
                <a:noFill/>
                <a:ln w="28575" cmpd="sng">
                  <a:solidFill>
                    <a:schemeClr val="tx1"/>
                  </a:solidFill>
                  <a:prstDash val="dash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40" name="矩形 39"/>
              <p:cNvSpPr/>
              <p:nvPr/>
            </p:nvSpPr>
            <p:spPr>
              <a:xfrm>
                <a:off x="16983" y="6527"/>
                <a:ext cx="1728" cy="1850"/>
              </a:xfrm>
              <a:prstGeom prst="rect">
                <a:avLst/>
              </a:prstGeom>
              <a:no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16486" y="6286"/>
                <a:ext cx="528" cy="7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i="1">
                    <a:solidFill>
                      <a:srgbClr val="FF0000"/>
                    </a:solidFill>
                  </a:rPr>
                  <a:t>a</a:t>
                </a:r>
                <a:endParaRPr lang="en-US" altLang="zh-CN" sz="2400" b="1" i="1">
                  <a:solidFill>
                    <a:srgbClr val="FF0000"/>
                  </a:solidFill>
                </a:endParaRPr>
              </a:p>
            </p:txBody>
          </p:sp>
          <p:sp>
            <p:nvSpPr>
              <p:cNvPr id="43" name="文本框 42"/>
              <p:cNvSpPr txBox="1"/>
              <p:nvPr/>
            </p:nvSpPr>
            <p:spPr>
              <a:xfrm>
                <a:off x="18711" y="6211"/>
                <a:ext cx="528" cy="7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i="1"/>
                  <a:t>d</a:t>
                </a:r>
                <a:endParaRPr lang="en-US" altLang="zh-CN" sz="2400" b="1" i="1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16455" y="7870"/>
                <a:ext cx="528" cy="7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i="1">
                    <a:solidFill>
                      <a:srgbClr val="FF0000"/>
                    </a:solidFill>
                  </a:rPr>
                  <a:t>b</a:t>
                </a:r>
                <a:endParaRPr lang="en-US" altLang="zh-CN" sz="2400" b="1" i="1">
                  <a:solidFill>
                    <a:srgbClr val="FF0000"/>
                  </a:solidFill>
                </a:endParaRP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18711" y="7888"/>
                <a:ext cx="501" cy="7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i="1"/>
                  <a:t>c</a:t>
                </a:r>
                <a:endParaRPr lang="en-US" altLang="zh-CN" sz="2400" b="1" i="1"/>
              </a:p>
            </p:txBody>
          </p:sp>
        </p:grpSp>
      </p:grpSp>
      <p:sp>
        <p:nvSpPr>
          <p:cNvPr id="50" name="文本框 49"/>
          <p:cNvSpPr txBox="1"/>
          <p:nvPr/>
        </p:nvSpPr>
        <p:spPr>
          <a:xfrm>
            <a:off x="982980" y="6186170"/>
            <a:ext cx="2089785" cy="429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先不变后减小</a:t>
            </a:r>
            <a:endParaRPr lang="zh-CN" altLang="en-US" sz="22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187190" y="6186170"/>
            <a:ext cx="3345180" cy="429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变大，变大，变小，变小</a:t>
            </a:r>
            <a:endParaRPr lang="zh-CN" altLang="en-US" sz="2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028430" y="6186170"/>
            <a:ext cx="1917700" cy="429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先变小后变大</a:t>
            </a:r>
            <a:endParaRPr lang="zh-CN" altLang="en-US" sz="2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47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325100" y="11595100"/>
            <a:ext cx="266700" cy="393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课件">
      <a:majorFont>
        <a:latin typeface="Times New Roman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 cmpd="sng">
          <a:solidFill>
            <a:schemeClr val="tx1"/>
          </a:solidFill>
          <a:prstDash val="solid"/>
          <a:headEnd type="none"/>
          <a:tailEnd type="none"/>
        </a:ln>
      </a:spPr>
      <a:bodyPr/>
      <a:lstStyle>
        <a:defPPr>
          <a:defRPr lang="zh-CN" altLang="en-US"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88</Paragraphs>
  <Slides>9</Slides>
  <Notes>2</Notes>
  <TotalTime>0</TotalTime>
  <HiddenSlides>3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baseType="lpstr" size="15">
      <vt:lpstr>Arial</vt:lpstr>
      <vt:lpstr>Times New Roman</vt:lpstr>
      <vt:lpstr>微软雅黑</vt:lpstr>
      <vt:lpstr>等线 Light</vt:lpstr>
      <vt:lpstr>等线</vt:lpstr>
      <vt:lpstr>Office 主题​​</vt:lpstr>
      <vt:lpstr>磁场描述、电流磁场、磁通量</vt:lpstr>
      <vt:lpstr>地磁场</vt:lpstr>
      <vt:lpstr>几种常见的电流磁场</vt:lpstr>
      <vt:lpstr>几种常见的电流磁场</vt:lpstr>
      <vt:lpstr>电流磁场</vt:lpstr>
      <vt:lpstr>磁场叠加原理 </vt:lpstr>
      <vt:lpstr>磁场叠加原理 </vt:lpstr>
      <vt:lpstr>磁场叠加原理 </vt:lpstr>
      <vt:lpstr>磁通量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演示文稿</dc:title>
  <dc:creator>NTKO</dc:creator>
  <cp:lastModifiedBy>13825337807</cp:lastModifiedBy>
  <cp:revision>820</cp:revision>
  <dcterms:created xsi:type="dcterms:W3CDTF">2018-07-12T01:38:00Z</dcterms:created>
  <dcterms:modified xsi:type="dcterms:W3CDTF">2020-11-27T06:29:56Z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2052-11.3.0.9228</vt:lpwstr>
  </property>
</Properties>
</file>