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17"/>
  </p:notesMasterIdLst>
  <p:sldIdLst>
    <p:sldId id="356" r:id="rId2"/>
    <p:sldId id="310" r:id="rId3"/>
    <p:sldId id="379" r:id="rId4"/>
    <p:sldId id="357" r:id="rId5"/>
    <p:sldId id="378" r:id="rId6"/>
    <p:sldId id="358" r:id="rId7"/>
    <p:sldId id="359" r:id="rId8"/>
    <p:sldId id="360" r:id="rId9"/>
    <p:sldId id="361" r:id="rId10"/>
    <p:sldId id="362" r:id="rId11"/>
    <p:sldId id="363" r:id="rId12"/>
    <p:sldId id="364" r:id="rId13"/>
    <p:sldId id="365" r:id="rId14"/>
    <p:sldId id="366" r:id="rId15"/>
    <p:sldId id="372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26B0"/>
    <a:srgbClr val="0000FF"/>
    <a:srgbClr val="6600CC"/>
    <a:srgbClr val="D60093"/>
    <a:srgbClr val="CA75FF"/>
    <a:srgbClr val="FF0000"/>
    <a:srgbClr val="008000"/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8743" autoAdjust="0"/>
  </p:normalViewPr>
  <p:slideViewPr>
    <p:cSldViewPr>
      <p:cViewPr>
        <p:scale>
          <a:sx n="66" d="100"/>
          <a:sy n="66" d="100"/>
        </p:scale>
        <p:origin x="-948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978E5381-3E1A-4BB4-A31D-1E2CA2E65FC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170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135171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3517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517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3517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35175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5176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3517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17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17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3518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3518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35182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135183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135184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61E2470-C027-48C6-A911-735FDEE6CE8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2F91AC-B283-4BA8-B90C-C031426A8E3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F438E-B8B9-4EE6-8AAC-15030EEA30D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7307D8-A1AB-4EF7-9381-0F2D1939D18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93DCAB-207F-4F18-A233-1FC82FE7D56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5D50AD-F1F3-471E-9243-3109E3BBB2B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A5BFE-90B6-4EF1-8D74-4E2502F249E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A3616B-7CBC-47F4-9BA5-5DC36FA94FA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1F7FB5-417E-47EF-80A3-324D5D8A23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1E9E8F-FEE1-47BA-9810-BB846A5DE4A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1A34D5-7867-4109-9BA4-2EF08C70825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150938" y="214313"/>
            <a:ext cx="7804150" cy="5918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6576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70421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5CC5EA7-8AF8-4597-ABCA-72805CFD0BE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6576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0421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2580878-8295-453D-AEF6-9D1D0DD9E32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4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3415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3415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13415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13415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F0CBC4B2-84B3-4A76-AEEE-345E37AD01C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&#20061;&#24180;&#32423;&#21270;&#23398;&#23454;&#39564;/&#20061;&#24180;&#32423;&#21270;&#23398;&#19978;&#20876;&#23454;&#39564;/&#31532;&#19971;&#21333;&#20803;%20&#29123;&#26009;&#21450;&#20854;&#21033;&#29992;/&#27873;&#27819;&#28781;&#28779;&#22120;&#21407;&#29702;.rm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hyperlink" Target="file:///F:\dengkeping\&#21021;&#19977;&#21270;&#23398;&#35838;&#20214;\&#21021;&#19977;&#19978;&#23398;&#26399;\&#31532;&#19971;&#21333;&#20803;%20&#29123;&#26009;&#21450;&#20854;&#21033;&#29992;\&#35838;&#39064;1%20%20&#29123;&#28903;&#19982;&#28781;&#28779;\&#35838;&#39064;1%20&#29123;&#28903;&#19982;&#28781;&#28779;&#65288;&#31532;2&#35838;&#26102;&#65289;\&#28781;&#28779;&#22120;&#30340;&#20351;&#29992;.mp4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hyperlink" Target="VTS_01_3.VOB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&#28779;&#22330;&#36867;&#29983;.swf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WordArt 2"/>
          <p:cNvSpPr>
            <a:spLocks noChangeArrowheads="1" noChangeShapeType="1" noTextEdit="1"/>
          </p:cNvSpPr>
          <p:nvPr/>
        </p:nvSpPr>
        <p:spPr bwMode="auto">
          <a:xfrm>
            <a:off x="1116013" y="1773238"/>
            <a:ext cx="6913562" cy="865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燃烧与灭火</a:t>
            </a:r>
          </a:p>
        </p:txBody>
      </p:sp>
      <p:sp>
        <p:nvSpPr>
          <p:cNvPr id="147460" name="Text Box 4"/>
          <p:cNvSpPr txBox="1">
            <a:spLocks noChangeArrowheads="1"/>
          </p:cNvSpPr>
          <p:nvPr/>
        </p:nvSpPr>
        <p:spPr bwMode="auto">
          <a:xfrm>
            <a:off x="2024063" y="4833938"/>
            <a:ext cx="4779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中山大学附属中学－－邓作逵老师</a:t>
            </a:r>
          </a:p>
        </p:txBody>
      </p:sp>
      <p:pic>
        <p:nvPicPr>
          <p:cNvPr id="147461" name="Picture 5" descr="ransha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3594100"/>
            <a:ext cx="1106488" cy="987425"/>
          </a:xfrm>
          <a:prstGeom prst="rect">
            <a:avLst/>
          </a:prstGeom>
          <a:noFill/>
        </p:spPr>
      </p:pic>
      <p:sp>
        <p:nvSpPr>
          <p:cNvPr id="147462" name="Text Box 6"/>
          <p:cNvSpPr txBox="1">
            <a:spLocks noChangeArrowheads="1"/>
          </p:cNvSpPr>
          <p:nvPr/>
        </p:nvSpPr>
        <p:spPr bwMode="auto">
          <a:xfrm>
            <a:off x="3276600" y="3933825"/>
            <a:ext cx="1909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（第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课时）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3" name="Text Box 23"/>
          <p:cNvSpPr txBox="1">
            <a:spLocks noChangeArrowheads="1"/>
          </p:cNvSpPr>
          <p:nvPr/>
        </p:nvSpPr>
        <p:spPr bwMode="auto">
          <a:xfrm>
            <a:off x="971550" y="981075"/>
            <a:ext cx="75374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回顾</a:t>
            </a:r>
            <a:r>
              <a:rPr lang="en-US" altLang="zh-CN"/>
              <a:t>】</a:t>
            </a:r>
            <a:r>
              <a:rPr lang="zh-CN" altLang="en-US"/>
              <a:t>燃烧的条件有哪些？针对燃烧的条件，用来灭</a:t>
            </a:r>
          </a:p>
          <a:p>
            <a:r>
              <a:rPr lang="zh-CN" altLang="en-US"/>
              <a:t>              火的原理和方法分别是什么？</a:t>
            </a:r>
          </a:p>
        </p:txBody>
      </p:sp>
      <p:sp>
        <p:nvSpPr>
          <p:cNvPr id="61464" name="AutoShape 24"/>
          <p:cNvSpPr>
            <a:spLocks noChangeArrowheads="1"/>
          </p:cNvSpPr>
          <p:nvPr/>
        </p:nvSpPr>
        <p:spPr bwMode="auto">
          <a:xfrm>
            <a:off x="4105275" y="3060700"/>
            <a:ext cx="585788" cy="142875"/>
          </a:xfrm>
          <a:prstGeom prst="rightArrow">
            <a:avLst>
              <a:gd name="adj1" fmla="val 50000"/>
              <a:gd name="adj2" fmla="val 102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65" name="Text Box 25"/>
          <p:cNvSpPr txBox="1">
            <a:spLocks noChangeArrowheads="1"/>
          </p:cNvSpPr>
          <p:nvPr/>
        </p:nvSpPr>
        <p:spPr bwMode="auto">
          <a:xfrm>
            <a:off x="5634038" y="3213100"/>
            <a:ext cx="2774950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zh-CN" altLang="en-US" sz="2600">
                <a:solidFill>
                  <a:srgbClr val="FF3300"/>
                </a:solidFill>
                <a:latin typeface="宋体" pitchFamily="2" charset="-122"/>
              </a:rPr>
              <a:t>或隔离可燃物</a:t>
            </a:r>
            <a:endParaRPr lang="zh-CN" altLang="en-US" sz="2600" b="0">
              <a:solidFill>
                <a:srgbClr val="FF3300"/>
              </a:solidFill>
              <a:latin typeface="宋体" pitchFamily="2" charset="-122"/>
            </a:endParaRPr>
          </a:p>
        </p:txBody>
      </p:sp>
      <p:sp>
        <p:nvSpPr>
          <p:cNvPr id="61466" name="Text Box 26"/>
          <p:cNvSpPr txBox="1">
            <a:spLocks noChangeArrowheads="1"/>
          </p:cNvSpPr>
          <p:nvPr/>
        </p:nvSpPr>
        <p:spPr bwMode="auto">
          <a:xfrm>
            <a:off x="5165725" y="3667125"/>
            <a:ext cx="2882900" cy="488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en-US">
                <a:solidFill>
                  <a:srgbClr val="0000FF"/>
                </a:solidFill>
              </a:rPr>
              <a:t>②</a:t>
            </a:r>
            <a:r>
              <a:rPr lang="en-US" altLang="zh-CN">
                <a:solidFill>
                  <a:srgbClr val="0000FF"/>
                </a:solidFill>
              </a:rPr>
              <a:t>  </a:t>
            </a:r>
            <a:r>
              <a:rPr lang="zh-CN" altLang="en-US" sz="2600">
                <a:solidFill>
                  <a:srgbClr val="0000FF"/>
                </a:solidFill>
                <a:latin typeface="宋体" pitchFamily="2" charset="-122"/>
              </a:rPr>
              <a:t>隔绝氧气</a:t>
            </a:r>
          </a:p>
        </p:txBody>
      </p:sp>
      <p:sp>
        <p:nvSpPr>
          <p:cNvPr id="61467" name="Rectangle 27"/>
          <p:cNvSpPr>
            <a:spLocks noChangeArrowheads="1"/>
          </p:cNvSpPr>
          <p:nvPr/>
        </p:nvSpPr>
        <p:spPr bwMode="auto">
          <a:xfrm>
            <a:off x="539750" y="2843213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en-US">
                <a:solidFill>
                  <a:srgbClr val="0000FF"/>
                </a:solidFill>
              </a:rPr>
              <a:t>①</a:t>
            </a:r>
            <a:r>
              <a:rPr kumimoji="1" lang="en-US" altLang="zh-CN">
                <a:solidFill>
                  <a:srgbClr val="0000FF"/>
                </a:solidFill>
              </a:rPr>
              <a:t>  </a:t>
            </a:r>
            <a:r>
              <a:rPr kumimoji="1" lang="zh-CN" altLang="en-US" sz="2600">
                <a:latin typeface="宋体" pitchFamily="2" charset="-122"/>
              </a:rPr>
              <a:t>需要可燃物 </a:t>
            </a:r>
          </a:p>
        </p:txBody>
      </p:sp>
      <p:sp>
        <p:nvSpPr>
          <p:cNvPr id="61468" name="Text Box 28"/>
          <p:cNvSpPr txBox="1">
            <a:spLocks noChangeArrowheads="1"/>
          </p:cNvSpPr>
          <p:nvPr/>
        </p:nvSpPr>
        <p:spPr bwMode="auto">
          <a:xfrm>
            <a:off x="542925" y="3429000"/>
            <a:ext cx="335597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en-US">
                <a:solidFill>
                  <a:srgbClr val="0000FF"/>
                </a:solidFill>
              </a:rPr>
              <a:t>②</a:t>
            </a:r>
            <a:r>
              <a:rPr lang="en-US" altLang="zh-CN">
                <a:solidFill>
                  <a:srgbClr val="0000FF"/>
                </a:solidFill>
              </a:rPr>
              <a:t>  </a:t>
            </a:r>
            <a:r>
              <a:rPr kumimoji="1" lang="zh-CN" altLang="en-US" sz="2600">
                <a:latin typeface="宋体" pitchFamily="2" charset="-122"/>
              </a:rPr>
              <a:t>需要可燃物与空气</a:t>
            </a:r>
          </a:p>
          <a:p>
            <a:r>
              <a:rPr kumimoji="1" lang="zh-CN" altLang="en-US" sz="2600">
                <a:latin typeface="宋体" pitchFamily="2" charset="-122"/>
              </a:rPr>
              <a:t>  （或氧气）接触</a:t>
            </a:r>
          </a:p>
        </p:txBody>
      </p:sp>
      <p:sp>
        <p:nvSpPr>
          <p:cNvPr id="61469" name="Text Box 29"/>
          <p:cNvSpPr txBox="1">
            <a:spLocks noChangeArrowheads="1"/>
          </p:cNvSpPr>
          <p:nvPr/>
        </p:nvSpPr>
        <p:spPr bwMode="auto">
          <a:xfrm>
            <a:off x="631825" y="1987550"/>
            <a:ext cx="2627313" cy="655638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  <a:latin typeface="Arial" charset="0"/>
                <a:ea typeface="黑体" pitchFamily="49" charset="-122"/>
              </a:rPr>
              <a:t>燃烧</a:t>
            </a:r>
            <a:r>
              <a:rPr lang="zh-CN" altLang="en-US" sz="3200">
                <a:latin typeface="Arial" charset="0"/>
                <a:ea typeface="黑体" pitchFamily="49" charset="-122"/>
              </a:rPr>
              <a:t>的条件</a:t>
            </a:r>
          </a:p>
        </p:txBody>
      </p:sp>
      <p:sp>
        <p:nvSpPr>
          <p:cNvPr id="61470" name="Text Box 30"/>
          <p:cNvSpPr txBox="1">
            <a:spLocks noChangeArrowheads="1"/>
          </p:cNvSpPr>
          <p:nvPr/>
        </p:nvSpPr>
        <p:spPr bwMode="auto">
          <a:xfrm>
            <a:off x="5257800" y="1981200"/>
            <a:ext cx="2627313" cy="655638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灭火</a:t>
            </a:r>
            <a:r>
              <a:rPr lang="zh-CN" altLang="en-US" sz="3200">
                <a:latin typeface="Arial" charset="0"/>
                <a:ea typeface="黑体" pitchFamily="49" charset="-122"/>
              </a:rPr>
              <a:t>的原理</a:t>
            </a:r>
          </a:p>
        </p:txBody>
      </p:sp>
      <p:sp>
        <p:nvSpPr>
          <p:cNvPr id="61471" name="AutoShape 31"/>
          <p:cNvSpPr>
            <a:spLocks noChangeArrowheads="1"/>
          </p:cNvSpPr>
          <p:nvPr/>
        </p:nvSpPr>
        <p:spPr bwMode="auto">
          <a:xfrm>
            <a:off x="4105275" y="3813175"/>
            <a:ext cx="585788" cy="142875"/>
          </a:xfrm>
          <a:prstGeom prst="rightArrow">
            <a:avLst>
              <a:gd name="adj1" fmla="val 50000"/>
              <a:gd name="adj2" fmla="val 102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72" name="AutoShape 32"/>
          <p:cNvSpPr>
            <a:spLocks noChangeArrowheads="1"/>
          </p:cNvSpPr>
          <p:nvPr/>
        </p:nvSpPr>
        <p:spPr bwMode="auto">
          <a:xfrm>
            <a:off x="4057650" y="2276475"/>
            <a:ext cx="585788" cy="142875"/>
          </a:xfrm>
          <a:prstGeom prst="rightArrow">
            <a:avLst>
              <a:gd name="adj1" fmla="val 50000"/>
              <a:gd name="adj2" fmla="val 102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73" name="Text Box 33"/>
          <p:cNvSpPr txBox="1">
            <a:spLocks noChangeArrowheads="1"/>
          </p:cNvSpPr>
          <p:nvPr/>
        </p:nvSpPr>
        <p:spPr bwMode="auto">
          <a:xfrm>
            <a:off x="539750" y="4314825"/>
            <a:ext cx="392430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en-US">
                <a:solidFill>
                  <a:srgbClr val="0000FF"/>
                </a:solidFill>
              </a:rPr>
              <a:t>③</a:t>
            </a:r>
            <a:r>
              <a:rPr kumimoji="1" lang="en-US" altLang="zh-CN">
                <a:solidFill>
                  <a:srgbClr val="0000FF"/>
                </a:solidFill>
              </a:rPr>
              <a:t>  </a:t>
            </a:r>
            <a:r>
              <a:rPr kumimoji="1" lang="zh-CN" altLang="en-US" sz="2600">
                <a:latin typeface="宋体" pitchFamily="2" charset="-122"/>
              </a:rPr>
              <a:t>可燃物的温度必须</a:t>
            </a:r>
          </a:p>
          <a:p>
            <a:r>
              <a:rPr kumimoji="1" lang="zh-CN" altLang="en-US" sz="2600">
                <a:latin typeface="宋体" pitchFamily="2" charset="-122"/>
              </a:rPr>
              <a:t>   达到其着火点</a:t>
            </a:r>
          </a:p>
        </p:txBody>
      </p:sp>
      <p:sp>
        <p:nvSpPr>
          <p:cNvPr id="61474" name="AutoShape 34"/>
          <p:cNvSpPr>
            <a:spLocks noChangeArrowheads="1"/>
          </p:cNvSpPr>
          <p:nvPr/>
        </p:nvSpPr>
        <p:spPr bwMode="auto">
          <a:xfrm>
            <a:off x="4130675" y="4483100"/>
            <a:ext cx="585788" cy="142875"/>
          </a:xfrm>
          <a:prstGeom prst="rightArrow">
            <a:avLst>
              <a:gd name="adj1" fmla="val 50000"/>
              <a:gd name="adj2" fmla="val 1025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75" name="Text Box 35"/>
          <p:cNvSpPr txBox="1">
            <a:spLocks noChangeArrowheads="1"/>
          </p:cNvSpPr>
          <p:nvPr/>
        </p:nvSpPr>
        <p:spPr bwMode="auto">
          <a:xfrm>
            <a:off x="5184775" y="4292600"/>
            <a:ext cx="392430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en-US">
                <a:solidFill>
                  <a:srgbClr val="0000FF"/>
                </a:solidFill>
              </a:rPr>
              <a:t>③</a:t>
            </a:r>
            <a:r>
              <a:rPr kumimoji="1" lang="en-US" altLang="zh-CN">
                <a:solidFill>
                  <a:srgbClr val="0000FF"/>
                </a:solidFill>
              </a:rPr>
              <a:t>  </a:t>
            </a:r>
            <a:r>
              <a:rPr kumimoji="1" lang="zh-CN" altLang="en-US" sz="2600">
                <a:solidFill>
                  <a:srgbClr val="0000CC"/>
                </a:solidFill>
                <a:latin typeface="宋体" pitchFamily="2" charset="-122"/>
              </a:rPr>
              <a:t>使</a:t>
            </a:r>
            <a:r>
              <a:rPr kumimoji="1" lang="zh-CN" altLang="en-US" sz="2600">
                <a:solidFill>
                  <a:srgbClr val="FF0000"/>
                </a:solidFill>
                <a:latin typeface="宋体" pitchFamily="2" charset="-122"/>
              </a:rPr>
              <a:t>可燃物的温度</a:t>
            </a:r>
            <a:r>
              <a:rPr kumimoji="1" lang="zh-CN" altLang="en-US" sz="2600">
                <a:solidFill>
                  <a:srgbClr val="0000CC"/>
                </a:solidFill>
                <a:latin typeface="宋体" pitchFamily="2" charset="-122"/>
              </a:rPr>
              <a:t>降低</a:t>
            </a:r>
          </a:p>
          <a:p>
            <a:r>
              <a:rPr kumimoji="1" lang="zh-CN" altLang="en-US" sz="2600">
                <a:solidFill>
                  <a:srgbClr val="0000CC"/>
                </a:solidFill>
                <a:latin typeface="宋体" pitchFamily="2" charset="-122"/>
              </a:rPr>
              <a:t>   到其着火点以下</a:t>
            </a:r>
          </a:p>
        </p:txBody>
      </p:sp>
      <p:sp>
        <p:nvSpPr>
          <p:cNvPr id="61476" name="Text Box 36"/>
          <p:cNvSpPr txBox="1">
            <a:spLocks noChangeArrowheads="1"/>
          </p:cNvSpPr>
          <p:nvPr/>
        </p:nvSpPr>
        <p:spPr bwMode="auto">
          <a:xfrm>
            <a:off x="5508625" y="5229225"/>
            <a:ext cx="2592388" cy="636588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满一即可</a:t>
            </a:r>
          </a:p>
        </p:txBody>
      </p:sp>
      <p:sp>
        <p:nvSpPr>
          <p:cNvPr id="61477" name="Text Box 37"/>
          <p:cNvSpPr txBox="1">
            <a:spLocks noChangeArrowheads="1"/>
          </p:cNvSpPr>
          <p:nvPr/>
        </p:nvSpPr>
        <p:spPr bwMode="auto">
          <a:xfrm>
            <a:off x="755650" y="5249863"/>
            <a:ext cx="2628900" cy="636587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缺一不可</a:t>
            </a:r>
          </a:p>
        </p:txBody>
      </p:sp>
      <p:sp>
        <p:nvSpPr>
          <p:cNvPr id="61478" name="Text Box 38"/>
          <p:cNvSpPr txBox="1">
            <a:spLocks noChangeArrowheads="1"/>
          </p:cNvSpPr>
          <p:nvPr/>
        </p:nvSpPr>
        <p:spPr bwMode="auto">
          <a:xfrm>
            <a:off x="5168900" y="2781300"/>
            <a:ext cx="25923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en-US">
                <a:solidFill>
                  <a:srgbClr val="0000FF"/>
                </a:solidFill>
              </a:rPr>
              <a:t>①</a:t>
            </a:r>
            <a:r>
              <a:rPr kumimoji="1" lang="en-US" altLang="zh-CN">
                <a:solidFill>
                  <a:srgbClr val="0000FF"/>
                </a:solidFill>
              </a:rPr>
              <a:t>  </a:t>
            </a:r>
            <a:r>
              <a:rPr kumimoji="1" lang="zh-CN" altLang="en-US" sz="2600">
                <a:solidFill>
                  <a:srgbClr val="0000CC"/>
                </a:solidFill>
                <a:latin typeface="宋体" pitchFamily="2" charset="-122"/>
              </a:rPr>
              <a:t>清除可燃物</a:t>
            </a:r>
          </a:p>
        </p:txBody>
      </p:sp>
      <p:sp>
        <p:nvSpPr>
          <p:cNvPr id="61479" name="Text Box 39"/>
          <p:cNvSpPr txBox="1">
            <a:spLocks noChangeArrowheads="1"/>
          </p:cNvSpPr>
          <p:nvPr/>
        </p:nvSpPr>
        <p:spPr bwMode="auto">
          <a:xfrm>
            <a:off x="1609725" y="6067425"/>
            <a:ext cx="5708650" cy="466725"/>
          </a:xfrm>
          <a:prstGeom prst="rect">
            <a:avLst/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灭火的方法是一些用来灭火的具体措施。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61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1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1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61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1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1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61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1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61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61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61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4" grpId="0" animBg="1"/>
      <p:bldP spid="61465" grpId="0"/>
      <p:bldP spid="61466" grpId="0"/>
      <p:bldP spid="61467" grpId="0"/>
      <p:bldP spid="61468" grpId="0"/>
      <p:bldP spid="61471" grpId="0" animBg="1"/>
      <p:bldP spid="61473" grpId="0"/>
      <p:bldP spid="61474" grpId="0" animBg="1"/>
      <p:bldP spid="61475" grpId="0"/>
      <p:bldP spid="61476" grpId="0" animBg="1"/>
      <p:bldP spid="61477" grpId="0" animBg="1"/>
      <p:bldP spid="61478" grpId="0"/>
      <p:bldP spid="6147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ChangeArrowheads="1"/>
          </p:cNvSpPr>
          <p:nvPr/>
        </p:nvSpPr>
        <p:spPr bwMode="auto">
          <a:xfrm>
            <a:off x="2773363" y="1258888"/>
            <a:ext cx="451328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  <a:latin typeface="Arial Black" pitchFamily="34" charset="0"/>
                <a:ea typeface="新宋体" pitchFamily="49" charset="-122"/>
              </a:rPr>
              <a:t>农村中稻草堆着火了，</a:t>
            </a:r>
            <a:r>
              <a:rPr lang="zh-CN" altLang="en-US" dirty="0">
                <a:solidFill>
                  <a:srgbClr val="0000FF"/>
                </a:solidFill>
                <a:latin typeface="Times New Roman" pitchFamily="18" charset="0"/>
              </a:rPr>
              <a:t>请</a:t>
            </a:r>
            <a:r>
              <a:rPr lang="zh-CN" altLang="en-US" dirty="0" smtClean="0">
                <a:solidFill>
                  <a:srgbClr val="0000FF"/>
                </a:solidFill>
                <a:latin typeface="Times New Roman" pitchFamily="18" charset="0"/>
              </a:rPr>
              <a:t>你</a:t>
            </a:r>
            <a:endParaRPr lang="en-US" altLang="zh-CN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zh-CN" altLang="en-US" dirty="0" smtClean="0">
                <a:solidFill>
                  <a:srgbClr val="0000FF"/>
                </a:solidFill>
                <a:latin typeface="Times New Roman" pitchFamily="18" charset="0"/>
              </a:rPr>
              <a:t>想办法</a:t>
            </a:r>
            <a:r>
              <a:rPr lang="zh-CN" altLang="en-US" dirty="0">
                <a:solidFill>
                  <a:srgbClr val="0000FF"/>
                </a:solidFill>
                <a:latin typeface="Times New Roman" pitchFamily="18" charset="0"/>
              </a:rPr>
              <a:t>将它扑灭。</a:t>
            </a:r>
            <a:endParaRPr lang="zh-CN" altLang="en-US" dirty="0">
              <a:solidFill>
                <a:srgbClr val="0000FF"/>
              </a:solidFill>
              <a:latin typeface="Arial Black" pitchFamily="34" charset="0"/>
              <a:ea typeface="新宋体" pitchFamily="49" charset="-122"/>
            </a:endParaRPr>
          </a:p>
        </p:txBody>
      </p:sp>
      <p:sp>
        <p:nvSpPr>
          <p:cNvPr id="171011" name="Rectangle 3"/>
          <p:cNvSpPr>
            <a:spLocks noChangeArrowheads="1"/>
          </p:cNvSpPr>
          <p:nvPr/>
        </p:nvSpPr>
        <p:spPr bwMode="auto">
          <a:xfrm>
            <a:off x="684213" y="1196975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Arial Black" pitchFamily="34" charset="0"/>
              </a:rPr>
              <a:t>【</a:t>
            </a:r>
            <a:r>
              <a:rPr lang="zh-CN" altLang="en-US" sz="2800">
                <a:solidFill>
                  <a:srgbClr val="FF0000"/>
                </a:solidFill>
                <a:latin typeface="Arial Black" pitchFamily="34" charset="0"/>
              </a:rPr>
              <a:t>学以致用</a:t>
            </a:r>
            <a:r>
              <a:rPr lang="en-US" altLang="zh-CN" sz="2800">
                <a:solidFill>
                  <a:srgbClr val="FF0000"/>
                </a:solidFill>
                <a:latin typeface="Arial Black" pitchFamily="34" charset="0"/>
              </a:rPr>
              <a:t>】</a:t>
            </a:r>
          </a:p>
        </p:txBody>
      </p:sp>
      <p:graphicFrame>
        <p:nvGraphicFramePr>
          <p:cNvPr id="171012" name="Group 4"/>
          <p:cNvGraphicFramePr>
            <a:graphicFrameLocks noGrp="1"/>
          </p:cNvGraphicFramePr>
          <p:nvPr/>
        </p:nvGraphicFramePr>
        <p:xfrm>
          <a:off x="395288" y="2301875"/>
          <a:ext cx="8208962" cy="3596640"/>
        </p:xfrm>
        <a:graphic>
          <a:graphicData uri="http://schemas.openxmlformats.org/drawingml/2006/table">
            <a:tbl>
              <a:tblPr/>
              <a:tblGrid>
                <a:gridCol w="1968500"/>
                <a:gridCol w="2640012"/>
                <a:gridCol w="3600450"/>
              </a:tblGrid>
              <a:tr h="357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情境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灭火方法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灭火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原理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088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Courier New" pitchFamily="49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Courier New" pitchFamily="49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Courier New" pitchFamily="49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Courier New" pitchFamily="49" charset="0"/>
                        </a:rPr>
                        <a:t>稻草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Courier New" pitchFamily="49" charset="0"/>
                        </a:rPr>
                        <a:t>堆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Courier New" pitchFamily="49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Courier New" pitchFamily="49" charset="0"/>
                        </a:rPr>
                        <a:t>起火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2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85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1032" name="Text Box 24"/>
          <p:cNvSpPr txBox="1">
            <a:spLocks noChangeArrowheads="1"/>
          </p:cNvSpPr>
          <p:nvPr/>
        </p:nvSpPr>
        <p:spPr bwMode="auto">
          <a:xfrm>
            <a:off x="5148263" y="3044825"/>
            <a:ext cx="3419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>
                <a:solidFill>
                  <a:schemeClr val="hlink"/>
                </a:solidFill>
                <a:latin typeface="Times New Roman" pitchFamily="18" charset="0"/>
              </a:rPr>
              <a:t>清除或隔离可燃物</a:t>
            </a:r>
          </a:p>
        </p:txBody>
      </p:sp>
      <p:sp>
        <p:nvSpPr>
          <p:cNvPr id="171033" name="Rectangle 25"/>
          <p:cNvSpPr>
            <a:spLocks noChangeArrowheads="1"/>
          </p:cNvSpPr>
          <p:nvPr/>
        </p:nvSpPr>
        <p:spPr bwMode="auto">
          <a:xfrm>
            <a:off x="2843213" y="3070225"/>
            <a:ext cx="1944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搬离稻草</a:t>
            </a:r>
          </a:p>
        </p:txBody>
      </p:sp>
      <p:sp>
        <p:nvSpPr>
          <p:cNvPr id="171034" name="Rectangle 26"/>
          <p:cNvSpPr>
            <a:spLocks noChangeArrowheads="1"/>
          </p:cNvSpPr>
          <p:nvPr/>
        </p:nvSpPr>
        <p:spPr bwMode="auto">
          <a:xfrm>
            <a:off x="2843213" y="4068763"/>
            <a:ext cx="2376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用泥土盖灭</a:t>
            </a:r>
          </a:p>
        </p:txBody>
      </p:sp>
      <p:sp>
        <p:nvSpPr>
          <p:cNvPr id="171035" name="Rectangle 27"/>
          <p:cNvSpPr>
            <a:spLocks noChangeArrowheads="1"/>
          </p:cNvSpPr>
          <p:nvPr/>
        </p:nvSpPr>
        <p:spPr bwMode="auto">
          <a:xfrm>
            <a:off x="2916238" y="5013325"/>
            <a:ext cx="18716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泼水灭火</a:t>
            </a:r>
          </a:p>
        </p:txBody>
      </p:sp>
      <p:sp>
        <p:nvSpPr>
          <p:cNvPr id="171036" name="Rectangle 28"/>
          <p:cNvSpPr>
            <a:spLocks noChangeArrowheads="1"/>
          </p:cNvSpPr>
          <p:nvPr/>
        </p:nvSpPr>
        <p:spPr bwMode="auto">
          <a:xfrm>
            <a:off x="5148263" y="4068763"/>
            <a:ext cx="316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  <a:latin typeface="Times New Roman" pitchFamily="18" charset="0"/>
              </a:rPr>
              <a:t>隔绝氧气</a:t>
            </a:r>
            <a:r>
              <a:rPr lang="en-US" altLang="zh-CN">
                <a:solidFill>
                  <a:schemeClr val="hlink"/>
                </a:solidFill>
                <a:latin typeface="Times New Roman" pitchFamily="18" charset="0"/>
              </a:rPr>
              <a:t>(</a:t>
            </a:r>
            <a:r>
              <a:rPr lang="zh-CN" altLang="en-US">
                <a:solidFill>
                  <a:schemeClr val="hlink"/>
                </a:solidFill>
                <a:latin typeface="Times New Roman" pitchFamily="18" charset="0"/>
              </a:rPr>
              <a:t>或空气</a:t>
            </a:r>
            <a:r>
              <a:rPr lang="en-US" altLang="zh-CN">
                <a:solidFill>
                  <a:schemeClr val="hlink"/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171037" name="Rectangle 29"/>
          <p:cNvSpPr>
            <a:spLocks noChangeArrowheads="1"/>
          </p:cNvSpPr>
          <p:nvPr/>
        </p:nvSpPr>
        <p:spPr bwMode="auto">
          <a:xfrm>
            <a:off x="5148263" y="4813300"/>
            <a:ext cx="33115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  <a:latin typeface="Times New Roman" pitchFamily="18" charset="0"/>
              </a:rPr>
              <a:t>降低可燃物的温度</a:t>
            </a:r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至其着火点以下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214290"/>
            <a:ext cx="7674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32" grpId="0"/>
      <p:bldP spid="171033" grpId="0"/>
      <p:bldP spid="171034" grpId="0"/>
      <p:bldP spid="171035" grpId="0"/>
      <p:bldP spid="171036" grpId="0"/>
      <p:bldP spid="1710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4" name="Picture 4" descr="图7-8　蜡烛在不同条件下的燃烧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2636838"/>
            <a:ext cx="6337300" cy="3438525"/>
          </a:xfrm>
          <a:prstGeom prst="rect">
            <a:avLst/>
          </a:prstGeom>
          <a:noFill/>
        </p:spPr>
      </p:pic>
      <p:sp>
        <p:nvSpPr>
          <p:cNvPr id="148485" name="Text Box 5"/>
          <p:cNvSpPr txBox="1">
            <a:spLocks noChangeArrowheads="1"/>
          </p:cNvSpPr>
          <p:nvPr/>
        </p:nvSpPr>
        <p:spPr bwMode="auto">
          <a:xfrm>
            <a:off x="539750" y="2133600"/>
            <a:ext cx="81724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、如下图，蜡烛燃烧的现象有什么不同？请用灭火的</a:t>
            </a:r>
          </a:p>
          <a:p>
            <a:r>
              <a:rPr lang="zh-CN" altLang="en-US"/>
              <a:t>      原理分析。</a:t>
            </a:r>
          </a:p>
        </p:txBody>
      </p:sp>
      <p:sp>
        <p:nvSpPr>
          <p:cNvPr id="148486" name="Rectangle 6"/>
          <p:cNvSpPr>
            <a:spLocks noChangeArrowheads="1"/>
          </p:cNvSpPr>
          <p:nvPr/>
        </p:nvSpPr>
        <p:spPr bwMode="auto">
          <a:xfrm>
            <a:off x="1042988" y="1131888"/>
            <a:ext cx="37512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0000FF"/>
                </a:solidFill>
              </a:rPr>
              <a:t>【</a:t>
            </a:r>
            <a:r>
              <a:rPr lang="zh-CN" altLang="en-US" sz="3600">
                <a:solidFill>
                  <a:srgbClr val="0000FF"/>
                </a:solidFill>
              </a:rPr>
              <a:t>探究</a:t>
            </a:r>
            <a:r>
              <a:rPr lang="en-US" altLang="zh-CN" sz="3600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8" name="Picture 4" descr="图7-8　蜡烛在不同条件下的燃烧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88913"/>
            <a:ext cx="2952750" cy="1601787"/>
          </a:xfrm>
          <a:prstGeom prst="rect">
            <a:avLst/>
          </a:prstGeom>
          <a:noFill/>
        </p:spPr>
      </p:pic>
      <p:graphicFrame>
        <p:nvGraphicFramePr>
          <p:cNvPr id="170055" name="Group 71"/>
          <p:cNvGraphicFramePr>
            <a:graphicFrameLocks noGrp="1"/>
          </p:cNvGraphicFramePr>
          <p:nvPr/>
        </p:nvGraphicFramePr>
        <p:xfrm>
          <a:off x="395288" y="2133600"/>
          <a:ext cx="8280400" cy="4248152"/>
        </p:xfrm>
        <a:graphic>
          <a:graphicData uri="http://schemas.openxmlformats.org/drawingml/2006/table">
            <a:tbl>
              <a:tblPr/>
              <a:tblGrid>
                <a:gridCol w="792162"/>
                <a:gridCol w="3600450"/>
                <a:gridCol w="3887788"/>
              </a:tblGrid>
              <a:tr h="703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6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6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1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70040" name="Group 56"/>
          <p:cNvGrpSpPr>
            <a:grpSpLocks/>
          </p:cNvGrpSpPr>
          <p:nvPr/>
        </p:nvGrpSpPr>
        <p:grpSpPr bwMode="auto">
          <a:xfrm>
            <a:off x="468313" y="2195513"/>
            <a:ext cx="7343775" cy="3897312"/>
            <a:chOff x="295" y="1389"/>
            <a:chExt cx="4626" cy="2455"/>
          </a:xfrm>
        </p:grpSpPr>
        <p:sp>
          <p:nvSpPr>
            <p:cNvPr id="170033" name="Text Box 49"/>
            <p:cNvSpPr txBox="1">
              <a:spLocks noChangeArrowheads="1"/>
            </p:cNvSpPr>
            <p:nvPr/>
          </p:nvSpPr>
          <p:spPr bwMode="auto">
            <a:xfrm>
              <a:off x="1461" y="1389"/>
              <a:ext cx="82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 sz="2800"/>
                <a:t>现象</a:t>
              </a:r>
            </a:p>
          </p:txBody>
        </p:sp>
        <p:sp>
          <p:nvSpPr>
            <p:cNvPr id="170034" name="Text Box 50"/>
            <p:cNvSpPr txBox="1">
              <a:spLocks noChangeArrowheads="1"/>
            </p:cNvSpPr>
            <p:nvPr/>
          </p:nvSpPr>
          <p:spPr bwMode="auto">
            <a:xfrm>
              <a:off x="4092" y="1422"/>
              <a:ext cx="82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 sz="2800"/>
                <a:t>分析</a:t>
              </a:r>
            </a:p>
          </p:txBody>
        </p:sp>
        <p:sp>
          <p:nvSpPr>
            <p:cNvPr id="170035" name="Text Box 51"/>
            <p:cNvSpPr txBox="1">
              <a:spLocks noChangeArrowheads="1"/>
            </p:cNvSpPr>
            <p:nvPr/>
          </p:nvSpPr>
          <p:spPr bwMode="auto">
            <a:xfrm>
              <a:off x="295" y="2028"/>
              <a:ext cx="340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Ⅰ</a:t>
              </a:r>
            </a:p>
          </p:txBody>
        </p:sp>
        <p:sp>
          <p:nvSpPr>
            <p:cNvPr id="170036" name="Text Box 52"/>
            <p:cNvSpPr txBox="1">
              <a:spLocks noChangeArrowheads="1"/>
            </p:cNvSpPr>
            <p:nvPr/>
          </p:nvSpPr>
          <p:spPr bwMode="auto">
            <a:xfrm>
              <a:off x="295" y="2829"/>
              <a:ext cx="340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en-US" sz="2800"/>
                <a:t>Ⅱ</a:t>
              </a:r>
              <a:endParaRPr lang="en-US" altLang="zh-CN" sz="2800"/>
            </a:p>
          </p:txBody>
        </p:sp>
        <p:sp>
          <p:nvSpPr>
            <p:cNvPr id="170037" name="Text Box 53"/>
            <p:cNvSpPr txBox="1">
              <a:spLocks noChangeArrowheads="1"/>
            </p:cNvSpPr>
            <p:nvPr/>
          </p:nvSpPr>
          <p:spPr bwMode="auto">
            <a:xfrm>
              <a:off x="295" y="3517"/>
              <a:ext cx="40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en-US" sz="2800"/>
                <a:t>Ⅲ</a:t>
              </a:r>
              <a:r>
                <a:rPr lang="en-US" altLang="zh-CN" sz="2800"/>
                <a:t> </a:t>
              </a:r>
            </a:p>
          </p:txBody>
        </p:sp>
      </p:grpSp>
      <p:sp>
        <p:nvSpPr>
          <p:cNvPr id="170041" name="Text Box 57"/>
          <p:cNvSpPr txBox="1">
            <a:spLocks noChangeArrowheads="1"/>
          </p:cNvSpPr>
          <p:nvPr/>
        </p:nvSpPr>
        <p:spPr bwMode="auto">
          <a:xfrm>
            <a:off x="1331913" y="3070225"/>
            <a:ext cx="34307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蜡烛</a:t>
            </a:r>
            <a:r>
              <a:rPr lang="zh-CN" altLang="en-US" sz="2800" dirty="0">
                <a:solidFill>
                  <a:srgbClr val="1826B0"/>
                </a:solidFill>
              </a:rPr>
              <a:t>燃烧一会儿</a:t>
            </a:r>
            <a:r>
              <a:rPr lang="zh-CN" altLang="en-US" sz="2800" dirty="0">
                <a:solidFill>
                  <a:srgbClr val="FF0000"/>
                </a:solidFill>
              </a:rPr>
              <a:t>熄灭</a:t>
            </a:r>
          </a:p>
        </p:txBody>
      </p:sp>
      <p:sp>
        <p:nvSpPr>
          <p:cNvPr id="170042" name="Text Box 58"/>
          <p:cNvSpPr txBox="1">
            <a:spLocks noChangeArrowheads="1"/>
          </p:cNvSpPr>
          <p:nvPr/>
        </p:nvSpPr>
        <p:spPr bwMode="auto">
          <a:xfrm>
            <a:off x="1331913" y="434975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蜡烛持续燃烧</a:t>
            </a:r>
          </a:p>
        </p:txBody>
      </p:sp>
      <p:sp>
        <p:nvSpPr>
          <p:cNvPr id="170043" name="Text Box 59"/>
          <p:cNvSpPr txBox="1">
            <a:spLocks noChangeArrowheads="1"/>
          </p:cNvSpPr>
          <p:nvPr/>
        </p:nvSpPr>
        <p:spPr bwMode="auto">
          <a:xfrm>
            <a:off x="1331913" y="5546725"/>
            <a:ext cx="30700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蜡烛</a:t>
            </a:r>
            <a:r>
              <a:rPr lang="zh-CN" altLang="en-US" sz="2800" dirty="0" smtClean="0">
                <a:solidFill>
                  <a:srgbClr val="FF0000"/>
                </a:solidFill>
              </a:rPr>
              <a:t>火焰</a:t>
            </a:r>
            <a:r>
              <a:rPr lang="zh-CN" altLang="en-US" sz="2800" dirty="0" smtClean="0">
                <a:solidFill>
                  <a:srgbClr val="1826B0"/>
                </a:solidFill>
              </a:rPr>
              <a:t>立即</a:t>
            </a:r>
            <a:r>
              <a:rPr lang="zh-CN" altLang="en-US" sz="2800" dirty="0" smtClean="0">
                <a:solidFill>
                  <a:srgbClr val="FF0000"/>
                </a:solidFill>
              </a:rPr>
              <a:t>熄灭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70045" name="Text Box 61"/>
          <p:cNvSpPr txBox="1">
            <a:spLocks noChangeArrowheads="1"/>
          </p:cNvSpPr>
          <p:nvPr/>
        </p:nvSpPr>
        <p:spPr bwMode="auto">
          <a:xfrm>
            <a:off x="4859338" y="2925763"/>
            <a:ext cx="39565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蜡烛燃烧</a:t>
            </a: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耗尽</a:t>
            </a:r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烧杯中的</a:t>
            </a:r>
            <a:r>
              <a:rPr lang="en-US" altLang="zh-CN" dirty="0" smtClean="0">
                <a:solidFill>
                  <a:srgbClr val="0000FF"/>
                </a:solidFill>
                <a:latin typeface="+mn-ea"/>
                <a:ea typeface="+mn-ea"/>
              </a:rPr>
              <a:t>O</a:t>
            </a:r>
            <a:r>
              <a:rPr lang="en-US" altLang="zh-CN" baseline="-25000" dirty="0" smtClean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endParaRPr lang="en-US" altLang="zh-CN" dirty="0" smtClean="0">
              <a:solidFill>
                <a:srgbClr val="0000FF"/>
              </a:solidFill>
              <a:latin typeface="+mn-ea"/>
              <a:ea typeface="+mn-ea"/>
            </a:endParaRPr>
          </a:p>
          <a:p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且烧杯隔绝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了</a:t>
            </a:r>
            <a:r>
              <a:rPr lang="en-US" altLang="zh-CN" dirty="0">
                <a:solidFill>
                  <a:srgbClr val="0000FF"/>
                </a:solidFill>
                <a:latin typeface="+mn-ea"/>
                <a:ea typeface="+mn-ea"/>
              </a:rPr>
              <a:t>O</a:t>
            </a:r>
            <a:r>
              <a:rPr lang="en-US" altLang="zh-CN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endParaRPr lang="en-US" altLang="zh-CN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70046" name="Text Box 62"/>
          <p:cNvSpPr txBox="1">
            <a:spLocks noChangeArrowheads="1"/>
          </p:cNvSpPr>
          <p:nvPr/>
        </p:nvSpPr>
        <p:spPr bwMode="auto">
          <a:xfrm>
            <a:off x="4911725" y="4262438"/>
            <a:ext cx="35369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与空气接触</a:t>
            </a:r>
            <a:r>
              <a:rPr lang="zh-CN" altLang="en-US">
                <a:solidFill>
                  <a:srgbClr val="FF0000"/>
                </a:solidFill>
              </a:rPr>
              <a:t>的蜡烛的</a:t>
            </a:r>
            <a:r>
              <a:rPr lang="zh-CN" altLang="en-US">
                <a:solidFill>
                  <a:srgbClr val="0000FF"/>
                </a:solidFill>
              </a:rPr>
              <a:t>温度</a:t>
            </a:r>
          </a:p>
          <a:p>
            <a:r>
              <a:rPr lang="zh-CN" altLang="en-US">
                <a:solidFill>
                  <a:srgbClr val="0000FF"/>
                </a:solidFill>
              </a:rPr>
              <a:t>达到其着火点</a:t>
            </a:r>
          </a:p>
        </p:txBody>
      </p:sp>
      <p:sp>
        <p:nvSpPr>
          <p:cNvPr id="170047" name="Text Box 63"/>
          <p:cNvSpPr txBox="1">
            <a:spLocks noChangeArrowheads="1"/>
          </p:cNvSpPr>
          <p:nvPr/>
        </p:nvSpPr>
        <p:spPr bwMode="auto">
          <a:xfrm>
            <a:off x="4964113" y="5372100"/>
            <a:ext cx="360841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  <a:latin typeface="+mn-ea"/>
                <a:ea typeface="+mn-ea"/>
              </a:rPr>
              <a:t>Na</a:t>
            </a:r>
            <a:r>
              <a:rPr lang="en-US" altLang="zh-CN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en-US" altLang="zh-CN" dirty="0">
                <a:solidFill>
                  <a:srgbClr val="0000FF"/>
                </a:solidFill>
                <a:latin typeface="+mn-ea"/>
                <a:ea typeface="+mn-ea"/>
              </a:rPr>
              <a:t>CO</a:t>
            </a:r>
            <a:r>
              <a:rPr lang="en-US" altLang="zh-CN" baseline="-25000" dirty="0">
                <a:solidFill>
                  <a:srgbClr val="0000FF"/>
                </a:solidFill>
                <a:latin typeface="+mn-ea"/>
                <a:ea typeface="+mn-ea"/>
              </a:rPr>
              <a:t>3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与</a:t>
            </a:r>
            <a:r>
              <a:rPr lang="en-US" altLang="zh-CN" dirty="0" err="1">
                <a:solidFill>
                  <a:srgbClr val="0000FF"/>
                </a:solidFill>
                <a:latin typeface="+mn-ea"/>
                <a:ea typeface="+mn-ea"/>
              </a:rPr>
              <a:t>HCl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反应</a:t>
            </a:r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生成的</a:t>
            </a:r>
            <a:r>
              <a:rPr lang="en-US" altLang="zh-CN" dirty="0">
                <a:solidFill>
                  <a:srgbClr val="0000FF"/>
                </a:solidFill>
                <a:latin typeface="+mn-ea"/>
                <a:ea typeface="+mn-ea"/>
              </a:rPr>
              <a:t>CO</a:t>
            </a:r>
            <a:r>
              <a:rPr lang="en-US" altLang="zh-CN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隔绝了空气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0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70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0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70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170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0041" grpId="0"/>
      <p:bldP spid="170042" grpId="0"/>
      <p:bldP spid="170043" grpId="0"/>
      <p:bldP spid="170045" grpId="0"/>
      <p:bldP spid="170046" grpId="0"/>
      <p:bldP spid="1700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ChangeArrowheads="1"/>
          </p:cNvSpPr>
          <p:nvPr/>
        </p:nvSpPr>
        <p:spPr bwMode="auto">
          <a:xfrm>
            <a:off x="1042988" y="836613"/>
            <a:ext cx="77057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kumimoji="1" lang="en-US" altLang="zh-CN" dirty="0"/>
              <a:t>2</a:t>
            </a:r>
            <a:r>
              <a:rPr kumimoji="1" lang="zh-CN" altLang="en-US" dirty="0"/>
              <a:t>、根据灭火原理，及上述活动</a:t>
            </a:r>
            <a:r>
              <a:rPr kumimoji="1" lang="en-US" altLang="zh-CN" dirty="0"/>
              <a:t>Ⅲ</a:t>
            </a:r>
            <a:r>
              <a:rPr kumimoji="1" lang="zh-CN" altLang="en-US" dirty="0"/>
              <a:t>的原理，可以设计</a:t>
            </a:r>
            <a:r>
              <a:rPr kumimoji="1" lang="zh-CN" altLang="en-US" dirty="0" smtClean="0"/>
              <a:t>一</a:t>
            </a:r>
            <a:endParaRPr kumimoji="1" lang="en-US" altLang="zh-CN" dirty="0" smtClean="0"/>
          </a:p>
          <a:p>
            <a:r>
              <a:rPr kumimoji="1" lang="en-US" altLang="zh-CN" dirty="0" smtClean="0"/>
              <a:t>      </a:t>
            </a:r>
            <a:r>
              <a:rPr kumimoji="1" lang="zh-CN" altLang="en-US" dirty="0" smtClean="0"/>
              <a:t>种易</a:t>
            </a:r>
            <a:r>
              <a:rPr kumimoji="1" lang="zh-CN" altLang="en-US" dirty="0"/>
              <a:t>灭火器，如下图：</a:t>
            </a:r>
          </a:p>
        </p:txBody>
      </p:sp>
      <p:pic>
        <p:nvPicPr>
          <p:cNvPr id="149507" name="Picture 3" descr="图7-9　灭火器原理示意图"/>
          <p:cNvPicPr>
            <a:picLocks noChangeAspect="1" noChangeArrowheads="1"/>
          </p:cNvPicPr>
          <p:nvPr/>
        </p:nvPicPr>
        <p:blipFill>
          <a:blip r:embed="rId2"/>
          <a:srcRect r="12184"/>
          <a:stretch>
            <a:fillRect/>
          </a:stretch>
        </p:blipFill>
        <p:spPr bwMode="auto">
          <a:xfrm>
            <a:off x="4213225" y="1844675"/>
            <a:ext cx="4679950" cy="189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9508" name="Rectangle 4"/>
          <p:cNvSpPr>
            <a:spLocks noChangeArrowheads="1"/>
          </p:cNvSpPr>
          <p:nvPr/>
        </p:nvSpPr>
        <p:spPr bwMode="auto">
          <a:xfrm>
            <a:off x="250825" y="2060575"/>
            <a:ext cx="5254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zh-CN" altLang="en-US"/>
              <a:t>（</a:t>
            </a:r>
            <a:r>
              <a:rPr kumimoji="1" lang="en-US" altLang="zh-CN"/>
              <a:t>1</a:t>
            </a:r>
            <a:r>
              <a:rPr kumimoji="1" lang="zh-CN" altLang="en-US"/>
              <a:t>）请你解释这种装置及灭火原理：</a:t>
            </a:r>
          </a:p>
        </p:txBody>
      </p:sp>
      <p:sp>
        <p:nvSpPr>
          <p:cNvPr id="149509" name="Rectangle 5"/>
          <p:cNvSpPr>
            <a:spLocks noChangeArrowheads="1"/>
          </p:cNvSpPr>
          <p:nvPr/>
        </p:nvSpPr>
        <p:spPr bwMode="auto">
          <a:xfrm>
            <a:off x="323850" y="5630863"/>
            <a:ext cx="84248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/>
              <a:t>（</a:t>
            </a:r>
            <a:r>
              <a:rPr kumimoji="1" lang="en-US" altLang="zh-CN"/>
              <a:t>2</a:t>
            </a:r>
            <a:r>
              <a:rPr kumimoji="1" lang="zh-CN" altLang="en-US"/>
              <a:t>）请你根据这一装置的原理，设计一个简易灭火器，并画</a:t>
            </a:r>
          </a:p>
          <a:p>
            <a:r>
              <a:rPr kumimoji="1" lang="zh-CN" altLang="en-US"/>
              <a:t>        出装置图。（</a:t>
            </a:r>
            <a:r>
              <a:rPr kumimoji="1" lang="zh-CN" altLang="en-US">
                <a:solidFill>
                  <a:srgbClr val="0000FF"/>
                </a:solidFill>
              </a:rPr>
              <a:t>仪器任选</a:t>
            </a:r>
            <a:r>
              <a:rPr kumimoji="1" lang="zh-CN" altLang="en-US"/>
              <a:t>，</a:t>
            </a:r>
            <a:r>
              <a:rPr kumimoji="1" lang="zh-CN" altLang="en-US">
                <a:solidFill>
                  <a:srgbClr val="FF0000"/>
                </a:solidFill>
              </a:rPr>
              <a:t>课后完成</a:t>
            </a:r>
            <a:r>
              <a:rPr kumimoji="1" lang="zh-CN" altLang="en-US"/>
              <a:t>） </a:t>
            </a:r>
          </a:p>
        </p:txBody>
      </p:sp>
      <p:sp>
        <p:nvSpPr>
          <p:cNvPr id="149510" name="Text Box 6"/>
          <p:cNvSpPr txBox="1">
            <a:spLocks noChangeArrowheads="1"/>
          </p:cNvSpPr>
          <p:nvPr/>
        </p:nvSpPr>
        <p:spPr bwMode="auto">
          <a:xfrm>
            <a:off x="1042988" y="2565400"/>
            <a:ext cx="32321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装置正立</a:t>
            </a:r>
            <a:r>
              <a:rPr lang="zh-CN" altLang="en-US"/>
              <a:t>时，小试管中</a:t>
            </a:r>
          </a:p>
          <a:p>
            <a:r>
              <a:rPr lang="zh-CN" altLang="en-US"/>
              <a:t>的浓盐酸与吸滤瓶中的</a:t>
            </a:r>
          </a:p>
          <a:p>
            <a:r>
              <a:rPr lang="zh-CN" altLang="en-US"/>
              <a:t>碳酸钠溶液</a:t>
            </a:r>
            <a:r>
              <a:rPr lang="zh-CN" altLang="en-US">
                <a:solidFill>
                  <a:srgbClr val="0000CC"/>
                </a:solidFill>
              </a:rPr>
              <a:t>没有接触</a:t>
            </a:r>
            <a:r>
              <a:rPr lang="zh-CN" altLang="en-US"/>
              <a:t>，</a:t>
            </a:r>
          </a:p>
          <a:p>
            <a:r>
              <a:rPr lang="zh-CN" altLang="en-US"/>
              <a:t>不发生反应；</a:t>
            </a:r>
          </a:p>
        </p:txBody>
      </p:sp>
      <p:sp>
        <p:nvSpPr>
          <p:cNvPr id="149511" name="Text Box 7"/>
          <p:cNvSpPr txBox="1">
            <a:spLocks noChangeArrowheads="1"/>
          </p:cNvSpPr>
          <p:nvPr/>
        </p:nvSpPr>
        <p:spPr bwMode="auto">
          <a:xfrm>
            <a:off x="1042988" y="4076700"/>
            <a:ext cx="78501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装置倒立</a:t>
            </a:r>
            <a:r>
              <a:rPr lang="zh-CN" altLang="en-US"/>
              <a:t>时，小试管中的浓盐酸流出与碳酸钠溶液</a:t>
            </a:r>
            <a:r>
              <a:rPr lang="zh-CN" altLang="en-US">
                <a:solidFill>
                  <a:srgbClr val="0000CC"/>
                </a:solidFill>
              </a:rPr>
              <a:t>接触</a:t>
            </a:r>
            <a:r>
              <a:rPr lang="zh-CN" altLang="en-US"/>
              <a:t>，</a:t>
            </a:r>
          </a:p>
          <a:p>
            <a:r>
              <a:rPr lang="zh-CN" altLang="en-US">
                <a:solidFill>
                  <a:srgbClr val="FF0000"/>
                </a:solidFill>
              </a:rPr>
              <a:t>迅速反应生成大量的</a:t>
            </a:r>
            <a:r>
              <a:rPr lang="en-US" altLang="zh-CN">
                <a:solidFill>
                  <a:srgbClr val="FF0000"/>
                </a:solidFill>
              </a:rPr>
              <a:t>CO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，使瓶内压强快速增大，而将</a:t>
            </a:r>
            <a:r>
              <a:rPr lang="en-US" altLang="zh-CN">
                <a:solidFill>
                  <a:srgbClr val="FF0000"/>
                </a:solidFill>
              </a:rPr>
              <a:t>CO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及瓶中液体喷出</a:t>
            </a:r>
            <a:r>
              <a:rPr lang="zh-CN" altLang="en-US"/>
              <a:t>；</a:t>
            </a:r>
          </a:p>
        </p:txBody>
      </p:sp>
      <p:sp>
        <p:nvSpPr>
          <p:cNvPr id="149512" name="Text Box 8"/>
          <p:cNvSpPr txBox="1">
            <a:spLocks noChangeArrowheads="1"/>
          </p:cNvSpPr>
          <p:nvPr/>
        </p:nvSpPr>
        <p:spPr bwMode="auto">
          <a:xfrm>
            <a:off x="4003675" y="4797425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覆盖在可燃物的表面，</a:t>
            </a:r>
          </a:p>
        </p:txBody>
      </p:sp>
      <p:sp>
        <p:nvSpPr>
          <p:cNvPr id="149513" name="Text Box 9"/>
          <p:cNvSpPr txBox="1">
            <a:spLocks noChangeArrowheads="1"/>
          </p:cNvSpPr>
          <p:nvPr/>
        </p:nvSpPr>
        <p:spPr bwMode="auto">
          <a:xfrm>
            <a:off x="1160463" y="4810125"/>
            <a:ext cx="7804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                                                                  </a:t>
            </a:r>
            <a:r>
              <a:rPr lang="zh-CN" altLang="en-US" dirty="0"/>
              <a:t>既可以</a:t>
            </a:r>
            <a:r>
              <a:rPr lang="zh-CN" altLang="en-US" dirty="0">
                <a:solidFill>
                  <a:srgbClr val="0000CC"/>
                </a:solidFill>
              </a:rPr>
              <a:t>隔绝</a:t>
            </a:r>
          </a:p>
          <a:p>
            <a:r>
              <a:rPr lang="zh-CN" altLang="en-US" dirty="0">
                <a:solidFill>
                  <a:srgbClr val="0000CC"/>
                </a:solidFill>
              </a:rPr>
              <a:t>空气</a:t>
            </a:r>
            <a:r>
              <a:rPr lang="zh-CN" altLang="en-US" dirty="0"/>
              <a:t>，又可以</a:t>
            </a:r>
            <a:r>
              <a:rPr lang="zh-CN" altLang="en-US" dirty="0">
                <a:solidFill>
                  <a:srgbClr val="0000CC"/>
                </a:solidFill>
              </a:rPr>
              <a:t>降低可燃物的温度至其着火点以下</a:t>
            </a:r>
            <a:r>
              <a:rPr lang="zh-CN" altLang="en-US" dirty="0"/>
              <a:t>而灭火。</a:t>
            </a:r>
          </a:p>
        </p:txBody>
      </p:sp>
      <p:sp>
        <p:nvSpPr>
          <p:cNvPr id="149515" name="AutoShape 11">
            <a:hlinkClick r:id="rId3" action="ppaction://hlinkfile" highlightClick="1"/>
          </p:cNvPr>
          <p:cNvSpPr>
            <a:spLocks noChangeArrowheads="1"/>
          </p:cNvSpPr>
          <p:nvPr/>
        </p:nvSpPr>
        <p:spPr bwMode="auto">
          <a:xfrm>
            <a:off x="6156325" y="3573463"/>
            <a:ext cx="1008063" cy="360362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49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49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9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14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9" grpId="0"/>
      <p:bldP spid="149510" grpId="0"/>
      <p:bldP spid="149511" grpId="0"/>
      <p:bldP spid="149512" grpId="0"/>
      <p:bldP spid="1495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55" name="Text Box 27"/>
          <p:cNvSpPr txBox="1">
            <a:spLocks noChangeArrowheads="1"/>
          </p:cNvSpPr>
          <p:nvPr/>
        </p:nvSpPr>
        <p:spPr bwMode="auto">
          <a:xfrm>
            <a:off x="1042988" y="1268413"/>
            <a:ext cx="7796212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表</a:t>
            </a:r>
            <a:r>
              <a:rPr lang="en-US" altLang="zh-CN">
                <a:solidFill>
                  <a:schemeClr val="bg1"/>
                </a:solidFill>
              </a:rPr>
              <a:t>7-2 </a:t>
            </a:r>
            <a:r>
              <a:rPr lang="zh-CN" altLang="en-US">
                <a:solidFill>
                  <a:schemeClr val="bg1"/>
                </a:solidFill>
              </a:rPr>
              <a:t>灭火器及其使用方法、灭火原理和适用范围</a:t>
            </a:r>
            <a:r>
              <a:rPr lang="en-US" altLang="zh-CN">
                <a:solidFill>
                  <a:schemeClr val="bg1"/>
                </a:solidFill>
              </a:rPr>
              <a:t>(P</a:t>
            </a:r>
            <a:r>
              <a:rPr lang="en-US" altLang="zh-CN" baseline="-25000">
                <a:solidFill>
                  <a:schemeClr val="bg1"/>
                </a:solidFill>
              </a:rPr>
              <a:t>131</a:t>
            </a:r>
            <a:r>
              <a:rPr lang="en-US" altLang="zh-CN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50560" name="Text Box 32"/>
          <p:cNvSpPr txBox="1">
            <a:spLocks noChangeArrowheads="1"/>
          </p:cNvSpPr>
          <p:nvPr/>
        </p:nvSpPr>
        <p:spPr bwMode="auto">
          <a:xfrm>
            <a:off x="3235325" y="476250"/>
            <a:ext cx="2632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/>
              <a:t>【</a:t>
            </a:r>
            <a:r>
              <a:rPr lang="zh-CN" altLang="en-US" sz="3200"/>
              <a:t>阅读教材</a:t>
            </a:r>
            <a:r>
              <a:rPr lang="en-US" altLang="zh-CN" sz="3200"/>
              <a:t>】</a:t>
            </a:r>
          </a:p>
        </p:txBody>
      </p:sp>
      <p:sp>
        <p:nvSpPr>
          <p:cNvPr id="150567" name="Text Box 39"/>
          <p:cNvSpPr txBox="1">
            <a:spLocks noChangeArrowheads="1"/>
          </p:cNvSpPr>
          <p:nvPr/>
        </p:nvSpPr>
        <p:spPr bwMode="auto">
          <a:xfrm>
            <a:off x="376238" y="6115072"/>
            <a:ext cx="1716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干粉灭火器</a:t>
            </a:r>
          </a:p>
        </p:txBody>
      </p:sp>
      <p:sp>
        <p:nvSpPr>
          <p:cNvPr id="150568" name="Rectangle 40"/>
          <p:cNvSpPr>
            <a:spLocks noChangeArrowheads="1"/>
          </p:cNvSpPr>
          <p:nvPr/>
        </p:nvSpPr>
        <p:spPr bwMode="auto">
          <a:xfrm>
            <a:off x="2422525" y="4035435"/>
            <a:ext cx="61102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利用压缩的</a:t>
            </a:r>
            <a:r>
              <a:rPr lang="en-US" altLang="zh-CN">
                <a:latin typeface="宋体" pitchFamily="2" charset="-122"/>
              </a:rPr>
              <a:t>CO</a:t>
            </a:r>
            <a:r>
              <a:rPr lang="en-US" altLang="zh-CN" baseline="-25000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吹出干粉（主要含有</a:t>
            </a:r>
            <a:r>
              <a:rPr lang="zh-CN" altLang="en-US">
                <a:solidFill>
                  <a:srgbClr val="0000FF"/>
                </a:solidFill>
                <a:latin typeface="宋体" pitchFamily="2" charset="-122"/>
              </a:rPr>
              <a:t>碳酸氢钠</a:t>
            </a:r>
          </a:p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或磷酸铵盐</a:t>
            </a:r>
            <a:r>
              <a:rPr lang="zh-CN" altLang="en-US">
                <a:latin typeface="宋体" pitchFamily="2" charset="-122"/>
              </a:rPr>
              <a:t>）来灭火。</a:t>
            </a:r>
          </a:p>
        </p:txBody>
      </p:sp>
      <p:pic>
        <p:nvPicPr>
          <p:cNvPr id="150570" name="Picture 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2133600"/>
            <a:ext cx="2000250" cy="1076325"/>
          </a:xfrm>
          <a:prstGeom prst="rect">
            <a:avLst/>
          </a:prstGeom>
          <a:noFill/>
        </p:spPr>
      </p:pic>
      <p:pic>
        <p:nvPicPr>
          <p:cNvPr id="150571" name="Picture 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2133600"/>
            <a:ext cx="1943100" cy="1112838"/>
          </a:xfrm>
          <a:prstGeom prst="rect">
            <a:avLst/>
          </a:prstGeom>
          <a:noFill/>
        </p:spPr>
      </p:pic>
      <p:pic>
        <p:nvPicPr>
          <p:cNvPr id="150572" name="Picture 4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3663" y="2133600"/>
            <a:ext cx="2592387" cy="1074738"/>
          </a:xfrm>
          <a:prstGeom prst="rect">
            <a:avLst/>
          </a:prstGeom>
          <a:noFill/>
        </p:spPr>
      </p:pic>
      <p:sp>
        <p:nvSpPr>
          <p:cNvPr id="150573" name="Rectangle 45"/>
          <p:cNvSpPr>
            <a:spLocks noChangeArrowheads="1"/>
          </p:cNvSpPr>
          <p:nvPr/>
        </p:nvSpPr>
        <p:spPr bwMode="auto">
          <a:xfrm>
            <a:off x="2389846" y="5741275"/>
            <a:ext cx="482536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/>
              <a:t>除用来扑灭一般火灾外，还可用</a:t>
            </a:r>
            <a:r>
              <a:rPr lang="zh-CN" altLang="en-US" dirty="0" smtClean="0"/>
              <a:t>来</a:t>
            </a:r>
            <a:endParaRPr lang="en-US" altLang="zh-CN" dirty="0" smtClean="0"/>
          </a:p>
          <a:p>
            <a:r>
              <a:rPr lang="zh-CN" altLang="en-US" dirty="0" smtClean="0">
                <a:solidFill>
                  <a:srgbClr val="FF0000"/>
                </a:solidFill>
              </a:rPr>
              <a:t>扑灭</a:t>
            </a:r>
            <a:r>
              <a:rPr lang="zh-CN" altLang="en-US" dirty="0">
                <a:solidFill>
                  <a:srgbClr val="FF0000"/>
                </a:solidFill>
              </a:rPr>
              <a:t>油</a:t>
            </a:r>
            <a:r>
              <a:rPr lang="zh-CN" altLang="en-US" dirty="0" smtClean="0">
                <a:solidFill>
                  <a:srgbClr val="FF0000"/>
                </a:solidFill>
              </a:rPr>
              <a:t>、气</a:t>
            </a:r>
            <a:r>
              <a:rPr lang="zh-CN" altLang="en-US" dirty="0">
                <a:solidFill>
                  <a:srgbClr val="FF0000"/>
                </a:solidFill>
              </a:rPr>
              <a:t>等燃烧引起的失火</a:t>
            </a:r>
            <a:r>
              <a:rPr lang="zh-CN" altLang="en-US" dirty="0"/>
              <a:t>。</a:t>
            </a:r>
          </a:p>
        </p:txBody>
      </p:sp>
      <p:pic>
        <p:nvPicPr>
          <p:cNvPr id="11" name="图片 10" descr="干粉灭火器.png"/>
          <p:cNvPicPr>
            <a:picLocks noChangeAspect="1"/>
          </p:cNvPicPr>
          <p:nvPr/>
        </p:nvPicPr>
        <p:blipFill>
          <a:blip r:embed="rId5"/>
          <a:srcRect l="21064" r="16613"/>
          <a:stretch>
            <a:fillRect/>
          </a:stretch>
        </p:blipFill>
        <p:spPr>
          <a:xfrm>
            <a:off x="214282" y="2285992"/>
            <a:ext cx="1808988" cy="3643338"/>
          </a:xfrm>
          <a:prstGeom prst="rect">
            <a:avLst/>
          </a:prstGeom>
        </p:spPr>
      </p:pic>
      <p:sp>
        <p:nvSpPr>
          <p:cNvPr id="12" name="动作按钮: 影片 11">
            <a:hlinkClick r:id="rId6" action="ppaction://hlinkfile" highlightClick="1"/>
          </p:cNvPr>
          <p:cNvSpPr/>
          <p:nvPr/>
        </p:nvSpPr>
        <p:spPr bwMode="auto">
          <a:xfrm>
            <a:off x="2928926" y="3286124"/>
            <a:ext cx="928694" cy="500066"/>
          </a:xfrm>
          <a:prstGeom prst="actionButtonMovie">
            <a:avLst/>
          </a:prstGeom>
          <a:solidFill>
            <a:srgbClr val="0000FF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宋体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357422" y="4812581"/>
            <a:ext cx="5286412" cy="675979"/>
            <a:chOff x="2214546" y="5681979"/>
            <a:chExt cx="5286412" cy="675979"/>
          </a:xfrm>
        </p:grpSpPr>
        <p:sp>
          <p:nvSpPr>
            <p:cNvPr id="13" name="TextBox 12"/>
            <p:cNvSpPr txBox="1"/>
            <p:nvPr/>
          </p:nvSpPr>
          <p:spPr>
            <a:xfrm>
              <a:off x="2214546" y="5896293"/>
              <a:ext cx="52864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0000FF"/>
                  </a:solidFill>
                </a:rPr>
                <a:t>2NaHCO</a:t>
              </a:r>
              <a:r>
                <a:rPr lang="en-US" altLang="zh-CN" baseline="-25000" dirty="0" smtClean="0">
                  <a:solidFill>
                    <a:srgbClr val="0000FF"/>
                  </a:solidFill>
                </a:rPr>
                <a:t>3</a:t>
              </a:r>
              <a:r>
                <a:rPr lang="en-US" altLang="zh-CN" dirty="0" smtClean="0">
                  <a:solidFill>
                    <a:srgbClr val="0000FF"/>
                  </a:solidFill>
                </a:rPr>
                <a:t>==Na</a:t>
              </a:r>
              <a:r>
                <a:rPr lang="en-US" altLang="zh-CN" baseline="-25000" dirty="0" smtClean="0">
                  <a:solidFill>
                    <a:srgbClr val="0000FF"/>
                  </a:solidFill>
                </a:rPr>
                <a:t>2</a:t>
              </a:r>
              <a:r>
                <a:rPr lang="en-US" altLang="zh-CN" dirty="0" smtClean="0">
                  <a:solidFill>
                    <a:srgbClr val="0000FF"/>
                  </a:solidFill>
                </a:rPr>
                <a:t>CO</a:t>
              </a:r>
              <a:r>
                <a:rPr lang="en-US" altLang="zh-CN" baseline="-25000" dirty="0" smtClean="0">
                  <a:solidFill>
                    <a:srgbClr val="0000FF"/>
                  </a:solidFill>
                </a:rPr>
                <a:t>3</a:t>
              </a:r>
              <a:r>
                <a:rPr lang="en-US" altLang="zh-CN" dirty="0" smtClean="0">
                  <a:solidFill>
                    <a:srgbClr val="0000FF"/>
                  </a:solidFill>
                </a:rPr>
                <a:t>+CO</a:t>
              </a:r>
              <a:r>
                <a:rPr lang="en-US" altLang="zh-CN" baseline="-25000" dirty="0" smtClean="0">
                  <a:solidFill>
                    <a:srgbClr val="0000FF"/>
                  </a:solidFill>
                </a:rPr>
                <a:t>2</a:t>
              </a:r>
              <a:r>
                <a:rPr lang="zh-CN" altLang="en-US" dirty="0" smtClean="0">
                  <a:solidFill>
                    <a:srgbClr val="FF0000"/>
                  </a:solidFill>
                </a:rPr>
                <a:t>↑</a:t>
              </a:r>
              <a:r>
                <a:rPr lang="en-US" altLang="zh-CN" dirty="0" smtClean="0">
                  <a:solidFill>
                    <a:srgbClr val="0000FF"/>
                  </a:solidFill>
                </a:rPr>
                <a:t> +H</a:t>
              </a:r>
              <a:r>
                <a:rPr lang="en-US" altLang="zh-CN" baseline="-25000" dirty="0" smtClean="0">
                  <a:solidFill>
                    <a:srgbClr val="0000FF"/>
                  </a:solidFill>
                </a:rPr>
                <a:t>2</a:t>
              </a:r>
              <a:r>
                <a:rPr lang="en-US" altLang="zh-CN" dirty="0" smtClean="0">
                  <a:solidFill>
                    <a:srgbClr val="0000FF"/>
                  </a:solidFill>
                </a:rPr>
                <a:t>O</a:t>
              </a:r>
              <a:endParaRPr lang="zh-CN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714744" y="5681979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rgbClr val="FF0000"/>
                  </a:solidFill>
                </a:rPr>
                <a:t>△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50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50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68" grpId="0"/>
      <p:bldP spid="15057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96" name="AutoShape 44"/>
          <p:cNvSpPr>
            <a:spLocks noChangeArrowheads="1"/>
          </p:cNvSpPr>
          <p:nvPr/>
        </p:nvSpPr>
        <p:spPr bwMode="auto">
          <a:xfrm>
            <a:off x="6084888" y="5516563"/>
            <a:ext cx="2879725" cy="865187"/>
          </a:xfrm>
          <a:prstGeom prst="wedgeRoundRectCallout">
            <a:avLst>
              <a:gd name="adj1" fmla="val -66370"/>
              <a:gd name="adj2" fmla="val -174588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>
                <a:solidFill>
                  <a:srgbClr val="FF0000"/>
                </a:solidFill>
              </a:rPr>
              <a:t>降低可燃物的温度至其着火点以下</a:t>
            </a:r>
          </a:p>
        </p:txBody>
      </p:sp>
      <p:sp>
        <p:nvSpPr>
          <p:cNvPr id="151588" name="Text Box 36"/>
          <p:cNvSpPr txBox="1">
            <a:spLocks noChangeArrowheads="1"/>
          </p:cNvSpPr>
          <p:nvPr/>
        </p:nvSpPr>
        <p:spPr bwMode="auto">
          <a:xfrm>
            <a:off x="1187450" y="1125538"/>
            <a:ext cx="30400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0000FF"/>
                </a:solidFill>
              </a:rPr>
              <a:t>二氧化碳灭火器</a:t>
            </a:r>
          </a:p>
        </p:txBody>
      </p:sp>
      <p:pic>
        <p:nvPicPr>
          <p:cNvPr id="151589" name="Picture 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2003425"/>
            <a:ext cx="1584325" cy="1443038"/>
          </a:xfrm>
          <a:prstGeom prst="rect">
            <a:avLst/>
          </a:prstGeom>
          <a:noFill/>
        </p:spPr>
      </p:pic>
      <p:pic>
        <p:nvPicPr>
          <p:cNvPr id="151590" name="Picture 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1997075"/>
            <a:ext cx="1584325" cy="1431925"/>
          </a:xfrm>
          <a:prstGeom prst="rect">
            <a:avLst/>
          </a:prstGeom>
          <a:noFill/>
        </p:spPr>
      </p:pic>
      <p:sp>
        <p:nvSpPr>
          <p:cNvPr id="151591" name="Rectangle 39"/>
          <p:cNvSpPr>
            <a:spLocks noChangeArrowheads="1"/>
          </p:cNvSpPr>
          <p:nvPr/>
        </p:nvSpPr>
        <p:spPr bwMode="auto">
          <a:xfrm>
            <a:off x="2411413" y="3716338"/>
            <a:ext cx="6280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在加压时将液态二氧化碳压缩在小钢瓶中，灭</a:t>
            </a:r>
          </a:p>
          <a:p>
            <a:r>
              <a:rPr lang="zh-CN" altLang="en-US"/>
              <a:t>火时再将其喷出，有</a:t>
            </a:r>
            <a:r>
              <a:rPr lang="zh-CN" altLang="en-US">
                <a:solidFill>
                  <a:srgbClr val="FF0000"/>
                </a:solidFill>
              </a:rPr>
              <a:t>降温</a:t>
            </a:r>
            <a:r>
              <a:rPr lang="zh-CN" altLang="en-US"/>
              <a:t>和</a:t>
            </a:r>
            <a:r>
              <a:rPr lang="zh-CN" altLang="en-US">
                <a:solidFill>
                  <a:srgbClr val="0000FF"/>
                </a:solidFill>
              </a:rPr>
              <a:t>隔绝空气</a:t>
            </a:r>
            <a:r>
              <a:rPr lang="zh-CN" altLang="en-US"/>
              <a:t>的作用。</a:t>
            </a:r>
          </a:p>
        </p:txBody>
      </p:sp>
      <p:sp>
        <p:nvSpPr>
          <p:cNvPr id="151592" name="Rectangle 40"/>
          <p:cNvSpPr>
            <a:spLocks noChangeArrowheads="1"/>
          </p:cNvSpPr>
          <p:nvPr/>
        </p:nvSpPr>
        <p:spPr bwMode="auto">
          <a:xfrm>
            <a:off x="2411413" y="4724400"/>
            <a:ext cx="63119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用来</a:t>
            </a:r>
            <a:r>
              <a:rPr lang="zh-CN" altLang="en-US">
                <a:solidFill>
                  <a:srgbClr val="0000CC"/>
                </a:solidFill>
              </a:rPr>
              <a:t>扑灭图书、档案、贵重设备、精密仪器等</a:t>
            </a:r>
          </a:p>
          <a:p>
            <a:r>
              <a:rPr lang="zh-CN" altLang="en-US">
                <a:solidFill>
                  <a:srgbClr val="0000CC"/>
                </a:solidFill>
              </a:rPr>
              <a:t>物的失火</a:t>
            </a:r>
            <a:r>
              <a:rPr lang="zh-CN" altLang="en-US"/>
              <a:t>。</a:t>
            </a:r>
          </a:p>
        </p:txBody>
      </p:sp>
      <p:pic>
        <p:nvPicPr>
          <p:cNvPr id="9" name="图片 8" descr="CO2灭火器.jpg"/>
          <p:cNvPicPr>
            <a:picLocks noChangeAspect="1"/>
          </p:cNvPicPr>
          <p:nvPr/>
        </p:nvPicPr>
        <p:blipFill>
          <a:blip r:embed="rId4"/>
          <a:srcRect l="29167" r="20833"/>
          <a:stretch>
            <a:fillRect/>
          </a:stretch>
        </p:blipFill>
        <p:spPr>
          <a:xfrm>
            <a:off x="285721" y="2285992"/>
            <a:ext cx="1928840" cy="38576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51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1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1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96" grpId="0" animBg="1"/>
      <p:bldP spid="151591" grpId="0"/>
      <p:bldP spid="15159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609" name="Rectangle 33"/>
          <p:cNvSpPr>
            <a:spLocks noChangeArrowheads="1"/>
          </p:cNvSpPr>
          <p:nvPr/>
        </p:nvSpPr>
        <p:spPr bwMode="auto">
          <a:xfrm>
            <a:off x="1187450" y="1125538"/>
            <a:ext cx="2632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</a:rPr>
              <a:t>水基型灭火器</a:t>
            </a:r>
          </a:p>
        </p:txBody>
      </p:sp>
      <p:pic>
        <p:nvPicPr>
          <p:cNvPr id="152610" name="Picture 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1992313"/>
            <a:ext cx="1490663" cy="1762125"/>
          </a:xfrm>
          <a:prstGeom prst="rect">
            <a:avLst/>
          </a:prstGeom>
          <a:noFill/>
        </p:spPr>
      </p:pic>
      <p:pic>
        <p:nvPicPr>
          <p:cNvPr id="152611" name="Picture 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2139950"/>
            <a:ext cx="2519363" cy="1500188"/>
          </a:xfrm>
          <a:prstGeom prst="rect">
            <a:avLst/>
          </a:prstGeom>
          <a:noFill/>
        </p:spPr>
      </p:pic>
      <p:sp>
        <p:nvSpPr>
          <p:cNvPr id="152612" name="Rectangle 36"/>
          <p:cNvSpPr>
            <a:spLocks noChangeArrowheads="1"/>
          </p:cNvSpPr>
          <p:nvPr/>
        </p:nvSpPr>
        <p:spPr bwMode="auto">
          <a:xfrm>
            <a:off x="2557463" y="3754438"/>
            <a:ext cx="60055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产生的泡沫喷射到燃料表面，泡沫层析出的</a:t>
            </a:r>
          </a:p>
          <a:p>
            <a:r>
              <a:rPr lang="zh-CN" altLang="en-US"/>
              <a:t>水在燃料表面形成一层水膜，使</a:t>
            </a:r>
            <a:r>
              <a:rPr lang="zh-CN" altLang="en-US">
                <a:solidFill>
                  <a:srgbClr val="FF0000"/>
                </a:solidFill>
              </a:rPr>
              <a:t>可燃物与空</a:t>
            </a:r>
          </a:p>
          <a:p>
            <a:r>
              <a:rPr lang="zh-CN" altLang="en-US">
                <a:solidFill>
                  <a:srgbClr val="FF0000"/>
                </a:solidFill>
              </a:rPr>
              <a:t>气隔绝</a:t>
            </a:r>
            <a:r>
              <a:rPr lang="zh-CN" altLang="en-US"/>
              <a:t>，达到灭火的目的。</a:t>
            </a:r>
          </a:p>
        </p:txBody>
      </p:sp>
      <p:sp>
        <p:nvSpPr>
          <p:cNvPr id="152613" name="Rectangle 37"/>
          <p:cNvSpPr>
            <a:spLocks noChangeArrowheads="1"/>
          </p:cNvSpPr>
          <p:nvPr/>
        </p:nvSpPr>
        <p:spPr bwMode="auto">
          <a:xfrm>
            <a:off x="2627313" y="5048250"/>
            <a:ext cx="61214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/>
              <a:t>用来</a:t>
            </a:r>
            <a:r>
              <a:rPr lang="zh-CN" altLang="en-US">
                <a:solidFill>
                  <a:srgbClr val="FF0000"/>
                </a:solidFill>
              </a:rPr>
              <a:t>扑灭非水溶性可燃液体，如汽油、柴油等，以及固体材料，如木材、棉布等引起的火灾</a:t>
            </a:r>
            <a:r>
              <a:rPr lang="zh-CN" altLang="en-US"/>
              <a:t>。</a:t>
            </a:r>
          </a:p>
        </p:txBody>
      </p:sp>
      <p:pic>
        <p:nvPicPr>
          <p:cNvPr id="152618" name="Picture 42" descr="IMG_20130806_133742_0"/>
          <p:cNvPicPr>
            <a:picLocks noChangeAspect="1" noChangeArrowheads="1"/>
          </p:cNvPicPr>
          <p:nvPr/>
        </p:nvPicPr>
        <p:blipFill>
          <a:blip r:embed="rId4" cstate="print"/>
          <a:srcRect l="12595" t="8939" r="4489" b="15375"/>
          <a:stretch>
            <a:fillRect/>
          </a:stretch>
        </p:blipFill>
        <p:spPr bwMode="auto">
          <a:xfrm>
            <a:off x="7164388" y="188913"/>
            <a:ext cx="1479550" cy="1800225"/>
          </a:xfrm>
          <a:prstGeom prst="rect">
            <a:avLst/>
          </a:prstGeom>
          <a:noFill/>
        </p:spPr>
      </p:pic>
      <p:pic>
        <p:nvPicPr>
          <p:cNvPr id="10" name="图片 9" descr="水基型灭火器.jpg"/>
          <p:cNvPicPr>
            <a:picLocks noChangeAspect="1"/>
          </p:cNvPicPr>
          <p:nvPr/>
        </p:nvPicPr>
        <p:blipFill>
          <a:blip r:embed="rId5"/>
          <a:srcRect l="21875" t="7653" r="28906" b="4336"/>
          <a:stretch>
            <a:fillRect/>
          </a:stretch>
        </p:blipFill>
        <p:spPr>
          <a:xfrm>
            <a:off x="71406" y="2285968"/>
            <a:ext cx="2348151" cy="385767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52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2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612" grpId="0"/>
      <p:bldP spid="1526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92150" y="2209800"/>
            <a:ext cx="8272463" cy="359568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1</a:t>
            </a:r>
            <a:r>
              <a:rPr lang="zh-CN" altLang="en-US" sz="2400" b="1">
                <a:latin typeface="宋体" pitchFamily="2" charset="-122"/>
              </a:rPr>
              <a:t>）学校的图书馆应选择哪一种灭火器</a:t>
            </a:r>
            <a:r>
              <a:rPr lang="zh-CN" altLang="en-US" sz="2400">
                <a:latin typeface="宋体" pitchFamily="2" charset="-122"/>
              </a:rPr>
              <a:t>？</a:t>
            </a:r>
          </a:p>
          <a:p>
            <a:pPr>
              <a:buFont typeface="Wingdings" pitchFamily="2" charset="2"/>
              <a:buNone/>
            </a:pPr>
            <a:endParaRPr lang="zh-CN" altLang="en-US" sz="2400">
              <a:latin typeface="宋体" pitchFamily="2" charset="-122"/>
            </a:endParaRPr>
          </a:p>
          <a:p>
            <a:pPr>
              <a:buFont typeface="Wingdings" pitchFamily="2" charset="2"/>
              <a:buNone/>
            </a:pPr>
            <a:endParaRPr lang="zh-CN" altLang="en-US" sz="2400">
              <a:latin typeface="宋体" pitchFamily="2" charset="-122"/>
            </a:endParaRPr>
          </a:p>
          <a:p>
            <a:pPr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2</a:t>
            </a:r>
            <a:r>
              <a:rPr lang="zh-CN" altLang="en-US" sz="2400" b="1">
                <a:latin typeface="宋体" pitchFamily="2" charset="-122"/>
              </a:rPr>
              <a:t>）学校的锅炉房用的是燃油蒸气机，你会为锅炉房选择</a:t>
            </a:r>
          </a:p>
          <a:p>
            <a:pPr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哪一种灭火器？</a:t>
            </a:r>
          </a:p>
          <a:p>
            <a:pPr>
              <a:buFont typeface="Wingdings" pitchFamily="2" charset="2"/>
              <a:buNone/>
            </a:pPr>
            <a:endParaRPr lang="zh-CN" altLang="en-US" sz="2400" b="1">
              <a:latin typeface="宋体" pitchFamily="2" charset="-122"/>
            </a:endParaRPr>
          </a:p>
          <a:p>
            <a:pPr>
              <a:buFont typeface="Wingdings" pitchFamily="2" charset="2"/>
              <a:buNone/>
            </a:pPr>
            <a:endParaRPr lang="zh-CN" altLang="en-US" sz="2400" b="1">
              <a:latin typeface="宋体" pitchFamily="2" charset="-122"/>
            </a:endParaRPr>
          </a:p>
          <a:p>
            <a:pPr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</a:t>
            </a:r>
            <a:r>
              <a:rPr lang="en-US" altLang="zh-CN" sz="2400" b="1">
                <a:latin typeface="宋体" pitchFamily="2" charset="-122"/>
              </a:rPr>
              <a:t>3</a:t>
            </a:r>
            <a:r>
              <a:rPr lang="zh-CN" altLang="en-US" sz="2400" b="1">
                <a:latin typeface="宋体" pitchFamily="2" charset="-122"/>
              </a:rPr>
              <a:t>）学生宿舍可设置哪种灭火器？</a:t>
            </a:r>
            <a:endParaRPr lang="zh-CN" altLang="en-US" sz="2400">
              <a:latin typeface="宋体" pitchFamily="2" charset="-122"/>
            </a:endParaRPr>
          </a:p>
          <a:p>
            <a:endParaRPr lang="en-US" altLang="zh-CN" sz="2400" b="1">
              <a:latin typeface="宋体" pitchFamily="2" charset="-122"/>
            </a:endParaRPr>
          </a:p>
        </p:txBody>
      </p:sp>
      <p:sp>
        <p:nvSpPr>
          <p:cNvPr id="153603" name="Rectangle 3"/>
          <p:cNvSpPr>
            <a:spLocks noChangeArrowheads="1"/>
          </p:cNvSpPr>
          <p:nvPr/>
        </p:nvSpPr>
        <p:spPr bwMode="auto">
          <a:xfrm>
            <a:off x="1258888" y="1125538"/>
            <a:ext cx="1816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0000FF"/>
                </a:solidFill>
              </a:rPr>
              <a:t>【</a:t>
            </a:r>
            <a:r>
              <a:rPr lang="zh-CN" altLang="en-US" sz="3200">
                <a:solidFill>
                  <a:srgbClr val="0000FF"/>
                </a:solidFill>
              </a:rPr>
              <a:t>思考</a:t>
            </a:r>
            <a:r>
              <a:rPr lang="en-US" altLang="zh-CN" sz="3200">
                <a:solidFill>
                  <a:srgbClr val="0000FF"/>
                </a:solidFill>
              </a:rPr>
              <a:t>】</a:t>
            </a:r>
          </a:p>
        </p:txBody>
      </p:sp>
      <p:sp>
        <p:nvSpPr>
          <p:cNvPr id="153604" name="Text Box 4"/>
          <p:cNvSpPr txBox="1">
            <a:spLocks noChangeArrowheads="1"/>
          </p:cNvSpPr>
          <p:nvPr/>
        </p:nvSpPr>
        <p:spPr bwMode="auto">
          <a:xfrm>
            <a:off x="1258888" y="2827338"/>
            <a:ext cx="232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二氧化碳灭火器</a:t>
            </a:r>
          </a:p>
        </p:txBody>
      </p:sp>
      <p:sp>
        <p:nvSpPr>
          <p:cNvPr id="153605" name="Text Box 5"/>
          <p:cNvSpPr txBox="1">
            <a:spLocks noChangeArrowheads="1"/>
          </p:cNvSpPr>
          <p:nvPr/>
        </p:nvSpPr>
        <p:spPr bwMode="auto">
          <a:xfrm>
            <a:off x="1306513" y="4627563"/>
            <a:ext cx="1716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干粉灭火器</a:t>
            </a:r>
          </a:p>
        </p:txBody>
      </p:sp>
      <p:sp>
        <p:nvSpPr>
          <p:cNvPr id="153606" name="Text Box 6"/>
          <p:cNvSpPr txBox="1">
            <a:spLocks noChangeArrowheads="1"/>
          </p:cNvSpPr>
          <p:nvPr/>
        </p:nvSpPr>
        <p:spPr bwMode="auto">
          <a:xfrm>
            <a:off x="1331913" y="5851525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水基型灭火器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53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53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4" grpId="0"/>
      <p:bldP spid="153605" grpId="0"/>
      <p:bldP spid="15360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Text Box 2"/>
          <p:cNvSpPr txBox="1">
            <a:spLocks noChangeArrowheads="1"/>
          </p:cNvSpPr>
          <p:nvPr/>
        </p:nvSpPr>
        <p:spPr bwMode="auto">
          <a:xfrm>
            <a:off x="1042988" y="5265738"/>
            <a:ext cx="75612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发现火灾时，迅速拨打</a:t>
            </a:r>
            <a:r>
              <a:rPr lang="zh-CN" altLang="en-US">
                <a:solidFill>
                  <a:srgbClr val="FF0000"/>
                </a:solidFill>
              </a:rPr>
              <a:t>火警电话</a:t>
            </a:r>
            <a:r>
              <a:rPr lang="en-US" altLang="zh-CN">
                <a:solidFill>
                  <a:srgbClr val="FF0000"/>
                </a:solidFill>
              </a:rPr>
              <a:t>119</a:t>
            </a:r>
            <a:r>
              <a:rPr lang="zh-CN" altLang="en-US">
                <a:solidFill>
                  <a:srgbClr val="0000CC"/>
                </a:solidFill>
              </a:rPr>
              <a:t>，报警时要讲清详细的地址、起火部位、着火物质、火势大小、报警人姓名及联系号码，并派人到路口迎候消防车。</a:t>
            </a:r>
          </a:p>
        </p:txBody>
      </p:sp>
      <p:sp>
        <p:nvSpPr>
          <p:cNvPr id="154627" name="Text Box 3"/>
          <p:cNvSpPr txBox="1">
            <a:spLocks noChangeArrowheads="1"/>
          </p:cNvSpPr>
          <p:nvPr/>
        </p:nvSpPr>
        <p:spPr bwMode="auto">
          <a:xfrm>
            <a:off x="1116013" y="1058863"/>
            <a:ext cx="72723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>
                <a:solidFill>
                  <a:srgbClr val="0000CC"/>
                </a:solidFill>
                <a:latin typeface="Times New Roman" pitchFamily="18" charset="0"/>
              </a:rPr>
              <a:t>如果遇到火灾，你应该怎么办？</a:t>
            </a:r>
          </a:p>
        </p:txBody>
      </p:sp>
      <p:pic>
        <p:nvPicPr>
          <p:cNvPr id="5" name="图片 4" descr="119电话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2000240"/>
            <a:ext cx="3190879" cy="31908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Text Box 2"/>
          <p:cNvSpPr txBox="1">
            <a:spLocks noChangeArrowheads="1"/>
          </p:cNvSpPr>
          <p:nvPr/>
        </p:nvSpPr>
        <p:spPr bwMode="auto">
          <a:xfrm>
            <a:off x="684213" y="5414963"/>
            <a:ext cx="3841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火灾袭来时，要迅速逃生，</a:t>
            </a:r>
          </a:p>
          <a:p>
            <a:r>
              <a:rPr lang="zh-CN" altLang="en-US">
                <a:solidFill>
                  <a:srgbClr val="FF0000"/>
                </a:solidFill>
              </a:rPr>
              <a:t>不要贪恋财物。</a:t>
            </a:r>
          </a:p>
        </p:txBody>
      </p:sp>
      <p:pic>
        <p:nvPicPr>
          <p:cNvPr id="1556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989138"/>
            <a:ext cx="3455988" cy="3271837"/>
          </a:xfrm>
          <a:prstGeom prst="rect">
            <a:avLst/>
          </a:prstGeom>
          <a:noFill/>
        </p:spPr>
      </p:pic>
      <p:sp>
        <p:nvSpPr>
          <p:cNvPr id="155652" name="Text Box 4"/>
          <p:cNvSpPr txBox="1">
            <a:spLocks noChangeArrowheads="1"/>
          </p:cNvSpPr>
          <p:nvPr/>
        </p:nvSpPr>
        <p:spPr bwMode="auto">
          <a:xfrm>
            <a:off x="4714875" y="5414963"/>
            <a:ext cx="3841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遇火灾时，不可乘坐电梯，</a:t>
            </a:r>
          </a:p>
          <a:p>
            <a:r>
              <a:rPr lang="zh-CN" altLang="en-US">
                <a:solidFill>
                  <a:srgbClr val="FF0000"/>
                </a:solidFill>
              </a:rPr>
              <a:t>要向安全出口方向逃生。</a:t>
            </a:r>
          </a:p>
        </p:txBody>
      </p:sp>
      <p:pic>
        <p:nvPicPr>
          <p:cNvPr id="15565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2286000"/>
            <a:ext cx="3168650" cy="2841625"/>
          </a:xfrm>
          <a:prstGeom prst="rect">
            <a:avLst/>
          </a:prstGeom>
          <a:noFill/>
        </p:spPr>
      </p:pic>
      <p:sp>
        <p:nvSpPr>
          <p:cNvPr id="155654" name="Text Box 6"/>
          <p:cNvSpPr txBox="1">
            <a:spLocks noChangeArrowheads="1"/>
          </p:cNvSpPr>
          <p:nvPr/>
        </p:nvSpPr>
        <p:spPr bwMode="auto">
          <a:xfrm>
            <a:off x="1116013" y="1058863"/>
            <a:ext cx="72723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>
                <a:solidFill>
                  <a:srgbClr val="0000CC"/>
                </a:solidFill>
                <a:latin typeface="Times New Roman" pitchFamily="18" charset="0"/>
              </a:rPr>
              <a:t>如果遇到火灾，你应该怎么办？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Text Box 2"/>
          <p:cNvSpPr txBox="1">
            <a:spLocks noChangeArrowheads="1"/>
          </p:cNvSpPr>
          <p:nvPr/>
        </p:nvSpPr>
        <p:spPr bwMode="auto">
          <a:xfrm>
            <a:off x="1116013" y="1058863"/>
            <a:ext cx="72723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>
                <a:solidFill>
                  <a:srgbClr val="0000CC"/>
                </a:solidFill>
                <a:latin typeface="Times New Roman" pitchFamily="18" charset="0"/>
              </a:rPr>
              <a:t>如果遇到火灾，你应该怎么办？</a:t>
            </a:r>
          </a:p>
        </p:txBody>
      </p:sp>
      <p:sp>
        <p:nvSpPr>
          <p:cNvPr id="156675" name="Text Box 3"/>
          <p:cNvSpPr txBox="1">
            <a:spLocks noChangeArrowheads="1"/>
          </p:cNvSpPr>
          <p:nvPr/>
        </p:nvSpPr>
        <p:spPr bwMode="auto">
          <a:xfrm>
            <a:off x="392113" y="5114925"/>
            <a:ext cx="38417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穿过浓烟逃生时，要尽量使</a:t>
            </a:r>
          </a:p>
          <a:p>
            <a:r>
              <a:rPr lang="zh-CN" altLang="en-US">
                <a:solidFill>
                  <a:srgbClr val="FF0000"/>
                </a:solidFill>
              </a:rPr>
              <a:t>身体贴近地面，并用湿毛巾</a:t>
            </a:r>
          </a:p>
          <a:p>
            <a:r>
              <a:rPr lang="zh-CN" altLang="en-US">
                <a:solidFill>
                  <a:srgbClr val="FF0000"/>
                </a:solidFill>
              </a:rPr>
              <a:t>捂住口鼻。</a:t>
            </a:r>
          </a:p>
        </p:txBody>
      </p:sp>
      <p:sp>
        <p:nvSpPr>
          <p:cNvPr id="156677" name="Text Box 5"/>
          <p:cNvSpPr txBox="1">
            <a:spLocks noChangeArrowheads="1"/>
          </p:cNvSpPr>
          <p:nvPr/>
        </p:nvSpPr>
        <p:spPr bwMode="auto">
          <a:xfrm>
            <a:off x="4602163" y="5080000"/>
            <a:ext cx="41465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身上着火时，千万不要奔跑，</a:t>
            </a:r>
          </a:p>
          <a:p>
            <a:r>
              <a:rPr lang="zh-CN" altLang="en-US">
                <a:solidFill>
                  <a:srgbClr val="0000CC"/>
                </a:solidFill>
              </a:rPr>
              <a:t>可就地打滚或用厚重的衣物</a:t>
            </a:r>
          </a:p>
          <a:p>
            <a:r>
              <a:rPr lang="zh-CN" altLang="en-US">
                <a:solidFill>
                  <a:srgbClr val="0000CC"/>
                </a:solidFill>
              </a:rPr>
              <a:t>压灭火苗。</a:t>
            </a:r>
          </a:p>
        </p:txBody>
      </p:sp>
      <p:pic>
        <p:nvPicPr>
          <p:cNvPr id="7" name="图片 6" descr="94db5eb43d34d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071678"/>
            <a:ext cx="3976715" cy="2982537"/>
          </a:xfrm>
          <a:prstGeom prst="rect">
            <a:avLst/>
          </a:prstGeom>
        </p:spPr>
      </p:pic>
      <p:pic>
        <p:nvPicPr>
          <p:cNvPr id="8" name="图片 7" descr="f04da22dd1f9185e24b612.jpg"/>
          <p:cNvPicPr>
            <a:picLocks noChangeAspect="1"/>
          </p:cNvPicPr>
          <p:nvPr/>
        </p:nvPicPr>
        <p:blipFill>
          <a:blip r:embed="rId3"/>
          <a:srcRect l="9210" t="6605" r="10526" b="3125"/>
          <a:stretch>
            <a:fillRect/>
          </a:stretch>
        </p:blipFill>
        <p:spPr>
          <a:xfrm>
            <a:off x="4786282" y="2071678"/>
            <a:ext cx="3711102" cy="292895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Text Box 2"/>
          <p:cNvSpPr txBox="1">
            <a:spLocks noChangeArrowheads="1"/>
          </p:cNvSpPr>
          <p:nvPr/>
        </p:nvSpPr>
        <p:spPr bwMode="auto">
          <a:xfrm>
            <a:off x="336550" y="4652963"/>
            <a:ext cx="44735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室外着火，门已发烫时，千万</a:t>
            </a:r>
          </a:p>
          <a:p>
            <a:r>
              <a:rPr lang="zh-CN" altLang="en-US">
                <a:solidFill>
                  <a:srgbClr val="FF0000"/>
                </a:solidFill>
              </a:rPr>
              <a:t>不要开门，以防大火蹿入室内。</a:t>
            </a:r>
          </a:p>
          <a:p>
            <a:r>
              <a:rPr lang="zh-CN" altLang="en-US">
                <a:solidFill>
                  <a:srgbClr val="FF0000"/>
                </a:solidFill>
              </a:rPr>
              <a:t>要用湿的被褥、衣物等堵塞门</a:t>
            </a:r>
          </a:p>
          <a:p>
            <a:r>
              <a:rPr lang="zh-CN" altLang="en-US">
                <a:solidFill>
                  <a:srgbClr val="FF0000"/>
                </a:solidFill>
              </a:rPr>
              <a:t>窗缝隙，并泼水降温。</a:t>
            </a:r>
          </a:p>
        </p:txBody>
      </p:sp>
      <p:sp>
        <p:nvSpPr>
          <p:cNvPr id="157699" name="Text Box 3"/>
          <p:cNvSpPr txBox="1">
            <a:spLocks noChangeArrowheads="1"/>
          </p:cNvSpPr>
          <p:nvPr/>
        </p:nvSpPr>
        <p:spPr bwMode="auto">
          <a:xfrm>
            <a:off x="4787900" y="4764088"/>
            <a:ext cx="41671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救火时，不要贸然开门窗，以</a:t>
            </a:r>
          </a:p>
          <a:p>
            <a:r>
              <a:rPr lang="zh-CN" altLang="en-US">
                <a:solidFill>
                  <a:srgbClr val="0000CC"/>
                </a:solidFill>
              </a:rPr>
              <a:t>免空气对流，加速火势蔓延。</a:t>
            </a:r>
          </a:p>
        </p:txBody>
      </p:sp>
      <p:sp>
        <p:nvSpPr>
          <p:cNvPr id="157700" name="Text Box 4"/>
          <p:cNvSpPr txBox="1">
            <a:spLocks noChangeArrowheads="1"/>
          </p:cNvSpPr>
          <p:nvPr/>
        </p:nvSpPr>
        <p:spPr bwMode="auto">
          <a:xfrm>
            <a:off x="1116013" y="1058863"/>
            <a:ext cx="72723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>
                <a:solidFill>
                  <a:srgbClr val="0000CC"/>
                </a:solidFill>
                <a:latin typeface="Times New Roman" pitchFamily="18" charset="0"/>
              </a:rPr>
              <a:t>如果遇到火灾，你应该怎么办？</a:t>
            </a:r>
          </a:p>
        </p:txBody>
      </p:sp>
      <p:pic>
        <p:nvPicPr>
          <p:cNvPr id="15770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3125" y="1885950"/>
            <a:ext cx="2762250" cy="2808288"/>
          </a:xfrm>
          <a:prstGeom prst="rect">
            <a:avLst/>
          </a:prstGeom>
          <a:noFill/>
        </p:spPr>
      </p:pic>
      <p:pic>
        <p:nvPicPr>
          <p:cNvPr id="15770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1916113"/>
            <a:ext cx="3457575" cy="2921000"/>
          </a:xfrm>
          <a:prstGeom prst="rect">
            <a:avLst/>
          </a:prstGeom>
          <a:noFill/>
        </p:spPr>
      </p:pic>
      <p:sp>
        <p:nvSpPr>
          <p:cNvPr id="157703" name="Text Box 7"/>
          <p:cNvSpPr txBox="1">
            <a:spLocks noChangeArrowheads="1"/>
          </p:cNvSpPr>
          <p:nvPr/>
        </p:nvSpPr>
        <p:spPr bwMode="auto">
          <a:xfrm>
            <a:off x="615950" y="6140450"/>
            <a:ext cx="7843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课外活动</a:t>
            </a:r>
            <a:r>
              <a:rPr lang="en-US" altLang="zh-CN"/>
              <a:t>】</a:t>
            </a:r>
            <a:r>
              <a:rPr lang="zh-CN" altLang="en-US"/>
              <a:t>到附中各楼层查看有关灭火器及逃生的方法</a:t>
            </a:r>
          </a:p>
        </p:txBody>
      </p:sp>
      <p:sp>
        <p:nvSpPr>
          <p:cNvPr id="157704" name="AutoShape 8">
            <a:hlinkClick r:id="rId4" action="ppaction://hlinkfile" highlightClick="1"/>
          </p:cNvPr>
          <p:cNvSpPr>
            <a:spLocks noChangeArrowheads="1"/>
          </p:cNvSpPr>
          <p:nvPr/>
        </p:nvSpPr>
        <p:spPr bwMode="auto">
          <a:xfrm>
            <a:off x="7740650" y="981075"/>
            <a:ext cx="1008063" cy="576263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4" name="Text Box 4"/>
          <p:cNvSpPr txBox="1">
            <a:spLocks noChangeArrowheads="1"/>
          </p:cNvSpPr>
          <p:nvPr/>
        </p:nvSpPr>
        <p:spPr bwMode="auto">
          <a:xfrm>
            <a:off x="1042988" y="998538"/>
            <a:ext cx="43926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宋体" pitchFamily="2" charset="-122"/>
              </a:rPr>
              <a:t>【</a:t>
            </a:r>
            <a:r>
              <a:rPr lang="zh-CN" altLang="en-US" sz="3200">
                <a:solidFill>
                  <a:srgbClr val="FF0000"/>
                </a:solidFill>
                <a:latin typeface="宋体" pitchFamily="2" charset="-122"/>
              </a:rPr>
              <a:t>调查与研究</a:t>
            </a:r>
            <a:r>
              <a:rPr lang="en-US" altLang="zh-CN" sz="3200">
                <a:solidFill>
                  <a:srgbClr val="FF0000"/>
                </a:solidFill>
                <a:latin typeface="宋体" pitchFamily="2" charset="-122"/>
              </a:rPr>
              <a:t>】</a:t>
            </a:r>
            <a:r>
              <a:rPr lang="zh-CN" altLang="en-US" sz="3200">
                <a:latin typeface="宋体" pitchFamily="2" charset="-122"/>
              </a:rPr>
              <a:t>（</a:t>
            </a:r>
            <a:r>
              <a:rPr lang="en-US" altLang="zh-CN" sz="3200">
                <a:latin typeface="宋体" pitchFamily="2" charset="-122"/>
              </a:rPr>
              <a:t>P</a:t>
            </a:r>
            <a:r>
              <a:rPr lang="en-US" altLang="zh-CN" sz="3200" baseline="-25000">
                <a:latin typeface="宋体" pitchFamily="2" charset="-122"/>
              </a:rPr>
              <a:t>135</a:t>
            </a:r>
            <a:r>
              <a:rPr lang="zh-CN" altLang="en-US" sz="3200">
                <a:latin typeface="宋体" pitchFamily="2" charset="-122"/>
              </a:rPr>
              <a:t>）</a:t>
            </a:r>
          </a:p>
        </p:txBody>
      </p:sp>
      <p:sp>
        <p:nvSpPr>
          <p:cNvPr id="163846" name="Rectangle 6"/>
          <p:cNvSpPr>
            <a:spLocks noChangeArrowheads="1"/>
          </p:cNvSpPr>
          <p:nvPr/>
        </p:nvSpPr>
        <p:spPr bwMode="auto">
          <a:xfrm>
            <a:off x="468313" y="2133600"/>
            <a:ext cx="8280400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>
                <a:latin typeface="宋体" pitchFamily="2" charset="-122"/>
              </a:rPr>
              <a:t>1</a:t>
            </a:r>
            <a:r>
              <a:rPr lang="zh-CN" altLang="en-US" sz="2800">
                <a:latin typeface="宋体" pitchFamily="2" charset="-122"/>
              </a:rPr>
              <a:t>、了解火灾时的自救方法，以及不同原因造成的 </a:t>
            </a:r>
          </a:p>
          <a:p>
            <a:r>
              <a:rPr lang="zh-CN" altLang="en-US" sz="2800">
                <a:latin typeface="宋体" pitchFamily="2" charset="-122"/>
              </a:rPr>
              <a:t>   火灾的灭火方法</a:t>
            </a:r>
            <a:r>
              <a:rPr lang="en-US" altLang="zh-CN" sz="2800">
                <a:latin typeface="宋体" pitchFamily="2" charset="-122"/>
              </a:rPr>
              <a:t>.</a:t>
            </a:r>
          </a:p>
          <a:p>
            <a:r>
              <a:rPr lang="en-US" altLang="zh-CN" sz="2800">
                <a:latin typeface="宋体" pitchFamily="2" charset="-122"/>
              </a:rPr>
              <a:t>2</a:t>
            </a:r>
            <a:r>
              <a:rPr lang="zh-CN" altLang="en-US" sz="2800">
                <a:latin typeface="宋体" pitchFamily="2" charset="-122"/>
              </a:rPr>
              <a:t>、了解集中灭火器的使用方法，并调查学校、商</a:t>
            </a:r>
          </a:p>
          <a:p>
            <a:r>
              <a:rPr lang="zh-CN" altLang="en-US" sz="2800">
                <a:latin typeface="宋体" pitchFamily="2" charset="-122"/>
              </a:rPr>
              <a:t>   场、住宅等配备了哪种灭火器，阅读使用说明，</a:t>
            </a:r>
          </a:p>
          <a:p>
            <a:r>
              <a:rPr lang="zh-CN" altLang="en-US" sz="2800">
                <a:latin typeface="宋体" pitchFamily="2" charset="-122"/>
              </a:rPr>
              <a:t>   了解使用方法和适用范围。</a:t>
            </a:r>
          </a:p>
          <a:p>
            <a:r>
              <a:rPr lang="en-US" altLang="zh-CN" sz="2800">
                <a:latin typeface="宋体" pitchFamily="2" charset="-122"/>
              </a:rPr>
              <a:t>3</a:t>
            </a:r>
            <a:r>
              <a:rPr lang="zh-CN" altLang="en-US" sz="2800">
                <a:latin typeface="宋体" pitchFamily="2" charset="-122"/>
              </a:rPr>
              <a:t>、根据自家住宅的特点</a:t>
            </a:r>
            <a:r>
              <a:rPr lang="en-US" altLang="zh-CN" sz="2800">
                <a:latin typeface="宋体" pitchFamily="2" charset="-122"/>
              </a:rPr>
              <a:t>,</a:t>
            </a:r>
            <a:r>
              <a:rPr lang="zh-CN" altLang="en-US" sz="2800">
                <a:latin typeface="宋体" pitchFamily="2" charset="-122"/>
              </a:rPr>
              <a:t>设计预防火灾的方案</a:t>
            </a:r>
          </a:p>
          <a:p>
            <a:r>
              <a:rPr lang="zh-CN" altLang="en-US" sz="2800">
                <a:latin typeface="宋体" pitchFamily="2" charset="-122"/>
              </a:rPr>
              <a:t>   （包括万一发生火灾需要采取的措施）。</a:t>
            </a:r>
          </a:p>
        </p:txBody>
      </p:sp>
      <p:sp>
        <p:nvSpPr>
          <p:cNvPr id="163847" name="Rectangle 7"/>
          <p:cNvSpPr>
            <a:spLocks noRot="1" noChangeArrowheads="1"/>
          </p:cNvSpPr>
          <p:nvPr/>
        </p:nvSpPr>
        <p:spPr bwMode="auto">
          <a:xfrm>
            <a:off x="180975" y="5373688"/>
            <a:ext cx="89630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600">
                <a:solidFill>
                  <a:srgbClr val="FF3300"/>
                </a:solidFill>
                <a:latin typeface="宋体" pitchFamily="2" charset="-122"/>
                <a:hlinkClick r:id="rId2" action="ppaction://hlinkfile"/>
              </a:rPr>
              <a:t>楼房火灾与自救</a:t>
            </a:r>
            <a:r>
              <a:rPr lang="zh-CN" altLang="en-US" sz="2600">
                <a:solidFill>
                  <a:srgbClr val="FF3300"/>
                </a:solidFill>
                <a:latin typeface="宋体" pitchFamily="2" charset="-122"/>
              </a:rPr>
              <a:t>：</a:t>
            </a:r>
            <a:r>
              <a:rPr lang="zh-CN" altLang="en-US" sz="2600">
                <a:solidFill>
                  <a:srgbClr val="0000FF"/>
                </a:solidFill>
                <a:latin typeface="宋体" pitchFamily="2" charset="-122"/>
              </a:rPr>
              <a:t>如果你所在房子出现火灾，你如何逃生？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7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1882</TotalTime>
  <Words>950</Words>
  <Application>Microsoft Office PowerPoint</Application>
  <PresentationFormat>全屏显示(4:3)</PresentationFormat>
  <Paragraphs>130</Paragraphs>
  <Slides>15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课题1  燃烧与灭火（第3课时）</dc:title>
  <dc:creator>邓作逵</dc:creator>
  <cp:lastModifiedBy>deng</cp:lastModifiedBy>
  <cp:revision>328</cp:revision>
  <dcterms:created xsi:type="dcterms:W3CDTF">2009-12-07T13:27:42Z</dcterms:created>
  <dcterms:modified xsi:type="dcterms:W3CDTF">2017-12-20T02:44:11Z</dcterms:modified>
</cp:coreProperties>
</file>