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png" ContentType="image/png"/>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334" r:id="rId3"/>
    <p:sldId id="260" r:id="rId5"/>
    <p:sldId id="293" r:id="rId6"/>
    <p:sldId id="287" r:id="rId7"/>
    <p:sldId id="310" r:id="rId8"/>
    <p:sldId id="288" r:id="rId9"/>
    <p:sldId id="333" r:id="rId10"/>
    <p:sldId id="305" r:id="rId11"/>
    <p:sldId id="326" r:id="rId12"/>
    <p:sldId id="306" r:id="rId13"/>
    <p:sldId id="324" r:id="rId14"/>
    <p:sldId id="311" r:id="rId15"/>
    <p:sldId id="328" r:id="rId16"/>
    <p:sldId id="327" r:id="rId17"/>
    <p:sldId id="329" r:id="rId18"/>
    <p:sldId id="330" r:id="rId19"/>
    <p:sldId id="331" r:id="rId20"/>
    <p:sldId id="332" r:id="rId21"/>
    <p:sldId id="308" r:id="rId22"/>
  </p:sldIdLst>
  <p:sldSz cx="9144000" cy="6858000" type="screen4x3"/>
  <p:notesSz cx="6858000" cy="9144000"/>
  <p:defaultTextStyle>
    <a:defPPr>
      <a:defRPr lang="zh-CN"/>
    </a:defPPr>
    <a:lvl1pPr marL="0" lvl="0" indent="0" algn="l" defTabSz="914400" eaLnBrk="1" fontAlgn="base" latinLnBrk="0" hangingPunct="1">
      <a:lnSpc>
        <a:spcPct val="100000"/>
      </a:lnSpc>
      <a:spcBef>
        <a:spcPct val="0"/>
      </a:spcBef>
      <a:spcAft>
        <a:spcPct val="0"/>
      </a:spcAft>
      <a:buNone/>
      <a:defRPr b="1" i="0" u="none" kern="1200" baseline="0">
        <a:solidFill>
          <a:schemeClr val="tx1"/>
        </a:solidFill>
        <a:latin typeface="Calibri" panose="020F0502020204030204" pitchFamily="34" charset="0"/>
        <a:ea typeface="宋体" panose="02010600030101010101" pitchFamily="2" charset="-122"/>
        <a:cs typeface="+mn-cs"/>
      </a:defRPr>
    </a:lvl1pPr>
    <a:lvl2pPr marL="457200" lvl="1" indent="0" algn="l" defTabSz="914400" eaLnBrk="1" fontAlgn="base" latinLnBrk="0" hangingPunct="1">
      <a:lnSpc>
        <a:spcPct val="100000"/>
      </a:lnSpc>
      <a:spcBef>
        <a:spcPct val="0"/>
      </a:spcBef>
      <a:spcAft>
        <a:spcPct val="0"/>
      </a:spcAft>
      <a:buNone/>
      <a:defRPr b="1" i="0" u="none" kern="1200" baseline="0">
        <a:solidFill>
          <a:schemeClr val="tx1"/>
        </a:solidFill>
        <a:latin typeface="Calibri" panose="020F050202020403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b="1" i="0" u="none" kern="1200" baseline="0">
        <a:solidFill>
          <a:schemeClr val="tx1"/>
        </a:solidFill>
        <a:latin typeface="Calibri" panose="020F050202020403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b="1" i="0" u="none" kern="1200" baseline="0">
        <a:solidFill>
          <a:schemeClr val="tx1"/>
        </a:solidFill>
        <a:latin typeface="Calibri" panose="020F050202020403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b="1" i="0" u="none" kern="1200" baseline="0">
        <a:solidFill>
          <a:schemeClr val="tx1"/>
        </a:solidFill>
        <a:latin typeface="Calibri" panose="020F050202020403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b="1" i="0" u="none" kern="1200" baseline="0">
        <a:solidFill>
          <a:schemeClr val="tx1"/>
        </a:solidFill>
        <a:latin typeface="Calibri" panose="020F050202020403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b="1" i="0" u="none" kern="1200" baseline="0">
        <a:solidFill>
          <a:schemeClr val="tx1"/>
        </a:solidFill>
        <a:latin typeface="Calibri" panose="020F050202020403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b="1" i="0" u="none" kern="1200" baseline="0">
        <a:solidFill>
          <a:schemeClr val="tx1"/>
        </a:solidFill>
        <a:latin typeface="Calibri" panose="020F050202020403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b="1" i="0" u="none" kern="1200" baseline="0">
        <a:solidFill>
          <a:schemeClr val="tx1"/>
        </a:solidFill>
        <a:latin typeface="Calibri" panose="020F050202020403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FF9900"/>
    <a:srgbClr val="00FF00"/>
    <a:srgbClr val="FF66CC"/>
    <a:srgbClr val="CC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6083"/>
    <p:restoredTop sz="94660"/>
  </p:normalViewPr>
  <p:slideViewPr>
    <p:cSldViewPr snapToGrid="0" showGuides="1">
      <p:cViewPr>
        <p:scale>
          <a:sx n="64" d="100"/>
          <a:sy n="64" d="100"/>
        </p:scale>
        <p:origin x="-1542" y="-132"/>
      </p:cViewPr>
      <p:guideLst>
        <p:guide orient="horz" pos="988"/>
        <p:guide pos="23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5" Type="http://schemas.openxmlformats.org/officeDocument/2006/relationships/tableStyles" Target="tableStyles.xml"/><Relationship Id="rId24" Type="http://schemas.openxmlformats.org/officeDocument/2006/relationships/viewProps" Target="viewProps.xml"/><Relationship Id="rId23" Type="http://schemas.openxmlformats.org/officeDocument/2006/relationships/presProps" Target="presProps.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image" Target="../media/image14.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image" Target="../media/image17.wmf"/><Relationship Id="rId1" Type="http://schemas.openxmlformats.org/officeDocument/2006/relationships/image" Target="../media/image1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050" name="页眉占位符 1"/>
          <p:cNvSpPr>
            <a:spLocks noGrp="1" noChangeArrowheads="1"/>
          </p:cNvSpPr>
          <p:nvPr>
            <p:ph type="hdr" sz="quarter"/>
          </p:nvPr>
        </p:nvSpPr>
        <p:spPr bwMode="auto">
          <a:xfrm>
            <a:off x="0" y="0"/>
            <a:ext cx="2971800" cy="457200"/>
          </a:xfrm>
          <a:prstGeom prst="rect">
            <a:avLst/>
          </a:prstGeom>
          <a:noFill/>
          <a:ln>
            <a:noFill/>
          </a:ln>
        </p:spPr>
        <p:txBody>
          <a:bodyPr vert="horz" wrap="square" lIns="91440" tIns="45720" rIns="91440" bIns="45720" numCol="1" anchor="t" anchorCtr="0" compatLnSpc="1"/>
          <a:lstStyle>
            <a:lvl1pPr>
              <a:defRPr sz="1200" b="0">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1" name="日期占位符 2"/>
          <p:cNvSpPr>
            <a:spLocks noGrp="1" noChangeArrowheads="1"/>
          </p:cNvSpPr>
          <p:nvPr>
            <p:ph type="dt" idx="1"/>
          </p:nvPr>
        </p:nvSpPr>
        <p:spPr bwMode="auto">
          <a:xfrm>
            <a:off x="3884613" y="0"/>
            <a:ext cx="2971800" cy="457200"/>
          </a:xfrm>
          <a:prstGeom prst="rect">
            <a:avLst/>
          </a:prstGeom>
          <a:noFill/>
          <a:ln>
            <a:noFill/>
          </a:ln>
        </p:spPr>
        <p:txBody>
          <a:bodyPr vert="horz" wrap="square" lIns="91440" tIns="45720" rIns="91440" bIns="45720" numCol="1" anchor="t" anchorCtr="0" compatLnSpc="1"/>
          <a:lstStyle>
            <a:lvl1pPr algn="r">
              <a:defRPr sz="1200" b="0">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2" name="幻灯片图像占位符 3"/>
          <p:cNvSpPr>
            <a:spLocks noGrp="1"/>
          </p:cNvSpPr>
          <p:nvPr>
            <p:ph type="sldImg"/>
          </p:nvPr>
        </p:nvSpPr>
        <p:spPr>
          <a:xfrm>
            <a:off x="1143000" y="685800"/>
            <a:ext cx="4572000" cy="3429000"/>
          </a:xfrm>
          <a:prstGeom prst="rect">
            <a:avLst/>
          </a:prstGeom>
          <a:noFill/>
          <a:ln w="9525">
            <a:noFill/>
          </a:ln>
        </p:spPr>
      </p:sp>
      <p:sp>
        <p:nvSpPr>
          <p:cNvPr id="2053" name="备注占位符 4"/>
          <p:cNvSpPr>
            <a:spLocks noGrp="1" noChangeArrowheads="1"/>
          </p:cNvSpPr>
          <p:nvPr>
            <p:ph type="body" sz="quarter" idx="3"/>
          </p:nvPr>
        </p:nvSpPr>
        <p:spPr bwMode="auto">
          <a:xfrm>
            <a:off x="685800" y="4343400"/>
            <a:ext cx="5486400" cy="4114800"/>
          </a:xfrm>
          <a:prstGeom prst="rect">
            <a:avLst/>
          </a:prstGeom>
          <a:noFill/>
          <a:ln>
            <a:noFill/>
          </a:ln>
        </p:spPr>
        <p:txBody>
          <a:bodyPr vert="horz" wrap="square" lIns="91440" tIns="45720" rIns="91440" bIns="45720" numCol="1" anchor="ctr" anchorCtr="0" compatLnSpc="1"/>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endParaRP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rPr>
              <a:t>第二级</a:t>
            </a:r>
            <a:endPar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endParaRP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rPr>
              <a:t>第三级</a:t>
            </a:r>
            <a:endPar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endParaRP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rPr>
              <a:t>第四级</a:t>
            </a:r>
            <a:endPar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endParaRP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rPr>
              <a:t>第五级</a:t>
            </a:r>
            <a:endPar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endParaRPr>
          </a:p>
        </p:txBody>
      </p:sp>
      <p:sp>
        <p:nvSpPr>
          <p:cNvPr id="2054" name="页脚占位符 5"/>
          <p:cNvSpPr>
            <a:spLocks noGrp="1" noChangeArrowheads="1"/>
          </p:cNvSpPr>
          <p:nvPr>
            <p:ph type="ftr" sz="quarter" idx="4"/>
          </p:nvPr>
        </p:nvSpPr>
        <p:spPr bwMode="auto">
          <a:xfrm>
            <a:off x="0" y="8685213"/>
            <a:ext cx="2971800" cy="457200"/>
          </a:xfrm>
          <a:prstGeom prst="rect">
            <a:avLst/>
          </a:prstGeom>
          <a:noFill/>
          <a:ln>
            <a:noFill/>
          </a:ln>
        </p:spPr>
        <p:txBody>
          <a:bodyPr vert="horz" wrap="square" lIns="91440" tIns="45720" rIns="91440" bIns="45720" numCol="1" anchor="b" anchorCtr="0" compatLnSpc="1"/>
          <a:lstStyle>
            <a:lvl1pPr>
              <a:defRPr sz="1200" b="0">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5" name="灯片编号占位符 6"/>
          <p:cNvSpPr>
            <a:spLocks noGrp="1" noChangeArrowheads="1"/>
          </p:cNvSpPr>
          <p:nvPr>
            <p:ph type="sldNum" sz="quarter" idx="5"/>
          </p:nvPr>
        </p:nvSpPr>
        <p:spPr bwMode="auto">
          <a:xfrm>
            <a:off x="3884613" y="8685213"/>
            <a:ext cx="2971800" cy="457200"/>
          </a:xfrm>
          <a:prstGeom prst="rect">
            <a:avLst/>
          </a:prstGeom>
          <a:noFill/>
          <a:ln>
            <a:noFill/>
          </a:ln>
        </p:spPr>
        <p:txBody>
          <a:bodyPr vert="horz" wrap="square" lIns="91440" tIns="45720" rIns="91440" bIns="45720" numCol="1" anchor="b" anchorCtr="0" compatLnSpc="1"/>
          <a:p>
            <a:pPr lvl="0" algn="r" eaLnBrk="1" fontAlgn="base" hangingPunct="1"/>
            <a:fld id="{9A0DB2DC-4C9A-4742-B13C-FB6460FD3503}" type="slidenum">
              <a:rPr lang="zh-CN" altLang="en-US" sz="1200" b="0" strike="noStrike" noProof="1" dirty="0">
                <a:latin typeface="Arial" panose="020B0604020202020204" pitchFamily="34" charset="0"/>
                <a:ea typeface="宋体" panose="02010600030101010101" pitchFamily="2" charset="-122"/>
                <a:cs typeface="+mn-ea"/>
              </a:rPr>
            </a:fld>
            <a:endParaRPr lang="zh-CN" altLang="en-US" sz="1200" b="0" strike="noStrike" noProof="1" dirty="0"/>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D39268D-50A5-4A86-B290-449F65007B5D}" type="datetime1">
              <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rPr>
            </a:fld>
            <a:endParaRPr kumimoji="0" 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rPr>
              <a:t>www.czsx.com.cn</a:t>
            </a:r>
            <a:endPar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algn="r" eaLnBrk="1" fontAlgn="base" hangingPunct="1"/>
            <a:fld id="{9A0DB2DC-4C9A-4742-B13C-FB6460FD3503}" type="slidenum">
              <a:rPr lang="zh-CN" altLang="en-US" sz="1200" b="0" strike="noStrike" noProof="1" dirty="0">
                <a:solidFill>
                  <a:srgbClr val="898989"/>
                </a:solidFill>
                <a:latin typeface="Calibri" panose="020F0502020204030204" pitchFamily="34" charset="0"/>
                <a:ea typeface="宋体" panose="02010600030101010101" pitchFamily="2" charset="-122"/>
                <a:cs typeface="+mn-ea"/>
              </a:rPr>
            </a:fld>
            <a:endParaRPr lang="zh-CN" altLang="en-US" sz="1200" b="0" strike="noStrike" noProof="1" dirty="0">
              <a:solidFill>
                <a:srgbClr val="898989"/>
              </a:solidFill>
              <a:latin typeface="Calibri" panose="020F050202020403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D39268D-50A5-4A86-B290-449F65007B5D}" type="datetime1">
              <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rPr>
            </a:fld>
            <a:endParaRPr kumimoji="0" 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rPr>
              <a:t>www.czsx.com.cn</a:t>
            </a:r>
            <a:endPar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algn="r" eaLnBrk="1" fontAlgn="base" hangingPunct="1"/>
            <a:fld id="{9A0DB2DC-4C9A-4742-B13C-FB6460FD3503}" type="slidenum">
              <a:rPr lang="zh-CN" altLang="en-US" sz="1200" b="0" strike="noStrike" noProof="1" dirty="0">
                <a:solidFill>
                  <a:srgbClr val="898989"/>
                </a:solidFill>
                <a:latin typeface="Calibri" panose="020F0502020204030204" pitchFamily="34" charset="0"/>
                <a:ea typeface="宋体" panose="02010600030101010101" pitchFamily="2" charset="-122"/>
                <a:cs typeface="+mn-ea"/>
              </a:rPr>
            </a:fld>
            <a:endParaRPr lang="zh-CN" altLang="en-US" sz="1200" b="0" strike="noStrike" noProof="1" dirty="0">
              <a:solidFill>
                <a:srgbClr val="898989"/>
              </a:solidFill>
              <a:latin typeface="Calibri" panose="020F050202020403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D39268D-50A5-4A86-B290-449F65007B5D}" type="datetime1">
              <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rPr>
            </a:fld>
            <a:endParaRPr kumimoji="0" 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rPr>
              <a:t>www.czsx.com.cn</a:t>
            </a:r>
            <a:endPar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algn="r" eaLnBrk="1" fontAlgn="base" hangingPunct="1"/>
            <a:fld id="{9A0DB2DC-4C9A-4742-B13C-FB6460FD3503}" type="slidenum">
              <a:rPr lang="zh-CN" altLang="en-US" sz="1200" b="0" strike="noStrike" noProof="1" dirty="0">
                <a:solidFill>
                  <a:srgbClr val="898989"/>
                </a:solidFill>
                <a:latin typeface="Calibri" panose="020F0502020204030204" pitchFamily="34" charset="0"/>
                <a:ea typeface="宋体" panose="02010600030101010101" pitchFamily="2" charset="-122"/>
                <a:cs typeface="+mn-ea"/>
              </a:rPr>
            </a:fld>
            <a:endParaRPr lang="zh-CN" altLang="en-US" sz="1200" b="0" strike="noStrike" noProof="1" dirty="0">
              <a:solidFill>
                <a:srgbClr val="898989"/>
              </a:solidFill>
              <a:latin typeface="Calibri" panose="020F050202020403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D39268D-50A5-4A86-B290-449F65007B5D}" type="datetime1">
              <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rPr>
            </a:fld>
            <a:endParaRPr kumimoji="0" 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rPr>
              <a:t>www.czsx.com.cn</a:t>
            </a:r>
            <a:endPar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algn="r" eaLnBrk="1" fontAlgn="base" hangingPunct="1"/>
            <a:fld id="{9A0DB2DC-4C9A-4742-B13C-FB6460FD3503}" type="slidenum">
              <a:rPr lang="zh-CN" altLang="en-US" sz="1200" b="0" strike="noStrike" noProof="1" dirty="0">
                <a:solidFill>
                  <a:srgbClr val="898989"/>
                </a:solidFill>
                <a:latin typeface="Calibri" panose="020F0502020204030204" pitchFamily="34" charset="0"/>
                <a:ea typeface="宋体" panose="02010600030101010101" pitchFamily="2" charset="-122"/>
                <a:cs typeface="+mn-ea"/>
              </a:rPr>
            </a:fld>
            <a:endParaRPr lang="zh-CN" altLang="en-US" sz="1200" b="0" strike="noStrike" noProof="1" dirty="0">
              <a:solidFill>
                <a:srgbClr val="898989"/>
              </a:solidFill>
              <a:latin typeface="Calibri" panose="020F050202020403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D39268D-50A5-4A86-B290-449F65007B5D}" type="datetime1">
              <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rPr>
            </a:fld>
            <a:endParaRPr kumimoji="0" 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rPr>
              <a:t>www.czsx.com.cn</a:t>
            </a:r>
            <a:endPar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algn="r" eaLnBrk="1" fontAlgn="base" hangingPunct="1"/>
            <a:fld id="{9A0DB2DC-4C9A-4742-B13C-FB6460FD3503}" type="slidenum">
              <a:rPr lang="zh-CN" altLang="en-US" sz="1200" b="0" strike="noStrike" noProof="1" dirty="0">
                <a:solidFill>
                  <a:srgbClr val="898989"/>
                </a:solidFill>
                <a:latin typeface="Calibri" panose="020F0502020204030204" pitchFamily="34" charset="0"/>
                <a:ea typeface="宋体" panose="02010600030101010101" pitchFamily="2" charset="-122"/>
                <a:cs typeface="+mn-ea"/>
              </a:rPr>
            </a:fld>
            <a:endParaRPr lang="zh-CN" altLang="en-US" sz="1200" b="0" strike="noStrike" noProof="1" dirty="0">
              <a:solidFill>
                <a:srgbClr val="898989"/>
              </a:solidFill>
              <a:latin typeface="Calibri" panose="020F050202020403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D39268D-50A5-4A86-B290-449F65007B5D}" type="datetime1">
              <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rPr>
            </a:fld>
            <a:endParaRPr kumimoji="0" 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rPr>
              <a:t>www.czsx.com.cn</a:t>
            </a:r>
            <a:endPar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5" name="灯片编号占位符 4"/>
          <p:cNvSpPr>
            <a:spLocks noGrp="1"/>
          </p:cNvSpPr>
          <p:nvPr>
            <p:ph type="sldNum" sz="quarter" idx="12"/>
          </p:nvPr>
        </p:nvSpPr>
        <p:spPr/>
        <p:txBody>
          <a:bodyPr/>
          <a:p>
            <a:pPr lvl="0" algn="r" eaLnBrk="1" fontAlgn="base" hangingPunct="1"/>
            <a:fld id="{9A0DB2DC-4C9A-4742-B13C-FB6460FD3503}" type="slidenum">
              <a:rPr lang="zh-CN" altLang="en-US" sz="1200" b="0" strike="noStrike" noProof="1" dirty="0">
                <a:solidFill>
                  <a:srgbClr val="898989"/>
                </a:solidFill>
                <a:latin typeface="Calibri" panose="020F0502020204030204" pitchFamily="34" charset="0"/>
                <a:ea typeface="宋体" panose="02010600030101010101" pitchFamily="2" charset="-122"/>
                <a:cs typeface="+mn-ea"/>
              </a:rPr>
            </a:fld>
            <a:endParaRPr lang="zh-CN" altLang="en-US" sz="1200" b="0" strike="noStrike" noProof="1" dirty="0">
              <a:solidFill>
                <a:srgbClr val="898989"/>
              </a:solidFill>
              <a:latin typeface="Calibri" panose="020F050202020403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D39268D-50A5-4A86-B290-449F65007B5D}" type="datetime1">
              <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rPr>
            </a:fld>
            <a:endParaRPr kumimoji="0" 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rPr>
              <a:t>www.czsx.com.cn</a:t>
            </a:r>
            <a:endPar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algn="r" eaLnBrk="1" fontAlgn="base" hangingPunct="1"/>
            <a:fld id="{9A0DB2DC-4C9A-4742-B13C-FB6460FD3503}" type="slidenum">
              <a:rPr lang="zh-CN" altLang="en-US" sz="1200" b="0" strike="noStrike" noProof="1" dirty="0">
                <a:solidFill>
                  <a:srgbClr val="898989"/>
                </a:solidFill>
                <a:latin typeface="Calibri" panose="020F0502020204030204" pitchFamily="34" charset="0"/>
                <a:ea typeface="宋体" panose="02010600030101010101" pitchFamily="2" charset="-122"/>
                <a:cs typeface="+mn-ea"/>
              </a:rPr>
            </a:fld>
            <a:endParaRPr lang="zh-CN" altLang="en-US" sz="1200" b="0" strike="noStrike" noProof="1" dirty="0">
              <a:solidFill>
                <a:srgbClr val="898989"/>
              </a:solidFill>
              <a:latin typeface="Calibri" panose="020F050202020403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D39268D-50A5-4A86-B290-449F65007B5D}" type="datetime1">
              <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rPr>
            </a:fld>
            <a:endParaRPr kumimoji="0" 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rPr>
              <a:t>www.czsx.com.cn</a:t>
            </a:r>
            <a:endPar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algn="r" eaLnBrk="1" fontAlgn="base" hangingPunct="1"/>
            <a:fld id="{9A0DB2DC-4C9A-4742-B13C-FB6460FD3503}" type="slidenum">
              <a:rPr lang="zh-CN" altLang="en-US" sz="1200" b="0" strike="noStrike" noProof="1" dirty="0">
                <a:solidFill>
                  <a:srgbClr val="898989"/>
                </a:solidFill>
                <a:latin typeface="Calibri" panose="020F0502020204030204" pitchFamily="34" charset="0"/>
                <a:ea typeface="宋体" panose="02010600030101010101" pitchFamily="2" charset="-122"/>
                <a:cs typeface="+mn-ea"/>
              </a:rPr>
            </a:fld>
            <a:endParaRPr lang="zh-CN" altLang="en-US" sz="1200" b="0" strike="noStrike" noProof="1" dirty="0">
              <a:solidFill>
                <a:srgbClr val="898989"/>
              </a:solidFill>
              <a:latin typeface="Calibri" panose="020F050202020403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D39268D-50A5-4A86-B290-449F65007B5D}" type="datetime1">
              <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rPr>
            </a:fld>
            <a:endParaRPr kumimoji="0" 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rPr>
              <a:t>www.czsx.com.cn</a:t>
            </a:r>
            <a:endPar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algn="r" eaLnBrk="1" fontAlgn="base" hangingPunct="1"/>
            <a:fld id="{9A0DB2DC-4C9A-4742-B13C-FB6460FD3503}" type="slidenum">
              <a:rPr lang="zh-CN" altLang="en-US" sz="1200" b="0" strike="noStrike" noProof="1" dirty="0">
                <a:solidFill>
                  <a:srgbClr val="898989"/>
                </a:solidFill>
                <a:latin typeface="Calibri" panose="020F0502020204030204" pitchFamily="34" charset="0"/>
                <a:ea typeface="宋体" panose="02010600030101010101" pitchFamily="2" charset="-122"/>
                <a:cs typeface="+mn-ea"/>
              </a:rPr>
            </a:fld>
            <a:endParaRPr lang="zh-CN" altLang="en-US" sz="1200" b="0" strike="noStrike" noProof="1" dirty="0">
              <a:solidFill>
                <a:srgbClr val="898989"/>
              </a:solidFill>
              <a:latin typeface="Calibri" panose="020F050202020403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D39268D-50A5-4A86-B290-449F65007B5D}" type="datetime1">
              <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rPr>
            </a:fld>
            <a:endParaRPr kumimoji="0" 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rPr>
              <a:t>www.czsx.com.cn</a:t>
            </a:r>
            <a:endPar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algn="r" eaLnBrk="1" fontAlgn="base" hangingPunct="1"/>
            <a:fld id="{9A0DB2DC-4C9A-4742-B13C-FB6460FD3503}" type="slidenum">
              <a:rPr lang="zh-CN" altLang="en-US" sz="1200" b="0" strike="noStrike" noProof="1" dirty="0">
                <a:solidFill>
                  <a:srgbClr val="898989"/>
                </a:solidFill>
                <a:latin typeface="Calibri" panose="020F0502020204030204" pitchFamily="34" charset="0"/>
                <a:ea typeface="宋体" panose="02010600030101010101" pitchFamily="2" charset="-122"/>
                <a:cs typeface="+mn-ea"/>
              </a:rPr>
            </a:fld>
            <a:endParaRPr lang="zh-CN" altLang="en-US" sz="1200" b="0" strike="noStrike" noProof="1" dirty="0">
              <a:solidFill>
                <a:srgbClr val="898989"/>
              </a:solidFill>
              <a:latin typeface="Calibri" panose="020F050202020403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D39268D-50A5-4A86-B290-449F65007B5D}" type="datetime1">
              <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rPr>
            </a:fld>
            <a:endParaRPr kumimoji="0" 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rPr>
              <a:t>www.czsx.com.cn</a:t>
            </a:r>
            <a:endPar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algn="r" eaLnBrk="1" fontAlgn="base" hangingPunct="1"/>
            <a:fld id="{9A0DB2DC-4C9A-4742-B13C-FB6460FD3503}" type="slidenum">
              <a:rPr lang="zh-CN" altLang="en-US" sz="1200" b="0" strike="noStrike" noProof="1" dirty="0">
                <a:solidFill>
                  <a:srgbClr val="898989"/>
                </a:solidFill>
                <a:latin typeface="Calibri" panose="020F0502020204030204" pitchFamily="34" charset="0"/>
                <a:ea typeface="宋体" panose="02010600030101010101" pitchFamily="2" charset="-122"/>
                <a:cs typeface="+mn-ea"/>
              </a:rPr>
            </a:fld>
            <a:endParaRPr lang="zh-CN" altLang="en-US" sz="1200" b="0" strike="noStrike" noProof="1" dirty="0">
              <a:solidFill>
                <a:srgbClr val="898989"/>
              </a:solidFill>
              <a:latin typeface="Calibri" panose="020F0502020204030204"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sz="half" idx="1"/>
          </p:nvPr>
        </p:nvSpPr>
        <p:spPr>
          <a:xfrm>
            <a:off x="457200" y="1600200"/>
            <a:ext cx="4038600"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D39268D-50A5-4A86-B290-449F65007B5D}" type="datetime1">
              <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rPr>
            </a:fld>
            <a:endParaRPr kumimoji="0" 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rPr>
              <a:t>www.czsx.com.cn</a:t>
            </a:r>
            <a:endPar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algn="r" eaLnBrk="1" fontAlgn="base" hangingPunct="1"/>
            <a:fld id="{9A0DB2DC-4C9A-4742-B13C-FB6460FD3503}" type="slidenum">
              <a:rPr lang="zh-CN" altLang="en-US" sz="1200" b="0" strike="noStrike" noProof="1" dirty="0">
                <a:solidFill>
                  <a:srgbClr val="898989"/>
                </a:solidFill>
                <a:latin typeface="Calibri" panose="020F0502020204030204" pitchFamily="34" charset="0"/>
                <a:ea typeface="宋体" panose="02010600030101010101" pitchFamily="2" charset="-122"/>
                <a:cs typeface="+mn-ea"/>
              </a:rPr>
            </a:fld>
            <a:endParaRPr lang="zh-CN" altLang="en-US" sz="1200" b="0" strike="noStrike" noProof="1" dirty="0">
              <a:solidFill>
                <a:srgbClr val="898989"/>
              </a:solidFill>
              <a:latin typeface="Calibri" panose="020F050202020403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1026" name="标题占位符 1"/>
          <p:cNvSpPr>
            <a:spLocks noGrp="1"/>
          </p:cNvSpPr>
          <p:nvPr>
            <p:ph type="title"/>
          </p:nvPr>
        </p:nvSpPr>
        <p:spPr>
          <a:xfrm>
            <a:off x="457200" y="274638"/>
            <a:ext cx="8229600" cy="1143000"/>
          </a:xfrm>
          <a:prstGeom prst="rect">
            <a:avLst/>
          </a:prstGeom>
          <a:noFill/>
          <a:ln w="9525">
            <a:noFill/>
          </a:ln>
        </p:spPr>
        <p:txBody>
          <a:bodyPr anchor="ctr"/>
          <a:p>
            <a:pPr lvl="0"/>
            <a:r>
              <a:rPr lang="zh-CN" altLang="en-US" dirty="0"/>
              <a:t>单击此处编辑母版标题样式</a:t>
            </a:r>
            <a:endParaRPr lang="zh-CN" altLang="en-US" dirty="0"/>
          </a:p>
        </p:txBody>
      </p:sp>
      <p:sp>
        <p:nvSpPr>
          <p:cNvPr id="1027" name="文本占位符 2"/>
          <p:cNvSpPr>
            <a:spLocks noGrp="1"/>
          </p:cNvSpPr>
          <p:nvPr>
            <p:ph type="body"/>
          </p:nvPr>
        </p:nvSpPr>
        <p:spPr>
          <a:xfrm>
            <a:off x="457200" y="1600200"/>
            <a:ext cx="8229600" cy="4525963"/>
          </a:xfrm>
          <a:prstGeom prst="rect">
            <a:avLst/>
          </a:prstGeom>
          <a:noFill/>
          <a:ln w="9525">
            <a:noFill/>
          </a:ln>
        </p:spPr>
        <p:txBody>
          <a:bodyPr anchor="t"/>
          <a:p>
            <a:pPr lvl="0"/>
            <a:r>
              <a:rPr lang="zh-CN" altLang="en-US" dirty="0"/>
              <a:t>单击此处编辑母版文本样式</a:t>
            </a:r>
            <a:endParaRPr lang="zh-CN" altLang="en-US" dirty="0"/>
          </a:p>
          <a:p>
            <a:pPr lvl="1" indent="-285750"/>
            <a:r>
              <a:rPr lang="zh-CN" altLang="en-US" dirty="0"/>
              <a:t>第二级</a:t>
            </a:r>
            <a:endParaRPr lang="zh-CN" altLang="en-US" dirty="0"/>
          </a:p>
          <a:p>
            <a:pPr lvl="2" indent="-228600"/>
            <a:r>
              <a:rPr lang="zh-CN" altLang="en-US" dirty="0"/>
              <a:t>第三级</a:t>
            </a:r>
            <a:endParaRPr lang="zh-CN" altLang="en-US" dirty="0"/>
          </a:p>
          <a:p>
            <a:pPr lvl="3" indent="-228600"/>
            <a:r>
              <a:rPr lang="zh-CN" altLang="en-US" dirty="0"/>
              <a:t>第四级</a:t>
            </a:r>
            <a:endParaRPr lang="zh-CN" altLang="en-US" dirty="0"/>
          </a:p>
          <a:p>
            <a:pPr lvl="4" indent="-228600"/>
            <a:r>
              <a:rPr lang="zh-CN" altLang="en-US" dirty="0"/>
              <a:t>第五级</a:t>
            </a:r>
            <a:endParaRPr lang="zh-CN" altLang="en-US" dirty="0"/>
          </a:p>
        </p:txBody>
      </p:sp>
      <p:sp>
        <p:nvSpPr>
          <p:cNvPr id="1028" name="日期占位符 3"/>
          <p:cNvSpPr>
            <a:spLocks noGrp="1" noChangeArrowheads="1"/>
          </p:cNvSpPr>
          <p:nvPr>
            <p:ph type="dt" sz="half" idx="2"/>
          </p:nvPr>
        </p:nvSpPr>
        <p:spPr bwMode="auto">
          <a:xfrm>
            <a:off x="457200" y="6356350"/>
            <a:ext cx="2133600" cy="365125"/>
          </a:xfrm>
          <a:prstGeom prst="rect">
            <a:avLst/>
          </a:prstGeom>
          <a:noFill/>
          <a:ln>
            <a:noFill/>
          </a:ln>
        </p:spPr>
        <p:txBody>
          <a:bodyPr vert="horz" wrap="square" lIns="91440" tIns="45720" rIns="91440" bIns="45720" numCol="1" anchor="ctr" anchorCtr="0" compatLnSpc="1"/>
          <a:lstStyle>
            <a:lvl1pPr>
              <a:defRPr sz="1200" b="0">
                <a:solidFill>
                  <a:srgbClr val="898989"/>
                </a:solidFill>
                <a:latin typeface="+mn-lt"/>
              </a:defRPr>
            </a:lvl1pPr>
          </a:lstStyle>
          <a:p>
            <a:pPr marL="0" marR="0" lvl="0" indent="0" algn="l" defTabSz="914400" rtl="0" eaLnBrk="1" fontAlgn="base" latinLnBrk="0" hangingPunct="1">
              <a:lnSpc>
                <a:spcPct val="100000"/>
              </a:lnSpc>
              <a:spcBef>
                <a:spcPct val="0"/>
              </a:spcBef>
              <a:spcAft>
                <a:spcPct val="0"/>
              </a:spcAft>
              <a:buClrTx/>
              <a:buSzTx/>
              <a:buFontTx/>
              <a:buNone/>
              <a:defRPr/>
            </a:pPr>
            <a:fld id="{7D39268D-50A5-4A86-B290-449F65007B5D}" type="datetime1">
              <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rPr>
            </a:fld>
            <a:endParaRPr kumimoji="0" 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1029" name="页脚占位符 4"/>
          <p:cNvSpPr>
            <a:spLocks noGrp="1" noChangeArrowheads="1"/>
          </p:cNvSpPr>
          <p:nvPr>
            <p:ph type="ftr" sz="quarter" idx="3"/>
          </p:nvPr>
        </p:nvSpPr>
        <p:spPr bwMode="auto">
          <a:xfrm>
            <a:off x="3124200" y="6356350"/>
            <a:ext cx="2895600" cy="365125"/>
          </a:xfrm>
          <a:prstGeom prst="rect">
            <a:avLst/>
          </a:prstGeom>
          <a:noFill/>
          <a:ln>
            <a:noFill/>
          </a:ln>
        </p:spPr>
        <p:txBody>
          <a:bodyPr vert="horz" wrap="square" lIns="91440" tIns="45720" rIns="91440" bIns="45720" numCol="1" anchor="ctr" anchorCtr="0" compatLnSpc="1"/>
          <a:lstStyle>
            <a:lvl1pPr algn="ctr">
              <a:defRPr sz="1200" b="0">
                <a:solidFill>
                  <a:srgbClr val="898989"/>
                </a:solidFill>
                <a:latin typeface="+mn-lt"/>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rPr>
              <a:t>www.czsx.com.cn</a:t>
            </a:r>
            <a:endPar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1030" name="灯片编号占位符 5"/>
          <p:cNvSpPr>
            <a:spLocks noGrp="1" noChangeArrowheads="1"/>
          </p:cNvSpPr>
          <p:nvPr>
            <p:ph type="sldNum" sz="quarter" idx="4"/>
          </p:nvPr>
        </p:nvSpPr>
        <p:spPr bwMode="auto">
          <a:xfrm>
            <a:off x="6553200" y="6356350"/>
            <a:ext cx="2133600" cy="365125"/>
          </a:xfrm>
          <a:prstGeom prst="rect">
            <a:avLst/>
          </a:prstGeom>
          <a:noFill/>
          <a:ln>
            <a:noFill/>
          </a:ln>
        </p:spPr>
        <p:txBody>
          <a:bodyPr vert="horz" wrap="square" lIns="91440" tIns="45720" rIns="91440" bIns="45720" numCol="1" anchor="ctr" anchorCtr="0" compatLnSpc="1"/>
          <a:p>
            <a:pPr lvl="0" algn="r" eaLnBrk="1" fontAlgn="base" hangingPunct="1"/>
            <a:fld id="{9A0DB2DC-4C9A-4742-B13C-FB6460FD3503}" type="slidenum">
              <a:rPr lang="zh-CN" altLang="en-US" sz="1200" b="0" strike="noStrike" noProof="1" dirty="0">
                <a:solidFill>
                  <a:srgbClr val="898989"/>
                </a:solidFill>
                <a:latin typeface="Calibri" panose="020F0502020204030204" pitchFamily="34" charset="0"/>
                <a:ea typeface="宋体" panose="02010600030101010101" pitchFamily="2" charset="-122"/>
                <a:cs typeface="+mn-ea"/>
              </a:rPr>
            </a:fld>
            <a:endParaRPr lang="zh-CN" altLang="en-US" sz="1200" b="0" strike="noStrike" noProof="1" dirty="0">
              <a:solidFill>
                <a:srgbClr val="898989"/>
              </a:solidFill>
              <a:latin typeface="Calibri" panose="020F050202020403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vl6pPr marL="25146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6pPr>
      <a:lvl7pPr marL="29718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7pPr>
      <a:lvl8pPr marL="34290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8pPr>
      <a:lvl9pPr marL="3886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png"/><Relationship Id="rId1"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1.png"/><Relationship Id="rId1"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png"/><Relationship Id="rId1"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png"/><Relationship Id="rId1"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png"/><Relationship Id="rId1" Type="http://schemas.openxmlformats.org/officeDocument/2006/relationships/image" Target="../media/image1.png"/></Relationships>
</file>

<file path=ppt/slides/_rels/slide8.xml.rels><?xml version="1.0" encoding="UTF-8" standalone="yes"?>
<Relationships xmlns="http://schemas.openxmlformats.org/package/2006/relationships"><Relationship Id="rId6" Type="http://schemas.openxmlformats.org/officeDocument/2006/relationships/vmlDrawing" Target="../drawings/vmlDrawing1.vml"/><Relationship Id="rId5" Type="http://schemas.openxmlformats.org/officeDocument/2006/relationships/slideLayout" Target="../slideLayouts/slideLayout2.xml"/><Relationship Id="rId4" Type="http://schemas.openxmlformats.org/officeDocument/2006/relationships/image" Target="../media/image6.wmf"/><Relationship Id="rId3" Type="http://schemas.openxmlformats.org/officeDocument/2006/relationships/oleObject" Target="../embeddings/oleObject1.bin"/><Relationship Id="rId2" Type="http://schemas.openxmlformats.org/officeDocument/2006/relationships/image" Target="../media/image5.png"/><Relationship Id="rId1"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6" Type="http://schemas.openxmlformats.org/officeDocument/2006/relationships/vmlDrawing" Target="../drawings/vmlDrawing2.vml"/><Relationship Id="rId5" Type="http://schemas.openxmlformats.org/officeDocument/2006/relationships/slideLayout" Target="../slideLayouts/slideLayout4.xml"/><Relationship Id="rId4" Type="http://schemas.openxmlformats.org/officeDocument/2006/relationships/image" Target="../media/image8.wmf"/><Relationship Id="rId3" Type="http://schemas.openxmlformats.org/officeDocument/2006/relationships/oleObject" Target="../embeddings/oleObject2.bin"/><Relationship Id="rId2" Type="http://schemas.openxmlformats.org/officeDocument/2006/relationships/image" Target="../media/image7.png"/><Relationship Id="rId1"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0.png"/><Relationship Id="rId1"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1.png"/><Relationship Id="rId1" Type="http://schemas.openxmlformats.org/officeDocument/2006/relationships/image" Target="../media/image1.png"/></Relationships>
</file>

<file path=ppt/slides/_rels/slide13.xml.rels><?xml version="1.0" encoding="UTF-8" standalone="yes"?>
<Relationships xmlns="http://schemas.openxmlformats.org/package/2006/relationships"><Relationship Id="rId5" Type="http://schemas.openxmlformats.org/officeDocument/2006/relationships/vmlDrawing" Target="../drawings/vmlDrawing3.vml"/><Relationship Id="rId4" Type="http://schemas.openxmlformats.org/officeDocument/2006/relationships/slideLayout" Target="../slideLayouts/slideLayout7.xml"/><Relationship Id="rId3" Type="http://schemas.openxmlformats.org/officeDocument/2006/relationships/image" Target="../media/image13.wmf"/><Relationship Id="rId2" Type="http://schemas.openxmlformats.org/officeDocument/2006/relationships/oleObject" Target="../embeddings/oleObject3.bin"/><Relationship Id="rId1" Type="http://schemas.openxmlformats.org/officeDocument/2006/relationships/image" Target="../media/image12.png"/></Relationships>
</file>

<file path=ppt/slides/_rels/slide14.xml.rels><?xml version="1.0" encoding="UTF-8" standalone="yes"?>
<Relationships xmlns="http://schemas.openxmlformats.org/package/2006/relationships"><Relationship Id="rId6" Type="http://schemas.openxmlformats.org/officeDocument/2006/relationships/vmlDrawing" Target="../drawings/vmlDrawing4.vml"/><Relationship Id="rId5" Type="http://schemas.openxmlformats.org/officeDocument/2006/relationships/slideLayout" Target="../slideLayouts/slideLayout7.xml"/><Relationship Id="rId4" Type="http://schemas.openxmlformats.org/officeDocument/2006/relationships/image" Target="../media/image15.wmf"/><Relationship Id="rId3" Type="http://schemas.openxmlformats.org/officeDocument/2006/relationships/oleObject" Target="../embeddings/oleObject5.bin"/><Relationship Id="rId2" Type="http://schemas.openxmlformats.org/officeDocument/2006/relationships/image" Target="../media/image14.wmf"/><Relationship Id="rId1" Type="http://schemas.openxmlformats.org/officeDocument/2006/relationships/oleObject" Target="../embeddings/oleObject4.bin"/></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vmlDrawing" Target="../drawings/vmlDrawing5.vml"/><Relationship Id="rId7" Type="http://schemas.openxmlformats.org/officeDocument/2006/relationships/slideLayout" Target="../slideLayouts/slideLayout7.xml"/><Relationship Id="rId6" Type="http://schemas.openxmlformats.org/officeDocument/2006/relationships/image" Target="../media/image18.wmf"/><Relationship Id="rId5" Type="http://schemas.openxmlformats.org/officeDocument/2006/relationships/oleObject" Target="../embeddings/oleObject8.bin"/><Relationship Id="rId4" Type="http://schemas.openxmlformats.org/officeDocument/2006/relationships/image" Target="../media/image17.wmf"/><Relationship Id="rId3" Type="http://schemas.openxmlformats.org/officeDocument/2006/relationships/oleObject" Target="../embeddings/oleObject7.bin"/><Relationship Id="rId2" Type="http://schemas.openxmlformats.org/officeDocument/2006/relationships/image" Target="../media/image16.wmf"/><Relationship Id="rId1" Type="http://schemas.openxmlformats.org/officeDocument/2006/relationships/oleObject" Target="../embeddings/oleObject6.bin"/></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3" name="Text Box 6"/>
          <p:cNvSpPr txBox="1"/>
          <p:nvPr/>
        </p:nvSpPr>
        <p:spPr>
          <a:xfrm>
            <a:off x="0" y="2049463"/>
            <a:ext cx="9144000" cy="1431925"/>
          </a:xfrm>
          <a:prstGeom prst="rect">
            <a:avLst/>
          </a:prstGeom>
          <a:noFill/>
          <a:ln w="9525">
            <a:noFill/>
          </a:ln>
        </p:spPr>
        <p:txBody>
          <a:bodyPr anchor="t">
            <a:spAutoFit/>
          </a:bodyPr>
          <a:p>
            <a:pPr algn="ctr"/>
            <a:r>
              <a:rPr lang="en-US" altLang="en-US" sz="4400" b="0" dirty="0">
                <a:latin typeface="Times New Roman" panose="02020603050405020304" pitchFamily="18" charset="0"/>
                <a:ea typeface="宋体" panose="02010600030101010101" pitchFamily="2" charset="-122"/>
              </a:rPr>
              <a:t>1</a:t>
            </a:r>
            <a:r>
              <a:rPr lang="en-US" altLang="zh-CN" sz="4400" b="0" dirty="0">
                <a:latin typeface="Times New Roman" panose="02020603050405020304" pitchFamily="18" charset="0"/>
                <a:ea typeface="宋体" panose="02010600030101010101" pitchFamily="2" charset="-122"/>
              </a:rPr>
              <a:t>2</a:t>
            </a:r>
            <a:r>
              <a:rPr lang="en-US" altLang="en-US" sz="4400" b="0" dirty="0">
                <a:latin typeface="Times New Roman" panose="02020603050405020304" pitchFamily="18" charset="0"/>
                <a:ea typeface="宋体" panose="02010600030101010101" pitchFamily="2" charset="-122"/>
              </a:rPr>
              <a:t>.</a:t>
            </a:r>
            <a:r>
              <a:rPr lang="en-US" altLang="zh-CN" sz="4400" b="0" dirty="0">
                <a:latin typeface="Times New Roman" panose="02020603050405020304" pitchFamily="18" charset="0"/>
                <a:ea typeface="宋体" panose="02010600030101010101" pitchFamily="2" charset="-122"/>
              </a:rPr>
              <a:t>3</a:t>
            </a:r>
            <a:r>
              <a:rPr lang="en-US" altLang="zh-CN" sz="4400" dirty="0">
                <a:latin typeface="宋体" panose="02010600030101010101" pitchFamily="2" charset="-122"/>
                <a:ea typeface="宋体" panose="02010600030101010101" pitchFamily="2" charset="-122"/>
              </a:rPr>
              <a:t> </a:t>
            </a:r>
            <a:r>
              <a:rPr lang="zh-CN" altLang="en-US" sz="4400" dirty="0">
                <a:latin typeface="宋体" panose="02010600030101010101" pitchFamily="2" charset="-122"/>
                <a:ea typeface="宋体" panose="02010600030101010101" pitchFamily="2" charset="-122"/>
              </a:rPr>
              <a:t>角的平分线的性质</a:t>
            </a:r>
            <a:br>
              <a:rPr lang="zh-CN" altLang="en-US" sz="4400" dirty="0">
                <a:latin typeface="宋体" panose="02010600030101010101" pitchFamily="2" charset="-122"/>
                <a:ea typeface="宋体" panose="02010600030101010101" pitchFamily="2" charset="-122"/>
              </a:rPr>
            </a:br>
            <a:r>
              <a:rPr lang="zh-CN" altLang="en-US" sz="4400" dirty="0">
                <a:latin typeface="宋体" panose="02010600030101010101" pitchFamily="2" charset="-122"/>
                <a:ea typeface="宋体" panose="02010600030101010101" pitchFamily="2" charset="-122"/>
              </a:rPr>
              <a:t> </a:t>
            </a:r>
            <a:r>
              <a:rPr lang="zh-CN" altLang="en-US" sz="4400" dirty="0">
                <a:solidFill>
                  <a:srgbClr val="000000"/>
                </a:solidFill>
                <a:latin typeface="宋体" panose="02010600030101010101" pitchFamily="2" charset="-122"/>
                <a:ea typeface="宋体" panose="02010600030101010101" pitchFamily="2" charset="-122"/>
              </a:rPr>
              <a:t>（第</a:t>
            </a:r>
            <a:r>
              <a:rPr lang="en-US" altLang="zh-CN" sz="4400" b="0" dirty="0">
                <a:solidFill>
                  <a:srgbClr val="000000"/>
                </a:solidFill>
                <a:latin typeface="Times New Roman" panose="02020603050405020304" pitchFamily="18" charset="0"/>
                <a:ea typeface="宋体" panose="02010600030101010101" pitchFamily="2" charset="-122"/>
              </a:rPr>
              <a:t>1</a:t>
            </a:r>
            <a:r>
              <a:rPr lang="zh-CN" altLang="en-US" sz="4400" dirty="0">
                <a:solidFill>
                  <a:srgbClr val="000000"/>
                </a:solidFill>
                <a:latin typeface="宋体" panose="02010600030101010101" pitchFamily="2" charset="-122"/>
                <a:ea typeface="宋体" panose="02010600030101010101" pitchFamily="2" charset="-122"/>
              </a:rPr>
              <a:t>课时）</a:t>
            </a:r>
            <a:endParaRPr lang="zh-CN" altLang="en-US" sz="4400" dirty="0">
              <a:solidFill>
                <a:srgbClr val="000000"/>
              </a:solidFill>
              <a:latin typeface="宋体" panose="02010600030101010101" pitchFamily="2" charset="-122"/>
              <a:ea typeface="宋体" panose="02010600030101010101" pitchFamily="2"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7" name="内容占位符 2"/>
          <p:cNvSpPr>
            <a:spLocks noGrp="1"/>
          </p:cNvSpPr>
          <p:nvPr>
            <p:ph idx="4294967295"/>
          </p:nvPr>
        </p:nvSpPr>
        <p:spPr>
          <a:xfrm>
            <a:off x="209550" y="1638300"/>
            <a:ext cx="8934450" cy="974725"/>
          </a:xfrm>
        </p:spPr>
        <p:txBody>
          <a:bodyPr wrap="square" lIns="91440" tIns="45720" rIns="91440" bIns="45720" anchor="t"/>
          <a:p>
            <a:pPr eaLnBrk="1" hangingPunct="1">
              <a:buNone/>
            </a:pPr>
            <a:r>
              <a:rPr lang="zh-CN" altLang="en-US" sz="2800" b="1" dirty="0">
                <a:latin typeface="宋体" panose="02010600030101010101" pitchFamily="2" charset="-122"/>
              </a:rPr>
              <a:t>　　问题</a:t>
            </a:r>
            <a:r>
              <a:rPr lang="en-US" altLang="zh-CN" sz="2800" dirty="0">
                <a:latin typeface="Times New Roman" panose="02020603050405020304" pitchFamily="18" charset="0"/>
              </a:rPr>
              <a:t>1</a:t>
            </a:r>
            <a:r>
              <a:rPr lang="zh-CN" altLang="en-US" sz="2800" b="1" dirty="0">
                <a:latin typeface="宋体" panose="02010600030101010101" pitchFamily="2" charset="-122"/>
              </a:rPr>
              <a:t>　</a:t>
            </a:r>
            <a:r>
              <a:rPr lang="zh-CN" altLang="en-US" sz="2800" b="1" dirty="0">
                <a:latin typeface="宋体" panose="02010600030101010101" pitchFamily="2" charset="-122"/>
                <a:sym typeface="楷体" panose="02010609060101010101" pitchFamily="49" charset="-122"/>
              </a:rPr>
              <a:t>画一个角，怎样得到这个角的平分线？</a:t>
            </a:r>
            <a:r>
              <a:rPr lang="en-US" altLang="zh-CN" sz="2800" b="1" dirty="0">
                <a:latin typeface="宋体" panose="02010600030101010101" pitchFamily="2" charset="-122"/>
              </a:rPr>
              <a:t> </a:t>
            </a:r>
            <a:endParaRPr lang="en-US" altLang="zh-CN" sz="2800" b="1" dirty="0">
              <a:latin typeface="宋体" panose="02010600030101010101" pitchFamily="2" charset="-122"/>
            </a:endParaRPr>
          </a:p>
          <a:p>
            <a:pPr eaLnBrk="1" hangingPunct="1">
              <a:buNone/>
            </a:pPr>
            <a:r>
              <a:rPr lang="zh-CN" altLang="en-US" sz="2800" b="1" dirty="0">
                <a:latin typeface="宋体" panose="02010600030101010101" pitchFamily="2" charset="-122"/>
              </a:rPr>
              <a:t>   </a:t>
            </a:r>
            <a:endParaRPr lang="zh-CN" altLang="en-US" sz="2800" b="1" dirty="0">
              <a:latin typeface="宋体" panose="02010600030101010101" pitchFamily="2" charset="-122"/>
            </a:endParaRPr>
          </a:p>
        </p:txBody>
      </p:sp>
      <p:sp>
        <p:nvSpPr>
          <p:cNvPr id="4098" name="Rectangle 3"/>
          <p:cNvSpPr/>
          <p:nvPr/>
        </p:nvSpPr>
        <p:spPr>
          <a:xfrm>
            <a:off x="0" y="0"/>
            <a:ext cx="9144000" cy="0"/>
          </a:xfrm>
          <a:prstGeom prst="rect">
            <a:avLst/>
          </a:prstGeom>
          <a:noFill/>
          <a:ln w="9525">
            <a:noFill/>
          </a:ln>
        </p:spPr>
        <p:txBody>
          <a:bodyPr wrap="none" anchor="ctr">
            <a:spAutoFit/>
          </a:bodyPr>
          <a:p>
            <a:endParaRPr lang="zh-CN" altLang="en-US" b="0" dirty="0">
              <a:latin typeface="Arial" panose="020B0604020202020204" pitchFamily="34" charset="0"/>
              <a:ea typeface="宋体" panose="02010600030101010101" pitchFamily="2" charset="-122"/>
            </a:endParaRPr>
          </a:p>
        </p:txBody>
      </p:sp>
      <p:sp>
        <p:nvSpPr>
          <p:cNvPr id="4099" name="Rectangle 4"/>
          <p:cNvSpPr/>
          <p:nvPr/>
        </p:nvSpPr>
        <p:spPr>
          <a:xfrm>
            <a:off x="0" y="0"/>
            <a:ext cx="9144000" cy="0"/>
          </a:xfrm>
          <a:prstGeom prst="rect">
            <a:avLst/>
          </a:prstGeom>
          <a:noFill/>
          <a:ln w="9525">
            <a:noFill/>
          </a:ln>
        </p:spPr>
        <p:txBody>
          <a:bodyPr wrap="none" anchor="ctr">
            <a:spAutoFit/>
          </a:bodyPr>
          <a:p>
            <a:endParaRPr lang="zh-CN" altLang="en-US" b="0" dirty="0">
              <a:latin typeface="Arial" panose="020B0604020202020204" pitchFamily="34" charset="0"/>
              <a:ea typeface="宋体" panose="02010600030101010101" pitchFamily="2" charset="-122"/>
            </a:endParaRPr>
          </a:p>
        </p:txBody>
      </p:sp>
      <p:sp>
        <p:nvSpPr>
          <p:cNvPr id="4100" name="Rectangle 5"/>
          <p:cNvSpPr/>
          <p:nvPr/>
        </p:nvSpPr>
        <p:spPr>
          <a:xfrm>
            <a:off x="0" y="0"/>
            <a:ext cx="9144000" cy="0"/>
          </a:xfrm>
          <a:prstGeom prst="rect">
            <a:avLst/>
          </a:prstGeom>
          <a:noFill/>
          <a:ln w="9525">
            <a:noFill/>
          </a:ln>
        </p:spPr>
        <p:txBody>
          <a:bodyPr wrap="none" anchor="ctr">
            <a:spAutoFit/>
          </a:bodyPr>
          <a:p>
            <a:endParaRPr lang="zh-CN" altLang="en-US" b="0" dirty="0">
              <a:latin typeface="Arial" panose="020B0604020202020204" pitchFamily="34" charset="0"/>
              <a:ea typeface="宋体" panose="02010600030101010101" pitchFamily="2" charset="-122"/>
            </a:endParaRPr>
          </a:p>
        </p:txBody>
      </p:sp>
      <p:sp>
        <p:nvSpPr>
          <p:cNvPr id="4101" name="Rectangle 6"/>
          <p:cNvSpPr/>
          <p:nvPr/>
        </p:nvSpPr>
        <p:spPr>
          <a:xfrm>
            <a:off x="0" y="0"/>
            <a:ext cx="9144000" cy="0"/>
          </a:xfrm>
          <a:prstGeom prst="rect">
            <a:avLst/>
          </a:prstGeom>
          <a:noFill/>
          <a:ln w="9525">
            <a:noFill/>
          </a:ln>
        </p:spPr>
        <p:txBody>
          <a:bodyPr wrap="none" anchor="ctr">
            <a:spAutoFit/>
          </a:bodyPr>
          <a:p>
            <a:endParaRPr lang="zh-CN" altLang="en-US" b="0" dirty="0">
              <a:latin typeface="Arial" panose="020B0604020202020204" pitchFamily="34" charset="0"/>
              <a:ea typeface="宋体" panose="02010600030101010101" pitchFamily="2" charset="-122"/>
            </a:endParaRPr>
          </a:p>
        </p:txBody>
      </p:sp>
      <p:sp>
        <p:nvSpPr>
          <p:cNvPr id="4102" name="Text Box 10"/>
          <p:cNvSpPr txBox="1"/>
          <p:nvPr/>
        </p:nvSpPr>
        <p:spPr>
          <a:xfrm>
            <a:off x="977900" y="1263650"/>
            <a:ext cx="641350" cy="366713"/>
          </a:xfrm>
          <a:prstGeom prst="rect">
            <a:avLst/>
          </a:prstGeom>
          <a:noFill/>
          <a:ln w="9525">
            <a:noFill/>
          </a:ln>
        </p:spPr>
        <p:txBody>
          <a:bodyPr anchor="t">
            <a:spAutoFit/>
          </a:bodyPr>
          <a:p>
            <a:endParaRPr lang="zh-CN" altLang="en-US" b="0" dirty="0">
              <a:latin typeface="Arial" panose="020B0604020202020204" pitchFamily="34" charset="0"/>
              <a:ea typeface="宋体" panose="02010600030101010101" pitchFamily="2" charset="-122"/>
            </a:endParaRPr>
          </a:p>
        </p:txBody>
      </p:sp>
      <p:pic>
        <p:nvPicPr>
          <p:cNvPr id="7" name="图片 6" descr="tb.png"/>
          <p:cNvPicPr>
            <a:picLocks noChangeAspect="1"/>
          </p:cNvPicPr>
          <p:nvPr/>
        </p:nvPicPr>
        <p:blipFill>
          <a:blip r:embed="rId1"/>
          <a:stretch>
            <a:fillRect/>
          </a:stretch>
        </p:blipFill>
        <p:spPr>
          <a:xfrm>
            <a:off x="8359775" y="155575"/>
            <a:ext cx="595313" cy="595313"/>
          </a:xfrm>
          <a:prstGeom prst="rect">
            <a:avLst/>
          </a:prstGeom>
          <a:effectLst>
            <a:outerShdw blurRad="50800" dist="38100" dir="2700000" algn="tl" rotWithShape="0">
              <a:prstClr val="black">
                <a:alpha val="40000"/>
              </a:prstClr>
            </a:outerShdw>
          </a:effectLst>
        </p:spPr>
      </p:pic>
      <p:sp>
        <p:nvSpPr>
          <p:cNvPr id="4104" name="矩形 6"/>
          <p:cNvSpPr/>
          <p:nvPr/>
        </p:nvSpPr>
        <p:spPr>
          <a:xfrm>
            <a:off x="238125" y="642938"/>
            <a:ext cx="6969125" cy="652462"/>
          </a:xfrm>
          <a:prstGeom prst="rect">
            <a:avLst/>
          </a:prstGeom>
          <a:noFill/>
          <a:ln w="73025" cap="flat" cmpd="thickThin">
            <a:solidFill>
              <a:srgbClr val="D60093"/>
            </a:solidFill>
            <a:prstDash val="solid"/>
            <a:miter/>
            <a:headEnd type="none" w="med" len="med"/>
            <a:tailEnd type="none" w="med" len="med"/>
          </a:ln>
        </p:spPr>
        <p:txBody>
          <a:bodyPr anchor="t">
            <a:spAutoFit/>
          </a:bodyPr>
          <a:p>
            <a:r>
              <a:rPr lang="zh-CN" altLang="en-US" sz="3200" dirty="0">
                <a:latin typeface="宋体" panose="02010600030101010101" pitchFamily="2" charset="-122"/>
                <a:ea typeface="宋体" panose="02010600030101010101" pitchFamily="2" charset="-122"/>
              </a:rPr>
              <a:t>感悟实践经验，用尺规作角的平分线</a:t>
            </a:r>
            <a:endParaRPr lang="zh-CN" altLang="en-US" sz="3200" dirty="0">
              <a:latin typeface="宋体" panose="02010600030101010101" pitchFamily="2" charset="-122"/>
              <a:ea typeface="宋体" panose="02010600030101010101" pitchFamily="2" charset="-122"/>
            </a:endParaRPr>
          </a:p>
        </p:txBody>
      </p:sp>
      <p:cxnSp>
        <p:nvCxnSpPr>
          <p:cNvPr id="12" name="直接连接符 11"/>
          <p:cNvCxnSpPr/>
          <p:nvPr/>
        </p:nvCxnSpPr>
        <p:spPr>
          <a:xfrm flipV="1">
            <a:off x="2987675" y="5151438"/>
            <a:ext cx="3519488" cy="30163"/>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2987675" y="3200400"/>
            <a:ext cx="2955925" cy="2027238"/>
          </a:xfrm>
          <a:prstGeom prst="line">
            <a:avLst/>
          </a:prstGeom>
          <a:ln w="38100"/>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121" name="Picture 37" descr="04803001"/>
          <p:cNvPicPr>
            <a:picLocks noChangeAspect="1"/>
          </p:cNvPicPr>
          <p:nvPr/>
        </p:nvPicPr>
        <p:blipFill>
          <a:blip r:embed="rId1">
            <a:clrChange>
              <a:clrFrom>
                <a:srgbClr val="E2F4FE"/>
              </a:clrFrom>
              <a:clrTo>
                <a:srgbClr val="E2F4FE">
                  <a:alpha val="0"/>
                </a:srgbClr>
              </a:clrTo>
            </a:clrChange>
          </a:blip>
          <a:stretch>
            <a:fillRect/>
          </a:stretch>
        </p:blipFill>
        <p:spPr>
          <a:xfrm>
            <a:off x="4686300" y="3729038"/>
            <a:ext cx="3240088" cy="2433637"/>
          </a:xfrm>
          <a:prstGeom prst="rect">
            <a:avLst/>
          </a:prstGeom>
          <a:noFill/>
          <a:ln w="9525">
            <a:noFill/>
          </a:ln>
        </p:spPr>
      </p:pic>
      <p:pic>
        <p:nvPicPr>
          <p:cNvPr id="7" name="图片 6" descr="tb.png"/>
          <p:cNvPicPr>
            <a:picLocks noChangeAspect="1"/>
          </p:cNvPicPr>
          <p:nvPr/>
        </p:nvPicPr>
        <p:blipFill>
          <a:blip r:embed="rId2"/>
          <a:stretch>
            <a:fillRect/>
          </a:stretch>
        </p:blipFill>
        <p:spPr>
          <a:xfrm>
            <a:off x="8359775" y="155575"/>
            <a:ext cx="595313" cy="595313"/>
          </a:xfrm>
          <a:prstGeom prst="rect">
            <a:avLst/>
          </a:prstGeom>
          <a:effectLst>
            <a:outerShdw blurRad="50800" dist="38100" dir="2700000" algn="tl" rotWithShape="0">
              <a:prstClr val="black">
                <a:alpha val="40000"/>
              </a:prstClr>
            </a:outerShdw>
          </a:effectLst>
        </p:spPr>
      </p:pic>
      <p:sp>
        <p:nvSpPr>
          <p:cNvPr id="5123" name="矩形 6"/>
          <p:cNvSpPr/>
          <p:nvPr/>
        </p:nvSpPr>
        <p:spPr>
          <a:xfrm>
            <a:off x="238125" y="642938"/>
            <a:ext cx="6969125" cy="652462"/>
          </a:xfrm>
          <a:prstGeom prst="rect">
            <a:avLst/>
          </a:prstGeom>
          <a:noFill/>
          <a:ln w="73025" cap="flat" cmpd="thickThin">
            <a:solidFill>
              <a:srgbClr val="D60093"/>
            </a:solidFill>
            <a:prstDash val="solid"/>
            <a:miter/>
            <a:headEnd type="none" w="med" len="med"/>
            <a:tailEnd type="none" w="med" len="med"/>
          </a:ln>
        </p:spPr>
        <p:txBody>
          <a:bodyPr anchor="t">
            <a:spAutoFit/>
          </a:bodyPr>
          <a:p>
            <a:r>
              <a:rPr lang="zh-CN" altLang="en-US" sz="3200" dirty="0">
                <a:latin typeface="宋体" panose="02010600030101010101" pitchFamily="2" charset="-122"/>
                <a:ea typeface="宋体" panose="02010600030101010101" pitchFamily="2" charset="-122"/>
              </a:rPr>
              <a:t>感悟实践经验，用尺规作角的平分线</a:t>
            </a:r>
            <a:endParaRPr lang="zh-CN" altLang="en-US" sz="3200" dirty="0">
              <a:latin typeface="宋体" panose="02010600030101010101" pitchFamily="2" charset="-122"/>
              <a:ea typeface="宋体" panose="02010600030101010101" pitchFamily="2" charset="-122"/>
            </a:endParaRPr>
          </a:p>
        </p:txBody>
      </p:sp>
      <p:sp>
        <p:nvSpPr>
          <p:cNvPr id="5124" name="Rectangle 8"/>
          <p:cNvSpPr/>
          <p:nvPr/>
        </p:nvSpPr>
        <p:spPr>
          <a:xfrm>
            <a:off x="209550" y="1628775"/>
            <a:ext cx="9248775" cy="2057400"/>
          </a:xfrm>
          <a:prstGeom prst="rect">
            <a:avLst/>
          </a:prstGeom>
          <a:noFill/>
          <a:ln w="9525">
            <a:noFill/>
          </a:ln>
        </p:spPr>
        <p:txBody>
          <a:bodyPr anchor="ctr">
            <a:spAutoFit/>
          </a:bodyPr>
          <a:p>
            <a:pPr eaLnBrk="0" hangingPunct="0">
              <a:spcBef>
                <a:spcPct val="20000"/>
              </a:spcBef>
            </a:pPr>
            <a:r>
              <a:rPr lang="zh-CN" altLang="en-US" sz="2800" dirty="0">
                <a:latin typeface="宋体" panose="02010600030101010101" pitchFamily="2" charset="-122"/>
                <a:ea typeface="宋体" panose="02010600030101010101" pitchFamily="2" charset="-122"/>
              </a:rPr>
              <a:t>　　</a:t>
            </a:r>
            <a:r>
              <a:rPr lang="zh-CN" altLang="en-US" sz="2800" dirty="0">
                <a:latin typeface="Times New Roman" panose="02020603050405020304" pitchFamily="18" charset="0"/>
                <a:ea typeface="宋体" panose="02010600030101010101" pitchFamily="2" charset="-122"/>
              </a:rPr>
              <a:t>下图是一个平分角的仪器，其中</a:t>
            </a:r>
            <a:r>
              <a:rPr lang="en-US" altLang="zh-CN" sz="2800" b="0" i="1" dirty="0">
                <a:latin typeface="Times New Roman" panose="02020603050405020304" pitchFamily="18" charset="0"/>
                <a:ea typeface="宋体" panose="02010600030101010101" pitchFamily="2" charset="-122"/>
              </a:rPr>
              <a:t>AB </a:t>
            </a:r>
            <a:r>
              <a:rPr lang="en-US" altLang="zh-CN" sz="2800" dirty="0">
                <a:latin typeface="宋体" panose="02010600030101010101" pitchFamily="2" charset="-122"/>
                <a:ea typeface="宋体" panose="02010600030101010101" pitchFamily="2" charset="-122"/>
              </a:rPr>
              <a:t>=</a:t>
            </a:r>
            <a:r>
              <a:rPr lang="en-US" altLang="zh-CN" sz="2800" b="0" i="1" dirty="0">
                <a:latin typeface="Times New Roman" panose="02020603050405020304" pitchFamily="18" charset="0"/>
                <a:ea typeface="宋体" panose="02010600030101010101" pitchFamily="2" charset="-122"/>
              </a:rPr>
              <a:t>AD</a:t>
            </a:r>
            <a:r>
              <a:rPr lang="zh-CN" altLang="en-US" sz="2800" dirty="0">
                <a:latin typeface="Times New Roman" panose="02020603050405020304" pitchFamily="18" charset="0"/>
                <a:ea typeface="宋体" panose="02010600030101010101" pitchFamily="2" charset="-122"/>
              </a:rPr>
              <a:t>，</a:t>
            </a:r>
            <a:endParaRPr lang="zh-CN" altLang="en-US" sz="2800" dirty="0">
              <a:latin typeface="Times New Roman" panose="02020603050405020304" pitchFamily="18" charset="0"/>
              <a:ea typeface="宋体" panose="02010600030101010101" pitchFamily="2" charset="-122"/>
            </a:endParaRPr>
          </a:p>
          <a:p>
            <a:pPr eaLnBrk="0" hangingPunct="0">
              <a:spcBef>
                <a:spcPct val="20000"/>
              </a:spcBef>
            </a:pPr>
            <a:r>
              <a:rPr lang="en-US" altLang="zh-CN" sz="2800" b="0" i="1" dirty="0">
                <a:latin typeface="Times New Roman" panose="02020603050405020304" pitchFamily="18" charset="0"/>
                <a:ea typeface="宋体" panose="02010600030101010101" pitchFamily="2" charset="-122"/>
              </a:rPr>
              <a:t>BC </a:t>
            </a:r>
            <a:r>
              <a:rPr lang="en-US" altLang="zh-CN" sz="2800" dirty="0">
                <a:latin typeface="宋体" panose="02010600030101010101" pitchFamily="2" charset="-122"/>
                <a:ea typeface="宋体" panose="02010600030101010101" pitchFamily="2" charset="-122"/>
              </a:rPr>
              <a:t>=</a:t>
            </a:r>
            <a:r>
              <a:rPr lang="en-US" altLang="zh-CN" sz="2800" b="0" i="1" dirty="0">
                <a:latin typeface="Times New Roman" panose="02020603050405020304" pitchFamily="18" charset="0"/>
                <a:ea typeface="宋体" panose="02010600030101010101" pitchFamily="2" charset="-122"/>
              </a:rPr>
              <a:t>DC</a:t>
            </a:r>
            <a:r>
              <a:rPr lang="zh-CN" altLang="en-US" sz="2800" dirty="0">
                <a:latin typeface="Times New Roman" panose="02020603050405020304" pitchFamily="18" charset="0"/>
                <a:ea typeface="宋体" panose="02010600030101010101" pitchFamily="2" charset="-122"/>
              </a:rPr>
              <a:t>，将点</a:t>
            </a:r>
            <a:r>
              <a:rPr lang="en-US" altLang="zh-CN" sz="2800" b="0" i="1" dirty="0">
                <a:latin typeface="Times New Roman" panose="02020603050405020304" pitchFamily="18" charset="0"/>
                <a:ea typeface="宋体" panose="02010600030101010101" pitchFamily="2" charset="-122"/>
              </a:rPr>
              <a:t>A </a:t>
            </a:r>
            <a:r>
              <a:rPr lang="zh-CN" altLang="en-US" sz="2800" dirty="0">
                <a:latin typeface="Times New Roman" panose="02020603050405020304" pitchFamily="18" charset="0"/>
                <a:ea typeface="宋体" panose="02010600030101010101" pitchFamily="2" charset="-122"/>
              </a:rPr>
              <a:t>放在角的顶点，</a:t>
            </a:r>
            <a:r>
              <a:rPr lang="en-US" altLang="zh-CN" sz="2800" b="0" i="1" dirty="0">
                <a:latin typeface="Times New Roman" panose="02020603050405020304" pitchFamily="18" charset="0"/>
                <a:ea typeface="宋体" panose="02010600030101010101" pitchFamily="2" charset="-122"/>
              </a:rPr>
              <a:t>AB </a:t>
            </a:r>
            <a:r>
              <a:rPr lang="zh-CN" altLang="en-US" sz="2800" dirty="0">
                <a:latin typeface="Times New Roman" panose="02020603050405020304" pitchFamily="18" charset="0"/>
                <a:ea typeface="宋体" panose="02010600030101010101" pitchFamily="2" charset="-122"/>
              </a:rPr>
              <a:t>和</a:t>
            </a:r>
            <a:r>
              <a:rPr lang="en-US" altLang="zh-CN" sz="2800" b="0" i="1" dirty="0">
                <a:latin typeface="Times New Roman" panose="02020603050405020304" pitchFamily="18" charset="0"/>
                <a:ea typeface="宋体" panose="02010600030101010101" pitchFamily="2" charset="-122"/>
              </a:rPr>
              <a:t>AD </a:t>
            </a:r>
            <a:r>
              <a:rPr lang="zh-CN" altLang="en-US" sz="2800" dirty="0">
                <a:latin typeface="Times New Roman" panose="02020603050405020304" pitchFamily="18" charset="0"/>
                <a:ea typeface="宋体" panose="02010600030101010101" pitchFamily="2" charset="-122"/>
              </a:rPr>
              <a:t>沿着角的两</a:t>
            </a:r>
            <a:endParaRPr lang="zh-CN" altLang="en-US" sz="2800" dirty="0">
              <a:latin typeface="Times New Roman" panose="02020603050405020304" pitchFamily="18" charset="0"/>
              <a:ea typeface="宋体" panose="02010600030101010101" pitchFamily="2" charset="-122"/>
            </a:endParaRPr>
          </a:p>
          <a:p>
            <a:pPr eaLnBrk="0" hangingPunct="0">
              <a:spcBef>
                <a:spcPct val="20000"/>
              </a:spcBef>
            </a:pPr>
            <a:r>
              <a:rPr lang="zh-CN" altLang="en-US" sz="2800" dirty="0">
                <a:latin typeface="Times New Roman" panose="02020603050405020304" pitchFamily="18" charset="0"/>
                <a:ea typeface="宋体" panose="02010600030101010101" pitchFamily="2" charset="-122"/>
              </a:rPr>
              <a:t>边放下，沿</a:t>
            </a:r>
            <a:r>
              <a:rPr lang="en-US" altLang="zh-CN" sz="2800" b="0" i="1" dirty="0">
                <a:latin typeface="Times New Roman" panose="02020603050405020304" pitchFamily="18" charset="0"/>
                <a:ea typeface="宋体" panose="02010600030101010101" pitchFamily="2" charset="-122"/>
              </a:rPr>
              <a:t>AC </a:t>
            </a:r>
            <a:r>
              <a:rPr lang="zh-CN" altLang="en-US" sz="2800" dirty="0">
                <a:latin typeface="Times New Roman" panose="02020603050405020304" pitchFamily="18" charset="0"/>
                <a:ea typeface="宋体" panose="02010600030101010101" pitchFamily="2" charset="-122"/>
              </a:rPr>
              <a:t>画一条射线</a:t>
            </a:r>
            <a:r>
              <a:rPr lang="en-US" altLang="zh-CN" sz="2800" b="0" i="1" dirty="0">
                <a:latin typeface="Times New Roman" panose="02020603050405020304" pitchFamily="18" charset="0"/>
                <a:ea typeface="宋体" panose="02010600030101010101" pitchFamily="2" charset="-122"/>
              </a:rPr>
              <a:t>AE</a:t>
            </a:r>
            <a:r>
              <a:rPr lang="zh-CN" altLang="en-US" sz="2800" dirty="0">
                <a:latin typeface="Times New Roman" panose="02020603050405020304" pitchFamily="18" charset="0"/>
                <a:ea typeface="宋体" panose="02010600030101010101" pitchFamily="2" charset="-122"/>
              </a:rPr>
              <a:t>，</a:t>
            </a:r>
            <a:r>
              <a:rPr lang="en-US" altLang="zh-CN" sz="2800" b="0" i="1" dirty="0">
                <a:latin typeface="Times New Roman" panose="02020603050405020304" pitchFamily="18" charset="0"/>
                <a:ea typeface="宋体" panose="02010600030101010101" pitchFamily="2" charset="-122"/>
              </a:rPr>
              <a:t>AE </a:t>
            </a:r>
            <a:r>
              <a:rPr lang="zh-CN" altLang="en-US" sz="2800" dirty="0">
                <a:latin typeface="Times New Roman" panose="02020603050405020304" pitchFamily="18" charset="0"/>
                <a:ea typeface="宋体" panose="02010600030101010101" pitchFamily="2" charset="-122"/>
              </a:rPr>
              <a:t>就是∠</a:t>
            </a:r>
            <a:r>
              <a:rPr lang="en-US" altLang="zh-CN" sz="2800" b="0" i="1" dirty="0">
                <a:latin typeface="Times New Roman" panose="02020603050405020304" pitchFamily="18" charset="0"/>
                <a:ea typeface="宋体" panose="02010600030101010101" pitchFamily="2" charset="-122"/>
              </a:rPr>
              <a:t>DAB </a:t>
            </a:r>
            <a:r>
              <a:rPr lang="zh-CN" altLang="en-US" sz="2800" dirty="0">
                <a:latin typeface="Times New Roman" panose="02020603050405020304" pitchFamily="18" charset="0"/>
                <a:ea typeface="宋体" panose="02010600030101010101" pitchFamily="2" charset="-122"/>
              </a:rPr>
              <a:t>的平分</a:t>
            </a:r>
            <a:endParaRPr lang="zh-CN" altLang="en-US" sz="2800" dirty="0">
              <a:latin typeface="Times New Roman" panose="02020603050405020304" pitchFamily="18" charset="0"/>
              <a:ea typeface="宋体" panose="02010600030101010101" pitchFamily="2" charset="-122"/>
            </a:endParaRPr>
          </a:p>
          <a:p>
            <a:pPr eaLnBrk="0" hangingPunct="0">
              <a:spcBef>
                <a:spcPct val="20000"/>
              </a:spcBef>
            </a:pPr>
            <a:r>
              <a:rPr lang="zh-CN" altLang="en-US" sz="2800" dirty="0">
                <a:latin typeface="Times New Roman" panose="02020603050405020304" pitchFamily="18" charset="0"/>
                <a:ea typeface="宋体" panose="02010600030101010101" pitchFamily="2" charset="-122"/>
              </a:rPr>
              <a:t>线．你能说明它的道理吗？</a:t>
            </a:r>
            <a:r>
              <a:rPr lang="zh-CN" altLang="en-US" sz="2800" dirty="0">
                <a:latin typeface="宋体" panose="02010600030101010101" pitchFamily="2" charset="-122"/>
                <a:ea typeface="宋体" panose="02010600030101010101" pitchFamily="2" charset="-122"/>
              </a:rPr>
              <a:t> </a:t>
            </a:r>
            <a:endParaRPr lang="zh-CN" altLang="en-US" sz="2800" dirty="0">
              <a:latin typeface="宋体" panose="02010600030101010101" pitchFamily="2" charset="-122"/>
              <a:ea typeface="宋体" panose="02010600030101010101" pitchFamily="2" charset="-122"/>
            </a:endParaRPr>
          </a:p>
        </p:txBody>
      </p:sp>
      <p:sp>
        <p:nvSpPr>
          <p:cNvPr id="5125" name="Rectangle 47"/>
          <p:cNvSpPr/>
          <p:nvPr/>
        </p:nvSpPr>
        <p:spPr>
          <a:xfrm>
            <a:off x="6100763" y="3284538"/>
            <a:ext cx="401637" cy="519112"/>
          </a:xfrm>
          <a:prstGeom prst="rect">
            <a:avLst/>
          </a:prstGeom>
          <a:noFill/>
          <a:ln w="9525">
            <a:noFill/>
          </a:ln>
        </p:spPr>
        <p:txBody>
          <a:bodyPr wrap="none" anchor="t">
            <a:spAutoFit/>
          </a:bodyPr>
          <a:p>
            <a:r>
              <a:rPr lang="en-US" altLang="zh-CN" sz="2800" b="0" i="1" dirty="0">
                <a:latin typeface="Times New Roman" panose="02020603050405020304" pitchFamily="18" charset="0"/>
                <a:ea typeface="宋体" panose="02010600030101010101" pitchFamily="2" charset="-122"/>
              </a:rPr>
              <a:t>A</a:t>
            </a:r>
            <a:endParaRPr lang="zh-CN" altLang="en-US" sz="2800" b="0" i="1" dirty="0">
              <a:latin typeface="Times New Roman" panose="02020603050405020304" pitchFamily="18" charset="0"/>
              <a:ea typeface="宋体" panose="02010600030101010101" pitchFamily="2" charset="-122"/>
            </a:endParaRPr>
          </a:p>
        </p:txBody>
      </p:sp>
      <p:sp>
        <p:nvSpPr>
          <p:cNvPr id="5126" name="Rectangle 48"/>
          <p:cNvSpPr/>
          <p:nvPr/>
        </p:nvSpPr>
        <p:spPr>
          <a:xfrm>
            <a:off x="7200900" y="4800600"/>
            <a:ext cx="401638" cy="520700"/>
          </a:xfrm>
          <a:prstGeom prst="rect">
            <a:avLst/>
          </a:prstGeom>
          <a:noFill/>
          <a:ln w="9525">
            <a:noFill/>
          </a:ln>
        </p:spPr>
        <p:txBody>
          <a:bodyPr wrap="none" anchor="t">
            <a:spAutoFit/>
          </a:bodyPr>
          <a:p>
            <a:r>
              <a:rPr lang="en-US" altLang="zh-CN" sz="2800" b="0" i="1" dirty="0">
                <a:latin typeface="Times New Roman" panose="02020603050405020304" pitchFamily="18" charset="0"/>
                <a:ea typeface="宋体" panose="02010600030101010101" pitchFamily="2" charset="-122"/>
              </a:rPr>
              <a:t>B</a:t>
            </a:r>
            <a:endParaRPr lang="zh-CN" altLang="en-US" sz="2800" b="0" i="1" dirty="0">
              <a:latin typeface="Times New Roman" panose="02020603050405020304" pitchFamily="18" charset="0"/>
              <a:ea typeface="宋体" panose="02010600030101010101" pitchFamily="2" charset="-122"/>
            </a:endParaRPr>
          </a:p>
        </p:txBody>
      </p:sp>
      <p:sp>
        <p:nvSpPr>
          <p:cNvPr id="5127" name="Rectangle 49"/>
          <p:cNvSpPr/>
          <p:nvPr/>
        </p:nvSpPr>
        <p:spPr>
          <a:xfrm>
            <a:off x="4941888" y="4786313"/>
            <a:ext cx="441325" cy="519112"/>
          </a:xfrm>
          <a:prstGeom prst="rect">
            <a:avLst/>
          </a:prstGeom>
          <a:noFill/>
          <a:ln w="9525">
            <a:noFill/>
          </a:ln>
        </p:spPr>
        <p:txBody>
          <a:bodyPr wrap="none" anchor="t">
            <a:spAutoFit/>
          </a:bodyPr>
          <a:p>
            <a:r>
              <a:rPr lang="en-US" altLang="zh-CN" sz="2800" b="0" i="1" dirty="0">
                <a:latin typeface="Times New Roman" panose="02020603050405020304" pitchFamily="18" charset="0"/>
                <a:ea typeface="宋体" panose="02010600030101010101" pitchFamily="2" charset="-122"/>
              </a:rPr>
              <a:t>D</a:t>
            </a:r>
            <a:endParaRPr lang="zh-CN" altLang="en-US" sz="2800" b="0" i="1" dirty="0">
              <a:latin typeface="Times New Roman" panose="02020603050405020304" pitchFamily="18" charset="0"/>
              <a:ea typeface="宋体" panose="02010600030101010101" pitchFamily="2" charset="-122"/>
            </a:endParaRPr>
          </a:p>
        </p:txBody>
      </p:sp>
      <p:sp>
        <p:nvSpPr>
          <p:cNvPr id="5128" name="Rectangle 50"/>
          <p:cNvSpPr/>
          <p:nvPr/>
        </p:nvSpPr>
        <p:spPr>
          <a:xfrm>
            <a:off x="6394450" y="5875338"/>
            <a:ext cx="420688" cy="519112"/>
          </a:xfrm>
          <a:prstGeom prst="rect">
            <a:avLst/>
          </a:prstGeom>
          <a:noFill/>
          <a:ln w="9525">
            <a:noFill/>
          </a:ln>
        </p:spPr>
        <p:txBody>
          <a:bodyPr wrap="none" anchor="t">
            <a:spAutoFit/>
          </a:bodyPr>
          <a:p>
            <a:r>
              <a:rPr lang="en-US" altLang="zh-CN" sz="2800" b="0" i="1" dirty="0">
                <a:latin typeface="Times New Roman" panose="02020603050405020304" pitchFamily="18" charset="0"/>
                <a:ea typeface="宋体" panose="02010600030101010101" pitchFamily="2" charset="-122"/>
              </a:rPr>
              <a:t>C</a:t>
            </a:r>
            <a:endParaRPr lang="zh-CN" altLang="en-US" sz="2800" b="0" i="1" dirty="0">
              <a:latin typeface="Times New Roman" panose="02020603050405020304" pitchFamily="18" charset="0"/>
              <a:ea typeface="宋体" panose="02010600030101010101" pitchFamily="2" charset="-122"/>
            </a:endParaRPr>
          </a:p>
        </p:txBody>
      </p:sp>
      <p:sp>
        <p:nvSpPr>
          <p:cNvPr id="5173" name="Line 53"/>
          <p:cNvSpPr/>
          <p:nvPr/>
        </p:nvSpPr>
        <p:spPr>
          <a:xfrm>
            <a:off x="6307138" y="3924300"/>
            <a:ext cx="0" cy="2516188"/>
          </a:xfrm>
          <a:prstGeom prst="line">
            <a:avLst/>
          </a:prstGeom>
          <a:ln w="28575" cap="flat" cmpd="sng">
            <a:solidFill>
              <a:srgbClr val="CC3399"/>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5174" name="Rectangle 54"/>
          <p:cNvSpPr/>
          <p:nvPr/>
        </p:nvSpPr>
        <p:spPr>
          <a:xfrm>
            <a:off x="5835650" y="6134100"/>
            <a:ext cx="401638" cy="519113"/>
          </a:xfrm>
          <a:prstGeom prst="rect">
            <a:avLst/>
          </a:prstGeom>
          <a:noFill/>
          <a:ln w="9525">
            <a:noFill/>
          </a:ln>
        </p:spPr>
        <p:txBody>
          <a:bodyPr wrap="none" anchor="t">
            <a:spAutoFit/>
          </a:bodyPr>
          <a:p>
            <a:r>
              <a:rPr lang="en-US" altLang="zh-CN" sz="2800" b="0" i="1" dirty="0">
                <a:latin typeface="Times New Roman" panose="02020603050405020304" pitchFamily="18" charset="0"/>
                <a:ea typeface="宋体" panose="02010600030101010101" pitchFamily="2" charset="-122"/>
              </a:rPr>
              <a:t>E</a:t>
            </a:r>
            <a:endParaRPr lang="zh-CN" altLang="en-US" sz="2800" b="0" i="1" dirty="0">
              <a:latin typeface="Times New Roman" panose="02020603050405020304" pitchFamily="18" charset="0"/>
              <a:ea typeface="宋体" panose="02010600030101010101" pitchFamily="2" charset="-122"/>
            </a:endParaRPr>
          </a:p>
        </p:txBody>
      </p:sp>
      <p:sp>
        <p:nvSpPr>
          <p:cNvPr id="5175" name="Line 55"/>
          <p:cNvSpPr/>
          <p:nvPr/>
        </p:nvSpPr>
        <p:spPr>
          <a:xfrm flipH="1">
            <a:off x="5133975" y="5070475"/>
            <a:ext cx="349250" cy="503238"/>
          </a:xfrm>
          <a:prstGeom prst="line">
            <a:avLst/>
          </a:prstGeom>
          <a:ln w="28575" cap="flat" cmpd="sng">
            <a:solidFill>
              <a:schemeClr val="hlink"/>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5176" name="Line 56"/>
          <p:cNvSpPr/>
          <p:nvPr/>
        </p:nvSpPr>
        <p:spPr>
          <a:xfrm>
            <a:off x="7104063" y="5043488"/>
            <a:ext cx="376237" cy="530225"/>
          </a:xfrm>
          <a:prstGeom prst="line">
            <a:avLst/>
          </a:prstGeom>
          <a:ln w="28575" cap="flat" cmpd="sng">
            <a:solidFill>
              <a:schemeClr val="hlink"/>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2" name="Rectangle 4"/>
          <p:cNvSpPr/>
          <p:nvPr/>
        </p:nvSpPr>
        <p:spPr>
          <a:xfrm>
            <a:off x="882015" y="4326255"/>
            <a:ext cx="927735" cy="460375"/>
          </a:xfrm>
          <a:prstGeom prst="rect">
            <a:avLst/>
          </a:prstGeom>
          <a:noFill/>
          <a:ln w="9525">
            <a:noFill/>
          </a:ln>
        </p:spPr>
        <p:txBody>
          <a:bodyPr wrap="square" anchor="ctr">
            <a:spAutoFit/>
          </a:bodyPr>
          <a:p>
            <a:r>
              <a:rPr lang="en-US" sz="2400" dirty="0">
                <a:solidFill>
                  <a:srgbClr val="FF0000"/>
                </a:solidFill>
                <a:latin typeface="Arial" panose="020B0604020202020204" pitchFamily="34" charset="0"/>
                <a:ea typeface="宋体" panose="02010600030101010101" pitchFamily="2" charset="-122"/>
              </a:rPr>
              <a:t>SSS</a:t>
            </a:r>
            <a:endParaRPr lang="en-US" sz="2400" dirty="0">
              <a:solidFill>
                <a:srgbClr val="FF0000"/>
              </a:solidFill>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5175"/>
                                        </p:tgtEl>
                                        <p:attrNameLst>
                                          <p:attrName>style.visibility</p:attrName>
                                        </p:attrNameLst>
                                      </p:cBhvr>
                                      <p:to>
                                        <p:strVal val="visible"/>
                                      </p:to>
                                    </p:set>
                                    <p:animEffect transition="in" filter="wipe(up)">
                                      <p:cBhvr>
                                        <p:cTn id="7" dur="2000"/>
                                        <p:tgtEl>
                                          <p:spTgt spid="5175"/>
                                        </p:tgtEl>
                                      </p:cBhvr>
                                    </p:animEffect>
                                  </p:childTnLst>
                                </p:cTn>
                              </p:par>
                              <p:par>
                                <p:cTn id="8" presetID="22" presetClass="entr" presetSubtype="1" fill="hold" nodeType="withEffect">
                                  <p:stCondLst>
                                    <p:cond delay="0"/>
                                  </p:stCondLst>
                                  <p:childTnLst>
                                    <p:set>
                                      <p:cBhvr>
                                        <p:cTn id="9" dur="1" fill="hold">
                                          <p:stCondLst>
                                            <p:cond delay="0"/>
                                          </p:stCondLst>
                                        </p:cTn>
                                        <p:tgtEl>
                                          <p:spTgt spid="5176"/>
                                        </p:tgtEl>
                                        <p:attrNameLst>
                                          <p:attrName>style.visibility</p:attrName>
                                        </p:attrNameLst>
                                      </p:cBhvr>
                                      <p:to>
                                        <p:strVal val="visible"/>
                                      </p:to>
                                    </p:set>
                                    <p:animEffect transition="in" filter="wipe(up)">
                                      <p:cBhvr>
                                        <p:cTn id="10" dur="2000"/>
                                        <p:tgtEl>
                                          <p:spTgt spid="5176"/>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nodeType="clickEffect">
                                  <p:stCondLst>
                                    <p:cond delay="0"/>
                                  </p:stCondLst>
                                  <p:childTnLst>
                                    <p:set>
                                      <p:cBhvr>
                                        <p:cTn id="14" dur="1" fill="hold">
                                          <p:stCondLst>
                                            <p:cond delay="0"/>
                                          </p:stCondLst>
                                        </p:cTn>
                                        <p:tgtEl>
                                          <p:spTgt spid="5173"/>
                                        </p:tgtEl>
                                        <p:attrNameLst>
                                          <p:attrName>style.visibility</p:attrName>
                                        </p:attrNameLst>
                                      </p:cBhvr>
                                      <p:to>
                                        <p:strVal val="visible"/>
                                      </p:to>
                                    </p:set>
                                    <p:animEffect transition="in" filter="wipe(up)">
                                      <p:cBhvr>
                                        <p:cTn id="15" dur="2000"/>
                                        <p:tgtEl>
                                          <p:spTgt spid="5173"/>
                                        </p:tgtEl>
                                      </p:cBhvr>
                                    </p:animEffect>
                                  </p:childTnLst>
                                </p:cTn>
                              </p:par>
                            </p:childTnLst>
                          </p:cTn>
                        </p:par>
                        <p:par>
                          <p:cTn id="16" fill="hold">
                            <p:stCondLst>
                              <p:cond delay="2000"/>
                            </p:stCondLst>
                            <p:childTnLst>
                              <p:par>
                                <p:cTn id="17" presetID="1" presetClass="entr" presetSubtype="0" fill="hold" grpId="0" nodeType="afterEffect">
                                  <p:stCondLst>
                                    <p:cond delay="0"/>
                                  </p:stCondLst>
                                  <p:childTnLst>
                                    <p:set>
                                      <p:cBhvr>
                                        <p:cTn id="18" dur="1" fill="hold">
                                          <p:stCondLst>
                                            <p:cond delay="0"/>
                                          </p:stCondLst>
                                        </p:cTn>
                                        <p:tgtEl>
                                          <p:spTgt spid="517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2" presetClass="entr" presetSubtype="2" fill="hold" grpId="0" nodeType="clickEffect">
                                  <p:stCondLst>
                                    <p:cond delay="0"/>
                                  </p:stCondLst>
                                  <p:childTnLst>
                                    <p:set>
                                      <p:cBhvr>
                                        <p:cTn id="22" dur="500" fill="hold">
                                          <p:stCondLst>
                                            <p:cond delay="0"/>
                                          </p:stCondLst>
                                        </p:cTn>
                                        <p:tgtEl>
                                          <p:spTgt spid="2"/>
                                        </p:tgtEl>
                                        <p:attrNameLst>
                                          <p:attrName>style.visibility</p:attrName>
                                        </p:attrNameLst>
                                      </p:cBhvr>
                                      <p:to>
                                        <p:strVal val="visible"/>
                                      </p:to>
                                    </p:set>
                                    <p:animEffect transition="in" filter="slide(fromRight)">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74" grpId="0"/>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145" name="Picture 36"/>
          <p:cNvPicPr>
            <a:picLocks noChangeAspect="1"/>
          </p:cNvPicPr>
          <p:nvPr/>
        </p:nvPicPr>
        <p:blipFill>
          <a:blip r:embed="rId1">
            <a:clrChange>
              <a:clrFrom>
                <a:srgbClr val="FFFFFF"/>
              </a:clrFrom>
              <a:clrTo>
                <a:srgbClr val="FFFFFF">
                  <a:alpha val="0"/>
                </a:srgbClr>
              </a:clrTo>
            </a:clrChange>
          </a:blip>
          <a:stretch>
            <a:fillRect/>
          </a:stretch>
        </p:blipFill>
        <p:spPr>
          <a:xfrm>
            <a:off x="1878013" y="2759075"/>
            <a:ext cx="4575175" cy="2752725"/>
          </a:xfrm>
          <a:prstGeom prst="rect">
            <a:avLst/>
          </a:prstGeom>
          <a:noFill/>
          <a:ln w="9525">
            <a:noFill/>
          </a:ln>
        </p:spPr>
      </p:pic>
      <p:sp>
        <p:nvSpPr>
          <p:cNvPr id="6211" name="Line 67"/>
          <p:cNvSpPr/>
          <p:nvPr/>
        </p:nvSpPr>
        <p:spPr>
          <a:xfrm>
            <a:off x="4576763" y="3657600"/>
            <a:ext cx="1676400" cy="476250"/>
          </a:xfrm>
          <a:prstGeom prst="line">
            <a:avLst/>
          </a:prstGeom>
          <a:ln w="28575" cap="flat" cmpd="sng">
            <a:solidFill>
              <a:srgbClr val="0070C0"/>
            </a:solidFill>
            <a:prstDash val="dash"/>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6212" name="Line 68"/>
          <p:cNvSpPr/>
          <p:nvPr/>
        </p:nvSpPr>
        <p:spPr>
          <a:xfrm flipV="1">
            <a:off x="5162550" y="4119563"/>
            <a:ext cx="1090613" cy="1376362"/>
          </a:xfrm>
          <a:prstGeom prst="line">
            <a:avLst/>
          </a:prstGeom>
          <a:ln w="28575" cap="flat" cmpd="sng">
            <a:solidFill>
              <a:srgbClr val="0070C0"/>
            </a:solidFill>
            <a:prstDash val="dash"/>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6201" name="Line 57"/>
          <p:cNvSpPr/>
          <p:nvPr/>
        </p:nvSpPr>
        <p:spPr>
          <a:xfrm flipV="1">
            <a:off x="1951038" y="3736975"/>
            <a:ext cx="5510212" cy="1719263"/>
          </a:xfrm>
          <a:prstGeom prst="line">
            <a:avLst/>
          </a:prstGeom>
          <a:ln w="28575" cap="flat" cmpd="sng">
            <a:solidFill>
              <a:srgbClr val="FF9900"/>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6149" name="Rectangle 2"/>
          <p:cNvSpPr/>
          <p:nvPr/>
        </p:nvSpPr>
        <p:spPr>
          <a:xfrm>
            <a:off x="0" y="0"/>
            <a:ext cx="9144000" cy="0"/>
          </a:xfrm>
          <a:prstGeom prst="rect">
            <a:avLst/>
          </a:prstGeom>
          <a:noFill/>
          <a:ln w="9525">
            <a:noFill/>
          </a:ln>
        </p:spPr>
        <p:txBody>
          <a:bodyPr wrap="none" anchor="ctr">
            <a:spAutoFit/>
          </a:bodyPr>
          <a:p>
            <a:endParaRPr lang="zh-CN" altLang="en-US" b="0" dirty="0">
              <a:latin typeface="Arial" panose="020B0604020202020204" pitchFamily="34" charset="0"/>
              <a:ea typeface="宋体" panose="02010600030101010101" pitchFamily="2" charset="-122"/>
            </a:endParaRPr>
          </a:p>
        </p:txBody>
      </p:sp>
      <p:sp>
        <p:nvSpPr>
          <p:cNvPr id="6150" name="Rectangle 3"/>
          <p:cNvSpPr/>
          <p:nvPr/>
        </p:nvSpPr>
        <p:spPr>
          <a:xfrm>
            <a:off x="0" y="0"/>
            <a:ext cx="9144000" cy="0"/>
          </a:xfrm>
          <a:prstGeom prst="rect">
            <a:avLst/>
          </a:prstGeom>
          <a:noFill/>
          <a:ln w="9525">
            <a:noFill/>
          </a:ln>
        </p:spPr>
        <p:txBody>
          <a:bodyPr wrap="none" anchor="ctr">
            <a:spAutoFit/>
          </a:bodyPr>
          <a:p>
            <a:endParaRPr lang="zh-CN" altLang="en-US" b="0" dirty="0">
              <a:latin typeface="Arial" panose="020B0604020202020204" pitchFamily="34" charset="0"/>
              <a:ea typeface="宋体" panose="02010600030101010101" pitchFamily="2" charset="-122"/>
            </a:endParaRPr>
          </a:p>
        </p:txBody>
      </p:sp>
      <p:sp>
        <p:nvSpPr>
          <p:cNvPr id="6151" name="Rectangle 4"/>
          <p:cNvSpPr/>
          <p:nvPr/>
        </p:nvSpPr>
        <p:spPr>
          <a:xfrm>
            <a:off x="0" y="0"/>
            <a:ext cx="9144000" cy="0"/>
          </a:xfrm>
          <a:prstGeom prst="rect">
            <a:avLst/>
          </a:prstGeom>
          <a:noFill/>
          <a:ln w="9525">
            <a:noFill/>
          </a:ln>
        </p:spPr>
        <p:txBody>
          <a:bodyPr wrap="none" anchor="ctr">
            <a:spAutoFit/>
          </a:bodyPr>
          <a:p>
            <a:endParaRPr lang="zh-CN" altLang="en-US" b="0" dirty="0">
              <a:latin typeface="Arial" panose="020B0604020202020204" pitchFamily="34" charset="0"/>
              <a:ea typeface="宋体" panose="02010600030101010101" pitchFamily="2" charset="-122"/>
            </a:endParaRPr>
          </a:p>
        </p:txBody>
      </p:sp>
      <p:sp>
        <p:nvSpPr>
          <p:cNvPr id="6152" name="Rectangle 5"/>
          <p:cNvSpPr/>
          <p:nvPr/>
        </p:nvSpPr>
        <p:spPr>
          <a:xfrm>
            <a:off x="0" y="0"/>
            <a:ext cx="9144000" cy="0"/>
          </a:xfrm>
          <a:prstGeom prst="rect">
            <a:avLst/>
          </a:prstGeom>
          <a:noFill/>
          <a:ln w="9525">
            <a:noFill/>
          </a:ln>
        </p:spPr>
        <p:txBody>
          <a:bodyPr wrap="none" anchor="ctr">
            <a:spAutoFit/>
          </a:bodyPr>
          <a:p>
            <a:endParaRPr lang="zh-CN" altLang="en-US" b="0" dirty="0">
              <a:latin typeface="Arial" panose="020B0604020202020204" pitchFamily="34" charset="0"/>
              <a:ea typeface="宋体" panose="02010600030101010101" pitchFamily="2" charset="-122"/>
            </a:endParaRPr>
          </a:p>
        </p:txBody>
      </p:sp>
      <p:sp>
        <p:nvSpPr>
          <p:cNvPr id="6153" name="Rectangle 6"/>
          <p:cNvSpPr/>
          <p:nvPr/>
        </p:nvSpPr>
        <p:spPr>
          <a:xfrm>
            <a:off x="0" y="0"/>
            <a:ext cx="9144000" cy="0"/>
          </a:xfrm>
          <a:prstGeom prst="rect">
            <a:avLst/>
          </a:prstGeom>
          <a:noFill/>
          <a:ln w="9525">
            <a:noFill/>
          </a:ln>
        </p:spPr>
        <p:txBody>
          <a:bodyPr wrap="none" anchor="ctr">
            <a:spAutoFit/>
          </a:bodyPr>
          <a:p>
            <a:endParaRPr lang="zh-CN" altLang="en-US" b="0" dirty="0">
              <a:latin typeface="Arial" panose="020B0604020202020204" pitchFamily="34" charset="0"/>
              <a:ea typeface="宋体" panose="02010600030101010101" pitchFamily="2" charset="-122"/>
            </a:endParaRPr>
          </a:p>
        </p:txBody>
      </p:sp>
      <p:pic>
        <p:nvPicPr>
          <p:cNvPr id="7" name="图片 6" descr="tb.png"/>
          <p:cNvPicPr>
            <a:picLocks noChangeAspect="1"/>
          </p:cNvPicPr>
          <p:nvPr/>
        </p:nvPicPr>
        <p:blipFill>
          <a:blip r:embed="rId2"/>
          <a:stretch>
            <a:fillRect/>
          </a:stretch>
        </p:blipFill>
        <p:spPr>
          <a:xfrm>
            <a:off x="8359775" y="155575"/>
            <a:ext cx="595313" cy="595313"/>
          </a:xfrm>
          <a:prstGeom prst="rect">
            <a:avLst/>
          </a:prstGeom>
          <a:effectLst>
            <a:outerShdw blurRad="50800" dist="38100" dir="2700000" algn="tl" rotWithShape="0">
              <a:prstClr val="black">
                <a:alpha val="40000"/>
              </a:prstClr>
            </a:outerShdw>
          </a:effectLst>
        </p:spPr>
      </p:pic>
      <p:sp>
        <p:nvSpPr>
          <p:cNvPr id="6155" name="矩形 6"/>
          <p:cNvSpPr/>
          <p:nvPr/>
        </p:nvSpPr>
        <p:spPr>
          <a:xfrm>
            <a:off x="238125" y="642938"/>
            <a:ext cx="6969125" cy="652462"/>
          </a:xfrm>
          <a:prstGeom prst="rect">
            <a:avLst/>
          </a:prstGeom>
          <a:noFill/>
          <a:ln w="73025" cap="flat" cmpd="thickThin">
            <a:solidFill>
              <a:srgbClr val="D60093"/>
            </a:solidFill>
            <a:prstDash val="solid"/>
            <a:miter/>
            <a:headEnd type="none" w="med" len="med"/>
            <a:tailEnd type="none" w="med" len="med"/>
          </a:ln>
        </p:spPr>
        <p:txBody>
          <a:bodyPr anchor="t">
            <a:spAutoFit/>
          </a:bodyPr>
          <a:p>
            <a:r>
              <a:rPr lang="zh-CN" altLang="en-US" sz="3200" dirty="0">
                <a:latin typeface="宋体" panose="02010600030101010101" pitchFamily="2" charset="-122"/>
                <a:ea typeface="宋体" panose="02010600030101010101" pitchFamily="2" charset="-122"/>
              </a:rPr>
              <a:t>感悟实践经验，用尺规作角的平分线</a:t>
            </a:r>
            <a:endParaRPr lang="zh-CN" altLang="en-US" sz="3200" dirty="0">
              <a:latin typeface="宋体" panose="02010600030101010101" pitchFamily="2" charset="-122"/>
              <a:ea typeface="宋体" panose="02010600030101010101" pitchFamily="2" charset="-122"/>
            </a:endParaRPr>
          </a:p>
        </p:txBody>
      </p:sp>
      <p:sp>
        <p:nvSpPr>
          <p:cNvPr id="6156" name="Text Box 12"/>
          <p:cNvSpPr txBox="1"/>
          <p:nvPr/>
        </p:nvSpPr>
        <p:spPr>
          <a:xfrm>
            <a:off x="658813" y="1625600"/>
            <a:ext cx="7356475" cy="517525"/>
          </a:xfrm>
          <a:prstGeom prst="rect">
            <a:avLst/>
          </a:prstGeom>
          <a:noFill/>
          <a:ln w="9525">
            <a:noFill/>
          </a:ln>
        </p:spPr>
        <p:txBody>
          <a:bodyPr anchor="t">
            <a:spAutoFit/>
          </a:bodyPr>
          <a:p>
            <a:pPr indent="266700"/>
            <a:r>
              <a:rPr lang="zh-CN" altLang="en-US" sz="2800" dirty="0">
                <a:latin typeface="宋体" panose="02010600030101010101" pitchFamily="2" charset="-122"/>
                <a:ea typeface="宋体" panose="02010600030101010101" pitchFamily="2" charset="-122"/>
                <a:cs typeface="Times New Roman" panose="02020603050405020304" pitchFamily="18" charset="0"/>
                <a:sym typeface="Times New Roman" panose="02020603050405020304" pitchFamily="18" charset="0"/>
              </a:rPr>
              <a:t>利用尺规作角的平分线的具体方法</a:t>
            </a:r>
            <a:r>
              <a:rPr lang="zh-CN" altLang="en-US" sz="2800" dirty="0">
                <a:latin typeface="宋体" panose="02010600030101010101" pitchFamily="2" charset="-122"/>
                <a:ea typeface="宋体" panose="02010600030101010101" pitchFamily="2" charset="-122"/>
                <a:sym typeface="Times New Roman" panose="02020603050405020304" pitchFamily="18" charset="0"/>
              </a:rPr>
              <a:t>:</a:t>
            </a:r>
            <a:r>
              <a:rPr lang="zh-CN" altLang="en-US" sz="2800" dirty="0">
                <a:latin typeface="宋体" panose="02010600030101010101" pitchFamily="2" charset="-122"/>
                <a:ea typeface="宋体" panose="02010600030101010101" pitchFamily="2" charset="-122"/>
                <a:sym typeface="宋体" panose="02010600030101010101" pitchFamily="2" charset="-122"/>
              </a:rPr>
              <a:t>    </a:t>
            </a:r>
            <a:endParaRPr lang="zh-CN" altLang="en-US" sz="2800" dirty="0">
              <a:latin typeface="宋体" panose="02010600030101010101" pitchFamily="2" charset="-122"/>
              <a:ea typeface="宋体" panose="02010600030101010101" pitchFamily="2" charset="-122"/>
            </a:endParaRPr>
          </a:p>
        </p:txBody>
      </p:sp>
      <p:sp>
        <p:nvSpPr>
          <p:cNvPr id="6157" name="Rectangle 41"/>
          <p:cNvSpPr/>
          <p:nvPr/>
        </p:nvSpPr>
        <p:spPr>
          <a:xfrm>
            <a:off x="5730875" y="2459038"/>
            <a:ext cx="401638" cy="519112"/>
          </a:xfrm>
          <a:prstGeom prst="rect">
            <a:avLst/>
          </a:prstGeom>
          <a:noFill/>
          <a:ln w="9525">
            <a:noFill/>
          </a:ln>
        </p:spPr>
        <p:txBody>
          <a:bodyPr wrap="none" anchor="t">
            <a:spAutoFit/>
          </a:bodyPr>
          <a:p>
            <a:r>
              <a:rPr lang="en-US" altLang="zh-CN" sz="2800" b="0" i="1" dirty="0">
                <a:latin typeface="Times New Roman" panose="02020603050405020304" pitchFamily="18" charset="0"/>
                <a:ea typeface="宋体" panose="02010600030101010101" pitchFamily="2" charset="-122"/>
              </a:rPr>
              <a:t>A</a:t>
            </a:r>
            <a:endParaRPr lang="zh-CN" altLang="en-US" sz="2800" b="0" i="1" dirty="0">
              <a:latin typeface="Times New Roman" panose="02020603050405020304" pitchFamily="18" charset="0"/>
              <a:ea typeface="宋体" panose="02010600030101010101" pitchFamily="2" charset="-122"/>
            </a:endParaRPr>
          </a:p>
        </p:txBody>
      </p:sp>
      <p:sp>
        <p:nvSpPr>
          <p:cNvPr id="6158" name="Rectangle 42"/>
          <p:cNvSpPr/>
          <p:nvPr/>
        </p:nvSpPr>
        <p:spPr>
          <a:xfrm>
            <a:off x="6607175" y="5214938"/>
            <a:ext cx="401638" cy="519112"/>
          </a:xfrm>
          <a:prstGeom prst="rect">
            <a:avLst/>
          </a:prstGeom>
          <a:noFill/>
          <a:ln w="9525">
            <a:noFill/>
          </a:ln>
        </p:spPr>
        <p:txBody>
          <a:bodyPr wrap="none" anchor="t">
            <a:spAutoFit/>
          </a:bodyPr>
          <a:p>
            <a:r>
              <a:rPr lang="en-US" altLang="zh-CN" sz="2800" b="0" i="1" dirty="0">
                <a:latin typeface="Times New Roman" panose="02020603050405020304" pitchFamily="18" charset="0"/>
                <a:ea typeface="宋体" panose="02010600030101010101" pitchFamily="2" charset="-122"/>
              </a:rPr>
              <a:t>B</a:t>
            </a:r>
            <a:endParaRPr lang="zh-CN" altLang="en-US" sz="2800" b="0" i="1" dirty="0">
              <a:latin typeface="Times New Roman" panose="02020603050405020304" pitchFamily="18" charset="0"/>
              <a:ea typeface="宋体" panose="02010600030101010101" pitchFamily="2" charset="-122"/>
            </a:endParaRPr>
          </a:p>
        </p:txBody>
      </p:sp>
      <p:sp>
        <p:nvSpPr>
          <p:cNvPr id="6159" name="Rectangle 43"/>
          <p:cNvSpPr/>
          <p:nvPr/>
        </p:nvSpPr>
        <p:spPr>
          <a:xfrm>
            <a:off x="1666875" y="5240338"/>
            <a:ext cx="441325" cy="519112"/>
          </a:xfrm>
          <a:prstGeom prst="rect">
            <a:avLst/>
          </a:prstGeom>
          <a:noFill/>
          <a:ln w="9525">
            <a:noFill/>
          </a:ln>
        </p:spPr>
        <p:txBody>
          <a:bodyPr wrap="none" anchor="t">
            <a:spAutoFit/>
          </a:bodyPr>
          <a:p>
            <a:r>
              <a:rPr lang="en-US" altLang="zh-CN" sz="2800" b="0" i="1" dirty="0">
                <a:latin typeface="Times New Roman" panose="02020603050405020304" pitchFamily="18" charset="0"/>
                <a:ea typeface="宋体" panose="02010600030101010101" pitchFamily="2" charset="-122"/>
              </a:rPr>
              <a:t>O</a:t>
            </a:r>
            <a:endParaRPr lang="zh-CN" altLang="en-US" sz="2800" b="0" i="1" dirty="0">
              <a:latin typeface="Times New Roman" panose="02020603050405020304" pitchFamily="18" charset="0"/>
              <a:ea typeface="宋体" panose="02010600030101010101" pitchFamily="2" charset="-122"/>
            </a:endParaRPr>
          </a:p>
        </p:txBody>
      </p:sp>
      <p:sp>
        <p:nvSpPr>
          <p:cNvPr id="6192" name="Rectangle 48"/>
          <p:cNvSpPr/>
          <p:nvPr/>
        </p:nvSpPr>
        <p:spPr>
          <a:xfrm>
            <a:off x="3779838" y="3419475"/>
            <a:ext cx="620712" cy="519113"/>
          </a:xfrm>
          <a:prstGeom prst="rect">
            <a:avLst/>
          </a:prstGeom>
          <a:noFill/>
          <a:ln w="9525">
            <a:noFill/>
          </a:ln>
        </p:spPr>
        <p:txBody>
          <a:bodyPr anchor="t">
            <a:spAutoFit/>
          </a:bodyPr>
          <a:p>
            <a:r>
              <a:rPr lang="en-US" altLang="zh-CN" sz="2800" b="0" i="1" dirty="0">
                <a:latin typeface="Times New Roman" panose="02020603050405020304" pitchFamily="18" charset="0"/>
                <a:ea typeface="宋体" panose="02010600030101010101" pitchFamily="2" charset="-122"/>
              </a:rPr>
              <a:t>M</a:t>
            </a:r>
            <a:endParaRPr lang="zh-CN" altLang="en-US" sz="2800" b="0" i="1" dirty="0">
              <a:latin typeface="Times New Roman" panose="02020603050405020304" pitchFamily="18" charset="0"/>
              <a:ea typeface="宋体" panose="02010600030101010101" pitchFamily="2" charset="-122"/>
            </a:endParaRPr>
          </a:p>
        </p:txBody>
      </p:sp>
      <p:sp>
        <p:nvSpPr>
          <p:cNvPr id="6193" name="Rectangle 49"/>
          <p:cNvSpPr/>
          <p:nvPr/>
        </p:nvSpPr>
        <p:spPr>
          <a:xfrm>
            <a:off x="5094288" y="5414963"/>
            <a:ext cx="592137" cy="519112"/>
          </a:xfrm>
          <a:prstGeom prst="rect">
            <a:avLst/>
          </a:prstGeom>
          <a:noFill/>
          <a:ln w="9525">
            <a:noFill/>
          </a:ln>
        </p:spPr>
        <p:txBody>
          <a:bodyPr anchor="t">
            <a:spAutoFit/>
          </a:bodyPr>
          <a:p>
            <a:r>
              <a:rPr lang="en-US" altLang="zh-CN" sz="2800" b="0" i="1" dirty="0">
                <a:latin typeface="Times New Roman" panose="02020603050405020304" pitchFamily="18" charset="0"/>
                <a:ea typeface="宋体" panose="02010600030101010101" pitchFamily="2" charset="-122"/>
              </a:rPr>
              <a:t>N</a:t>
            </a:r>
            <a:endParaRPr lang="zh-CN" altLang="en-US" sz="2800" b="0" i="1" dirty="0">
              <a:latin typeface="Times New Roman" panose="02020603050405020304" pitchFamily="18" charset="0"/>
              <a:ea typeface="宋体" panose="02010600030101010101" pitchFamily="2" charset="-122"/>
            </a:endParaRPr>
          </a:p>
        </p:txBody>
      </p:sp>
      <p:sp>
        <p:nvSpPr>
          <p:cNvPr id="6188" name="Rectangle 44"/>
          <p:cNvSpPr/>
          <p:nvPr/>
        </p:nvSpPr>
        <p:spPr>
          <a:xfrm>
            <a:off x="6338888" y="3930650"/>
            <a:ext cx="679450" cy="519113"/>
          </a:xfrm>
          <a:prstGeom prst="rect">
            <a:avLst/>
          </a:prstGeom>
          <a:noFill/>
          <a:ln w="9525">
            <a:noFill/>
          </a:ln>
        </p:spPr>
        <p:txBody>
          <a:bodyPr anchor="t">
            <a:spAutoFit/>
          </a:bodyPr>
          <a:p>
            <a:r>
              <a:rPr lang="en-US" altLang="zh-CN" sz="2800" b="0" i="1" dirty="0">
                <a:latin typeface="Times New Roman" panose="02020603050405020304" pitchFamily="18" charset="0"/>
                <a:ea typeface="宋体" panose="02010600030101010101" pitchFamily="2" charset="-122"/>
              </a:rPr>
              <a:t>C</a:t>
            </a:r>
            <a:endParaRPr lang="zh-CN" altLang="en-US" sz="2800" b="0" i="1" dirty="0">
              <a:latin typeface="Times New Roman" panose="02020603050405020304" pitchFamily="18" charset="0"/>
              <a:ea typeface="宋体" panose="02010600030101010101" pitchFamily="2" charset="-122"/>
            </a:endParaRPr>
          </a:p>
        </p:txBody>
      </p:sp>
      <p:sp>
        <p:nvSpPr>
          <p:cNvPr id="6209" name="Arc 65"/>
          <p:cNvSpPr/>
          <p:nvPr/>
        </p:nvSpPr>
        <p:spPr>
          <a:xfrm>
            <a:off x="5159375" y="3978275"/>
            <a:ext cx="1287463" cy="1511300"/>
          </a:xfrm>
          <a:custGeom>
            <a:avLst/>
            <a:gdLst/>
            <a:ahLst/>
            <a:cxnLst>
              <a:cxn ang="0">
                <a:pos x="2147483647" y="0"/>
              </a:cxn>
              <a:cxn ang="0">
                <a:pos x="2147483647" y="2147483647"/>
              </a:cxn>
              <a:cxn ang="0">
                <a:pos x="0" y="2147483647"/>
              </a:cxn>
            </a:cxnLst>
            <a:pathLst>
              <a:path w="15920" h="18691" fill="none">
                <a:moveTo>
                  <a:pt x="10826" y="-1"/>
                </a:moveTo>
                <a:cubicBezTo>
                  <a:pt x="12721" y="1097"/>
                  <a:pt x="14439" y="2478"/>
                  <a:pt x="15920" y="4092"/>
                </a:cubicBezTo>
              </a:path>
              <a:path w="15920" h="18691" stroke="0">
                <a:moveTo>
                  <a:pt x="10826" y="-1"/>
                </a:moveTo>
                <a:cubicBezTo>
                  <a:pt x="12721" y="1097"/>
                  <a:pt x="14439" y="2478"/>
                  <a:pt x="15920" y="4092"/>
                </a:cubicBezTo>
                <a:lnTo>
                  <a:pt x="0" y="18691"/>
                </a:lnTo>
                <a:close/>
              </a:path>
            </a:pathLst>
          </a:custGeom>
          <a:noFill/>
          <a:ln w="25400" cap="flat" cmpd="sng">
            <a:solidFill>
              <a:srgbClr val="FF0000"/>
            </a:solidFill>
            <a:prstDash val="solid"/>
            <a:round/>
            <a:headEnd type="none" w="med" len="med"/>
            <a:tailEnd type="none" w="med" len="med"/>
          </a:ln>
        </p:spPr>
        <p:txBody>
          <a:bodyPr/>
          <a:p>
            <a:endParaRPr lang="zh-CN" altLang="en-US"/>
          </a:p>
        </p:txBody>
      </p:sp>
      <p:sp>
        <p:nvSpPr>
          <p:cNvPr id="6210" name="Arc 66"/>
          <p:cNvSpPr/>
          <p:nvPr/>
        </p:nvSpPr>
        <p:spPr>
          <a:xfrm>
            <a:off x="4575175" y="3659188"/>
            <a:ext cx="1730375" cy="730250"/>
          </a:xfrm>
          <a:custGeom>
            <a:avLst/>
            <a:gdLst/>
            <a:ahLst/>
            <a:cxnLst>
              <a:cxn ang="0">
                <a:pos x="2147483647" y="2147483647"/>
              </a:cxn>
              <a:cxn ang="0">
                <a:pos x="2147483647" y="2147483647"/>
              </a:cxn>
              <a:cxn ang="0">
                <a:pos x="0" y="0"/>
              </a:cxn>
            </a:cxnLst>
            <a:pathLst>
              <a:path w="21409" h="9034" fill="none">
                <a:moveTo>
                  <a:pt x="21408" y="2867"/>
                </a:moveTo>
                <a:cubicBezTo>
                  <a:pt x="21123" y="5000"/>
                  <a:pt x="20520" y="7079"/>
                  <a:pt x="19620" y="9034"/>
                </a:cubicBezTo>
              </a:path>
              <a:path w="21409" h="9034" stroke="0">
                <a:moveTo>
                  <a:pt x="21408" y="2867"/>
                </a:moveTo>
                <a:cubicBezTo>
                  <a:pt x="21123" y="5000"/>
                  <a:pt x="20520" y="7079"/>
                  <a:pt x="19620" y="9034"/>
                </a:cubicBezTo>
                <a:lnTo>
                  <a:pt x="0" y="0"/>
                </a:lnTo>
                <a:close/>
              </a:path>
            </a:pathLst>
          </a:custGeom>
          <a:noFill/>
          <a:ln w="25400" cap="flat" cmpd="sng">
            <a:solidFill>
              <a:srgbClr val="FF0000"/>
            </a:solidFill>
            <a:prstDash val="solid"/>
            <a:round/>
            <a:headEnd type="none" w="med" len="med"/>
            <a:tailEnd type="none" w="med" len="med"/>
          </a:ln>
        </p:spPr>
        <p:txBody>
          <a:bodyPr/>
          <a:p>
            <a:endParaRPr lang="zh-CN" altLang="en-US"/>
          </a:p>
        </p:txBody>
      </p:sp>
      <p:sp>
        <p:nvSpPr>
          <p:cNvPr id="24" name="TextBox 23"/>
          <p:cNvSpPr txBox="1"/>
          <p:nvPr/>
        </p:nvSpPr>
        <p:spPr>
          <a:xfrm>
            <a:off x="0" y="5943600"/>
            <a:ext cx="9204325" cy="517525"/>
          </a:xfrm>
          <a:prstGeom prst="rect">
            <a:avLst/>
          </a:prstGeom>
          <a:noFill/>
          <a:ln w="9525">
            <a:noFill/>
          </a:ln>
        </p:spPr>
        <p:txBody>
          <a:bodyPr anchor="t">
            <a:spAutoFit/>
          </a:bodyPr>
          <a:p>
            <a:r>
              <a:rPr lang="zh-CN" altLang="en-US" sz="2800" dirty="0">
                <a:solidFill>
                  <a:srgbClr val="FF0000"/>
                </a:solidFill>
                <a:latin typeface="Arial" panose="020B0604020202020204" pitchFamily="34" charset="0"/>
                <a:ea typeface="宋体" panose="02010600030101010101" pitchFamily="2" charset="-122"/>
              </a:rPr>
              <a:t>问题：</a:t>
            </a:r>
            <a:r>
              <a:rPr lang="zh-CN" altLang="en-US" sz="2800" dirty="0">
                <a:latin typeface="Arial" panose="020B0604020202020204" pitchFamily="34" charset="0"/>
                <a:ea typeface="宋体" panose="02010600030101010101" pitchFamily="2" charset="-122"/>
              </a:rPr>
              <a:t>若已知∠</a:t>
            </a:r>
            <a:r>
              <a:rPr lang="en-US" altLang="zh-CN" sz="2800" dirty="0">
                <a:latin typeface="Arial" panose="020B0604020202020204" pitchFamily="34" charset="0"/>
                <a:ea typeface="宋体" panose="02010600030101010101" pitchFamily="2" charset="-122"/>
              </a:rPr>
              <a:t>AOB,</a:t>
            </a:r>
            <a:r>
              <a:rPr lang="zh-CN" altLang="en-US" sz="2800" dirty="0">
                <a:latin typeface="Arial" panose="020B0604020202020204" pitchFamily="34" charset="0"/>
                <a:ea typeface="宋体" panose="02010600030101010101" pitchFamily="2" charset="-122"/>
              </a:rPr>
              <a:t>如何作一条射线</a:t>
            </a:r>
            <a:r>
              <a:rPr lang="en-US" altLang="zh-CN" sz="2800" dirty="0">
                <a:latin typeface="Arial" panose="020B0604020202020204" pitchFamily="34" charset="0"/>
                <a:ea typeface="宋体" panose="02010600030101010101" pitchFamily="2" charset="-122"/>
              </a:rPr>
              <a:t>,</a:t>
            </a:r>
            <a:r>
              <a:rPr lang="zh-CN" altLang="en-US" sz="2800" dirty="0">
                <a:latin typeface="Arial" panose="020B0604020202020204" pitchFamily="34" charset="0"/>
                <a:ea typeface="宋体" panose="02010600030101010101" pitchFamily="2" charset="-122"/>
              </a:rPr>
              <a:t>使</a:t>
            </a:r>
            <a:r>
              <a:rPr lang="en-US" altLang="zh-CN" sz="2800" dirty="0">
                <a:latin typeface="Arial" panose="020B0604020202020204" pitchFamily="34" charset="0"/>
                <a:ea typeface="宋体" panose="02010600030101010101" pitchFamily="2" charset="-122"/>
              </a:rPr>
              <a:t>OC</a:t>
            </a:r>
            <a:r>
              <a:rPr lang="zh-CN" altLang="en-US" sz="2800" dirty="0">
                <a:latin typeface="Arial" panose="020B0604020202020204" pitchFamily="34" charset="0"/>
                <a:ea typeface="宋体" panose="02010600030101010101" pitchFamily="2" charset="-122"/>
              </a:rPr>
              <a:t>平分∠ </a:t>
            </a:r>
            <a:r>
              <a:rPr lang="en-US" altLang="zh-CN" sz="2800" dirty="0">
                <a:latin typeface="Arial" panose="020B0604020202020204" pitchFamily="34" charset="0"/>
                <a:ea typeface="宋体" panose="02010600030101010101" pitchFamily="2" charset="-122"/>
              </a:rPr>
              <a:t>AOB</a:t>
            </a:r>
            <a:r>
              <a:rPr lang="zh-CN" altLang="en-US" sz="2800" dirty="0">
                <a:latin typeface="Arial" panose="020B0604020202020204" pitchFamily="34" charset="0"/>
                <a:ea typeface="宋体" panose="02010600030101010101" pitchFamily="2" charset="-122"/>
              </a:rPr>
              <a:t> </a:t>
            </a:r>
            <a:r>
              <a:rPr lang="en-US" altLang="zh-CN" sz="2800" dirty="0">
                <a:latin typeface="Arial" panose="020B0604020202020204" pitchFamily="34" charset="0"/>
                <a:ea typeface="宋体" panose="02010600030101010101" pitchFamily="2" charset="-122"/>
              </a:rPr>
              <a:t>.</a:t>
            </a:r>
            <a:endParaRPr lang="zh-CN" altLang="en-US" sz="2800" dirty="0">
              <a:latin typeface="Arial" panose="020B0604020202020204" pitchFamily="34" charset="0"/>
              <a:ea typeface="宋体" panose="02010600030101010101" pitchFamily="2" charset="-122"/>
            </a:endParaRPr>
          </a:p>
        </p:txBody>
      </p:sp>
      <p:sp>
        <p:nvSpPr>
          <p:cNvPr id="26" name="弧形 25"/>
          <p:cNvSpPr/>
          <p:nvPr/>
        </p:nvSpPr>
        <p:spPr>
          <a:xfrm rot="1111052">
            <a:off x="1844675" y="3352800"/>
            <a:ext cx="3352800" cy="3641725"/>
          </a:xfrm>
          <a:prstGeom prst="arc">
            <a:avLst>
              <a:gd name="adj1" fmla="val 16200000"/>
              <a:gd name="adj2" fmla="val 383227"/>
            </a:avLst>
          </a:prstGeom>
          <a:ln w="57150">
            <a:solidFill>
              <a:srgbClr val="FF0000"/>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1" i="0" u="none" strike="noStrike" kern="1200" cap="none" spc="0" normalizeH="0" baseline="0" noProof="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4">
                                            <p:txEl>
                                              <p:charRg st="0" end="32"/>
                                            </p:txEl>
                                          </p:spTgt>
                                        </p:tgtEl>
                                        <p:attrNameLst>
                                          <p:attrName>style.visibility</p:attrName>
                                        </p:attrNameLst>
                                      </p:cBhvr>
                                      <p:to>
                                        <p:strVal val="visible"/>
                                      </p:to>
                                    </p:set>
                                    <p:animEffect transition="in" filter="blinds(horizontal)">
                                      <p:cBhvr>
                                        <p:cTn id="7" dur="500"/>
                                        <p:tgtEl>
                                          <p:spTgt spid="24">
                                            <p:txEl>
                                              <p:charRg st="0" end="32"/>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blinds(horizontal)">
                                      <p:cBhvr>
                                        <p:cTn id="12" dur="500"/>
                                        <p:tgtEl>
                                          <p:spTgt spid="26"/>
                                        </p:tgtEl>
                                      </p:cBhvr>
                                    </p:animEffect>
                                  </p:childTnLst>
                                </p:cTn>
                              </p:par>
                            </p:childTnLst>
                          </p:cTn>
                        </p:par>
                        <p:par>
                          <p:cTn id="13" fill="hold">
                            <p:stCondLst>
                              <p:cond delay="500"/>
                            </p:stCondLst>
                            <p:childTnLst>
                              <p:par>
                                <p:cTn id="14" presetID="1" presetClass="entr" presetSubtype="0" fill="hold" grpId="0" nodeType="afterEffect">
                                  <p:stCondLst>
                                    <p:cond delay="0"/>
                                  </p:stCondLst>
                                  <p:childTnLst>
                                    <p:set>
                                      <p:cBhvr>
                                        <p:cTn id="15" dur="1" fill="hold">
                                          <p:stCondLst>
                                            <p:cond delay="0"/>
                                          </p:stCondLst>
                                        </p:cTn>
                                        <p:tgtEl>
                                          <p:spTgt spid="6192"/>
                                        </p:tgtEl>
                                        <p:attrNameLst>
                                          <p:attrName>style.visibility</p:attrName>
                                        </p:attrNameLst>
                                      </p:cBhvr>
                                      <p:to>
                                        <p:strVal val="visible"/>
                                      </p:to>
                                    </p:set>
                                  </p:childTnLst>
                                </p:cTn>
                              </p:par>
                            </p:childTnLst>
                          </p:cTn>
                        </p:par>
                        <p:par>
                          <p:cTn id="16" fill="hold">
                            <p:stCondLst>
                              <p:cond delay="500"/>
                            </p:stCondLst>
                            <p:childTnLst>
                              <p:par>
                                <p:cTn id="17" presetID="1" presetClass="entr" presetSubtype="0" fill="hold" grpId="0" nodeType="afterEffect">
                                  <p:stCondLst>
                                    <p:cond delay="0"/>
                                  </p:stCondLst>
                                  <p:childTnLst>
                                    <p:set>
                                      <p:cBhvr>
                                        <p:cTn id="18" dur="1" fill="hold">
                                          <p:stCondLst>
                                            <p:cond delay="0"/>
                                          </p:stCondLst>
                                        </p:cTn>
                                        <p:tgtEl>
                                          <p:spTgt spid="619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2" presetClass="entr" presetSubtype="1" fill="hold" grpId="0" nodeType="clickEffect">
                                  <p:stCondLst>
                                    <p:cond delay="0"/>
                                  </p:stCondLst>
                                  <p:childTnLst>
                                    <p:set>
                                      <p:cBhvr>
                                        <p:cTn id="22" dur="1" fill="hold">
                                          <p:stCondLst>
                                            <p:cond delay="0"/>
                                          </p:stCondLst>
                                        </p:cTn>
                                        <p:tgtEl>
                                          <p:spTgt spid="6210"/>
                                        </p:tgtEl>
                                        <p:attrNameLst>
                                          <p:attrName>style.visibility</p:attrName>
                                        </p:attrNameLst>
                                      </p:cBhvr>
                                      <p:to>
                                        <p:strVal val="visible"/>
                                      </p:to>
                                    </p:set>
                                    <p:animEffect transition="in" filter="wipe(up)">
                                      <p:cBhvr>
                                        <p:cTn id="23" dur="500"/>
                                        <p:tgtEl>
                                          <p:spTgt spid="6210"/>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6209"/>
                                        </p:tgtEl>
                                        <p:attrNameLst>
                                          <p:attrName>style.visibility</p:attrName>
                                        </p:attrNameLst>
                                      </p:cBhvr>
                                      <p:to>
                                        <p:strVal val="visible"/>
                                      </p:to>
                                    </p:set>
                                    <p:animEffect transition="in" filter="wipe(left)">
                                      <p:cBhvr>
                                        <p:cTn id="28" dur="500"/>
                                        <p:tgtEl>
                                          <p:spTgt spid="6209"/>
                                        </p:tgtEl>
                                      </p:cBhvr>
                                    </p:animEffect>
                                  </p:childTnLst>
                                </p:cTn>
                              </p:par>
                            </p:childTnLst>
                          </p:cTn>
                        </p:par>
                        <p:par>
                          <p:cTn id="29" fill="hold">
                            <p:stCondLst>
                              <p:cond delay="500"/>
                            </p:stCondLst>
                            <p:childTnLst>
                              <p:par>
                                <p:cTn id="30" presetID="1" presetClass="entr" presetSubtype="0" fill="hold" grpId="0" nodeType="afterEffect">
                                  <p:stCondLst>
                                    <p:cond delay="0"/>
                                  </p:stCondLst>
                                  <p:childTnLst>
                                    <p:set>
                                      <p:cBhvr>
                                        <p:cTn id="31" dur="1" fill="hold">
                                          <p:stCondLst>
                                            <p:cond delay="0"/>
                                          </p:stCondLst>
                                        </p:cTn>
                                        <p:tgtEl>
                                          <p:spTgt spid="6188"/>
                                        </p:tgtEl>
                                        <p:attrNameLst>
                                          <p:attrName>style.visibility</p:attrName>
                                        </p:attrNameLst>
                                      </p:cBhvr>
                                      <p:to>
                                        <p:strVal val="visible"/>
                                      </p:to>
                                    </p:set>
                                  </p:childTnLst>
                                </p:cTn>
                              </p:par>
                            </p:childTnLst>
                          </p:cTn>
                        </p:par>
                        <p:par>
                          <p:cTn id="32" fill="hold">
                            <p:stCondLst>
                              <p:cond delay="500"/>
                            </p:stCondLst>
                            <p:childTnLst>
                              <p:par>
                                <p:cTn id="33" presetID="22" presetClass="entr" presetSubtype="4" fill="hold" nodeType="afterEffect">
                                  <p:stCondLst>
                                    <p:cond delay="0"/>
                                  </p:stCondLst>
                                  <p:childTnLst>
                                    <p:set>
                                      <p:cBhvr>
                                        <p:cTn id="34" dur="1" fill="hold">
                                          <p:stCondLst>
                                            <p:cond delay="0"/>
                                          </p:stCondLst>
                                        </p:cTn>
                                        <p:tgtEl>
                                          <p:spTgt spid="6212"/>
                                        </p:tgtEl>
                                        <p:attrNameLst>
                                          <p:attrName>style.visibility</p:attrName>
                                        </p:attrNameLst>
                                      </p:cBhvr>
                                      <p:to>
                                        <p:strVal val="visible"/>
                                      </p:to>
                                    </p:set>
                                    <p:animEffect transition="in" filter="wipe(down)">
                                      <p:cBhvr>
                                        <p:cTn id="35" dur="500"/>
                                        <p:tgtEl>
                                          <p:spTgt spid="6212"/>
                                        </p:tgtEl>
                                      </p:cBhvr>
                                    </p:animEffect>
                                  </p:childTnLst>
                                </p:cTn>
                              </p:par>
                            </p:childTnLst>
                          </p:cTn>
                        </p:par>
                        <p:par>
                          <p:cTn id="36" fill="hold">
                            <p:stCondLst>
                              <p:cond delay="1000"/>
                            </p:stCondLst>
                            <p:childTnLst>
                              <p:par>
                                <p:cTn id="37" presetID="22" presetClass="entr" presetSubtype="8" fill="hold" nodeType="afterEffect">
                                  <p:stCondLst>
                                    <p:cond delay="0"/>
                                  </p:stCondLst>
                                  <p:childTnLst>
                                    <p:set>
                                      <p:cBhvr>
                                        <p:cTn id="38" dur="1" fill="hold">
                                          <p:stCondLst>
                                            <p:cond delay="0"/>
                                          </p:stCondLst>
                                        </p:cTn>
                                        <p:tgtEl>
                                          <p:spTgt spid="6211"/>
                                        </p:tgtEl>
                                        <p:attrNameLst>
                                          <p:attrName>style.visibility</p:attrName>
                                        </p:attrNameLst>
                                      </p:cBhvr>
                                      <p:to>
                                        <p:strVal val="visible"/>
                                      </p:to>
                                    </p:set>
                                    <p:animEffect transition="in" filter="wipe(left)">
                                      <p:cBhvr>
                                        <p:cTn id="39" dur="500"/>
                                        <p:tgtEl>
                                          <p:spTgt spid="6211"/>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nodeType="clickEffect">
                                  <p:stCondLst>
                                    <p:cond delay="0"/>
                                  </p:stCondLst>
                                  <p:childTnLst>
                                    <p:set>
                                      <p:cBhvr>
                                        <p:cTn id="43" dur="1" fill="hold">
                                          <p:stCondLst>
                                            <p:cond delay="0"/>
                                          </p:stCondLst>
                                        </p:cTn>
                                        <p:tgtEl>
                                          <p:spTgt spid="6201"/>
                                        </p:tgtEl>
                                        <p:attrNameLst>
                                          <p:attrName>style.visibility</p:attrName>
                                        </p:attrNameLst>
                                      </p:cBhvr>
                                      <p:to>
                                        <p:strVal val="visible"/>
                                      </p:to>
                                    </p:set>
                                    <p:animEffect transition="in" filter="wipe(down)">
                                      <p:cBhvr>
                                        <p:cTn id="44" dur="2000"/>
                                        <p:tgtEl>
                                          <p:spTgt spid="62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92" grpId="0"/>
      <p:bldP spid="6193" grpId="0"/>
      <p:bldP spid="6188" grpId="0"/>
      <p:bldP spid="6209" grpId="0" animBg="1"/>
      <p:bldP spid="62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69" name="矩形 6"/>
          <p:cNvSpPr/>
          <p:nvPr/>
        </p:nvSpPr>
        <p:spPr>
          <a:xfrm>
            <a:off x="238125" y="642938"/>
            <a:ext cx="8493125" cy="652462"/>
          </a:xfrm>
          <a:prstGeom prst="rect">
            <a:avLst/>
          </a:prstGeom>
          <a:noFill/>
          <a:ln w="73025" cap="flat" cmpd="thickThin">
            <a:solidFill>
              <a:srgbClr val="D60093"/>
            </a:solidFill>
            <a:prstDash val="solid"/>
            <a:miter/>
            <a:headEnd type="none" w="med" len="med"/>
            <a:tailEnd type="none" w="med" len="med"/>
          </a:ln>
        </p:spPr>
        <p:txBody>
          <a:bodyPr anchor="t">
            <a:spAutoFit/>
          </a:bodyPr>
          <a:p>
            <a:r>
              <a:rPr lang="zh-CN" altLang="en-US" sz="3200" dirty="0">
                <a:latin typeface="宋体" panose="02010600030101010101" pitchFamily="2" charset="-122"/>
                <a:ea typeface="宋体" panose="02010600030101010101" pitchFamily="2" charset="-122"/>
              </a:rPr>
              <a:t>经历实验过程，发现并证明角的平分线的性质</a:t>
            </a:r>
            <a:endParaRPr lang="zh-CN" altLang="en-US" sz="3200" dirty="0">
              <a:latin typeface="宋体" panose="02010600030101010101" pitchFamily="2" charset="-122"/>
              <a:ea typeface="宋体" panose="02010600030101010101" pitchFamily="2" charset="-122"/>
            </a:endParaRPr>
          </a:p>
        </p:txBody>
      </p:sp>
      <p:pic>
        <p:nvPicPr>
          <p:cNvPr id="7" name="图片 6" descr="tb.png"/>
          <p:cNvPicPr>
            <a:picLocks noChangeAspect="1"/>
          </p:cNvPicPr>
          <p:nvPr/>
        </p:nvPicPr>
        <p:blipFill>
          <a:blip r:embed="rId1"/>
          <a:stretch>
            <a:fillRect/>
          </a:stretch>
        </p:blipFill>
        <p:spPr>
          <a:xfrm>
            <a:off x="8359775" y="155575"/>
            <a:ext cx="595313" cy="595313"/>
          </a:xfrm>
          <a:prstGeom prst="rect">
            <a:avLst/>
          </a:prstGeom>
          <a:effectLst>
            <a:outerShdw blurRad="50800" dist="38100" dir="2700000" algn="tl" rotWithShape="0">
              <a:prstClr val="black">
                <a:alpha val="40000"/>
              </a:prstClr>
            </a:outerShdw>
          </a:effectLst>
        </p:spPr>
      </p:pic>
      <p:sp>
        <p:nvSpPr>
          <p:cNvPr id="7171" name="内容占位符 2"/>
          <p:cNvSpPr/>
          <p:nvPr/>
        </p:nvSpPr>
        <p:spPr>
          <a:xfrm>
            <a:off x="209550" y="1638300"/>
            <a:ext cx="8934450" cy="974725"/>
          </a:xfrm>
          <a:prstGeom prst="rect">
            <a:avLst/>
          </a:prstGeom>
          <a:noFill/>
          <a:ln w="9525">
            <a:noFill/>
          </a:ln>
        </p:spPr>
        <p:txBody>
          <a:bodyPr anchor="t"/>
          <a:p>
            <a:pPr marL="342900" indent="-342900">
              <a:spcBef>
                <a:spcPct val="20000"/>
              </a:spcBef>
            </a:pPr>
            <a:r>
              <a:rPr lang="zh-CN" altLang="en-US" sz="2800" dirty="0">
                <a:latin typeface="Times New Roman" panose="02020603050405020304" pitchFamily="18" charset="0"/>
                <a:ea typeface="宋体" panose="02010600030101010101" pitchFamily="2" charset="-122"/>
                <a:sym typeface="Times New Roman" panose="02020603050405020304" pitchFamily="18" charset="0"/>
              </a:rPr>
              <a:t>利用尺规我们可以作一个角的平分线，那么角的平分线有什么性质呢？</a:t>
            </a:r>
            <a:r>
              <a:rPr lang="zh-CN" altLang="en-US" sz="2800" dirty="0">
                <a:latin typeface="宋体" panose="02010600030101010101" pitchFamily="2" charset="-122"/>
                <a:ea typeface="宋体" panose="02010600030101010101" pitchFamily="2" charset="-122"/>
              </a:rPr>
              <a:t> </a:t>
            </a:r>
            <a:endParaRPr lang="zh-CN" altLang="en-US" sz="2800" dirty="0">
              <a:latin typeface="宋体" panose="02010600030101010101" pitchFamily="2" charset="-122"/>
              <a:ea typeface="宋体" panose="02010600030101010101" pitchFamily="2" charset="-122"/>
            </a:endParaRPr>
          </a:p>
        </p:txBody>
      </p:sp>
      <p:grpSp>
        <p:nvGrpSpPr>
          <p:cNvPr id="7172" name="Group 53"/>
          <p:cNvGrpSpPr/>
          <p:nvPr/>
        </p:nvGrpSpPr>
        <p:grpSpPr>
          <a:xfrm>
            <a:off x="4511675" y="3614738"/>
            <a:ext cx="4186238" cy="2830512"/>
            <a:chOff x="2850" y="2269"/>
            <a:chExt cx="2637" cy="1783"/>
          </a:xfrm>
        </p:grpSpPr>
        <p:pic>
          <p:nvPicPr>
            <p:cNvPr id="7173" name="Picture 44"/>
            <p:cNvPicPr>
              <a:picLocks noChangeAspect="1"/>
            </p:cNvPicPr>
            <p:nvPr/>
          </p:nvPicPr>
          <p:blipFill>
            <a:blip r:embed="rId2">
              <a:clrChange>
                <a:clrFrom>
                  <a:srgbClr val="FFFFFF"/>
                </a:clrFrom>
                <a:clrTo>
                  <a:srgbClr val="FFFFFF">
                    <a:alpha val="0"/>
                  </a:srgbClr>
                </a:clrTo>
              </a:clrChange>
            </a:blip>
            <a:stretch>
              <a:fillRect/>
            </a:stretch>
          </p:blipFill>
          <p:spPr>
            <a:xfrm>
              <a:off x="3068" y="2454"/>
              <a:ext cx="2248" cy="1377"/>
            </a:xfrm>
            <a:prstGeom prst="rect">
              <a:avLst/>
            </a:prstGeom>
            <a:noFill/>
            <a:ln w="9525">
              <a:noFill/>
            </a:ln>
          </p:spPr>
        </p:pic>
        <p:sp>
          <p:nvSpPr>
            <p:cNvPr id="7174" name="Rectangle 46"/>
            <p:cNvSpPr/>
            <p:nvPr/>
          </p:nvSpPr>
          <p:spPr>
            <a:xfrm>
              <a:off x="4842" y="2269"/>
              <a:ext cx="253" cy="327"/>
            </a:xfrm>
            <a:prstGeom prst="rect">
              <a:avLst/>
            </a:prstGeom>
            <a:noFill/>
            <a:ln w="9525">
              <a:noFill/>
            </a:ln>
          </p:spPr>
          <p:txBody>
            <a:bodyPr wrap="none" anchor="t">
              <a:spAutoFit/>
            </a:bodyPr>
            <a:p>
              <a:r>
                <a:rPr lang="zh-CN" altLang="zh-CN" sz="2800" b="0" i="1"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A</a:t>
              </a:r>
              <a:endParaRPr lang="zh-CN" altLang="en-US" sz="2800" b="0" i="1" dirty="0">
                <a:latin typeface="Times New Roman" panose="02020603050405020304" pitchFamily="18" charset="0"/>
                <a:ea typeface="Times New Roman" panose="02020603050405020304" pitchFamily="18" charset="0"/>
                <a:sym typeface="Times New Roman" panose="02020603050405020304" pitchFamily="18" charset="0"/>
              </a:endParaRPr>
            </a:p>
          </p:txBody>
        </p:sp>
        <p:sp>
          <p:nvSpPr>
            <p:cNvPr id="7175" name="Rectangle 47"/>
            <p:cNvSpPr/>
            <p:nvPr/>
          </p:nvSpPr>
          <p:spPr>
            <a:xfrm>
              <a:off x="5234" y="3589"/>
              <a:ext cx="253" cy="327"/>
            </a:xfrm>
            <a:prstGeom prst="rect">
              <a:avLst/>
            </a:prstGeom>
            <a:noFill/>
            <a:ln w="9525">
              <a:noFill/>
            </a:ln>
          </p:spPr>
          <p:txBody>
            <a:bodyPr wrap="none" anchor="t">
              <a:spAutoFit/>
            </a:bodyPr>
            <a:p>
              <a:r>
                <a:rPr lang="zh-CN" altLang="zh-CN" sz="2800" b="0" i="1"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B</a:t>
              </a:r>
              <a:endParaRPr lang="en-US" altLang="zh-CN" sz="2800" b="0" i="1" dirty="0">
                <a:latin typeface="Times New Roman" panose="02020603050405020304" pitchFamily="18" charset="0"/>
                <a:ea typeface="Times New Roman" panose="02020603050405020304" pitchFamily="18" charset="0"/>
                <a:sym typeface="Times New Roman" panose="02020603050405020304" pitchFamily="18" charset="0"/>
              </a:endParaRPr>
            </a:p>
          </p:txBody>
        </p:sp>
        <p:sp>
          <p:nvSpPr>
            <p:cNvPr id="7176" name="Rectangle 48"/>
            <p:cNvSpPr/>
            <p:nvPr/>
          </p:nvSpPr>
          <p:spPr>
            <a:xfrm>
              <a:off x="2850" y="3597"/>
              <a:ext cx="278" cy="327"/>
            </a:xfrm>
            <a:prstGeom prst="rect">
              <a:avLst/>
            </a:prstGeom>
            <a:noFill/>
            <a:ln w="9525">
              <a:noFill/>
            </a:ln>
          </p:spPr>
          <p:txBody>
            <a:bodyPr wrap="none" anchor="t">
              <a:spAutoFit/>
            </a:bodyPr>
            <a:p>
              <a:r>
                <a:rPr lang="zh-CN" altLang="zh-CN" sz="2800" b="0" i="1"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O</a:t>
              </a:r>
              <a:endParaRPr lang="en-US" altLang="zh-CN" sz="2800" b="0" i="1" dirty="0">
                <a:latin typeface="Times New Roman" panose="02020603050405020304" pitchFamily="18" charset="0"/>
                <a:ea typeface="Times New Roman" panose="02020603050405020304" pitchFamily="18" charset="0"/>
                <a:sym typeface="Times New Roman" panose="02020603050405020304" pitchFamily="18" charset="0"/>
              </a:endParaRPr>
            </a:p>
          </p:txBody>
        </p:sp>
        <p:sp>
          <p:nvSpPr>
            <p:cNvPr id="7177" name="Rectangle 49"/>
            <p:cNvSpPr/>
            <p:nvPr/>
          </p:nvSpPr>
          <p:spPr>
            <a:xfrm>
              <a:off x="4610" y="3205"/>
              <a:ext cx="253" cy="327"/>
            </a:xfrm>
            <a:prstGeom prst="rect">
              <a:avLst/>
            </a:prstGeom>
            <a:noFill/>
            <a:ln w="9525">
              <a:noFill/>
            </a:ln>
          </p:spPr>
          <p:txBody>
            <a:bodyPr wrap="none" anchor="t">
              <a:spAutoFit/>
            </a:bodyPr>
            <a:p>
              <a:r>
                <a:rPr lang="zh-CN" altLang="zh-CN" sz="2800" b="0" i="1"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P</a:t>
              </a:r>
              <a:endParaRPr lang="en-US" altLang="zh-CN" sz="2800" b="0" i="1" dirty="0">
                <a:latin typeface="Times New Roman" panose="02020603050405020304" pitchFamily="18" charset="0"/>
                <a:ea typeface="Times New Roman" panose="02020603050405020304" pitchFamily="18" charset="0"/>
                <a:sym typeface="Times New Roman" panose="02020603050405020304" pitchFamily="18" charset="0"/>
              </a:endParaRPr>
            </a:p>
          </p:txBody>
        </p:sp>
        <p:sp>
          <p:nvSpPr>
            <p:cNvPr id="7178" name="Rectangle 50"/>
            <p:cNvSpPr/>
            <p:nvPr/>
          </p:nvSpPr>
          <p:spPr>
            <a:xfrm>
              <a:off x="5122" y="2909"/>
              <a:ext cx="265" cy="327"/>
            </a:xfrm>
            <a:prstGeom prst="rect">
              <a:avLst/>
            </a:prstGeom>
            <a:noFill/>
            <a:ln w="9525">
              <a:noFill/>
            </a:ln>
          </p:spPr>
          <p:txBody>
            <a:bodyPr wrap="none" anchor="t">
              <a:spAutoFit/>
            </a:bodyPr>
            <a:p>
              <a:r>
                <a:rPr lang="zh-CN" altLang="zh-CN" sz="2800" b="0" i="1"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C</a:t>
              </a:r>
              <a:endParaRPr lang="en-US" altLang="zh-CN" sz="2800" b="0" i="1" dirty="0">
                <a:latin typeface="Times New Roman" panose="02020603050405020304" pitchFamily="18" charset="0"/>
                <a:ea typeface="Times New Roman" panose="02020603050405020304" pitchFamily="18" charset="0"/>
                <a:sym typeface="Times New Roman" panose="02020603050405020304" pitchFamily="18" charset="0"/>
              </a:endParaRPr>
            </a:p>
          </p:txBody>
        </p:sp>
        <p:sp>
          <p:nvSpPr>
            <p:cNvPr id="7179" name="Rectangle 51"/>
            <p:cNvSpPr/>
            <p:nvPr/>
          </p:nvSpPr>
          <p:spPr>
            <a:xfrm>
              <a:off x="4122" y="2621"/>
              <a:ext cx="278" cy="327"/>
            </a:xfrm>
            <a:prstGeom prst="rect">
              <a:avLst/>
            </a:prstGeom>
            <a:noFill/>
            <a:ln w="9525">
              <a:noFill/>
            </a:ln>
          </p:spPr>
          <p:txBody>
            <a:bodyPr wrap="none" anchor="t">
              <a:spAutoFit/>
            </a:bodyPr>
            <a:p>
              <a:r>
                <a:rPr lang="zh-CN" altLang="zh-CN" sz="2800" b="0" i="1"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D</a:t>
              </a:r>
              <a:endParaRPr lang="en-US" altLang="zh-CN" sz="2800" b="0" i="1" dirty="0">
                <a:latin typeface="Times New Roman" panose="02020603050405020304" pitchFamily="18" charset="0"/>
                <a:ea typeface="Times New Roman" panose="02020603050405020304" pitchFamily="18" charset="0"/>
                <a:sym typeface="Times New Roman" panose="02020603050405020304" pitchFamily="18" charset="0"/>
              </a:endParaRPr>
            </a:p>
          </p:txBody>
        </p:sp>
        <p:sp>
          <p:nvSpPr>
            <p:cNvPr id="7180" name="Rectangle 52"/>
            <p:cNvSpPr/>
            <p:nvPr/>
          </p:nvSpPr>
          <p:spPr>
            <a:xfrm>
              <a:off x="4490" y="3725"/>
              <a:ext cx="253" cy="327"/>
            </a:xfrm>
            <a:prstGeom prst="rect">
              <a:avLst/>
            </a:prstGeom>
            <a:noFill/>
            <a:ln w="9525">
              <a:noFill/>
            </a:ln>
          </p:spPr>
          <p:txBody>
            <a:bodyPr wrap="none" anchor="t">
              <a:spAutoFit/>
            </a:bodyPr>
            <a:p>
              <a:r>
                <a:rPr lang="zh-CN" altLang="zh-CN" sz="2800" b="0" i="1"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E</a:t>
              </a:r>
              <a:endParaRPr lang="en-US" altLang="zh-CN" sz="2800" b="0" i="1" dirty="0">
                <a:latin typeface="Times New Roman" panose="02020603050405020304" pitchFamily="18" charset="0"/>
                <a:ea typeface="Times New Roman" panose="02020603050405020304" pitchFamily="18" charset="0"/>
                <a:sym typeface="Times New Roman" panose="02020603050405020304" pitchFamily="18" charset="0"/>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3" name="Rectangle 2"/>
          <p:cNvSpPr/>
          <p:nvPr/>
        </p:nvSpPr>
        <p:spPr>
          <a:xfrm>
            <a:off x="0" y="0"/>
            <a:ext cx="9144000" cy="0"/>
          </a:xfrm>
          <a:prstGeom prst="rect">
            <a:avLst/>
          </a:prstGeom>
          <a:noFill/>
          <a:ln w="9525">
            <a:noFill/>
          </a:ln>
        </p:spPr>
        <p:txBody>
          <a:bodyPr wrap="none" anchor="ctr">
            <a:spAutoFit/>
          </a:bodyPr>
          <a:p>
            <a:endParaRPr lang="zh-CN" altLang="en-US" b="0" dirty="0">
              <a:latin typeface="Arial" panose="020B0604020202020204" pitchFamily="34" charset="0"/>
              <a:ea typeface="宋体" panose="02010600030101010101" pitchFamily="2" charset="-122"/>
            </a:endParaRPr>
          </a:p>
        </p:txBody>
      </p:sp>
      <p:sp>
        <p:nvSpPr>
          <p:cNvPr id="8200" name="Rectangle 9"/>
          <p:cNvSpPr>
            <a:spLocks noChangeArrowheads="1"/>
          </p:cNvSpPr>
          <p:nvPr/>
        </p:nvSpPr>
        <p:spPr bwMode="auto">
          <a:xfrm>
            <a:off x="209550" y="3190875"/>
            <a:ext cx="6096000" cy="2071688"/>
          </a:xfrm>
          <a:prstGeom prst="rect">
            <a:avLst/>
          </a:prstGeom>
          <a:noFill/>
          <a:ln w="9525">
            <a:noFill/>
            <a:miter lim="800000"/>
          </a:ln>
        </p:spPr>
        <p:txBody>
          <a:bodyPr/>
          <a:lstStyle/>
          <a:p>
            <a:pPr marL="0" marR="0" lvl="0" indent="0" algn="l" defTabSz="914400" rtl="0" eaLnBrk="1" fontAlgn="base" latinLnBrk="0" hangingPunct="1">
              <a:lnSpc>
                <a:spcPct val="100000"/>
              </a:lnSpc>
              <a:spcBef>
                <a:spcPct val="20000"/>
              </a:spcBef>
              <a:spcAft>
                <a:spcPct val="0"/>
              </a:spcAft>
              <a:buClrTx/>
              <a:buSzTx/>
              <a:buFontTx/>
              <a:buNone/>
              <a:defRPr/>
            </a:pPr>
            <a:r>
              <a:rPr kumimoji="0" lang="zh-CN" altLang="en-US" sz="2800" b="1" i="0" u="none" strike="noStrike" kern="1200" cap="none" spc="0" normalizeH="0" baseline="0" noProof="0" dirty="0">
                <a:ln>
                  <a:noFill/>
                </a:ln>
                <a:solidFill>
                  <a:schemeClr val="tx1"/>
                </a:solidFill>
                <a:effectLst/>
                <a:uLnTx/>
                <a:uFillTx/>
                <a:latin typeface="Times New Roman" panose="02020603050405020304" pitchFamily="18" charset="0"/>
                <a:ea typeface="宋体" panose="02010600030101010101" pitchFamily="2" charset="-122"/>
                <a:cs typeface="+mn-cs"/>
              </a:rPr>
              <a:t>　</a:t>
            </a:r>
            <a:r>
              <a:rPr kumimoji="0" lang="zh-CN" altLang="en-US" sz="2800" b="1" i="0" u="none" strike="noStrike" kern="1200" cap="none" spc="0" normalizeH="0" baseline="0" noProof="0" dirty="0">
                <a:ln>
                  <a:noFill/>
                </a:ln>
                <a:solidFill>
                  <a:schemeClr val="hlink"/>
                </a:solidFill>
                <a:effectLst/>
                <a:uLnTx/>
                <a:uFillTx/>
                <a:latin typeface="Times New Roman" panose="02020603050405020304" pitchFamily="18" charset="0"/>
                <a:ea typeface="宋体" panose="02010600030101010101" pitchFamily="2" charset="-122"/>
                <a:cs typeface="+mn-cs"/>
              </a:rPr>
              <a:t>　已知：</a:t>
            </a:r>
            <a:r>
              <a:rPr kumimoji="0" lang="en-US" altLang="zh-CN" sz="2800" b="1" i="0" u="none" strike="noStrike" kern="1200" cap="none" spc="0" normalizeH="0" baseline="0" noProof="0" dirty="0">
                <a:ln>
                  <a:noFill/>
                </a:ln>
                <a:solidFill>
                  <a:schemeClr val="tx1">
                    <a:lumMod val="95000"/>
                    <a:lumOff val="5000"/>
                  </a:schemeClr>
                </a:solidFill>
                <a:effectLst/>
                <a:uLnTx/>
                <a:uFillTx/>
                <a:latin typeface="Times New Roman" panose="02020603050405020304" pitchFamily="18" charset="0"/>
                <a:ea typeface="宋体" panose="02010600030101010101" pitchFamily="2" charset="-122"/>
                <a:cs typeface="+mn-cs"/>
              </a:rPr>
              <a:t>OC</a:t>
            </a:r>
            <a:r>
              <a:rPr kumimoji="0" lang="zh-CN" altLang="en-US" sz="2800" b="1" i="0" u="none" strike="noStrike" kern="1200" cap="none" spc="0" normalizeH="0" baseline="0" noProof="0" dirty="0">
                <a:ln>
                  <a:noFill/>
                </a:ln>
                <a:solidFill>
                  <a:schemeClr val="tx1">
                    <a:lumMod val="95000"/>
                    <a:lumOff val="5000"/>
                  </a:schemeClr>
                </a:solidFill>
                <a:effectLst/>
                <a:uLnTx/>
                <a:uFillTx/>
                <a:latin typeface="Times New Roman" panose="02020603050405020304" pitchFamily="18" charset="0"/>
                <a:ea typeface="宋体" panose="02010600030101010101" pitchFamily="2" charset="-122"/>
                <a:cs typeface="+mn-cs"/>
              </a:rPr>
              <a:t>是∠</a:t>
            </a:r>
            <a:r>
              <a:rPr kumimoji="0" lang="zh-CN" altLang="zh-CN" sz="2800" b="0" i="0" u="none" strike="noStrike" kern="1200" cap="none" spc="0" normalizeH="0" baseline="0" noProof="0" dirty="0">
                <a:ln>
                  <a:noFill/>
                </a:ln>
                <a:solidFill>
                  <a:schemeClr val="tx1">
                    <a:lumMod val="95000"/>
                    <a:lumOff val="5000"/>
                  </a:schemeClr>
                </a:solidFill>
                <a:effectLst/>
                <a:uLnTx/>
                <a:uFillTx/>
                <a:latin typeface="Times New Roman" panose="02020603050405020304" pitchFamily="18" charset="0"/>
                <a:ea typeface="宋体" panose="02010600030101010101" pitchFamily="2" charset="-122"/>
                <a:cs typeface="+mn-cs"/>
              </a:rPr>
              <a:t>AO</a:t>
            </a:r>
            <a:r>
              <a:rPr kumimoji="0" lang="en-US" altLang="zh-CN" sz="2800" b="0" i="0" u="none" strike="noStrike" kern="1200" cap="none" spc="0" normalizeH="0" baseline="0" noProof="0" dirty="0">
                <a:ln>
                  <a:noFill/>
                </a:ln>
                <a:solidFill>
                  <a:schemeClr val="tx1">
                    <a:lumMod val="95000"/>
                    <a:lumOff val="5000"/>
                  </a:schemeClr>
                </a:solidFill>
                <a:effectLst/>
                <a:uLnTx/>
                <a:uFillTx/>
                <a:latin typeface="Times New Roman" panose="02020603050405020304" pitchFamily="18" charset="0"/>
                <a:ea typeface="宋体" panose="02010600030101010101" pitchFamily="2" charset="-122"/>
                <a:cs typeface="+mn-cs"/>
              </a:rPr>
              <a:t>B</a:t>
            </a:r>
            <a:r>
              <a:rPr kumimoji="0" lang="zh-CN" altLang="en-US" sz="2800" b="0" i="0" u="none" strike="noStrike" kern="1200" cap="none" spc="0" normalizeH="0" baseline="0" noProof="0" dirty="0">
                <a:ln>
                  <a:noFill/>
                </a:ln>
                <a:solidFill>
                  <a:schemeClr val="tx1">
                    <a:lumMod val="95000"/>
                    <a:lumOff val="5000"/>
                  </a:schemeClr>
                </a:solidFill>
                <a:effectLst/>
                <a:uLnTx/>
                <a:uFillTx/>
                <a:latin typeface="Times New Roman" panose="02020603050405020304" pitchFamily="18" charset="0"/>
                <a:ea typeface="宋体" panose="02010600030101010101" pitchFamily="2" charset="-122"/>
                <a:cs typeface="+mn-cs"/>
              </a:rPr>
              <a:t>的平分线</a:t>
            </a:r>
            <a:r>
              <a:rPr kumimoji="0" lang="zh-CN" altLang="en-US" sz="2800" b="1" i="0" u="none" strike="noStrike" kern="1200" cap="none" spc="0" normalizeH="0" baseline="0" noProof="0" dirty="0">
                <a:ln>
                  <a:noFill/>
                </a:ln>
                <a:solidFill>
                  <a:schemeClr val="tx1">
                    <a:lumMod val="95000"/>
                    <a:lumOff val="5000"/>
                  </a:schemeClr>
                </a:solidFill>
                <a:effectLst/>
                <a:uLnTx/>
                <a:uFillTx/>
                <a:latin typeface="Times New Roman" panose="02020603050405020304" pitchFamily="18" charset="0"/>
                <a:ea typeface="宋体" panose="02010600030101010101" pitchFamily="2" charset="-122"/>
                <a:cs typeface="+mn-cs"/>
              </a:rPr>
              <a:t>，点 </a:t>
            </a:r>
            <a:r>
              <a:rPr kumimoji="0" lang="zh-CN" altLang="zh-CN" sz="2800" b="0" i="0" u="none" strike="noStrike" kern="1200" cap="none" spc="0" normalizeH="0" baseline="0" noProof="0" dirty="0">
                <a:ln>
                  <a:noFill/>
                </a:ln>
                <a:solidFill>
                  <a:schemeClr val="tx1">
                    <a:lumMod val="95000"/>
                    <a:lumOff val="5000"/>
                  </a:schemeClr>
                </a:solidFill>
                <a:effectLst/>
                <a:uLnTx/>
                <a:uFillTx/>
                <a:latin typeface="Times New Roman" panose="02020603050405020304" pitchFamily="18" charset="0"/>
                <a:ea typeface="宋体" panose="02010600030101010101" pitchFamily="2" charset="-122"/>
                <a:cs typeface="+mn-cs"/>
              </a:rPr>
              <a:t>P</a:t>
            </a:r>
            <a:r>
              <a:rPr kumimoji="0" lang="zh-CN" altLang="en-US" sz="2800" b="1" i="0" u="none" strike="noStrike" kern="1200" cap="none" spc="0" normalizeH="0" baseline="0" noProof="0" dirty="0">
                <a:ln>
                  <a:noFill/>
                </a:ln>
                <a:solidFill>
                  <a:schemeClr val="tx1">
                    <a:lumMod val="95000"/>
                    <a:lumOff val="5000"/>
                  </a:schemeClr>
                </a:solidFill>
                <a:effectLst/>
                <a:uLnTx/>
                <a:uFillTx/>
                <a:latin typeface="Times New Roman" panose="02020603050405020304" pitchFamily="18" charset="0"/>
                <a:ea typeface="宋体" panose="02010600030101010101" pitchFamily="2" charset="-122"/>
                <a:cs typeface="+mn-cs"/>
              </a:rPr>
              <a:t>在</a:t>
            </a:r>
            <a:r>
              <a:rPr kumimoji="0" lang="zh-CN" altLang="zh-CN" sz="2800" b="0" i="0" u="none" strike="noStrike" kern="1200" cap="none" spc="0" normalizeH="0" baseline="0" noProof="0" dirty="0">
                <a:ln>
                  <a:noFill/>
                </a:ln>
                <a:solidFill>
                  <a:schemeClr val="tx1">
                    <a:lumMod val="95000"/>
                    <a:lumOff val="5000"/>
                  </a:schemeClr>
                </a:solidFill>
                <a:effectLst/>
                <a:uLnTx/>
                <a:uFillTx/>
                <a:latin typeface="Times New Roman" panose="02020603050405020304" pitchFamily="18" charset="0"/>
                <a:ea typeface="宋体" panose="02010600030101010101" pitchFamily="2" charset="-122"/>
                <a:cs typeface="+mn-cs"/>
              </a:rPr>
              <a:t>OC</a:t>
            </a:r>
            <a:r>
              <a:rPr kumimoji="0" lang="zh-CN" altLang="en-US" sz="2800" b="1" i="0" u="none" strike="noStrike" kern="1200" cap="none" spc="0" normalizeH="0" baseline="0" noProof="0" dirty="0">
                <a:ln>
                  <a:noFill/>
                </a:ln>
                <a:solidFill>
                  <a:schemeClr val="tx1">
                    <a:lumMod val="95000"/>
                    <a:lumOff val="5000"/>
                  </a:schemeClr>
                </a:solidFill>
                <a:effectLst/>
                <a:uLnTx/>
                <a:uFillTx/>
                <a:latin typeface="Times New Roman" panose="02020603050405020304" pitchFamily="18" charset="0"/>
                <a:ea typeface="宋体" panose="02010600030101010101" pitchFamily="2" charset="-122"/>
                <a:cs typeface="+mn-cs"/>
              </a:rPr>
              <a:t>上，</a:t>
            </a:r>
            <a:r>
              <a:rPr kumimoji="0" lang="zh-CN" altLang="zh-CN" sz="2800" b="0" i="0" u="none" strike="noStrike" kern="1200" cap="none" spc="0" normalizeH="0" baseline="0" noProof="0" dirty="0">
                <a:ln>
                  <a:noFill/>
                </a:ln>
                <a:solidFill>
                  <a:schemeClr val="tx1">
                    <a:lumMod val="95000"/>
                    <a:lumOff val="5000"/>
                  </a:schemeClr>
                </a:solidFill>
                <a:effectLst/>
                <a:uLnTx/>
                <a:uFillTx/>
                <a:latin typeface="Times New Roman" panose="02020603050405020304" pitchFamily="18" charset="0"/>
                <a:ea typeface="宋体" panose="02010600030101010101" pitchFamily="2" charset="-122"/>
                <a:cs typeface="+mn-cs"/>
              </a:rPr>
              <a:t>PD</a:t>
            </a:r>
            <a:r>
              <a:rPr kumimoji="0" lang="zh-CN" altLang="zh-CN" sz="2800" b="1" i="0" u="none" strike="noStrike" kern="1200" cap="none" spc="0" normalizeH="0" baseline="0" noProof="0" dirty="0">
                <a:ln>
                  <a:noFill/>
                </a:ln>
                <a:solidFill>
                  <a:schemeClr val="tx1">
                    <a:lumMod val="95000"/>
                    <a:lumOff val="5000"/>
                  </a:schemeClr>
                </a:solidFill>
                <a:effectLst/>
                <a:uLnTx/>
                <a:uFillTx/>
                <a:latin typeface="Times New Roman" panose="02020603050405020304" pitchFamily="18" charset="0"/>
                <a:ea typeface="宋体" panose="02010600030101010101" pitchFamily="2" charset="-122"/>
                <a:cs typeface="+mn-cs"/>
              </a:rPr>
              <a:t>⊥</a:t>
            </a:r>
            <a:r>
              <a:rPr kumimoji="0" lang="zh-CN" altLang="zh-CN" sz="2800" b="0" i="0" u="none" strike="noStrike" kern="1200" cap="none" spc="0" normalizeH="0" baseline="0" noProof="0" dirty="0">
                <a:ln>
                  <a:noFill/>
                </a:ln>
                <a:solidFill>
                  <a:schemeClr val="tx1">
                    <a:lumMod val="95000"/>
                    <a:lumOff val="5000"/>
                  </a:schemeClr>
                </a:solidFill>
                <a:effectLst/>
                <a:uLnTx/>
                <a:uFillTx/>
                <a:latin typeface="Times New Roman" panose="02020603050405020304" pitchFamily="18" charset="0"/>
                <a:ea typeface="宋体" panose="02010600030101010101" pitchFamily="2" charset="-122"/>
                <a:cs typeface="+mn-cs"/>
              </a:rPr>
              <a:t>OA</a:t>
            </a:r>
            <a:r>
              <a:rPr kumimoji="0" lang="zh-CN" altLang="en-US" sz="2800" b="1" i="0" u="none" strike="noStrike" kern="1200" cap="none" spc="0" normalizeH="0" baseline="0" noProof="0" dirty="0">
                <a:ln>
                  <a:noFill/>
                </a:ln>
                <a:solidFill>
                  <a:schemeClr val="tx1">
                    <a:lumMod val="95000"/>
                    <a:lumOff val="5000"/>
                  </a:schemeClr>
                </a:solidFill>
                <a:effectLst/>
                <a:uLnTx/>
                <a:uFillTx/>
                <a:latin typeface="Times New Roman" panose="02020603050405020304" pitchFamily="18" charset="0"/>
                <a:ea typeface="宋体" panose="02010600030101010101" pitchFamily="2" charset="-122"/>
                <a:cs typeface="+mn-cs"/>
              </a:rPr>
              <a:t>，</a:t>
            </a:r>
            <a:r>
              <a:rPr kumimoji="0" lang="zh-CN" altLang="zh-CN" sz="2800" b="0" i="0" u="none" strike="noStrike" kern="1200" cap="none" spc="0" normalizeH="0" baseline="0" noProof="0" dirty="0">
                <a:ln>
                  <a:noFill/>
                </a:ln>
                <a:solidFill>
                  <a:schemeClr val="tx1">
                    <a:lumMod val="95000"/>
                    <a:lumOff val="5000"/>
                  </a:schemeClr>
                </a:solidFill>
                <a:effectLst/>
                <a:uLnTx/>
                <a:uFillTx/>
                <a:latin typeface="Times New Roman" panose="02020603050405020304" pitchFamily="18" charset="0"/>
                <a:ea typeface="宋体" panose="02010600030101010101" pitchFamily="2" charset="-122"/>
                <a:cs typeface="+mn-cs"/>
              </a:rPr>
              <a:t>PE</a:t>
            </a:r>
            <a:r>
              <a:rPr kumimoji="0" lang="zh-CN" altLang="zh-CN" sz="2800" b="1" i="0" u="none" strike="noStrike" kern="1200" cap="none" spc="0" normalizeH="0" baseline="0" noProof="0" dirty="0">
                <a:ln>
                  <a:noFill/>
                </a:ln>
                <a:solidFill>
                  <a:schemeClr val="tx1">
                    <a:lumMod val="95000"/>
                    <a:lumOff val="5000"/>
                  </a:schemeClr>
                </a:solidFill>
                <a:effectLst/>
                <a:uLnTx/>
                <a:uFillTx/>
                <a:latin typeface="Times New Roman" panose="02020603050405020304" pitchFamily="18" charset="0"/>
                <a:ea typeface="宋体" panose="02010600030101010101" pitchFamily="2" charset="-122"/>
                <a:cs typeface="+mn-cs"/>
              </a:rPr>
              <a:t>⊥</a:t>
            </a:r>
            <a:r>
              <a:rPr kumimoji="0" lang="zh-CN" altLang="zh-CN" sz="2800" b="0" i="0" u="none" strike="noStrike" kern="1200" cap="none" spc="0" normalizeH="0" baseline="0" noProof="0" dirty="0">
                <a:ln>
                  <a:noFill/>
                </a:ln>
                <a:solidFill>
                  <a:schemeClr val="tx1">
                    <a:lumMod val="95000"/>
                    <a:lumOff val="5000"/>
                  </a:schemeClr>
                </a:solidFill>
                <a:effectLst/>
                <a:uLnTx/>
                <a:uFillTx/>
                <a:latin typeface="Times New Roman" panose="02020603050405020304" pitchFamily="18" charset="0"/>
                <a:ea typeface="宋体" panose="02010600030101010101" pitchFamily="2" charset="-122"/>
                <a:cs typeface="+mn-cs"/>
              </a:rPr>
              <a:t>OB</a:t>
            </a:r>
            <a:r>
              <a:rPr kumimoji="0" lang="zh-CN" altLang="en-US" sz="2800" b="1" i="0" u="none" strike="noStrike" kern="1200" cap="none" spc="0" normalizeH="0" baseline="0" noProof="0" dirty="0">
                <a:ln>
                  <a:noFill/>
                </a:ln>
                <a:solidFill>
                  <a:schemeClr val="tx1">
                    <a:lumMod val="95000"/>
                    <a:lumOff val="5000"/>
                  </a:schemeClr>
                </a:solidFill>
                <a:effectLst/>
                <a:uLnTx/>
                <a:uFillTx/>
                <a:latin typeface="Times New Roman" panose="02020603050405020304" pitchFamily="18" charset="0"/>
                <a:ea typeface="宋体" panose="02010600030101010101" pitchFamily="2" charset="-122"/>
                <a:cs typeface="+mn-cs"/>
              </a:rPr>
              <a:t>， </a:t>
            </a:r>
            <a:endParaRPr kumimoji="0" lang="zh-CN" altLang="en-US" sz="2800" b="1" i="0" u="none" strike="noStrike" kern="1200" cap="none" spc="0" normalizeH="0" baseline="0" noProof="0" dirty="0">
              <a:ln>
                <a:noFill/>
              </a:ln>
              <a:solidFill>
                <a:schemeClr val="tx1">
                  <a:lumMod val="95000"/>
                  <a:lumOff val="5000"/>
                </a:schemeClr>
              </a:solidFill>
              <a:effectLst/>
              <a:uLnTx/>
              <a:uFillTx/>
              <a:latin typeface="Times New Roman" panose="02020603050405020304" pitchFamily="18" charset="0"/>
              <a:ea typeface="宋体" panose="02010600030101010101" pitchFamily="2" charset="-122"/>
              <a:cs typeface="+mn-cs"/>
            </a:endParaRPr>
          </a:p>
          <a:p>
            <a:pPr marL="0" marR="0" lvl="0" indent="0" algn="l" defTabSz="914400" rtl="0" eaLnBrk="1" fontAlgn="base" latinLnBrk="0" hangingPunct="1">
              <a:lnSpc>
                <a:spcPct val="100000"/>
              </a:lnSpc>
              <a:spcBef>
                <a:spcPct val="20000"/>
              </a:spcBef>
              <a:spcAft>
                <a:spcPct val="0"/>
              </a:spcAft>
              <a:buClrTx/>
              <a:buSzTx/>
              <a:buFontTx/>
              <a:buNone/>
              <a:defRPr/>
            </a:pPr>
            <a:r>
              <a:rPr kumimoji="0" lang="zh-CN" altLang="en-US" sz="2800" b="1" i="0" u="none" strike="noStrike" kern="1200" cap="none" spc="0" normalizeH="0" baseline="0" noProof="0" dirty="0">
                <a:ln>
                  <a:noFill/>
                </a:ln>
                <a:solidFill>
                  <a:schemeClr val="tx1">
                    <a:lumMod val="95000"/>
                    <a:lumOff val="5000"/>
                  </a:schemeClr>
                </a:solidFill>
                <a:effectLst/>
                <a:uLnTx/>
                <a:uFillTx/>
                <a:latin typeface="Times New Roman" panose="02020603050405020304" pitchFamily="18" charset="0"/>
                <a:ea typeface="宋体" panose="02010600030101010101" pitchFamily="2" charset="-122"/>
                <a:cs typeface="+mn-cs"/>
              </a:rPr>
              <a:t>垂足分别为</a:t>
            </a:r>
            <a:r>
              <a:rPr kumimoji="0" lang="zh-CN" altLang="zh-CN" sz="2800" b="0" i="0" u="none" strike="noStrike" kern="1200" cap="none" spc="0" normalizeH="0" baseline="0" noProof="0" dirty="0">
                <a:ln>
                  <a:noFill/>
                </a:ln>
                <a:solidFill>
                  <a:schemeClr val="tx1">
                    <a:lumMod val="95000"/>
                    <a:lumOff val="5000"/>
                  </a:schemeClr>
                </a:solidFill>
                <a:effectLst/>
                <a:uLnTx/>
                <a:uFillTx/>
                <a:latin typeface="Times New Roman" panose="02020603050405020304" pitchFamily="18" charset="0"/>
                <a:ea typeface="宋体" panose="02010600030101010101" pitchFamily="2" charset="-122"/>
                <a:cs typeface="+mn-cs"/>
              </a:rPr>
              <a:t>D</a:t>
            </a:r>
            <a:r>
              <a:rPr kumimoji="0" lang="zh-CN" altLang="en-US" sz="2800" b="1" i="0" u="none" strike="noStrike" kern="1200" cap="none" spc="0" normalizeH="0" baseline="0" noProof="0" dirty="0">
                <a:ln>
                  <a:noFill/>
                </a:ln>
                <a:solidFill>
                  <a:schemeClr val="tx1">
                    <a:lumMod val="95000"/>
                    <a:lumOff val="5000"/>
                  </a:schemeClr>
                </a:solidFill>
                <a:effectLst/>
                <a:uLnTx/>
                <a:uFillTx/>
                <a:latin typeface="Times New Roman" panose="02020603050405020304" pitchFamily="18" charset="0"/>
                <a:ea typeface="宋体" panose="02010600030101010101" pitchFamily="2" charset="-122"/>
                <a:cs typeface="+mn-cs"/>
              </a:rPr>
              <a:t>，</a:t>
            </a:r>
            <a:r>
              <a:rPr kumimoji="0" lang="zh-CN" altLang="zh-CN" sz="2800" b="0" i="0" u="none" strike="noStrike" kern="1200" cap="none" spc="0" normalizeH="0" baseline="0" noProof="0" dirty="0">
                <a:ln>
                  <a:noFill/>
                </a:ln>
                <a:solidFill>
                  <a:schemeClr val="tx1">
                    <a:lumMod val="95000"/>
                    <a:lumOff val="5000"/>
                  </a:schemeClr>
                </a:solidFill>
                <a:effectLst/>
                <a:uLnTx/>
                <a:uFillTx/>
                <a:latin typeface="Times New Roman" panose="02020603050405020304" pitchFamily="18" charset="0"/>
                <a:ea typeface="宋体" panose="02010600030101010101" pitchFamily="2" charset="-122"/>
                <a:cs typeface="+mn-cs"/>
              </a:rPr>
              <a:t>E</a:t>
            </a:r>
            <a:r>
              <a:rPr kumimoji="0" lang="zh-CN" altLang="en-US" sz="2800" b="1" i="0" u="none" strike="noStrike" kern="1200" cap="none" spc="0" normalizeH="0" baseline="0" noProof="0" dirty="0">
                <a:ln>
                  <a:noFill/>
                </a:ln>
                <a:solidFill>
                  <a:schemeClr val="tx1">
                    <a:lumMod val="95000"/>
                    <a:lumOff val="5000"/>
                  </a:schemeClr>
                </a:solidFill>
                <a:effectLst/>
                <a:uLnTx/>
                <a:uFillTx/>
                <a:latin typeface="Times New Roman" panose="02020603050405020304" pitchFamily="18" charset="0"/>
                <a:ea typeface="宋体" panose="02010600030101010101" pitchFamily="2" charset="-122"/>
                <a:cs typeface="+mn-cs"/>
              </a:rPr>
              <a:t>．</a:t>
            </a:r>
            <a:endParaRPr kumimoji="0" lang="zh-CN" altLang="en-US" sz="2800" b="1" i="0" u="none" strike="noStrike" kern="1200" cap="none" spc="0" normalizeH="0" baseline="0" noProof="0" dirty="0">
              <a:ln>
                <a:noFill/>
              </a:ln>
              <a:solidFill>
                <a:schemeClr val="tx1">
                  <a:lumMod val="95000"/>
                  <a:lumOff val="5000"/>
                </a:schemeClr>
              </a:solidFill>
              <a:effectLst/>
              <a:uLnTx/>
              <a:uFillTx/>
              <a:latin typeface="Times New Roman" panose="02020603050405020304" pitchFamily="18" charset="0"/>
              <a:ea typeface="宋体" panose="02010600030101010101" pitchFamily="2" charset="-122"/>
              <a:cs typeface="+mn-cs"/>
            </a:endParaRPr>
          </a:p>
          <a:p>
            <a:pPr marL="0" marR="0" lvl="0" indent="0" algn="l" defTabSz="914400" rtl="0" eaLnBrk="1" fontAlgn="base" latinLnBrk="0" hangingPunct="1">
              <a:lnSpc>
                <a:spcPct val="100000"/>
              </a:lnSpc>
              <a:spcBef>
                <a:spcPct val="20000"/>
              </a:spcBef>
              <a:spcAft>
                <a:spcPct val="0"/>
              </a:spcAft>
              <a:buClrTx/>
              <a:buSzTx/>
              <a:buFontTx/>
              <a:buNone/>
              <a:defRPr/>
            </a:pPr>
            <a:r>
              <a:rPr kumimoji="0" lang="zh-CN" altLang="en-US" sz="2800" b="1" i="0" u="none" strike="noStrike" kern="1200" cap="none" spc="0" normalizeH="0" baseline="0" noProof="0" dirty="0">
                <a:ln>
                  <a:noFill/>
                </a:ln>
                <a:solidFill>
                  <a:schemeClr val="tx1"/>
                </a:solidFill>
                <a:effectLst/>
                <a:uLnTx/>
                <a:uFillTx/>
                <a:latin typeface="Times New Roman" panose="02020603050405020304" pitchFamily="18" charset="0"/>
                <a:ea typeface="宋体" panose="02010600030101010101" pitchFamily="2" charset="-122"/>
                <a:cs typeface="+mn-cs"/>
              </a:rPr>
              <a:t>        </a:t>
            </a:r>
            <a:r>
              <a:rPr kumimoji="0" lang="zh-CN" altLang="en-US" sz="2800" b="1" i="0" u="none" strike="noStrike" kern="1200" cap="none" spc="0" normalizeH="0" baseline="0" noProof="0" dirty="0">
                <a:ln>
                  <a:noFill/>
                </a:ln>
                <a:solidFill>
                  <a:schemeClr val="hlink"/>
                </a:solidFill>
                <a:effectLst/>
                <a:uLnTx/>
                <a:uFillTx/>
                <a:latin typeface="Times New Roman" panose="02020603050405020304" pitchFamily="18" charset="0"/>
                <a:ea typeface="宋体" panose="02010600030101010101" pitchFamily="2" charset="-122"/>
                <a:cs typeface="+mn-cs"/>
              </a:rPr>
              <a:t>求证：</a:t>
            </a:r>
            <a:r>
              <a:rPr kumimoji="0" lang="zh-CN" altLang="zh-CN" sz="2800" b="0" i="1" u="none" strike="noStrike" kern="1200" cap="none" spc="0" normalizeH="0" baseline="0" noProof="0" dirty="0">
                <a:ln>
                  <a:noFill/>
                </a:ln>
                <a:solidFill>
                  <a:schemeClr val="tx1"/>
                </a:solidFill>
                <a:effectLst/>
                <a:uLnTx/>
                <a:uFillTx/>
                <a:latin typeface="Times New Roman" panose="02020603050405020304" pitchFamily="18" charset="0"/>
                <a:ea typeface="宋体" panose="02010600030101010101" pitchFamily="2" charset="-122"/>
                <a:cs typeface="+mn-cs"/>
              </a:rPr>
              <a:t>PD</a:t>
            </a:r>
            <a:r>
              <a:rPr kumimoji="0" lang="zh-CN" altLang="en-US" sz="2800" b="0" i="1" u="none" strike="noStrike" kern="1200" cap="none" spc="0" normalizeH="0" baseline="0" noProof="0" dirty="0">
                <a:ln>
                  <a:noFill/>
                </a:ln>
                <a:solidFill>
                  <a:schemeClr val="tx1"/>
                </a:solidFill>
                <a:effectLst/>
                <a:uLnTx/>
                <a:uFillTx/>
                <a:latin typeface="Times New Roman" panose="02020603050405020304" pitchFamily="18" charset="0"/>
                <a:ea typeface="宋体" panose="02010600030101010101" pitchFamily="2" charset="-122"/>
                <a:cs typeface="+mn-cs"/>
              </a:rPr>
              <a:t> </a:t>
            </a:r>
            <a:r>
              <a:rPr kumimoji="0" lang="zh-CN" altLang="zh-CN" sz="2800" b="1" i="0" u="none" strike="noStrike" kern="12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mn-cs"/>
              </a:rPr>
              <a:t>=</a:t>
            </a:r>
            <a:r>
              <a:rPr kumimoji="0" lang="zh-CN" altLang="zh-CN" sz="2800" b="0" i="1" u="none" strike="noStrike" kern="1200" cap="none" spc="0" normalizeH="0" baseline="0" noProof="0" dirty="0">
                <a:ln>
                  <a:noFill/>
                </a:ln>
                <a:solidFill>
                  <a:schemeClr val="tx1"/>
                </a:solidFill>
                <a:effectLst/>
                <a:uLnTx/>
                <a:uFillTx/>
                <a:latin typeface="Times New Roman" panose="02020603050405020304" pitchFamily="18" charset="0"/>
                <a:ea typeface="宋体" panose="02010600030101010101" pitchFamily="2" charset="-122"/>
                <a:cs typeface="+mn-cs"/>
              </a:rPr>
              <a:t>PE</a:t>
            </a:r>
            <a:r>
              <a:rPr kumimoji="0" lang="zh-CN" altLang="en-US" sz="2800" b="1" i="0" u="none" strike="noStrike" kern="1200" cap="none" spc="0" normalizeH="0" baseline="0" noProof="0" dirty="0">
                <a:ln>
                  <a:noFill/>
                </a:ln>
                <a:solidFill>
                  <a:schemeClr val="tx1"/>
                </a:solidFill>
                <a:effectLst/>
                <a:uLnTx/>
                <a:uFillTx/>
                <a:latin typeface="Times New Roman" panose="02020603050405020304" pitchFamily="18" charset="0"/>
                <a:ea typeface="宋体" panose="02010600030101010101" pitchFamily="2" charset="-122"/>
                <a:cs typeface="+mn-cs"/>
              </a:rPr>
              <a:t>．</a:t>
            </a:r>
            <a:endParaRPr kumimoji="0" lang="zh-CN" altLang="zh-CN" sz="2800" b="1" i="0" u="none" strike="noStrike" kern="1200" cap="none" spc="0" normalizeH="0" baseline="0" noProof="0" dirty="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pic>
        <p:nvPicPr>
          <p:cNvPr id="7" name="图片 6" descr="tb.png"/>
          <p:cNvPicPr>
            <a:picLocks noChangeAspect="1"/>
          </p:cNvPicPr>
          <p:nvPr/>
        </p:nvPicPr>
        <p:blipFill>
          <a:blip r:embed="rId1"/>
          <a:stretch>
            <a:fillRect/>
          </a:stretch>
        </p:blipFill>
        <p:spPr>
          <a:xfrm>
            <a:off x="8359775" y="155575"/>
            <a:ext cx="595313" cy="595313"/>
          </a:xfrm>
          <a:prstGeom prst="rect">
            <a:avLst/>
          </a:prstGeom>
          <a:effectLst>
            <a:outerShdw blurRad="50800" dist="38100" dir="2700000" algn="tl" rotWithShape="0">
              <a:prstClr val="black">
                <a:alpha val="40000"/>
              </a:prstClr>
            </a:outerShdw>
          </a:effectLst>
        </p:spPr>
      </p:pic>
      <p:sp>
        <p:nvSpPr>
          <p:cNvPr id="8196" name="矩形 6"/>
          <p:cNvSpPr/>
          <p:nvPr/>
        </p:nvSpPr>
        <p:spPr>
          <a:xfrm>
            <a:off x="238125" y="642938"/>
            <a:ext cx="8493125" cy="652462"/>
          </a:xfrm>
          <a:prstGeom prst="rect">
            <a:avLst/>
          </a:prstGeom>
          <a:noFill/>
          <a:ln w="73025" cap="flat" cmpd="thickThin">
            <a:solidFill>
              <a:srgbClr val="D60093"/>
            </a:solidFill>
            <a:prstDash val="solid"/>
            <a:miter/>
            <a:headEnd type="none" w="med" len="med"/>
            <a:tailEnd type="none" w="med" len="med"/>
          </a:ln>
        </p:spPr>
        <p:txBody>
          <a:bodyPr anchor="t">
            <a:spAutoFit/>
          </a:bodyPr>
          <a:p>
            <a:r>
              <a:rPr lang="zh-CN" altLang="en-US" sz="3200" dirty="0">
                <a:latin typeface="宋体" panose="02010600030101010101" pitchFamily="2" charset="-122"/>
                <a:ea typeface="宋体" panose="02010600030101010101" pitchFamily="2" charset="-122"/>
              </a:rPr>
              <a:t>经历实验过程，发现并证明角的平分线的性质</a:t>
            </a:r>
            <a:endParaRPr lang="zh-CN" altLang="en-US" sz="3200" dirty="0">
              <a:latin typeface="宋体" panose="02010600030101010101" pitchFamily="2" charset="-122"/>
              <a:ea typeface="宋体" panose="02010600030101010101" pitchFamily="2" charset="-122"/>
            </a:endParaRPr>
          </a:p>
        </p:txBody>
      </p:sp>
      <p:sp>
        <p:nvSpPr>
          <p:cNvPr id="8197" name="内容占位符 2"/>
          <p:cNvSpPr/>
          <p:nvPr/>
        </p:nvSpPr>
        <p:spPr>
          <a:xfrm>
            <a:off x="209550" y="1638300"/>
            <a:ext cx="8934450" cy="1520825"/>
          </a:xfrm>
          <a:prstGeom prst="rect">
            <a:avLst/>
          </a:prstGeom>
          <a:noFill/>
          <a:ln w="9525">
            <a:noFill/>
          </a:ln>
        </p:spPr>
        <p:txBody>
          <a:bodyPr anchor="t"/>
          <a:p>
            <a:pPr marL="342900" indent="-342900">
              <a:spcBef>
                <a:spcPct val="20000"/>
              </a:spcBef>
            </a:pPr>
            <a:r>
              <a:rPr lang="zh-CN" altLang="en-US" sz="2800" dirty="0">
                <a:latin typeface="宋体" panose="02010600030101010101" pitchFamily="2" charset="-122"/>
                <a:ea typeface="宋体" panose="02010600030101010101" pitchFamily="2" charset="-122"/>
              </a:rPr>
              <a:t>　　</a:t>
            </a:r>
            <a:r>
              <a:rPr lang="en-US" altLang="zh-CN" sz="2800" dirty="0">
                <a:latin typeface="宋体" panose="02010600030101010101" pitchFamily="2" charset="-122"/>
                <a:ea typeface="宋体" panose="02010600030101010101" pitchFamily="2" charset="-122"/>
              </a:rPr>
              <a:t> </a:t>
            </a:r>
            <a:r>
              <a:rPr lang="zh-CN" altLang="en-US" sz="2800" dirty="0">
                <a:latin typeface="宋体" panose="02010600030101010101" pitchFamily="2" charset="-122"/>
                <a:ea typeface="宋体" panose="02010600030101010101" pitchFamily="2" charset="-122"/>
              </a:rPr>
              <a:t> </a:t>
            </a:r>
            <a:endParaRPr lang="en-US" altLang="zh-CN" sz="2800" dirty="0">
              <a:latin typeface="宋体" panose="02010600030101010101" pitchFamily="2" charset="-122"/>
              <a:ea typeface="宋体" panose="02010600030101010101" pitchFamily="2" charset="-122"/>
            </a:endParaRPr>
          </a:p>
          <a:p>
            <a:pPr marL="342900" indent="-342900">
              <a:spcBef>
                <a:spcPct val="20000"/>
              </a:spcBef>
            </a:pPr>
            <a:r>
              <a:rPr lang="zh-CN" altLang="en-US" sz="3200" dirty="0">
                <a:solidFill>
                  <a:srgbClr val="FF0000"/>
                </a:solidFill>
                <a:latin typeface="宋体" panose="02010600030101010101" pitchFamily="2" charset="-122"/>
                <a:ea typeface="宋体" panose="02010600030101010101" pitchFamily="2" charset="-122"/>
              </a:rPr>
              <a:t>“角平分线上的点到角的两边的距离相等”</a:t>
            </a:r>
            <a:endParaRPr lang="zh-CN" altLang="en-US" sz="3200" dirty="0">
              <a:solidFill>
                <a:srgbClr val="FF0000"/>
              </a:solidFill>
              <a:latin typeface="宋体" panose="02010600030101010101" pitchFamily="2" charset="-122"/>
              <a:ea typeface="宋体" panose="02010600030101010101" pitchFamily="2" charset="-122"/>
            </a:endParaRPr>
          </a:p>
        </p:txBody>
      </p:sp>
      <p:grpSp>
        <p:nvGrpSpPr>
          <p:cNvPr id="8198" name="Group 34"/>
          <p:cNvGrpSpPr/>
          <p:nvPr/>
        </p:nvGrpSpPr>
        <p:grpSpPr>
          <a:xfrm>
            <a:off x="4511675" y="3614738"/>
            <a:ext cx="4186238" cy="2830512"/>
            <a:chOff x="2850" y="2269"/>
            <a:chExt cx="2637" cy="1783"/>
          </a:xfrm>
        </p:grpSpPr>
        <p:pic>
          <p:nvPicPr>
            <p:cNvPr id="8199" name="Picture 35"/>
            <p:cNvPicPr>
              <a:picLocks noChangeAspect="1"/>
            </p:cNvPicPr>
            <p:nvPr/>
          </p:nvPicPr>
          <p:blipFill>
            <a:blip r:embed="rId2">
              <a:clrChange>
                <a:clrFrom>
                  <a:srgbClr val="FFFFFF"/>
                </a:clrFrom>
                <a:clrTo>
                  <a:srgbClr val="FFFFFF">
                    <a:alpha val="0"/>
                  </a:srgbClr>
                </a:clrTo>
              </a:clrChange>
            </a:blip>
            <a:stretch>
              <a:fillRect/>
            </a:stretch>
          </p:blipFill>
          <p:spPr>
            <a:xfrm>
              <a:off x="3068" y="2454"/>
              <a:ext cx="2248" cy="1377"/>
            </a:xfrm>
            <a:prstGeom prst="rect">
              <a:avLst/>
            </a:prstGeom>
            <a:noFill/>
            <a:ln w="9525">
              <a:noFill/>
            </a:ln>
          </p:spPr>
        </p:pic>
        <p:sp>
          <p:nvSpPr>
            <p:cNvPr id="2" name="Rectangle 36"/>
            <p:cNvSpPr/>
            <p:nvPr/>
          </p:nvSpPr>
          <p:spPr>
            <a:xfrm>
              <a:off x="4842" y="2269"/>
              <a:ext cx="253" cy="327"/>
            </a:xfrm>
            <a:prstGeom prst="rect">
              <a:avLst/>
            </a:prstGeom>
            <a:noFill/>
            <a:ln w="9525">
              <a:noFill/>
            </a:ln>
          </p:spPr>
          <p:txBody>
            <a:bodyPr wrap="none" anchor="t">
              <a:spAutoFit/>
            </a:bodyPr>
            <a:p>
              <a:r>
                <a:rPr lang="zh-CN" altLang="zh-CN" sz="2800" b="0" i="1"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A</a:t>
              </a:r>
              <a:endParaRPr lang="zh-CN" altLang="en-US" sz="2800" b="0" i="1" dirty="0">
                <a:latin typeface="Times New Roman" panose="02020603050405020304" pitchFamily="18" charset="0"/>
                <a:ea typeface="Times New Roman" panose="02020603050405020304" pitchFamily="18" charset="0"/>
                <a:sym typeface="Times New Roman" panose="02020603050405020304" pitchFamily="18" charset="0"/>
              </a:endParaRPr>
            </a:p>
          </p:txBody>
        </p:sp>
        <p:sp>
          <p:nvSpPr>
            <p:cNvPr id="8201" name="Rectangle 37"/>
            <p:cNvSpPr/>
            <p:nvPr/>
          </p:nvSpPr>
          <p:spPr>
            <a:xfrm>
              <a:off x="5234" y="3589"/>
              <a:ext cx="253" cy="327"/>
            </a:xfrm>
            <a:prstGeom prst="rect">
              <a:avLst/>
            </a:prstGeom>
            <a:noFill/>
            <a:ln w="9525">
              <a:noFill/>
            </a:ln>
          </p:spPr>
          <p:txBody>
            <a:bodyPr wrap="none" anchor="t">
              <a:spAutoFit/>
            </a:bodyPr>
            <a:p>
              <a:r>
                <a:rPr lang="zh-CN" altLang="zh-CN" sz="2800" b="0" i="1"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B</a:t>
              </a:r>
              <a:endParaRPr lang="en-US" altLang="zh-CN" sz="2800" b="0" i="1" dirty="0">
                <a:latin typeface="Times New Roman" panose="02020603050405020304" pitchFamily="18" charset="0"/>
                <a:ea typeface="Times New Roman" panose="02020603050405020304" pitchFamily="18" charset="0"/>
                <a:sym typeface="Times New Roman" panose="02020603050405020304" pitchFamily="18" charset="0"/>
              </a:endParaRPr>
            </a:p>
          </p:txBody>
        </p:sp>
        <p:sp>
          <p:nvSpPr>
            <p:cNvPr id="8202" name="Rectangle 38"/>
            <p:cNvSpPr/>
            <p:nvPr/>
          </p:nvSpPr>
          <p:spPr>
            <a:xfrm>
              <a:off x="2850" y="3597"/>
              <a:ext cx="278" cy="327"/>
            </a:xfrm>
            <a:prstGeom prst="rect">
              <a:avLst/>
            </a:prstGeom>
            <a:noFill/>
            <a:ln w="9525">
              <a:noFill/>
            </a:ln>
          </p:spPr>
          <p:txBody>
            <a:bodyPr wrap="none" anchor="t">
              <a:spAutoFit/>
            </a:bodyPr>
            <a:p>
              <a:r>
                <a:rPr lang="zh-CN" altLang="zh-CN" sz="2800" b="0" i="1"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O</a:t>
              </a:r>
              <a:endParaRPr lang="en-US" altLang="zh-CN" sz="2800" b="0" i="1" dirty="0">
                <a:latin typeface="Times New Roman" panose="02020603050405020304" pitchFamily="18" charset="0"/>
                <a:ea typeface="Times New Roman" panose="02020603050405020304" pitchFamily="18" charset="0"/>
                <a:sym typeface="Times New Roman" panose="02020603050405020304" pitchFamily="18" charset="0"/>
              </a:endParaRPr>
            </a:p>
          </p:txBody>
        </p:sp>
        <p:sp>
          <p:nvSpPr>
            <p:cNvPr id="8203" name="Rectangle 39"/>
            <p:cNvSpPr/>
            <p:nvPr/>
          </p:nvSpPr>
          <p:spPr>
            <a:xfrm>
              <a:off x="4610" y="3205"/>
              <a:ext cx="253" cy="327"/>
            </a:xfrm>
            <a:prstGeom prst="rect">
              <a:avLst/>
            </a:prstGeom>
            <a:noFill/>
            <a:ln w="9525">
              <a:noFill/>
            </a:ln>
          </p:spPr>
          <p:txBody>
            <a:bodyPr wrap="none" anchor="t">
              <a:spAutoFit/>
            </a:bodyPr>
            <a:p>
              <a:r>
                <a:rPr lang="zh-CN" altLang="zh-CN" sz="2800" b="0" i="1"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P</a:t>
              </a:r>
              <a:endParaRPr lang="en-US" altLang="zh-CN" sz="2800" b="0" i="1" dirty="0">
                <a:latin typeface="Times New Roman" panose="02020603050405020304" pitchFamily="18" charset="0"/>
                <a:ea typeface="Times New Roman" panose="02020603050405020304" pitchFamily="18" charset="0"/>
                <a:sym typeface="Times New Roman" panose="02020603050405020304" pitchFamily="18" charset="0"/>
              </a:endParaRPr>
            </a:p>
          </p:txBody>
        </p:sp>
        <p:sp>
          <p:nvSpPr>
            <p:cNvPr id="8204" name="Rectangle 40"/>
            <p:cNvSpPr/>
            <p:nvPr/>
          </p:nvSpPr>
          <p:spPr>
            <a:xfrm>
              <a:off x="5122" y="2909"/>
              <a:ext cx="265" cy="327"/>
            </a:xfrm>
            <a:prstGeom prst="rect">
              <a:avLst/>
            </a:prstGeom>
            <a:noFill/>
            <a:ln w="9525">
              <a:noFill/>
            </a:ln>
          </p:spPr>
          <p:txBody>
            <a:bodyPr wrap="none" anchor="t">
              <a:spAutoFit/>
            </a:bodyPr>
            <a:p>
              <a:r>
                <a:rPr lang="zh-CN" altLang="zh-CN" sz="2800" b="0" i="1"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C</a:t>
              </a:r>
              <a:endParaRPr lang="en-US" altLang="zh-CN" sz="2800" b="0" i="1" dirty="0">
                <a:latin typeface="Times New Roman" panose="02020603050405020304" pitchFamily="18" charset="0"/>
                <a:ea typeface="Times New Roman" panose="02020603050405020304" pitchFamily="18" charset="0"/>
                <a:sym typeface="Times New Roman" panose="02020603050405020304" pitchFamily="18" charset="0"/>
              </a:endParaRPr>
            </a:p>
          </p:txBody>
        </p:sp>
        <p:sp>
          <p:nvSpPr>
            <p:cNvPr id="8205" name="Rectangle 41"/>
            <p:cNvSpPr/>
            <p:nvPr/>
          </p:nvSpPr>
          <p:spPr>
            <a:xfrm>
              <a:off x="4122" y="2621"/>
              <a:ext cx="278" cy="327"/>
            </a:xfrm>
            <a:prstGeom prst="rect">
              <a:avLst/>
            </a:prstGeom>
            <a:noFill/>
            <a:ln w="9525">
              <a:noFill/>
            </a:ln>
          </p:spPr>
          <p:txBody>
            <a:bodyPr wrap="none" anchor="t">
              <a:spAutoFit/>
            </a:bodyPr>
            <a:p>
              <a:r>
                <a:rPr lang="zh-CN" altLang="zh-CN" sz="2800" b="0" i="1"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D</a:t>
              </a:r>
              <a:endParaRPr lang="en-US" altLang="zh-CN" sz="2800" b="0" i="1" dirty="0">
                <a:latin typeface="Times New Roman" panose="02020603050405020304" pitchFamily="18" charset="0"/>
                <a:ea typeface="Times New Roman" panose="02020603050405020304" pitchFamily="18" charset="0"/>
                <a:sym typeface="Times New Roman" panose="02020603050405020304" pitchFamily="18" charset="0"/>
              </a:endParaRPr>
            </a:p>
          </p:txBody>
        </p:sp>
        <p:sp>
          <p:nvSpPr>
            <p:cNvPr id="8206" name="Rectangle 42"/>
            <p:cNvSpPr/>
            <p:nvPr/>
          </p:nvSpPr>
          <p:spPr>
            <a:xfrm>
              <a:off x="4490" y="3725"/>
              <a:ext cx="253" cy="327"/>
            </a:xfrm>
            <a:prstGeom prst="rect">
              <a:avLst/>
            </a:prstGeom>
            <a:noFill/>
            <a:ln w="9525">
              <a:noFill/>
            </a:ln>
          </p:spPr>
          <p:txBody>
            <a:bodyPr wrap="none" anchor="t">
              <a:spAutoFit/>
            </a:bodyPr>
            <a:p>
              <a:r>
                <a:rPr lang="zh-CN" altLang="zh-CN" sz="2800" b="0" i="1"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E</a:t>
              </a:r>
              <a:endParaRPr lang="en-US" altLang="zh-CN" sz="2800" b="0" i="1" dirty="0">
                <a:latin typeface="Times New Roman" panose="02020603050405020304" pitchFamily="18" charset="0"/>
                <a:ea typeface="Times New Roman" panose="02020603050405020304" pitchFamily="18" charset="0"/>
                <a:sym typeface="Times New Roman" panose="02020603050405020304" pitchFamily="18" charset="0"/>
              </a:endParaRPr>
            </a:p>
          </p:txBody>
        </p:sp>
      </p:grpSp>
      <p:sp>
        <p:nvSpPr>
          <p:cNvPr id="16" name="椭圆 15"/>
          <p:cNvSpPr/>
          <p:nvPr/>
        </p:nvSpPr>
        <p:spPr>
          <a:xfrm>
            <a:off x="5668963" y="5532438"/>
            <a:ext cx="152400" cy="152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1" i="0" u="none" strike="noStrike" kern="1200" cap="none" spc="0" normalizeH="0" baseline="0" noProof="0">
              <a:ln>
                <a:noFill/>
              </a:ln>
              <a:solidFill>
                <a:schemeClr val="lt1"/>
              </a:solidFill>
              <a:effectLst/>
              <a:uLnTx/>
              <a:uFillTx/>
              <a:latin typeface="+mn-lt"/>
              <a:ea typeface="+mn-ea"/>
              <a:cs typeface="+mn-cs"/>
            </a:endParaRPr>
          </a:p>
        </p:txBody>
      </p:sp>
      <p:sp>
        <p:nvSpPr>
          <p:cNvPr id="17" name="椭圆 16"/>
          <p:cNvSpPr/>
          <p:nvPr/>
        </p:nvSpPr>
        <p:spPr>
          <a:xfrm>
            <a:off x="5761038" y="5807075"/>
            <a:ext cx="152400" cy="152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1" i="0" u="none" strike="noStrike" kern="1200" cap="none" spc="0" normalizeH="0" baseline="0" noProof="0">
              <a:ln>
                <a:noFill/>
              </a:ln>
              <a:solidFill>
                <a:schemeClr val="lt1"/>
              </a:solidFill>
              <a:effectLst/>
              <a:uLnTx/>
              <a:uFillTx/>
              <a:latin typeface="+mn-lt"/>
              <a:ea typeface="+mn-ea"/>
              <a:cs typeface="+mn-cs"/>
            </a:endParaRPr>
          </a:p>
        </p:txBody>
      </p:sp>
      <p:sp>
        <p:nvSpPr>
          <p:cNvPr id="18" name="TextBox 17"/>
          <p:cNvSpPr txBox="1"/>
          <p:nvPr/>
        </p:nvSpPr>
        <p:spPr>
          <a:xfrm>
            <a:off x="884238" y="5334000"/>
            <a:ext cx="1203325" cy="523875"/>
          </a:xfrm>
          <a:prstGeom prst="rect">
            <a:avLst/>
          </a:prstGeom>
          <a:noFill/>
        </p:spPr>
        <p:txBody>
          <a:bodyPr>
            <a:spAutoFit/>
          </a:bodyPr>
          <a:lstStyle/>
          <a:p>
            <a:pPr marR="0" defTabSz="914400" rtl="0">
              <a:buClrTx/>
              <a:buSzTx/>
              <a:buFontTx/>
              <a:buNone/>
              <a:defRPr/>
            </a:pPr>
            <a:r>
              <a:rPr kumimoji="0" lang="zh-CN" altLang="en-US" sz="2800" kern="1200" cap="none" spc="0" normalizeH="0" baseline="0" noProof="0" dirty="0">
                <a:solidFill>
                  <a:schemeClr val="tx2">
                    <a:lumMod val="60000"/>
                    <a:lumOff val="40000"/>
                  </a:schemeClr>
                </a:solidFill>
                <a:latin typeface="Arial" panose="020B0604020202020204" pitchFamily="34" charset="0"/>
                <a:ea typeface="宋体" panose="02010600030101010101" pitchFamily="2" charset="-122"/>
                <a:cs typeface="+mn-cs"/>
              </a:rPr>
              <a:t>证明：</a:t>
            </a:r>
            <a:endParaRPr kumimoji="0" lang="zh-CN" altLang="en-US" sz="2800" kern="1200" cap="none" spc="0" normalizeH="0" baseline="0" noProof="0" dirty="0">
              <a:solidFill>
                <a:schemeClr val="tx2">
                  <a:lumMod val="60000"/>
                  <a:lumOff val="40000"/>
                </a:schemeClr>
              </a:solidFill>
              <a:latin typeface="Arial" panose="020B0604020202020204" pitchFamily="34" charset="0"/>
              <a:ea typeface="宋体" panose="0201060003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200">
                                            <p:txEl>
                                              <p:charRg st="0" end="39"/>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0"/>
                                  </p:stCondLst>
                                  <p:childTnLst>
                                    <p:set>
                                      <p:cBhvr>
                                        <p:cTn id="9" dur="1" fill="hold">
                                          <p:stCondLst>
                                            <p:cond delay="0"/>
                                          </p:stCondLst>
                                        </p:cTn>
                                        <p:tgtEl>
                                          <p:spTgt spid="8200">
                                            <p:txEl>
                                              <p:charRg st="39" end="49"/>
                                            </p:txEl>
                                          </p:spTgt>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8200">
                                            <p:txEl>
                                              <p:charRg st="49" end="68"/>
                                            </p:txEl>
                                          </p:spTgt>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blinds(horizontal)">
                                      <p:cBhvr>
                                        <p:cTn id="1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7" name="Rectangle 2"/>
          <p:cNvSpPr/>
          <p:nvPr/>
        </p:nvSpPr>
        <p:spPr>
          <a:xfrm>
            <a:off x="0" y="0"/>
            <a:ext cx="9144000" cy="0"/>
          </a:xfrm>
          <a:prstGeom prst="rect">
            <a:avLst/>
          </a:prstGeom>
          <a:noFill/>
          <a:ln w="9525">
            <a:noFill/>
          </a:ln>
        </p:spPr>
        <p:txBody>
          <a:bodyPr wrap="none" anchor="ctr">
            <a:spAutoFit/>
          </a:bodyPr>
          <a:p>
            <a:endParaRPr lang="zh-CN" altLang="en-US" b="0" dirty="0">
              <a:latin typeface="Arial" panose="020B0604020202020204" pitchFamily="34" charset="0"/>
              <a:ea typeface="宋体" panose="02010600030101010101" pitchFamily="2" charset="-122"/>
            </a:endParaRPr>
          </a:p>
        </p:txBody>
      </p:sp>
      <p:sp>
        <p:nvSpPr>
          <p:cNvPr id="8200" name="Rectangle 9"/>
          <p:cNvSpPr>
            <a:spLocks noChangeArrowheads="1"/>
          </p:cNvSpPr>
          <p:nvPr/>
        </p:nvSpPr>
        <p:spPr bwMode="auto">
          <a:xfrm>
            <a:off x="209550" y="3190875"/>
            <a:ext cx="6364288" cy="2071688"/>
          </a:xfrm>
          <a:prstGeom prst="rect">
            <a:avLst/>
          </a:prstGeom>
          <a:noFill/>
          <a:ln w="9525">
            <a:noFill/>
            <a:miter lim="800000"/>
          </a:ln>
        </p:spPr>
        <p:txBody>
          <a:bodyPr/>
          <a:lstStyle/>
          <a:p>
            <a:pPr marL="0" marR="0" lvl="0" indent="0" algn="l" defTabSz="914400" rtl="0" eaLnBrk="1" fontAlgn="base" latinLnBrk="0" hangingPunct="1">
              <a:lnSpc>
                <a:spcPct val="100000"/>
              </a:lnSpc>
              <a:spcBef>
                <a:spcPct val="20000"/>
              </a:spcBef>
              <a:spcAft>
                <a:spcPct val="0"/>
              </a:spcAft>
              <a:buClrTx/>
              <a:buSzTx/>
              <a:buFontTx/>
              <a:buNone/>
              <a:defRPr/>
            </a:pPr>
            <a:r>
              <a:rPr kumimoji="0" lang="zh-CN" altLang="en-US" sz="18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rPr>
              <a:t>　</a:t>
            </a:r>
            <a:r>
              <a:rPr kumimoji="0" lang="zh-CN" altLang="en-US" sz="1800" b="1" i="0" u="none" strike="noStrike" kern="1200" cap="none" spc="0" normalizeH="0" baseline="0" noProof="0" dirty="0">
                <a:ln>
                  <a:noFill/>
                </a:ln>
                <a:solidFill>
                  <a:schemeClr val="hlink"/>
                </a:solidFill>
                <a:effectLst/>
                <a:uLnTx/>
                <a:uFillTx/>
                <a:latin typeface="Arial" panose="020B0604020202020204" pitchFamily="34" charset="0"/>
                <a:ea typeface="宋体" panose="02010600030101010101" pitchFamily="2" charset="-122"/>
                <a:cs typeface="+mn-cs"/>
              </a:rPr>
              <a:t>　</a:t>
            </a:r>
            <a:r>
              <a:rPr kumimoji="0" lang="zh-CN" altLang="en-US" sz="1800" b="1" i="0" u="none" strike="noStrike" kern="1200" cap="none" spc="0" normalizeH="0" baseline="0" noProof="0" dirty="0">
                <a:ln>
                  <a:noFill/>
                </a:ln>
                <a:solidFill>
                  <a:srgbClr val="FF0000"/>
                </a:solidFill>
                <a:effectLst/>
                <a:uLnTx/>
                <a:uFillTx/>
                <a:latin typeface="Arial" panose="020B0604020202020204" pitchFamily="34" charset="0"/>
                <a:ea typeface="宋体" panose="02010600030101010101" pitchFamily="2" charset="-122"/>
                <a:cs typeface="+mn-cs"/>
              </a:rPr>
              <a:t> </a:t>
            </a:r>
            <a:r>
              <a:rPr kumimoji="0" lang="zh-CN" altLang="en-US" sz="3200" b="1" i="0" u="none" strike="noStrike" kern="1200" cap="none" spc="0" normalizeH="0" baseline="0" noProof="0" dirty="0">
                <a:ln>
                  <a:noFill/>
                </a:ln>
                <a:solidFill>
                  <a:srgbClr val="FF0000"/>
                </a:solidFill>
                <a:effectLst/>
                <a:uLnTx/>
                <a:uFillTx/>
                <a:latin typeface="Arial" panose="020B0604020202020204" pitchFamily="34" charset="0"/>
                <a:ea typeface="宋体" panose="02010600030101010101" pitchFamily="2" charset="-122"/>
                <a:cs typeface="+mn-cs"/>
              </a:rPr>
              <a:t>∵ </a:t>
            </a:r>
            <a:r>
              <a:rPr kumimoji="0" lang="en-US" altLang="zh-CN" sz="3200" b="1"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宋体" panose="02010600030101010101" pitchFamily="2" charset="-122"/>
                <a:cs typeface="+mn-cs"/>
              </a:rPr>
              <a:t>OC</a:t>
            </a:r>
            <a:r>
              <a:rPr kumimoji="0" lang="zh-CN" altLang="en-US" sz="3200" b="1"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宋体" panose="02010600030101010101" pitchFamily="2" charset="-122"/>
                <a:cs typeface="+mn-cs"/>
              </a:rPr>
              <a:t>是∠</a:t>
            </a:r>
            <a:r>
              <a:rPr kumimoji="0" lang="zh-CN" altLang="zh-CN" sz="3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宋体" panose="02010600030101010101" pitchFamily="2" charset="-122"/>
                <a:cs typeface="+mn-cs"/>
              </a:rPr>
              <a:t>AO</a:t>
            </a:r>
            <a:r>
              <a:rPr kumimoji="0" lang="en-US" altLang="zh-CN" sz="3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宋体" panose="02010600030101010101" pitchFamily="2" charset="-122"/>
                <a:cs typeface="+mn-cs"/>
              </a:rPr>
              <a:t>B</a:t>
            </a:r>
            <a:r>
              <a:rPr kumimoji="0" lang="zh-CN" altLang="en-US" sz="3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宋体" panose="02010600030101010101" pitchFamily="2" charset="-122"/>
                <a:cs typeface="+mn-cs"/>
              </a:rPr>
              <a:t>的平分线</a:t>
            </a:r>
            <a:r>
              <a:rPr kumimoji="0" lang="zh-CN" altLang="en-US" sz="3200" b="1"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宋体" panose="02010600030101010101" pitchFamily="2" charset="-122"/>
                <a:cs typeface="+mn-cs"/>
              </a:rPr>
              <a:t>，</a:t>
            </a:r>
            <a:r>
              <a:rPr kumimoji="0" lang="en-US" altLang="zh-CN" sz="3200" b="1"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宋体" panose="02010600030101010101" pitchFamily="2" charset="-122"/>
                <a:cs typeface="+mn-cs"/>
              </a:rPr>
              <a:t>   </a:t>
            </a:r>
            <a:endParaRPr kumimoji="0" lang="en-US" altLang="zh-CN" sz="3200" b="1"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宋体" panose="02010600030101010101" pitchFamily="2" charset="-122"/>
              <a:cs typeface="+mn-cs"/>
            </a:endParaRPr>
          </a:p>
          <a:p>
            <a:pPr marL="0" marR="0" lvl="0" indent="0" algn="l" defTabSz="914400" rtl="0" eaLnBrk="1" fontAlgn="base" latinLnBrk="0" hangingPunct="1">
              <a:lnSpc>
                <a:spcPct val="100000"/>
              </a:lnSpc>
              <a:spcBef>
                <a:spcPct val="20000"/>
              </a:spcBef>
              <a:spcAft>
                <a:spcPct val="0"/>
              </a:spcAft>
              <a:buClrTx/>
              <a:buSzTx/>
              <a:buFontTx/>
              <a:buNone/>
              <a:defRPr/>
            </a:pPr>
            <a:r>
              <a:rPr kumimoji="0" lang="en-US" altLang="zh-CN" sz="3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宋体" panose="02010600030101010101" pitchFamily="2" charset="-122"/>
                <a:cs typeface="+mn-cs"/>
              </a:rPr>
              <a:t>          </a:t>
            </a:r>
            <a:r>
              <a:rPr kumimoji="0" lang="zh-CN" altLang="zh-CN" sz="3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宋体" panose="02010600030101010101" pitchFamily="2" charset="-122"/>
                <a:cs typeface="+mn-cs"/>
              </a:rPr>
              <a:t>PD</a:t>
            </a:r>
            <a:r>
              <a:rPr kumimoji="0" lang="zh-CN" altLang="zh-CN" sz="3200" b="1"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宋体" panose="02010600030101010101" pitchFamily="2" charset="-122"/>
                <a:cs typeface="+mn-cs"/>
              </a:rPr>
              <a:t>⊥</a:t>
            </a:r>
            <a:r>
              <a:rPr kumimoji="0" lang="zh-CN" altLang="zh-CN" sz="3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宋体" panose="02010600030101010101" pitchFamily="2" charset="-122"/>
                <a:cs typeface="+mn-cs"/>
              </a:rPr>
              <a:t>OA</a:t>
            </a:r>
            <a:r>
              <a:rPr kumimoji="0" lang="zh-CN" altLang="en-US" sz="3200" b="1"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宋体" panose="02010600030101010101" pitchFamily="2" charset="-122"/>
                <a:cs typeface="+mn-cs"/>
              </a:rPr>
              <a:t>，</a:t>
            </a:r>
            <a:r>
              <a:rPr kumimoji="0" lang="zh-CN" altLang="zh-CN" sz="3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宋体" panose="02010600030101010101" pitchFamily="2" charset="-122"/>
                <a:cs typeface="+mn-cs"/>
              </a:rPr>
              <a:t>PE</a:t>
            </a:r>
            <a:r>
              <a:rPr kumimoji="0" lang="zh-CN" altLang="zh-CN" sz="3200" b="1"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宋体" panose="02010600030101010101" pitchFamily="2" charset="-122"/>
                <a:cs typeface="+mn-cs"/>
              </a:rPr>
              <a:t>⊥</a:t>
            </a:r>
            <a:r>
              <a:rPr kumimoji="0" lang="zh-CN" altLang="zh-CN" sz="3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宋体" panose="02010600030101010101" pitchFamily="2" charset="-122"/>
                <a:cs typeface="+mn-cs"/>
              </a:rPr>
              <a:t>OB</a:t>
            </a:r>
            <a:r>
              <a:rPr kumimoji="0" lang="zh-CN" altLang="en-US" sz="3200" b="1"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宋体" panose="02010600030101010101" pitchFamily="2" charset="-122"/>
                <a:cs typeface="+mn-cs"/>
              </a:rPr>
              <a:t>， </a:t>
            </a:r>
            <a:endParaRPr kumimoji="0" lang="zh-CN" altLang="en-US" sz="3200" b="1"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宋体" panose="02010600030101010101" pitchFamily="2" charset="-122"/>
              <a:cs typeface="+mn-cs"/>
            </a:endParaRPr>
          </a:p>
          <a:p>
            <a:pPr marL="0" marR="0" lvl="0" indent="0" algn="l" defTabSz="914400" rtl="0" eaLnBrk="1" fontAlgn="base" latinLnBrk="0" hangingPunct="1">
              <a:lnSpc>
                <a:spcPct val="100000"/>
              </a:lnSpc>
              <a:spcBef>
                <a:spcPct val="20000"/>
              </a:spcBef>
              <a:spcAft>
                <a:spcPct val="0"/>
              </a:spcAft>
              <a:buClrTx/>
              <a:buSzTx/>
              <a:buFontTx/>
              <a:buNone/>
              <a:defRPr/>
            </a:pPr>
            <a:r>
              <a:rPr kumimoji="0" lang="en-US" altLang="zh-CN" sz="3200" b="1"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宋体" panose="02010600030101010101" pitchFamily="2" charset="-122"/>
                <a:cs typeface="+mn-cs"/>
              </a:rPr>
              <a:t>  </a:t>
            </a:r>
            <a:r>
              <a:rPr kumimoji="0" lang="zh-CN" altLang="en-US" sz="32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rPr>
              <a:t>    </a:t>
            </a:r>
            <a:r>
              <a:rPr kumimoji="0" lang="zh-CN" altLang="en-US" sz="3200" b="1" i="0" u="none" strike="noStrike" kern="1200" cap="none" spc="0" normalizeH="0" baseline="0" noProof="0" dirty="0">
                <a:ln>
                  <a:noFill/>
                </a:ln>
                <a:solidFill>
                  <a:srgbClr val="FF0000"/>
                </a:solidFill>
                <a:effectLst/>
                <a:uLnTx/>
                <a:uFillTx/>
                <a:latin typeface="Arial" panose="020B0604020202020204" pitchFamily="34" charset="0"/>
                <a:ea typeface="宋体" panose="02010600030101010101" pitchFamily="2" charset="-122"/>
                <a:cs typeface="+mn-cs"/>
              </a:rPr>
              <a:t>∴</a:t>
            </a:r>
            <a:r>
              <a:rPr kumimoji="0" lang="zh-CN" altLang="en-US" sz="32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rPr>
              <a:t> </a:t>
            </a:r>
            <a:r>
              <a:rPr kumimoji="0" lang="zh-CN" altLang="zh-CN" sz="3200" b="0" i="1"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rPr>
              <a:t>PD</a:t>
            </a:r>
            <a:r>
              <a:rPr kumimoji="0" lang="zh-CN" altLang="en-US" sz="3200" b="0" i="1"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rPr>
              <a:t> </a:t>
            </a:r>
            <a:r>
              <a:rPr kumimoji="0" lang="zh-CN" altLang="zh-CN" sz="3200" b="1" i="0" u="none" strike="noStrike" kern="12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mn-cs"/>
              </a:rPr>
              <a:t>=</a:t>
            </a:r>
            <a:r>
              <a:rPr kumimoji="0" lang="zh-CN" altLang="zh-CN" sz="3200" b="0" i="1"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rPr>
              <a:t>PE</a:t>
            </a:r>
            <a:r>
              <a:rPr kumimoji="0" lang="zh-CN" altLang="en-US" sz="32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rPr>
              <a:t>．</a:t>
            </a:r>
            <a:endParaRPr kumimoji="0" lang="zh-CN" altLang="zh-CN" sz="32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pic>
        <p:nvPicPr>
          <p:cNvPr id="7" name="图片 6" descr="tb.png"/>
          <p:cNvPicPr>
            <a:picLocks noChangeAspect="1"/>
          </p:cNvPicPr>
          <p:nvPr/>
        </p:nvPicPr>
        <p:blipFill>
          <a:blip r:embed="rId1"/>
          <a:stretch>
            <a:fillRect/>
          </a:stretch>
        </p:blipFill>
        <p:spPr>
          <a:xfrm>
            <a:off x="8359775" y="155575"/>
            <a:ext cx="595313" cy="595313"/>
          </a:xfrm>
          <a:prstGeom prst="rect">
            <a:avLst/>
          </a:prstGeom>
          <a:effectLst>
            <a:outerShdw blurRad="50800" dist="38100" dir="2700000" algn="tl" rotWithShape="0">
              <a:prstClr val="black">
                <a:alpha val="40000"/>
              </a:prstClr>
            </a:outerShdw>
          </a:effectLst>
        </p:spPr>
      </p:pic>
      <p:sp>
        <p:nvSpPr>
          <p:cNvPr id="9220" name="矩形 6"/>
          <p:cNvSpPr/>
          <p:nvPr/>
        </p:nvSpPr>
        <p:spPr>
          <a:xfrm>
            <a:off x="238125" y="642938"/>
            <a:ext cx="8493125" cy="584200"/>
          </a:xfrm>
          <a:prstGeom prst="rect">
            <a:avLst/>
          </a:prstGeom>
          <a:noFill/>
          <a:ln w="73025" cap="flat" cmpd="thickThin">
            <a:solidFill>
              <a:srgbClr val="D60093"/>
            </a:solidFill>
            <a:prstDash val="solid"/>
            <a:miter/>
            <a:headEnd type="none" w="med" len="med"/>
            <a:tailEnd type="none" w="med" len="med"/>
          </a:ln>
        </p:spPr>
        <p:txBody>
          <a:bodyPr anchor="t">
            <a:spAutoFit/>
          </a:bodyPr>
          <a:p>
            <a:r>
              <a:rPr lang="zh-CN" altLang="en-US" sz="3200" dirty="0">
                <a:latin typeface="宋体" panose="02010600030101010101" pitchFamily="2" charset="-122"/>
                <a:ea typeface="宋体" panose="02010600030101010101" pitchFamily="2" charset="-122"/>
              </a:rPr>
              <a:t> 角的平分线的性质</a:t>
            </a:r>
            <a:endParaRPr lang="zh-CN" altLang="en-US" sz="3200" dirty="0">
              <a:latin typeface="宋体" panose="02010600030101010101" pitchFamily="2" charset="-122"/>
              <a:ea typeface="宋体" panose="02010600030101010101" pitchFamily="2" charset="-122"/>
            </a:endParaRPr>
          </a:p>
        </p:txBody>
      </p:sp>
      <p:sp>
        <p:nvSpPr>
          <p:cNvPr id="9221" name="内容占位符 2"/>
          <p:cNvSpPr/>
          <p:nvPr/>
        </p:nvSpPr>
        <p:spPr>
          <a:xfrm>
            <a:off x="209550" y="1638300"/>
            <a:ext cx="8934450" cy="1520825"/>
          </a:xfrm>
          <a:prstGeom prst="rect">
            <a:avLst/>
          </a:prstGeom>
          <a:noFill/>
          <a:ln w="9525">
            <a:noFill/>
          </a:ln>
        </p:spPr>
        <p:txBody>
          <a:bodyPr anchor="t"/>
          <a:p>
            <a:pPr marL="342900" indent="-342900">
              <a:spcBef>
                <a:spcPct val="20000"/>
              </a:spcBef>
            </a:pPr>
            <a:r>
              <a:rPr lang="zh-CN" altLang="en-US" dirty="0">
                <a:latin typeface="宋体" panose="02010600030101010101" pitchFamily="2" charset="-122"/>
                <a:ea typeface="宋体" panose="02010600030101010101" pitchFamily="2" charset="-122"/>
              </a:rPr>
              <a:t>　　</a:t>
            </a:r>
            <a:r>
              <a:rPr lang="en-US" altLang="zh-CN" dirty="0">
                <a:latin typeface="宋体" panose="02010600030101010101" pitchFamily="2" charset="-122"/>
                <a:ea typeface="宋体" panose="02010600030101010101" pitchFamily="2" charset="-122"/>
              </a:rPr>
              <a:t> </a:t>
            </a:r>
            <a:r>
              <a:rPr lang="zh-CN" altLang="en-US" dirty="0">
                <a:latin typeface="宋体" panose="02010600030101010101" pitchFamily="2" charset="-122"/>
                <a:ea typeface="宋体" panose="02010600030101010101" pitchFamily="2" charset="-122"/>
              </a:rPr>
              <a:t> </a:t>
            </a:r>
            <a:endParaRPr lang="en-US" altLang="zh-CN" dirty="0">
              <a:latin typeface="宋体" panose="02010600030101010101" pitchFamily="2" charset="-122"/>
              <a:ea typeface="宋体" panose="02010600030101010101" pitchFamily="2" charset="-122"/>
            </a:endParaRPr>
          </a:p>
          <a:p>
            <a:pPr marL="342900" indent="-342900">
              <a:spcBef>
                <a:spcPct val="20000"/>
              </a:spcBef>
            </a:pPr>
            <a:r>
              <a:rPr lang="zh-CN" altLang="en-US" sz="3200" dirty="0">
                <a:solidFill>
                  <a:srgbClr val="FF0000"/>
                </a:solidFill>
                <a:latin typeface="宋体" panose="02010600030101010101" pitchFamily="2" charset="-122"/>
                <a:ea typeface="宋体" panose="02010600030101010101" pitchFamily="2" charset="-122"/>
              </a:rPr>
              <a:t>“角平分线上的点到角的两边的距离相等”</a:t>
            </a:r>
            <a:endParaRPr lang="zh-CN" altLang="en-US" sz="3200" dirty="0">
              <a:solidFill>
                <a:srgbClr val="FF0000"/>
              </a:solidFill>
              <a:latin typeface="宋体" panose="02010600030101010101" pitchFamily="2" charset="-122"/>
              <a:ea typeface="宋体" panose="02010600030101010101" pitchFamily="2" charset="-122"/>
            </a:endParaRPr>
          </a:p>
        </p:txBody>
      </p:sp>
      <p:grpSp>
        <p:nvGrpSpPr>
          <p:cNvPr id="9222" name="Group 34"/>
          <p:cNvGrpSpPr/>
          <p:nvPr/>
        </p:nvGrpSpPr>
        <p:grpSpPr>
          <a:xfrm>
            <a:off x="4511675" y="3614738"/>
            <a:ext cx="4186238" cy="2830512"/>
            <a:chOff x="2850" y="2269"/>
            <a:chExt cx="2637" cy="1783"/>
          </a:xfrm>
        </p:grpSpPr>
        <p:pic>
          <p:nvPicPr>
            <p:cNvPr id="9223" name="Picture 35"/>
            <p:cNvPicPr>
              <a:picLocks noChangeAspect="1"/>
            </p:cNvPicPr>
            <p:nvPr/>
          </p:nvPicPr>
          <p:blipFill>
            <a:blip r:embed="rId2">
              <a:clrChange>
                <a:clrFrom>
                  <a:srgbClr val="FFFFFF"/>
                </a:clrFrom>
                <a:clrTo>
                  <a:srgbClr val="FFFFFF">
                    <a:alpha val="0"/>
                  </a:srgbClr>
                </a:clrTo>
              </a:clrChange>
            </a:blip>
            <a:stretch>
              <a:fillRect/>
            </a:stretch>
          </p:blipFill>
          <p:spPr>
            <a:xfrm>
              <a:off x="3068" y="2454"/>
              <a:ext cx="2248" cy="1377"/>
            </a:xfrm>
            <a:prstGeom prst="rect">
              <a:avLst/>
            </a:prstGeom>
            <a:noFill/>
            <a:ln w="9525">
              <a:noFill/>
            </a:ln>
          </p:spPr>
        </p:pic>
        <p:sp>
          <p:nvSpPr>
            <p:cNvPr id="9224" name="Rectangle 36"/>
            <p:cNvSpPr/>
            <p:nvPr/>
          </p:nvSpPr>
          <p:spPr>
            <a:xfrm>
              <a:off x="4842" y="2269"/>
              <a:ext cx="253" cy="327"/>
            </a:xfrm>
            <a:prstGeom prst="rect">
              <a:avLst/>
            </a:prstGeom>
            <a:noFill/>
            <a:ln w="9525">
              <a:noFill/>
            </a:ln>
          </p:spPr>
          <p:txBody>
            <a:bodyPr wrap="none" anchor="t">
              <a:spAutoFit/>
            </a:bodyPr>
            <a:p>
              <a:r>
                <a:rPr lang="zh-CN" altLang="zh-CN" b="0" i="1" dirty="0">
                  <a:latin typeface="Arial" panose="020B0604020202020204" pitchFamily="34" charset="0"/>
                  <a:ea typeface="宋体" panose="02010600030101010101" pitchFamily="2" charset="-122"/>
                  <a:cs typeface="Times New Roman" panose="02020603050405020304" pitchFamily="18" charset="0"/>
                  <a:sym typeface="Times New Roman" panose="02020603050405020304" pitchFamily="18" charset="0"/>
                </a:rPr>
                <a:t>A</a:t>
              </a:r>
              <a:endParaRPr lang="zh-CN" altLang="en-US" b="0" i="1" dirty="0">
                <a:latin typeface="Arial" panose="020B0604020202020204" pitchFamily="34" charset="0"/>
                <a:ea typeface="Times New Roman" panose="02020603050405020304" pitchFamily="18" charset="0"/>
                <a:sym typeface="Times New Roman" panose="02020603050405020304" pitchFamily="18" charset="0"/>
              </a:endParaRPr>
            </a:p>
          </p:txBody>
        </p:sp>
        <p:sp>
          <p:nvSpPr>
            <p:cNvPr id="9225" name="Rectangle 37"/>
            <p:cNvSpPr/>
            <p:nvPr/>
          </p:nvSpPr>
          <p:spPr>
            <a:xfrm>
              <a:off x="5234" y="3589"/>
              <a:ext cx="253" cy="327"/>
            </a:xfrm>
            <a:prstGeom prst="rect">
              <a:avLst/>
            </a:prstGeom>
            <a:noFill/>
            <a:ln w="9525">
              <a:noFill/>
            </a:ln>
          </p:spPr>
          <p:txBody>
            <a:bodyPr wrap="none" anchor="t">
              <a:spAutoFit/>
            </a:bodyPr>
            <a:p>
              <a:r>
                <a:rPr lang="zh-CN" altLang="zh-CN" b="0" i="1" dirty="0">
                  <a:latin typeface="Arial" panose="020B0604020202020204" pitchFamily="34" charset="0"/>
                  <a:ea typeface="宋体" panose="02010600030101010101" pitchFamily="2" charset="-122"/>
                  <a:cs typeface="Times New Roman" panose="02020603050405020304" pitchFamily="18" charset="0"/>
                  <a:sym typeface="Times New Roman" panose="02020603050405020304" pitchFamily="18" charset="0"/>
                </a:rPr>
                <a:t>B</a:t>
              </a:r>
              <a:endParaRPr lang="en-US" altLang="zh-CN" b="0" i="1" dirty="0">
                <a:latin typeface="Arial" panose="020B0604020202020204" pitchFamily="34" charset="0"/>
                <a:ea typeface="Times New Roman" panose="02020603050405020304" pitchFamily="18" charset="0"/>
                <a:sym typeface="Times New Roman" panose="02020603050405020304" pitchFamily="18" charset="0"/>
              </a:endParaRPr>
            </a:p>
          </p:txBody>
        </p:sp>
        <p:sp>
          <p:nvSpPr>
            <p:cNvPr id="9226" name="Rectangle 38"/>
            <p:cNvSpPr/>
            <p:nvPr/>
          </p:nvSpPr>
          <p:spPr>
            <a:xfrm>
              <a:off x="2850" y="3597"/>
              <a:ext cx="278" cy="327"/>
            </a:xfrm>
            <a:prstGeom prst="rect">
              <a:avLst/>
            </a:prstGeom>
            <a:noFill/>
            <a:ln w="9525">
              <a:noFill/>
            </a:ln>
          </p:spPr>
          <p:txBody>
            <a:bodyPr wrap="none" anchor="t">
              <a:spAutoFit/>
            </a:bodyPr>
            <a:p>
              <a:r>
                <a:rPr lang="zh-CN" altLang="zh-CN" b="0" i="1" dirty="0">
                  <a:latin typeface="Arial" panose="020B0604020202020204" pitchFamily="34" charset="0"/>
                  <a:ea typeface="宋体" panose="02010600030101010101" pitchFamily="2" charset="-122"/>
                  <a:cs typeface="Times New Roman" panose="02020603050405020304" pitchFamily="18" charset="0"/>
                  <a:sym typeface="Times New Roman" panose="02020603050405020304" pitchFamily="18" charset="0"/>
                </a:rPr>
                <a:t>O</a:t>
              </a:r>
              <a:endParaRPr lang="en-US" altLang="zh-CN" b="0" i="1" dirty="0">
                <a:latin typeface="Arial" panose="020B0604020202020204" pitchFamily="34" charset="0"/>
                <a:ea typeface="Times New Roman" panose="02020603050405020304" pitchFamily="18" charset="0"/>
                <a:sym typeface="Times New Roman" panose="02020603050405020304" pitchFamily="18" charset="0"/>
              </a:endParaRPr>
            </a:p>
          </p:txBody>
        </p:sp>
        <p:sp>
          <p:nvSpPr>
            <p:cNvPr id="9227" name="Rectangle 39"/>
            <p:cNvSpPr/>
            <p:nvPr/>
          </p:nvSpPr>
          <p:spPr>
            <a:xfrm>
              <a:off x="4610" y="3205"/>
              <a:ext cx="253" cy="327"/>
            </a:xfrm>
            <a:prstGeom prst="rect">
              <a:avLst/>
            </a:prstGeom>
            <a:noFill/>
            <a:ln w="9525">
              <a:noFill/>
            </a:ln>
          </p:spPr>
          <p:txBody>
            <a:bodyPr wrap="none" anchor="t">
              <a:spAutoFit/>
            </a:bodyPr>
            <a:p>
              <a:r>
                <a:rPr lang="zh-CN" altLang="zh-CN" b="0" i="1" dirty="0">
                  <a:latin typeface="Arial" panose="020B0604020202020204" pitchFamily="34" charset="0"/>
                  <a:ea typeface="宋体" panose="02010600030101010101" pitchFamily="2" charset="-122"/>
                  <a:cs typeface="Times New Roman" panose="02020603050405020304" pitchFamily="18" charset="0"/>
                  <a:sym typeface="Times New Roman" panose="02020603050405020304" pitchFamily="18" charset="0"/>
                </a:rPr>
                <a:t>P</a:t>
              </a:r>
              <a:endParaRPr lang="en-US" altLang="zh-CN" b="0" i="1" dirty="0">
                <a:latin typeface="Arial" panose="020B0604020202020204" pitchFamily="34" charset="0"/>
                <a:ea typeface="Times New Roman" panose="02020603050405020304" pitchFamily="18" charset="0"/>
                <a:sym typeface="Times New Roman" panose="02020603050405020304" pitchFamily="18" charset="0"/>
              </a:endParaRPr>
            </a:p>
          </p:txBody>
        </p:sp>
        <p:sp>
          <p:nvSpPr>
            <p:cNvPr id="9228" name="Rectangle 40"/>
            <p:cNvSpPr/>
            <p:nvPr/>
          </p:nvSpPr>
          <p:spPr>
            <a:xfrm>
              <a:off x="5122" y="2909"/>
              <a:ext cx="265" cy="327"/>
            </a:xfrm>
            <a:prstGeom prst="rect">
              <a:avLst/>
            </a:prstGeom>
            <a:noFill/>
            <a:ln w="9525">
              <a:noFill/>
            </a:ln>
          </p:spPr>
          <p:txBody>
            <a:bodyPr wrap="none" anchor="t">
              <a:spAutoFit/>
            </a:bodyPr>
            <a:p>
              <a:r>
                <a:rPr lang="zh-CN" altLang="zh-CN" b="0" i="1" dirty="0">
                  <a:latin typeface="Arial" panose="020B0604020202020204" pitchFamily="34" charset="0"/>
                  <a:ea typeface="宋体" panose="02010600030101010101" pitchFamily="2" charset="-122"/>
                  <a:cs typeface="Times New Roman" panose="02020603050405020304" pitchFamily="18" charset="0"/>
                  <a:sym typeface="Times New Roman" panose="02020603050405020304" pitchFamily="18" charset="0"/>
                </a:rPr>
                <a:t>C</a:t>
              </a:r>
              <a:endParaRPr lang="en-US" altLang="zh-CN" b="0" i="1" dirty="0">
                <a:latin typeface="Arial" panose="020B0604020202020204" pitchFamily="34" charset="0"/>
                <a:ea typeface="Times New Roman" panose="02020603050405020304" pitchFamily="18" charset="0"/>
                <a:sym typeface="Times New Roman" panose="02020603050405020304" pitchFamily="18" charset="0"/>
              </a:endParaRPr>
            </a:p>
          </p:txBody>
        </p:sp>
        <p:sp>
          <p:nvSpPr>
            <p:cNvPr id="9229" name="Rectangle 41"/>
            <p:cNvSpPr/>
            <p:nvPr/>
          </p:nvSpPr>
          <p:spPr>
            <a:xfrm>
              <a:off x="4122" y="2621"/>
              <a:ext cx="278" cy="327"/>
            </a:xfrm>
            <a:prstGeom prst="rect">
              <a:avLst/>
            </a:prstGeom>
            <a:noFill/>
            <a:ln w="9525">
              <a:noFill/>
            </a:ln>
          </p:spPr>
          <p:txBody>
            <a:bodyPr wrap="none" anchor="t">
              <a:spAutoFit/>
            </a:bodyPr>
            <a:p>
              <a:r>
                <a:rPr lang="zh-CN" altLang="zh-CN" b="0" i="1" dirty="0">
                  <a:latin typeface="Arial" panose="020B0604020202020204" pitchFamily="34" charset="0"/>
                  <a:ea typeface="宋体" panose="02010600030101010101" pitchFamily="2" charset="-122"/>
                  <a:cs typeface="Times New Roman" panose="02020603050405020304" pitchFamily="18" charset="0"/>
                  <a:sym typeface="Times New Roman" panose="02020603050405020304" pitchFamily="18" charset="0"/>
                </a:rPr>
                <a:t>D</a:t>
              </a:r>
              <a:endParaRPr lang="en-US" altLang="zh-CN" b="0" i="1" dirty="0">
                <a:latin typeface="Arial" panose="020B0604020202020204" pitchFamily="34" charset="0"/>
                <a:ea typeface="Times New Roman" panose="02020603050405020304" pitchFamily="18" charset="0"/>
                <a:sym typeface="Times New Roman" panose="02020603050405020304" pitchFamily="18" charset="0"/>
              </a:endParaRPr>
            </a:p>
          </p:txBody>
        </p:sp>
        <p:sp>
          <p:nvSpPr>
            <p:cNvPr id="9230" name="Rectangle 42"/>
            <p:cNvSpPr/>
            <p:nvPr/>
          </p:nvSpPr>
          <p:spPr>
            <a:xfrm>
              <a:off x="4490" y="3725"/>
              <a:ext cx="253" cy="327"/>
            </a:xfrm>
            <a:prstGeom prst="rect">
              <a:avLst/>
            </a:prstGeom>
            <a:noFill/>
            <a:ln w="9525">
              <a:noFill/>
            </a:ln>
          </p:spPr>
          <p:txBody>
            <a:bodyPr wrap="none" anchor="t">
              <a:spAutoFit/>
            </a:bodyPr>
            <a:p>
              <a:r>
                <a:rPr lang="zh-CN" altLang="zh-CN" b="0" i="1" dirty="0">
                  <a:latin typeface="Arial" panose="020B0604020202020204" pitchFamily="34" charset="0"/>
                  <a:ea typeface="宋体" panose="02010600030101010101" pitchFamily="2" charset="-122"/>
                  <a:cs typeface="Times New Roman" panose="02020603050405020304" pitchFamily="18" charset="0"/>
                  <a:sym typeface="Times New Roman" panose="02020603050405020304" pitchFamily="18" charset="0"/>
                </a:rPr>
                <a:t>E</a:t>
              </a:r>
              <a:endParaRPr lang="en-US" altLang="zh-CN" b="0" i="1" dirty="0">
                <a:latin typeface="Arial" panose="020B0604020202020204" pitchFamily="34" charset="0"/>
                <a:ea typeface="Times New Roman" panose="02020603050405020304" pitchFamily="18" charset="0"/>
                <a:sym typeface="Times New Roman" panose="02020603050405020304" pitchFamily="18" charset="0"/>
              </a:endParaRPr>
            </a:p>
          </p:txBody>
        </p:sp>
      </p:grpSp>
      <p:sp>
        <p:nvSpPr>
          <p:cNvPr id="16" name="椭圆 15"/>
          <p:cNvSpPr/>
          <p:nvPr/>
        </p:nvSpPr>
        <p:spPr>
          <a:xfrm>
            <a:off x="5668963" y="5532438"/>
            <a:ext cx="152400" cy="152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1" i="0" u="none" strike="noStrike" kern="1200" cap="none" spc="0" normalizeH="0" baseline="0" noProof="0">
              <a:ln>
                <a:noFill/>
              </a:ln>
              <a:solidFill>
                <a:schemeClr val="lt1"/>
              </a:solidFill>
              <a:effectLst/>
              <a:uLnTx/>
              <a:uFillTx/>
              <a:latin typeface="+mn-lt"/>
              <a:ea typeface="+mn-ea"/>
              <a:cs typeface="+mn-cs"/>
            </a:endParaRPr>
          </a:p>
        </p:txBody>
      </p:sp>
      <p:sp>
        <p:nvSpPr>
          <p:cNvPr id="17" name="椭圆 16"/>
          <p:cNvSpPr/>
          <p:nvPr/>
        </p:nvSpPr>
        <p:spPr>
          <a:xfrm>
            <a:off x="5761038" y="5807075"/>
            <a:ext cx="152400" cy="152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1" i="0" u="none" strike="noStrike" kern="1200" cap="none" spc="0" normalizeH="0" baseline="0" noProof="0">
              <a:ln>
                <a:noFill/>
              </a:ln>
              <a:solidFill>
                <a:schemeClr val="lt1"/>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200">
                                            <p:txEl>
                                              <p:charRg st="0" end="2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200">
                                            <p:txEl>
                                              <p:charRg st="21" end="45"/>
                                            </p:txEl>
                                          </p:spTgt>
                                        </p:tgtEl>
                                        <p:attrNameLst>
                                          <p:attrName>style.visibility</p:attrName>
                                        </p:attrNameLst>
                                      </p:cBhvr>
                                      <p:to>
                                        <p:strVal val="visible"/>
                                      </p:to>
                                    </p:set>
                                  </p:childTnLst>
                                </p:cTn>
                              </p:par>
                            </p:childTnLst>
                          </p:cTn>
                        </p:par>
                        <p:par>
                          <p:cTn id="11" fill="hold">
                            <p:stCondLst>
                              <p:cond delay="0"/>
                            </p:stCondLst>
                            <p:childTnLst>
                              <p:par>
                                <p:cTn id="12" presetID="1" presetClass="entr" presetSubtype="0" fill="hold" nodeType="afterEffect">
                                  <p:stCondLst>
                                    <p:cond delay="0"/>
                                  </p:stCondLst>
                                  <p:childTnLst>
                                    <p:set>
                                      <p:cBhvr>
                                        <p:cTn id="13" dur="1" fill="hold">
                                          <p:stCondLst>
                                            <p:cond delay="0"/>
                                          </p:stCondLst>
                                        </p:cTn>
                                        <p:tgtEl>
                                          <p:spTgt spid="8200">
                                            <p:txEl>
                                              <p:charRg st="45" end="6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矩形 6"/>
          <p:cNvSpPr/>
          <p:nvPr/>
        </p:nvSpPr>
        <p:spPr>
          <a:xfrm>
            <a:off x="238125" y="642938"/>
            <a:ext cx="7197725" cy="652462"/>
          </a:xfrm>
          <a:prstGeom prst="rect">
            <a:avLst/>
          </a:prstGeom>
          <a:noFill/>
          <a:ln w="73025" cap="flat" cmpd="thickThin">
            <a:solidFill>
              <a:srgbClr val="D60093"/>
            </a:solidFill>
            <a:prstDash val="solid"/>
            <a:miter/>
            <a:headEnd type="none" w="med" len="med"/>
            <a:tailEnd type="none" w="med" len="med"/>
          </a:ln>
        </p:spPr>
        <p:txBody>
          <a:bodyPr anchor="t">
            <a:spAutoFit/>
          </a:bodyPr>
          <a:p>
            <a:r>
              <a:rPr lang="zh-CN" altLang="en-US" sz="3200" dirty="0">
                <a:latin typeface="宋体" panose="02010600030101010101" pitchFamily="2" charset="-122"/>
                <a:ea typeface="宋体" panose="02010600030101010101" pitchFamily="2" charset="-122"/>
              </a:rPr>
              <a:t>解决简单问题，巩固角的平分线的性质</a:t>
            </a:r>
            <a:endParaRPr lang="zh-CN" altLang="en-US" sz="3200" dirty="0">
              <a:latin typeface="宋体" panose="02010600030101010101" pitchFamily="2" charset="-122"/>
              <a:ea typeface="宋体" panose="02010600030101010101" pitchFamily="2" charset="-122"/>
            </a:endParaRPr>
          </a:p>
        </p:txBody>
      </p:sp>
      <p:pic>
        <p:nvPicPr>
          <p:cNvPr id="7" name="图片 6" descr="tb.png"/>
          <p:cNvPicPr>
            <a:picLocks noChangeAspect="1"/>
          </p:cNvPicPr>
          <p:nvPr/>
        </p:nvPicPr>
        <p:blipFill>
          <a:blip r:embed="rId1"/>
          <a:stretch>
            <a:fillRect/>
          </a:stretch>
        </p:blipFill>
        <p:spPr>
          <a:xfrm>
            <a:off x="8359775" y="155575"/>
            <a:ext cx="595313" cy="595313"/>
          </a:xfrm>
          <a:prstGeom prst="rect">
            <a:avLst/>
          </a:prstGeom>
          <a:effectLst>
            <a:outerShdw blurRad="50800" dist="38100" dir="2700000" algn="tl" rotWithShape="0">
              <a:prstClr val="black">
                <a:alpha val="40000"/>
              </a:prstClr>
            </a:outerShdw>
          </a:effectLst>
        </p:spPr>
      </p:pic>
      <p:sp>
        <p:nvSpPr>
          <p:cNvPr id="10311" name="Text Box 5"/>
          <p:cNvSpPr txBox="1">
            <a:spLocks noChangeArrowheads="1"/>
          </p:cNvSpPr>
          <p:nvPr/>
        </p:nvSpPr>
        <p:spPr bwMode="auto">
          <a:xfrm>
            <a:off x="49213" y="1646238"/>
            <a:ext cx="9526588" cy="1668463"/>
          </a:xfrm>
          <a:prstGeom prst="rect">
            <a:avLst/>
          </a:prstGeom>
          <a:noFill/>
          <a:ln w="9525">
            <a:noFill/>
            <a:miter lim="800000"/>
          </a:ln>
        </p:spPr>
        <p:txBody>
          <a:bodyPr>
            <a:spAutoFit/>
          </a:bodyPr>
          <a:lstStyle/>
          <a:p>
            <a:pPr marR="0" indent="266700" defTabSz="914400" rtl="0">
              <a:spcBef>
                <a:spcPct val="20000"/>
              </a:spcBef>
              <a:buClrTx/>
              <a:buSzTx/>
              <a:buFontTx/>
              <a:buNone/>
              <a:defRPr/>
            </a:pPr>
            <a:r>
              <a:rPr kumimoji="0" lang="en-US" altLang="zh-CN" sz="3200" kern="1200" cap="none" spc="0" normalizeH="0" baseline="0" noProof="0" dirty="0">
                <a:latin typeface="+mn-ea"/>
                <a:ea typeface="+mn-ea"/>
                <a:cs typeface="+mn-cs"/>
                <a:sym typeface="宋体" panose="02010600030101010101" pitchFamily="2" charset="-122"/>
              </a:rPr>
              <a:t>1</a:t>
            </a:r>
            <a:r>
              <a:rPr kumimoji="0" lang="zh-CN" altLang="en-US" sz="3200" kern="1200" cap="none" spc="0" normalizeH="0" baseline="0" noProof="0" dirty="0">
                <a:latin typeface="+mn-ea"/>
                <a:ea typeface="+mn-ea"/>
                <a:cs typeface="+mn-cs"/>
                <a:sym typeface="宋体" panose="02010600030101010101" pitchFamily="2" charset="-122"/>
              </a:rPr>
              <a:t>、</a:t>
            </a:r>
            <a:r>
              <a:rPr kumimoji="0" lang="zh-CN" altLang="en-US" sz="3200" kern="1200" cap="none" spc="0" normalizeH="0" baseline="0" noProof="0" dirty="0">
                <a:latin typeface="+mn-ea"/>
                <a:ea typeface="+mn-ea"/>
                <a:cs typeface="Times New Roman" panose="02020603050405020304" pitchFamily="18" charset="0"/>
                <a:sym typeface="Times New Roman" panose="02020603050405020304" pitchFamily="18" charset="0"/>
              </a:rPr>
              <a:t>如图</a:t>
            </a:r>
            <a:r>
              <a:rPr kumimoji="0" lang="zh-CN" altLang="en-US" sz="3200" kern="1200" cap="none" spc="0" normalizeH="0" baseline="0" noProof="0" dirty="0">
                <a:latin typeface="+mn-ea"/>
                <a:ea typeface="+mn-ea"/>
                <a:cs typeface="+mn-cs"/>
                <a:sym typeface="宋体" panose="02010600030101010101" pitchFamily="2" charset="-122"/>
              </a:rPr>
              <a:t>，</a:t>
            </a:r>
            <a:r>
              <a:rPr kumimoji="0" lang="zh-CN" altLang="en-US" sz="3200" kern="1200" cap="none" spc="0" normalizeH="0" baseline="0" noProof="0" dirty="0">
                <a:latin typeface="+mn-ea"/>
                <a:ea typeface="+mn-ea"/>
                <a:cs typeface="Times New Roman" panose="02020603050405020304" pitchFamily="18" charset="0"/>
                <a:sym typeface="Times New Roman" panose="02020603050405020304" pitchFamily="18" charset="0"/>
              </a:rPr>
              <a:t>OC 平分</a:t>
            </a:r>
            <a:r>
              <a:rPr kumimoji="0" lang="zh-CN" altLang="en-US" sz="3200" kern="1200" cap="none" spc="0" normalizeH="0" baseline="0" noProof="0" dirty="0">
                <a:latin typeface="+mn-ea"/>
                <a:ea typeface="+mn-ea"/>
                <a:cs typeface="+mn-cs"/>
                <a:sym typeface="Cambria Math" panose="02040503050406030204" pitchFamily="18" charset="0"/>
              </a:rPr>
              <a:t>∠</a:t>
            </a:r>
            <a:r>
              <a:rPr kumimoji="0" lang="zh-CN" altLang="en-US" sz="3200" kern="1200" cap="none" spc="0" normalizeH="0" baseline="0" noProof="0" dirty="0">
                <a:latin typeface="+mn-ea"/>
                <a:ea typeface="+mn-ea"/>
                <a:cs typeface="Times New Roman" panose="02020603050405020304" pitchFamily="18" charset="0"/>
                <a:sym typeface="Times New Roman" panose="02020603050405020304" pitchFamily="18" charset="0"/>
              </a:rPr>
              <a:t>AOB，</a:t>
            </a:r>
            <a:r>
              <a:rPr kumimoji="0" lang="en-US" altLang="zh-CN" sz="3200" kern="1200" cap="none" spc="0" normalizeH="0" baseline="0" noProof="0" dirty="0">
                <a:latin typeface="+mn-ea"/>
                <a:ea typeface="+mn-ea"/>
                <a:cs typeface="Times New Roman" panose="02020603050405020304" pitchFamily="18" charset="0"/>
                <a:sym typeface="Times New Roman" panose="02020603050405020304" pitchFamily="18" charset="0"/>
              </a:rPr>
              <a:t>PD ⊥ OA</a:t>
            </a:r>
            <a:r>
              <a:rPr kumimoji="0" lang="zh-CN" altLang="en-US" sz="3200" kern="1200" cap="none" spc="0" normalizeH="0" baseline="0" noProof="0" dirty="0">
                <a:latin typeface="+mn-ea"/>
                <a:ea typeface="+mn-ea"/>
                <a:cs typeface="Times New Roman" panose="02020603050405020304" pitchFamily="18" charset="0"/>
                <a:sym typeface="Times New Roman" panose="02020603050405020304" pitchFamily="18" charset="0"/>
              </a:rPr>
              <a:t>， </a:t>
            </a:r>
            <a:endParaRPr kumimoji="0" lang="en-US" altLang="zh-CN" sz="3200" kern="1200" cap="none" spc="0" normalizeH="0" baseline="0" noProof="0" dirty="0">
              <a:latin typeface="+mn-ea"/>
              <a:ea typeface="+mn-ea"/>
              <a:cs typeface="Times New Roman" panose="02020603050405020304" pitchFamily="18" charset="0"/>
              <a:sym typeface="Times New Roman" panose="02020603050405020304" pitchFamily="18" charset="0"/>
            </a:endParaRPr>
          </a:p>
          <a:p>
            <a:pPr marR="0" indent="266700" defTabSz="914400" rtl="0">
              <a:spcBef>
                <a:spcPct val="20000"/>
              </a:spcBef>
              <a:buClrTx/>
              <a:buSzTx/>
              <a:buFontTx/>
              <a:buNone/>
              <a:defRPr/>
            </a:pPr>
            <a:r>
              <a:rPr kumimoji="0" lang="en-US" altLang="zh-CN" sz="3200" kern="1200" cap="none" spc="0" normalizeH="0" baseline="0" noProof="0" dirty="0">
                <a:latin typeface="+mn-ea"/>
                <a:ea typeface="+mn-ea"/>
                <a:cs typeface="Times New Roman" panose="02020603050405020304" pitchFamily="18" charset="0"/>
                <a:sym typeface="Times New Roman" panose="02020603050405020304" pitchFamily="18" charset="0"/>
              </a:rPr>
              <a:t>PD=3cm,</a:t>
            </a:r>
            <a:r>
              <a:rPr kumimoji="0" lang="zh-CN" altLang="en-US" sz="3200" kern="1200" cap="none" spc="0" normalizeH="0" baseline="0" noProof="0" dirty="0">
                <a:latin typeface="+mn-ea"/>
                <a:ea typeface="+mn-ea"/>
                <a:cs typeface="Times New Roman" panose="02020603050405020304" pitchFamily="18" charset="0"/>
                <a:sym typeface="Times New Roman" panose="02020603050405020304" pitchFamily="18" charset="0"/>
              </a:rPr>
              <a:t>E 为OB 上一动点，则 PE最小值为  </a:t>
            </a:r>
            <a:r>
              <a:rPr kumimoji="0" lang="zh-CN" altLang="en-US" sz="3200" u="sng" kern="1200" cap="none" spc="0" normalizeH="0" baseline="0" noProof="0" dirty="0">
                <a:latin typeface="+mn-ea"/>
                <a:ea typeface="+mn-ea"/>
                <a:cs typeface="Times New Roman" panose="02020603050405020304" pitchFamily="18" charset="0"/>
                <a:sym typeface="Times New Roman" panose="02020603050405020304" pitchFamily="18" charset="0"/>
              </a:rPr>
              <a:t>      ．</a:t>
            </a:r>
            <a:endParaRPr kumimoji="0" lang="zh-CN" altLang="en-US" sz="3200" u="sng" kern="1200" cap="none" spc="0" normalizeH="0" baseline="0" noProof="0" dirty="0">
              <a:latin typeface="+mn-ea"/>
              <a:ea typeface="+mn-ea"/>
              <a:cs typeface="+mn-cs"/>
              <a:sym typeface="宋体" panose="02010600030101010101" pitchFamily="2" charset="-122"/>
            </a:endParaRPr>
          </a:p>
        </p:txBody>
      </p:sp>
      <p:grpSp>
        <p:nvGrpSpPr>
          <p:cNvPr id="10244" name="Group 100"/>
          <p:cNvGrpSpPr/>
          <p:nvPr/>
        </p:nvGrpSpPr>
        <p:grpSpPr>
          <a:xfrm>
            <a:off x="2047875" y="3500438"/>
            <a:ext cx="4186238" cy="2817812"/>
            <a:chOff x="1330" y="2213"/>
            <a:chExt cx="2637" cy="1775"/>
          </a:xfrm>
        </p:grpSpPr>
        <p:pic>
          <p:nvPicPr>
            <p:cNvPr id="10245" name="Picture 90"/>
            <p:cNvPicPr>
              <a:picLocks noChangeAspect="1"/>
            </p:cNvPicPr>
            <p:nvPr/>
          </p:nvPicPr>
          <p:blipFill>
            <a:blip r:embed="rId2">
              <a:clrChange>
                <a:clrFrom>
                  <a:srgbClr val="FFFFFF"/>
                </a:clrFrom>
                <a:clrTo>
                  <a:srgbClr val="FFFFFF">
                    <a:alpha val="0"/>
                  </a:srgbClr>
                </a:clrTo>
              </a:clrChange>
            </a:blip>
            <a:stretch>
              <a:fillRect/>
            </a:stretch>
          </p:blipFill>
          <p:spPr>
            <a:xfrm>
              <a:off x="1556" y="2399"/>
              <a:ext cx="2250" cy="1379"/>
            </a:xfrm>
            <a:prstGeom prst="rect">
              <a:avLst/>
            </a:prstGeom>
            <a:noFill/>
            <a:ln w="9525">
              <a:noFill/>
            </a:ln>
          </p:spPr>
        </p:pic>
        <p:sp>
          <p:nvSpPr>
            <p:cNvPr id="10246" name="Rectangle 93"/>
            <p:cNvSpPr/>
            <p:nvPr/>
          </p:nvSpPr>
          <p:spPr>
            <a:xfrm>
              <a:off x="3322" y="2213"/>
              <a:ext cx="253" cy="327"/>
            </a:xfrm>
            <a:prstGeom prst="rect">
              <a:avLst/>
            </a:prstGeom>
            <a:noFill/>
            <a:ln w="9525">
              <a:noFill/>
            </a:ln>
          </p:spPr>
          <p:txBody>
            <a:bodyPr wrap="none" anchor="t">
              <a:spAutoFit/>
            </a:bodyPr>
            <a:p>
              <a:r>
                <a:rPr lang="zh-CN" altLang="zh-CN" sz="2800" b="0" i="1"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A</a:t>
              </a:r>
              <a:endParaRPr lang="zh-CN" altLang="en-US" sz="2800" b="0" i="1" dirty="0">
                <a:latin typeface="Times New Roman" panose="02020603050405020304" pitchFamily="18" charset="0"/>
                <a:ea typeface="Times New Roman" panose="02020603050405020304" pitchFamily="18" charset="0"/>
                <a:sym typeface="Times New Roman" panose="02020603050405020304" pitchFamily="18" charset="0"/>
              </a:endParaRPr>
            </a:p>
          </p:txBody>
        </p:sp>
        <p:sp>
          <p:nvSpPr>
            <p:cNvPr id="10247" name="Rectangle 94"/>
            <p:cNvSpPr/>
            <p:nvPr/>
          </p:nvSpPr>
          <p:spPr>
            <a:xfrm>
              <a:off x="3714" y="3533"/>
              <a:ext cx="253" cy="327"/>
            </a:xfrm>
            <a:prstGeom prst="rect">
              <a:avLst/>
            </a:prstGeom>
            <a:noFill/>
            <a:ln w="9525">
              <a:noFill/>
            </a:ln>
          </p:spPr>
          <p:txBody>
            <a:bodyPr wrap="none" anchor="t">
              <a:spAutoFit/>
            </a:bodyPr>
            <a:p>
              <a:r>
                <a:rPr lang="zh-CN" altLang="zh-CN" sz="2800" b="0" i="1"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B</a:t>
              </a:r>
              <a:endParaRPr lang="en-US" altLang="zh-CN" sz="2800" b="0" i="1" dirty="0">
                <a:latin typeface="Times New Roman" panose="02020603050405020304" pitchFamily="18" charset="0"/>
                <a:ea typeface="Times New Roman" panose="02020603050405020304" pitchFamily="18" charset="0"/>
                <a:sym typeface="Times New Roman" panose="02020603050405020304" pitchFamily="18" charset="0"/>
              </a:endParaRPr>
            </a:p>
          </p:txBody>
        </p:sp>
        <p:sp>
          <p:nvSpPr>
            <p:cNvPr id="10248" name="Rectangle 95"/>
            <p:cNvSpPr/>
            <p:nvPr/>
          </p:nvSpPr>
          <p:spPr>
            <a:xfrm>
              <a:off x="1330" y="3541"/>
              <a:ext cx="278" cy="327"/>
            </a:xfrm>
            <a:prstGeom prst="rect">
              <a:avLst/>
            </a:prstGeom>
            <a:noFill/>
            <a:ln w="9525">
              <a:noFill/>
            </a:ln>
          </p:spPr>
          <p:txBody>
            <a:bodyPr wrap="none" anchor="t">
              <a:spAutoFit/>
            </a:bodyPr>
            <a:p>
              <a:r>
                <a:rPr lang="zh-CN" altLang="zh-CN" sz="2800" b="0" i="1"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O</a:t>
              </a:r>
              <a:endParaRPr lang="en-US" altLang="zh-CN" sz="2800" b="0" i="1" dirty="0">
                <a:latin typeface="Times New Roman" panose="02020603050405020304" pitchFamily="18" charset="0"/>
                <a:ea typeface="Times New Roman" panose="02020603050405020304" pitchFamily="18" charset="0"/>
                <a:sym typeface="Times New Roman" panose="02020603050405020304" pitchFamily="18" charset="0"/>
              </a:endParaRPr>
            </a:p>
          </p:txBody>
        </p:sp>
        <p:sp>
          <p:nvSpPr>
            <p:cNvPr id="10249" name="Rectangle 96"/>
            <p:cNvSpPr/>
            <p:nvPr/>
          </p:nvSpPr>
          <p:spPr>
            <a:xfrm>
              <a:off x="3090" y="3149"/>
              <a:ext cx="253" cy="327"/>
            </a:xfrm>
            <a:prstGeom prst="rect">
              <a:avLst/>
            </a:prstGeom>
            <a:noFill/>
            <a:ln w="9525">
              <a:noFill/>
            </a:ln>
          </p:spPr>
          <p:txBody>
            <a:bodyPr wrap="none" anchor="t">
              <a:spAutoFit/>
            </a:bodyPr>
            <a:p>
              <a:r>
                <a:rPr lang="zh-CN" altLang="zh-CN" sz="2800" b="0" i="1"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P</a:t>
              </a:r>
              <a:endParaRPr lang="en-US" altLang="zh-CN" sz="2800" b="0" i="1" dirty="0">
                <a:latin typeface="Times New Roman" panose="02020603050405020304" pitchFamily="18" charset="0"/>
                <a:ea typeface="Times New Roman" panose="02020603050405020304" pitchFamily="18" charset="0"/>
                <a:sym typeface="Times New Roman" panose="02020603050405020304" pitchFamily="18" charset="0"/>
              </a:endParaRPr>
            </a:p>
          </p:txBody>
        </p:sp>
        <p:sp>
          <p:nvSpPr>
            <p:cNvPr id="10250" name="Rectangle 97"/>
            <p:cNvSpPr/>
            <p:nvPr/>
          </p:nvSpPr>
          <p:spPr>
            <a:xfrm>
              <a:off x="3602" y="2853"/>
              <a:ext cx="265" cy="327"/>
            </a:xfrm>
            <a:prstGeom prst="rect">
              <a:avLst/>
            </a:prstGeom>
            <a:noFill/>
            <a:ln w="9525">
              <a:noFill/>
            </a:ln>
          </p:spPr>
          <p:txBody>
            <a:bodyPr wrap="none" anchor="t">
              <a:spAutoFit/>
            </a:bodyPr>
            <a:p>
              <a:r>
                <a:rPr lang="zh-CN" altLang="zh-CN" sz="2800" b="0" i="1"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C</a:t>
              </a:r>
              <a:endParaRPr lang="en-US" altLang="zh-CN" sz="2800" b="0" i="1" dirty="0">
                <a:latin typeface="Times New Roman" panose="02020603050405020304" pitchFamily="18" charset="0"/>
                <a:ea typeface="Times New Roman" panose="02020603050405020304" pitchFamily="18" charset="0"/>
                <a:sym typeface="Times New Roman" panose="02020603050405020304" pitchFamily="18" charset="0"/>
              </a:endParaRPr>
            </a:p>
          </p:txBody>
        </p:sp>
        <p:sp>
          <p:nvSpPr>
            <p:cNvPr id="10251" name="Rectangle 98"/>
            <p:cNvSpPr/>
            <p:nvPr/>
          </p:nvSpPr>
          <p:spPr>
            <a:xfrm>
              <a:off x="2602" y="2565"/>
              <a:ext cx="278" cy="327"/>
            </a:xfrm>
            <a:prstGeom prst="rect">
              <a:avLst/>
            </a:prstGeom>
            <a:noFill/>
            <a:ln w="9525">
              <a:noFill/>
            </a:ln>
          </p:spPr>
          <p:txBody>
            <a:bodyPr wrap="none" anchor="t">
              <a:spAutoFit/>
            </a:bodyPr>
            <a:p>
              <a:r>
                <a:rPr lang="zh-CN" altLang="zh-CN" sz="2800" b="0" i="1"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D</a:t>
              </a:r>
              <a:endParaRPr lang="en-US" altLang="zh-CN" sz="2800" b="0" i="1" dirty="0">
                <a:latin typeface="Times New Roman" panose="02020603050405020304" pitchFamily="18" charset="0"/>
                <a:ea typeface="Times New Roman" panose="02020603050405020304" pitchFamily="18" charset="0"/>
                <a:sym typeface="Times New Roman" panose="02020603050405020304" pitchFamily="18" charset="0"/>
              </a:endParaRPr>
            </a:p>
          </p:txBody>
        </p:sp>
        <p:sp>
          <p:nvSpPr>
            <p:cNvPr id="10252" name="Rectangle 99"/>
            <p:cNvSpPr/>
            <p:nvPr/>
          </p:nvSpPr>
          <p:spPr>
            <a:xfrm>
              <a:off x="2834" y="3661"/>
              <a:ext cx="253" cy="327"/>
            </a:xfrm>
            <a:prstGeom prst="rect">
              <a:avLst/>
            </a:prstGeom>
            <a:noFill/>
            <a:ln w="9525">
              <a:noFill/>
            </a:ln>
          </p:spPr>
          <p:txBody>
            <a:bodyPr wrap="none" anchor="t">
              <a:spAutoFit/>
            </a:bodyPr>
            <a:p>
              <a:r>
                <a:rPr lang="zh-CN" altLang="zh-CN" sz="2800" b="0" i="1"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E</a:t>
              </a:r>
              <a:endParaRPr lang="en-US" altLang="zh-CN" sz="2800" b="0" i="1" dirty="0">
                <a:latin typeface="Times New Roman" panose="02020603050405020304" pitchFamily="18" charset="0"/>
                <a:ea typeface="Times New Roman" panose="02020603050405020304" pitchFamily="18" charset="0"/>
                <a:sym typeface="Times New Roman" panose="02020603050405020304" pitchFamily="18" charset="0"/>
              </a:endParaRPr>
            </a:p>
          </p:txBody>
        </p:sp>
      </p:grpSp>
      <p:graphicFrame>
        <p:nvGraphicFramePr>
          <p:cNvPr id="18" name="对象 17">
            <a:hlinkClick r:id="" action="ppaction://ole?verb="/>
          </p:cNvPr>
          <p:cNvGraphicFramePr>
            <a:graphicFrameLocks noChangeAspect="1"/>
          </p:cNvGraphicFramePr>
          <p:nvPr/>
        </p:nvGraphicFramePr>
        <p:xfrm>
          <a:off x="1190625" y="2674779"/>
          <a:ext cx="857250" cy="519430"/>
        </p:xfrm>
        <a:graphic>
          <a:graphicData uri="http://schemas.openxmlformats.org/presentationml/2006/ole">
            <mc:AlternateContent xmlns:mc="http://schemas.openxmlformats.org/markup-compatibility/2006">
              <mc:Choice xmlns:v="urn:schemas-microsoft-com:vml" Requires="v">
                <p:oleObj spid="_x0000_s3077" name="" r:id="rId3" imgW="292100" imgH="177165" progId="Equation.KSEE3">
                  <p:embed/>
                </p:oleObj>
              </mc:Choice>
              <mc:Fallback>
                <p:oleObj name="" r:id="rId3" imgW="292100" imgH="177165" progId="Equation.KSEE3">
                  <p:embed/>
                  <p:pic>
                    <p:nvPicPr>
                      <p:cNvPr id="0" name="图片 3076"/>
                      <p:cNvPicPr/>
                      <p:nvPr/>
                    </p:nvPicPr>
                    <p:blipFill>
                      <a:blip r:embed="rId4"/>
                      <a:stretch>
                        <a:fillRect/>
                      </a:stretch>
                    </p:blipFill>
                    <p:spPr>
                      <a:xfrm>
                        <a:off x="1190625" y="2674779"/>
                        <a:ext cx="857250" cy="519430"/>
                      </a:xfrm>
                      <a:prstGeom prst="rect">
                        <a:avLst/>
                      </a:prstGeom>
                      <a:noFill/>
                      <a:ln w="38100">
                        <a:noFill/>
                        <a:miter/>
                      </a:ln>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linds(horizontal)">
                                      <p:cBhvr>
                                        <p:cTn id="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5" name="TextBox 3"/>
          <p:cNvSpPr txBox="1"/>
          <p:nvPr/>
        </p:nvSpPr>
        <p:spPr>
          <a:xfrm>
            <a:off x="655638" y="868363"/>
            <a:ext cx="8031162" cy="1570037"/>
          </a:xfrm>
          <a:prstGeom prst="rect">
            <a:avLst/>
          </a:prstGeom>
          <a:noFill/>
          <a:ln w="9525">
            <a:noFill/>
          </a:ln>
        </p:spPr>
        <p:txBody>
          <a:bodyPr anchor="t">
            <a:spAutoFit/>
          </a:bodyPr>
          <a:p>
            <a:r>
              <a:rPr lang="zh-CN" altLang="en-US" sz="3200" dirty="0">
                <a:latin typeface="Arial" panose="020B0604020202020204" pitchFamily="34" charset="0"/>
                <a:ea typeface="宋体" panose="02010600030101010101" pitchFamily="2" charset="-122"/>
              </a:rPr>
              <a:t> </a:t>
            </a:r>
            <a:r>
              <a:rPr lang="en-US" altLang="zh-CN" sz="3200" dirty="0">
                <a:latin typeface="Arial" panose="020B0604020202020204" pitchFamily="34" charset="0"/>
                <a:ea typeface="宋体" panose="02010600030101010101" pitchFamily="2" charset="-122"/>
              </a:rPr>
              <a:t>2</a:t>
            </a:r>
            <a:r>
              <a:rPr lang="zh-CN" altLang="en-US" sz="3200" dirty="0">
                <a:latin typeface="Arial" panose="020B0604020202020204" pitchFamily="34" charset="0"/>
                <a:ea typeface="宋体" panose="02010600030101010101" pitchFamily="2" charset="-122"/>
              </a:rPr>
              <a:t>、与相交两直线距离相等的点</a:t>
            </a:r>
            <a:endParaRPr lang="en-US" altLang="zh-CN" sz="3200" dirty="0">
              <a:latin typeface="Arial" panose="020B0604020202020204" pitchFamily="34" charset="0"/>
              <a:ea typeface="宋体" panose="02010600030101010101" pitchFamily="2" charset="-122"/>
            </a:endParaRPr>
          </a:p>
          <a:p>
            <a:endParaRPr lang="en-US" altLang="zh-CN" sz="3200" dirty="0">
              <a:latin typeface="Arial" panose="020B0604020202020204" pitchFamily="34" charset="0"/>
              <a:ea typeface="宋体" panose="02010600030101010101" pitchFamily="2" charset="-122"/>
            </a:endParaRPr>
          </a:p>
          <a:p>
            <a:r>
              <a:rPr lang="zh-CN" altLang="en-US" sz="3200" dirty="0">
                <a:latin typeface="Arial" panose="020B0604020202020204" pitchFamily="34" charset="0"/>
                <a:ea typeface="宋体" panose="02010600030101010101" pitchFamily="2" charset="-122"/>
              </a:rPr>
              <a:t>在</a:t>
            </a:r>
            <a:r>
              <a:rPr lang="zh-CN" altLang="en-US" sz="3200" u="sng" dirty="0">
                <a:latin typeface="Arial" panose="020B0604020202020204" pitchFamily="34" charset="0"/>
                <a:ea typeface="宋体" panose="02010600030101010101" pitchFamily="2" charset="-122"/>
              </a:rPr>
              <a:t>                                                      </a:t>
            </a:r>
            <a:r>
              <a:rPr lang="en-US" altLang="zh-CN" sz="3200" dirty="0">
                <a:latin typeface="Arial" panose="020B0604020202020204" pitchFamily="34" charset="0"/>
                <a:ea typeface="宋体" panose="02010600030101010101" pitchFamily="2" charset="-122"/>
              </a:rPr>
              <a:t>.</a:t>
            </a:r>
            <a:endParaRPr lang="zh-CN" altLang="en-US" sz="3200" dirty="0">
              <a:latin typeface="Arial" panose="020B0604020202020204" pitchFamily="34" charset="0"/>
              <a:ea typeface="宋体" panose="02010600030101010101" pitchFamily="2" charset="-122"/>
            </a:endParaRPr>
          </a:p>
        </p:txBody>
      </p:sp>
      <p:sp>
        <p:nvSpPr>
          <p:cNvPr id="3" name="TextBox 2"/>
          <p:cNvSpPr txBox="1"/>
          <p:nvPr/>
        </p:nvSpPr>
        <p:spPr>
          <a:xfrm>
            <a:off x="1189038" y="1752600"/>
            <a:ext cx="6537325" cy="584200"/>
          </a:xfrm>
          <a:prstGeom prst="rect">
            <a:avLst/>
          </a:prstGeom>
          <a:noFill/>
          <a:ln w="9525">
            <a:noFill/>
          </a:ln>
        </p:spPr>
        <p:txBody>
          <a:bodyPr anchor="t">
            <a:spAutoFit/>
          </a:bodyPr>
          <a:p>
            <a:r>
              <a:rPr lang="zh-CN" altLang="en-US" sz="3200" dirty="0">
                <a:solidFill>
                  <a:srgbClr val="FF0000"/>
                </a:solidFill>
                <a:latin typeface="Arial" panose="020B0604020202020204" pitchFamily="34" charset="0"/>
                <a:ea typeface="宋体" panose="02010600030101010101" pitchFamily="2" charset="-122"/>
              </a:rPr>
              <a:t>两相交线所成角的角平分线上</a:t>
            </a:r>
            <a:endParaRPr lang="zh-CN" altLang="en-US" sz="3200" dirty="0">
              <a:solidFill>
                <a:srgbClr val="FF0000"/>
              </a:solidFill>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 name="图片 6" descr="tb.png"/>
          <p:cNvPicPr>
            <a:picLocks noChangeAspect="1"/>
          </p:cNvPicPr>
          <p:nvPr/>
        </p:nvPicPr>
        <p:blipFill>
          <a:blip r:embed="rId1"/>
          <a:stretch>
            <a:fillRect/>
          </a:stretch>
        </p:blipFill>
        <p:spPr>
          <a:xfrm>
            <a:off x="8359775" y="155575"/>
            <a:ext cx="595313" cy="595313"/>
          </a:xfrm>
          <a:prstGeom prst="rect">
            <a:avLst/>
          </a:prstGeom>
          <a:effectLst>
            <a:outerShdw blurRad="50800" dist="38100" dir="2700000" algn="tl" rotWithShape="0">
              <a:prstClr val="black">
                <a:alpha val="40000"/>
              </a:prstClr>
            </a:outerShdw>
          </a:effectLst>
        </p:spPr>
      </p:pic>
      <p:sp>
        <p:nvSpPr>
          <p:cNvPr id="12290" name="Text Box 5"/>
          <p:cNvSpPr txBox="1"/>
          <p:nvPr/>
        </p:nvSpPr>
        <p:spPr>
          <a:xfrm>
            <a:off x="-31432" y="750888"/>
            <a:ext cx="9526587" cy="1766887"/>
          </a:xfrm>
          <a:prstGeom prst="rect">
            <a:avLst/>
          </a:prstGeom>
          <a:noFill/>
          <a:ln w="9525">
            <a:noFill/>
          </a:ln>
        </p:spPr>
        <p:txBody>
          <a:bodyPr anchor="t">
            <a:spAutoFit/>
          </a:bodyPr>
          <a:p>
            <a:pPr indent="266700">
              <a:spcBef>
                <a:spcPct val="20000"/>
              </a:spcBef>
            </a:pPr>
            <a:r>
              <a:rPr lang="zh-CN" altLang="en-US" sz="2800"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    </a:t>
            </a:r>
            <a:r>
              <a:rPr lang="en-US" altLang="zh-CN" sz="2800" b="0"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3</a:t>
            </a:r>
            <a:r>
              <a:rPr lang="zh-CN" altLang="en-US" sz="2800" b="0"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a:t>
            </a:r>
            <a:r>
              <a:rPr lang="zh-CN" altLang="en-US" sz="3200"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　</a:t>
            </a:r>
            <a:r>
              <a:rPr lang="zh-CN" altLang="en-US" sz="3200" dirty="0">
                <a:latin typeface="Times New Roman" panose="02020603050405020304" pitchFamily="18" charset="0"/>
                <a:ea typeface="宋体" panose="02010600030101010101" pitchFamily="2" charset="-122"/>
                <a:sym typeface="宋体" panose="02010600030101010101" pitchFamily="2" charset="-122"/>
              </a:rPr>
              <a:t>如图，△</a:t>
            </a:r>
            <a:r>
              <a:rPr lang="en-US" altLang="zh-CN" sz="3200" b="0" i="1" dirty="0">
                <a:latin typeface="Times New Roman" panose="02020603050405020304" pitchFamily="18" charset="0"/>
                <a:ea typeface="宋体" panose="02010600030101010101" pitchFamily="2" charset="-122"/>
                <a:sym typeface="宋体" panose="02010600030101010101" pitchFamily="2" charset="-122"/>
              </a:rPr>
              <a:t>ABC</a:t>
            </a:r>
            <a:r>
              <a:rPr lang="zh-CN" altLang="en-US" sz="3200" dirty="0">
                <a:latin typeface="Times New Roman" panose="02020603050405020304" pitchFamily="18" charset="0"/>
                <a:ea typeface="宋体" panose="02010600030101010101" pitchFamily="2" charset="-122"/>
                <a:sym typeface="宋体" panose="02010600030101010101" pitchFamily="2" charset="-122"/>
              </a:rPr>
              <a:t>中，∠</a:t>
            </a:r>
            <a:r>
              <a:rPr lang="en-US" altLang="zh-CN" sz="3200" b="0" i="1" dirty="0">
                <a:latin typeface="Times New Roman" panose="02020603050405020304" pitchFamily="18" charset="0"/>
                <a:ea typeface="宋体" panose="02010600030101010101" pitchFamily="2" charset="-122"/>
                <a:sym typeface="宋体" panose="02010600030101010101" pitchFamily="2" charset="-122"/>
              </a:rPr>
              <a:t>B </a:t>
            </a:r>
            <a:r>
              <a:rPr lang="en-US" altLang="zh-CN" sz="3200" dirty="0">
                <a:latin typeface="宋体" panose="02010600030101010101" pitchFamily="2" charset="-122"/>
                <a:ea typeface="宋体" panose="02010600030101010101" pitchFamily="2" charset="-122"/>
                <a:sym typeface="宋体" panose="02010600030101010101" pitchFamily="2" charset="-122"/>
              </a:rPr>
              <a:t>=</a:t>
            </a:r>
            <a:r>
              <a:rPr lang="en-US" altLang="zh-CN" sz="3200" dirty="0">
                <a:latin typeface="Times New Roman" panose="02020603050405020304" pitchFamily="18" charset="0"/>
                <a:ea typeface="宋体" panose="02010600030101010101" pitchFamily="2" charset="-122"/>
                <a:sym typeface="宋体" panose="02010600030101010101" pitchFamily="2" charset="-122"/>
              </a:rPr>
              <a:t>∠</a:t>
            </a:r>
            <a:r>
              <a:rPr lang="en-US" altLang="zh-CN" sz="3200" b="0" i="1" dirty="0">
                <a:latin typeface="Times New Roman" panose="02020603050405020304" pitchFamily="18" charset="0"/>
                <a:ea typeface="宋体" panose="02010600030101010101" pitchFamily="2" charset="-122"/>
                <a:sym typeface="宋体" panose="02010600030101010101" pitchFamily="2" charset="-122"/>
              </a:rPr>
              <a:t>C</a:t>
            </a:r>
            <a:r>
              <a:rPr lang="zh-CN" altLang="en-US" sz="3200" dirty="0">
                <a:latin typeface="Times New Roman" panose="02020603050405020304" pitchFamily="18" charset="0"/>
                <a:ea typeface="宋体" panose="02010600030101010101" pitchFamily="2" charset="-122"/>
                <a:sym typeface="宋体" panose="02010600030101010101" pitchFamily="2" charset="-122"/>
              </a:rPr>
              <a:t>，</a:t>
            </a:r>
            <a:r>
              <a:rPr lang="en-US" altLang="zh-CN" sz="3200" b="0" i="1" dirty="0">
                <a:latin typeface="Times New Roman" panose="02020603050405020304" pitchFamily="18" charset="0"/>
                <a:ea typeface="宋体" panose="02010600030101010101" pitchFamily="2" charset="-122"/>
                <a:sym typeface="宋体" panose="02010600030101010101" pitchFamily="2" charset="-122"/>
              </a:rPr>
              <a:t>AD </a:t>
            </a:r>
            <a:r>
              <a:rPr lang="zh-CN" altLang="en-US" sz="3200" dirty="0">
                <a:latin typeface="Times New Roman" panose="02020603050405020304" pitchFamily="18" charset="0"/>
                <a:ea typeface="宋体" panose="02010600030101010101" pitchFamily="2" charset="-122"/>
                <a:sym typeface="宋体" panose="02010600030101010101" pitchFamily="2" charset="-122"/>
              </a:rPr>
              <a:t>是∠</a:t>
            </a:r>
            <a:r>
              <a:rPr lang="en-US" altLang="zh-CN" sz="3200" b="0" i="1" dirty="0">
                <a:latin typeface="Times New Roman" panose="02020603050405020304" pitchFamily="18" charset="0"/>
                <a:ea typeface="宋体" panose="02010600030101010101" pitchFamily="2" charset="-122"/>
                <a:sym typeface="宋体" panose="02010600030101010101" pitchFamily="2" charset="-122"/>
              </a:rPr>
              <a:t>BAC </a:t>
            </a:r>
            <a:endParaRPr lang="en-US" altLang="zh-CN" sz="3200" b="0" i="1" dirty="0">
              <a:latin typeface="Times New Roman" panose="02020603050405020304" pitchFamily="18" charset="0"/>
              <a:ea typeface="宋体" panose="02010600030101010101" pitchFamily="2" charset="-122"/>
              <a:sym typeface="宋体" panose="02010600030101010101" pitchFamily="2" charset="-122"/>
            </a:endParaRPr>
          </a:p>
          <a:p>
            <a:pPr indent="266700">
              <a:spcBef>
                <a:spcPct val="20000"/>
              </a:spcBef>
            </a:pPr>
            <a:r>
              <a:rPr lang="zh-CN" altLang="en-US" sz="3200" dirty="0">
                <a:latin typeface="Times New Roman" panose="02020603050405020304" pitchFamily="18" charset="0"/>
                <a:ea typeface="宋体" panose="02010600030101010101" pitchFamily="2" charset="-122"/>
                <a:sym typeface="宋体" panose="02010600030101010101" pitchFamily="2" charset="-122"/>
              </a:rPr>
              <a:t>的平分线， </a:t>
            </a:r>
            <a:r>
              <a:rPr lang="en-US" altLang="zh-CN" sz="3200" b="0" i="1" dirty="0">
                <a:latin typeface="Times New Roman" panose="02020603050405020304" pitchFamily="18" charset="0"/>
                <a:ea typeface="宋体" panose="02010600030101010101" pitchFamily="2" charset="-122"/>
                <a:sym typeface="宋体" panose="02010600030101010101" pitchFamily="2" charset="-122"/>
              </a:rPr>
              <a:t>DE</a:t>
            </a:r>
            <a:r>
              <a:rPr lang="en-US" altLang="zh-CN" sz="3200" dirty="0">
                <a:latin typeface="Times New Roman" panose="02020603050405020304" pitchFamily="18" charset="0"/>
                <a:ea typeface="宋体" panose="02010600030101010101" pitchFamily="2" charset="-122"/>
                <a:sym typeface="宋体" panose="02010600030101010101" pitchFamily="2" charset="-122"/>
              </a:rPr>
              <a:t>⊥</a:t>
            </a:r>
            <a:r>
              <a:rPr lang="en-US" altLang="zh-CN" sz="3200" b="0" i="1" dirty="0">
                <a:latin typeface="Times New Roman" panose="02020603050405020304" pitchFamily="18" charset="0"/>
                <a:ea typeface="宋体" panose="02010600030101010101" pitchFamily="2" charset="-122"/>
                <a:sym typeface="宋体" panose="02010600030101010101" pitchFamily="2" charset="-122"/>
              </a:rPr>
              <a:t>AB</a:t>
            </a:r>
            <a:r>
              <a:rPr lang="zh-CN" altLang="en-US" sz="3200" dirty="0">
                <a:latin typeface="Times New Roman" panose="02020603050405020304" pitchFamily="18" charset="0"/>
                <a:ea typeface="宋体" panose="02010600030101010101" pitchFamily="2" charset="-122"/>
                <a:sym typeface="宋体" panose="02010600030101010101" pitchFamily="2" charset="-122"/>
              </a:rPr>
              <a:t>，</a:t>
            </a:r>
            <a:r>
              <a:rPr lang="en-US" altLang="zh-CN" sz="3200" b="0" i="1" dirty="0">
                <a:latin typeface="Times New Roman" panose="02020603050405020304" pitchFamily="18" charset="0"/>
                <a:ea typeface="宋体" panose="02010600030101010101" pitchFamily="2" charset="-122"/>
                <a:sym typeface="宋体" panose="02010600030101010101" pitchFamily="2" charset="-122"/>
              </a:rPr>
              <a:t>DF</a:t>
            </a:r>
            <a:r>
              <a:rPr lang="en-US" altLang="zh-CN" sz="3200" dirty="0">
                <a:latin typeface="Times New Roman" panose="02020603050405020304" pitchFamily="18" charset="0"/>
                <a:ea typeface="宋体" panose="02010600030101010101" pitchFamily="2" charset="-122"/>
                <a:sym typeface="宋体" panose="02010600030101010101" pitchFamily="2" charset="-122"/>
              </a:rPr>
              <a:t>⊥</a:t>
            </a:r>
            <a:r>
              <a:rPr lang="en-US" altLang="zh-CN" sz="3200" b="0" i="1" dirty="0">
                <a:latin typeface="Times New Roman" panose="02020603050405020304" pitchFamily="18" charset="0"/>
                <a:ea typeface="宋体" panose="02010600030101010101" pitchFamily="2" charset="-122"/>
                <a:sym typeface="宋体" panose="02010600030101010101" pitchFamily="2" charset="-122"/>
              </a:rPr>
              <a:t>AC</a:t>
            </a:r>
            <a:r>
              <a:rPr lang="zh-CN" altLang="en-US" sz="3200" dirty="0">
                <a:latin typeface="Times New Roman" panose="02020603050405020304" pitchFamily="18" charset="0"/>
                <a:ea typeface="宋体" panose="02010600030101010101" pitchFamily="2" charset="-122"/>
                <a:sym typeface="宋体" panose="02010600030101010101" pitchFamily="2" charset="-122"/>
              </a:rPr>
              <a:t>，垂足分别为</a:t>
            </a:r>
            <a:r>
              <a:rPr lang="en-US" altLang="zh-CN" sz="3200" b="0" i="1" dirty="0">
                <a:latin typeface="Times New Roman" panose="02020603050405020304" pitchFamily="18" charset="0"/>
                <a:ea typeface="宋体" panose="02010600030101010101" pitchFamily="2" charset="-122"/>
                <a:sym typeface="宋体" panose="02010600030101010101" pitchFamily="2" charset="-122"/>
              </a:rPr>
              <a:t>E</a:t>
            </a:r>
            <a:r>
              <a:rPr lang="zh-CN" altLang="en-US" sz="3200" dirty="0">
                <a:latin typeface="Times New Roman" panose="02020603050405020304" pitchFamily="18" charset="0"/>
                <a:ea typeface="宋体" panose="02010600030101010101" pitchFamily="2" charset="-122"/>
                <a:sym typeface="宋体" panose="02010600030101010101" pitchFamily="2" charset="-122"/>
              </a:rPr>
              <a:t>，  </a:t>
            </a:r>
            <a:endParaRPr lang="en-US" altLang="zh-CN" sz="3200" dirty="0">
              <a:latin typeface="Times New Roman" panose="02020603050405020304" pitchFamily="18" charset="0"/>
              <a:ea typeface="宋体" panose="02010600030101010101" pitchFamily="2" charset="-122"/>
              <a:sym typeface="宋体" panose="02010600030101010101" pitchFamily="2" charset="-122"/>
            </a:endParaRPr>
          </a:p>
          <a:p>
            <a:pPr indent="266700">
              <a:spcBef>
                <a:spcPct val="20000"/>
              </a:spcBef>
            </a:pPr>
            <a:r>
              <a:rPr lang="en-US" altLang="zh-CN" sz="3200" b="0" i="1" dirty="0">
                <a:latin typeface="Times New Roman" panose="02020603050405020304" pitchFamily="18" charset="0"/>
                <a:ea typeface="宋体" panose="02010600030101010101" pitchFamily="2" charset="-122"/>
                <a:sym typeface="宋体" panose="02010600030101010101" pitchFamily="2" charset="-122"/>
              </a:rPr>
              <a:t>F</a:t>
            </a:r>
            <a:r>
              <a:rPr lang="zh-CN" altLang="en-US" sz="3200" dirty="0">
                <a:latin typeface="Times New Roman" panose="02020603050405020304" pitchFamily="18" charset="0"/>
                <a:ea typeface="宋体" panose="02010600030101010101" pitchFamily="2" charset="-122"/>
                <a:sym typeface="宋体" panose="02010600030101010101" pitchFamily="2" charset="-122"/>
              </a:rPr>
              <a:t>．求证：</a:t>
            </a:r>
            <a:r>
              <a:rPr lang="en-US" altLang="zh-CN" sz="3200" b="0" i="1" dirty="0">
                <a:latin typeface="Times New Roman" panose="02020603050405020304" pitchFamily="18" charset="0"/>
                <a:ea typeface="宋体" panose="02010600030101010101" pitchFamily="2" charset="-122"/>
                <a:sym typeface="宋体" panose="02010600030101010101" pitchFamily="2" charset="-122"/>
              </a:rPr>
              <a:t>EB </a:t>
            </a:r>
            <a:r>
              <a:rPr lang="en-US" altLang="zh-CN" sz="3200" dirty="0">
                <a:latin typeface="宋体" panose="02010600030101010101" pitchFamily="2" charset="-122"/>
                <a:ea typeface="宋体" panose="02010600030101010101" pitchFamily="2" charset="-122"/>
                <a:sym typeface="宋体" panose="02010600030101010101" pitchFamily="2" charset="-122"/>
              </a:rPr>
              <a:t>=</a:t>
            </a:r>
            <a:r>
              <a:rPr lang="en-US" altLang="zh-CN" sz="3200" b="0" i="1" dirty="0">
                <a:latin typeface="Times New Roman" panose="02020603050405020304" pitchFamily="18" charset="0"/>
                <a:ea typeface="宋体" panose="02010600030101010101" pitchFamily="2" charset="-122"/>
                <a:sym typeface="宋体" panose="02010600030101010101" pitchFamily="2" charset="-122"/>
              </a:rPr>
              <a:t>FC</a:t>
            </a:r>
            <a:r>
              <a:rPr lang="zh-CN" altLang="en-US" sz="3200" dirty="0">
                <a:latin typeface="Times New Roman" panose="02020603050405020304" pitchFamily="18" charset="0"/>
                <a:ea typeface="宋体" panose="02010600030101010101" pitchFamily="2" charset="-122"/>
                <a:sym typeface="宋体" panose="02010600030101010101" pitchFamily="2" charset="-122"/>
              </a:rPr>
              <a:t>．</a:t>
            </a:r>
            <a:endParaRPr lang="zh-CN" altLang="en-US" sz="3200" dirty="0">
              <a:latin typeface="Times New Roman" panose="02020603050405020304" pitchFamily="18" charset="0"/>
              <a:ea typeface="宋体" panose="02010600030101010101" pitchFamily="2" charset="-122"/>
              <a:sym typeface="宋体" panose="02010600030101010101" pitchFamily="2" charset="-122"/>
            </a:endParaRPr>
          </a:p>
        </p:txBody>
      </p:sp>
      <p:sp>
        <p:nvSpPr>
          <p:cNvPr id="12291" name="矩形 6"/>
          <p:cNvSpPr/>
          <p:nvPr/>
        </p:nvSpPr>
        <p:spPr>
          <a:xfrm>
            <a:off x="177800" y="98743"/>
            <a:ext cx="7197725" cy="652462"/>
          </a:xfrm>
          <a:prstGeom prst="rect">
            <a:avLst/>
          </a:prstGeom>
          <a:noFill/>
          <a:ln w="73025" cap="flat" cmpd="thickThin">
            <a:solidFill>
              <a:srgbClr val="D60093"/>
            </a:solidFill>
            <a:prstDash val="solid"/>
            <a:miter/>
            <a:headEnd type="none" w="med" len="med"/>
            <a:tailEnd type="none" w="med" len="med"/>
          </a:ln>
        </p:spPr>
        <p:txBody>
          <a:bodyPr anchor="t">
            <a:spAutoFit/>
          </a:bodyPr>
          <a:p>
            <a:r>
              <a:rPr lang="zh-CN" altLang="en-US" sz="3200" dirty="0">
                <a:latin typeface="宋体" panose="02010600030101010101" pitchFamily="2" charset="-122"/>
                <a:ea typeface="宋体" panose="02010600030101010101" pitchFamily="2" charset="-122"/>
              </a:rPr>
              <a:t>解决简单问题，巩固角的平分线的性质</a:t>
            </a:r>
            <a:endParaRPr lang="zh-CN" altLang="en-US" sz="3200" dirty="0">
              <a:latin typeface="宋体" panose="02010600030101010101" pitchFamily="2" charset="-122"/>
              <a:ea typeface="宋体" panose="02010600030101010101" pitchFamily="2" charset="-122"/>
            </a:endParaRPr>
          </a:p>
        </p:txBody>
      </p:sp>
      <p:grpSp>
        <p:nvGrpSpPr>
          <p:cNvPr id="12292" name="Group 57"/>
          <p:cNvGrpSpPr/>
          <p:nvPr/>
        </p:nvGrpSpPr>
        <p:grpSpPr>
          <a:xfrm>
            <a:off x="4625975" y="2789238"/>
            <a:ext cx="3786188" cy="3903662"/>
            <a:chOff x="2914" y="1797"/>
            <a:chExt cx="2385" cy="2459"/>
          </a:xfrm>
        </p:grpSpPr>
        <p:pic>
          <p:nvPicPr>
            <p:cNvPr id="12293" name="Picture 49"/>
            <p:cNvPicPr>
              <a:picLocks noChangeAspect="1"/>
            </p:cNvPicPr>
            <p:nvPr/>
          </p:nvPicPr>
          <p:blipFill>
            <a:blip r:embed="rId2">
              <a:clrChange>
                <a:clrFrom>
                  <a:srgbClr val="FFFFFF"/>
                </a:clrFrom>
                <a:clrTo>
                  <a:srgbClr val="FFFFFF">
                    <a:alpha val="0"/>
                  </a:srgbClr>
                </a:clrTo>
              </a:clrChange>
            </a:blip>
            <a:stretch>
              <a:fillRect/>
            </a:stretch>
          </p:blipFill>
          <p:spPr>
            <a:xfrm>
              <a:off x="3111" y="2014"/>
              <a:ext cx="1990" cy="2014"/>
            </a:xfrm>
            <a:prstGeom prst="rect">
              <a:avLst/>
            </a:prstGeom>
            <a:noFill/>
            <a:ln w="9525">
              <a:noFill/>
            </a:ln>
          </p:spPr>
        </p:pic>
        <p:sp>
          <p:nvSpPr>
            <p:cNvPr id="12294" name="Rectangle 51"/>
            <p:cNvSpPr/>
            <p:nvPr/>
          </p:nvSpPr>
          <p:spPr>
            <a:xfrm>
              <a:off x="3978" y="1797"/>
              <a:ext cx="253" cy="327"/>
            </a:xfrm>
            <a:prstGeom prst="rect">
              <a:avLst/>
            </a:prstGeom>
            <a:noFill/>
            <a:ln w="9525">
              <a:noFill/>
            </a:ln>
          </p:spPr>
          <p:txBody>
            <a:bodyPr wrap="none" anchor="t">
              <a:spAutoFit/>
            </a:bodyPr>
            <a:p>
              <a:r>
                <a:rPr lang="en-US" altLang="zh-CN" sz="2800" b="0" i="1" dirty="0">
                  <a:latin typeface="Times New Roman" panose="02020603050405020304" pitchFamily="18" charset="0"/>
                  <a:ea typeface="宋体" panose="02010600030101010101" pitchFamily="2" charset="-122"/>
                  <a:sym typeface="宋体" panose="02010600030101010101" pitchFamily="2" charset="-122"/>
                </a:rPr>
                <a:t>A</a:t>
              </a:r>
              <a:endParaRPr lang="zh-CN" altLang="en-US" sz="2800" b="0" i="1" dirty="0">
                <a:latin typeface="Times New Roman" panose="02020603050405020304" pitchFamily="18" charset="0"/>
                <a:ea typeface="宋体" panose="02010600030101010101" pitchFamily="2" charset="-122"/>
                <a:sym typeface="宋体" panose="02010600030101010101" pitchFamily="2" charset="-122"/>
              </a:endParaRPr>
            </a:p>
          </p:txBody>
        </p:sp>
        <p:sp>
          <p:nvSpPr>
            <p:cNvPr id="12295" name="Rectangle 52"/>
            <p:cNvSpPr/>
            <p:nvPr/>
          </p:nvSpPr>
          <p:spPr>
            <a:xfrm>
              <a:off x="2914" y="3773"/>
              <a:ext cx="253" cy="327"/>
            </a:xfrm>
            <a:prstGeom prst="rect">
              <a:avLst/>
            </a:prstGeom>
            <a:noFill/>
            <a:ln w="9525">
              <a:noFill/>
            </a:ln>
          </p:spPr>
          <p:txBody>
            <a:bodyPr wrap="none" anchor="t">
              <a:spAutoFit/>
            </a:bodyPr>
            <a:p>
              <a:r>
                <a:rPr lang="en-US" altLang="zh-CN" sz="2800" b="0" i="1" dirty="0">
                  <a:latin typeface="Times New Roman" panose="02020603050405020304" pitchFamily="18" charset="0"/>
                  <a:ea typeface="宋体" panose="02010600030101010101" pitchFamily="2" charset="-122"/>
                  <a:sym typeface="宋体" panose="02010600030101010101" pitchFamily="2" charset="-122"/>
                </a:rPr>
                <a:t>B</a:t>
              </a:r>
              <a:endParaRPr lang="zh-CN" altLang="en-US" sz="2800" b="0" i="1" dirty="0">
                <a:latin typeface="Times New Roman" panose="02020603050405020304" pitchFamily="18" charset="0"/>
                <a:ea typeface="宋体" panose="02010600030101010101" pitchFamily="2" charset="-122"/>
                <a:sym typeface="宋体" panose="02010600030101010101" pitchFamily="2" charset="-122"/>
              </a:endParaRPr>
            </a:p>
          </p:txBody>
        </p:sp>
        <p:sp>
          <p:nvSpPr>
            <p:cNvPr id="12296" name="Rectangle 53"/>
            <p:cNvSpPr/>
            <p:nvPr/>
          </p:nvSpPr>
          <p:spPr>
            <a:xfrm>
              <a:off x="5034" y="3781"/>
              <a:ext cx="265" cy="327"/>
            </a:xfrm>
            <a:prstGeom prst="rect">
              <a:avLst/>
            </a:prstGeom>
            <a:noFill/>
            <a:ln w="9525">
              <a:noFill/>
            </a:ln>
          </p:spPr>
          <p:txBody>
            <a:bodyPr wrap="none" anchor="t">
              <a:spAutoFit/>
            </a:bodyPr>
            <a:p>
              <a:r>
                <a:rPr lang="en-US" altLang="zh-CN" sz="2800" b="0" i="1" dirty="0">
                  <a:latin typeface="Times New Roman" panose="02020603050405020304" pitchFamily="18" charset="0"/>
                  <a:ea typeface="宋体" panose="02010600030101010101" pitchFamily="2" charset="-122"/>
                  <a:sym typeface="宋体" panose="02010600030101010101" pitchFamily="2" charset="-122"/>
                </a:rPr>
                <a:t>C</a:t>
              </a:r>
              <a:endParaRPr lang="zh-CN" altLang="en-US" sz="2800" b="0" i="1" dirty="0">
                <a:latin typeface="Times New Roman" panose="02020603050405020304" pitchFamily="18" charset="0"/>
                <a:ea typeface="宋体" panose="02010600030101010101" pitchFamily="2" charset="-122"/>
                <a:sym typeface="宋体" panose="02010600030101010101" pitchFamily="2" charset="-122"/>
              </a:endParaRPr>
            </a:p>
          </p:txBody>
        </p:sp>
        <p:sp>
          <p:nvSpPr>
            <p:cNvPr id="12297" name="Rectangle 54"/>
            <p:cNvSpPr/>
            <p:nvPr/>
          </p:nvSpPr>
          <p:spPr>
            <a:xfrm>
              <a:off x="3970" y="3929"/>
              <a:ext cx="278" cy="327"/>
            </a:xfrm>
            <a:prstGeom prst="rect">
              <a:avLst/>
            </a:prstGeom>
            <a:noFill/>
            <a:ln w="9525">
              <a:noFill/>
            </a:ln>
          </p:spPr>
          <p:txBody>
            <a:bodyPr wrap="none" anchor="t">
              <a:spAutoFit/>
            </a:bodyPr>
            <a:p>
              <a:r>
                <a:rPr lang="en-US" altLang="zh-CN" sz="2800" b="0" i="1" dirty="0">
                  <a:latin typeface="Times New Roman" panose="02020603050405020304" pitchFamily="18" charset="0"/>
                  <a:ea typeface="宋体" panose="02010600030101010101" pitchFamily="2" charset="-122"/>
                  <a:sym typeface="宋体" panose="02010600030101010101" pitchFamily="2" charset="-122"/>
                </a:rPr>
                <a:t>D</a:t>
              </a:r>
              <a:endParaRPr lang="zh-CN" altLang="en-US" sz="2800" b="0" i="1" dirty="0">
                <a:latin typeface="Times New Roman" panose="02020603050405020304" pitchFamily="18" charset="0"/>
                <a:ea typeface="宋体" panose="02010600030101010101" pitchFamily="2" charset="-122"/>
                <a:sym typeface="宋体" panose="02010600030101010101" pitchFamily="2" charset="-122"/>
              </a:endParaRPr>
            </a:p>
          </p:txBody>
        </p:sp>
        <p:sp>
          <p:nvSpPr>
            <p:cNvPr id="12298" name="Rectangle 55"/>
            <p:cNvSpPr/>
            <p:nvPr/>
          </p:nvSpPr>
          <p:spPr>
            <a:xfrm>
              <a:off x="3114" y="3353"/>
              <a:ext cx="253" cy="327"/>
            </a:xfrm>
            <a:prstGeom prst="rect">
              <a:avLst/>
            </a:prstGeom>
            <a:noFill/>
            <a:ln w="9525">
              <a:noFill/>
            </a:ln>
          </p:spPr>
          <p:txBody>
            <a:bodyPr wrap="none" anchor="t">
              <a:spAutoFit/>
            </a:bodyPr>
            <a:p>
              <a:r>
                <a:rPr lang="en-US" altLang="zh-CN" sz="2800" b="0" i="1" dirty="0">
                  <a:latin typeface="Times New Roman" panose="02020603050405020304" pitchFamily="18" charset="0"/>
                  <a:ea typeface="宋体" panose="02010600030101010101" pitchFamily="2" charset="-122"/>
                  <a:sym typeface="宋体" panose="02010600030101010101" pitchFamily="2" charset="-122"/>
                </a:rPr>
                <a:t>E</a:t>
              </a:r>
              <a:endParaRPr lang="zh-CN" altLang="en-US" sz="2800" b="0" i="1" dirty="0">
                <a:latin typeface="Times New Roman" panose="02020603050405020304" pitchFamily="18" charset="0"/>
                <a:ea typeface="宋体" panose="02010600030101010101" pitchFamily="2" charset="-122"/>
                <a:sym typeface="宋体" panose="02010600030101010101" pitchFamily="2" charset="-122"/>
              </a:endParaRPr>
            </a:p>
          </p:txBody>
        </p:sp>
        <p:sp>
          <p:nvSpPr>
            <p:cNvPr id="12299" name="Rectangle 56"/>
            <p:cNvSpPr/>
            <p:nvPr/>
          </p:nvSpPr>
          <p:spPr>
            <a:xfrm>
              <a:off x="4858" y="3353"/>
              <a:ext cx="253" cy="327"/>
            </a:xfrm>
            <a:prstGeom prst="rect">
              <a:avLst/>
            </a:prstGeom>
            <a:noFill/>
            <a:ln w="9525">
              <a:noFill/>
            </a:ln>
          </p:spPr>
          <p:txBody>
            <a:bodyPr wrap="none" anchor="t">
              <a:spAutoFit/>
            </a:bodyPr>
            <a:p>
              <a:r>
                <a:rPr lang="en-US" altLang="zh-CN" sz="2800" b="0" i="1" dirty="0">
                  <a:latin typeface="Times New Roman" panose="02020603050405020304" pitchFamily="18" charset="0"/>
                  <a:ea typeface="宋体" panose="02010600030101010101" pitchFamily="2" charset="-122"/>
                  <a:sym typeface="宋体" panose="02010600030101010101" pitchFamily="2" charset="-122"/>
                </a:rPr>
                <a:t>F</a:t>
              </a:r>
              <a:endParaRPr lang="zh-CN" altLang="en-US" sz="2800" b="0" i="1" dirty="0">
                <a:latin typeface="Times New Roman" panose="02020603050405020304" pitchFamily="18" charset="0"/>
                <a:ea typeface="宋体" panose="02010600030101010101" pitchFamily="2" charset="-122"/>
                <a:sym typeface="宋体" panose="02010600030101010101" pitchFamily="2" charset="-122"/>
              </a:endParaRPr>
            </a:p>
          </p:txBody>
        </p:sp>
      </p:grpSp>
      <p:sp>
        <p:nvSpPr>
          <p:cNvPr id="13" name="TextBox 12"/>
          <p:cNvSpPr txBox="1"/>
          <p:nvPr/>
        </p:nvSpPr>
        <p:spPr>
          <a:xfrm>
            <a:off x="6142038" y="3717925"/>
            <a:ext cx="258762" cy="523875"/>
          </a:xfrm>
          <a:prstGeom prst="rect">
            <a:avLst/>
          </a:prstGeom>
          <a:noFill/>
          <a:ln w="9525">
            <a:noFill/>
          </a:ln>
        </p:spPr>
        <p:txBody>
          <a:bodyPr anchor="t">
            <a:spAutoFit/>
          </a:bodyPr>
          <a:p>
            <a:r>
              <a:rPr lang="en-US" altLang="zh-CN" sz="2800" dirty="0">
                <a:latin typeface="Arial" panose="020B0604020202020204" pitchFamily="34" charset="0"/>
                <a:ea typeface="宋体" panose="02010600030101010101" pitchFamily="2" charset="-122"/>
              </a:rPr>
              <a:t>1</a:t>
            </a:r>
            <a:endParaRPr lang="zh-CN" altLang="en-US" sz="2800" dirty="0">
              <a:latin typeface="Arial" panose="020B0604020202020204" pitchFamily="34" charset="0"/>
              <a:ea typeface="宋体" panose="02010600030101010101" pitchFamily="2" charset="-122"/>
            </a:endParaRPr>
          </a:p>
        </p:txBody>
      </p:sp>
      <p:sp>
        <p:nvSpPr>
          <p:cNvPr id="14" name="TextBox 13"/>
          <p:cNvSpPr txBox="1"/>
          <p:nvPr/>
        </p:nvSpPr>
        <p:spPr>
          <a:xfrm>
            <a:off x="6507163" y="3687763"/>
            <a:ext cx="258762" cy="523875"/>
          </a:xfrm>
          <a:prstGeom prst="rect">
            <a:avLst/>
          </a:prstGeom>
          <a:noFill/>
          <a:ln w="9525">
            <a:noFill/>
          </a:ln>
        </p:spPr>
        <p:txBody>
          <a:bodyPr anchor="t">
            <a:spAutoFit/>
          </a:bodyPr>
          <a:p>
            <a:r>
              <a:rPr lang="en-US" altLang="zh-CN" sz="2800" dirty="0">
                <a:latin typeface="Arial" panose="020B0604020202020204" pitchFamily="34" charset="0"/>
                <a:ea typeface="宋体" panose="02010600030101010101" pitchFamily="2" charset="-122"/>
              </a:rPr>
              <a:t>2</a:t>
            </a:r>
            <a:endParaRPr lang="zh-CN" altLang="en-US" sz="2800" dirty="0">
              <a:latin typeface="Arial" panose="020B0604020202020204" pitchFamily="34" charset="0"/>
              <a:ea typeface="宋体" panose="02010600030101010101" pitchFamily="2" charset="-122"/>
            </a:endParaRPr>
          </a:p>
        </p:txBody>
      </p:sp>
      <p:sp>
        <p:nvSpPr>
          <p:cNvPr id="79876" name="Rectangle 4"/>
          <p:cNvSpPr/>
          <p:nvPr/>
        </p:nvSpPr>
        <p:spPr>
          <a:xfrm>
            <a:off x="122238" y="2519204"/>
            <a:ext cx="7710487" cy="1198880"/>
          </a:xfrm>
          <a:prstGeom prst="rect">
            <a:avLst/>
          </a:prstGeom>
          <a:noFill/>
          <a:ln w="9525">
            <a:noFill/>
          </a:ln>
        </p:spPr>
        <p:txBody>
          <a:bodyPr anchor="ctr">
            <a:spAutoFit/>
          </a:bodyPr>
          <a:p>
            <a:r>
              <a:rPr lang="zh-CN" altLang="en-US" sz="2400" dirty="0">
                <a:solidFill>
                  <a:srgbClr val="FF0000"/>
                </a:solidFill>
                <a:latin typeface="Arial" panose="020B0604020202020204" pitchFamily="34" charset="0"/>
                <a:ea typeface="宋体" panose="02010600030101010101" pitchFamily="2" charset="-122"/>
              </a:rPr>
              <a:t>证明：∵</a:t>
            </a:r>
            <a:r>
              <a:rPr lang="en-US" sz="2400" dirty="0">
                <a:solidFill>
                  <a:srgbClr val="FF0000"/>
                </a:solidFill>
                <a:latin typeface="Arial" panose="020B0604020202020204" pitchFamily="34" charset="0"/>
                <a:ea typeface="宋体" panose="02010600030101010101" pitchFamily="2" charset="-122"/>
              </a:rPr>
              <a:t>AD</a:t>
            </a:r>
            <a:r>
              <a:rPr lang="zh-CN" altLang="en-US" sz="2400" dirty="0">
                <a:solidFill>
                  <a:srgbClr val="FF0000"/>
                </a:solidFill>
                <a:latin typeface="Arial" panose="020B0604020202020204" pitchFamily="34" charset="0"/>
                <a:ea typeface="宋体" panose="02010600030101010101" pitchFamily="2" charset="-122"/>
              </a:rPr>
              <a:t>平分</a:t>
            </a:r>
            <a:r>
              <a:rPr lang="en-US" sz="2400" dirty="0">
                <a:solidFill>
                  <a:srgbClr val="FF0000"/>
                </a:solidFill>
                <a:latin typeface="Arial" panose="020B0604020202020204" pitchFamily="34" charset="0"/>
                <a:sym typeface="宋体" panose="02010600030101010101" pitchFamily="2" charset="-122"/>
              </a:rPr>
              <a:t>∠BAC ， DE⊥AB，DF⊥AC</a:t>
            </a:r>
            <a:br>
              <a:rPr lang="en-US" sz="2400" dirty="0">
                <a:solidFill>
                  <a:srgbClr val="FF0000"/>
                </a:solidFill>
                <a:latin typeface="Arial" panose="020B0604020202020204" pitchFamily="34" charset="0"/>
                <a:ea typeface="宋体" panose="02010600030101010101" pitchFamily="2" charset="-122"/>
              </a:rPr>
            </a:br>
            <a:r>
              <a:rPr lang="zh-CN" altLang="en-US" sz="2400" dirty="0">
                <a:solidFill>
                  <a:srgbClr val="FF0000"/>
                </a:solidFill>
                <a:latin typeface="Arial" panose="020B0604020202020204" pitchFamily="34" charset="0"/>
                <a:ea typeface="宋体" panose="02010600030101010101" pitchFamily="2" charset="-122"/>
              </a:rPr>
              <a:t>　　 ∴</a:t>
            </a:r>
            <a:r>
              <a:rPr lang="en-US" altLang="zh-CN" sz="2400" dirty="0">
                <a:solidFill>
                  <a:srgbClr val="FF0000"/>
                </a:solidFill>
                <a:latin typeface="Arial" panose="020B0604020202020204" pitchFamily="34" charset="0"/>
                <a:ea typeface="宋体" panose="02010600030101010101" pitchFamily="2" charset="-122"/>
              </a:rPr>
              <a:t>DE</a:t>
            </a:r>
            <a:r>
              <a:rPr lang="zh-CN" altLang="en-US" sz="2400" dirty="0">
                <a:solidFill>
                  <a:srgbClr val="FF0000"/>
                </a:solidFill>
                <a:latin typeface="Arial" panose="020B0604020202020204" pitchFamily="34" charset="0"/>
                <a:ea typeface="宋体" panose="02010600030101010101" pitchFamily="2" charset="-122"/>
              </a:rPr>
              <a:t>＝</a:t>
            </a:r>
            <a:r>
              <a:rPr lang="en-US" altLang="zh-CN" sz="2400" dirty="0">
                <a:solidFill>
                  <a:srgbClr val="FF0000"/>
                </a:solidFill>
                <a:latin typeface="Arial" panose="020B0604020202020204" pitchFamily="34" charset="0"/>
                <a:ea typeface="宋体" panose="02010600030101010101" pitchFamily="2" charset="-122"/>
              </a:rPr>
              <a:t>DF,</a:t>
            </a:r>
            <a:r>
              <a:rPr lang="en-US" sz="2400" dirty="0">
                <a:solidFill>
                  <a:srgbClr val="FF0000"/>
                </a:solidFill>
                <a:latin typeface="Arial" panose="020B0604020202020204" pitchFamily="34" charset="0"/>
                <a:sym typeface="宋体" panose="02010600030101010101" pitchFamily="2" charset="-122"/>
              </a:rPr>
              <a:t>∠BED=∠CFD=90</a:t>
            </a:r>
            <a:r>
              <a:rPr lang="zh-CN" altLang="en-US" sz="2400" dirty="0">
                <a:solidFill>
                  <a:srgbClr val="FF0000"/>
                </a:solidFill>
                <a:latin typeface="Arial" panose="020B0604020202020204" pitchFamily="34" charset="0"/>
                <a:sym typeface="宋体" panose="02010600030101010101" pitchFamily="2" charset="-122"/>
              </a:rPr>
              <a:t>°</a:t>
            </a:r>
            <a:r>
              <a:rPr lang="en-US" sz="2400" dirty="0">
                <a:solidFill>
                  <a:srgbClr val="FF0000"/>
                </a:solidFill>
                <a:latin typeface="Arial" panose="020B0604020202020204" pitchFamily="34" charset="0"/>
                <a:sym typeface="宋体" panose="02010600030101010101" pitchFamily="2" charset="-122"/>
              </a:rPr>
              <a:t> </a:t>
            </a:r>
            <a:br>
              <a:rPr lang="en-US" altLang="zh-CN" sz="2400" dirty="0">
                <a:solidFill>
                  <a:schemeClr val="tx2"/>
                </a:solidFill>
                <a:latin typeface="Arial" panose="020B0604020202020204" pitchFamily="34" charset="0"/>
                <a:ea typeface="宋体" panose="02010600030101010101" pitchFamily="2" charset="-122"/>
              </a:rPr>
            </a:br>
            <a:r>
              <a:rPr lang="zh-CN" altLang="en-US" sz="2400" dirty="0">
                <a:solidFill>
                  <a:schemeClr val="tx2"/>
                </a:solidFill>
                <a:latin typeface="Arial" panose="020B0604020202020204" pitchFamily="34" charset="0"/>
                <a:ea typeface="宋体" panose="02010600030101010101" pitchFamily="2" charset="-122"/>
              </a:rPr>
              <a:t>　</a:t>
            </a:r>
            <a:r>
              <a:rPr lang="en-US" altLang="zh-CN" sz="2400" dirty="0">
                <a:solidFill>
                  <a:schemeClr val="tx2"/>
                </a:solidFill>
                <a:latin typeface="Arial" panose="020B0604020202020204" pitchFamily="34" charset="0"/>
                <a:ea typeface="宋体" panose="02010600030101010101" pitchFamily="2" charset="-122"/>
              </a:rPr>
              <a:t>         </a:t>
            </a:r>
            <a:r>
              <a:rPr lang="en-US" sz="2400" dirty="0">
                <a:solidFill>
                  <a:srgbClr val="FF0000"/>
                </a:solidFill>
                <a:latin typeface="Arial" panose="020B0604020202020204" pitchFamily="34" charset="0"/>
                <a:ea typeface="宋体" panose="02010600030101010101" pitchFamily="2" charset="-122"/>
              </a:rPr>
              <a:t>在△BDE与△CDF中</a:t>
            </a:r>
            <a:endParaRPr lang="en-US" sz="2400" dirty="0">
              <a:solidFill>
                <a:srgbClr val="FF0000"/>
              </a:solidFill>
              <a:latin typeface="Arial" panose="020B0604020202020204" pitchFamily="34" charset="0"/>
              <a:ea typeface="宋体" panose="02010600030101010101" pitchFamily="2" charset="-122"/>
            </a:endParaRPr>
          </a:p>
        </p:txBody>
      </p:sp>
      <p:graphicFrame>
        <p:nvGraphicFramePr>
          <p:cNvPr id="2" name="对象 1">
            <a:hlinkClick r:id="" action="ppaction://ole?verb="/>
          </p:cNvPr>
          <p:cNvGraphicFramePr>
            <a:graphicFrameLocks noChangeAspect="1"/>
          </p:cNvGraphicFramePr>
          <p:nvPr/>
        </p:nvGraphicFramePr>
        <p:xfrm>
          <a:off x="1205230" y="3717925"/>
          <a:ext cx="2277745" cy="1449705"/>
        </p:xfrm>
        <a:graphic>
          <a:graphicData uri="http://schemas.openxmlformats.org/presentationml/2006/ole">
            <mc:AlternateContent xmlns:mc="http://schemas.openxmlformats.org/markup-compatibility/2006">
              <mc:Choice xmlns:v="urn:schemas-microsoft-com:vml" Requires="v">
                <p:oleObj spid="_x0000_s1025" name="" r:id="rId3" imgW="1117600" imgH="711200" progId="Equation.KSEE3">
                  <p:embed/>
                </p:oleObj>
              </mc:Choice>
              <mc:Fallback>
                <p:oleObj name="" r:id="rId3" imgW="1117600" imgH="711200" progId="Equation.KSEE3">
                  <p:embed/>
                  <p:pic>
                    <p:nvPicPr>
                      <p:cNvPr id="0" name="图片 1024"/>
                      <p:cNvPicPr/>
                      <p:nvPr/>
                    </p:nvPicPr>
                    <p:blipFill>
                      <a:blip r:embed="rId4"/>
                      <a:stretch>
                        <a:fillRect/>
                      </a:stretch>
                    </p:blipFill>
                    <p:spPr>
                      <a:xfrm>
                        <a:off x="1205230" y="3717925"/>
                        <a:ext cx="2277745" cy="1449705"/>
                      </a:xfrm>
                      <a:prstGeom prst="rect">
                        <a:avLst/>
                      </a:prstGeom>
                    </p:spPr>
                  </p:pic>
                </p:oleObj>
              </mc:Fallback>
            </mc:AlternateContent>
          </a:graphicData>
        </a:graphic>
      </p:graphicFrame>
      <p:sp>
        <p:nvSpPr>
          <p:cNvPr id="3" name="Rectangle 4"/>
          <p:cNvSpPr/>
          <p:nvPr/>
        </p:nvSpPr>
        <p:spPr>
          <a:xfrm>
            <a:off x="873125" y="5259705"/>
            <a:ext cx="2757170" cy="460375"/>
          </a:xfrm>
          <a:prstGeom prst="rect">
            <a:avLst/>
          </a:prstGeom>
          <a:noFill/>
          <a:ln w="9525">
            <a:noFill/>
          </a:ln>
        </p:spPr>
        <p:txBody>
          <a:bodyPr wrap="square" anchor="ctr">
            <a:spAutoFit/>
          </a:bodyPr>
          <a:p>
            <a:r>
              <a:rPr lang="zh-CN" altLang="en-US" sz="2400" dirty="0">
                <a:solidFill>
                  <a:srgbClr val="FF0000"/>
                </a:solidFill>
                <a:latin typeface="Arial" panose="020B0604020202020204" pitchFamily="34" charset="0"/>
                <a:ea typeface="宋体" panose="02010600030101010101" pitchFamily="2" charset="-122"/>
              </a:rPr>
              <a:t>∴</a:t>
            </a:r>
            <a:r>
              <a:rPr lang="en-US" sz="2400" dirty="0">
                <a:solidFill>
                  <a:srgbClr val="FF0000"/>
                </a:solidFill>
                <a:latin typeface="Arial" panose="020B0604020202020204" pitchFamily="34" charset="0"/>
                <a:ea typeface="宋体" panose="02010600030101010101" pitchFamily="2" charset="-122"/>
              </a:rPr>
              <a:t>△BDE</a:t>
            </a:r>
            <a:r>
              <a:rPr lang="en-US" sz="2400" dirty="0">
                <a:solidFill>
                  <a:srgbClr val="FF0000"/>
                </a:solidFill>
                <a:latin typeface="+mn-ea"/>
                <a:ea typeface="+mn-ea"/>
              </a:rPr>
              <a:t>≌</a:t>
            </a:r>
            <a:r>
              <a:rPr lang="en-US" sz="2400" dirty="0">
                <a:solidFill>
                  <a:srgbClr val="FF0000"/>
                </a:solidFill>
                <a:latin typeface="Arial" panose="020B0604020202020204" pitchFamily="34" charset="0"/>
                <a:ea typeface="宋体" panose="02010600030101010101" pitchFamily="2" charset="-122"/>
              </a:rPr>
              <a:t>△CDF</a:t>
            </a:r>
            <a:endParaRPr lang="en-US" sz="2400" dirty="0">
              <a:solidFill>
                <a:srgbClr val="FF0000"/>
              </a:solidFill>
              <a:latin typeface="Arial" panose="020B0604020202020204" pitchFamily="34" charset="0"/>
              <a:ea typeface="宋体" panose="02010600030101010101" pitchFamily="2" charset="-122"/>
            </a:endParaRPr>
          </a:p>
        </p:txBody>
      </p:sp>
      <p:sp>
        <p:nvSpPr>
          <p:cNvPr id="4" name="Rectangle 4"/>
          <p:cNvSpPr/>
          <p:nvPr/>
        </p:nvSpPr>
        <p:spPr>
          <a:xfrm>
            <a:off x="873125" y="5778500"/>
            <a:ext cx="2757170" cy="460375"/>
          </a:xfrm>
          <a:prstGeom prst="rect">
            <a:avLst/>
          </a:prstGeom>
          <a:noFill/>
          <a:ln w="9525">
            <a:noFill/>
          </a:ln>
        </p:spPr>
        <p:txBody>
          <a:bodyPr wrap="square" anchor="ctr">
            <a:spAutoFit/>
          </a:bodyPr>
          <a:p>
            <a:r>
              <a:rPr lang="zh-CN" altLang="en-US" sz="2400" dirty="0">
                <a:solidFill>
                  <a:srgbClr val="FF0000"/>
                </a:solidFill>
                <a:latin typeface="Arial" panose="020B0604020202020204" pitchFamily="34" charset="0"/>
                <a:ea typeface="宋体" panose="02010600030101010101" pitchFamily="2" charset="-122"/>
              </a:rPr>
              <a:t>∴</a:t>
            </a:r>
            <a:r>
              <a:rPr lang="en-US" sz="2400" dirty="0">
                <a:solidFill>
                  <a:srgbClr val="FF0000"/>
                </a:solidFill>
                <a:latin typeface="Arial" panose="020B0604020202020204" pitchFamily="34" charset="0"/>
                <a:ea typeface="宋体" panose="02010600030101010101" pitchFamily="2" charset="-122"/>
              </a:rPr>
              <a:t>EB</a:t>
            </a:r>
            <a:r>
              <a:rPr lang="en-US" sz="2400" dirty="0">
                <a:solidFill>
                  <a:srgbClr val="FF0000"/>
                </a:solidFill>
                <a:latin typeface="Arial" panose="020B0604020202020204" pitchFamily="34" charset="0"/>
              </a:rPr>
              <a:t>=FC</a:t>
            </a:r>
            <a:endParaRPr lang="en-US" sz="2400" dirty="0">
              <a:solidFill>
                <a:srgbClr val="FF0000"/>
              </a:solidFill>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blinds(horizontal)">
                                      <p:cBhvr>
                                        <p:cTn id="10" dur="5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12" presetClass="entr" presetSubtype="2" fill="hold" grpId="0" nodeType="clickEffect">
                                  <p:stCondLst>
                                    <p:cond delay="0"/>
                                  </p:stCondLst>
                                  <p:childTnLst>
                                    <p:set>
                                      <p:cBhvr>
                                        <p:cTn id="14" dur="500" fill="hold">
                                          <p:stCondLst>
                                            <p:cond delay="0"/>
                                          </p:stCondLst>
                                        </p:cTn>
                                        <p:tgtEl>
                                          <p:spTgt spid="79876"/>
                                        </p:tgtEl>
                                        <p:attrNameLst>
                                          <p:attrName>style.visibility</p:attrName>
                                        </p:attrNameLst>
                                      </p:cBhvr>
                                      <p:to>
                                        <p:strVal val="visible"/>
                                      </p:to>
                                    </p:set>
                                    <p:animEffect transition="in" filter="slide(fromRight)">
                                      <p:cBhvr>
                                        <p:cTn id="15" dur="500"/>
                                        <p:tgtEl>
                                          <p:spTgt spid="79876"/>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additive="base">
                                        <p:cTn id="20" dur="500" fill="hold"/>
                                        <p:tgtEl>
                                          <p:spTgt spid="2"/>
                                        </p:tgtEl>
                                        <p:attrNameLst>
                                          <p:attrName>ppt_x</p:attrName>
                                        </p:attrNameLst>
                                      </p:cBhvr>
                                      <p:tavLst>
                                        <p:tav tm="0">
                                          <p:val>
                                            <p:strVal val="#ppt_x"/>
                                          </p:val>
                                        </p:tav>
                                        <p:tav tm="100000">
                                          <p:val>
                                            <p:strVal val="#ppt_x"/>
                                          </p:val>
                                        </p:tav>
                                      </p:tavLst>
                                    </p:anim>
                                    <p:anim calcmode="lin" valueType="num">
                                      <p:cBhvr additive="base">
                                        <p:cTn id="21"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2" presetClass="entr" presetSubtype="2" fill="hold" grpId="0" nodeType="clickEffect">
                                  <p:stCondLst>
                                    <p:cond delay="0"/>
                                  </p:stCondLst>
                                  <p:childTnLst>
                                    <p:set>
                                      <p:cBhvr>
                                        <p:cTn id="25" dur="500" fill="hold">
                                          <p:stCondLst>
                                            <p:cond delay="0"/>
                                          </p:stCondLst>
                                        </p:cTn>
                                        <p:tgtEl>
                                          <p:spTgt spid="3"/>
                                        </p:tgtEl>
                                        <p:attrNameLst>
                                          <p:attrName>style.visibility</p:attrName>
                                        </p:attrNameLst>
                                      </p:cBhvr>
                                      <p:to>
                                        <p:strVal val="visible"/>
                                      </p:to>
                                    </p:set>
                                    <p:animEffect transition="in" filter="slide(fromRight)">
                                      <p:cBhvr>
                                        <p:cTn id="26" dur="500"/>
                                        <p:tgtEl>
                                          <p:spTgt spid="3"/>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2" fill="hold" grpId="0" nodeType="clickEffect">
                                  <p:stCondLst>
                                    <p:cond delay="0"/>
                                  </p:stCondLst>
                                  <p:childTnLst>
                                    <p:set>
                                      <p:cBhvr>
                                        <p:cTn id="30" dur="500" fill="hold">
                                          <p:stCondLst>
                                            <p:cond delay="0"/>
                                          </p:stCondLst>
                                        </p:cTn>
                                        <p:tgtEl>
                                          <p:spTgt spid="4"/>
                                        </p:tgtEl>
                                        <p:attrNameLst>
                                          <p:attrName>style.visibility</p:attrName>
                                        </p:attrNameLst>
                                      </p:cBhvr>
                                      <p:to>
                                        <p:strVal val="visible"/>
                                      </p:to>
                                    </p:set>
                                    <p:animEffect transition="in" filter="slide(fromRight)">
                                      <p:cBhvr>
                                        <p:cTn id="3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79876" grpId="0"/>
      <p:bldP spid="3" grpId="0"/>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9874" name="Rectangle 2"/>
          <p:cNvSpPr>
            <a:spLocks noChangeArrowheads="1"/>
          </p:cNvSpPr>
          <p:nvPr/>
        </p:nvSpPr>
        <p:spPr bwMode="auto">
          <a:xfrm>
            <a:off x="152400" y="152400"/>
            <a:ext cx="8540750" cy="955675"/>
          </a:xfrm>
          <a:prstGeom prst="rect">
            <a:avLst/>
          </a:prstGeom>
          <a:noFill/>
          <a:ln w="9525">
            <a:noFill/>
            <a:miter lim="800000"/>
          </a:ln>
        </p:spPr>
        <p:txBody>
          <a:bodyPr/>
          <a:lstStyle/>
          <a:p>
            <a:pPr marL="342900" marR="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defRPr/>
            </a:pPr>
            <a:r>
              <a:rPr kumimoji="0" lang="en-US" altLang="zh-CN" sz="3200" b="1" i="0" u="none" strike="noStrike" kern="1200" cap="none" spc="0" normalizeH="0" baseline="0" noProof="0" dirty="0">
                <a:ln>
                  <a:noFill/>
                </a:ln>
                <a:solidFill>
                  <a:schemeClr val="tx1">
                    <a:lumMod val="95000"/>
                    <a:lumOff val="5000"/>
                  </a:schemeClr>
                </a:solidFill>
                <a:effectLst/>
                <a:uLnTx/>
                <a:uFillTx/>
                <a:latin typeface="+mn-ea"/>
                <a:ea typeface="+mn-ea"/>
                <a:cs typeface="+mn-cs"/>
              </a:rPr>
              <a:t>3. </a:t>
            </a:r>
            <a:r>
              <a:rPr kumimoji="0" lang="zh-CN" altLang="en-US" sz="3200" b="1" i="0" u="none" strike="noStrike" kern="1200" cap="none" spc="0" normalizeH="0" baseline="0" noProof="0" dirty="0">
                <a:ln>
                  <a:noFill/>
                </a:ln>
                <a:solidFill>
                  <a:schemeClr val="tx1">
                    <a:lumMod val="95000"/>
                    <a:lumOff val="5000"/>
                  </a:schemeClr>
                </a:solidFill>
                <a:effectLst/>
                <a:uLnTx/>
                <a:uFillTx/>
                <a:latin typeface="+mn-ea"/>
                <a:ea typeface="+mn-ea"/>
                <a:cs typeface="+mn-cs"/>
              </a:rPr>
              <a:t>如图</a:t>
            </a:r>
            <a:r>
              <a:rPr kumimoji="0" lang="en-US" altLang="zh-CN" sz="3200" b="1" i="0" u="none" strike="noStrike" kern="1200" cap="none" spc="0" normalizeH="0" baseline="0" noProof="0" dirty="0">
                <a:ln>
                  <a:noFill/>
                </a:ln>
                <a:solidFill>
                  <a:schemeClr val="tx1">
                    <a:lumMod val="95000"/>
                    <a:lumOff val="5000"/>
                  </a:schemeClr>
                </a:solidFill>
                <a:effectLst/>
                <a:uLnTx/>
                <a:uFillTx/>
                <a:latin typeface="+mn-ea"/>
                <a:ea typeface="+mn-ea"/>
                <a:cs typeface="+mn-cs"/>
              </a:rPr>
              <a:t>CD⊥AB</a:t>
            </a:r>
            <a:r>
              <a:rPr kumimoji="0" lang="zh-CN" altLang="en-US" sz="3200" b="1" i="0" u="none" strike="noStrike" kern="1200" cap="none" spc="0" normalizeH="0" baseline="0" noProof="0" dirty="0">
                <a:ln>
                  <a:noFill/>
                </a:ln>
                <a:solidFill>
                  <a:schemeClr val="tx1">
                    <a:lumMod val="95000"/>
                    <a:lumOff val="5000"/>
                  </a:schemeClr>
                </a:solidFill>
                <a:effectLst/>
                <a:uLnTx/>
                <a:uFillTx/>
                <a:latin typeface="+mn-ea"/>
                <a:ea typeface="+mn-ea"/>
                <a:cs typeface="+mn-cs"/>
              </a:rPr>
              <a:t>，</a:t>
            </a:r>
            <a:r>
              <a:rPr kumimoji="0" lang="en-US" altLang="zh-CN" sz="3200" b="1" i="0" u="none" strike="noStrike" kern="1200" cap="none" spc="0" normalizeH="0" baseline="0" noProof="0" dirty="0">
                <a:ln>
                  <a:noFill/>
                </a:ln>
                <a:solidFill>
                  <a:schemeClr val="tx1">
                    <a:lumMod val="95000"/>
                    <a:lumOff val="5000"/>
                  </a:schemeClr>
                </a:solidFill>
                <a:effectLst/>
                <a:uLnTx/>
                <a:uFillTx/>
                <a:latin typeface="+mn-ea"/>
                <a:ea typeface="+mn-ea"/>
                <a:cs typeface="+mn-cs"/>
              </a:rPr>
              <a:t>BE⊥AC</a:t>
            </a:r>
            <a:r>
              <a:rPr kumimoji="0" lang="zh-CN" altLang="en-US" sz="3200" b="1" i="0" u="none" strike="noStrike" kern="1200" cap="none" spc="0" normalizeH="0" baseline="0" noProof="0" dirty="0">
                <a:ln>
                  <a:noFill/>
                </a:ln>
                <a:solidFill>
                  <a:schemeClr val="tx1">
                    <a:lumMod val="95000"/>
                    <a:lumOff val="5000"/>
                  </a:schemeClr>
                </a:solidFill>
                <a:effectLst/>
                <a:uLnTx/>
                <a:uFillTx/>
                <a:latin typeface="+mn-ea"/>
                <a:ea typeface="+mn-ea"/>
                <a:cs typeface="+mn-cs"/>
              </a:rPr>
              <a:t>，垂足分别为</a:t>
            </a:r>
            <a:r>
              <a:rPr kumimoji="0" lang="en-US" altLang="zh-CN" sz="3200" b="1" i="0" u="none" strike="noStrike" kern="1200" cap="none" spc="0" normalizeH="0" baseline="0" noProof="0" dirty="0">
                <a:ln>
                  <a:noFill/>
                </a:ln>
                <a:solidFill>
                  <a:schemeClr val="tx1">
                    <a:lumMod val="95000"/>
                    <a:lumOff val="5000"/>
                  </a:schemeClr>
                </a:solidFill>
                <a:effectLst/>
                <a:uLnTx/>
                <a:uFillTx/>
                <a:latin typeface="+mn-ea"/>
                <a:ea typeface="+mn-ea"/>
                <a:cs typeface="+mn-cs"/>
              </a:rPr>
              <a:t>D</a:t>
            </a:r>
            <a:r>
              <a:rPr kumimoji="0" lang="zh-CN" altLang="en-US" sz="3200" b="1" i="0" u="none" strike="noStrike" kern="1200" cap="none" spc="0" normalizeH="0" baseline="0" noProof="0" dirty="0">
                <a:ln>
                  <a:noFill/>
                </a:ln>
                <a:solidFill>
                  <a:schemeClr val="tx1">
                    <a:lumMod val="95000"/>
                    <a:lumOff val="5000"/>
                  </a:schemeClr>
                </a:solidFill>
                <a:effectLst/>
                <a:uLnTx/>
                <a:uFillTx/>
                <a:latin typeface="+mn-ea"/>
                <a:ea typeface="+mn-ea"/>
                <a:cs typeface="+mn-cs"/>
              </a:rPr>
              <a:t>、</a:t>
            </a:r>
            <a:r>
              <a:rPr kumimoji="0" lang="en-US" altLang="zh-CN" sz="3200" b="1" i="0" u="none" strike="noStrike" kern="1200" cap="none" spc="0" normalizeH="0" baseline="0" noProof="0" dirty="0">
                <a:ln>
                  <a:noFill/>
                </a:ln>
                <a:solidFill>
                  <a:schemeClr val="tx1">
                    <a:lumMod val="95000"/>
                    <a:lumOff val="5000"/>
                  </a:schemeClr>
                </a:solidFill>
                <a:effectLst/>
                <a:uLnTx/>
                <a:uFillTx/>
                <a:latin typeface="+mn-ea"/>
                <a:ea typeface="+mn-ea"/>
                <a:cs typeface="+mn-cs"/>
              </a:rPr>
              <a:t>E</a:t>
            </a:r>
            <a:r>
              <a:rPr kumimoji="0" lang="zh-CN" altLang="en-US" sz="3200" b="1" i="0" u="none" strike="noStrike" kern="1200" cap="none" spc="0" normalizeH="0" baseline="0" noProof="0" dirty="0">
                <a:ln>
                  <a:noFill/>
                </a:ln>
                <a:solidFill>
                  <a:schemeClr val="tx1">
                    <a:lumMod val="95000"/>
                    <a:lumOff val="5000"/>
                  </a:schemeClr>
                </a:solidFill>
                <a:effectLst/>
                <a:uLnTx/>
                <a:uFillTx/>
                <a:latin typeface="+mn-ea"/>
                <a:ea typeface="+mn-ea"/>
                <a:cs typeface="+mn-cs"/>
              </a:rPr>
              <a:t>，</a:t>
            </a:r>
            <a:r>
              <a:rPr kumimoji="0" lang="en-US" altLang="zh-CN" sz="3200" b="1" i="0" u="none" strike="noStrike" kern="1200" cap="none" spc="0" normalizeH="0" baseline="0" noProof="0" dirty="0">
                <a:ln>
                  <a:noFill/>
                </a:ln>
                <a:solidFill>
                  <a:schemeClr val="tx1">
                    <a:lumMod val="95000"/>
                    <a:lumOff val="5000"/>
                  </a:schemeClr>
                </a:solidFill>
                <a:effectLst/>
                <a:uLnTx/>
                <a:uFillTx/>
                <a:latin typeface="+mn-ea"/>
                <a:ea typeface="+mn-ea"/>
                <a:cs typeface="+mn-cs"/>
              </a:rPr>
              <a:t>BE</a:t>
            </a:r>
            <a:r>
              <a:rPr kumimoji="0" lang="zh-CN" altLang="en-US" sz="3200" b="1" i="0" u="none" strike="noStrike" kern="1200" cap="none" spc="0" normalizeH="0" baseline="0" noProof="0" dirty="0">
                <a:ln>
                  <a:noFill/>
                </a:ln>
                <a:solidFill>
                  <a:schemeClr val="tx1">
                    <a:lumMod val="95000"/>
                    <a:lumOff val="5000"/>
                  </a:schemeClr>
                </a:solidFill>
                <a:effectLst/>
                <a:uLnTx/>
                <a:uFillTx/>
                <a:latin typeface="+mn-ea"/>
                <a:ea typeface="+mn-ea"/>
                <a:cs typeface="+mn-cs"/>
              </a:rPr>
              <a:t>与</a:t>
            </a:r>
            <a:r>
              <a:rPr kumimoji="0" lang="en-US" altLang="zh-CN" sz="3200" b="1" i="0" u="none" strike="noStrike" kern="1200" cap="none" spc="0" normalizeH="0" baseline="0" noProof="0" dirty="0">
                <a:ln>
                  <a:noFill/>
                </a:ln>
                <a:solidFill>
                  <a:schemeClr val="tx1">
                    <a:lumMod val="95000"/>
                    <a:lumOff val="5000"/>
                  </a:schemeClr>
                </a:solidFill>
                <a:effectLst/>
                <a:uLnTx/>
                <a:uFillTx/>
                <a:latin typeface="+mn-ea"/>
                <a:ea typeface="+mn-ea"/>
                <a:cs typeface="+mn-cs"/>
              </a:rPr>
              <a:t>CD</a:t>
            </a:r>
            <a:r>
              <a:rPr kumimoji="0" lang="zh-CN" altLang="en-US" sz="3200" b="1" i="0" u="none" strike="noStrike" kern="1200" cap="none" spc="0" normalizeH="0" baseline="0" noProof="0" dirty="0">
                <a:ln>
                  <a:noFill/>
                </a:ln>
                <a:solidFill>
                  <a:schemeClr val="tx1">
                    <a:lumMod val="95000"/>
                    <a:lumOff val="5000"/>
                  </a:schemeClr>
                </a:solidFill>
                <a:effectLst/>
                <a:uLnTx/>
                <a:uFillTx/>
                <a:latin typeface="+mn-ea"/>
                <a:ea typeface="+mn-ea"/>
                <a:cs typeface="+mn-cs"/>
              </a:rPr>
              <a:t>相交于点</a:t>
            </a:r>
            <a:r>
              <a:rPr kumimoji="0" lang="en-US" altLang="zh-CN" sz="3200" b="1" i="0" u="none" strike="noStrike" kern="1200" cap="none" spc="0" normalizeH="0" baseline="0" noProof="0" dirty="0">
                <a:ln>
                  <a:noFill/>
                </a:ln>
                <a:solidFill>
                  <a:schemeClr val="tx1">
                    <a:lumMod val="95000"/>
                    <a:lumOff val="5000"/>
                  </a:schemeClr>
                </a:solidFill>
                <a:effectLst/>
                <a:uLnTx/>
                <a:uFillTx/>
                <a:latin typeface="+mn-ea"/>
                <a:ea typeface="+mn-ea"/>
                <a:cs typeface="+mn-cs"/>
              </a:rPr>
              <a:t>O</a:t>
            </a:r>
            <a:r>
              <a:rPr kumimoji="0" lang="zh-CN" altLang="en-US" sz="3200" b="1" i="0" u="none" strike="noStrike" kern="1200" cap="none" spc="0" normalizeH="0" baseline="0" noProof="0" dirty="0">
                <a:ln>
                  <a:noFill/>
                </a:ln>
                <a:solidFill>
                  <a:schemeClr val="tx1">
                    <a:lumMod val="95000"/>
                    <a:lumOff val="5000"/>
                  </a:schemeClr>
                </a:solidFill>
                <a:effectLst/>
                <a:uLnTx/>
                <a:uFillTx/>
                <a:latin typeface="+mn-ea"/>
                <a:ea typeface="+mn-ea"/>
                <a:cs typeface="+mn-cs"/>
              </a:rPr>
              <a:t>，且∠</a:t>
            </a:r>
            <a:r>
              <a:rPr kumimoji="0" lang="en-US" altLang="zh-CN" sz="3200" b="1" i="0" u="none" strike="noStrike" kern="1200" cap="none" spc="0" normalizeH="0" baseline="0" noProof="0" dirty="0">
                <a:ln>
                  <a:noFill/>
                </a:ln>
                <a:solidFill>
                  <a:schemeClr val="tx1">
                    <a:lumMod val="95000"/>
                    <a:lumOff val="5000"/>
                  </a:schemeClr>
                </a:solidFill>
                <a:effectLst/>
                <a:uLnTx/>
                <a:uFillTx/>
                <a:latin typeface="+mn-ea"/>
                <a:ea typeface="+mn-ea"/>
                <a:cs typeface="+mn-cs"/>
              </a:rPr>
              <a:t>1</a:t>
            </a:r>
            <a:r>
              <a:rPr kumimoji="0" lang="zh-CN" altLang="en-US" sz="3200" b="1" i="0" u="none" strike="noStrike" kern="1200" cap="none" spc="0" normalizeH="0" baseline="0" noProof="0" dirty="0">
                <a:ln>
                  <a:noFill/>
                </a:ln>
                <a:solidFill>
                  <a:schemeClr val="tx1">
                    <a:lumMod val="95000"/>
                    <a:lumOff val="5000"/>
                  </a:schemeClr>
                </a:solidFill>
                <a:effectLst/>
                <a:uLnTx/>
                <a:uFillTx/>
                <a:latin typeface="+mn-ea"/>
                <a:ea typeface="+mn-ea"/>
                <a:cs typeface="+mn-cs"/>
              </a:rPr>
              <a:t>＝∠</a:t>
            </a:r>
            <a:r>
              <a:rPr kumimoji="0" lang="en-US" altLang="zh-CN" sz="3200" b="1" i="0" u="none" strike="noStrike" kern="1200" cap="none" spc="0" normalizeH="0" baseline="0" noProof="0" dirty="0">
                <a:ln>
                  <a:noFill/>
                </a:ln>
                <a:solidFill>
                  <a:schemeClr val="tx1">
                    <a:lumMod val="95000"/>
                    <a:lumOff val="5000"/>
                  </a:schemeClr>
                </a:solidFill>
                <a:effectLst/>
                <a:uLnTx/>
                <a:uFillTx/>
                <a:latin typeface="+mn-ea"/>
                <a:ea typeface="+mn-ea"/>
                <a:cs typeface="+mn-cs"/>
              </a:rPr>
              <a:t>2</a:t>
            </a:r>
            <a:r>
              <a:rPr kumimoji="0" lang="zh-CN" altLang="en-US" sz="3200" b="1" i="0" u="none" strike="noStrike" kern="1200" cap="none" spc="0" normalizeH="0" baseline="0" noProof="0" dirty="0">
                <a:ln>
                  <a:noFill/>
                </a:ln>
                <a:solidFill>
                  <a:schemeClr val="tx1">
                    <a:lumMod val="95000"/>
                    <a:lumOff val="5000"/>
                  </a:schemeClr>
                </a:solidFill>
                <a:effectLst/>
                <a:uLnTx/>
                <a:uFillTx/>
                <a:latin typeface="+mn-ea"/>
                <a:ea typeface="+mn-ea"/>
                <a:cs typeface="+mn-cs"/>
              </a:rPr>
              <a:t>，求证</a:t>
            </a:r>
            <a:r>
              <a:rPr kumimoji="0" lang="en-US" altLang="zh-CN" sz="3200" b="1" i="0" u="none" strike="noStrike" kern="1200" cap="none" spc="0" normalizeH="0" baseline="0" noProof="0" dirty="0">
                <a:ln>
                  <a:noFill/>
                </a:ln>
                <a:solidFill>
                  <a:schemeClr val="tx1">
                    <a:lumMod val="95000"/>
                    <a:lumOff val="5000"/>
                  </a:schemeClr>
                </a:solidFill>
                <a:effectLst/>
                <a:uLnTx/>
                <a:uFillTx/>
                <a:latin typeface="+mn-ea"/>
                <a:ea typeface="+mn-ea"/>
                <a:cs typeface="+mn-cs"/>
              </a:rPr>
              <a:t>OB</a:t>
            </a:r>
            <a:r>
              <a:rPr kumimoji="0" lang="zh-CN" altLang="en-US" sz="3200" b="1" i="0" u="none" strike="noStrike" kern="1200" cap="none" spc="0" normalizeH="0" baseline="0" noProof="0" dirty="0">
                <a:ln>
                  <a:noFill/>
                </a:ln>
                <a:solidFill>
                  <a:schemeClr val="tx1">
                    <a:lumMod val="95000"/>
                    <a:lumOff val="5000"/>
                  </a:schemeClr>
                </a:solidFill>
                <a:effectLst/>
                <a:uLnTx/>
                <a:uFillTx/>
                <a:latin typeface="+mn-ea"/>
                <a:ea typeface="+mn-ea"/>
                <a:cs typeface="+mn-cs"/>
              </a:rPr>
              <a:t>＝</a:t>
            </a:r>
            <a:r>
              <a:rPr kumimoji="0" lang="en-US" altLang="zh-CN" sz="3200" b="1" i="0" u="none" strike="noStrike" kern="1200" cap="none" spc="0" normalizeH="0" baseline="0" noProof="0" dirty="0">
                <a:ln>
                  <a:noFill/>
                </a:ln>
                <a:solidFill>
                  <a:schemeClr val="tx1">
                    <a:lumMod val="95000"/>
                    <a:lumOff val="5000"/>
                  </a:schemeClr>
                </a:solidFill>
                <a:effectLst/>
                <a:uLnTx/>
                <a:uFillTx/>
                <a:latin typeface="+mn-ea"/>
                <a:ea typeface="+mn-ea"/>
                <a:cs typeface="+mn-cs"/>
              </a:rPr>
              <a:t>OC</a:t>
            </a:r>
            <a:r>
              <a:rPr kumimoji="0" lang="zh-CN" altLang="en-US" sz="32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rPr>
              <a:t>　　　 </a:t>
            </a:r>
            <a:endParaRPr kumimoji="0" lang="zh-CN" altLang="en-US" sz="32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pic>
        <p:nvPicPr>
          <p:cNvPr id="79875" name="Picture 3" descr="l1"/>
          <p:cNvPicPr>
            <a:picLocks noChangeAspect="1"/>
          </p:cNvPicPr>
          <p:nvPr/>
        </p:nvPicPr>
        <p:blipFill>
          <a:blip r:embed="rId1"/>
          <a:stretch>
            <a:fillRect/>
          </a:stretch>
        </p:blipFill>
        <p:spPr>
          <a:xfrm>
            <a:off x="0" y="2276475"/>
            <a:ext cx="3140075" cy="3375025"/>
          </a:xfrm>
          <a:prstGeom prst="rect">
            <a:avLst/>
          </a:prstGeom>
          <a:noFill/>
          <a:ln w="9525">
            <a:noFill/>
          </a:ln>
        </p:spPr>
      </p:pic>
      <p:sp>
        <p:nvSpPr>
          <p:cNvPr id="79876" name="Rectangle 4"/>
          <p:cNvSpPr/>
          <p:nvPr/>
        </p:nvSpPr>
        <p:spPr>
          <a:xfrm>
            <a:off x="2027238" y="1177925"/>
            <a:ext cx="7710487" cy="2122488"/>
          </a:xfrm>
          <a:prstGeom prst="rect">
            <a:avLst/>
          </a:prstGeom>
          <a:noFill/>
          <a:ln w="9525">
            <a:noFill/>
          </a:ln>
        </p:spPr>
        <p:txBody>
          <a:bodyPr anchor="ctr">
            <a:spAutoFit/>
          </a:bodyPr>
          <a:p>
            <a:r>
              <a:rPr lang="zh-CN" altLang="en-US" sz="2800" dirty="0">
                <a:solidFill>
                  <a:srgbClr val="FF0000"/>
                </a:solidFill>
                <a:latin typeface="Arial" panose="020B0604020202020204" pitchFamily="34" charset="0"/>
                <a:ea typeface="宋体" panose="02010600030101010101" pitchFamily="2" charset="-122"/>
              </a:rPr>
              <a:t>证明：∵∠</a:t>
            </a:r>
            <a:r>
              <a:rPr lang="en-US" altLang="zh-CN" sz="2800" dirty="0">
                <a:solidFill>
                  <a:srgbClr val="FF0000"/>
                </a:solidFill>
                <a:latin typeface="Arial" panose="020B0604020202020204" pitchFamily="34" charset="0"/>
                <a:ea typeface="宋体" panose="02010600030101010101" pitchFamily="2" charset="-122"/>
              </a:rPr>
              <a:t>1</a:t>
            </a:r>
            <a:r>
              <a:rPr lang="zh-CN" altLang="en-US" sz="2800" dirty="0">
                <a:solidFill>
                  <a:srgbClr val="FF0000"/>
                </a:solidFill>
                <a:latin typeface="Arial" panose="020B0604020202020204" pitchFamily="34" charset="0"/>
                <a:ea typeface="宋体" panose="02010600030101010101" pitchFamily="2" charset="-122"/>
              </a:rPr>
              <a:t>＝∠</a:t>
            </a:r>
            <a:r>
              <a:rPr lang="en-US" altLang="zh-CN" sz="2800" dirty="0">
                <a:solidFill>
                  <a:srgbClr val="FF0000"/>
                </a:solidFill>
                <a:latin typeface="Arial" panose="020B0604020202020204" pitchFamily="34" charset="0"/>
                <a:ea typeface="宋体" panose="02010600030101010101" pitchFamily="2" charset="-122"/>
              </a:rPr>
              <a:t>2</a:t>
            </a:r>
            <a:r>
              <a:rPr lang="zh-CN" altLang="en-US" sz="2800" dirty="0">
                <a:solidFill>
                  <a:srgbClr val="FF0000"/>
                </a:solidFill>
                <a:latin typeface="Arial" panose="020B0604020202020204" pitchFamily="34" charset="0"/>
                <a:ea typeface="宋体" panose="02010600030101010101" pitchFamily="2" charset="-122"/>
              </a:rPr>
              <a:t>　　</a:t>
            </a:r>
            <a:r>
              <a:rPr lang="en-US" altLang="zh-CN" sz="2800" dirty="0">
                <a:solidFill>
                  <a:srgbClr val="FF0000"/>
                </a:solidFill>
                <a:latin typeface="Arial" panose="020B0604020202020204" pitchFamily="34" charset="0"/>
                <a:ea typeface="宋体" panose="02010600030101010101" pitchFamily="2" charset="-122"/>
              </a:rPr>
              <a:t>CD⊥AB</a:t>
            </a:r>
            <a:r>
              <a:rPr lang="zh-CN" altLang="en-US" sz="2800" dirty="0">
                <a:solidFill>
                  <a:srgbClr val="FF0000"/>
                </a:solidFill>
                <a:latin typeface="Arial" panose="020B0604020202020204" pitchFamily="34" charset="0"/>
                <a:ea typeface="宋体" panose="02010600030101010101" pitchFamily="2" charset="-122"/>
              </a:rPr>
              <a:t>，</a:t>
            </a:r>
            <a:r>
              <a:rPr lang="en-US" altLang="zh-CN" sz="2800" dirty="0">
                <a:solidFill>
                  <a:srgbClr val="FF0000"/>
                </a:solidFill>
                <a:latin typeface="Arial" panose="020B0604020202020204" pitchFamily="34" charset="0"/>
                <a:ea typeface="宋体" panose="02010600030101010101" pitchFamily="2" charset="-122"/>
              </a:rPr>
              <a:t>BE⊥AC</a:t>
            </a:r>
            <a:br>
              <a:rPr lang="en-US" altLang="zh-CN" sz="2800" dirty="0">
                <a:solidFill>
                  <a:srgbClr val="FF0000"/>
                </a:solidFill>
                <a:latin typeface="Arial" panose="020B0604020202020204" pitchFamily="34" charset="0"/>
                <a:ea typeface="宋体" panose="02010600030101010101" pitchFamily="2" charset="-122"/>
              </a:rPr>
            </a:br>
            <a:br>
              <a:rPr lang="en-US" altLang="zh-CN" sz="2800" dirty="0">
                <a:solidFill>
                  <a:srgbClr val="FF0000"/>
                </a:solidFill>
                <a:latin typeface="Arial" panose="020B0604020202020204" pitchFamily="34" charset="0"/>
                <a:ea typeface="宋体" panose="02010600030101010101" pitchFamily="2" charset="-122"/>
              </a:rPr>
            </a:br>
            <a:r>
              <a:rPr lang="zh-CN" altLang="en-US" sz="2800" dirty="0">
                <a:solidFill>
                  <a:srgbClr val="FF0000"/>
                </a:solidFill>
                <a:latin typeface="Arial" panose="020B0604020202020204" pitchFamily="34" charset="0"/>
                <a:ea typeface="宋体" panose="02010600030101010101" pitchFamily="2" charset="-122"/>
              </a:rPr>
              <a:t>　　　 ∴</a:t>
            </a:r>
            <a:r>
              <a:rPr lang="en-US" altLang="zh-CN" sz="2800" dirty="0">
                <a:solidFill>
                  <a:srgbClr val="FF0000"/>
                </a:solidFill>
                <a:latin typeface="Arial" panose="020B0604020202020204" pitchFamily="34" charset="0"/>
                <a:ea typeface="宋体" panose="02010600030101010101" pitchFamily="2" charset="-122"/>
              </a:rPr>
              <a:t>OD</a:t>
            </a:r>
            <a:r>
              <a:rPr lang="zh-CN" altLang="en-US" sz="2800" dirty="0">
                <a:solidFill>
                  <a:srgbClr val="FF0000"/>
                </a:solidFill>
                <a:latin typeface="Arial" panose="020B0604020202020204" pitchFamily="34" charset="0"/>
                <a:ea typeface="宋体" panose="02010600030101010101" pitchFamily="2" charset="-122"/>
              </a:rPr>
              <a:t>＝</a:t>
            </a:r>
            <a:r>
              <a:rPr lang="en-US" altLang="zh-CN" sz="2800" dirty="0">
                <a:solidFill>
                  <a:srgbClr val="FF0000"/>
                </a:solidFill>
                <a:latin typeface="Arial" panose="020B0604020202020204" pitchFamily="34" charset="0"/>
                <a:ea typeface="宋体" panose="02010600030101010101" pitchFamily="2" charset="-122"/>
              </a:rPr>
              <a:t>OE  </a:t>
            </a:r>
            <a:r>
              <a:rPr lang="zh-CN" altLang="en-US" sz="2800" dirty="0">
                <a:solidFill>
                  <a:srgbClr val="FF0000"/>
                </a:solidFill>
                <a:latin typeface="Arial" panose="020B0604020202020204" pitchFamily="34" charset="0"/>
                <a:ea typeface="宋体" panose="02010600030101010101" pitchFamily="2" charset="-122"/>
              </a:rPr>
              <a:t>且</a:t>
            </a:r>
            <a:r>
              <a:rPr lang="en-US" altLang="zh-CN" sz="2800" dirty="0">
                <a:solidFill>
                  <a:srgbClr val="FF0000"/>
                </a:solidFill>
                <a:latin typeface="Arial" panose="020B0604020202020204" pitchFamily="34" charset="0"/>
                <a:ea typeface="宋体" panose="02010600030101010101" pitchFamily="2" charset="-122"/>
              </a:rPr>
              <a:t>∠ODB</a:t>
            </a:r>
            <a:r>
              <a:rPr lang="zh-CN" altLang="en-US" sz="2800" dirty="0">
                <a:solidFill>
                  <a:srgbClr val="FF0000"/>
                </a:solidFill>
                <a:latin typeface="Arial" panose="020B0604020202020204" pitchFamily="34" charset="0"/>
                <a:ea typeface="宋体" panose="02010600030101010101" pitchFamily="2" charset="-122"/>
              </a:rPr>
              <a:t>＝∠</a:t>
            </a:r>
            <a:r>
              <a:rPr lang="en-US" altLang="zh-CN" sz="2800" dirty="0">
                <a:solidFill>
                  <a:srgbClr val="FF0000"/>
                </a:solidFill>
                <a:latin typeface="Arial" panose="020B0604020202020204" pitchFamily="34" charset="0"/>
                <a:ea typeface="宋体" panose="02010600030101010101" pitchFamily="2" charset="-122"/>
              </a:rPr>
              <a:t>OEC=90 ° </a:t>
            </a:r>
            <a:br>
              <a:rPr lang="en-US" altLang="zh-CN" sz="2400" dirty="0">
                <a:solidFill>
                  <a:schemeClr val="tx2"/>
                </a:solidFill>
                <a:latin typeface="Arial" panose="020B0604020202020204" pitchFamily="34" charset="0"/>
                <a:ea typeface="宋体" panose="02010600030101010101" pitchFamily="2" charset="-122"/>
              </a:rPr>
            </a:br>
            <a:r>
              <a:rPr lang="zh-CN" altLang="en-US" sz="2400" dirty="0">
                <a:solidFill>
                  <a:schemeClr val="tx2"/>
                </a:solidFill>
                <a:latin typeface="Arial" panose="020B0604020202020204" pitchFamily="34" charset="0"/>
                <a:ea typeface="宋体" panose="02010600030101010101" pitchFamily="2" charset="-122"/>
              </a:rPr>
              <a:t>　　　</a:t>
            </a:r>
            <a:endParaRPr lang="en-US" altLang="zh-CN" sz="2400" dirty="0">
              <a:solidFill>
                <a:schemeClr val="tx2"/>
              </a:solidFill>
              <a:latin typeface="Arial" panose="020B0604020202020204" pitchFamily="34" charset="0"/>
              <a:ea typeface="宋体" panose="02010600030101010101" pitchFamily="2" charset="-122"/>
            </a:endParaRPr>
          </a:p>
          <a:p>
            <a:r>
              <a:rPr lang="en-US" altLang="zh-CN" sz="2400" dirty="0">
                <a:solidFill>
                  <a:schemeClr val="tx2"/>
                </a:solidFill>
                <a:latin typeface="Arial" panose="020B0604020202020204" pitchFamily="34" charset="0"/>
                <a:ea typeface="宋体" panose="02010600030101010101" pitchFamily="2" charset="-122"/>
              </a:rPr>
              <a:t>             </a:t>
            </a:r>
            <a:r>
              <a:rPr lang="zh-CN" altLang="en-US" sz="2400" dirty="0">
                <a:solidFill>
                  <a:schemeClr val="tx2"/>
                </a:solidFill>
                <a:latin typeface="Arial" panose="020B0604020202020204" pitchFamily="34" charset="0"/>
                <a:ea typeface="宋体" panose="02010600030101010101" pitchFamily="2" charset="-122"/>
              </a:rPr>
              <a:t>在△</a:t>
            </a:r>
            <a:r>
              <a:rPr lang="en-US" altLang="zh-CN" sz="2400" dirty="0">
                <a:solidFill>
                  <a:schemeClr val="tx2"/>
                </a:solidFill>
                <a:latin typeface="Arial" panose="020B0604020202020204" pitchFamily="34" charset="0"/>
                <a:ea typeface="宋体" panose="02010600030101010101" pitchFamily="2" charset="-122"/>
              </a:rPr>
              <a:t>OBD</a:t>
            </a:r>
            <a:r>
              <a:rPr lang="zh-CN" altLang="en-US" sz="2400" dirty="0">
                <a:solidFill>
                  <a:schemeClr val="tx2"/>
                </a:solidFill>
                <a:latin typeface="Arial" panose="020B0604020202020204" pitchFamily="34" charset="0"/>
                <a:ea typeface="宋体" panose="02010600030101010101" pitchFamily="2" charset="-122"/>
              </a:rPr>
              <a:t>与△</a:t>
            </a:r>
            <a:r>
              <a:rPr lang="en-US" altLang="zh-CN" sz="2400" dirty="0">
                <a:solidFill>
                  <a:schemeClr val="tx2"/>
                </a:solidFill>
                <a:latin typeface="Arial" panose="020B0604020202020204" pitchFamily="34" charset="0"/>
                <a:ea typeface="宋体" panose="02010600030101010101" pitchFamily="2" charset="-122"/>
              </a:rPr>
              <a:t>OCE</a:t>
            </a:r>
            <a:r>
              <a:rPr lang="zh-CN" altLang="en-US" sz="2400" dirty="0">
                <a:solidFill>
                  <a:schemeClr val="tx2"/>
                </a:solidFill>
                <a:latin typeface="Arial" panose="020B0604020202020204" pitchFamily="34" charset="0"/>
                <a:ea typeface="宋体" panose="02010600030101010101" pitchFamily="2" charset="-122"/>
              </a:rPr>
              <a:t>中</a:t>
            </a:r>
            <a:endParaRPr lang="zh-CN" altLang="en-US" sz="2400" dirty="0">
              <a:solidFill>
                <a:schemeClr val="tx2"/>
              </a:solidFill>
              <a:latin typeface="Arial" panose="020B0604020202020204" pitchFamily="34" charset="0"/>
              <a:ea typeface="宋体" panose="02010600030101010101" pitchFamily="2" charset="-122"/>
            </a:endParaRPr>
          </a:p>
        </p:txBody>
      </p:sp>
      <p:graphicFrame>
        <p:nvGraphicFramePr>
          <p:cNvPr id="79877" name="Group 5"/>
          <p:cNvGraphicFramePr>
            <a:graphicFrameLocks noGrp="1"/>
          </p:cNvGraphicFramePr>
          <p:nvPr/>
        </p:nvGraphicFramePr>
        <p:xfrm>
          <a:off x="1981200" y="3200400"/>
          <a:ext cx="7162800" cy="1920875"/>
        </p:xfrm>
        <a:graphic>
          <a:graphicData uri="http://schemas.openxmlformats.org/drawingml/2006/table">
            <a:tbl>
              <a:tblPr/>
              <a:tblGrid>
                <a:gridCol w="1909763"/>
                <a:gridCol w="509587"/>
                <a:gridCol w="4743450"/>
              </a:tblGrid>
              <a:tr h="1538288">
                <a:tc>
                  <a:txBody>
                    <a:bodyPr/>
                    <a:lstStyle/>
                    <a:p>
                      <a:pPr marL="342900" marR="0" lvl="0" indent="-34290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endParaRPr kumimoji="0" lang="en-US" altLang="zh-CN" sz="24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p>
                      <a:pPr marL="342900" marR="0" lvl="0" indent="-342900" algn="l" defTabSz="914400" rtl="0" eaLnBrk="0" fontAlgn="base" latinLnBrk="0" hangingPunct="0">
                        <a:lnSpc>
                          <a:spcPct val="100000"/>
                        </a:lnSpc>
                        <a:spcBef>
                          <a:spcPct val="0"/>
                        </a:spcBef>
                        <a:spcAft>
                          <a:spcPct val="0"/>
                        </a:spcAft>
                        <a:buClr>
                          <a:schemeClr val="hlink"/>
                        </a:buClr>
                        <a:buSzPct val="70000"/>
                        <a:buFont typeface="Wingdings" panose="05000000000000000000" pitchFamily="2" charset="2"/>
                        <a:buNone/>
                      </a:pPr>
                      <a:r>
                        <a:rPr kumimoji="0" lang="zh-CN" altLang="en-US" sz="24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rPr>
                        <a:t>　　　　　　</a:t>
                      </a:r>
                      <a:endParaRPr kumimoji="0" lang="zh-CN" altLang="en-US" sz="24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cap="flat">
                      <a:noFill/>
                    </a:lnL>
                    <a:lnR>
                      <a:noFill/>
                    </a:lnR>
                    <a:lnT cap="flat">
                      <a:noFill/>
                    </a:lnT>
                    <a:lnB cap="flat">
                      <a:noFill/>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r>
                        <a:rPr kumimoji="0" lang="en-US" altLang="zh-CN"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    </a:t>
                      </a:r>
                      <a:endParaRPr kumimoji="0" lang="en-US" altLang="zh-CN"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a:noFill/>
                    </a:lnL>
                    <a:lnR>
                      <a:noFill/>
                    </a:lnR>
                    <a:lnT cap="flat">
                      <a:noFill/>
                    </a:lnT>
                    <a:lnB cap="flat">
                      <a:noFill/>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r>
                        <a:rPr kumimoji="0" lang="en-US" altLang="zh-CN" sz="24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rPr>
                        <a:t>∠BOD</a:t>
                      </a:r>
                      <a:r>
                        <a:rPr kumimoji="0" lang="zh-CN" altLang="en-US" sz="24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rPr>
                        <a:t>＝∠</a:t>
                      </a:r>
                      <a:r>
                        <a:rPr kumimoji="0" lang="en-US" altLang="zh-CN" sz="24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rPr>
                        <a:t>COE(</a:t>
                      </a:r>
                      <a:r>
                        <a:rPr kumimoji="0" lang="zh-CN" altLang="en-US" sz="24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rPr>
                        <a:t>对顶角相等</a:t>
                      </a:r>
                      <a:r>
                        <a:rPr kumimoji="0" lang="en-US" altLang="zh-CN" sz="24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rPr>
                        <a:t>)</a:t>
                      </a:r>
                      <a:br>
                        <a:rPr kumimoji="0" lang="en-US" altLang="zh-CN" sz="24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rPr>
                      </a:br>
                      <a:endParaRPr kumimoji="0" lang="en-US" altLang="zh-CN" sz="24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p>
                      <a:pPr marL="342900" marR="0" lvl="0" indent="-34290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r>
                        <a:rPr kumimoji="0" lang="en-US" altLang="zh-CN" sz="24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rPr>
                        <a:t>      OD</a:t>
                      </a:r>
                      <a:r>
                        <a:rPr kumimoji="0" lang="zh-CN" altLang="en-US" sz="24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rPr>
                        <a:t>＝</a:t>
                      </a:r>
                      <a:r>
                        <a:rPr kumimoji="0" lang="en-US" altLang="zh-CN" sz="24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rPr>
                        <a:t>OE(</a:t>
                      </a:r>
                      <a:r>
                        <a:rPr kumimoji="0" lang="zh-CN" altLang="en-US" sz="24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rPr>
                        <a:t>已证</a:t>
                      </a:r>
                      <a:r>
                        <a:rPr kumimoji="0" lang="en-US" altLang="zh-CN" sz="24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rPr>
                        <a:t>)</a:t>
                      </a:r>
                      <a:br>
                        <a:rPr kumimoji="0" lang="en-US" altLang="zh-CN" sz="24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rPr>
                      </a:br>
                      <a:endParaRPr kumimoji="0" lang="en-US" altLang="zh-CN" sz="24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p>
                      <a:pPr marL="342900" marR="0" lvl="0" indent="-34290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r>
                        <a:rPr kumimoji="0" lang="en-US" altLang="zh-CN" sz="24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rPr>
                        <a:t>∠ODB</a:t>
                      </a:r>
                      <a:r>
                        <a:rPr kumimoji="0" lang="zh-CN" altLang="en-US" sz="24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rPr>
                        <a:t>＝∠</a:t>
                      </a:r>
                      <a:r>
                        <a:rPr kumimoji="0" lang="en-US" altLang="zh-CN" sz="24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rPr>
                        <a:t>OEC(</a:t>
                      </a:r>
                      <a:r>
                        <a:rPr kumimoji="0" lang="zh-CN" altLang="en-US" sz="24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rPr>
                        <a:t>已证</a:t>
                      </a:r>
                      <a:r>
                        <a:rPr kumimoji="0" lang="en-US" altLang="zh-CN" sz="24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rPr>
                        <a:t>)</a:t>
                      </a:r>
                      <a:endParaRPr kumimoji="0" lang="en-US" altLang="zh-CN" sz="24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a:noFill/>
                    </a:lnL>
                    <a:lnR cap="flat">
                      <a:noFill/>
                    </a:lnR>
                    <a:lnT cap="flat">
                      <a:noFill/>
                    </a:lnT>
                    <a:lnB cap="flat">
                      <a:noFill/>
                    </a:lnB>
                    <a:lnTlToBr>
                      <a:noFill/>
                    </a:lnTlToBr>
                    <a:lnBlToTr>
                      <a:noFill/>
                    </a:lnBlToTr>
                    <a:noFill/>
                  </a:tcPr>
                </a:tc>
              </a:tr>
            </a:tbl>
          </a:graphicData>
        </a:graphic>
      </p:graphicFrame>
      <p:sp>
        <p:nvSpPr>
          <p:cNvPr id="79885" name="Rectangle 13"/>
          <p:cNvSpPr/>
          <p:nvPr/>
        </p:nvSpPr>
        <p:spPr>
          <a:xfrm>
            <a:off x="1828800" y="5554663"/>
            <a:ext cx="5511165" cy="1568450"/>
          </a:xfrm>
          <a:prstGeom prst="rect">
            <a:avLst/>
          </a:prstGeom>
          <a:noFill/>
          <a:ln w="9525">
            <a:noFill/>
          </a:ln>
        </p:spPr>
        <p:txBody>
          <a:bodyPr wrap="none" anchor="ctr">
            <a:spAutoFit/>
          </a:bodyPr>
          <a:p>
            <a:r>
              <a:rPr lang="zh-CN" altLang="en-US" sz="2400" dirty="0">
                <a:latin typeface="Arial" panose="020B0604020202020204" pitchFamily="34" charset="0"/>
                <a:ea typeface="宋体" panose="02010600030101010101" pitchFamily="2" charset="-122"/>
              </a:rPr>
              <a:t>　　　　　　 </a:t>
            </a:r>
            <a:r>
              <a:rPr lang="zh-CN" altLang="en-US" sz="2400" dirty="0">
                <a:solidFill>
                  <a:schemeClr val="tx2"/>
                </a:solidFill>
                <a:latin typeface="Arial" panose="020B0604020202020204" pitchFamily="34" charset="0"/>
                <a:ea typeface="宋体" panose="02010600030101010101" pitchFamily="2" charset="-122"/>
              </a:rPr>
              <a:t>∴△</a:t>
            </a:r>
            <a:r>
              <a:rPr lang="en-US" altLang="zh-CN" sz="2400" dirty="0">
                <a:solidFill>
                  <a:schemeClr val="tx2"/>
                </a:solidFill>
                <a:latin typeface="Arial" panose="020B0604020202020204" pitchFamily="34" charset="0"/>
                <a:ea typeface="宋体" panose="02010600030101010101" pitchFamily="2" charset="-122"/>
              </a:rPr>
              <a:t>OBD</a:t>
            </a:r>
            <a:r>
              <a:rPr lang="en-US" altLang="zh-CN" sz="2400" dirty="0">
                <a:solidFill>
                  <a:schemeClr val="tx2"/>
                </a:solidFill>
                <a:latin typeface="华文中宋" panose="02010600040101010101" charset="-122"/>
                <a:ea typeface="华文中宋" panose="02010600040101010101" charset="-122"/>
              </a:rPr>
              <a:t>≌</a:t>
            </a:r>
            <a:r>
              <a:rPr lang="en-US" altLang="zh-CN" sz="2400" dirty="0">
                <a:solidFill>
                  <a:schemeClr val="tx2"/>
                </a:solidFill>
                <a:latin typeface="Arial" panose="020B0604020202020204" pitchFamily="34" charset="0"/>
                <a:ea typeface="宋体" panose="02010600030101010101" pitchFamily="2" charset="-122"/>
              </a:rPr>
              <a:t>△OCE(ASA)</a:t>
            </a:r>
            <a:br>
              <a:rPr lang="en-US" altLang="zh-CN" sz="2400" dirty="0">
                <a:solidFill>
                  <a:schemeClr val="tx2"/>
                </a:solidFill>
                <a:latin typeface="Arial" panose="020B0604020202020204" pitchFamily="34" charset="0"/>
                <a:ea typeface="宋体" panose="02010600030101010101" pitchFamily="2" charset="-122"/>
              </a:rPr>
            </a:br>
            <a:br>
              <a:rPr lang="en-US" altLang="zh-CN" sz="2400" dirty="0">
                <a:solidFill>
                  <a:schemeClr val="tx2"/>
                </a:solidFill>
                <a:latin typeface="Arial" panose="020B0604020202020204" pitchFamily="34" charset="0"/>
                <a:ea typeface="宋体" panose="02010600030101010101" pitchFamily="2" charset="-122"/>
              </a:rPr>
            </a:br>
            <a:r>
              <a:rPr lang="zh-CN" altLang="en-US" sz="2400" dirty="0">
                <a:solidFill>
                  <a:schemeClr val="tx2"/>
                </a:solidFill>
                <a:latin typeface="Arial" panose="020B0604020202020204" pitchFamily="34" charset="0"/>
                <a:ea typeface="宋体" panose="02010600030101010101" pitchFamily="2" charset="-122"/>
              </a:rPr>
              <a:t>　　　　　　 ∴</a:t>
            </a:r>
            <a:r>
              <a:rPr lang="en-US" altLang="zh-CN" sz="2400" dirty="0">
                <a:solidFill>
                  <a:schemeClr val="tx2"/>
                </a:solidFill>
                <a:latin typeface="Arial" panose="020B0604020202020204" pitchFamily="34" charset="0"/>
                <a:ea typeface="宋体" panose="02010600030101010101" pitchFamily="2" charset="-122"/>
              </a:rPr>
              <a:t>OB</a:t>
            </a:r>
            <a:r>
              <a:rPr lang="zh-CN" altLang="en-US" sz="2400" dirty="0">
                <a:solidFill>
                  <a:schemeClr val="tx2"/>
                </a:solidFill>
                <a:latin typeface="Arial" panose="020B0604020202020204" pitchFamily="34" charset="0"/>
                <a:ea typeface="宋体" panose="02010600030101010101" pitchFamily="2" charset="-122"/>
              </a:rPr>
              <a:t>＝</a:t>
            </a:r>
            <a:r>
              <a:rPr lang="en-US" altLang="zh-CN" sz="2400" dirty="0">
                <a:solidFill>
                  <a:schemeClr val="tx2"/>
                </a:solidFill>
                <a:latin typeface="Arial" panose="020B0604020202020204" pitchFamily="34" charset="0"/>
                <a:ea typeface="宋体" panose="02010600030101010101" pitchFamily="2" charset="-122"/>
              </a:rPr>
              <a:t>OC</a:t>
            </a:r>
            <a:br>
              <a:rPr lang="en-US" altLang="zh-CN" sz="2400" dirty="0">
                <a:solidFill>
                  <a:schemeClr val="tx2"/>
                </a:solidFill>
                <a:latin typeface="Arial" panose="020B0604020202020204" pitchFamily="34" charset="0"/>
                <a:ea typeface="宋体" panose="02010600030101010101" pitchFamily="2" charset="-122"/>
              </a:rPr>
            </a:br>
            <a:endParaRPr lang="en-US" altLang="zh-CN" sz="2400" dirty="0">
              <a:solidFill>
                <a:schemeClr val="tx2"/>
              </a:solidFill>
              <a:latin typeface="Arial" panose="020B0604020202020204" pitchFamily="34" charset="0"/>
              <a:ea typeface="宋体" panose="02010600030101010101" pitchFamily="2" charset="-122"/>
            </a:endParaRPr>
          </a:p>
        </p:txBody>
      </p:sp>
      <p:pic>
        <p:nvPicPr>
          <p:cNvPr id="79886" name="Picture 14" descr="akh"/>
          <p:cNvPicPr>
            <a:picLocks noChangeAspect="1"/>
          </p:cNvPicPr>
          <p:nvPr/>
        </p:nvPicPr>
        <p:blipFill>
          <a:blip r:embed="rId2"/>
          <a:stretch>
            <a:fillRect/>
          </a:stretch>
        </p:blipFill>
        <p:spPr>
          <a:xfrm>
            <a:off x="3886200" y="3352800"/>
            <a:ext cx="350838" cy="1905000"/>
          </a:xfrm>
          <a:prstGeom prst="rect">
            <a:avLst/>
          </a:prstGeom>
          <a:noFill/>
          <a:ln w="9525">
            <a:noFill/>
          </a:ln>
        </p:spPr>
      </p:pic>
      <p:sp>
        <p:nvSpPr>
          <p:cNvPr id="79887" name="Line 15"/>
          <p:cNvSpPr/>
          <p:nvPr/>
        </p:nvSpPr>
        <p:spPr>
          <a:xfrm flipH="1" flipV="1">
            <a:off x="762000" y="3916363"/>
            <a:ext cx="715963" cy="519112"/>
          </a:xfrm>
          <a:prstGeom prst="line">
            <a:avLst/>
          </a:prstGeom>
          <a:ln w="76200" cap="flat" cmpd="sng">
            <a:solidFill>
              <a:srgbClr val="FF3300"/>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79888" name="Line 16"/>
          <p:cNvSpPr/>
          <p:nvPr/>
        </p:nvSpPr>
        <p:spPr>
          <a:xfrm flipV="1">
            <a:off x="1477963" y="4038600"/>
            <a:ext cx="731837" cy="411163"/>
          </a:xfrm>
          <a:prstGeom prst="line">
            <a:avLst/>
          </a:prstGeom>
          <a:ln w="76200" cap="flat" cmpd="sng">
            <a:solidFill>
              <a:srgbClr val="FF3300"/>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iterate type="lt">
                                    <p:tmAbs val="75"/>
                                  </p:iterate>
                                  <p:childTnLst>
                                    <p:set>
                                      <p:cBhvr>
                                        <p:cTn id="6" dur="1" fill="hold">
                                          <p:stCondLst>
                                            <p:cond delay="74"/>
                                          </p:stCondLst>
                                        </p:cTn>
                                        <p:tgtEl>
                                          <p:spTgt spid="79874">
                                            <p:txEl>
                                              <p:charRg st="0" end="56"/>
                                            </p:txEl>
                                          </p:spTgt>
                                        </p:tgtEl>
                                        <p:attrNameLst>
                                          <p:attrName>style.visibility</p:attrName>
                                        </p:attrNameLst>
                                      </p:cBhvr>
                                      <p:to>
                                        <p:strVal val="visible"/>
                                      </p:to>
                                    </p:set>
                                  </p:childTnLst>
                                </p:cTn>
                              </p:par>
                            </p:childTnLst>
                          </p:cTn>
                        </p:par>
                        <p:par>
                          <p:cTn id="7" fill="hold">
                            <p:stCondLst>
                              <p:cond delay="4125"/>
                            </p:stCondLst>
                            <p:childTnLst>
                              <p:par>
                                <p:cTn id="8" presetID="23" presetClass="entr" presetSubtype="528" fill="hold" nodeType="afterEffect">
                                  <p:stCondLst>
                                    <p:cond delay="0"/>
                                  </p:stCondLst>
                                  <p:childTnLst>
                                    <p:set>
                                      <p:cBhvr>
                                        <p:cTn id="9" dur="1" fill="hold">
                                          <p:stCondLst>
                                            <p:cond delay="0"/>
                                          </p:stCondLst>
                                        </p:cTn>
                                        <p:tgtEl>
                                          <p:spTgt spid="79875"/>
                                        </p:tgtEl>
                                        <p:attrNameLst>
                                          <p:attrName>style.visibility</p:attrName>
                                        </p:attrNameLst>
                                      </p:cBhvr>
                                      <p:to>
                                        <p:strVal val="visible"/>
                                      </p:to>
                                    </p:set>
                                    <p:anim calcmode="lin" valueType="num">
                                      <p:cBhvr>
                                        <p:cTn id="10" dur="500" fill="hold"/>
                                        <p:tgtEl>
                                          <p:spTgt spid="79875"/>
                                        </p:tgtEl>
                                        <p:attrNameLst>
                                          <p:attrName>ppt_w</p:attrName>
                                        </p:attrNameLst>
                                      </p:cBhvr>
                                      <p:tavLst>
                                        <p:tav tm="0">
                                          <p:val>
                                            <p:fltVal val="0.000000"/>
                                          </p:val>
                                        </p:tav>
                                        <p:tav tm="100000">
                                          <p:val>
                                            <p:strVal val="#ppt_w"/>
                                          </p:val>
                                        </p:tav>
                                      </p:tavLst>
                                    </p:anim>
                                    <p:anim calcmode="lin" valueType="num">
                                      <p:cBhvr>
                                        <p:cTn id="11" dur="500" fill="hold"/>
                                        <p:tgtEl>
                                          <p:spTgt spid="79875"/>
                                        </p:tgtEl>
                                        <p:attrNameLst>
                                          <p:attrName>ppt_h</p:attrName>
                                        </p:attrNameLst>
                                      </p:cBhvr>
                                      <p:tavLst>
                                        <p:tav tm="0">
                                          <p:val>
                                            <p:fltVal val="0.000000"/>
                                          </p:val>
                                        </p:tav>
                                        <p:tav tm="100000">
                                          <p:val>
                                            <p:strVal val="#ppt_h"/>
                                          </p:val>
                                        </p:tav>
                                      </p:tavLst>
                                    </p:anim>
                                    <p:anim calcmode="lin" valueType="num">
                                      <p:cBhvr>
                                        <p:cTn id="12" dur="500" fill="hold"/>
                                        <p:tgtEl>
                                          <p:spTgt spid="79875"/>
                                        </p:tgtEl>
                                        <p:attrNameLst>
                                          <p:attrName>ppt_x</p:attrName>
                                        </p:attrNameLst>
                                      </p:cBhvr>
                                      <p:tavLst>
                                        <p:tav tm="0">
                                          <p:val>
                                            <p:fltVal val="0.500000"/>
                                          </p:val>
                                        </p:tav>
                                        <p:tav tm="100000">
                                          <p:val>
                                            <p:strVal val="#ppt_x"/>
                                          </p:val>
                                        </p:tav>
                                      </p:tavLst>
                                    </p:anim>
                                    <p:anim calcmode="lin" valueType="num">
                                      <p:cBhvr>
                                        <p:cTn id="13" dur="500" fill="hold"/>
                                        <p:tgtEl>
                                          <p:spTgt spid="79875"/>
                                        </p:tgtEl>
                                        <p:attrNameLst>
                                          <p:attrName>ppt_y</p:attrName>
                                        </p:attrNameLst>
                                      </p:cBhvr>
                                      <p:tavLst>
                                        <p:tav tm="0">
                                          <p:val>
                                            <p:fltVal val="0.500000"/>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nodeType="clickEffect">
                                  <p:stCondLst>
                                    <p:cond delay="0"/>
                                  </p:stCondLst>
                                  <p:childTnLst>
                                    <p:set>
                                      <p:cBhvr>
                                        <p:cTn id="17" dur="1" fill="hold">
                                          <p:stCondLst>
                                            <p:cond delay="0"/>
                                          </p:stCondLst>
                                        </p:cTn>
                                        <p:tgtEl>
                                          <p:spTgt spid="79888"/>
                                        </p:tgtEl>
                                        <p:attrNameLst>
                                          <p:attrName>style.visibility</p:attrName>
                                        </p:attrNameLst>
                                      </p:cBhvr>
                                      <p:to>
                                        <p:strVal val="visible"/>
                                      </p:to>
                                    </p:set>
                                    <p:anim calcmode="lin" valueType="num">
                                      <p:cBhvr additive="base">
                                        <p:cTn id="18" dur="500" fill="hold"/>
                                        <p:tgtEl>
                                          <p:spTgt spid="79888"/>
                                        </p:tgtEl>
                                        <p:attrNameLst>
                                          <p:attrName>ppt_x</p:attrName>
                                        </p:attrNameLst>
                                      </p:cBhvr>
                                      <p:tavLst>
                                        <p:tav tm="0">
                                          <p:val>
                                            <p:strVal val="0-#ppt_w/2"/>
                                          </p:val>
                                        </p:tav>
                                        <p:tav tm="100000">
                                          <p:val>
                                            <p:strVal val="#ppt_x"/>
                                          </p:val>
                                        </p:tav>
                                      </p:tavLst>
                                    </p:anim>
                                    <p:anim calcmode="lin" valueType="num">
                                      <p:cBhvr additive="base">
                                        <p:cTn id="19" dur="500" fill="hold"/>
                                        <p:tgtEl>
                                          <p:spTgt spid="79888"/>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nodeType="clickEffect">
                                  <p:stCondLst>
                                    <p:cond delay="0"/>
                                  </p:stCondLst>
                                  <p:childTnLst>
                                    <p:set>
                                      <p:cBhvr>
                                        <p:cTn id="23" dur="1" fill="hold">
                                          <p:stCondLst>
                                            <p:cond delay="0"/>
                                          </p:stCondLst>
                                        </p:cTn>
                                        <p:tgtEl>
                                          <p:spTgt spid="79887"/>
                                        </p:tgtEl>
                                        <p:attrNameLst>
                                          <p:attrName>style.visibility</p:attrName>
                                        </p:attrNameLst>
                                      </p:cBhvr>
                                      <p:to>
                                        <p:strVal val="visible"/>
                                      </p:to>
                                    </p:set>
                                    <p:anim calcmode="lin" valueType="num">
                                      <p:cBhvr additive="base">
                                        <p:cTn id="24" dur="500" fill="hold"/>
                                        <p:tgtEl>
                                          <p:spTgt spid="79887"/>
                                        </p:tgtEl>
                                        <p:attrNameLst>
                                          <p:attrName>ppt_x</p:attrName>
                                        </p:attrNameLst>
                                      </p:cBhvr>
                                      <p:tavLst>
                                        <p:tav tm="0">
                                          <p:val>
                                            <p:strVal val="0-#ppt_w/2"/>
                                          </p:val>
                                        </p:tav>
                                        <p:tav tm="100000">
                                          <p:val>
                                            <p:strVal val="#ppt_x"/>
                                          </p:val>
                                        </p:tav>
                                      </p:tavLst>
                                    </p:anim>
                                    <p:anim calcmode="lin" valueType="num">
                                      <p:cBhvr additive="base">
                                        <p:cTn id="25" dur="500" fill="hold"/>
                                        <p:tgtEl>
                                          <p:spTgt spid="79887"/>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2" presetClass="entr" presetSubtype="2" fill="hold" grpId="0" nodeType="clickEffect">
                                  <p:stCondLst>
                                    <p:cond delay="0"/>
                                  </p:stCondLst>
                                  <p:childTnLst>
                                    <p:set>
                                      <p:cBhvr>
                                        <p:cTn id="29" dur="1" fill="hold">
                                          <p:stCondLst>
                                            <p:cond delay="0"/>
                                          </p:stCondLst>
                                        </p:cTn>
                                        <p:tgtEl>
                                          <p:spTgt spid="79876"/>
                                        </p:tgtEl>
                                        <p:attrNameLst>
                                          <p:attrName>style.visibility</p:attrName>
                                        </p:attrNameLst>
                                      </p:cBhvr>
                                      <p:to>
                                        <p:strVal val="visible"/>
                                      </p:to>
                                    </p:set>
                                    <p:animEffect transition="in" filter="slide(fromRight)">
                                      <p:cBhvr>
                                        <p:cTn id="30" dur="500"/>
                                        <p:tgtEl>
                                          <p:spTgt spid="79876"/>
                                        </p:tgtEl>
                                      </p:cBhvr>
                                    </p:animEffect>
                                  </p:childTnLst>
                                </p:cTn>
                              </p:par>
                            </p:childTnLst>
                          </p:cTn>
                        </p:par>
                      </p:childTnLst>
                    </p:cTn>
                  </p:par>
                  <p:par>
                    <p:cTn id="31" fill="hold">
                      <p:stCondLst>
                        <p:cond delay="indefinite"/>
                      </p:stCondLst>
                      <p:childTnLst>
                        <p:par>
                          <p:cTn id="32" fill="hold">
                            <p:stCondLst>
                              <p:cond delay="0"/>
                            </p:stCondLst>
                            <p:childTnLst>
                              <p:par>
                                <p:cTn id="33" presetID="20" presetClass="entr" presetSubtype="0" fill="hold" nodeType="clickEffect">
                                  <p:stCondLst>
                                    <p:cond delay="0"/>
                                  </p:stCondLst>
                                  <p:childTnLst>
                                    <p:set>
                                      <p:cBhvr>
                                        <p:cTn id="34" dur="1" fill="hold">
                                          <p:stCondLst>
                                            <p:cond delay="0"/>
                                          </p:stCondLst>
                                        </p:cTn>
                                        <p:tgtEl>
                                          <p:spTgt spid="79886"/>
                                        </p:tgtEl>
                                        <p:attrNameLst>
                                          <p:attrName>style.visibility</p:attrName>
                                        </p:attrNameLst>
                                      </p:cBhvr>
                                      <p:to>
                                        <p:strVal val="visible"/>
                                      </p:to>
                                    </p:set>
                                    <p:animEffect transition="in" filter="wedge">
                                      <p:cBhvr>
                                        <p:cTn id="35" dur="500"/>
                                        <p:tgtEl>
                                          <p:spTgt spid="79886"/>
                                        </p:tgtEl>
                                      </p:cBhvr>
                                    </p:animEffect>
                                  </p:childTnLst>
                                </p:cTn>
                              </p:par>
                            </p:childTnLst>
                          </p:cTn>
                        </p:par>
                        <p:par>
                          <p:cTn id="36" fill="hold">
                            <p:stCondLst>
                              <p:cond delay="500"/>
                            </p:stCondLst>
                            <p:childTnLst>
                              <p:par>
                                <p:cTn id="37" presetID="20" presetClass="entr" presetSubtype="0" fill="hold" nodeType="afterEffect">
                                  <p:stCondLst>
                                    <p:cond delay="0"/>
                                  </p:stCondLst>
                                  <p:childTnLst>
                                    <p:set>
                                      <p:cBhvr>
                                        <p:cTn id="38" dur="1" fill="hold">
                                          <p:stCondLst>
                                            <p:cond delay="0"/>
                                          </p:stCondLst>
                                        </p:cTn>
                                        <p:tgtEl>
                                          <p:spTgt spid="79877"/>
                                        </p:tgtEl>
                                        <p:attrNameLst>
                                          <p:attrName>style.visibility</p:attrName>
                                        </p:attrNameLst>
                                      </p:cBhvr>
                                      <p:to>
                                        <p:strVal val="visible"/>
                                      </p:to>
                                    </p:set>
                                    <p:animEffect transition="in" filter="wedge">
                                      <p:cBhvr>
                                        <p:cTn id="39" dur="500"/>
                                        <p:tgtEl>
                                          <p:spTgt spid="79877"/>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4" fill="hold" grpId="0" nodeType="clickEffect">
                                  <p:stCondLst>
                                    <p:cond delay="0"/>
                                  </p:stCondLst>
                                  <p:childTnLst>
                                    <p:set>
                                      <p:cBhvr>
                                        <p:cTn id="43" dur="1" fill="hold">
                                          <p:stCondLst>
                                            <p:cond delay="0"/>
                                          </p:stCondLst>
                                        </p:cTn>
                                        <p:tgtEl>
                                          <p:spTgt spid="79885"/>
                                        </p:tgtEl>
                                        <p:attrNameLst>
                                          <p:attrName>style.visibility</p:attrName>
                                        </p:attrNameLst>
                                      </p:cBhvr>
                                      <p:to>
                                        <p:strVal val="visible"/>
                                      </p:to>
                                    </p:set>
                                    <p:animEffect transition="in" filter="slide(fromBottom)">
                                      <p:cBhvr>
                                        <p:cTn id="44" dur="500"/>
                                        <p:tgtEl>
                                          <p:spTgt spid="798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4" grpId="0" advAuto="1000" build="p"/>
      <p:bldP spid="79876" grpId="0"/>
      <p:bldP spid="7988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 name="图片 6" descr="tb.png"/>
          <p:cNvPicPr>
            <a:picLocks noChangeAspect="1"/>
          </p:cNvPicPr>
          <p:nvPr/>
        </p:nvPicPr>
        <p:blipFill>
          <a:blip r:embed="rId1"/>
          <a:stretch>
            <a:fillRect/>
          </a:stretch>
        </p:blipFill>
        <p:spPr>
          <a:xfrm>
            <a:off x="8359775" y="155575"/>
            <a:ext cx="595313" cy="595313"/>
          </a:xfrm>
          <a:prstGeom prst="rect">
            <a:avLst/>
          </a:prstGeom>
          <a:effectLst>
            <a:outerShdw blurRad="50800" dist="38100" dir="2700000" algn="tl" rotWithShape="0">
              <a:prstClr val="black">
                <a:alpha val="40000"/>
              </a:prstClr>
            </a:outerShdw>
          </a:effectLst>
        </p:spPr>
      </p:pic>
      <p:sp>
        <p:nvSpPr>
          <p:cNvPr id="14338" name="矩形 6"/>
          <p:cNvSpPr/>
          <p:nvPr/>
        </p:nvSpPr>
        <p:spPr>
          <a:xfrm>
            <a:off x="238125" y="642938"/>
            <a:ext cx="7197725" cy="652462"/>
          </a:xfrm>
          <a:prstGeom prst="rect">
            <a:avLst/>
          </a:prstGeom>
          <a:noFill/>
          <a:ln w="73025" cap="flat" cmpd="thickThin">
            <a:solidFill>
              <a:srgbClr val="D60093"/>
            </a:solidFill>
            <a:prstDash val="solid"/>
            <a:miter/>
            <a:headEnd type="none" w="med" len="med"/>
            <a:tailEnd type="none" w="med" len="med"/>
          </a:ln>
        </p:spPr>
        <p:txBody>
          <a:bodyPr anchor="t">
            <a:spAutoFit/>
          </a:bodyPr>
          <a:p>
            <a:r>
              <a:rPr lang="zh-CN" altLang="en-US" sz="3200" dirty="0">
                <a:latin typeface="宋体" panose="02010600030101010101" pitchFamily="2" charset="-122"/>
                <a:ea typeface="宋体" panose="02010600030101010101" pitchFamily="2" charset="-122"/>
              </a:rPr>
              <a:t>解决简单问题，巩固角的平分线的性质</a:t>
            </a:r>
            <a:endParaRPr lang="zh-CN" altLang="en-US" sz="3200" dirty="0">
              <a:latin typeface="宋体" panose="02010600030101010101" pitchFamily="2" charset="-122"/>
              <a:ea typeface="宋体" panose="02010600030101010101" pitchFamily="2" charset="-122"/>
            </a:endParaRPr>
          </a:p>
        </p:txBody>
      </p:sp>
      <p:sp>
        <p:nvSpPr>
          <p:cNvPr id="14339" name="Rectangle 29"/>
          <p:cNvSpPr/>
          <p:nvPr/>
        </p:nvSpPr>
        <p:spPr>
          <a:xfrm>
            <a:off x="241300" y="1628775"/>
            <a:ext cx="9182100" cy="1077913"/>
          </a:xfrm>
          <a:prstGeom prst="rect">
            <a:avLst/>
          </a:prstGeom>
          <a:noFill/>
          <a:ln w="9525">
            <a:noFill/>
          </a:ln>
        </p:spPr>
        <p:txBody>
          <a:bodyPr anchor="t">
            <a:spAutoFit/>
          </a:bodyPr>
          <a:p>
            <a:pPr>
              <a:spcBef>
                <a:spcPct val="20000"/>
              </a:spcBef>
            </a:pPr>
            <a:r>
              <a:rPr lang="en-US" altLang="zh-CN" sz="3200" dirty="0">
                <a:latin typeface="宋体" panose="02010600030101010101" pitchFamily="2" charset="-122"/>
                <a:ea typeface="宋体" panose="02010600030101010101" pitchFamily="2" charset="-122"/>
                <a:sym typeface="宋体" panose="02010600030101010101" pitchFamily="2" charset="-122"/>
              </a:rPr>
              <a:t>4.</a:t>
            </a:r>
            <a:r>
              <a:rPr lang="zh-CN" altLang="en-US" sz="3200" dirty="0">
                <a:latin typeface="宋体" panose="02010600030101010101" pitchFamily="2" charset="-122"/>
                <a:ea typeface="宋体" panose="02010600030101010101" pitchFamily="2" charset="-122"/>
                <a:sym typeface="宋体" panose="02010600030101010101" pitchFamily="2" charset="-122"/>
              </a:rPr>
              <a:t>　</a:t>
            </a:r>
            <a:r>
              <a:rPr lang="zh-CN" altLang="en-US" sz="3200"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如图</a:t>
            </a:r>
            <a:r>
              <a:rPr lang="zh-CN" altLang="en-US" sz="3200" dirty="0">
                <a:latin typeface="宋体" panose="02010600030101010101" pitchFamily="2" charset="-122"/>
                <a:ea typeface="宋体" panose="02010600030101010101" pitchFamily="2" charset="-122"/>
                <a:sym typeface="宋体" panose="02010600030101010101" pitchFamily="2" charset="-122"/>
              </a:rPr>
              <a:t>，</a:t>
            </a:r>
            <a:r>
              <a:rPr lang="zh-CN" altLang="en-US" sz="3200" dirty="0">
                <a:latin typeface="Cambria Math" panose="02040503050406030204" pitchFamily="18" charset="0"/>
                <a:ea typeface="宋体" panose="02010600030101010101" pitchFamily="2" charset="-122"/>
                <a:sym typeface="Cambria Math" panose="02040503050406030204" pitchFamily="18" charset="0"/>
              </a:rPr>
              <a:t>△</a:t>
            </a:r>
            <a:r>
              <a:rPr lang="zh-CN" altLang="en-US" sz="3200" b="0" i="1"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ABC </a:t>
            </a:r>
            <a:r>
              <a:rPr lang="zh-CN" altLang="en-US" sz="3200"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的角平分线</a:t>
            </a:r>
            <a:r>
              <a:rPr lang="zh-CN" altLang="en-US" sz="3200" b="0" i="1"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BM</a:t>
            </a:r>
            <a:r>
              <a:rPr lang="zh-CN" altLang="en-US" sz="3200"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a:t>
            </a:r>
            <a:r>
              <a:rPr lang="zh-CN" altLang="en-US" sz="3200" b="0" i="1"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CN </a:t>
            </a:r>
            <a:r>
              <a:rPr lang="zh-CN" altLang="en-US" sz="3200"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相交于点</a:t>
            </a:r>
            <a:r>
              <a:rPr lang="zh-CN" altLang="en-US" sz="3200" b="0" i="1"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P</a:t>
            </a:r>
            <a:r>
              <a:rPr lang="zh-CN" altLang="en-US" sz="3200"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a:t>
            </a:r>
            <a:r>
              <a:rPr lang="en-US" altLang="zh-CN" sz="3200"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  </a:t>
            </a:r>
            <a:r>
              <a:rPr lang="zh-CN" altLang="en-US" sz="3200"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求证：点</a:t>
            </a:r>
            <a:r>
              <a:rPr lang="zh-CN" altLang="en-US" sz="3200" b="0" i="1"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P</a:t>
            </a:r>
            <a:r>
              <a:rPr lang="zh-CN" altLang="en-US" sz="3200"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到三边</a:t>
            </a:r>
            <a:r>
              <a:rPr lang="zh-CN" altLang="en-US" sz="3200" b="0" i="1"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AB</a:t>
            </a:r>
            <a:r>
              <a:rPr lang="zh-CN" altLang="en-US" sz="3200"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a:t>
            </a:r>
            <a:r>
              <a:rPr lang="zh-CN" altLang="en-US" sz="3200" b="0" i="1"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BC</a:t>
            </a:r>
            <a:r>
              <a:rPr lang="zh-CN" altLang="en-US" sz="3200"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a:t>
            </a:r>
            <a:r>
              <a:rPr lang="zh-CN" altLang="en-US" sz="3200" b="0" i="1"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CA </a:t>
            </a:r>
            <a:r>
              <a:rPr lang="zh-CN" altLang="en-US" sz="3200"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的距离相等．</a:t>
            </a:r>
            <a:endParaRPr lang="zh-CN" altLang="en-US" sz="3200" dirty="0">
              <a:latin typeface="Times New Roman" panose="02020603050405020304" pitchFamily="18" charset="0"/>
              <a:ea typeface="Times New Roman" panose="02020603050405020304" pitchFamily="18" charset="0"/>
              <a:sym typeface="Times New Roman" panose="02020603050405020304" pitchFamily="18" charset="0"/>
            </a:endParaRPr>
          </a:p>
        </p:txBody>
      </p:sp>
      <p:grpSp>
        <p:nvGrpSpPr>
          <p:cNvPr id="14340" name="Group 31"/>
          <p:cNvGrpSpPr/>
          <p:nvPr/>
        </p:nvGrpSpPr>
        <p:grpSpPr>
          <a:xfrm>
            <a:off x="1929765" y="3195003"/>
            <a:ext cx="5494338" cy="2551112"/>
            <a:chOff x="1226" y="1997"/>
            <a:chExt cx="3461" cy="1607"/>
          </a:xfrm>
        </p:grpSpPr>
        <p:sp>
          <p:nvSpPr>
            <p:cNvPr id="14341" name="Rectangle 21"/>
            <p:cNvSpPr/>
            <p:nvPr/>
          </p:nvSpPr>
          <p:spPr>
            <a:xfrm>
              <a:off x="2450" y="1997"/>
              <a:ext cx="253" cy="327"/>
            </a:xfrm>
            <a:prstGeom prst="rect">
              <a:avLst/>
            </a:prstGeom>
            <a:noFill/>
            <a:ln w="9525">
              <a:noFill/>
            </a:ln>
          </p:spPr>
          <p:txBody>
            <a:bodyPr anchor="t">
              <a:spAutoFit/>
            </a:bodyPr>
            <a:p>
              <a:r>
                <a:rPr lang="zh-CN" altLang="en-US" sz="2800" b="0" i="1"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A</a:t>
              </a:r>
              <a:endParaRPr lang="zh-CN" altLang="en-US" sz="2800" b="0" i="1" dirty="0">
                <a:latin typeface="Times New Roman" panose="02020603050405020304" pitchFamily="18" charset="0"/>
                <a:ea typeface="Times New Roman" panose="02020603050405020304" pitchFamily="18" charset="0"/>
                <a:sym typeface="Times New Roman" panose="02020603050405020304" pitchFamily="18" charset="0"/>
              </a:endParaRPr>
            </a:p>
          </p:txBody>
        </p:sp>
        <p:sp>
          <p:nvSpPr>
            <p:cNvPr id="14342" name="Rectangle 22"/>
            <p:cNvSpPr/>
            <p:nvPr/>
          </p:nvSpPr>
          <p:spPr>
            <a:xfrm>
              <a:off x="1226" y="3269"/>
              <a:ext cx="253" cy="327"/>
            </a:xfrm>
            <a:prstGeom prst="rect">
              <a:avLst/>
            </a:prstGeom>
            <a:noFill/>
            <a:ln w="9525">
              <a:noFill/>
            </a:ln>
          </p:spPr>
          <p:txBody>
            <a:bodyPr anchor="t">
              <a:spAutoFit/>
            </a:bodyPr>
            <a:p>
              <a:r>
                <a:rPr lang="en-US" altLang="zh-CN" sz="2800" b="0" i="1"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B</a:t>
              </a:r>
              <a:endParaRPr lang="en-US" altLang="zh-CN" sz="2800" b="0" i="1" dirty="0">
                <a:latin typeface="Times New Roman" panose="02020603050405020304" pitchFamily="18" charset="0"/>
                <a:ea typeface="Times New Roman" panose="02020603050405020304" pitchFamily="18" charset="0"/>
                <a:sym typeface="Times New Roman" panose="02020603050405020304" pitchFamily="18" charset="0"/>
              </a:endParaRPr>
            </a:p>
          </p:txBody>
        </p:sp>
        <p:sp>
          <p:nvSpPr>
            <p:cNvPr id="14343" name="Rectangle 23"/>
            <p:cNvSpPr/>
            <p:nvPr/>
          </p:nvSpPr>
          <p:spPr>
            <a:xfrm>
              <a:off x="4434" y="3277"/>
              <a:ext cx="253" cy="327"/>
            </a:xfrm>
            <a:prstGeom prst="rect">
              <a:avLst/>
            </a:prstGeom>
            <a:noFill/>
            <a:ln w="9525">
              <a:noFill/>
            </a:ln>
          </p:spPr>
          <p:txBody>
            <a:bodyPr anchor="t">
              <a:spAutoFit/>
            </a:bodyPr>
            <a:p>
              <a:r>
                <a:rPr lang="en-US" altLang="zh-CN" sz="2800" b="0" i="1"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C</a:t>
              </a:r>
              <a:endParaRPr lang="en-US" altLang="zh-CN" sz="2800" b="0" i="1" dirty="0">
                <a:latin typeface="Times New Roman" panose="02020603050405020304" pitchFamily="18" charset="0"/>
                <a:ea typeface="Times New Roman" panose="02020603050405020304" pitchFamily="18" charset="0"/>
                <a:sym typeface="Times New Roman" panose="02020603050405020304" pitchFamily="18" charset="0"/>
              </a:endParaRPr>
            </a:p>
          </p:txBody>
        </p:sp>
        <p:sp>
          <p:nvSpPr>
            <p:cNvPr id="14344" name="Rectangle 24"/>
            <p:cNvSpPr/>
            <p:nvPr/>
          </p:nvSpPr>
          <p:spPr>
            <a:xfrm>
              <a:off x="2506" y="2925"/>
              <a:ext cx="253" cy="327"/>
            </a:xfrm>
            <a:prstGeom prst="rect">
              <a:avLst/>
            </a:prstGeom>
            <a:noFill/>
            <a:ln w="9525">
              <a:noFill/>
            </a:ln>
          </p:spPr>
          <p:txBody>
            <a:bodyPr anchor="t">
              <a:spAutoFit/>
            </a:bodyPr>
            <a:p>
              <a:r>
                <a:rPr lang="en-US" altLang="zh-CN" sz="2800" b="0" i="1"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P</a:t>
              </a:r>
              <a:endParaRPr lang="en-US" altLang="zh-CN" sz="2800" b="0" i="1" dirty="0">
                <a:latin typeface="Times New Roman" panose="02020603050405020304" pitchFamily="18" charset="0"/>
                <a:ea typeface="Times New Roman" panose="02020603050405020304" pitchFamily="18" charset="0"/>
                <a:sym typeface="Times New Roman" panose="02020603050405020304" pitchFamily="18" charset="0"/>
              </a:endParaRPr>
            </a:p>
          </p:txBody>
        </p:sp>
        <p:sp>
          <p:nvSpPr>
            <p:cNvPr id="14345" name="Rectangle 25"/>
            <p:cNvSpPr/>
            <p:nvPr/>
          </p:nvSpPr>
          <p:spPr>
            <a:xfrm>
              <a:off x="3186" y="2445"/>
              <a:ext cx="253" cy="327"/>
            </a:xfrm>
            <a:prstGeom prst="rect">
              <a:avLst/>
            </a:prstGeom>
            <a:noFill/>
            <a:ln w="9525">
              <a:noFill/>
            </a:ln>
          </p:spPr>
          <p:txBody>
            <a:bodyPr anchor="t">
              <a:spAutoFit/>
            </a:bodyPr>
            <a:p>
              <a:r>
                <a:rPr lang="en-US" altLang="zh-CN" sz="2800" b="0" i="1"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M</a:t>
              </a:r>
              <a:endParaRPr lang="en-US" altLang="zh-CN" sz="2800" b="0" i="1" dirty="0">
                <a:latin typeface="Times New Roman" panose="02020603050405020304" pitchFamily="18" charset="0"/>
                <a:ea typeface="Times New Roman" panose="02020603050405020304" pitchFamily="18" charset="0"/>
                <a:sym typeface="Times New Roman" panose="02020603050405020304" pitchFamily="18" charset="0"/>
              </a:endParaRPr>
            </a:p>
          </p:txBody>
        </p:sp>
        <p:sp>
          <p:nvSpPr>
            <p:cNvPr id="14346" name="Rectangle 26"/>
            <p:cNvSpPr/>
            <p:nvPr/>
          </p:nvSpPr>
          <p:spPr>
            <a:xfrm>
              <a:off x="1834" y="2565"/>
              <a:ext cx="253" cy="327"/>
            </a:xfrm>
            <a:prstGeom prst="rect">
              <a:avLst/>
            </a:prstGeom>
            <a:noFill/>
            <a:ln w="9525">
              <a:noFill/>
            </a:ln>
          </p:spPr>
          <p:txBody>
            <a:bodyPr anchor="t">
              <a:spAutoFit/>
            </a:bodyPr>
            <a:p>
              <a:r>
                <a:rPr lang="en-US" altLang="zh-CN" sz="2800" b="0" i="1"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N</a:t>
              </a:r>
              <a:endParaRPr lang="en-US" altLang="zh-CN" sz="2800" b="0" i="1" dirty="0">
                <a:latin typeface="Times New Roman" panose="02020603050405020304" pitchFamily="18" charset="0"/>
                <a:ea typeface="Times New Roman" panose="02020603050405020304" pitchFamily="18" charset="0"/>
                <a:sym typeface="Times New Roman" panose="02020603050405020304" pitchFamily="18" charset="0"/>
              </a:endParaRPr>
            </a:p>
          </p:txBody>
        </p:sp>
        <p:pic>
          <p:nvPicPr>
            <p:cNvPr id="14347" name="Picture 30"/>
            <p:cNvPicPr>
              <a:picLocks noChangeAspect="1"/>
            </p:cNvPicPr>
            <p:nvPr/>
          </p:nvPicPr>
          <p:blipFill>
            <a:blip r:embed="rId2">
              <a:clrChange>
                <a:clrFrom>
                  <a:srgbClr val="FFFFFF"/>
                </a:clrFrom>
                <a:clrTo>
                  <a:srgbClr val="FFFFFF">
                    <a:alpha val="0"/>
                  </a:srgbClr>
                </a:clrTo>
              </a:clrChange>
            </a:blip>
            <a:stretch>
              <a:fillRect/>
            </a:stretch>
          </p:blipFill>
          <p:spPr>
            <a:xfrm>
              <a:off x="1413" y="2243"/>
              <a:ext cx="3076" cy="1266"/>
            </a:xfrm>
            <a:prstGeom prst="rect">
              <a:avLst/>
            </a:prstGeom>
            <a:noFill/>
            <a:ln w="9525">
              <a:noFill/>
            </a:ln>
          </p:spPr>
        </p:pic>
      </p:grpSp>
      <p:cxnSp>
        <p:nvCxnSpPr>
          <p:cNvPr id="14" name="直接连接符 13"/>
          <p:cNvCxnSpPr/>
          <p:nvPr/>
        </p:nvCxnSpPr>
        <p:spPr>
          <a:xfrm>
            <a:off x="4144963" y="4664075"/>
            <a:ext cx="30163" cy="838200"/>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flipV="1">
            <a:off x="3590290" y="4172585"/>
            <a:ext cx="540385" cy="518795"/>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V="1">
            <a:off x="4130675" y="4038600"/>
            <a:ext cx="487363" cy="685800"/>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4008438" y="5456238"/>
            <a:ext cx="471487" cy="522287"/>
          </a:xfrm>
          <a:prstGeom prst="rect">
            <a:avLst/>
          </a:prstGeom>
          <a:noFill/>
          <a:ln w="9525">
            <a:noFill/>
          </a:ln>
        </p:spPr>
        <p:txBody>
          <a:bodyPr anchor="t">
            <a:spAutoFit/>
          </a:bodyPr>
          <a:p>
            <a:r>
              <a:rPr lang="en-US" altLang="zh-CN" sz="2800" dirty="0">
                <a:solidFill>
                  <a:srgbClr val="FF0000"/>
                </a:solidFill>
                <a:latin typeface="Arial" panose="020B0604020202020204" pitchFamily="34" charset="0"/>
                <a:ea typeface="宋体" panose="02010600030101010101" pitchFamily="2" charset="-122"/>
              </a:rPr>
              <a:t>E</a:t>
            </a:r>
            <a:endParaRPr lang="zh-CN" altLang="en-US" sz="2800" dirty="0">
              <a:solidFill>
                <a:srgbClr val="FF0000"/>
              </a:solidFill>
              <a:latin typeface="Arial" panose="020B0604020202020204" pitchFamily="34" charset="0"/>
              <a:ea typeface="宋体" panose="02010600030101010101" pitchFamily="2" charset="-122"/>
            </a:endParaRPr>
          </a:p>
        </p:txBody>
      </p:sp>
      <p:sp>
        <p:nvSpPr>
          <p:cNvPr id="24" name="TextBox 23"/>
          <p:cNvSpPr txBox="1"/>
          <p:nvPr/>
        </p:nvSpPr>
        <p:spPr>
          <a:xfrm>
            <a:off x="4465638" y="3565525"/>
            <a:ext cx="471487" cy="523875"/>
          </a:xfrm>
          <a:prstGeom prst="rect">
            <a:avLst/>
          </a:prstGeom>
          <a:noFill/>
          <a:ln w="9525">
            <a:noFill/>
          </a:ln>
        </p:spPr>
        <p:txBody>
          <a:bodyPr anchor="t">
            <a:spAutoFit/>
          </a:bodyPr>
          <a:p>
            <a:r>
              <a:rPr lang="en-US" altLang="zh-CN" sz="2800" dirty="0">
                <a:solidFill>
                  <a:srgbClr val="FF0000"/>
                </a:solidFill>
                <a:latin typeface="Arial" panose="020B0604020202020204" pitchFamily="34" charset="0"/>
                <a:ea typeface="宋体" panose="02010600030101010101" pitchFamily="2" charset="-122"/>
              </a:rPr>
              <a:t>G</a:t>
            </a:r>
            <a:endParaRPr lang="zh-CN" altLang="en-US" sz="2800" dirty="0">
              <a:solidFill>
                <a:srgbClr val="FF0000"/>
              </a:solidFill>
              <a:latin typeface="Arial" panose="020B0604020202020204" pitchFamily="34" charset="0"/>
              <a:ea typeface="宋体" panose="02010600030101010101" pitchFamily="2" charset="-122"/>
            </a:endParaRPr>
          </a:p>
        </p:txBody>
      </p:sp>
      <p:sp>
        <p:nvSpPr>
          <p:cNvPr id="25" name="TextBox 24"/>
          <p:cNvSpPr txBox="1"/>
          <p:nvPr/>
        </p:nvSpPr>
        <p:spPr>
          <a:xfrm>
            <a:off x="3230563" y="3733800"/>
            <a:ext cx="473075" cy="523875"/>
          </a:xfrm>
          <a:prstGeom prst="rect">
            <a:avLst/>
          </a:prstGeom>
          <a:noFill/>
          <a:ln w="9525">
            <a:noFill/>
          </a:ln>
        </p:spPr>
        <p:txBody>
          <a:bodyPr anchor="t">
            <a:spAutoFit/>
          </a:bodyPr>
          <a:p>
            <a:r>
              <a:rPr lang="en-US" altLang="zh-CN" sz="2800" dirty="0">
                <a:solidFill>
                  <a:srgbClr val="FF0000"/>
                </a:solidFill>
                <a:latin typeface="Arial" panose="020B0604020202020204" pitchFamily="34" charset="0"/>
                <a:ea typeface="宋体" panose="02010600030101010101" pitchFamily="2" charset="-122"/>
              </a:rPr>
              <a:t>F</a:t>
            </a:r>
            <a:endParaRPr lang="zh-CN" altLang="en-US" sz="2800" dirty="0">
              <a:solidFill>
                <a:srgbClr val="FF0000"/>
              </a:solidFill>
              <a:latin typeface="Arial" panose="020B0604020202020204" pitchFamily="34" charset="0"/>
              <a:ea typeface="宋体" panose="02010600030101010101" pitchFamily="2" charset="-122"/>
            </a:endParaRPr>
          </a:p>
        </p:txBody>
      </p:sp>
      <p:cxnSp>
        <p:nvCxnSpPr>
          <p:cNvPr id="27" name="肘形连接符 26"/>
          <p:cNvCxnSpPr/>
          <p:nvPr/>
        </p:nvCxnSpPr>
        <p:spPr>
          <a:xfrm>
            <a:off x="4191000" y="5282565"/>
            <a:ext cx="274638" cy="198438"/>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blinds(horizontal)">
                                      <p:cBhvr>
                                        <p:cTn id="10" dur="500"/>
                                        <p:tgtEl>
                                          <p:spTgt spid="23"/>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blinds(horizontal)">
                                      <p:cBhvr>
                                        <p:cTn id="15" dur="500"/>
                                        <p:tgtEl>
                                          <p:spTgt spid="18"/>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blinds(horizontal)">
                                      <p:cBhvr>
                                        <p:cTn id="18" dur="500"/>
                                        <p:tgtEl>
                                          <p:spTgt spid="25"/>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blinds(horizontal)">
                                      <p:cBhvr>
                                        <p:cTn id="23" dur="500"/>
                                        <p:tgtEl>
                                          <p:spTgt spid="20"/>
                                        </p:tgtEl>
                                      </p:cBhvr>
                                    </p:animEffect>
                                  </p:childTnLst>
                                </p:cTn>
                              </p:par>
                              <p:par>
                                <p:cTn id="24" presetID="3" presetClass="entr" presetSubtype="10" fill="hold" grpId="0" nodeType="withEffect">
                                  <p:stCondLst>
                                    <p:cond delay="0"/>
                                  </p:stCondLst>
                                  <p:childTnLst>
                                    <p:set>
                                      <p:cBhvr>
                                        <p:cTn id="25" dur="1" fill="hold">
                                          <p:stCondLst>
                                            <p:cond delay="0"/>
                                          </p:stCondLst>
                                        </p:cTn>
                                        <p:tgtEl>
                                          <p:spTgt spid="24"/>
                                        </p:tgtEl>
                                        <p:attrNameLst>
                                          <p:attrName>style.visibility</p:attrName>
                                        </p:attrNameLst>
                                      </p:cBhvr>
                                      <p:to>
                                        <p:strVal val="visible"/>
                                      </p:to>
                                    </p:set>
                                    <p:animEffect transition="in" filter="blinds(horizontal)">
                                      <p:cBhvr>
                                        <p:cTn id="26" dur="500"/>
                                        <p:tgtEl>
                                          <p:spTgt spid="24"/>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nodeType="click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blinds(horizontal)">
                                      <p:cBhvr>
                                        <p:cTn id="31"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extBox 1"/>
          <p:cNvSpPr txBox="1"/>
          <p:nvPr/>
        </p:nvSpPr>
        <p:spPr>
          <a:xfrm>
            <a:off x="808038" y="563563"/>
            <a:ext cx="7604125" cy="1570038"/>
          </a:xfrm>
          <a:prstGeom prst="rect">
            <a:avLst/>
          </a:prstGeom>
          <a:noFill/>
        </p:spPr>
        <p:txBody>
          <a:bodyPr>
            <a:spAutoFit/>
          </a:bodyPr>
          <a:lstStyle/>
          <a:p>
            <a:pPr marR="0" defTabSz="914400" rtl="0">
              <a:buClrTx/>
              <a:buSzTx/>
              <a:buFontTx/>
              <a:buNone/>
              <a:defRPr/>
            </a:pPr>
            <a:r>
              <a:rPr kumimoji="0" lang="zh-CN" altLang="en-US" sz="3200" kern="1200" cap="none" spc="0" normalizeH="0" baseline="0" noProof="0" dirty="0">
                <a:latin typeface="+mn-ea"/>
                <a:ea typeface="+mn-ea"/>
                <a:cs typeface="+mn-cs"/>
              </a:rPr>
              <a:t>（</a:t>
            </a:r>
            <a:r>
              <a:rPr kumimoji="0" lang="en-US" altLang="zh-CN" sz="3200" kern="1200" cap="none" spc="0" normalizeH="0" baseline="0" noProof="0" dirty="0">
                <a:latin typeface="+mn-ea"/>
                <a:ea typeface="+mn-ea"/>
                <a:cs typeface="+mn-cs"/>
              </a:rPr>
              <a:t>2</a:t>
            </a:r>
            <a:r>
              <a:rPr kumimoji="0" lang="zh-CN" altLang="en-US" sz="3200" kern="1200" cap="none" spc="0" normalizeH="0" baseline="0" noProof="0" dirty="0">
                <a:latin typeface="+mn-ea"/>
                <a:ea typeface="+mn-ea"/>
                <a:cs typeface="+mn-cs"/>
              </a:rPr>
              <a:t>）</a:t>
            </a:r>
            <a:r>
              <a:rPr kumimoji="0" lang="zh-CN" altLang="zh-CN" sz="3200" kern="1200" cap="none" spc="0" normalizeH="0" baseline="0" noProof="0" dirty="0">
                <a:latin typeface="+mn-ea"/>
                <a:ea typeface="+mn-ea"/>
                <a:cs typeface="+mn-cs"/>
              </a:rPr>
              <a:t>如图，</a:t>
            </a:r>
            <a:r>
              <a:rPr kumimoji="0" lang="en-US" altLang="zh-CN" sz="3200" kern="1200" cap="none" spc="0" normalizeH="0" baseline="0" noProof="0" dirty="0">
                <a:latin typeface="+mn-ea"/>
                <a:ea typeface="+mn-ea"/>
                <a:cs typeface="+mn-cs"/>
              </a:rPr>
              <a:t>AB∥CD</a:t>
            </a:r>
            <a:r>
              <a:rPr kumimoji="0" lang="zh-CN" altLang="zh-CN" sz="3200" kern="1200" cap="none" spc="0" normalizeH="0" baseline="0" noProof="0" dirty="0">
                <a:latin typeface="+mn-ea"/>
                <a:ea typeface="+mn-ea"/>
                <a:cs typeface="+mn-cs"/>
              </a:rPr>
              <a:t>，</a:t>
            </a:r>
            <a:r>
              <a:rPr kumimoji="0" lang="en-US" altLang="zh-CN" sz="3200" kern="1200" cap="none" spc="0" normalizeH="0" baseline="0" noProof="0" dirty="0">
                <a:latin typeface="+mn-ea"/>
                <a:ea typeface="+mn-ea"/>
                <a:cs typeface="+mn-cs"/>
              </a:rPr>
              <a:t>O</a:t>
            </a:r>
            <a:r>
              <a:rPr kumimoji="0" lang="zh-CN" altLang="zh-CN" sz="3200" kern="1200" cap="none" spc="0" normalizeH="0" baseline="0" noProof="0" dirty="0">
                <a:latin typeface="+mn-ea"/>
                <a:ea typeface="+mn-ea"/>
                <a:cs typeface="+mn-cs"/>
              </a:rPr>
              <a:t>为</a:t>
            </a:r>
            <a:r>
              <a:rPr kumimoji="0" lang="en-US" altLang="zh-CN" sz="3200" kern="1200" cap="none" spc="0" normalizeH="0" baseline="0" noProof="0" dirty="0">
                <a:latin typeface="+mn-ea"/>
                <a:ea typeface="+mn-ea"/>
                <a:cs typeface="+mn-cs"/>
              </a:rPr>
              <a:t>∠BAC</a:t>
            </a:r>
            <a:r>
              <a:rPr kumimoji="0" lang="zh-CN" altLang="zh-CN" sz="3200" kern="1200" cap="none" spc="0" normalizeH="0" baseline="0" noProof="0" dirty="0">
                <a:latin typeface="+mn-ea"/>
                <a:ea typeface="+mn-ea"/>
                <a:cs typeface="+mn-cs"/>
              </a:rPr>
              <a:t>，</a:t>
            </a:r>
            <a:r>
              <a:rPr kumimoji="0" lang="en-US" altLang="zh-CN" sz="3200" kern="1200" cap="none" spc="0" normalizeH="0" baseline="0" noProof="0" dirty="0">
                <a:latin typeface="+mn-ea"/>
                <a:ea typeface="+mn-ea"/>
                <a:cs typeface="+mn-cs"/>
              </a:rPr>
              <a:t>∠ACD</a:t>
            </a:r>
            <a:r>
              <a:rPr kumimoji="0" lang="zh-CN" altLang="zh-CN" sz="3200" kern="1200" cap="none" spc="0" normalizeH="0" baseline="0" noProof="0" dirty="0">
                <a:latin typeface="+mn-ea"/>
                <a:ea typeface="+mn-ea"/>
                <a:cs typeface="+mn-cs"/>
              </a:rPr>
              <a:t>平分线的交点，</a:t>
            </a:r>
            <a:r>
              <a:rPr kumimoji="0" lang="en-US" altLang="zh-CN" sz="3200" kern="1200" cap="none" spc="0" normalizeH="0" baseline="0" noProof="0" dirty="0">
                <a:latin typeface="+mn-ea"/>
                <a:ea typeface="+mn-ea"/>
                <a:cs typeface="+mn-cs"/>
              </a:rPr>
              <a:t>OE⊥AC</a:t>
            </a:r>
            <a:r>
              <a:rPr kumimoji="0" lang="zh-CN" altLang="zh-CN" sz="3200" kern="1200" cap="none" spc="0" normalizeH="0" baseline="0" noProof="0" dirty="0">
                <a:latin typeface="+mn-ea"/>
                <a:ea typeface="+mn-ea"/>
                <a:cs typeface="+mn-cs"/>
              </a:rPr>
              <a:t>交</a:t>
            </a:r>
            <a:r>
              <a:rPr kumimoji="0" lang="en-US" altLang="zh-CN" sz="3200" kern="1200" cap="none" spc="0" normalizeH="0" baseline="0" noProof="0" dirty="0">
                <a:latin typeface="+mn-ea"/>
                <a:ea typeface="+mn-ea"/>
                <a:cs typeface="+mn-cs"/>
              </a:rPr>
              <a:t>AC</a:t>
            </a:r>
            <a:r>
              <a:rPr kumimoji="0" lang="zh-CN" altLang="zh-CN" sz="3200" kern="1200" cap="none" spc="0" normalizeH="0" baseline="0" noProof="0" dirty="0">
                <a:latin typeface="+mn-ea"/>
                <a:ea typeface="+mn-ea"/>
                <a:cs typeface="+mn-cs"/>
              </a:rPr>
              <a:t>于</a:t>
            </a:r>
            <a:r>
              <a:rPr kumimoji="0" lang="en-US" altLang="zh-CN" sz="3200" kern="1200" cap="none" spc="0" normalizeH="0" baseline="0" noProof="0" dirty="0">
                <a:latin typeface="+mn-ea"/>
                <a:ea typeface="+mn-ea"/>
                <a:cs typeface="+mn-cs"/>
              </a:rPr>
              <a:t>E</a:t>
            </a:r>
            <a:r>
              <a:rPr kumimoji="0" lang="zh-CN" altLang="zh-CN" sz="3200" kern="1200" cap="none" spc="0" normalizeH="0" baseline="0" noProof="0" dirty="0">
                <a:latin typeface="+mn-ea"/>
                <a:ea typeface="+mn-ea"/>
                <a:cs typeface="+mn-cs"/>
              </a:rPr>
              <a:t>，且</a:t>
            </a:r>
            <a:r>
              <a:rPr kumimoji="0" lang="en-US" altLang="zh-CN" sz="3200" kern="1200" cap="none" spc="0" normalizeH="0" baseline="0" noProof="0" dirty="0">
                <a:latin typeface="+mn-ea"/>
                <a:ea typeface="+mn-ea"/>
                <a:cs typeface="+mn-cs"/>
              </a:rPr>
              <a:t>OE=2</a:t>
            </a:r>
            <a:r>
              <a:rPr kumimoji="0" lang="zh-CN" altLang="zh-CN" sz="3200" kern="1200" cap="none" spc="0" normalizeH="0" baseline="0" noProof="0" dirty="0">
                <a:latin typeface="+mn-ea"/>
                <a:ea typeface="+mn-ea"/>
                <a:cs typeface="+mn-cs"/>
              </a:rPr>
              <a:t>，则</a:t>
            </a:r>
            <a:r>
              <a:rPr kumimoji="0" lang="en-US" altLang="zh-CN" sz="3200" kern="1200" cap="none" spc="0" normalizeH="0" baseline="0" noProof="0" dirty="0">
                <a:latin typeface="+mn-ea"/>
                <a:ea typeface="+mn-ea"/>
                <a:cs typeface="+mn-cs"/>
              </a:rPr>
              <a:t>AB</a:t>
            </a:r>
            <a:r>
              <a:rPr kumimoji="0" lang="zh-CN" altLang="zh-CN" sz="3200" kern="1200" cap="none" spc="0" normalizeH="0" baseline="0" noProof="0" dirty="0">
                <a:latin typeface="+mn-ea"/>
                <a:ea typeface="+mn-ea"/>
                <a:cs typeface="+mn-cs"/>
              </a:rPr>
              <a:t>与</a:t>
            </a:r>
            <a:r>
              <a:rPr kumimoji="0" lang="en-US" altLang="zh-CN" sz="3200" kern="1200" cap="none" spc="0" normalizeH="0" baseline="0" noProof="0" dirty="0">
                <a:latin typeface="+mn-ea"/>
                <a:ea typeface="+mn-ea"/>
                <a:cs typeface="+mn-cs"/>
              </a:rPr>
              <a:t>CD</a:t>
            </a:r>
            <a:r>
              <a:rPr kumimoji="0" lang="zh-CN" altLang="zh-CN" sz="3200" kern="1200" cap="none" spc="0" normalizeH="0" baseline="0" noProof="0" dirty="0">
                <a:latin typeface="+mn-ea"/>
                <a:ea typeface="+mn-ea"/>
                <a:cs typeface="+mn-cs"/>
              </a:rPr>
              <a:t>之间的距离等于</a:t>
            </a:r>
            <a:r>
              <a:rPr kumimoji="0" lang="en-US" altLang="zh-CN" sz="3200" u="sng" kern="1200" cap="none" spc="0" normalizeH="0" baseline="0" noProof="0" dirty="0">
                <a:latin typeface="+mn-ea"/>
                <a:ea typeface="+mn-ea"/>
                <a:cs typeface="+mn-cs"/>
              </a:rPr>
              <a:t>_________</a:t>
            </a:r>
            <a:r>
              <a:rPr kumimoji="0" lang="zh-CN" altLang="zh-CN" sz="3200" u="sng" kern="1200" cap="none" spc="0" normalizeH="0" baseline="0" noProof="0" dirty="0">
                <a:latin typeface="+mn-ea"/>
                <a:ea typeface="+mn-ea"/>
                <a:cs typeface="+mn-cs"/>
              </a:rPr>
              <a:t>　</a:t>
            </a:r>
            <a:r>
              <a:rPr kumimoji="0" lang="zh-CN" altLang="zh-CN" sz="3200" kern="1200" cap="none" spc="0" normalizeH="0" baseline="0" noProof="0" dirty="0">
                <a:latin typeface="+mn-ea"/>
                <a:ea typeface="+mn-ea"/>
                <a:cs typeface="+mn-cs"/>
              </a:rPr>
              <a:t>．</a:t>
            </a:r>
            <a:endParaRPr kumimoji="0" lang="zh-CN" altLang="zh-CN" sz="3200" kern="1200" cap="none" spc="0" normalizeH="0" baseline="0" noProof="0" dirty="0">
              <a:latin typeface="+mn-ea"/>
              <a:ea typeface="+mn-ea"/>
              <a:cs typeface="+mn-cs"/>
            </a:endParaRPr>
          </a:p>
        </p:txBody>
      </p:sp>
      <p:pic>
        <p:nvPicPr>
          <p:cNvPr id="15362" name="Picture24" descr="菁优网：http://www.jyeoo.com"/>
          <p:cNvPicPr>
            <a:picLocks noChangeAspect="1"/>
          </p:cNvPicPr>
          <p:nvPr/>
        </p:nvPicPr>
        <p:blipFill>
          <a:blip r:embed="rId1"/>
          <a:stretch>
            <a:fillRect/>
          </a:stretch>
        </p:blipFill>
        <p:spPr>
          <a:xfrm>
            <a:off x="838200" y="3070225"/>
            <a:ext cx="5030788" cy="2965450"/>
          </a:xfrm>
          <a:prstGeom prst="rect">
            <a:avLst/>
          </a:prstGeom>
          <a:noFill/>
          <a:ln w="9525">
            <a:noFill/>
          </a:ln>
        </p:spPr>
      </p:pic>
      <p:cxnSp>
        <p:nvCxnSpPr>
          <p:cNvPr id="5" name="直接连接符 4"/>
          <p:cNvCxnSpPr/>
          <p:nvPr/>
        </p:nvCxnSpPr>
        <p:spPr>
          <a:xfrm flipV="1">
            <a:off x="3130550" y="3595688"/>
            <a:ext cx="0" cy="944563"/>
          </a:xfrm>
          <a:prstGeom prst="line">
            <a:avLst/>
          </a:prstGeom>
          <a:ln w="57150">
            <a:solidFill>
              <a:srgbClr val="FF0000"/>
            </a:solidFill>
            <a:prstDash val="sysDot"/>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3119438" y="4489450"/>
            <a:ext cx="30163" cy="1081088"/>
          </a:xfrm>
          <a:prstGeom prst="line">
            <a:avLst/>
          </a:prstGeom>
          <a:ln w="57150">
            <a:solidFill>
              <a:srgbClr val="FF0000"/>
            </a:solidFill>
            <a:prstDash val="sysDot"/>
          </a:ln>
        </p:spPr>
        <p:style>
          <a:lnRef idx="1">
            <a:schemeClr val="accent1"/>
          </a:lnRef>
          <a:fillRef idx="0">
            <a:schemeClr val="accent1"/>
          </a:fillRef>
          <a:effectRef idx="0">
            <a:schemeClr val="accent1"/>
          </a:effectRef>
          <a:fontRef idx="minor">
            <a:schemeClr val="tx1"/>
          </a:fontRef>
        </p:style>
      </p:cxnSp>
      <p:graphicFrame>
        <p:nvGraphicFramePr>
          <p:cNvPr id="18" name="对象 17">
            <a:hlinkClick r:id="" action="ppaction://ole?verb="/>
          </p:cNvPr>
          <p:cNvGraphicFramePr>
            <a:graphicFrameLocks noChangeAspect="1"/>
          </p:cNvGraphicFramePr>
          <p:nvPr/>
        </p:nvGraphicFramePr>
        <p:xfrm>
          <a:off x="6159183" y="1524794"/>
          <a:ext cx="372745" cy="483870"/>
        </p:xfrm>
        <a:graphic>
          <a:graphicData uri="http://schemas.openxmlformats.org/presentationml/2006/ole">
            <mc:AlternateContent xmlns:mc="http://schemas.openxmlformats.org/markup-compatibility/2006">
              <mc:Choice xmlns:v="urn:schemas-microsoft-com:vml" Requires="v">
                <p:oleObj spid="_x0000_s3077" name="" r:id="rId2" imgW="127000" imgH="165100" progId="Equation.KSEE3">
                  <p:embed/>
                </p:oleObj>
              </mc:Choice>
              <mc:Fallback>
                <p:oleObj name="" r:id="rId2" imgW="127000" imgH="165100" progId="Equation.KSEE3">
                  <p:embed/>
                  <p:pic>
                    <p:nvPicPr>
                      <p:cNvPr id="0" name="图片 3076"/>
                      <p:cNvPicPr/>
                      <p:nvPr/>
                    </p:nvPicPr>
                    <p:blipFill>
                      <a:blip r:embed="rId3"/>
                      <a:stretch>
                        <a:fillRect/>
                      </a:stretch>
                    </p:blipFill>
                    <p:spPr>
                      <a:xfrm>
                        <a:off x="6159183" y="1524794"/>
                        <a:ext cx="372745" cy="483870"/>
                      </a:xfrm>
                      <a:prstGeom prst="rect">
                        <a:avLst/>
                      </a:prstGeom>
                      <a:noFill/>
                      <a:ln w="38100">
                        <a:noFill/>
                        <a:miter/>
                      </a:ln>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blinds(horizontal)">
                                      <p:cBhvr>
                                        <p:cTn id="1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5" name="TextBox 1"/>
          <p:cNvSpPr txBox="1"/>
          <p:nvPr/>
        </p:nvSpPr>
        <p:spPr>
          <a:xfrm>
            <a:off x="549275" y="533400"/>
            <a:ext cx="7939088" cy="1570038"/>
          </a:xfrm>
          <a:prstGeom prst="rect">
            <a:avLst/>
          </a:prstGeom>
          <a:noFill/>
          <a:ln w="9525">
            <a:noFill/>
          </a:ln>
        </p:spPr>
        <p:txBody>
          <a:bodyPr anchor="t">
            <a:spAutoFit/>
          </a:bodyPr>
          <a:p>
            <a:r>
              <a:rPr lang="zh-CN" altLang="en-US" sz="3200" dirty="0">
                <a:latin typeface="Arial" panose="020B0604020202020204" pitchFamily="34" charset="0"/>
                <a:ea typeface="宋体" panose="02010600030101010101" pitchFamily="2" charset="-122"/>
              </a:rPr>
              <a:t>（</a:t>
            </a:r>
            <a:r>
              <a:rPr lang="en-US" altLang="zh-CN" sz="3200" dirty="0">
                <a:latin typeface="Arial" panose="020B0604020202020204" pitchFamily="34" charset="0"/>
                <a:ea typeface="宋体" panose="02010600030101010101" pitchFamily="2" charset="-122"/>
              </a:rPr>
              <a:t>1</a:t>
            </a:r>
            <a:r>
              <a:rPr lang="zh-CN" altLang="en-US" sz="3200" dirty="0">
                <a:latin typeface="Arial" panose="020B0604020202020204" pitchFamily="34" charset="0"/>
                <a:ea typeface="宋体" panose="02010600030101010101" pitchFamily="2" charset="-122"/>
              </a:rPr>
              <a:t>）如图，</a:t>
            </a:r>
            <a:r>
              <a:rPr lang="en-US" altLang="zh-CN" sz="3200" dirty="0">
                <a:latin typeface="Arial" panose="020B0604020202020204" pitchFamily="34" charset="0"/>
                <a:ea typeface="宋体" panose="02010600030101010101" pitchFamily="2" charset="-122"/>
              </a:rPr>
              <a:t>AD</a:t>
            </a:r>
            <a:r>
              <a:rPr lang="zh-CN" altLang="en-US" sz="3200" dirty="0">
                <a:latin typeface="Arial" panose="020B0604020202020204" pitchFamily="34" charset="0"/>
                <a:ea typeface="宋体" panose="02010600030101010101" pitchFamily="2" charset="-122"/>
              </a:rPr>
              <a:t>是△</a:t>
            </a:r>
            <a:r>
              <a:rPr lang="en-US" altLang="zh-CN" sz="3200" dirty="0">
                <a:latin typeface="Arial" panose="020B0604020202020204" pitchFamily="34" charset="0"/>
                <a:ea typeface="宋体" panose="02010600030101010101" pitchFamily="2" charset="-122"/>
              </a:rPr>
              <a:t>ABC</a:t>
            </a:r>
            <a:r>
              <a:rPr lang="zh-CN" altLang="en-US" sz="3200" dirty="0">
                <a:latin typeface="Arial" panose="020B0604020202020204" pitchFamily="34" charset="0"/>
                <a:ea typeface="宋体" panose="02010600030101010101" pitchFamily="2" charset="-122"/>
              </a:rPr>
              <a:t>的角平分线</a:t>
            </a:r>
            <a:r>
              <a:rPr lang="en-US" altLang="zh-CN" sz="3200" dirty="0">
                <a:latin typeface="Arial" panose="020B0604020202020204" pitchFamily="34" charset="0"/>
                <a:ea typeface="宋体" panose="02010600030101010101" pitchFamily="2" charset="-122"/>
              </a:rPr>
              <a:t>,</a:t>
            </a:r>
            <a:r>
              <a:rPr lang="zh-CN" altLang="en-US" sz="3200" dirty="0">
                <a:latin typeface="Arial" panose="020B0604020202020204" pitchFamily="34" charset="0"/>
                <a:ea typeface="宋体" panose="02010600030101010101" pitchFamily="2" charset="-122"/>
              </a:rPr>
              <a:t>且</a:t>
            </a:r>
            <a:r>
              <a:rPr lang="en-US" altLang="zh-CN" sz="3200" dirty="0">
                <a:latin typeface="Arial" panose="020B0604020202020204" pitchFamily="34" charset="0"/>
                <a:ea typeface="宋体" panose="02010600030101010101" pitchFamily="2" charset="-122"/>
              </a:rPr>
              <a:t>AB:AC=3:2,</a:t>
            </a:r>
            <a:r>
              <a:rPr lang="zh-CN" altLang="en-US" sz="3200" dirty="0">
                <a:latin typeface="Arial" panose="020B0604020202020204" pitchFamily="34" charset="0"/>
                <a:ea typeface="宋体" panose="02010600030101010101" pitchFamily="2" charset="-122"/>
              </a:rPr>
              <a:t>则△</a:t>
            </a:r>
            <a:r>
              <a:rPr lang="en-US" altLang="zh-CN" sz="3200" dirty="0">
                <a:latin typeface="Arial" panose="020B0604020202020204" pitchFamily="34" charset="0"/>
                <a:ea typeface="宋体" panose="02010600030101010101" pitchFamily="2" charset="-122"/>
              </a:rPr>
              <a:t>ABD</a:t>
            </a:r>
            <a:r>
              <a:rPr lang="zh-CN" altLang="en-US" sz="3200" dirty="0">
                <a:latin typeface="Arial" panose="020B0604020202020204" pitchFamily="34" charset="0"/>
                <a:ea typeface="宋体" panose="02010600030101010101" pitchFamily="2" charset="-122"/>
              </a:rPr>
              <a:t>与△</a:t>
            </a:r>
            <a:r>
              <a:rPr lang="en-US" altLang="zh-CN" sz="3200" dirty="0">
                <a:latin typeface="Arial" panose="020B0604020202020204" pitchFamily="34" charset="0"/>
                <a:ea typeface="宋体" panose="02010600030101010101" pitchFamily="2" charset="-122"/>
              </a:rPr>
              <a:t>ACD</a:t>
            </a:r>
            <a:r>
              <a:rPr lang="zh-CN" altLang="en-US" sz="3200" dirty="0">
                <a:latin typeface="Arial" panose="020B0604020202020204" pitchFamily="34" charset="0"/>
                <a:ea typeface="宋体" panose="02010600030101010101" pitchFamily="2" charset="-122"/>
              </a:rPr>
              <a:t>的</a:t>
            </a:r>
            <a:endParaRPr lang="en-US" altLang="zh-CN" sz="3200" dirty="0">
              <a:latin typeface="Arial" panose="020B0604020202020204" pitchFamily="34" charset="0"/>
              <a:ea typeface="宋体" panose="02010600030101010101" pitchFamily="2" charset="-122"/>
            </a:endParaRPr>
          </a:p>
          <a:p>
            <a:r>
              <a:rPr lang="zh-CN" altLang="en-US" sz="3200" dirty="0">
                <a:latin typeface="Arial" panose="020B0604020202020204" pitchFamily="34" charset="0"/>
                <a:ea typeface="宋体" panose="02010600030101010101" pitchFamily="2" charset="-122"/>
              </a:rPr>
              <a:t>面积之比为</a:t>
            </a:r>
            <a:r>
              <a:rPr lang="en-US" altLang="zh-CN" sz="3200" u="sng" dirty="0">
                <a:latin typeface="Arial" panose="020B0604020202020204" pitchFamily="34" charset="0"/>
                <a:ea typeface="宋体" panose="02010600030101010101" pitchFamily="2" charset="-122"/>
              </a:rPr>
              <a:t>                          .</a:t>
            </a:r>
            <a:endParaRPr lang="zh-CN" altLang="en-US" sz="3200" u="sng" dirty="0">
              <a:latin typeface="Arial" panose="020B0604020202020204" pitchFamily="34" charset="0"/>
              <a:ea typeface="宋体" panose="02010600030101010101" pitchFamily="2" charset="-122"/>
            </a:endParaRPr>
          </a:p>
        </p:txBody>
      </p:sp>
      <p:sp>
        <p:nvSpPr>
          <p:cNvPr id="3" name="等腰三角形 2"/>
          <p:cNvSpPr/>
          <p:nvPr/>
        </p:nvSpPr>
        <p:spPr>
          <a:xfrm>
            <a:off x="2316163" y="3032125"/>
            <a:ext cx="4495800" cy="2089150"/>
          </a:xfrm>
          <a:prstGeom prst="triangle">
            <a:avLst>
              <a:gd name="adj" fmla="val 77119"/>
            </a:avLst>
          </a:pr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1" i="0" u="none" strike="noStrike" kern="1200" cap="none" spc="0" normalizeH="0" baseline="0" noProof="0">
              <a:ln>
                <a:noFill/>
              </a:ln>
              <a:solidFill>
                <a:schemeClr val="lt1"/>
              </a:solidFill>
              <a:effectLst/>
              <a:uLnTx/>
              <a:uFillTx/>
              <a:latin typeface="+mn-lt"/>
              <a:ea typeface="+mn-ea"/>
              <a:cs typeface="+mn-cs"/>
            </a:endParaRPr>
          </a:p>
        </p:txBody>
      </p:sp>
      <p:cxnSp>
        <p:nvCxnSpPr>
          <p:cNvPr id="5" name="直接连接符 4"/>
          <p:cNvCxnSpPr>
            <a:stCxn id="3" idx="0"/>
          </p:cNvCxnSpPr>
          <p:nvPr/>
        </p:nvCxnSpPr>
        <p:spPr>
          <a:xfrm flipH="1">
            <a:off x="5089525" y="3032125"/>
            <a:ext cx="693738" cy="208915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16388" name="TextBox 5"/>
          <p:cNvSpPr txBox="1"/>
          <p:nvPr/>
        </p:nvSpPr>
        <p:spPr>
          <a:xfrm>
            <a:off x="5668963" y="2682875"/>
            <a:ext cx="442912" cy="522288"/>
          </a:xfrm>
          <a:prstGeom prst="rect">
            <a:avLst/>
          </a:prstGeom>
          <a:noFill/>
          <a:ln w="9525">
            <a:noFill/>
          </a:ln>
        </p:spPr>
        <p:txBody>
          <a:bodyPr anchor="t">
            <a:spAutoFit/>
          </a:bodyPr>
          <a:p>
            <a:r>
              <a:rPr lang="en-US" altLang="zh-CN" sz="2800" dirty="0">
                <a:latin typeface="Arial" panose="020B0604020202020204" pitchFamily="34" charset="0"/>
                <a:ea typeface="宋体" panose="02010600030101010101" pitchFamily="2" charset="-122"/>
              </a:rPr>
              <a:t>A</a:t>
            </a:r>
            <a:endParaRPr lang="zh-CN" altLang="en-US" sz="2800" dirty="0">
              <a:latin typeface="Arial" panose="020B0604020202020204" pitchFamily="34" charset="0"/>
              <a:ea typeface="宋体" panose="02010600030101010101" pitchFamily="2" charset="-122"/>
            </a:endParaRPr>
          </a:p>
        </p:txBody>
      </p:sp>
      <p:sp>
        <p:nvSpPr>
          <p:cNvPr id="16389" name="TextBox 6"/>
          <p:cNvSpPr txBox="1"/>
          <p:nvPr/>
        </p:nvSpPr>
        <p:spPr>
          <a:xfrm>
            <a:off x="4830763" y="5105400"/>
            <a:ext cx="442912" cy="523875"/>
          </a:xfrm>
          <a:prstGeom prst="rect">
            <a:avLst/>
          </a:prstGeom>
          <a:noFill/>
          <a:ln w="9525">
            <a:noFill/>
          </a:ln>
        </p:spPr>
        <p:txBody>
          <a:bodyPr anchor="t">
            <a:spAutoFit/>
          </a:bodyPr>
          <a:p>
            <a:r>
              <a:rPr lang="en-US" altLang="zh-CN" sz="2800" dirty="0">
                <a:latin typeface="Arial" panose="020B0604020202020204" pitchFamily="34" charset="0"/>
                <a:ea typeface="宋体" panose="02010600030101010101" pitchFamily="2" charset="-122"/>
              </a:rPr>
              <a:t>D</a:t>
            </a:r>
            <a:endParaRPr lang="zh-CN" altLang="en-US" sz="2800" dirty="0">
              <a:latin typeface="Arial" panose="020B0604020202020204" pitchFamily="34" charset="0"/>
              <a:ea typeface="宋体" panose="02010600030101010101" pitchFamily="2" charset="-122"/>
            </a:endParaRPr>
          </a:p>
        </p:txBody>
      </p:sp>
      <p:sp>
        <p:nvSpPr>
          <p:cNvPr id="16390" name="TextBox 7"/>
          <p:cNvSpPr txBox="1"/>
          <p:nvPr/>
        </p:nvSpPr>
        <p:spPr>
          <a:xfrm>
            <a:off x="6811963" y="4816475"/>
            <a:ext cx="442912" cy="522288"/>
          </a:xfrm>
          <a:prstGeom prst="rect">
            <a:avLst/>
          </a:prstGeom>
          <a:noFill/>
          <a:ln w="9525">
            <a:noFill/>
          </a:ln>
        </p:spPr>
        <p:txBody>
          <a:bodyPr anchor="t">
            <a:spAutoFit/>
          </a:bodyPr>
          <a:p>
            <a:r>
              <a:rPr lang="en-US" altLang="zh-CN" sz="2800" dirty="0">
                <a:latin typeface="Arial" panose="020B0604020202020204" pitchFamily="34" charset="0"/>
                <a:ea typeface="宋体" panose="02010600030101010101" pitchFamily="2" charset="-122"/>
              </a:rPr>
              <a:t>C</a:t>
            </a:r>
            <a:endParaRPr lang="zh-CN" altLang="en-US" sz="2800" dirty="0">
              <a:latin typeface="Arial" panose="020B0604020202020204" pitchFamily="34" charset="0"/>
              <a:ea typeface="宋体" panose="02010600030101010101" pitchFamily="2" charset="-122"/>
            </a:endParaRPr>
          </a:p>
        </p:txBody>
      </p:sp>
      <p:sp>
        <p:nvSpPr>
          <p:cNvPr id="16391" name="TextBox 8"/>
          <p:cNvSpPr txBox="1"/>
          <p:nvPr/>
        </p:nvSpPr>
        <p:spPr>
          <a:xfrm>
            <a:off x="1828800" y="4892675"/>
            <a:ext cx="441325" cy="522288"/>
          </a:xfrm>
          <a:prstGeom prst="rect">
            <a:avLst/>
          </a:prstGeom>
          <a:noFill/>
          <a:ln w="9525">
            <a:noFill/>
          </a:ln>
        </p:spPr>
        <p:txBody>
          <a:bodyPr anchor="t">
            <a:spAutoFit/>
          </a:bodyPr>
          <a:p>
            <a:r>
              <a:rPr lang="en-US" altLang="zh-CN" sz="2800" dirty="0">
                <a:latin typeface="Arial" panose="020B0604020202020204" pitchFamily="34" charset="0"/>
                <a:ea typeface="宋体" panose="02010600030101010101" pitchFamily="2" charset="-122"/>
              </a:rPr>
              <a:t>B</a:t>
            </a:r>
            <a:endParaRPr lang="zh-CN" altLang="en-US" sz="2800" dirty="0">
              <a:latin typeface="Arial" panose="020B0604020202020204" pitchFamily="34" charset="0"/>
              <a:ea typeface="宋体" panose="02010600030101010101" pitchFamily="2" charset="-122"/>
            </a:endParaRPr>
          </a:p>
        </p:txBody>
      </p:sp>
      <p:cxnSp>
        <p:nvCxnSpPr>
          <p:cNvPr id="11" name="直接连接符 10"/>
          <p:cNvCxnSpPr>
            <a:stCxn id="16389" idx="0"/>
          </p:cNvCxnSpPr>
          <p:nvPr/>
        </p:nvCxnSpPr>
        <p:spPr>
          <a:xfrm flipH="1" flipV="1">
            <a:off x="4251325" y="3978275"/>
            <a:ext cx="800100" cy="1127125"/>
          </a:xfrm>
          <a:prstGeom prst="line">
            <a:avLst/>
          </a:prstGeom>
          <a:ln w="57150">
            <a:solidFill>
              <a:srgbClr val="00B0F0"/>
            </a:solidFill>
            <a:prstDash val="sysDot"/>
          </a:ln>
        </p:spPr>
        <p:style>
          <a:lnRef idx="1">
            <a:schemeClr val="accent1"/>
          </a:lnRef>
          <a:fillRef idx="0">
            <a:schemeClr val="accent1"/>
          </a:fillRef>
          <a:effectRef idx="0">
            <a:schemeClr val="accent1"/>
          </a:effectRef>
          <a:fontRef idx="minor">
            <a:schemeClr val="tx1"/>
          </a:fontRef>
        </p:style>
      </p:cxnSp>
      <p:cxnSp>
        <p:nvCxnSpPr>
          <p:cNvPr id="13" name="直接连接符 12"/>
          <p:cNvCxnSpPr>
            <a:stCxn id="16389" idx="0"/>
          </p:cNvCxnSpPr>
          <p:nvPr/>
        </p:nvCxnSpPr>
        <p:spPr>
          <a:xfrm flipV="1">
            <a:off x="5051425" y="4465638"/>
            <a:ext cx="1409700" cy="639763"/>
          </a:xfrm>
          <a:prstGeom prst="line">
            <a:avLst/>
          </a:prstGeom>
          <a:ln w="57150">
            <a:solidFill>
              <a:srgbClr val="00B0F0"/>
            </a:solidFill>
            <a:prstDash val="sysDot"/>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511675" y="3794125"/>
            <a:ext cx="212725" cy="320675"/>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4435475" y="4098925"/>
            <a:ext cx="258763" cy="1381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flipV="1">
            <a:off x="6080125" y="4327525"/>
            <a:ext cx="122238" cy="2905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V="1">
            <a:off x="6080125" y="4191000"/>
            <a:ext cx="228600" cy="136525"/>
          </a:xfrm>
          <a:prstGeom prst="line">
            <a:avLst/>
          </a:prstGeom>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3535363" y="3352800"/>
            <a:ext cx="1311275" cy="584200"/>
          </a:xfrm>
          <a:prstGeom prst="rect">
            <a:avLst/>
          </a:prstGeom>
          <a:noFill/>
          <a:ln w="9525">
            <a:noFill/>
          </a:ln>
        </p:spPr>
        <p:txBody>
          <a:bodyPr anchor="t">
            <a:spAutoFit/>
          </a:bodyPr>
          <a:p>
            <a:r>
              <a:rPr lang="en-US" altLang="zh-CN" sz="3200" dirty="0">
                <a:latin typeface="Arial" panose="020B0604020202020204" pitchFamily="34" charset="0"/>
                <a:ea typeface="宋体" panose="02010600030101010101" pitchFamily="2" charset="-122"/>
              </a:rPr>
              <a:t>3k</a:t>
            </a:r>
            <a:endParaRPr lang="zh-CN" altLang="en-US" sz="3200" dirty="0">
              <a:latin typeface="Arial" panose="020B0604020202020204" pitchFamily="34" charset="0"/>
              <a:ea typeface="宋体" panose="02010600030101010101" pitchFamily="2" charset="-122"/>
            </a:endParaRPr>
          </a:p>
        </p:txBody>
      </p:sp>
      <p:sp>
        <p:nvSpPr>
          <p:cNvPr id="25" name="TextBox 24"/>
          <p:cNvSpPr txBox="1"/>
          <p:nvPr/>
        </p:nvSpPr>
        <p:spPr>
          <a:xfrm>
            <a:off x="6278563" y="3597275"/>
            <a:ext cx="1311275" cy="584200"/>
          </a:xfrm>
          <a:prstGeom prst="rect">
            <a:avLst/>
          </a:prstGeom>
          <a:noFill/>
          <a:ln w="9525">
            <a:noFill/>
          </a:ln>
        </p:spPr>
        <p:txBody>
          <a:bodyPr anchor="t">
            <a:spAutoFit/>
          </a:bodyPr>
          <a:p>
            <a:r>
              <a:rPr lang="en-US" altLang="zh-CN" sz="3200" dirty="0">
                <a:latin typeface="Arial" panose="020B0604020202020204" pitchFamily="34" charset="0"/>
                <a:ea typeface="宋体" panose="02010600030101010101" pitchFamily="2" charset="-122"/>
              </a:rPr>
              <a:t>2k</a:t>
            </a:r>
            <a:endParaRPr lang="zh-CN" altLang="en-US" sz="3200" dirty="0">
              <a:latin typeface="Arial" panose="020B0604020202020204" pitchFamily="34" charset="0"/>
              <a:ea typeface="宋体" panose="02010600030101010101" pitchFamily="2" charset="-122"/>
            </a:endParaRPr>
          </a:p>
        </p:txBody>
      </p:sp>
      <p:graphicFrame>
        <p:nvGraphicFramePr>
          <p:cNvPr id="2" name="对象 1">
            <a:hlinkClick r:id="" action="ppaction://ole?verb="/>
          </p:cNvPr>
          <p:cNvGraphicFramePr>
            <a:graphicFrameLocks noChangeAspect="1"/>
          </p:cNvGraphicFramePr>
          <p:nvPr/>
        </p:nvGraphicFramePr>
        <p:xfrm>
          <a:off x="3781108" y="1468279"/>
          <a:ext cx="819785" cy="519430"/>
        </p:xfrm>
        <a:graphic>
          <a:graphicData uri="http://schemas.openxmlformats.org/presentationml/2006/ole">
            <mc:AlternateContent xmlns:mc="http://schemas.openxmlformats.org/markup-compatibility/2006">
              <mc:Choice xmlns:v="urn:schemas-microsoft-com:vml" Requires="v">
                <p:oleObj spid="_x0000_s3077" name="" r:id="rId1" imgW="279400" imgH="177165" progId="Equation.KSEE3">
                  <p:embed/>
                </p:oleObj>
              </mc:Choice>
              <mc:Fallback>
                <p:oleObj name="" r:id="rId1" imgW="279400" imgH="177165" progId="Equation.KSEE3">
                  <p:embed/>
                  <p:pic>
                    <p:nvPicPr>
                      <p:cNvPr id="0" name="图片 3076"/>
                      <p:cNvPicPr/>
                      <p:nvPr/>
                    </p:nvPicPr>
                    <p:blipFill>
                      <a:blip r:embed="rId2"/>
                      <a:stretch>
                        <a:fillRect/>
                      </a:stretch>
                    </p:blipFill>
                    <p:spPr>
                      <a:xfrm>
                        <a:off x="3781108" y="1468279"/>
                        <a:ext cx="819785" cy="519430"/>
                      </a:xfrm>
                      <a:prstGeom prst="rect">
                        <a:avLst/>
                      </a:prstGeom>
                      <a:noFill/>
                      <a:ln w="38100">
                        <a:noFill/>
                        <a:miter/>
                      </a:ln>
                    </p:spPr>
                  </p:pic>
                </p:oleObj>
              </mc:Fallback>
            </mc:AlternateContent>
          </a:graphicData>
        </a:graphic>
      </p:graphicFrame>
      <p:sp>
        <p:nvSpPr>
          <p:cNvPr id="22535" name="Text Box 7"/>
          <p:cNvSpPr txBox="1"/>
          <p:nvPr/>
        </p:nvSpPr>
        <p:spPr>
          <a:xfrm>
            <a:off x="170180" y="5415280"/>
            <a:ext cx="8787765" cy="1770380"/>
          </a:xfrm>
          <a:prstGeom prst="rect">
            <a:avLst/>
          </a:prstGeom>
          <a:noFill/>
          <a:ln w="9525">
            <a:noFill/>
          </a:ln>
        </p:spPr>
        <p:txBody>
          <a:bodyPr wrap="square" anchor="t">
            <a:spAutoFit/>
          </a:bodyPr>
          <a:p>
            <a:pPr eaLnBrk="0" hangingPunct="0">
              <a:lnSpc>
                <a:spcPct val="130000"/>
              </a:lnSpc>
            </a:pPr>
            <a:r>
              <a:rPr lang="en-US" altLang="zh-CN" sz="2800" dirty="0">
                <a:solidFill>
                  <a:srgbClr val="FF0000"/>
                </a:solidFill>
                <a:latin typeface="Tahoma" panose="020B0604030504040204" pitchFamily="34" charset="0"/>
                <a:ea typeface="宋体" panose="02010600030101010101" pitchFamily="2" charset="-122"/>
              </a:rPr>
              <a:t>  </a:t>
            </a:r>
            <a:r>
              <a:rPr lang="zh-CN" altLang="en-US" sz="2800" dirty="0">
                <a:solidFill>
                  <a:srgbClr val="FF0000"/>
                </a:solidFill>
                <a:latin typeface="Tahoma" panose="020B0604030504040204" pitchFamily="34" charset="0"/>
                <a:ea typeface="宋体" panose="02010600030101010101" pitchFamily="2" charset="-122"/>
              </a:rPr>
              <a:t>角平分线定理：三角形一个角的平分线与其对边所成的两条线段与这个角的两边对应成比例。</a:t>
            </a:r>
            <a:endParaRPr lang="zh-CN" altLang="en-US" sz="2800" dirty="0">
              <a:solidFill>
                <a:srgbClr val="FF0000"/>
              </a:solidFill>
              <a:latin typeface="Tahoma" panose="020B0604030504040204" pitchFamily="34" charset="0"/>
              <a:ea typeface="宋体" panose="02010600030101010101" pitchFamily="2" charset="-122"/>
            </a:endParaRPr>
          </a:p>
          <a:p>
            <a:pPr eaLnBrk="0" hangingPunct="0">
              <a:lnSpc>
                <a:spcPct val="130000"/>
              </a:lnSpc>
            </a:pPr>
            <a:endParaRPr lang="zh-CN" altLang="zh-CN" sz="2800" dirty="0">
              <a:solidFill>
                <a:schemeClr val="accent2"/>
              </a:solidFill>
              <a:latin typeface="Tahoma" panose="020B0604030504040204" pitchFamily="34" charset="0"/>
              <a:ea typeface="宋体" panose="02010600030101010101" pitchFamily="2" charset="-122"/>
            </a:endParaRPr>
          </a:p>
        </p:txBody>
      </p:sp>
      <p:graphicFrame>
        <p:nvGraphicFramePr>
          <p:cNvPr id="4" name="对象 3">
            <a:hlinkClick r:id="" action="ppaction://ole?verb="/>
          </p:cNvPr>
          <p:cNvGraphicFramePr>
            <a:graphicFrameLocks noChangeAspect="1"/>
          </p:cNvGraphicFramePr>
          <p:nvPr/>
        </p:nvGraphicFramePr>
        <p:xfrm>
          <a:off x="169863" y="2683034"/>
          <a:ext cx="3611245" cy="519430"/>
        </p:xfrm>
        <a:graphic>
          <a:graphicData uri="http://schemas.openxmlformats.org/presentationml/2006/ole">
            <mc:AlternateContent xmlns:mc="http://schemas.openxmlformats.org/markup-compatibility/2006">
              <mc:Choice xmlns:v="urn:schemas-microsoft-com:vml" Requires="v">
                <p:oleObj spid="_x0000_s6" name="" r:id="rId3" imgW="1231265" imgH="177165" progId="Equation.KSEE3">
                  <p:embed/>
                </p:oleObj>
              </mc:Choice>
              <mc:Fallback>
                <p:oleObj name="" r:id="rId3" imgW="1231265" imgH="177165" progId="Equation.KSEE3">
                  <p:embed/>
                  <p:pic>
                    <p:nvPicPr>
                      <p:cNvPr id="0" name="图片 3076"/>
                      <p:cNvPicPr/>
                      <p:nvPr/>
                    </p:nvPicPr>
                    <p:blipFill>
                      <a:blip r:embed="rId4"/>
                      <a:stretch>
                        <a:fillRect/>
                      </a:stretch>
                    </p:blipFill>
                    <p:spPr>
                      <a:xfrm>
                        <a:off x="169863" y="2683034"/>
                        <a:ext cx="3611245" cy="519430"/>
                      </a:xfrm>
                      <a:prstGeom prst="rect">
                        <a:avLst/>
                      </a:prstGeom>
                      <a:noFill/>
                      <a:ln w="38100">
                        <a:noFill/>
                        <a:miter/>
                      </a:ln>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linds(horizontal)">
                                      <p:cBhvr>
                                        <p:cTn id="7" dur="500"/>
                                        <p:tgtEl>
                                          <p:spTgt spid="2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blinds(horizontal)">
                                      <p:cBhvr>
                                        <p:cTn id="10" dur="500"/>
                                        <p:tgtEl>
                                          <p:spTgt spid="25"/>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blinds(horizontal)">
                                      <p:cBhvr>
                                        <p:cTn id="15" dur="500"/>
                                        <p:tgtEl>
                                          <p:spTgt spid="11"/>
                                        </p:tgtEl>
                                      </p:cBhvr>
                                    </p:animEffect>
                                  </p:childTnLst>
                                </p:cTn>
                              </p:par>
                              <p:par>
                                <p:cTn id="16" presetID="3" presetClass="entr" presetSubtype="10" fill="hold"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blinds(horizontal)">
                                      <p:cBhvr>
                                        <p:cTn id="18" dur="500"/>
                                        <p:tgtEl>
                                          <p:spTgt spid="13"/>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blinds(horizontal)">
                                      <p:cBhvr>
                                        <p:cTn id="23" dur="500"/>
                                        <p:tgtEl>
                                          <p:spTgt spid="22"/>
                                        </p:tgtEl>
                                      </p:cBhvr>
                                    </p:animEffect>
                                  </p:childTnLst>
                                </p:cTn>
                              </p:par>
                              <p:par>
                                <p:cTn id="24" presetID="3" presetClass="entr" presetSubtype="10" fill="hold" nodeType="with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blinds(horizontal)">
                                      <p:cBhvr>
                                        <p:cTn id="26" dur="500"/>
                                        <p:tgtEl>
                                          <p:spTgt spid="20"/>
                                        </p:tgtEl>
                                      </p:cBhvr>
                                    </p:animEffect>
                                  </p:childTnLst>
                                </p:cTn>
                              </p:par>
                              <p:par>
                                <p:cTn id="27" presetID="3" presetClass="entr" presetSubtype="10"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blinds(horizontal)">
                                      <p:cBhvr>
                                        <p:cTn id="29" dur="500"/>
                                        <p:tgtEl>
                                          <p:spTgt spid="16"/>
                                        </p:tgtEl>
                                      </p:cBhvr>
                                    </p:animEffect>
                                  </p:childTnLst>
                                </p:cTn>
                              </p:par>
                              <p:par>
                                <p:cTn id="30" presetID="3" presetClass="entr" presetSubtype="10" fill="hold"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blinds(horizontal)">
                                      <p:cBhvr>
                                        <p:cTn id="32" dur="500"/>
                                        <p:tgtEl>
                                          <p:spTgt spid="18"/>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blinds(horizontal)">
                                      <p:cBhvr>
                                        <p:cTn id="37" dur="500"/>
                                        <p:tgtEl>
                                          <p:spTgt spid="2"/>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500" fill="hold">
                                          <p:stCondLst>
                                            <p:cond delay="0"/>
                                          </p:stCondLst>
                                        </p:cTn>
                                        <p:tgtEl>
                                          <p:spTgt spid="22535"/>
                                        </p:tgtEl>
                                        <p:attrNameLst>
                                          <p:attrName>style.visibility</p:attrName>
                                        </p:attrNameLst>
                                      </p:cBhvr>
                                      <p:to>
                                        <p:strVal val="visible"/>
                                      </p:to>
                                    </p:set>
                                    <p:anim calcmode="lin" valueType="num">
                                      <p:cBhvr additive="base">
                                        <p:cTn id="42" dur="500" fill="hold"/>
                                        <p:tgtEl>
                                          <p:spTgt spid="22535"/>
                                        </p:tgtEl>
                                        <p:attrNameLst>
                                          <p:attrName>ppt_x</p:attrName>
                                        </p:attrNameLst>
                                      </p:cBhvr>
                                      <p:tavLst>
                                        <p:tav tm="0">
                                          <p:val>
                                            <p:strVal val="#ppt_x"/>
                                          </p:val>
                                        </p:tav>
                                        <p:tav tm="100000">
                                          <p:val>
                                            <p:strVal val="#ppt_x"/>
                                          </p:val>
                                        </p:tav>
                                      </p:tavLst>
                                    </p:anim>
                                    <p:anim calcmode="lin" valueType="num">
                                      <p:cBhvr additive="base">
                                        <p:cTn id="43" dur="500" fill="hold"/>
                                        <p:tgtEl>
                                          <p:spTgt spid="22535"/>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3" presetClass="entr" presetSubtype="10" fill="hold" nodeType="click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blinds(horizontal)">
                                      <p:cBhvr>
                                        <p:cTn id="4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253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09" name="TextBox 1"/>
          <p:cNvSpPr txBox="1"/>
          <p:nvPr/>
        </p:nvSpPr>
        <p:spPr>
          <a:xfrm>
            <a:off x="533400" y="625475"/>
            <a:ext cx="7970838" cy="2832100"/>
          </a:xfrm>
          <a:prstGeom prst="rect">
            <a:avLst/>
          </a:prstGeom>
          <a:noFill/>
          <a:ln w="9525">
            <a:noFill/>
          </a:ln>
        </p:spPr>
        <p:txBody>
          <a:bodyPr anchor="t">
            <a:spAutoFit/>
          </a:bodyPr>
          <a:p>
            <a:r>
              <a:rPr lang="zh-CN" altLang="en-US" sz="3200" dirty="0">
                <a:latin typeface="Arial" panose="020B0604020202020204" pitchFamily="34" charset="0"/>
                <a:ea typeface="宋体" panose="02010600030101010101" pitchFamily="2" charset="-122"/>
              </a:rPr>
              <a:t>（</a:t>
            </a:r>
            <a:r>
              <a:rPr lang="en-US" altLang="zh-CN" sz="3200" dirty="0">
                <a:latin typeface="Arial" panose="020B0604020202020204" pitchFamily="34" charset="0"/>
                <a:ea typeface="宋体" panose="02010600030101010101" pitchFamily="2" charset="-122"/>
              </a:rPr>
              <a:t>3</a:t>
            </a:r>
            <a:r>
              <a:rPr lang="zh-CN" altLang="en-US" sz="3200" dirty="0">
                <a:latin typeface="Arial" panose="020B0604020202020204" pitchFamily="34" charset="0"/>
                <a:ea typeface="宋体" panose="02010600030101010101" pitchFamily="2" charset="-122"/>
              </a:rPr>
              <a:t>）如图，</a:t>
            </a:r>
            <a:r>
              <a:rPr lang="en-US" altLang="zh-CN" sz="3200" dirty="0">
                <a:latin typeface="Arial" panose="020B0604020202020204" pitchFamily="34" charset="0"/>
                <a:ea typeface="宋体" panose="02010600030101010101" pitchFamily="2" charset="-122"/>
              </a:rPr>
              <a:t> </a:t>
            </a:r>
            <a:r>
              <a:rPr lang="zh-CN" altLang="en-US" sz="3200" dirty="0">
                <a:latin typeface="Arial" panose="020B0604020202020204" pitchFamily="34" charset="0"/>
                <a:ea typeface="宋体" panose="02010600030101010101" pitchFamily="2" charset="-122"/>
              </a:rPr>
              <a:t>△</a:t>
            </a:r>
            <a:r>
              <a:rPr lang="en-US" altLang="zh-CN" sz="3200" dirty="0">
                <a:latin typeface="Arial" panose="020B0604020202020204" pitchFamily="34" charset="0"/>
                <a:ea typeface="宋体" panose="02010600030101010101" pitchFamily="2" charset="-122"/>
              </a:rPr>
              <a:t>ABC</a:t>
            </a:r>
            <a:r>
              <a:rPr lang="zh-CN" altLang="en-US" sz="3200" dirty="0">
                <a:latin typeface="Arial" panose="020B0604020202020204" pitchFamily="34" charset="0"/>
                <a:ea typeface="宋体" panose="02010600030101010101" pitchFamily="2" charset="-122"/>
              </a:rPr>
              <a:t>的三边</a:t>
            </a:r>
            <a:r>
              <a:rPr lang="en-US" altLang="zh-CN" sz="3200" dirty="0">
                <a:latin typeface="Arial" panose="020B0604020202020204" pitchFamily="34" charset="0"/>
                <a:ea typeface="宋体" panose="02010600030101010101" pitchFamily="2" charset="-122"/>
              </a:rPr>
              <a:t>AC</a:t>
            </a:r>
            <a:r>
              <a:rPr lang="zh-CN" altLang="en-US" sz="3200" dirty="0">
                <a:latin typeface="Arial" panose="020B0604020202020204" pitchFamily="34" charset="0"/>
                <a:ea typeface="宋体" panose="02010600030101010101" pitchFamily="2" charset="-122"/>
              </a:rPr>
              <a:t>、</a:t>
            </a:r>
            <a:r>
              <a:rPr lang="en-US" altLang="zh-CN" sz="3200" dirty="0">
                <a:latin typeface="Arial" panose="020B0604020202020204" pitchFamily="34" charset="0"/>
                <a:ea typeface="宋体" panose="02010600030101010101" pitchFamily="2" charset="-122"/>
              </a:rPr>
              <a:t>AB</a:t>
            </a:r>
            <a:r>
              <a:rPr lang="zh-CN" altLang="en-US" sz="3200" dirty="0">
                <a:latin typeface="Arial" panose="020B0604020202020204" pitchFamily="34" charset="0"/>
                <a:ea typeface="宋体" panose="02010600030101010101" pitchFamily="2" charset="-122"/>
              </a:rPr>
              <a:t>、</a:t>
            </a:r>
            <a:r>
              <a:rPr lang="en-US" altLang="zh-CN" sz="3200" dirty="0">
                <a:latin typeface="Arial" panose="020B0604020202020204" pitchFamily="34" charset="0"/>
                <a:ea typeface="宋体" panose="02010600030101010101" pitchFamily="2" charset="-122"/>
              </a:rPr>
              <a:t>BC</a:t>
            </a:r>
            <a:r>
              <a:rPr lang="zh-CN" altLang="en-US" sz="3200" dirty="0">
                <a:latin typeface="Arial" panose="020B0604020202020204" pitchFamily="34" charset="0"/>
                <a:ea typeface="宋体" panose="02010600030101010101" pitchFamily="2" charset="-122"/>
              </a:rPr>
              <a:t>的长分别为</a:t>
            </a:r>
            <a:r>
              <a:rPr lang="en-US" altLang="zh-CN" sz="3200" dirty="0">
                <a:latin typeface="Arial" panose="020B0604020202020204" pitchFamily="34" charset="0"/>
                <a:ea typeface="宋体" panose="02010600030101010101" pitchFamily="2" charset="-122"/>
              </a:rPr>
              <a:t>20,30,40</a:t>
            </a:r>
            <a:r>
              <a:rPr lang="zh-CN" altLang="en-US" sz="3200" dirty="0">
                <a:latin typeface="Arial" panose="020B0604020202020204" pitchFamily="34" charset="0"/>
                <a:ea typeface="宋体" panose="02010600030101010101" pitchFamily="2" charset="-122"/>
              </a:rPr>
              <a:t>，三条角平分线将△</a:t>
            </a:r>
            <a:r>
              <a:rPr lang="en-US" altLang="zh-CN" sz="3200" dirty="0">
                <a:latin typeface="Arial" panose="020B0604020202020204" pitchFamily="34" charset="0"/>
                <a:ea typeface="宋体" panose="02010600030101010101" pitchFamily="2" charset="-122"/>
              </a:rPr>
              <a:t>ABC</a:t>
            </a:r>
            <a:r>
              <a:rPr lang="zh-CN" altLang="en-US" sz="3200" dirty="0">
                <a:latin typeface="Arial" panose="020B0604020202020204" pitchFamily="34" charset="0"/>
                <a:ea typeface="宋体" panose="02010600030101010101" pitchFamily="2" charset="-122"/>
              </a:rPr>
              <a:t>分为三个三角形</a:t>
            </a:r>
            <a:r>
              <a:rPr lang="en-US" altLang="zh-CN" sz="3200" dirty="0">
                <a:latin typeface="Arial" panose="020B0604020202020204" pitchFamily="34" charset="0"/>
                <a:ea typeface="宋体" panose="02010600030101010101" pitchFamily="2" charset="-122"/>
              </a:rPr>
              <a:t>,</a:t>
            </a:r>
            <a:r>
              <a:rPr lang="zh-CN" altLang="en-US" sz="3200" dirty="0">
                <a:latin typeface="Arial" panose="020B0604020202020204" pitchFamily="34" charset="0"/>
                <a:ea typeface="宋体" panose="02010600030101010101" pitchFamily="2" charset="-122"/>
              </a:rPr>
              <a:t>则</a:t>
            </a:r>
            <a:r>
              <a:rPr lang="en-US" altLang="zh-CN" sz="3200" dirty="0">
                <a:latin typeface="Arial" panose="020B0604020202020204" pitchFamily="34" charset="0"/>
                <a:ea typeface="宋体" panose="02010600030101010101" pitchFamily="2" charset="-122"/>
              </a:rPr>
              <a:t> </a:t>
            </a:r>
            <a:r>
              <a:rPr lang="zh-CN" altLang="en-US" sz="3200" dirty="0">
                <a:latin typeface="Arial" panose="020B0604020202020204" pitchFamily="34" charset="0"/>
                <a:ea typeface="宋体" panose="02010600030101010101" pitchFamily="2" charset="-122"/>
              </a:rPr>
              <a:t>△</a:t>
            </a:r>
            <a:r>
              <a:rPr lang="en-US" altLang="zh-CN" sz="3200" dirty="0">
                <a:latin typeface="Arial" panose="020B0604020202020204" pitchFamily="34" charset="0"/>
                <a:ea typeface="宋体" panose="02010600030101010101" pitchFamily="2" charset="-122"/>
              </a:rPr>
              <a:t>ACO</a:t>
            </a:r>
            <a:r>
              <a:rPr lang="zh-CN" altLang="en-US" sz="3200" dirty="0">
                <a:latin typeface="Arial" panose="020B0604020202020204" pitchFamily="34" charset="0"/>
                <a:ea typeface="宋体" panose="02010600030101010101" pitchFamily="2" charset="-122"/>
              </a:rPr>
              <a:t>与</a:t>
            </a:r>
            <a:r>
              <a:rPr lang="en-US" altLang="zh-CN" sz="3200" dirty="0">
                <a:latin typeface="Arial" panose="020B0604020202020204" pitchFamily="34" charset="0"/>
                <a:ea typeface="宋体" panose="02010600030101010101" pitchFamily="2" charset="-122"/>
              </a:rPr>
              <a:t> </a:t>
            </a:r>
            <a:r>
              <a:rPr lang="zh-CN" altLang="en-US" sz="3200" dirty="0">
                <a:latin typeface="Arial" panose="020B0604020202020204" pitchFamily="34" charset="0"/>
                <a:ea typeface="宋体" panose="02010600030101010101" pitchFamily="2" charset="-122"/>
              </a:rPr>
              <a:t>△</a:t>
            </a:r>
            <a:r>
              <a:rPr lang="en-US" altLang="zh-CN" sz="3200" dirty="0">
                <a:latin typeface="Arial" panose="020B0604020202020204" pitchFamily="34" charset="0"/>
                <a:ea typeface="宋体" panose="02010600030101010101" pitchFamily="2" charset="-122"/>
              </a:rPr>
              <a:t>ABO</a:t>
            </a:r>
            <a:r>
              <a:rPr lang="zh-CN" altLang="en-US" sz="3200" dirty="0">
                <a:latin typeface="Arial" panose="020B0604020202020204" pitchFamily="34" charset="0"/>
                <a:ea typeface="宋体" panose="02010600030101010101" pitchFamily="2" charset="-122"/>
              </a:rPr>
              <a:t>、 △</a:t>
            </a:r>
            <a:r>
              <a:rPr lang="en-US" altLang="zh-CN" sz="3200" dirty="0">
                <a:latin typeface="Arial" panose="020B0604020202020204" pitchFamily="34" charset="0"/>
                <a:ea typeface="宋体" panose="02010600030101010101" pitchFamily="2" charset="-122"/>
              </a:rPr>
              <a:t>BCO</a:t>
            </a:r>
            <a:r>
              <a:rPr lang="zh-CN" altLang="en-US" sz="3200" dirty="0">
                <a:latin typeface="Arial" panose="020B0604020202020204" pitchFamily="34" charset="0"/>
                <a:ea typeface="宋体" panose="02010600030101010101" pitchFamily="2" charset="-122"/>
              </a:rPr>
              <a:t>的面积之比为</a:t>
            </a:r>
            <a:r>
              <a:rPr lang="en-US" altLang="zh-CN" sz="3200" u="sng" dirty="0">
                <a:latin typeface="Arial" panose="020B0604020202020204" pitchFamily="34" charset="0"/>
                <a:ea typeface="宋体" panose="02010600030101010101" pitchFamily="2" charset="-122"/>
              </a:rPr>
              <a:t>                          .</a:t>
            </a:r>
            <a:endParaRPr lang="zh-CN" altLang="en-US" sz="3200" u="sng" dirty="0">
              <a:latin typeface="Arial" panose="020B0604020202020204" pitchFamily="34" charset="0"/>
              <a:ea typeface="宋体" panose="02010600030101010101" pitchFamily="2" charset="-122"/>
            </a:endParaRPr>
          </a:p>
          <a:p>
            <a:endParaRPr lang="zh-CN" altLang="en-US" dirty="0">
              <a:latin typeface="Arial" panose="020B0604020202020204" pitchFamily="34" charset="0"/>
              <a:ea typeface="宋体" panose="02010600030101010101" pitchFamily="2" charset="-122"/>
            </a:endParaRPr>
          </a:p>
        </p:txBody>
      </p:sp>
      <p:sp>
        <p:nvSpPr>
          <p:cNvPr id="3" name="等腰三角形 2"/>
          <p:cNvSpPr/>
          <p:nvPr/>
        </p:nvSpPr>
        <p:spPr>
          <a:xfrm>
            <a:off x="1112838" y="3505200"/>
            <a:ext cx="5151438" cy="2468563"/>
          </a:xfrm>
          <a:prstGeom prst="triangle">
            <a:avLst>
              <a:gd name="adj" fmla="val 70555"/>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1" i="0" u="none" strike="noStrike" kern="1200" cap="none" spc="0" normalizeH="0" baseline="0" noProof="0">
              <a:ln>
                <a:noFill/>
              </a:ln>
              <a:solidFill>
                <a:schemeClr val="lt1"/>
              </a:solidFill>
              <a:effectLst/>
              <a:uLnTx/>
              <a:uFillTx/>
              <a:latin typeface="+mn-lt"/>
              <a:ea typeface="+mn-ea"/>
              <a:cs typeface="+mn-cs"/>
            </a:endParaRPr>
          </a:p>
        </p:txBody>
      </p:sp>
      <p:cxnSp>
        <p:nvCxnSpPr>
          <p:cNvPr id="5" name="直接连接符 4"/>
          <p:cNvCxnSpPr>
            <a:stCxn id="3" idx="0"/>
          </p:cNvCxnSpPr>
          <p:nvPr/>
        </p:nvCxnSpPr>
        <p:spPr>
          <a:xfrm flipH="1">
            <a:off x="4221163" y="3505200"/>
            <a:ext cx="525463" cy="149383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a:stCxn id="3" idx="4"/>
          </p:cNvCxnSpPr>
          <p:nvPr/>
        </p:nvCxnSpPr>
        <p:spPr>
          <a:xfrm flipH="1" flipV="1">
            <a:off x="4237038" y="4983163"/>
            <a:ext cx="2027238" cy="99060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a:stCxn id="3" idx="2"/>
          </p:cNvCxnSpPr>
          <p:nvPr/>
        </p:nvCxnSpPr>
        <p:spPr>
          <a:xfrm flipV="1">
            <a:off x="1112838" y="4999038"/>
            <a:ext cx="3154363" cy="974725"/>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17414" name="TextBox 9"/>
          <p:cNvSpPr txBox="1"/>
          <p:nvPr/>
        </p:nvSpPr>
        <p:spPr>
          <a:xfrm>
            <a:off x="4664075" y="3140075"/>
            <a:ext cx="577850" cy="522288"/>
          </a:xfrm>
          <a:prstGeom prst="rect">
            <a:avLst/>
          </a:prstGeom>
          <a:noFill/>
          <a:ln w="9525">
            <a:noFill/>
          </a:ln>
        </p:spPr>
        <p:txBody>
          <a:bodyPr anchor="t">
            <a:spAutoFit/>
          </a:bodyPr>
          <a:p>
            <a:r>
              <a:rPr lang="en-US" altLang="zh-CN" sz="2800" dirty="0">
                <a:latin typeface="Arial" panose="020B0604020202020204" pitchFamily="34" charset="0"/>
                <a:ea typeface="宋体" panose="02010600030101010101" pitchFamily="2" charset="-122"/>
              </a:rPr>
              <a:t>A</a:t>
            </a:r>
            <a:endParaRPr lang="zh-CN" altLang="en-US" sz="2800" dirty="0">
              <a:latin typeface="Arial" panose="020B0604020202020204" pitchFamily="34" charset="0"/>
              <a:ea typeface="宋体" panose="02010600030101010101" pitchFamily="2" charset="-122"/>
            </a:endParaRPr>
          </a:p>
        </p:txBody>
      </p:sp>
      <p:sp>
        <p:nvSpPr>
          <p:cNvPr id="17415" name="TextBox 10"/>
          <p:cNvSpPr txBox="1"/>
          <p:nvPr/>
        </p:nvSpPr>
        <p:spPr>
          <a:xfrm>
            <a:off x="3932238" y="4968875"/>
            <a:ext cx="579437" cy="522288"/>
          </a:xfrm>
          <a:prstGeom prst="rect">
            <a:avLst/>
          </a:prstGeom>
          <a:noFill/>
          <a:ln w="9525">
            <a:noFill/>
          </a:ln>
        </p:spPr>
        <p:txBody>
          <a:bodyPr anchor="t">
            <a:spAutoFit/>
          </a:bodyPr>
          <a:p>
            <a:r>
              <a:rPr lang="en-US" altLang="zh-CN" sz="2800" dirty="0">
                <a:latin typeface="Arial" panose="020B0604020202020204" pitchFamily="34" charset="0"/>
                <a:ea typeface="宋体" panose="02010600030101010101" pitchFamily="2" charset="-122"/>
              </a:rPr>
              <a:t>O</a:t>
            </a:r>
            <a:endParaRPr lang="zh-CN" altLang="en-US" sz="2800" dirty="0">
              <a:latin typeface="Arial" panose="020B0604020202020204" pitchFamily="34" charset="0"/>
              <a:ea typeface="宋体" panose="02010600030101010101" pitchFamily="2" charset="-122"/>
            </a:endParaRPr>
          </a:p>
        </p:txBody>
      </p:sp>
      <p:sp>
        <p:nvSpPr>
          <p:cNvPr id="17416" name="TextBox 11"/>
          <p:cNvSpPr txBox="1"/>
          <p:nvPr/>
        </p:nvSpPr>
        <p:spPr>
          <a:xfrm>
            <a:off x="6264275" y="5562600"/>
            <a:ext cx="577850" cy="523875"/>
          </a:xfrm>
          <a:prstGeom prst="rect">
            <a:avLst/>
          </a:prstGeom>
          <a:noFill/>
          <a:ln w="9525">
            <a:noFill/>
          </a:ln>
        </p:spPr>
        <p:txBody>
          <a:bodyPr anchor="t">
            <a:spAutoFit/>
          </a:bodyPr>
          <a:p>
            <a:r>
              <a:rPr lang="en-US" altLang="zh-CN" sz="2800" dirty="0">
                <a:latin typeface="Arial" panose="020B0604020202020204" pitchFamily="34" charset="0"/>
                <a:ea typeface="宋体" panose="02010600030101010101" pitchFamily="2" charset="-122"/>
              </a:rPr>
              <a:t>C</a:t>
            </a:r>
            <a:endParaRPr lang="zh-CN" altLang="en-US" sz="2800" dirty="0">
              <a:latin typeface="Arial" panose="020B0604020202020204" pitchFamily="34" charset="0"/>
              <a:ea typeface="宋体" panose="02010600030101010101" pitchFamily="2" charset="-122"/>
            </a:endParaRPr>
          </a:p>
        </p:txBody>
      </p:sp>
      <p:sp>
        <p:nvSpPr>
          <p:cNvPr id="17417" name="TextBox 12"/>
          <p:cNvSpPr txBox="1"/>
          <p:nvPr/>
        </p:nvSpPr>
        <p:spPr>
          <a:xfrm>
            <a:off x="609600" y="5684838"/>
            <a:ext cx="579438" cy="522287"/>
          </a:xfrm>
          <a:prstGeom prst="rect">
            <a:avLst/>
          </a:prstGeom>
          <a:noFill/>
          <a:ln w="9525">
            <a:noFill/>
          </a:ln>
        </p:spPr>
        <p:txBody>
          <a:bodyPr anchor="t">
            <a:spAutoFit/>
          </a:bodyPr>
          <a:p>
            <a:r>
              <a:rPr lang="en-US" altLang="zh-CN" sz="2800" dirty="0">
                <a:latin typeface="Arial" panose="020B0604020202020204" pitchFamily="34" charset="0"/>
                <a:ea typeface="宋体" panose="02010600030101010101" pitchFamily="2" charset="-122"/>
              </a:rPr>
              <a:t>B</a:t>
            </a:r>
            <a:endParaRPr lang="zh-CN" altLang="en-US" sz="2800" dirty="0">
              <a:latin typeface="Arial" panose="020B0604020202020204" pitchFamily="34" charset="0"/>
              <a:ea typeface="宋体" panose="02010600030101010101" pitchFamily="2" charset="-122"/>
            </a:endParaRPr>
          </a:p>
        </p:txBody>
      </p:sp>
      <p:sp>
        <p:nvSpPr>
          <p:cNvPr id="14" name="TextBox 13"/>
          <p:cNvSpPr txBox="1"/>
          <p:nvPr/>
        </p:nvSpPr>
        <p:spPr>
          <a:xfrm>
            <a:off x="1325563" y="2424113"/>
            <a:ext cx="2576512" cy="584200"/>
          </a:xfrm>
          <a:prstGeom prst="rect">
            <a:avLst/>
          </a:prstGeom>
          <a:noFill/>
          <a:ln w="9525">
            <a:noFill/>
          </a:ln>
        </p:spPr>
        <p:txBody>
          <a:bodyPr anchor="t">
            <a:spAutoFit/>
          </a:bodyPr>
          <a:p>
            <a:r>
              <a:rPr lang="en-US" altLang="zh-CN" sz="3200" dirty="0">
                <a:solidFill>
                  <a:srgbClr val="FF0000"/>
                </a:solidFill>
                <a:latin typeface="Arial" panose="020B0604020202020204" pitchFamily="34" charset="0"/>
                <a:ea typeface="宋体" panose="02010600030101010101" pitchFamily="2" charset="-122"/>
              </a:rPr>
              <a:t>2:3:4</a:t>
            </a:r>
            <a:endParaRPr lang="zh-CN" altLang="en-US" sz="3200" dirty="0">
              <a:solidFill>
                <a:srgbClr val="FF0000"/>
              </a:solidFill>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extBox 3"/>
          <p:cNvSpPr txBox="1"/>
          <p:nvPr/>
        </p:nvSpPr>
        <p:spPr>
          <a:xfrm>
            <a:off x="441325" y="685800"/>
            <a:ext cx="8397875" cy="2103438"/>
          </a:xfrm>
          <a:prstGeom prst="rect">
            <a:avLst/>
          </a:prstGeom>
          <a:noFill/>
        </p:spPr>
        <p:txBody>
          <a:bodyPr>
            <a:spAutoFit/>
          </a:bodyPr>
          <a:lstStyle/>
          <a:p>
            <a:pPr marR="0" defTabSz="914400" rtl="0">
              <a:buClrTx/>
              <a:buSzTx/>
              <a:buFontTx/>
              <a:buNone/>
              <a:defRPr/>
            </a:pPr>
            <a:r>
              <a:rPr kumimoji="0" lang="zh-CN" altLang="en-US" sz="3200" kern="1200" cap="none" spc="0" normalizeH="0" baseline="0" noProof="0" dirty="0">
                <a:latin typeface="+mn-ea"/>
                <a:ea typeface="+mn-ea"/>
                <a:cs typeface="+mn-cs"/>
              </a:rPr>
              <a:t>如图，</a:t>
            </a:r>
            <a:r>
              <a:rPr kumimoji="0" lang="en-US" altLang="zh-CN" sz="3200" kern="1200" cap="none" spc="0" normalizeH="0" baseline="0" noProof="0" dirty="0">
                <a:latin typeface="+mn-ea"/>
                <a:ea typeface="+mn-ea"/>
                <a:cs typeface="+mn-cs"/>
              </a:rPr>
              <a:t> </a:t>
            </a:r>
            <a:r>
              <a:rPr kumimoji="0" lang="zh-CN" altLang="en-US" sz="3200" kern="1200" cap="none" spc="0" normalizeH="0" baseline="0" noProof="0" dirty="0">
                <a:latin typeface="+mn-ea"/>
                <a:ea typeface="+mn-ea"/>
                <a:cs typeface="+mn-cs"/>
              </a:rPr>
              <a:t>△</a:t>
            </a:r>
            <a:r>
              <a:rPr kumimoji="0" lang="en-US" altLang="zh-CN" sz="3200" kern="1200" cap="none" spc="0" normalizeH="0" baseline="0" noProof="0" dirty="0">
                <a:latin typeface="+mn-ea"/>
                <a:ea typeface="+mn-ea"/>
                <a:cs typeface="+mn-cs"/>
              </a:rPr>
              <a:t>ABC</a:t>
            </a:r>
            <a:r>
              <a:rPr kumimoji="0" lang="zh-CN" altLang="en-US" sz="3200" kern="1200" cap="none" spc="0" normalizeH="0" baseline="0" noProof="0" dirty="0">
                <a:latin typeface="+mn-ea"/>
                <a:ea typeface="+mn-ea"/>
                <a:cs typeface="+mn-cs"/>
              </a:rPr>
              <a:t>的周长为</a:t>
            </a:r>
            <a:r>
              <a:rPr kumimoji="0" lang="en-US" altLang="zh-CN" sz="3200" kern="1200" cap="none" spc="0" normalizeH="0" baseline="0" noProof="0" dirty="0">
                <a:latin typeface="+mn-ea"/>
                <a:ea typeface="+mn-ea"/>
                <a:cs typeface="+mn-cs"/>
              </a:rPr>
              <a:t>18cm,OB</a:t>
            </a:r>
            <a:r>
              <a:rPr kumimoji="0" lang="zh-CN" altLang="en-US" sz="3200" kern="1200" cap="none" spc="0" normalizeH="0" baseline="0" noProof="0" dirty="0">
                <a:latin typeface="+mn-ea"/>
                <a:ea typeface="+mn-ea"/>
                <a:cs typeface="+mn-cs"/>
              </a:rPr>
              <a:t>、</a:t>
            </a:r>
            <a:r>
              <a:rPr kumimoji="0" lang="en-US" altLang="zh-CN" sz="3200" kern="1200" cap="none" spc="0" normalizeH="0" baseline="0" noProof="0" dirty="0">
                <a:latin typeface="+mn-ea"/>
                <a:ea typeface="+mn-ea"/>
                <a:cs typeface="+mn-cs"/>
              </a:rPr>
              <a:t>OC</a:t>
            </a:r>
            <a:r>
              <a:rPr kumimoji="0" lang="zh-CN" altLang="en-US" sz="3200" kern="1200" cap="none" spc="0" normalizeH="0" baseline="0" noProof="0" dirty="0">
                <a:latin typeface="+mn-ea"/>
                <a:ea typeface="+mn-ea"/>
                <a:cs typeface="+mn-cs"/>
              </a:rPr>
              <a:t>分别平分∠</a:t>
            </a:r>
            <a:r>
              <a:rPr kumimoji="0" lang="en-US" altLang="zh-CN" sz="3200" kern="1200" cap="none" spc="0" normalizeH="0" baseline="0" noProof="0" dirty="0">
                <a:latin typeface="+mn-ea"/>
                <a:ea typeface="+mn-ea"/>
                <a:cs typeface="+mn-cs"/>
              </a:rPr>
              <a:t>ABC</a:t>
            </a:r>
            <a:r>
              <a:rPr kumimoji="0" lang="zh-CN" altLang="en-US" sz="3200" kern="1200" cap="none" spc="0" normalizeH="0" baseline="0" noProof="0" dirty="0">
                <a:latin typeface="+mn-ea"/>
                <a:ea typeface="+mn-ea"/>
                <a:cs typeface="+mn-cs"/>
              </a:rPr>
              <a:t>和∠</a:t>
            </a:r>
            <a:r>
              <a:rPr kumimoji="0" lang="en-US" altLang="zh-CN" sz="3200" kern="1200" cap="none" spc="0" normalizeH="0" baseline="0" noProof="0" dirty="0">
                <a:latin typeface="+mn-ea"/>
                <a:ea typeface="+mn-ea"/>
                <a:cs typeface="+mn-cs"/>
              </a:rPr>
              <a:t>ACB, OD ⊥ BC, </a:t>
            </a:r>
            <a:r>
              <a:rPr kumimoji="0" lang="zh-CN" altLang="en-US" sz="3200" kern="1200" cap="none" spc="0" normalizeH="0" baseline="0" noProof="0" dirty="0">
                <a:latin typeface="+mn-ea"/>
                <a:ea typeface="+mn-ea"/>
                <a:cs typeface="+mn-cs"/>
              </a:rPr>
              <a:t>若△</a:t>
            </a:r>
            <a:r>
              <a:rPr kumimoji="0" lang="en-US" altLang="zh-CN" sz="3200" kern="1200" cap="none" spc="0" normalizeH="0" baseline="0" noProof="0" dirty="0">
                <a:latin typeface="+mn-ea"/>
                <a:ea typeface="+mn-ea"/>
                <a:cs typeface="+mn-cs"/>
              </a:rPr>
              <a:t>ABC</a:t>
            </a:r>
            <a:r>
              <a:rPr kumimoji="0" lang="zh-CN" altLang="en-US" sz="3200" kern="1200" cap="none" spc="0" normalizeH="0" baseline="0" noProof="0" dirty="0">
                <a:latin typeface="+mn-ea"/>
                <a:ea typeface="+mn-ea"/>
                <a:cs typeface="+mn-cs"/>
              </a:rPr>
              <a:t>的面积为</a:t>
            </a:r>
            <a:r>
              <a:rPr kumimoji="0" lang="en-US" altLang="zh-CN" sz="3200" kern="1200" cap="none" spc="0" normalizeH="0" baseline="0" noProof="0" dirty="0">
                <a:latin typeface="+mn-ea"/>
                <a:ea typeface="+mn-ea"/>
                <a:cs typeface="+mn-cs"/>
              </a:rPr>
              <a:t>45cm</a:t>
            </a:r>
            <a:r>
              <a:rPr kumimoji="0" lang="en-US" altLang="zh-CN" sz="3200" kern="1200" cap="none" spc="0" normalizeH="0" baseline="30000" noProof="0" dirty="0">
                <a:latin typeface="+mn-ea"/>
                <a:ea typeface="+mn-ea"/>
                <a:cs typeface="+mn-cs"/>
              </a:rPr>
              <a:t>2</a:t>
            </a:r>
            <a:r>
              <a:rPr kumimoji="0" lang="en-US" altLang="zh-CN" sz="3200" kern="1200" cap="none" spc="0" normalizeH="0" baseline="0" noProof="0" dirty="0">
                <a:latin typeface="+mn-ea"/>
                <a:ea typeface="+mn-ea"/>
                <a:cs typeface="+mn-cs"/>
              </a:rPr>
              <a:t>,</a:t>
            </a:r>
            <a:r>
              <a:rPr kumimoji="0" lang="zh-CN" altLang="en-US" sz="3200" kern="1200" cap="none" spc="0" normalizeH="0" baseline="0" noProof="0" dirty="0">
                <a:latin typeface="+mn-ea"/>
                <a:ea typeface="+mn-ea"/>
                <a:cs typeface="+mn-cs"/>
              </a:rPr>
              <a:t>则</a:t>
            </a:r>
            <a:r>
              <a:rPr kumimoji="0" lang="en-US" altLang="zh-CN" sz="3200" kern="1200" cap="none" spc="0" normalizeH="0" baseline="0" noProof="0" dirty="0">
                <a:latin typeface="+mn-ea"/>
                <a:ea typeface="+mn-ea"/>
                <a:cs typeface="+mn-cs"/>
              </a:rPr>
              <a:t>OD= </a:t>
            </a:r>
            <a:r>
              <a:rPr kumimoji="0" lang="en-US" altLang="zh-CN" sz="3200" u="sng" kern="1200" cap="none" spc="0" normalizeH="0" baseline="0" noProof="0" dirty="0">
                <a:latin typeface="+mn-ea"/>
                <a:ea typeface="+mn-ea"/>
                <a:cs typeface="+mn-cs"/>
              </a:rPr>
              <a:t>        .</a:t>
            </a:r>
            <a:endParaRPr kumimoji="0" lang="zh-CN" altLang="en-US" sz="3200" u="sng" kern="1200" cap="none" spc="0" normalizeH="0" baseline="0" noProof="0" dirty="0">
              <a:latin typeface="+mn-ea"/>
              <a:ea typeface="+mn-ea"/>
              <a:cs typeface="+mn-cs"/>
            </a:endParaRPr>
          </a:p>
          <a:p>
            <a:pPr marR="0" defTabSz="914400" rtl="0">
              <a:buClrTx/>
              <a:buSzTx/>
              <a:buFontTx/>
              <a:buNone/>
              <a:defRPr/>
            </a:pPr>
            <a:endParaRPr kumimoji="0" lang="zh-CN" altLang="en-US" kern="1200" cap="none" spc="0" normalizeH="0" baseline="0" noProof="0" dirty="0">
              <a:latin typeface="Arial" panose="020B0604020202020204" pitchFamily="34" charset="0"/>
              <a:ea typeface="宋体" panose="02010600030101010101" pitchFamily="2" charset="-122"/>
              <a:cs typeface="+mn-cs"/>
            </a:endParaRPr>
          </a:p>
          <a:p>
            <a:pPr marR="0" defTabSz="914400" rtl="0">
              <a:buClrTx/>
              <a:buSzTx/>
              <a:buFontTx/>
              <a:buNone/>
              <a:defRPr/>
            </a:pPr>
            <a:endParaRPr kumimoji="0" lang="zh-CN" altLang="en-US" kern="1200" cap="none" spc="0" normalizeH="0" baseline="0" noProof="0" dirty="0">
              <a:latin typeface="Arial" panose="020B0604020202020204" pitchFamily="34" charset="0"/>
              <a:ea typeface="宋体" panose="02010600030101010101" pitchFamily="2" charset="-122"/>
              <a:cs typeface="+mn-cs"/>
            </a:endParaRPr>
          </a:p>
        </p:txBody>
      </p:sp>
      <p:sp>
        <p:nvSpPr>
          <p:cNvPr id="5" name="等腰三角形 4"/>
          <p:cNvSpPr/>
          <p:nvPr/>
        </p:nvSpPr>
        <p:spPr>
          <a:xfrm>
            <a:off x="1355725" y="2971800"/>
            <a:ext cx="4176713" cy="2759075"/>
          </a:xfrm>
          <a:prstGeom prst="triangle">
            <a:avLst>
              <a:gd name="adj" fmla="val 74088"/>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1" i="0" u="none" strike="noStrike" kern="1200" cap="none" spc="0" normalizeH="0" baseline="0" noProof="0">
              <a:ln>
                <a:noFill/>
              </a:ln>
              <a:solidFill>
                <a:schemeClr val="lt1"/>
              </a:solidFill>
              <a:effectLst/>
              <a:uLnTx/>
              <a:uFillTx/>
              <a:latin typeface="+mn-lt"/>
              <a:ea typeface="+mn-ea"/>
              <a:cs typeface="+mn-cs"/>
            </a:endParaRPr>
          </a:p>
        </p:txBody>
      </p:sp>
      <p:cxnSp>
        <p:nvCxnSpPr>
          <p:cNvPr id="7" name="直接连接符 6"/>
          <p:cNvCxnSpPr>
            <a:stCxn id="5" idx="2"/>
          </p:cNvCxnSpPr>
          <p:nvPr/>
        </p:nvCxnSpPr>
        <p:spPr>
          <a:xfrm flipV="1">
            <a:off x="1355725" y="4740275"/>
            <a:ext cx="2576513" cy="990600"/>
          </a:xfrm>
          <a:prstGeom prst="line">
            <a:avLst/>
          </a:prstGeom>
          <a:ln w="28575">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a:stCxn id="5" idx="4"/>
          </p:cNvCxnSpPr>
          <p:nvPr/>
        </p:nvCxnSpPr>
        <p:spPr>
          <a:xfrm flipH="1" flipV="1">
            <a:off x="3916363" y="4754563"/>
            <a:ext cx="1616075" cy="976313"/>
          </a:xfrm>
          <a:prstGeom prst="line">
            <a:avLst/>
          </a:prstGeom>
          <a:ln w="28575">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3946525" y="4724400"/>
            <a:ext cx="15875" cy="1006475"/>
          </a:xfrm>
          <a:prstGeom prst="line">
            <a:avLst/>
          </a:prstGeom>
          <a:ln w="28575">
            <a:solidFill>
              <a:srgbClr val="002060"/>
            </a:solidFill>
          </a:ln>
        </p:spPr>
        <p:style>
          <a:lnRef idx="1">
            <a:schemeClr val="accent1"/>
          </a:lnRef>
          <a:fillRef idx="0">
            <a:schemeClr val="accent1"/>
          </a:fillRef>
          <a:effectRef idx="0">
            <a:schemeClr val="accent1"/>
          </a:effectRef>
          <a:fontRef idx="minor">
            <a:schemeClr val="tx1"/>
          </a:fontRef>
        </p:style>
      </p:cxnSp>
      <p:sp>
        <p:nvSpPr>
          <p:cNvPr id="18438" name="TextBox 13"/>
          <p:cNvSpPr txBox="1"/>
          <p:nvPr/>
        </p:nvSpPr>
        <p:spPr>
          <a:xfrm>
            <a:off x="3673475" y="4297363"/>
            <a:ext cx="441325" cy="523875"/>
          </a:xfrm>
          <a:prstGeom prst="rect">
            <a:avLst/>
          </a:prstGeom>
          <a:noFill/>
          <a:ln w="9525">
            <a:noFill/>
          </a:ln>
        </p:spPr>
        <p:txBody>
          <a:bodyPr anchor="t">
            <a:spAutoFit/>
          </a:bodyPr>
          <a:p>
            <a:r>
              <a:rPr lang="en-US" altLang="zh-CN" sz="2800" dirty="0">
                <a:latin typeface="Arial" panose="020B0604020202020204" pitchFamily="34" charset="0"/>
                <a:ea typeface="宋体" panose="02010600030101010101" pitchFamily="2" charset="-122"/>
              </a:rPr>
              <a:t>O</a:t>
            </a:r>
            <a:endParaRPr lang="zh-CN" altLang="en-US" sz="2800" dirty="0">
              <a:latin typeface="Arial" panose="020B0604020202020204" pitchFamily="34" charset="0"/>
              <a:ea typeface="宋体" panose="02010600030101010101" pitchFamily="2" charset="-122"/>
            </a:endParaRPr>
          </a:p>
        </p:txBody>
      </p:sp>
      <p:sp>
        <p:nvSpPr>
          <p:cNvPr id="18439" name="TextBox 14"/>
          <p:cNvSpPr txBox="1"/>
          <p:nvPr/>
        </p:nvSpPr>
        <p:spPr>
          <a:xfrm>
            <a:off x="3717925" y="5730875"/>
            <a:ext cx="442913" cy="522288"/>
          </a:xfrm>
          <a:prstGeom prst="rect">
            <a:avLst/>
          </a:prstGeom>
          <a:noFill/>
          <a:ln w="9525">
            <a:noFill/>
          </a:ln>
        </p:spPr>
        <p:txBody>
          <a:bodyPr anchor="t">
            <a:spAutoFit/>
          </a:bodyPr>
          <a:p>
            <a:r>
              <a:rPr lang="en-US" altLang="zh-CN" sz="2800" dirty="0">
                <a:latin typeface="Arial" panose="020B0604020202020204" pitchFamily="34" charset="0"/>
                <a:ea typeface="宋体" panose="02010600030101010101" pitchFamily="2" charset="-122"/>
              </a:rPr>
              <a:t>D</a:t>
            </a:r>
            <a:endParaRPr lang="zh-CN" altLang="en-US" sz="2800" dirty="0">
              <a:latin typeface="Arial" panose="020B0604020202020204" pitchFamily="34" charset="0"/>
              <a:ea typeface="宋体" panose="02010600030101010101" pitchFamily="2" charset="-122"/>
            </a:endParaRPr>
          </a:p>
        </p:txBody>
      </p:sp>
      <p:sp>
        <p:nvSpPr>
          <p:cNvPr id="18440" name="TextBox 15"/>
          <p:cNvSpPr txBox="1"/>
          <p:nvPr/>
        </p:nvSpPr>
        <p:spPr>
          <a:xfrm>
            <a:off x="5456238" y="5426075"/>
            <a:ext cx="441325" cy="522288"/>
          </a:xfrm>
          <a:prstGeom prst="rect">
            <a:avLst/>
          </a:prstGeom>
          <a:noFill/>
          <a:ln w="9525">
            <a:noFill/>
          </a:ln>
        </p:spPr>
        <p:txBody>
          <a:bodyPr anchor="t">
            <a:spAutoFit/>
          </a:bodyPr>
          <a:p>
            <a:r>
              <a:rPr lang="en-US" altLang="zh-CN" sz="2800" dirty="0">
                <a:latin typeface="Arial" panose="020B0604020202020204" pitchFamily="34" charset="0"/>
                <a:ea typeface="宋体" panose="02010600030101010101" pitchFamily="2" charset="-122"/>
              </a:rPr>
              <a:t>C</a:t>
            </a:r>
            <a:endParaRPr lang="zh-CN" altLang="en-US" sz="2800" dirty="0">
              <a:latin typeface="Arial" panose="020B0604020202020204" pitchFamily="34" charset="0"/>
              <a:ea typeface="宋体" panose="02010600030101010101" pitchFamily="2" charset="-122"/>
            </a:endParaRPr>
          </a:p>
        </p:txBody>
      </p:sp>
      <p:sp>
        <p:nvSpPr>
          <p:cNvPr id="18441" name="TextBox 16"/>
          <p:cNvSpPr txBox="1"/>
          <p:nvPr/>
        </p:nvSpPr>
        <p:spPr>
          <a:xfrm>
            <a:off x="990600" y="5486400"/>
            <a:ext cx="441325" cy="523875"/>
          </a:xfrm>
          <a:prstGeom prst="rect">
            <a:avLst/>
          </a:prstGeom>
          <a:noFill/>
          <a:ln w="9525">
            <a:noFill/>
          </a:ln>
        </p:spPr>
        <p:txBody>
          <a:bodyPr anchor="t">
            <a:spAutoFit/>
          </a:bodyPr>
          <a:p>
            <a:r>
              <a:rPr lang="en-US" altLang="zh-CN" sz="2800" dirty="0">
                <a:latin typeface="Arial" panose="020B0604020202020204" pitchFamily="34" charset="0"/>
                <a:ea typeface="宋体" panose="02010600030101010101" pitchFamily="2" charset="-122"/>
              </a:rPr>
              <a:t>B</a:t>
            </a:r>
            <a:endParaRPr lang="zh-CN" altLang="en-US" sz="2800" dirty="0">
              <a:latin typeface="Arial" panose="020B0604020202020204" pitchFamily="34" charset="0"/>
              <a:ea typeface="宋体" panose="02010600030101010101" pitchFamily="2" charset="-122"/>
            </a:endParaRPr>
          </a:p>
        </p:txBody>
      </p:sp>
      <p:sp>
        <p:nvSpPr>
          <p:cNvPr id="18442" name="TextBox 17"/>
          <p:cNvSpPr txBox="1"/>
          <p:nvPr/>
        </p:nvSpPr>
        <p:spPr>
          <a:xfrm>
            <a:off x="4267200" y="2574925"/>
            <a:ext cx="441325" cy="523875"/>
          </a:xfrm>
          <a:prstGeom prst="rect">
            <a:avLst/>
          </a:prstGeom>
          <a:noFill/>
          <a:ln w="9525">
            <a:noFill/>
          </a:ln>
        </p:spPr>
        <p:txBody>
          <a:bodyPr anchor="t">
            <a:spAutoFit/>
          </a:bodyPr>
          <a:p>
            <a:r>
              <a:rPr lang="en-US" altLang="zh-CN" sz="2800" dirty="0">
                <a:latin typeface="Arial" panose="020B0604020202020204" pitchFamily="34" charset="0"/>
                <a:ea typeface="宋体" panose="02010600030101010101" pitchFamily="2" charset="-122"/>
              </a:rPr>
              <a:t>A</a:t>
            </a:r>
            <a:endParaRPr lang="zh-CN" altLang="en-US" sz="2800" dirty="0">
              <a:latin typeface="Arial" panose="020B0604020202020204" pitchFamily="34" charset="0"/>
              <a:ea typeface="宋体" panose="02010600030101010101" pitchFamily="2" charset="-122"/>
            </a:endParaRPr>
          </a:p>
        </p:txBody>
      </p:sp>
      <p:cxnSp>
        <p:nvCxnSpPr>
          <p:cNvPr id="20" name="直接连接符 19"/>
          <p:cNvCxnSpPr/>
          <p:nvPr/>
        </p:nvCxnSpPr>
        <p:spPr>
          <a:xfrm>
            <a:off x="3962400" y="5502275"/>
            <a:ext cx="16827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4114800" y="5502275"/>
            <a:ext cx="0" cy="258763"/>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3932238" y="3001963"/>
            <a:ext cx="525463" cy="1819275"/>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H="1" flipV="1">
            <a:off x="3243263" y="4048125"/>
            <a:ext cx="700088" cy="731838"/>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V="1">
            <a:off x="3968750" y="4403725"/>
            <a:ext cx="1104900" cy="355600"/>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graphicFrame>
        <p:nvGraphicFramePr>
          <p:cNvPr id="18" name="对象 17">
            <a:hlinkClick r:id="" action="ppaction://ole?verb="/>
          </p:cNvPr>
          <p:cNvGraphicFramePr>
            <a:graphicFrameLocks noChangeAspect="1"/>
          </p:cNvGraphicFramePr>
          <p:nvPr/>
        </p:nvGraphicFramePr>
        <p:xfrm>
          <a:off x="3257868" y="1659414"/>
          <a:ext cx="856615" cy="519430"/>
        </p:xfrm>
        <a:graphic>
          <a:graphicData uri="http://schemas.openxmlformats.org/presentationml/2006/ole">
            <mc:AlternateContent xmlns:mc="http://schemas.openxmlformats.org/markup-compatibility/2006">
              <mc:Choice xmlns:v="urn:schemas-microsoft-com:vml" Requires="v">
                <p:oleObj spid="_x0000_s3077" name="" r:id="rId1" imgW="292100" imgH="177165" progId="Equation.KSEE3">
                  <p:embed/>
                </p:oleObj>
              </mc:Choice>
              <mc:Fallback>
                <p:oleObj name="" r:id="rId1" imgW="292100" imgH="177165" progId="Equation.KSEE3">
                  <p:embed/>
                  <p:pic>
                    <p:nvPicPr>
                      <p:cNvPr id="0" name="图片 3076"/>
                      <p:cNvPicPr/>
                      <p:nvPr/>
                    </p:nvPicPr>
                    <p:blipFill>
                      <a:blip r:embed="rId2"/>
                      <a:stretch>
                        <a:fillRect/>
                      </a:stretch>
                    </p:blipFill>
                    <p:spPr>
                      <a:xfrm>
                        <a:off x="3257868" y="1659414"/>
                        <a:ext cx="856615" cy="519430"/>
                      </a:xfrm>
                      <a:prstGeom prst="rect">
                        <a:avLst/>
                      </a:prstGeom>
                      <a:noFill/>
                      <a:ln w="38100">
                        <a:noFill/>
                        <a:miter/>
                      </a:ln>
                    </p:spPr>
                  </p:pic>
                </p:oleObj>
              </mc:Fallback>
            </mc:AlternateContent>
          </a:graphicData>
        </a:graphic>
      </p:graphicFrame>
      <p:graphicFrame>
        <p:nvGraphicFramePr>
          <p:cNvPr id="2" name="对象 1">
            <a:hlinkClick r:id="" action="ppaction://ole?verb="/>
          </p:cNvPr>
          <p:cNvGraphicFramePr>
            <a:graphicFrameLocks noChangeAspect="1"/>
          </p:cNvGraphicFramePr>
          <p:nvPr/>
        </p:nvGraphicFramePr>
        <p:xfrm>
          <a:off x="5501640" y="2259806"/>
          <a:ext cx="3277870" cy="1153795"/>
        </p:xfrm>
        <a:graphic>
          <a:graphicData uri="http://schemas.openxmlformats.org/presentationml/2006/ole">
            <mc:AlternateContent xmlns:mc="http://schemas.openxmlformats.org/markup-compatibility/2006">
              <mc:Choice xmlns:v="urn:schemas-microsoft-com:vml" Requires="v">
                <p:oleObj spid="_x0000_s3" name="" r:id="rId3" imgW="1117600" imgH="393700" progId="Equation.KSEE3">
                  <p:embed/>
                </p:oleObj>
              </mc:Choice>
              <mc:Fallback>
                <p:oleObj name="" r:id="rId3" imgW="1117600" imgH="393700" progId="Equation.KSEE3">
                  <p:embed/>
                  <p:pic>
                    <p:nvPicPr>
                      <p:cNvPr id="0" name="图片 3076"/>
                      <p:cNvPicPr/>
                      <p:nvPr/>
                    </p:nvPicPr>
                    <p:blipFill>
                      <a:blip r:embed="rId4"/>
                      <a:stretch>
                        <a:fillRect/>
                      </a:stretch>
                    </p:blipFill>
                    <p:spPr>
                      <a:xfrm>
                        <a:off x="5501640" y="2259806"/>
                        <a:ext cx="3277870" cy="1153795"/>
                      </a:xfrm>
                      <a:prstGeom prst="rect">
                        <a:avLst/>
                      </a:prstGeom>
                      <a:noFill/>
                      <a:ln w="38100">
                        <a:noFill/>
                        <a:miter/>
                      </a:ln>
                    </p:spPr>
                  </p:pic>
                </p:oleObj>
              </mc:Fallback>
            </mc:AlternateContent>
          </a:graphicData>
        </a:graphic>
      </p:graphicFrame>
      <p:graphicFrame>
        <p:nvGraphicFramePr>
          <p:cNvPr id="6" name="对象 5">
            <a:hlinkClick r:id="" action="ppaction://ole?verb="/>
          </p:cNvPr>
          <p:cNvGraphicFramePr>
            <a:graphicFrameLocks noChangeAspect="1"/>
          </p:cNvGraphicFramePr>
          <p:nvPr/>
        </p:nvGraphicFramePr>
        <p:xfrm>
          <a:off x="5897880" y="3556476"/>
          <a:ext cx="335280" cy="372745"/>
        </p:xfrm>
        <a:graphic>
          <a:graphicData uri="http://schemas.openxmlformats.org/presentationml/2006/ole">
            <mc:AlternateContent xmlns:mc="http://schemas.openxmlformats.org/markup-compatibility/2006">
              <mc:Choice xmlns:v="urn:schemas-microsoft-com:vml" Requires="v">
                <p:oleObj spid="_x0000_s8" name="" r:id="rId5" imgW="114300" imgH="127000" progId="Equation.KSEE3">
                  <p:embed/>
                </p:oleObj>
              </mc:Choice>
              <mc:Fallback>
                <p:oleObj name="" r:id="rId5" imgW="114300" imgH="127000" progId="Equation.KSEE3">
                  <p:embed/>
                  <p:pic>
                    <p:nvPicPr>
                      <p:cNvPr id="0" name="图片 3076"/>
                      <p:cNvPicPr/>
                      <p:nvPr/>
                    </p:nvPicPr>
                    <p:blipFill>
                      <a:blip r:embed="rId6"/>
                      <a:stretch>
                        <a:fillRect/>
                      </a:stretch>
                    </p:blipFill>
                    <p:spPr>
                      <a:xfrm>
                        <a:off x="5897880" y="3556476"/>
                        <a:ext cx="335280" cy="372745"/>
                      </a:xfrm>
                      <a:prstGeom prst="rect">
                        <a:avLst/>
                      </a:prstGeom>
                      <a:noFill/>
                      <a:ln w="38100">
                        <a:noFill/>
                        <a:miter/>
                      </a:ln>
                    </p:spPr>
                  </p:pic>
                </p:oleObj>
              </mc:Fallback>
            </mc:AlternateContent>
          </a:graphicData>
        </a:graphic>
      </p:graphicFrame>
      <p:sp>
        <p:nvSpPr>
          <p:cNvPr id="22535" name="Text Box 7"/>
          <p:cNvSpPr txBox="1"/>
          <p:nvPr/>
        </p:nvSpPr>
        <p:spPr>
          <a:xfrm>
            <a:off x="5897880" y="3413760"/>
            <a:ext cx="3124835" cy="1770380"/>
          </a:xfrm>
          <a:prstGeom prst="rect">
            <a:avLst/>
          </a:prstGeom>
          <a:noFill/>
          <a:ln w="9525">
            <a:noFill/>
          </a:ln>
        </p:spPr>
        <p:txBody>
          <a:bodyPr wrap="square" anchor="t">
            <a:spAutoFit/>
          </a:bodyPr>
          <a:p>
            <a:pPr eaLnBrk="0" hangingPunct="0">
              <a:lnSpc>
                <a:spcPct val="130000"/>
              </a:lnSpc>
            </a:pPr>
            <a:r>
              <a:rPr lang="en-US" altLang="zh-CN" sz="2800" dirty="0">
                <a:solidFill>
                  <a:srgbClr val="FF0000"/>
                </a:solidFill>
                <a:latin typeface="Tahoma" panose="020B0604030504040204" pitchFamily="34" charset="0"/>
                <a:ea typeface="宋体" panose="02010600030101010101" pitchFamily="2" charset="-122"/>
              </a:rPr>
              <a:t>  </a:t>
            </a:r>
            <a:r>
              <a:rPr lang="zh-CN" altLang="en-US" sz="2800" dirty="0">
                <a:solidFill>
                  <a:srgbClr val="FF0000"/>
                </a:solidFill>
                <a:latin typeface="Tahoma" panose="020B0604030504040204" pitchFamily="34" charset="0"/>
                <a:ea typeface="宋体" panose="02010600030101010101" pitchFamily="2" charset="-122"/>
              </a:rPr>
              <a:t>为内切圆半径，</a:t>
            </a:r>
            <a:endParaRPr lang="zh-CN" altLang="en-US" sz="2800" dirty="0">
              <a:solidFill>
                <a:srgbClr val="FF0000"/>
              </a:solidFill>
              <a:latin typeface="Tahoma" panose="020B0604030504040204" pitchFamily="34" charset="0"/>
              <a:ea typeface="宋体" panose="02010600030101010101" pitchFamily="2" charset="-122"/>
            </a:endParaRPr>
          </a:p>
          <a:p>
            <a:pPr eaLnBrk="0" hangingPunct="0">
              <a:lnSpc>
                <a:spcPct val="130000"/>
              </a:lnSpc>
            </a:pPr>
            <a:r>
              <a:rPr lang="zh-CN" altLang="en-US" sz="2800" dirty="0">
                <a:solidFill>
                  <a:srgbClr val="FF0000"/>
                </a:solidFill>
                <a:latin typeface="Tahoma" panose="020B0604030504040204" pitchFamily="34" charset="0"/>
                <a:ea typeface="宋体" panose="02010600030101010101" pitchFamily="2" charset="-122"/>
              </a:rPr>
              <a:t>也就是角平分线</a:t>
            </a:r>
            <a:endParaRPr lang="zh-CN" altLang="en-US" sz="2800" dirty="0">
              <a:solidFill>
                <a:srgbClr val="FF0000"/>
              </a:solidFill>
              <a:latin typeface="Tahoma" panose="020B0604030504040204" pitchFamily="34" charset="0"/>
              <a:ea typeface="宋体" panose="02010600030101010101" pitchFamily="2" charset="-122"/>
            </a:endParaRPr>
          </a:p>
          <a:p>
            <a:pPr eaLnBrk="0" hangingPunct="0">
              <a:lnSpc>
                <a:spcPct val="130000"/>
              </a:lnSpc>
            </a:pPr>
            <a:r>
              <a:rPr lang="zh-CN" altLang="en-US" sz="2800" dirty="0">
                <a:solidFill>
                  <a:srgbClr val="FF0000"/>
                </a:solidFill>
                <a:latin typeface="Tahoma" panose="020B0604030504040204" pitchFamily="34" charset="0"/>
                <a:ea typeface="宋体" panose="02010600030101010101" pitchFamily="2" charset="-122"/>
              </a:rPr>
              <a:t>交点到各边的距离</a:t>
            </a:r>
            <a:endParaRPr lang="zh-CN" altLang="zh-CN" sz="2800" dirty="0">
              <a:solidFill>
                <a:schemeClr val="accent2"/>
              </a:solidFill>
              <a:latin typeface="Tahoma" panose="020B060403050404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blinds(horizontal)">
                                      <p:cBhvr>
                                        <p:cTn id="7" dur="500"/>
                                        <p:tgtEl>
                                          <p:spTgt spid="2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blinds(horizontal)">
                                      <p:cBhvr>
                                        <p:cTn id="12" dur="50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blinds(horizontal)">
                                      <p:cBhvr>
                                        <p:cTn id="17" dur="500"/>
                                        <p:tgtEl>
                                          <p:spTgt spid="2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linds(horizontal)">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linds(horizontal)">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blinds(horizontal)">
                                      <p:cBhvr>
                                        <p:cTn id="32" dur="500"/>
                                        <p:tgtEl>
                                          <p:spTgt spid="6"/>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2535"/>
                                        </p:tgtEl>
                                        <p:attrNameLst>
                                          <p:attrName>style.visibility</p:attrName>
                                        </p:attrNameLst>
                                      </p:cBhvr>
                                      <p:to>
                                        <p:strVal val="visible"/>
                                      </p:to>
                                    </p:set>
                                    <p:anim calcmode="lin" valueType="num">
                                      <p:cBhvr additive="base">
                                        <p:cTn id="37" dur="500" fill="hold"/>
                                        <p:tgtEl>
                                          <p:spTgt spid="22535"/>
                                        </p:tgtEl>
                                        <p:attrNameLst>
                                          <p:attrName>ppt_x</p:attrName>
                                        </p:attrNameLst>
                                      </p:cBhvr>
                                      <p:tavLst>
                                        <p:tav tm="0">
                                          <p:val>
                                            <p:strVal val="#ppt_x"/>
                                          </p:val>
                                        </p:tav>
                                        <p:tav tm="100000">
                                          <p:val>
                                            <p:strVal val="#ppt_x"/>
                                          </p:val>
                                        </p:tav>
                                      </p:tavLst>
                                    </p:anim>
                                    <p:anim calcmode="lin" valueType="num">
                                      <p:cBhvr additive="base">
                                        <p:cTn id="38" dur="500" fill="hold"/>
                                        <p:tgtEl>
                                          <p:spTgt spid="225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extBox 1"/>
          <p:cNvSpPr txBox="1"/>
          <p:nvPr/>
        </p:nvSpPr>
        <p:spPr>
          <a:xfrm>
            <a:off x="334963" y="731838"/>
            <a:ext cx="7269163" cy="1076325"/>
          </a:xfrm>
          <a:prstGeom prst="rect">
            <a:avLst/>
          </a:prstGeom>
          <a:noFill/>
        </p:spPr>
        <p:txBody>
          <a:bodyPr>
            <a:spAutoFit/>
          </a:bodyPr>
          <a:lstStyle/>
          <a:p>
            <a:pPr marR="0" defTabSz="914400" rtl="0">
              <a:buClrTx/>
              <a:buSzTx/>
              <a:buFontTx/>
              <a:buNone/>
              <a:defRPr/>
            </a:pPr>
            <a:r>
              <a:rPr kumimoji="0" lang="zh-CN" altLang="en-US" sz="3200" kern="1200" cap="none" spc="0" normalizeH="0" baseline="0" noProof="0" dirty="0">
                <a:latin typeface="+mn-ea"/>
                <a:ea typeface="+mn-ea"/>
                <a:cs typeface="+mn-cs"/>
              </a:rPr>
              <a:t>如图，</a:t>
            </a:r>
            <a:r>
              <a:rPr kumimoji="0" lang="en-US" altLang="zh-CN" sz="3200" kern="1200" cap="none" spc="0" normalizeH="0" baseline="0" noProof="0" dirty="0">
                <a:latin typeface="+mn-ea"/>
                <a:ea typeface="+mn-ea"/>
                <a:cs typeface="+mn-cs"/>
              </a:rPr>
              <a:t>BD</a:t>
            </a:r>
            <a:r>
              <a:rPr kumimoji="0" lang="zh-CN" altLang="en-US" sz="3200" kern="1200" cap="none" spc="0" normalizeH="0" baseline="0" noProof="0" dirty="0">
                <a:latin typeface="+mn-ea"/>
                <a:ea typeface="+mn-ea"/>
                <a:cs typeface="+mn-cs"/>
              </a:rPr>
              <a:t>是∠</a:t>
            </a:r>
            <a:r>
              <a:rPr kumimoji="0" lang="en-US" altLang="zh-CN" sz="3200" kern="1200" cap="none" spc="0" normalizeH="0" baseline="0" noProof="0" dirty="0">
                <a:latin typeface="+mn-ea"/>
                <a:ea typeface="+mn-ea"/>
                <a:cs typeface="+mn-cs"/>
              </a:rPr>
              <a:t>ABC</a:t>
            </a:r>
            <a:r>
              <a:rPr kumimoji="0" lang="zh-CN" altLang="en-US" sz="3200" kern="1200" cap="none" spc="0" normalizeH="0" baseline="0" noProof="0" dirty="0">
                <a:latin typeface="+mn-ea"/>
                <a:ea typeface="+mn-ea"/>
                <a:cs typeface="+mn-cs"/>
              </a:rPr>
              <a:t>的平分线，</a:t>
            </a:r>
            <a:r>
              <a:rPr kumimoji="0" lang="en-US" altLang="zh-CN" sz="3200" kern="1200" cap="none" spc="0" normalizeH="0" baseline="0" noProof="0" dirty="0">
                <a:latin typeface="+mn-ea"/>
                <a:ea typeface="+mn-ea"/>
                <a:cs typeface="+mn-cs"/>
              </a:rPr>
              <a:t>AB=CB,</a:t>
            </a:r>
            <a:endParaRPr kumimoji="0" lang="en-US" altLang="zh-CN" sz="3200" kern="1200" cap="none" spc="0" normalizeH="0" baseline="0" noProof="0" dirty="0">
              <a:latin typeface="+mn-ea"/>
              <a:ea typeface="+mn-ea"/>
              <a:cs typeface="+mn-cs"/>
            </a:endParaRPr>
          </a:p>
          <a:p>
            <a:pPr marR="0" defTabSz="914400" rtl="0">
              <a:buClrTx/>
              <a:buSzTx/>
              <a:buFontTx/>
              <a:buNone/>
              <a:defRPr/>
            </a:pPr>
            <a:r>
              <a:rPr kumimoji="0" lang="en-US" altLang="zh-CN" sz="3200" kern="1200" cap="none" spc="0" normalizeH="0" baseline="0" noProof="0" dirty="0">
                <a:latin typeface="+mn-ea"/>
                <a:ea typeface="+mn-ea"/>
                <a:cs typeface="+mn-cs"/>
              </a:rPr>
              <a:t>PM ⊥AD, PN ⊥CD, </a:t>
            </a:r>
            <a:r>
              <a:rPr kumimoji="0" lang="zh-CN" altLang="en-US" sz="3200" kern="1200" cap="none" spc="0" normalizeH="0" baseline="0" noProof="0" dirty="0">
                <a:latin typeface="+mn-ea"/>
                <a:ea typeface="+mn-ea"/>
                <a:cs typeface="+mn-cs"/>
              </a:rPr>
              <a:t>求证：</a:t>
            </a:r>
            <a:r>
              <a:rPr kumimoji="0" lang="en-US" altLang="zh-CN" sz="3200" kern="1200" cap="none" spc="0" normalizeH="0" baseline="0" noProof="0" dirty="0">
                <a:latin typeface="+mn-ea"/>
                <a:ea typeface="+mn-ea"/>
                <a:cs typeface="+mn-cs"/>
              </a:rPr>
              <a:t>PM=PN</a:t>
            </a:r>
            <a:endParaRPr kumimoji="0" lang="zh-CN" altLang="en-US" sz="3200" kern="1200" cap="none" spc="0" normalizeH="0" baseline="0" noProof="0" dirty="0">
              <a:latin typeface="+mn-ea"/>
              <a:ea typeface="+mn-ea"/>
              <a:cs typeface="+mn-cs"/>
            </a:endParaRPr>
          </a:p>
        </p:txBody>
      </p:sp>
      <p:cxnSp>
        <p:nvCxnSpPr>
          <p:cNvPr id="4" name="直接连接符 3"/>
          <p:cNvCxnSpPr/>
          <p:nvPr/>
        </p:nvCxnSpPr>
        <p:spPr>
          <a:xfrm>
            <a:off x="2713038" y="5303838"/>
            <a:ext cx="5043488" cy="30163"/>
          </a:xfrm>
          <a:prstGeom prst="line">
            <a:avLst/>
          </a:prstGeom>
          <a:ln w="28575">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2682875" y="2193925"/>
            <a:ext cx="3565525" cy="3140075"/>
          </a:xfrm>
          <a:prstGeom prst="line">
            <a:avLst/>
          </a:prstGeom>
          <a:ln w="28575">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2727325" y="3551238"/>
            <a:ext cx="4832350" cy="1736725"/>
          </a:xfrm>
          <a:prstGeom prst="line">
            <a:avLst/>
          </a:prstGeom>
          <a:ln w="28575">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5532438" y="2620963"/>
            <a:ext cx="274638" cy="1646238"/>
          </a:xfrm>
          <a:prstGeom prst="line">
            <a:avLst/>
          </a:prstGeom>
          <a:ln w="28575">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flipV="1">
            <a:off x="5532438" y="4283075"/>
            <a:ext cx="1279525" cy="1050925"/>
          </a:xfrm>
          <a:prstGeom prst="line">
            <a:avLst/>
          </a:prstGeom>
          <a:ln w="28575">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H="1" flipV="1">
            <a:off x="5654675" y="3521075"/>
            <a:ext cx="1447800" cy="228600"/>
          </a:xfrm>
          <a:prstGeom prst="line">
            <a:avLst/>
          </a:prstGeom>
          <a:ln w="28575">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H="1">
            <a:off x="6156325" y="3749675"/>
            <a:ext cx="884238" cy="1081088"/>
          </a:xfrm>
          <a:prstGeom prst="line">
            <a:avLst/>
          </a:prstGeom>
          <a:ln w="28575">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19465" name="TextBox 19"/>
          <p:cNvSpPr txBox="1"/>
          <p:nvPr/>
        </p:nvSpPr>
        <p:spPr>
          <a:xfrm>
            <a:off x="5807075" y="4678363"/>
            <a:ext cx="441325" cy="538162"/>
          </a:xfrm>
          <a:prstGeom prst="rect">
            <a:avLst/>
          </a:prstGeom>
          <a:noFill/>
          <a:ln w="9525">
            <a:noFill/>
          </a:ln>
        </p:spPr>
        <p:txBody>
          <a:bodyPr anchor="t">
            <a:spAutoFit/>
          </a:bodyPr>
          <a:p>
            <a:r>
              <a:rPr lang="en-US" altLang="zh-CN" sz="2800" dirty="0">
                <a:latin typeface="Arial" panose="020B0604020202020204" pitchFamily="34" charset="0"/>
                <a:ea typeface="宋体" panose="02010600030101010101" pitchFamily="2" charset="-122"/>
              </a:rPr>
              <a:t>N</a:t>
            </a:r>
            <a:endParaRPr lang="zh-CN" altLang="en-US" sz="2800" dirty="0">
              <a:latin typeface="Arial" panose="020B0604020202020204" pitchFamily="34" charset="0"/>
              <a:ea typeface="宋体" panose="02010600030101010101" pitchFamily="2" charset="-122"/>
            </a:endParaRPr>
          </a:p>
        </p:txBody>
      </p:sp>
      <p:sp>
        <p:nvSpPr>
          <p:cNvPr id="19466" name="TextBox 20"/>
          <p:cNvSpPr txBox="1"/>
          <p:nvPr/>
        </p:nvSpPr>
        <p:spPr>
          <a:xfrm>
            <a:off x="5227638" y="3230563"/>
            <a:ext cx="441325" cy="523875"/>
          </a:xfrm>
          <a:prstGeom prst="rect">
            <a:avLst/>
          </a:prstGeom>
          <a:noFill/>
          <a:ln w="9525">
            <a:noFill/>
          </a:ln>
        </p:spPr>
        <p:txBody>
          <a:bodyPr anchor="t">
            <a:spAutoFit/>
          </a:bodyPr>
          <a:p>
            <a:r>
              <a:rPr lang="en-US" altLang="zh-CN" sz="2800" dirty="0">
                <a:latin typeface="Arial" panose="020B0604020202020204" pitchFamily="34" charset="0"/>
                <a:ea typeface="宋体" panose="02010600030101010101" pitchFamily="2" charset="-122"/>
              </a:rPr>
              <a:t>M</a:t>
            </a:r>
            <a:endParaRPr lang="zh-CN" altLang="en-US" sz="2800" dirty="0">
              <a:latin typeface="Arial" panose="020B0604020202020204" pitchFamily="34" charset="0"/>
              <a:ea typeface="宋体" panose="02010600030101010101" pitchFamily="2" charset="-122"/>
            </a:endParaRPr>
          </a:p>
        </p:txBody>
      </p:sp>
      <p:sp>
        <p:nvSpPr>
          <p:cNvPr id="19467" name="TextBox 21"/>
          <p:cNvSpPr txBox="1"/>
          <p:nvPr/>
        </p:nvSpPr>
        <p:spPr>
          <a:xfrm>
            <a:off x="6964363" y="3641725"/>
            <a:ext cx="442912" cy="523875"/>
          </a:xfrm>
          <a:prstGeom prst="rect">
            <a:avLst/>
          </a:prstGeom>
          <a:noFill/>
          <a:ln w="9525">
            <a:noFill/>
          </a:ln>
        </p:spPr>
        <p:txBody>
          <a:bodyPr anchor="t">
            <a:spAutoFit/>
          </a:bodyPr>
          <a:p>
            <a:r>
              <a:rPr lang="en-US" altLang="zh-CN" sz="2800" dirty="0">
                <a:latin typeface="Arial" panose="020B0604020202020204" pitchFamily="34" charset="0"/>
                <a:ea typeface="宋体" panose="02010600030101010101" pitchFamily="2" charset="-122"/>
              </a:rPr>
              <a:t>P</a:t>
            </a:r>
            <a:endParaRPr lang="zh-CN" altLang="en-US" sz="2800" dirty="0">
              <a:latin typeface="Arial" panose="020B0604020202020204" pitchFamily="34" charset="0"/>
              <a:ea typeface="宋体" panose="02010600030101010101" pitchFamily="2" charset="-122"/>
            </a:endParaRPr>
          </a:p>
        </p:txBody>
      </p:sp>
      <p:sp>
        <p:nvSpPr>
          <p:cNvPr id="19468" name="TextBox 22"/>
          <p:cNvSpPr txBox="1"/>
          <p:nvPr/>
        </p:nvSpPr>
        <p:spPr>
          <a:xfrm>
            <a:off x="5121275" y="3886200"/>
            <a:ext cx="441325" cy="523875"/>
          </a:xfrm>
          <a:prstGeom prst="rect">
            <a:avLst/>
          </a:prstGeom>
          <a:noFill/>
          <a:ln w="9525">
            <a:noFill/>
          </a:ln>
        </p:spPr>
        <p:txBody>
          <a:bodyPr anchor="t">
            <a:spAutoFit/>
          </a:bodyPr>
          <a:p>
            <a:r>
              <a:rPr lang="en-US" altLang="zh-CN" sz="2800" dirty="0">
                <a:latin typeface="Arial" panose="020B0604020202020204" pitchFamily="34" charset="0"/>
                <a:ea typeface="宋体" panose="02010600030101010101" pitchFamily="2" charset="-122"/>
              </a:rPr>
              <a:t>D</a:t>
            </a:r>
            <a:endParaRPr lang="zh-CN" altLang="en-US" sz="2800" dirty="0">
              <a:latin typeface="Arial" panose="020B0604020202020204" pitchFamily="34" charset="0"/>
              <a:ea typeface="宋体" panose="02010600030101010101" pitchFamily="2" charset="-122"/>
            </a:endParaRPr>
          </a:p>
        </p:txBody>
      </p:sp>
      <p:sp>
        <p:nvSpPr>
          <p:cNvPr id="19469" name="TextBox 23"/>
          <p:cNvSpPr txBox="1"/>
          <p:nvPr/>
        </p:nvSpPr>
        <p:spPr>
          <a:xfrm>
            <a:off x="6569075" y="5318125"/>
            <a:ext cx="441325" cy="523875"/>
          </a:xfrm>
          <a:prstGeom prst="rect">
            <a:avLst/>
          </a:prstGeom>
          <a:noFill/>
          <a:ln w="9525">
            <a:noFill/>
          </a:ln>
        </p:spPr>
        <p:txBody>
          <a:bodyPr anchor="t">
            <a:spAutoFit/>
          </a:bodyPr>
          <a:p>
            <a:r>
              <a:rPr lang="en-US" altLang="zh-CN" sz="2800" dirty="0">
                <a:latin typeface="Arial" panose="020B0604020202020204" pitchFamily="34" charset="0"/>
                <a:ea typeface="宋体" panose="02010600030101010101" pitchFamily="2" charset="-122"/>
              </a:rPr>
              <a:t>C</a:t>
            </a:r>
            <a:endParaRPr lang="zh-CN" altLang="en-US" sz="2800" dirty="0">
              <a:latin typeface="Arial" panose="020B0604020202020204" pitchFamily="34" charset="0"/>
              <a:ea typeface="宋体" panose="02010600030101010101" pitchFamily="2" charset="-122"/>
            </a:endParaRPr>
          </a:p>
        </p:txBody>
      </p:sp>
      <p:sp>
        <p:nvSpPr>
          <p:cNvPr id="19470" name="TextBox 24"/>
          <p:cNvSpPr txBox="1"/>
          <p:nvPr/>
        </p:nvSpPr>
        <p:spPr>
          <a:xfrm>
            <a:off x="5380038" y="2179638"/>
            <a:ext cx="427037" cy="522287"/>
          </a:xfrm>
          <a:prstGeom prst="rect">
            <a:avLst/>
          </a:prstGeom>
          <a:noFill/>
          <a:ln w="9525">
            <a:noFill/>
          </a:ln>
        </p:spPr>
        <p:txBody>
          <a:bodyPr anchor="t">
            <a:spAutoFit/>
          </a:bodyPr>
          <a:p>
            <a:r>
              <a:rPr lang="en-US" altLang="zh-CN" sz="2800" dirty="0">
                <a:latin typeface="Arial" panose="020B0604020202020204" pitchFamily="34" charset="0"/>
                <a:ea typeface="宋体" panose="02010600030101010101" pitchFamily="2" charset="-122"/>
              </a:rPr>
              <a:t>A</a:t>
            </a:r>
            <a:endParaRPr lang="zh-CN" altLang="en-US" sz="2800" dirty="0">
              <a:latin typeface="Arial" panose="020B0604020202020204" pitchFamily="34" charset="0"/>
              <a:ea typeface="宋体" panose="02010600030101010101" pitchFamily="2" charset="-122"/>
            </a:endParaRPr>
          </a:p>
        </p:txBody>
      </p:sp>
      <p:sp>
        <p:nvSpPr>
          <p:cNvPr id="19471" name="TextBox 25"/>
          <p:cNvSpPr txBox="1"/>
          <p:nvPr/>
        </p:nvSpPr>
        <p:spPr>
          <a:xfrm>
            <a:off x="2239963" y="5059363"/>
            <a:ext cx="442912" cy="523875"/>
          </a:xfrm>
          <a:prstGeom prst="rect">
            <a:avLst/>
          </a:prstGeom>
          <a:noFill/>
          <a:ln w="9525">
            <a:noFill/>
          </a:ln>
        </p:spPr>
        <p:txBody>
          <a:bodyPr anchor="t">
            <a:spAutoFit/>
          </a:bodyPr>
          <a:p>
            <a:r>
              <a:rPr lang="en-US" altLang="zh-CN" sz="2800" dirty="0">
                <a:latin typeface="Arial" panose="020B0604020202020204" pitchFamily="34" charset="0"/>
                <a:ea typeface="宋体" panose="02010600030101010101" pitchFamily="2" charset="-122"/>
              </a:rPr>
              <a:t>B</a:t>
            </a:r>
            <a:endParaRPr lang="zh-CN" altLang="en-US" sz="2800" dirty="0">
              <a:latin typeface="Arial" panose="020B0604020202020204" pitchFamily="34" charset="0"/>
              <a:ea typeface="宋体" panose="02010600030101010101" pitchFamily="2" charset="-122"/>
            </a:endParaRPr>
          </a:p>
        </p:txBody>
      </p:sp>
      <p:cxnSp>
        <p:nvCxnSpPr>
          <p:cNvPr id="28" name="直接连接符 27"/>
          <p:cNvCxnSpPr/>
          <p:nvPr/>
        </p:nvCxnSpPr>
        <p:spPr>
          <a:xfrm>
            <a:off x="5684838" y="3336925"/>
            <a:ext cx="274638" cy="3175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5913438" y="3368675"/>
            <a:ext cx="46038" cy="196850"/>
          </a:xfrm>
          <a:prstGeom prst="line">
            <a:avLst/>
          </a:prstGeom>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6384925" y="4556125"/>
            <a:ext cx="168275" cy="122238"/>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flipH="1">
            <a:off x="6370638" y="4708525"/>
            <a:ext cx="182563" cy="244475"/>
          </a:xfrm>
          <a:prstGeom prst="line">
            <a:avLst/>
          </a:prstGeom>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3246438" y="4610100"/>
            <a:ext cx="317500" cy="522288"/>
          </a:xfrm>
          <a:prstGeom prst="rect">
            <a:avLst/>
          </a:prstGeom>
          <a:noFill/>
          <a:ln w="9525">
            <a:noFill/>
          </a:ln>
        </p:spPr>
        <p:txBody>
          <a:bodyPr anchor="t">
            <a:spAutoFit/>
          </a:bodyPr>
          <a:p>
            <a:r>
              <a:rPr lang="en-US" altLang="zh-CN" sz="2800" dirty="0">
                <a:solidFill>
                  <a:srgbClr val="FF0000"/>
                </a:solidFill>
                <a:latin typeface="Arial" panose="020B0604020202020204" pitchFamily="34" charset="0"/>
                <a:ea typeface="宋体" panose="02010600030101010101" pitchFamily="2" charset="-122"/>
              </a:rPr>
              <a:t>1</a:t>
            </a:r>
            <a:endParaRPr lang="zh-CN" altLang="en-US" sz="2800" dirty="0">
              <a:solidFill>
                <a:srgbClr val="FF0000"/>
              </a:solidFill>
              <a:latin typeface="Arial" panose="020B0604020202020204" pitchFamily="34" charset="0"/>
              <a:ea typeface="宋体" panose="02010600030101010101" pitchFamily="2" charset="-122"/>
            </a:endParaRPr>
          </a:p>
        </p:txBody>
      </p:sp>
      <p:sp>
        <p:nvSpPr>
          <p:cNvPr id="22" name="TextBox 21"/>
          <p:cNvSpPr txBox="1"/>
          <p:nvPr/>
        </p:nvSpPr>
        <p:spPr>
          <a:xfrm>
            <a:off x="3398838" y="4873625"/>
            <a:ext cx="317500" cy="523875"/>
          </a:xfrm>
          <a:prstGeom prst="rect">
            <a:avLst/>
          </a:prstGeom>
          <a:noFill/>
          <a:ln w="9525">
            <a:noFill/>
          </a:ln>
        </p:spPr>
        <p:txBody>
          <a:bodyPr anchor="t">
            <a:spAutoFit/>
          </a:bodyPr>
          <a:p>
            <a:r>
              <a:rPr lang="en-US" altLang="zh-CN" sz="2800" dirty="0">
                <a:solidFill>
                  <a:srgbClr val="FF0000"/>
                </a:solidFill>
                <a:latin typeface="Arial" panose="020B0604020202020204" pitchFamily="34" charset="0"/>
                <a:ea typeface="宋体" panose="02010600030101010101" pitchFamily="2" charset="-122"/>
              </a:rPr>
              <a:t>2</a:t>
            </a:r>
            <a:endParaRPr lang="zh-CN" altLang="en-US" sz="2800" dirty="0">
              <a:solidFill>
                <a:srgbClr val="FF0000"/>
              </a:solidFill>
              <a:latin typeface="Arial" panose="020B0604020202020204" pitchFamily="34" charset="0"/>
              <a:ea typeface="宋体" panose="02010600030101010101" pitchFamily="2" charset="-122"/>
            </a:endParaRPr>
          </a:p>
        </p:txBody>
      </p:sp>
      <p:sp>
        <p:nvSpPr>
          <p:cNvPr id="3" name="Rectangle 4"/>
          <p:cNvSpPr/>
          <p:nvPr/>
        </p:nvSpPr>
        <p:spPr>
          <a:xfrm>
            <a:off x="215265" y="2376170"/>
            <a:ext cx="4906010" cy="460375"/>
          </a:xfrm>
          <a:prstGeom prst="rect">
            <a:avLst/>
          </a:prstGeom>
          <a:noFill/>
          <a:ln w="9525">
            <a:noFill/>
          </a:ln>
        </p:spPr>
        <p:txBody>
          <a:bodyPr wrap="square" anchor="ctr">
            <a:spAutoFit/>
          </a:bodyPr>
          <a:p>
            <a:r>
              <a:rPr lang="zh-CN" altLang="en-US" sz="2400" dirty="0">
                <a:solidFill>
                  <a:srgbClr val="FF0000"/>
                </a:solidFill>
                <a:latin typeface="Arial" panose="020B0604020202020204" pitchFamily="34" charset="0"/>
                <a:ea typeface="宋体" panose="02010600030101010101" pitchFamily="2" charset="-122"/>
              </a:rPr>
              <a:t>思路：先证</a:t>
            </a:r>
            <a:r>
              <a:rPr lang="en-US" sz="2400" dirty="0">
                <a:solidFill>
                  <a:srgbClr val="FF0000"/>
                </a:solidFill>
                <a:latin typeface="Arial" panose="020B0604020202020204" pitchFamily="34" charset="0"/>
                <a:ea typeface="宋体" panose="02010600030101010101" pitchFamily="2" charset="-122"/>
              </a:rPr>
              <a:t>△BDE</a:t>
            </a:r>
            <a:r>
              <a:rPr lang="en-US" sz="2400" dirty="0">
                <a:solidFill>
                  <a:srgbClr val="FF0000"/>
                </a:solidFill>
                <a:latin typeface="+mn-ea"/>
                <a:ea typeface="+mn-ea"/>
              </a:rPr>
              <a:t>≌</a:t>
            </a:r>
            <a:r>
              <a:rPr lang="en-US" sz="2400" dirty="0">
                <a:solidFill>
                  <a:srgbClr val="FF0000"/>
                </a:solidFill>
                <a:latin typeface="Arial" panose="020B0604020202020204" pitchFamily="34" charset="0"/>
                <a:ea typeface="宋体" panose="02010600030101010101" pitchFamily="2" charset="-122"/>
              </a:rPr>
              <a:t>△CDF</a:t>
            </a:r>
            <a:r>
              <a:rPr lang="zh-CN" altLang="en-US" sz="2400" dirty="0">
                <a:solidFill>
                  <a:srgbClr val="FF0000"/>
                </a:solidFill>
                <a:latin typeface="Arial" panose="020B0604020202020204" pitchFamily="34" charset="0"/>
                <a:ea typeface="宋体" panose="02010600030101010101" pitchFamily="2" charset="-122"/>
              </a:rPr>
              <a:t>（</a:t>
            </a:r>
            <a:r>
              <a:rPr lang="en-US" altLang="zh-CN" sz="2400" dirty="0">
                <a:solidFill>
                  <a:srgbClr val="FF0000"/>
                </a:solidFill>
                <a:latin typeface="Arial" panose="020B0604020202020204" pitchFamily="34" charset="0"/>
                <a:ea typeface="宋体" panose="02010600030101010101" pitchFamily="2" charset="-122"/>
              </a:rPr>
              <a:t>SAS</a:t>
            </a:r>
            <a:r>
              <a:rPr lang="zh-CN" altLang="en-US" sz="2400" dirty="0">
                <a:solidFill>
                  <a:srgbClr val="FF0000"/>
                </a:solidFill>
                <a:latin typeface="Arial" panose="020B0604020202020204" pitchFamily="34" charset="0"/>
                <a:ea typeface="宋体" panose="02010600030101010101" pitchFamily="2" charset="-122"/>
              </a:rPr>
              <a:t>）</a:t>
            </a:r>
            <a:endParaRPr lang="zh-CN" altLang="en-US" sz="2400" dirty="0">
              <a:solidFill>
                <a:srgbClr val="FF0000"/>
              </a:solidFill>
              <a:latin typeface="Arial" panose="020B0604020202020204" pitchFamily="34" charset="0"/>
              <a:ea typeface="宋体" panose="02010600030101010101" pitchFamily="2" charset="-122"/>
            </a:endParaRPr>
          </a:p>
        </p:txBody>
      </p:sp>
      <p:sp>
        <p:nvSpPr>
          <p:cNvPr id="5" name="Rectangle 4"/>
          <p:cNvSpPr/>
          <p:nvPr/>
        </p:nvSpPr>
        <p:spPr>
          <a:xfrm>
            <a:off x="160655" y="3060700"/>
            <a:ext cx="4906010" cy="460375"/>
          </a:xfrm>
          <a:prstGeom prst="rect">
            <a:avLst/>
          </a:prstGeom>
          <a:noFill/>
          <a:ln w="9525">
            <a:noFill/>
          </a:ln>
        </p:spPr>
        <p:txBody>
          <a:bodyPr wrap="square" anchor="ctr">
            <a:spAutoFit/>
          </a:bodyPr>
          <a:p>
            <a:r>
              <a:rPr lang="zh-CN" altLang="en-US" sz="2400" dirty="0">
                <a:solidFill>
                  <a:srgbClr val="FF0000"/>
                </a:solidFill>
                <a:latin typeface="Arial" panose="020B0604020202020204" pitchFamily="34" charset="0"/>
                <a:ea typeface="宋体" panose="02010600030101010101" pitchFamily="2" charset="-122"/>
              </a:rPr>
              <a:t>再证</a:t>
            </a:r>
            <a:r>
              <a:rPr lang="en-US" sz="2400" dirty="0">
                <a:solidFill>
                  <a:srgbClr val="FF0000"/>
                </a:solidFill>
                <a:latin typeface="Arial" panose="020B0604020202020204" pitchFamily="34" charset="0"/>
                <a:ea typeface="宋体" panose="02010600030101010101" pitchFamily="2" charset="-122"/>
              </a:rPr>
              <a:t>∠</a:t>
            </a:r>
            <a:r>
              <a:rPr lang="en-US" altLang="zh-CN" sz="2400" dirty="0">
                <a:solidFill>
                  <a:srgbClr val="FF0000"/>
                </a:solidFill>
                <a:latin typeface="Arial" panose="020B0604020202020204" pitchFamily="34" charset="0"/>
                <a:ea typeface="宋体" panose="02010600030101010101" pitchFamily="2" charset="-122"/>
              </a:rPr>
              <a:t>ADP=</a:t>
            </a:r>
            <a:r>
              <a:rPr lang="en-US" sz="2400" dirty="0">
                <a:solidFill>
                  <a:srgbClr val="FF0000"/>
                </a:solidFill>
                <a:latin typeface="Arial" panose="020B0604020202020204" pitchFamily="34" charset="0"/>
                <a:sym typeface="+mn-ea"/>
              </a:rPr>
              <a:t>∠</a:t>
            </a:r>
            <a:r>
              <a:rPr lang="en-US" altLang="zh-CN" sz="2400" dirty="0">
                <a:solidFill>
                  <a:srgbClr val="FF0000"/>
                </a:solidFill>
                <a:latin typeface="Arial" panose="020B0604020202020204" pitchFamily="34" charset="0"/>
                <a:sym typeface="+mn-ea"/>
              </a:rPr>
              <a:t>C</a:t>
            </a:r>
            <a:r>
              <a:rPr lang="en-US" altLang="zh-CN" sz="2400" dirty="0">
                <a:solidFill>
                  <a:srgbClr val="FF0000"/>
                </a:solidFill>
                <a:latin typeface="Arial" panose="020B0604020202020204" pitchFamily="34" charset="0"/>
                <a:sym typeface="+mn-ea"/>
              </a:rPr>
              <a:t>DP</a:t>
            </a:r>
            <a:endParaRPr lang="en-US" altLang="zh-CN" sz="2400" dirty="0">
              <a:solidFill>
                <a:srgbClr val="FF0000"/>
              </a:solidFill>
              <a:latin typeface="Arial" panose="020B0604020202020204" pitchFamily="34" charset="0"/>
              <a:ea typeface="宋体" panose="02010600030101010101" pitchFamily="2" charset="-122"/>
            </a:endParaRPr>
          </a:p>
        </p:txBody>
      </p:sp>
      <p:sp>
        <p:nvSpPr>
          <p:cNvPr id="7" name="Rectangle 4"/>
          <p:cNvSpPr/>
          <p:nvPr/>
        </p:nvSpPr>
        <p:spPr>
          <a:xfrm>
            <a:off x="160655" y="3705225"/>
            <a:ext cx="4906010" cy="460375"/>
          </a:xfrm>
          <a:prstGeom prst="rect">
            <a:avLst/>
          </a:prstGeom>
          <a:noFill/>
          <a:ln w="9525">
            <a:noFill/>
          </a:ln>
        </p:spPr>
        <p:txBody>
          <a:bodyPr wrap="square" anchor="ctr">
            <a:spAutoFit/>
          </a:bodyPr>
          <a:p>
            <a:r>
              <a:rPr lang="en-US" altLang="zh-CN" sz="2400" dirty="0">
                <a:solidFill>
                  <a:srgbClr val="FF0000"/>
                </a:solidFill>
                <a:latin typeface="Arial" panose="020B0604020202020204" pitchFamily="34" charset="0"/>
                <a:ea typeface="宋体" panose="02010600030101010101" pitchFamily="2" charset="-122"/>
              </a:rPr>
              <a:t>∴</a:t>
            </a:r>
            <a:r>
              <a:rPr lang="en-US" sz="2400" dirty="0">
                <a:solidFill>
                  <a:srgbClr val="FF0000"/>
                </a:solidFill>
                <a:latin typeface="Arial" panose="020B0604020202020204" pitchFamily="34" charset="0"/>
                <a:ea typeface="宋体" panose="02010600030101010101" pitchFamily="2" charset="-122"/>
              </a:rPr>
              <a:t>PM</a:t>
            </a:r>
            <a:r>
              <a:rPr lang="en-US" altLang="zh-CN" sz="2400" dirty="0">
                <a:solidFill>
                  <a:srgbClr val="FF0000"/>
                </a:solidFill>
                <a:latin typeface="Arial" panose="020B0604020202020204" pitchFamily="34" charset="0"/>
                <a:ea typeface="宋体" panose="02010600030101010101" pitchFamily="2" charset="-122"/>
              </a:rPr>
              <a:t>=</a:t>
            </a:r>
            <a:r>
              <a:rPr lang="en-US" altLang="zh-CN" sz="2400" dirty="0">
                <a:solidFill>
                  <a:srgbClr val="FF0000"/>
                </a:solidFill>
                <a:latin typeface="Arial" panose="020B0604020202020204" pitchFamily="34" charset="0"/>
                <a:sym typeface="+mn-ea"/>
              </a:rPr>
              <a:t>PN</a:t>
            </a:r>
            <a:endParaRPr lang="en-US" altLang="zh-CN" sz="2400" dirty="0">
              <a:solidFill>
                <a:srgbClr val="FF0000"/>
              </a:solidFill>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linds(horizontal)">
                                      <p:cBhvr>
                                        <p:cTn id="7" dur="500"/>
                                        <p:tgtEl>
                                          <p:spTgt spid="22"/>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blinds(horizontal)">
                                      <p:cBhvr>
                                        <p:cTn id="10" dur="500"/>
                                        <p:tgtEl>
                                          <p:spTgt spid="21"/>
                                        </p:tgtEl>
                                      </p:cBhvr>
                                    </p:animEffect>
                                  </p:childTnLst>
                                </p:cTn>
                              </p:par>
                            </p:childTnLst>
                          </p:cTn>
                        </p:par>
                      </p:childTnLst>
                    </p:cTn>
                  </p:par>
                  <p:par>
                    <p:cTn id="11" fill="hold">
                      <p:stCondLst>
                        <p:cond delay="indefinite"/>
                      </p:stCondLst>
                      <p:childTnLst>
                        <p:par>
                          <p:cTn id="12" fill="hold">
                            <p:stCondLst>
                              <p:cond delay="0"/>
                            </p:stCondLst>
                            <p:childTnLst>
                              <p:par>
                                <p:cTn id="13" presetID="12" presetClass="entr" presetSubtype="2" fill="hold" grpId="0" nodeType="clickEffect">
                                  <p:stCondLst>
                                    <p:cond delay="0"/>
                                  </p:stCondLst>
                                  <p:childTnLst>
                                    <p:set>
                                      <p:cBhvr>
                                        <p:cTn id="14" dur="500" fill="hold">
                                          <p:stCondLst>
                                            <p:cond delay="0"/>
                                          </p:stCondLst>
                                        </p:cTn>
                                        <p:tgtEl>
                                          <p:spTgt spid="3"/>
                                        </p:tgtEl>
                                        <p:attrNameLst>
                                          <p:attrName>style.visibility</p:attrName>
                                        </p:attrNameLst>
                                      </p:cBhvr>
                                      <p:to>
                                        <p:strVal val="visible"/>
                                      </p:to>
                                    </p:set>
                                    <p:animEffect transition="in" filter="slide(fromRight)">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2" fill="hold" grpId="0" nodeType="clickEffect">
                                  <p:stCondLst>
                                    <p:cond delay="0"/>
                                  </p:stCondLst>
                                  <p:childTnLst>
                                    <p:set>
                                      <p:cBhvr>
                                        <p:cTn id="19" dur="500" fill="hold">
                                          <p:stCondLst>
                                            <p:cond delay="0"/>
                                          </p:stCondLst>
                                        </p:cTn>
                                        <p:tgtEl>
                                          <p:spTgt spid="5"/>
                                        </p:tgtEl>
                                        <p:attrNameLst>
                                          <p:attrName>style.visibility</p:attrName>
                                        </p:attrNameLst>
                                      </p:cBhvr>
                                      <p:to>
                                        <p:strVal val="visible"/>
                                      </p:to>
                                    </p:set>
                                    <p:animEffect transition="in" filter="slide(fromRight)">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2" fill="hold" grpId="0" nodeType="clickEffect">
                                  <p:stCondLst>
                                    <p:cond delay="0"/>
                                  </p:stCondLst>
                                  <p:childTnLst>
                                    <p:set>
                                      <p:cBhvr>
                                        <p:cTn id="24" dur="500" fill="hold">
                                          <p:stCondLst>
                                            <p:cond delay="0"/>
                                          </p:stCondLst>
                                        </p:cTn>
                                        <p:tgtEl>
                                          <p:spTgt spid="7"/>
                                        </p:tgtEl>
                                        <p:attrNameLst>
                                          <p:attrName>style.visibility</p:attrName>
                                        </p:attrNameLst>
                                      </p:cBhvr>
                                      <p:to>
                                        <p:strVal val="visible"/>
                                      </p:to>
                                    </p:set>
                                    <p:animEffect transition="in" filter="slide(fromRight)">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3" grpId="0"/>
      <p:bldP spid="5" grpId="0"/>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extBox 1"/>
          <p:cNvSpPr txBox="1"/>
          <p:nvPr/>
        </p:nvSpPr>
        <p:spPr>
          <a:xfrm>
            <a:off x="427038" y="549275"/>
            <a:ext cx="8137525" cy="2041525"/>
          </a:xfrm>
          <a:prstGeom prst="rect">
            <a:avLst/>
          </a:prstGeom>
          <a:noFill/>
        </p:spPr>
        <p:txBody>
          <a:bodyPr wrap="square">
            <a:spAutoFit/>
          </a:bodyPr>
          <a:lstStyle/>
          <a:p>
            <a:pPr marR="0" defTabSz="914400" rtl="0">
              <a:buClrTx/>
              <a:buSzTx/>
              <a:buFontTx/>
              <a:buNone/>
              <a:defRPr/>
            </a:pPr>
            <a:r>
              <a:rPr kumimoji="0" lang="zh-CN" altLang="en-US" sz="3200" kern="1200" cap="none" spc="0" normalizeH="0" baseline="0" noProof="0" dirty="0">
                <a:latin typeface="+mn-ea"/>
                <a:ea typeface="+mn-ea"/>
                <a:cs typeface="+mn-cs"/>
              </a:rPr>
              <a:t>如图，在四边形</a:t>
            </a:r>
            <a:r>
              <a:rPr kumimoji="0" lang="en-US" altLang="zh-CN" sz="3200" kern="1200" cap="none" spc="0" normalizeH="0" baseline="0" noProof="0" dirty="0">
                <a:latin typeface="+mn-ea"/>
                <a:ea typeface="+mn-ea"/>
                <a:cs typeface="+mn-cs"/>
              </a:rPr>
              <a:t>ABCD</a:t>
            </a:r>
            <a:r>
              <a:rPr kumimoji="0" lang="zh-CN" altLang="en-US" sz="3200" kern="1200" cap="none" spc="0" normalizeH="0" baseline="0" noProof="0" dirty="0">
                <a:latin typeface="+mn-ea"/>
                <a:ea typeface="+mn-ea"/>
                <a:cs typeface="+mn-cs"/>
              </a:rPr>
              <a:t>中，</a:t>
            </a:r>
            <a:r>
              <a:rPr kumimoji="0" lang="en-US" altLang="zh-CN" sz="3200" kern="1200" cap="none" spc="0" normalizeH="0" baseline="0" noProof="0" dirty="0">
                <a:latin typeface="+mn-ea"/>
                <a:ea typeface="+mn-ea"/>
                <a:cs typeface="+mn-cs"/>
              </a:rPr>
              <a:t>BC </a:t>
            </a:r>
            <a:r>
              <a:rPr kumimoji="0" lang="zh-CN" altLang="en-US" sz="3200" kern="1200" cap="none" spc="0" normalizeH="0" baseline="0" noProof="0" dirty="0">
                <a:latin typeface="+mn-ea"/>
                <a:ea typeface="+mn-ea"/>
                <a:cs typeface="+mn-cs"/>
              </a:rPr>
              <a:t>＞</a:t>
            </a:r>
            <a:r>
              <a:rPr kumimoji="0" lang="en-US" altLang="zh-CN" sz="3200" kern="1200" cap="none" spc="0" normalizeH="0" baseline="0" noProof="0" dirty="0">
                <a:latin typeface="+mn-ea"/>
                <a:ea typeface="+mn-ea"/>
                <a:cs typeface="+mn-cs"/>
              </a:rPr>
              <a:t>AB, AD=CD, DF ⊥ BC, BD</a:t>
            </a:r>
            <a:r>
              <a:rPr kumimoji="0" lang="zh-CN" altLang="en-US" sz="3200" kern="1200" cap="none" spc="0" normalizeH="0" baseline="0" noProof="0" dirty="0">
                <a:latin typeface="+mn-ea"/>
                <a:ea typeface="+mn-ea"/>
                <a:cs typeface="+mn-cs"/>
              </a:rPr>
              <a:t>平分∠</a:t>
            </a:r>
            <a:r>
              <a:rPr kumimoji="0" lang="en-US" altLang="zh-CN" sz="3200" kern="1200" cap="none" spc="0" normalizeH="0" baseline="0" noProof="0" dirty="0">
                <a:latin typeface="+mn-ea"/>
                <a:ea typeface="+mn-ea"/>
                <a:cs typeface="+mn-cs"/>
              </a:rPr>
              <a:t>ABC</a:t>
            </a:r>
            <a:endParaRPr kumimoji="0" lang="en-US" altLang="zh-CN" sz="3200" kern="1200" cap="none" spc="0" normalizeH="0" baseline="0" noProof="0" dirty="0">
              <a:latin typeface="+mn-ea"/>
              <a:ea typeface="+mn-ea"/>
              <a:cs typeface="+mn-cs"/>
            </a:endParaRPr>
          </a:p>
          <a:p>
            <a:pPr marR="0" defTabSz="914400" rtl="0">
              <a:buClrTx/>
              <a:buSzTx/>
              <a:buFontTx/>
              <a:defRPr/>
            </a:pPr>
            <a:r>
              <a:rPr kumimoji="0" lang="zh-CN" altLang="en-US" sz="3200" kern="1200" cap="none" spc="0" normalizeH="0" baseline="0" noProof="0" dirty="0">
                <a:latin typeface="+mn-ea"/>
                <a:ea typeface="+mn-ea"/>
                <a:cs typeface="+mn-cs"/>
              </a:rPr>
              <a:t>（</a:t>
            </a:r>
            <a:r>
              <a:rPr kumimoji="0" lang="en-US" altLang="zh-CN" sz="3200" kern="1200" cap="none" spc="0" normalizeH="0" baseline="0" noProof="0" dirty="0">
                <a:latin typeface="+mn-ea"/>
                <a:ea typeface="+mn-ea"/>
                <a:cs typeface="+mn-cs"/>
              </a:rPr>
              <a:t>1</a:t>
            </a:r>
            <a:r>
              <a:rPr kumimoji="0" lang="zh-CN" altLang="en-US" sz="3200" kern="1200" cap="none" spc="0" normalizeH="0" baseline="0" noProof="0" dirty="0">
                <a:latin typeface="+mn-ea"/>
                <a:ea typeface="+mn-ea"/>
                <a:cs typeface="+mn-cs"/>
              </a:rPr>
              <a:t>）求证： ∠</a:t>
            </a:r>
            <a:r>
              <a:rPr kumimoji="0" lang="en-US" altLang="zh-CN" sz="3200" kern="1200" cap="none" spc="0" normalizeH="0" baseline="0" noProof="0" dirty="0">
                <a:latin typeface="+mn-ea"/>
                <a:ea typeface="+mn-ea"/>
                <a:cs typeface="+mn-cs"/>
              </a:rPr>
              <a:t>BAD+</a:t>
            </a:r>
            <a:r>
              <a:rPr kumimoji="0" lang="zh-CN" altLang="en-US" sz="3200" kern="1200" cap="none" spc="0" normalizeH="0" baseline="0" noProof="0" dirty="0">
                <a:latin typeface="+mn-ea"/>
                <a:ea typeface="+mn-ea"/>
                <a:cs typeface="+mn-cs"/>
              </a:rPr>
              <a:t> ∠</a:t>
            </a:r>
            <a:r>
              <a:rPr kumimoji="0" lang="en-US" altLang="zh-CN" sz="3200" kern="1200" cap="none" spc="0" normalizeH="0" baseline="0" noProof="0" dirty="0">
                <a:latin typeface="+mn-ea"/>
                <a:ea typeface="+mn-ea"/>
                <a:cs typeface="+mn-cs"/>
              </a:rPr>
              <a:t>BCD=180 °</a:t>
            </a:r>
            <a:endParaRPr kumimoji="0" lang="en-US" altLang="zh-CN" sz="3200" kern="1200" cap="none" spc="0" normalizeH="0" baseline="0" noProof="0" dirty="0">
              <a:latin typeface="+mn-ea"/>
              <a:ea typeface="+mn-ea"/>
              <a:cs typeface="+mn-cs"/>
            </a:endParaRPr>
          </a:p>
          <a:p>
            <a:pPr marR="0" defTabSz="914400" rtl="0">
              <a:buClrTx/>
              <a:buSzTx/>
              <a:buFontTx/>
              <a:defRPr/>
            </a:pPr>
            <a:r>
              <a:rPr kumimoji="0" lang="zh-CN" altLang="en-US" sz="3200" kern="1200" cap="none" spc="0" normalizeH="0" baseline="0" noProof="0" dirty="0">
                <a:latin typeface="+mn-ea"/>
                <a:ea typeface="+mn-ea"/>
                <a:cs typeface="+mn-cs"/>
              </a:rPr>
              <a:t>（</a:t>
            </a:r>
            <a:r>
              <a:rPr kumimoji="0" lang="en-US" altLang="zh-CN" sz="3200" kern="1200" cap="none" spc="0" normalizeH="0" baseline="0" noProof="0" dirty="0">
                <a:latin typeface="+mn-ea"/>
                <a:ea typeface="+mn-ea"/>
                <a:cs typeface="+mn-cs"/>
              </a:rPr>
              <a:t>2</a:t>
            </a:r>
            <a:r>
              <a:rPr kumimoji="0" lang="zh-CN" altLang="en-US" sz="3200" kern="1200" cap="none" spc="0" normalizeH="0" baseline="0" noProof="0" dirty="0">
                <a:latin typeface="+mn-ea"/>
                <a:ea typeface="+mn-ea"/>
                <a:cs typeface="+mn-cs"/>
              </a:rPr>
              <a:t>）若</a:t>
            </a:r>
            <a:r>
              <a:rPr kumimoji="0" lang="en-US" altLang="zh-CN" sz="3200" kern="1200" cap="none" spc="0" normalizeH="0" baseline="0" noProof="0" dirty="0">
                <a:latin typeface="+mn-ea"/>
                <a:ea typeface="+mn-ea"/>
                <a:cs typeface="+mn-cs"/>
              </a:rPr>
              <a:t>DF=3, BF=6,</a:t>
            </a:r>
            <a:r>
              <a:rPr kumimoji="0" lang="zh-CN" altLang="en-US" sz="3200" kern="1200" cap="none" spc="0" normalizeH="0" baseline="0" noProof="0" dirty="0">
                <a:latin typeface="+mn-ea"/>
                <a:ea typeface="+mn-ea"/>
                <a:cs typeface="+mn-cs"/>
              </a:rPr>
              <a:t>求四边形</a:t>
            </a:r>
            <a:r>
              <a:rPr kumimoji="0" lang="en-US" altLang="zh-CN" sz="3200" kern="1200" cap="none" spc="0" normalizeH="0" baseline="0" noProof="0" dirty="0">
                <a:latin typeface="+mn-ea"/>
                <a:ea typeface="+mn-ea"/>
                <a:cs typeface="+mn-cs"/>
              </a:rPr>
              <a:t>ABCD</a:t>
            </a:r>
            <a:r>
              <a:rPr kumimoji="0" lang="zh-CN" altLang="en-US" sz="3200" kern="1200" cap="none" spc="0" normalizeH="0" baseline="0" noProof="0" dirty="0">
                <a:latin typeface="+mn-ea"/>
                <a:ea typeface="+mn-ea"/>
                <a:cs typeface="+mn-cs"/>
              </a:rPr>
              <a:t>的面积</a:t>
            </a:r>
            <a:r>
              <a:rPr kumimoji="0" lang="en-US" altLang="zh-CN" sz="3200" kern="1200" cap="none" spc="0" normalizeH="0" baseline="0" noProof="0" dirty="0">
                <a:latin typeface="+mn-ea"/>
                <a:ea typeface="+mn-ea"/>
                <a:cs typeface="+mn-cs"/>
              </a:rPr>
              <a:t>.</a:t>
            </a:r>
            <a:endParaRPr kumimoji="0" lang="zh-CN" altLang="en-US" sz="3200" kern="1200" cap="none" spc="0" normalizeH="0" baseline="0" noProof="0" dirty="0">
              <a:latin typeface="+mn-ea"/>
              <a:ea typeface="+mn-ea"/>
              <a:cs typeface="+mn-cs"/>
            </a:endParaRPr>
          </a:p>
        </p:txBody>
      </p:sp>
      <p:sp>
        <p:nvSpPr>
          <p:cNvPr id="3" name="等腰三角形 2"/>
          <p:cNvSpPr/>
          <p:nvPr/>
        </p:nvSpPr>
        <p:spPr>
          <a:xfrm>
            <a:off x="792163" y="4313238"/>
            <a:ext cx="4999038" cy="1447800"/>
          </a:xfrm>
          <a:prstGeom prst="triangle">
            <a:avLst>
              <a:gd name="adj" fmla="val 74567"/>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1" i="0" u="none" strike="noStrike" kern="1200" cap="none" spc="0" normalizeH="0" baseline="0" noProof="0">
              <a:ln>
                <a:noFill/>
              </a:ln>
              <a:solidFill>
                <a:schemeClr val="lt1"/>
              </a:solidFill>
              <a:effectLst/>
              <a:uLnTx/>
              <a:uFillTx/>
              <a:latin typeface="+mn-lt"/>
              <a:ea typeface="+mn-ea"/>
              <a:cs typeface="+mn-cs"/>
            </a:endParaRPr>
          </a:p>
        </p:txBody>
      </p:sp>
      <p:cxnSp>
        <p:nvCxnSpPr>
          <p:cNvPr id="5" name="直接连接符 4"/>
          <p:cNvCxnSpPr/>
          <p:nvPr/>
        </p:nvCxnSpPr>
        <p:spPr>
          <a:xfrm flipV="1">
            <a:off x="822325" y="3962400"/>
            <a:ext cx="1890713" cy="1768475"/>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2" name="直接连接符 11"/>
          <p:cNvCxnSpPr>
            <a:stCxn id="3" idx="0"/>
            <a:endCxn id="3" idx="3"/>
          </p:cNvCxnSpPr>
          <p:nvPr/>
        </p:nvCxnSpPr>
        <p:spPr>
          <a:xfrm>
            <a:off x="4519613" y="4313238"/>
            <a:ext cx="0" cy="144780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4" name="直接连接符 13"/>
          <p:cNvCxnSpPr>
            <a:stCxn id="3" idx="0"/>
          </p:cNvCxnSpPr>
          <p:nvPr/>
        </p:nvCxnSpPr>
        <p:spPr>
          <a:xfrm flipH="1" flipV="1">
            <a:off x="2682875" y="3992563"/>
            <a:ext cx="1836738" cy="320675"/>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0486" name="TextBox 29"/>
          <p:cNvSpPr txBox="1"/>
          <p:nvPr/>
        </p:nvSpPr>
        <p:spPr>
          <a:xfrm>
            <a:off x="4251325" y="5745163"/>
            <a:ext cx="427038" cy="523875"/>
          </a:xfrm>
          <a:prstGeom prst="rect">
            <a:avLst/>
          </a:prstGeom>
          <a:noFill/>
          <a:ln w="9525">
            <a:noFill/>
          </a:ln>
        </p:spPr>
        <p:txBody>
          <a:bodyPr anchor="t">
            <a:spAutoFit/>
          </a:bodyPr>
          <a:p>
            <a:r>
              <a:rPr lang="en-US" altLang="zh-CN" sz="2800" dirty="0">
                <a:latin typeface="Arial" panose="020B0604020202020204" pitchFamily="34" charset="0"/>
                <a:ea typeface="宋体" panose="02010600030101010101" pitchFamily="2" charset="-122"/>
              </a:rPr>
              <a:t>F</a:t>
            </a:r>
            <a:endParaRPr lang="zh-CN" altLang="en-US" sz="2800" dirty="0">
              <a:latin typeface="Arial" panose="020B0604020202020204" pitchFamily="34" charset="0"/>
              <a:ea typeface="宋体" panose="02010600030101010101" pitchFamily="2" charset="-122"/>
            </a:endParaRPr>
          </a:p>
        </p:txBody>
      </p:sp>
      <p:sp>
        <p:nvSpPr>
          <p:cNvPr id="20487" name="TextBox 30"/>
          <p:cNvSpPr txBox="1"/>
          <p:nvPr/>
        </p:nvSpPr>
        <p:spPr>
          <a:xfrm>
            <a:off x="4465638" y="3840163"/>
            <a:ext cx="427037" cy="523875"/>
          </a:xfrm>
          <a:prstGeom prst="rect">
            <a:avLst/>
          </a:prstGeom>
          <a:noFill/>
          <a:ln w="9525">
            <a:noFill/>
          </a:ln>
        </p:spPr>
        <p:txBody>
          <a:bodyPr anchor="t">
            <a:spAutoFit/>
          </a:bodyPr>
          <a:p>
            <a:r>
              <a:rPr lang="en-US" altLang="zh-CN" sz="2800" dirty="0">
                <a:latin typeface="Arial" panose="020B0604020202020204" pitchFamily="34" charset="0"/>
                <a:ea typeface="宋体" panose="02010600030101010101" pitchFamily="2" charset="-122"/>
              </a:rPr>
              <a:t>D</a:t>
            </a:r>
            <a:endParaRPr lang="zh-CN" altLang="en-US" sz="2800" dirty="0">
              <a:latin typeface="Arial" panose="020B0604020202020204" pitchFamily="34" charset="0"/>
              <a:ea typeface="宋体" panose="02010600030101010101" pitchFamily="2" charset="-122"/>
            </a:endParaRPr>
          </a:p>
        </p:txBody>
      </p:sp>
      <p:sp>
        <p:nvSpPr>
          <p:cNvPr id="20488" name="TextBox 31"/>
          <p:cNvSpPr txBox="1"/>
          <p:nvPr/>
        </p:nvSpPr>
        <p:spPr>
          <a:xfrm>
            <a:off x="5745163" y="5502275"/>
            <a:ext cx="427037" cy="522288"/>
          </a:xfrm>
          <a:prstGeom prst="rect">
            <a:avLst/>
          </a:prstGeom>
          <a:noFill/>
          <a:ln w="9525">
            <a:noFill/>
          </a:ln>
        </p:spPr>
        <p:txBody>
          <a:bodyPr anchor="t">
            <a:spAutoFit/>
          </a:bodyPr>
          <a:p>
            <a:r>
              <a:rPr lang="en-US" altLang="zh-CN" sz="2800" dirty="0">
                <a:latin typeface="Arial" panose="020B0604020202020204" pitchFamily="34" charset="0"/>
                <a:ea typeface="宋体" panose="02010600030101010101" pitchFamily="2" charset="-122"/>
              </a:rPr>
              <a:t>C</a:t>
            </a:r>
            <a:endParaRPr lang="zh-CN" altLang="en-US" sz="2800" dirty="0">
              <a:latin typeface="Arial" panose="020B0604020202020204" pitchFamily="34" charset="0"/>
              <a:ea typeface="宋体" panose="02010600030101010101" pitchFamily="2" charset="-122"/>
            </a:endParaRPr>
          </a:p>
        </p:txBody>
      </p:sp>
      <p:sp>
        <p:nvSpPr>
          <p:cNvPr id="20489" name="TextBox 32"/>
          <p:cNvSpPr txBox="1"/>
          <p:nvPr/>
        </p:nvSpPr>
        <p:spPr>
          <a:xfrm>
            <a:off x="365125" y="5532438"/>
            <a:ext cx="427038" cy="522287"/>
          </a:xfrm>
          <a:prstGeom prst="rect">
            <a:avLst/>
          </a:prstGeom>
          <a:noFill/>
          <a:ln w="9525">
            <a:noFill/>
          </a:ln>
        </p:spPr>
        <p:txBody>
          <a:bodyPr anchor="t">
            <a:spAutoFit/>
          </a:bodyPr>
          <a:p>
            <a:r>
              <a:rPr lang="en-US" altLang="zh-CN" sz="2800" dirty="0">
                <a:latin typeface="Arial" panose="020B0604020202020204" pitchFamily="34" charset="0"/>
                <a:ea typeface="宋体" panose="02010600030101010101" pitchFamily="2" charset="-122"/>
              </a:rPr>
              <a:t>B</a:t>
            </a:r>
            <a:endParaRPr lang="zh-CN" altLang="en-US" sz="2800" dirty="0">
              <a:latin typeface="Arial" panose="020B0604020202020204" pitchFamily="34" charset="0"/>
              <a:ea typeface="宋体" panose="02010600030101010101" pitchFamily="2" charset="-122"/>
            </a:endParaRPr>
          </a:p>
        </p:txBody>
      </p:sp>
      <p:sp>
        <p:nvSpPr>
          <p:cNvPr id="20490" name="TextBox 33"/>
          <p:cNvSpPr txBox="1"/>
          <p:nvPr/>
        </p:nvSpPr>
        <p:spPr>
          <a:xfrm>
            <a:off x="2392363" y="3475038"/>
            <a:ext cx="427037" cy="522287"/>
          </a:xfrm>
          <a:prstGeom prst="rect">
            <a:avLst/>
          </a:prstGeom>
          <a:noFill/>
          <a:ln w="9525">
            <a:noFill/>
          </a:ln>
        </p:spPr>
        <p:txBody>
          <a:bodyPr anchor="t">
            <a:spAutoFit/>
          </a:bodyPr>
          <a:p>
            <a:r>
              <a:rPr lang="en-US" altLang="zh-CN" sz="2800" dirty="0">
                <a:latin typeface="Arial" panose="020B0604020202020204" pitchFamily="34" charset="0"/>
                <a:ea typeface="宋体" panose="02010600030101010101" pitchFamily="2" charset="-122"/>
              </a:rPr>
              <a:t>A</a:t>
            </a:r>
            <a:endParaRPr lang="zh-CN" altLang="en-US" sz="2800" dirty="0">
              <a:latin typeface="Arial" panose="020B0604020202020204" pitchFamily="34" charset="0"/>
              <a:ea typeface="宋体" panose="02010600030101010101" pitchFamily="2" charset="-122"/>
            </a:endParaRPr>
          </a:p>
        </p:txBody>
      </p:sp>
      <p:cxnSp>
        <p:nvCxnSpPr>
          <p:cNvPr id="36" name="直接连接符 35"/>
          <p:cNvCxnSpPr/>
          <p:nvPr/>
        </p:nvCxnSpPr>
        <p:spPr>
          <a:xfrm>
            <a:off x="4525963" y="5426075"/>
            <a:ext cx="21431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4740275" y="5426075"/>
            <a:ext cx="14288" cy="334963"/>
          </a:xfrm>
          <a:prstGeom prst="line">
            <a:avLst/>
          </a:prstGeom>
        </p:spPr>
        <p:style>
          <a:lnRef idx="1">
            <a:schemeClr val="accent1"/>
          </a:lnRef>
          <a:fillRef idx="0">
            <a:schemeClr val="accent1"/>
          </a:fillRef>
          <a:effectRef idx="0">
            <a:schemeClr val="accent1"/>
          </a:effectRef>
          <a:fontRef idx="minor">
            <a:schemeClr val="tx1"/>
          </a:fontRef>
        </p:style>
      </p:cxnSp>
      <p:sp>
        <p:nvSpPr>
          <p:cNvPr id="43" name="TextBox 42"/>
          <p:cNvSpPr txBox="1"/>
          <p:nvPr/>
        </p:nvSpPr>
        <p:spPr>
          <a:xfrm>
            <a:off x="1249363" y="5121275"/>
            <a:ext cx="274637" cy="460375"/>
          </a:xfrm>
          <a:prstGeom prst="rect">
            <a:avLst/>
          </a:prstGeom>
          <a:noFill/>
          <a:ln w="9525">
            <a:noFill/>
          </a:ln>
        </p:spPr>
        <p:txBody>
          <a:bodyPr anchor="t">
            <a:spAutoFit/>
          </a:bodyPr>
          <a:p>
            <a:r>
              <a:rPr lang="en-US" altLang="zh-CN" sz="2400" dirty="0">
                <a:solidFill>
                  <a:srgbClr val="FF0000"/>
                </a:solidFill>
                <a:latin typeface="Arial" panose="020B0604020202020204" pitchFamily="34" charset="0"/>
                <a:ea typeface="宋体" panose="02010600030101010101" pitchFamily="2" charset="-122"/>
              </a:rPr>
              <a:t>1</a:t>
            </a:r>
            <a:endParaRPr lang="zh-CN" altLang="en-US" sz="2400" dirty="0">
              <a:solidFill>
                <a:srgbClr val="FF0000"/>
              </a:solidFill>
              <a:latin typeface="Arial" panose="020B0604020202020204" pitchFamily="34" charset="0"/>
              <a:ea typeface="宋体" panose="02010600030101010101" pitchFamily="2" charset="-122"/>
            </a:endParaRPr>
          </a:p>
        </p:txBody>
      </p:sp>
      <p:sp>
        <p:nvSpPr>
          <p:cNvPr id="44" name="TextBox 43"/>
          <p:cNvSpPr txBox="1"/>
          <p:nvPr/>
        </p:nvSpPr>
        <p:spPr>
          <a:xfrm>
            <a:off x="1447800" y="5394325"/>
            <a:ext cx="274638" cy="461963"/>
          </a:xfrm>
          <a:prstGeom prst="rect">
            <a:avLst/>
          </a:prstGeom>
          <a:noFill/>
          <a:ln w="9525">
            <a:noFill/>
          </a:ln>
        </p:spPr>
        <p:txBody>
          <a:bodyPr anchor="t">
            <a:spAutoFit/>
          </a:bodyPr>
          <a:p>
            <a:r>
              <a:rPr lang="en-US" altLang="zh-CN" sz="2400" dirty="0">
                <a:solidFill>
                  <a:srgbClr val="FF0000"/>
                </a:solidFill>
                <a:latin typeface="Arial" panose="020B0604020202020204" pitchFamily="34" charset="0"/>
                <a:ea typeface="宋体" panose="02010600030101010101" pitchFamily="2" charset="-122"/>
              </a:rPr>
              <a:t>2</a:t>
            </a:r>
            <a:endParaRPr lang="zh-CN" altLang="en-US" sz="2400" dirty="0">
              <a:solidFill>
                <a:srgbClr val="FF0000"/>
              </a:solidFill>
              <a:latin typeface="Arial" panose="020B0604020202020204" pitchFamily="34" charset="0"/>
              <a:ea typeface="宋体" panose="02010600030101010101" pitchFamily="2" charset="-122"/>
            </a:endParaRPr>
          </a:p>
        </p:txBody>
      </p:sp>
      <p:cxnSp>
        <p:nvCxnSpPr>
          <p:cNvPr id="45" name="直接连接符 44"/>
          <p:cNvCxnSpPr/>
          <p:nvPr/>
        </p:nvCxnSpPr>
        <p:spPr>
          <a:xfrm flipH="1" flipV="1">
            <a:off x="2707640" y="3992563"/>
            <a:ext cx="1836738" cy="320675"/>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flipH="1" flipV="1">
            <a:off x="4495800" y="4294505"/>
            <a:ext cx="1289050" cy="1433513"/>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V="1">
            <a:off x="2606675" y="2983548"/>
            <a:ext cx="1143000" cy="1071563"/>
          </a:xfrm>
          <a:prstGeom prst="line">
            <a:avLst/>
          </a:prstGeom>
          <a:ln w="38100">
            <a:solidFill>
              <a:schemeClr val="tx1">
                <a:lumMod val="95000"/>
                <a:lumOff val="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flipH="1" flipV="1">
            <a:off x="3505200" y="3184525"/>
            <a:ext cx="1006475" cy="1112838"/>
          </a:xfrm>
          <a:prstGeom prst="line">
            <a:avLst/>
          </a:prstGeom>
          <a:ln w="38100">
            <a:solidFill>
              <a:schemeClr val="tx1">
                <a:lumMod val="95000"/>
                <a:lumOff val="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54" name="TextBox 53"/>
          <p:cNvSpPr txBox="1"/>
          <p:nvPr/>
        </p:nvSpPr>
        <p:spPr>
          <a:xfrm>
            <a:off x="3094038" y="2819400"/>
            <a:ext cx="427037" cy="523875"/>
          </a:xfrm>
          <a:prstGeom prst="rect">
            <a:avLst/>
          </a:prstGeom>
          <a:noFill/>
          <a:ln w="9525">
            <a:noFill/>
          </a:ln>
        </p:spPr>
        <p:txBody>
          <a:bodyPr anchor="t">
            <a:spAutoFit/>
          </a:bodyPr>
          <a:p>
            <a:r>
              <a:rPr lang="en-US" altLang="zh-CN" sz="2800" dirty="0">
                <a:latin typeface="Arial" panose="020B0604020202020204" pitchFamily="34" charset="0"/>
                <a:ea typeface="宋体" panose="02010600030101010101" pitchFamily="2" charset="-122"/>
              </a:rPr>
              <a:t>H</a:t>
            </a:r>
            <a:endParaRPr lang="zh-CN" altLang="en-US" sz="2800" dirty="0">
              <a:latin typeface="Arial" panose="020B0604020202020204" pitchFamily="34" charset="0"/>
              <a:ea typeface="宋体" panose="02010600030101010101" pitchFamily="2" charset="-122"/>
            </a:endParaRPr>
          </a:p>
        </p:txBody>
      </p:sp>
      <p:cxnSp>
        <p:nvCxnSpPr>
          <p:cNvPr id="56" name="直接连接符 55"/>
          <p:cNvCxnSpPr/>
          <p:nvPr/>
        </p:nvCxnSpPr>
        <p:spPr>
          <a:xfrm>
            <a:off x="3260725" y="3413125"/>
            <a:ext cx="198438" cy="260350"/>
          </a:xfrm>
          <a:prstGeom prst="line">
            <a:avLst/>
          </a:prstGeom>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flipV="1">
            <a:off x="3429000" y="3444875"/>
            <a:ext cx="304800" cy="258763"/>
          </a:xfrm>
          <a:prstGeom prst="line">
            <a:avLst/>
          </a:prstGeom>
        </p:spPr>
        <p:style>
          <a:lnRef idx="1">
            <a:schemeClr val="accent1"/>
          </a:lnRef>
          <a:fillRef idx="0">
            <a:schemeClr val="accent1"/>
          </a:fillRef>
          <a:effectRef idx="0">
            <a:schemeClr val="accent1"/>
          </a:effectRef>
          <a:fontRef idx="minor">
            <a:schemeClr val="tx1"/>
          </a:fontRef>
        </p:style>
      </p:cxnSp>
      <p:sp>
        <p:nvSpPr>
          <p:cNvPr id="4" name="Rectangle 4"/>
          <p:cNvSpPr/>
          <p:nvPr/>
        </p:nvSpPr>
        <p:spPr>
          <a:xfrm>
            <a:off x="4094480" y="2590800"/>
            <a:ext cx="4906010" cy="460375"/>
          </a:xfrm>
          <a:prstGeom prst="rect">
            <a:avLst/>
          </a:prstGeom>
          <a:noFill/>
          <a:ln w="9525">
            <a:noFill/>
          </a:ln>
        </p:spPr>
        <p:txBody>
          <a:bodyPr wrap="square" anchor="ctr">
            <a:spAutoFit/>
          </a:bodyPr>
          <a:p>
            <a:r>
              <a:rPr lang="en-US" altLang="zh-CN" sz="2400" dirty="0">
                <a:solidFill>
                  <a:srgbClr val="FF0000"/>
                </a:solidFill>
                <a:latin typeface="Arial" panose="020B0604020202020204" pitchFamily="34" charset="0"/>
                <a:ea typeface="宋体" panose="02010600030101010101" pitchFamily="2" charset="-122"/>
              </a:rPr>
              <a:t>(1)</a:t>
            </a:r>
            <a:r>
              <a:rPr lang="zh-CN" altLang="en-US" sz="2400" dirty="0">
                <a:solidFill>
                  <a:srgbClr val="FF0000"/>
                </a:solidFill>
                <a:latin typeface="Arial" panose="020B0604020202020204" pitchFamily="34" charset="0"/>
                <a:ea typeface="宋体" panose="02010600030101010101" pitchFamily="2" charset="-122"/>
              </a:rPr>
              <a:t>先证</a:t>
            </a:r>
            <a:r>
              <a:rPr lang="en-US" altLang="zh-CN" sz="2400" dirty="0">
                <a:solidFill>
                  <a:srgbClr val="FF0000"/>
                </a:solidFill>
                <a:latin typeface="Arial" panose="020B0604020202020204" pitchFamily="34" charset="0"/>
                <a:ea typeface="宋体" panose="02010600030101010101" pitchFamily="2" charset="-122"/>
              </a:rPr>
              <a:t>Rt</a:t>
            </a:r>
            <a:r>
              <a:rPr lang="en-US" sz="2400" dirty="0">
                <a:solidFill>
                  <a:srgbClr val="FF0000"/>
                </a:solidFill>
                <a:latin typeface="Arial" panose="020B0604020202020204" pitchFamily="34" charset="0"/>
                <a:ea typeface="宋体" panose="02010600030101010101" pitchFamily="2" charset="-122"/>
              </a:rPr>
              <a:t>△ADH</a:t>
            </a:r>
            <a:r>
              <a:rPr lang="en-US" sz="2400" dirty="0">
                <a:solidFill>
                  <a:srgbClr val="FF0000"/>
                </a:solidFill>
                <a:latin typeface="+mn-ea"/>
                <a:ea typeface="+mn-ea"/>
              </a:rPr>
              <a:t>≌</a:t>
            </a:r>
            <a:r>
              <a:rPr lang="en-US" altLang="zh-CN" sz="2400" dirty="0">
                <a:solidFill>
                  <a:srgbClr val="FF0000"/>
                </a:solidFill>
                <a:latin typeface="Arial" panose="020B0604020202020204" pitchFamily="34" charset="0"/>
                <a:sym typeface="+mn-ea"/>
              </a:rPr>
              <a:t>Rt</a:t>
            </a:r>
            <a:r>
              <a:rPr lang="en-US" sz="2400" dirty="0">
                <a:solidFill>
                  <a:srgbClr val="FF0000"/>
                </a:solidFill>
                <a:latin typeface="Arial" panose="020B0604020202020204" pitchFamily="34" charset="0"/>
                <a:ea typeface="宋体" panose="02010600030101010101" pitchFamily="2" charset="-122"/>
              </a:rPr>
              <a:t>△CDF</a:t>
            </a:r>
            <a:r>
              <a:rPr lang="zh-CN" altLang="en-US" sz="2400" dirty="0">
                <a:solidFill>
                  <a:srgbClr val="FF0000"/>
                </a:solidFill>
                <a:latin typeface="Arial" panose="020B0604020202020204" pitchFamily="34" charset="0"/>
                <a:ea typeface="宋体" panose="02010600030101010101" pitchFamily="2" charset="-122"/>
              </a:rPr>
              <a:t>（</a:t>
            </a:r>
            <a:r>
              <a:rPr lang="en-US" altLang="zh-CN" sz="2400" dirty="0">
                <a:solidFill>
                  <a:srgbClr val="FF0000"/>
                </a:solidFill>
                <a:latin typeface="Arial" panose="020B0604020202020204" pitchFamily="34" charset="0"/>
                <a:ea typeface="宋体" panose="02010600030101010101" pitchFamily="2" charset="-122"/>
              </a:rPr>
              <a:t>HL</a:t>
            </a:r>
            <a:r>
              <a:rPr lang="zh-CN" altLang="en-US" sz="2400" dirty="0">
                <a:solidFill>
                  <a:srgbClr val="FF0000"/>
                </a:solidFill>
                <a:latin typeface="Arial" panose="020B0604020202020204" pitchFamily="34" charset="0"/>
                <a:ea typeface="宋体" panose="02010600030101010101" pitchFamily="2" charset="-122"/>
              </a:rPr>
              <a:t>）</a:t>
            </a:r>
            <a:endParaRPr lang="zh-CN" altLang="en-US" sz="2400" dirty="0">
              <a:solidFill>
                <a:srgbClr val="FF0000"/>
              </a:solidFill>
              <a:latin typeface="Arial" panose="020B0604020202020204" pitchFamily="34" charset="0"/>
              <a:ea typeface="宋体" panose="02010600030101010101" pitchFamily="2" charset="-122"/>
            </a:endParaRPr>
          </a:p>
        </p:txBody>
      </p:sp>
      <p:sp>
        <p:nvSpPr>
          <p:cNvPr id="6" name="Rectangle 4"/>
          <p:cNvSpPr/>
          <p:nvPr/>
        </p:nvSpPr>
        <p:spPr>
          <a:xfrm>
            <a:off x="4544695" y="2952750"/>
            <a:ext cx="3850640" cy="460375"/>
          </a:xfrm>
          <a:prstGeom prst="rect">
            <a:avLst/>
          </a:prstGeom>
          <a:noFill/>
          <a:ln w="9525">
            <a:noFill/>
          </a:ln>
        </p:spPr>
        <p:txBody>
          <a:bodyPr wrap="square" anchor="ctr">
            <a:spAutoFit/>
          </a:bodyPr>
          <a:p>
            <a:r>
              <a:rPr lang="en-US" sz="2400" dirty="0">
                <a:solidFill>
                  <a:srgbClr val="FF0000"/>
                </a:solidFill>
                <a:latin typeface="Arial" panose="020B0604020202020204" pitchFamily="34" charset="0"/>
                <a:ea typeface="宋体" panose="02010600030101010101" pitchFamily="2" charset="-122"/>
              </a:rPr>
              <a:t>∴∠H</a:t>
            </a:r>
            <a:r>
              <a:rPr lang="en-US" altLang="zh-CN" sz="2400" dirty="0">
                <a:solidFill>
                  <a:srgbClr val="FF0000"/>
                </a:solidFill>
                <a:latin typeface="Arial" panose="020B0604020202020204" pitchFamily="34" charset="0"/>
                <a:ea typeface="宋体" panose="02010600030101010101" pitchFamily="2" charset="-122"/>
              </a:rPr>
              <a:t>AD=</a:t>
            </a:r>
            <a:r>
              <a:rPr lang="en-US" sz="2400" dirty="0">
                <a:solidFill>
                  <a:srgbClr val="FF0000"/>
                </a:solidFill>
                <a:latin typeface="Arial" panose="020B0604020202020204" pitchFamily="34" charset="0"/>
                <a:sym typeface="+mn-ea"/>
              </a:rPr>
              <a:t>∠</a:t>
            </a:r>
            <a:r>
              <a:rPr lang="en-US" altLang="zh-CN" sz="2400" dirty="0">
                <a:solidFill>
                  <a:srgbClr val="FF0000"/>
                </a:solidFill>
                <a:latin typeface="Arial" panose="020B0604020202020204" pitchFamily="34" charset="0"/>
                <a:sym typeface="+mn-ea"/>
              </a:rPr>
              <a:t>C</a:t>
            </a:r>
            <a:r>
              <a:rPr lang="zh-CN" altLang="en-US" sz="2400" dirty="0">
                <a:solidFill>
                  <a:srgbClr val="FF0000"/>
                </a:solidFill>
                <a:latin typeface="Arial" panose="020B0604020202020204" pitchFamily="34" charset="0"/>
                <a:sym typeface="+mn-ea"/>
              </a:rPr>
              <a:t>，然后得证</a:t>
            </a:r>
            <a:endParaRPr lang="zh-CN" altLang="en-US" sz="2400" dirty="0">
              <a:solidFill>
                <a:srgbClr val="FF0000"/>
              </a:solidFill>
              <a:latin typeface="Arial" panose="020B0604020202020204" pitchFamily="34" charset="0"/>
              <a:ea typeface="宋体" panose="02010600030101010101" pitchFamily="2" charset="-122"/>
              <a:sym typeface="+mn-ea"/>
            </a:endParaRPr>
          </a:p>
        </p:txBody>
      </p:sp>
      <p:sp>
        <p:nvSpPr>
          <p:cNvPr id="7" name="Rectangle 4"/>
          <p:cNvSpPr/>
          <p:nvPr/>
        </p:nvSpPr>
        <p:spPr>
          <a:xfrm>
            <a:off x="5281295" y="3532505"/>
            <a:ext cx="2703195" cy="460375"/>
          </a:xfrm>
          <a:prstGeom prst="rect">
            <a:avLst/>
          </a:prstGeom>
          <a:noFill/>
          <a:ln w="9525">
            <a:noFill/>
          </a:ln>
        </p:spPr>
        <p:txBody>
          <a:bodyPr wrap="square" anchor="ctr">
            <a:spAutoFit/>
          </a:bodyPr>
          <a:p>
            <a:r>
              <a:rPr lang="en-US" sz="2400" dirty="0">
                <a:solidFill>
                  <a:srgbClr val="FF0000"/>
                </a:solidFill>
                <a:latin typeface="Arial" panose="020B0604020202020204" pitchFamily="34" charset="0"/>
                <a:ea typeface="宋体" panose="02010600030101010101" pitchFamily="2" charset="-122"/>
              </a:rPr>
              <a:t>(2)S</a:t>
            </a:r>
            <a:r>
              <a:rPr lang="zh-CN" altLang="en-US" sz="2400" baseline="-25000" dirty="0">
                <a:solidFill>
                  <a:srgbClr val="FF0000"/>
                </a:solidFill>
                <a:latin typeface="Arial" panose="020B0604020202020204" pitchFamily="34" charset="0"/>
                <a:ea typeface="宋体" panose="02010600030101010101" pitchFamily="2" charset="-122"/>
              </a:rPr>
              <a:t>四边形</a:t>
            </a:r>
            <a:r>
              <a:rPr lang="en-US" sz="2400" baseline="-25000" dirty="0">
                <a:solidFill>
                  <a:srgbClr val="FF0000"/>
                </a:solidFill>
                <a:latin typeface="Arial" panose="020B0604020202020204" pitchFamily="34" charset="0"/>
                <a:ea typeface="宋体" panose="02010600030101010101" pitchFamily="2" charset="-122"/>
              </a:rPr>
              <a:t>ABCD</a:t>
            </a:r>
            <a:r>
              <a:rPr lang="en-US" sz="2400" dirty="0">
                <a:solidFill>
                  <a:srgbClr val="FF0000"/>
                </a:solidFill>
                <a:latin typeface="Arial" panose="020B0604020202020204" pitchFamily="34" charset="0"/>
                <a:ea typeface="宋体" panose="02010600030101010101" pitchFamily="2" charset="-122"/>
              </a:rPr>
              <a:t>=18</a:t>
            </a:r>
            <a:endParaRPr lang="en-US" sz="2400" dirty="0">
              <a:solidFill>
                <a:srgbClr val="FF0000"/>
              </a:solidFill>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blinds(horizontal)">
                                      <p:cBhvr>
                                        <p:cTn id="7" dur="500"/>
                                        <p:tgtEl>
                                          <p:spTgt spid="43"/>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44"/>
                                        </p:tgtEl>
                                        <p:attrNameLst>
                                          <p:attrName>style.visibility</p:attrName>
                                        </p:attrNameLst>
                                      </p:cBhvr>
                                      <p:to>
                                        <p:strVal val="visible"/>
                                      </p:to>
                                    </p:set>
                                    <p:animEffect transition="in" filter="blinds(horizontal)">
                                      <p:cBhvr>
                                        <p:cTn id="10" dur="500"/>
                                        <p:tgtEl>
                                          <p:spTgt spid="44"/>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blinds(horizontal)">
                                      <p:cBhvr>
                                        <p:cTn id="15" dur="500"/>
                                        <p:tgtEl>
                                          <p:spTgt spid="46"/>
                                        </p:tgtEl>
                                      </p:cBhvr>
                                    </p:animEffect>
                                  </p:childTnLst>
                                </p:cTn>
                              </p:par>
                              <p:par>
                                <p:cTn id="16" presetID="3" presetClass="entr" presetSubtype="10" fill="hold" nodeType="with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blinds(horizontal)">
                                      <p:cBhvr>
                                        <p:cTn id="18" dur="500"/>
                                        <p:tgtEl>
                                          <p:spTgt spid="45"/>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49"/>
                                        </p:tgtEl>
                                        <p:attrNameLst>
                                          <p:attrName>style.visibility</p:attrName>
                                        </p:attrNameLst>
                                      </p:cBhvr>
                                      <p:to>
                                        <p:strVal val="visible"/>
                                      </p:to>
                                    </p:set>
                                    <p:animEffect transition="in" filter="blinds(horizontal)">
                                      <p:cBhvr>
                                        <p:cTn id="23" dur="500"/>
                                        <p:tgtEl>
                                          <p:spTgt spid="49"/>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51"/>
                                        </p:tgtEl>
                                        <p:attrNameLst>
                                          <p:attrName>style.visibility</p:attrName>
                                        </p:attrNameLst>
                                      </p:cBhvr>
                                      <p:to>
                                        <p:strVal val="visible"/>
                                      </p:to>
                                    </p:set>
                                    <p:animEffect transition="in" filter="blinds(horizontal)">
                                      <p:cBhvr>
                                        <p:cTn id="28" dur="500"/>
                                        <p:tgtEl>
                                          <p:spTgt spid="51"/>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nodeType="clickEffect">
                                  <p:stCondLst>
                                    <p:cond delay="0"/>
                                  </p:stCondLst>
                                  <p:childTnLst>
                                    <p:set>
                                      <p:cBhvr>
                                        <p:cTn id="32" dur="1" fill="hold">
                                          <p:stCondLst>
                                            <p:cond delay="0"/>
                                          </p:stCondLst>
                                        </p:cTn>
                                        <p:tgtEl>
                                          <p:spTgt spid="56"/>
                                        </p:tgtEl>
                                        <p:attrNameLst>
                                          <p:attrName>style.visibility</p:attrName>
                                        </p:attrNameLst>
                                      </p:cBhvr>
                                      <p:to>
                                        <p:strVal val="visible"/>
                                      </p:to>
                                    </p:set>
                                    <p:animEffect transition="in" filter="blinds(horizontal)">
                                      <p:cBhvr>
                                        <p:cTn id="33" dur="500"/>
                                        <p:tgtEl>
                                          <p:spTgt spid="56"/>
                                        </p:tgtEl>
                                      </p:cBhvr>
                                    </p:animEffect>
                                  </p:childTnLst>
                                </p:cTn>
                              </p:par>
                              <p:par>
                                <p:cTn id="34" presetID="3" presetClass="entr" presetSubtype="10" fill="hold" nodeType="withEffect">
                                  <p:stCondLst>
                                    <p:cond delay="0"/>
                                  </p:stCondLst>
                                  <p:childTnLst>
                                    <p:set>
                                      <p:cBhvr>
                                        <p:cTn id="35" dur="1" fill="hold">
                                          <p:stCondLst>
                                            <p:cond delay="0"/>
                                          </p:stCondLst>
                                        </p:cTn>
                                        <p:tgtEl>
                                          <p:spTgt spid="58"/>
                                        </p:tgtEl>
                                        <p:attrNameLst>
                                          <p:attrName>style.visibility</p:attrName>
                                        </p:attrNameLst>
                                      </p:cBhvr>
                                      <p:to>
                                        <p:strVal val="visible"/>
                                      </p:to>
                                    </p:set>
                                    <p:animEffect transition="in" filter="blinds(horizontal)">
                                      <p:cBhvr>
                                        <p:cTn id="36" dur="500"/>
                                        <p:tgtEl>
                                          <p:spTgt spid="58"/>
                                        </p:tgtEl>
                                      </p:cBhvr>
                                    </p:animEffect>
                                  </p:childTnLst>
                                </p:cTn>
                              </p:par>
                              <p:par>
                                <p:cTn id="37" presetID="3" presetClass="entr" presetSubtype="10" fill="hold" grpId="0" nodeType="withEffect">
                                  <p:stCondLst>
                                    <p:cond delay="0"/>
                                  </p:stCondLst>
                                  <p:childTnLst>
                                    <p:set>
                                      <p:cBhvr>
                                        <p:cTn id="38" dur="1" fill="hold">
                                          <p:stCondLst>
                                            <p:cond delay="0"/>
                                          </p:stCondLst>
                                        </p:cTn>
                                        <p:tgtEl>
                                          <p:spTgt spid="54"/>
                                        </p:tgtEl>
                                        <p:attrNameLst>
                                          <p:attrName>style.visibility</p:attrName>
                                        </p:attrNameLst>
                                      </p:cBhvr>
                                      <p:to>
                                        <p:strVal val="visible"/>
                                      </p:to>
                                    </p:set>
                                    <p:animEffect transition="in" filter="blinds(horizontal)">
                                      <p:cBhvr>
                                        <p:cTn id="39" dur="500"/>
                                        <p:tgtEl>
                                          <p:spTgt spid="54"/>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2" fill="hold" grpId="0" nodeType="clickEffect">
                                  <p:stCondLst>
                                    <p:cond delay="0"/>
                                  </p:stCondLst>
                                  <p:childTnLst>
                                    <p:set>
                                      <p:cBhvr>
                                        <p:cTn id="43" dur="500" fill="hold">
                                          <p:stCondLst>
                                            <p:cond delay="0"/>
                                          </p:stCondLst>
                                        </p:cTn>
                                        <p:tgtEl>
                                          <p:spTgt spid="4"/>
                                        </p:tgtEl>
                                        <p:attrNameLst>
                                          <p:attrName>style.visibility</p:attrName>
                                        </p:attrNameLst>
                                      </p:cBhvr>
                                      <p:to>
                                        <p:strVal val="visible"/>
                                      </p:to>
                                    </p:set>
                                    <p:animEffect transition="in" filter="slide(fromRight)">
                                      <p:cBhvr>
                                        <p:cTn id="44" dur="500"/>
                                        <p:tgtEl>
                                          <p:spTgt spid="4"/>
                                        </p:tgtEl>
                                      </p:cBhvr>
                                    </p:animEffect>
                                  </p:childTnLst>
                                </p:cTn>
                              </p:par>
                            </p:childTnLst>
                          </p:cTn>
                        </p:par>
                      </p:childTnLst>
                    </p:cTn>
                  </p:par>
                  <p:par>
                    <p:cTn id="45" fill="hold">
                      <p:stCondLst>
                        <p:cond delay="indefinite"/>
                      </p:stCondLst>
                      <p:childTnLst>
                        <p:par>
                          <p:cTn id="46" fill="hold">
                            <p:stCondLst>
                              <p:cond delay="0"/>
                            </p:stCondLst>
                            <p:childTnLst>
                              <p:par>
                                <p:cTn id="47" presetID="12" presetClass="entr" presetSubtype="2" fill="hold" grpId="0" nodeType="clickEffect">
                                  <p:stCondLst>
                                    <p:cond delay="0"/>
                                  </p:stCondLst>
                                  <p:childTnLst>
                                    <p:set>
                                      <p:cBhvr>
                                        <p:cTn id="48" dur="500" fill="hold">
                                          <p:stCondLst>
                                            <p:cond delay="0"/>
                                          </p:stCondLst>
                                        </p:cTn>
                                        <p:tgtEl>
                                          <p:spTgt spid="6"/>
                                        </p:tgtEl>
                                        <p:attrNameLst>
                                          <p:attrName>style.visibility</p:attrName>
                                        </p:attrNameLst>
                                      </p:cBhvr>
                                      <p:to>
                                        <p:strVal val="visible"/>
                                      </p:to>
                                    </p:set>
                                    <p:animEffect transition="in" filter="slide(fromRight)">
                                      <p:cBhvr>
                                        <p:cTn id="49" dur="500"/>
                                        <p:tgtEl>
                                          <p:spTgt spid="6"/>
                                        </p:tgtEl>
                                      </p:cBhvr>
                                    </p:animEffect>
                                  </p:childTnLst>
                                </p:cTn>
                              </p:par>
                            </p:childTnLst>
                          </p:cTn>
                        </p:par>
                      </p:childTnLst>
                    </p:cTn>
                  </p:par>
                  <p:par>
                    <p:cTn id="50" fill="hold">
                      <p:stCondLst>
                        <p:cond delay="indefinite"/>
                      </p:stCondLst>
                      <p:childTnLst>
                        <p:par>
                          <p:cTn id="51" fill="hold">
                            <p:stCondLst>
                              <p:cond delay="0"/>
                            </p:stCondLst>
                            <p:childTnLst>
                              <p:par>
                                <p:cTn id="52" presetID="12" presetClass="entr" presetSubtype="2" fill="hold" grpId="0" nodeType="clickEffect">
                                  <p:stCondLst>
                                    <p:cond delay="0"/>
                                  </p:stCondLst>
                                  <p:childTnLst>
                                    <p:set>
                                      <p:cBhvr>
                                        <p:cTn id="53" dur="500" fill="hold">
                                          <p:stCondLst>
                                            <p:cond delay="0"/>
                                          </p:stCondLst>
                                        </p:cTn>
                                        <p:tgtEl>
                                          <p:spTgt spid="7"/>
                                        </p:tgtEl>
                                        <p:attrNameLst>
                                          <p:attrName>style.visibility</p:attrName>
                                        </p:attrNameLst>
                                      </p:cBhvr>
                                      <p:to>
                                        <p:strVal val="visible"/>
                                      </p:to>
                                    </p:set>
                                    <p:animEffect transition="in" filter="slide(fromRight)">
                                      <p:cBhvr>
                                        <p:cTn id="5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p:bldP spid="54" grpId="0"/>
      <p:bldP spid="4" grpId="0"/>
      <p:bldP spid="6"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5" name="Text Box 3"/>
          <p:cNvSpPr txBox="1"/>
          <p:nvPr/>
        </p:nvSpPr>
        <p:spPr>
          <a:xfrm>
            <a:off x="-76200" y="2324100"/>
            <a:ext cx="9310688" cy="2057400"/>
          </a:xfrm>
          <a:prstGeom prst="rect">
            <a:avLst/>
          </a:prstGeom>
          <a:noFill/>
          <a:ln w="9525">
            <a:noFill/>
          </a:ln>
        </p:spPr>
        <p:txBody>
          <a:bodyPr anchor="t">
            <a:spAutoFit/>
          </a:bodyPr>
          <a:p>
            <a:pPr indent="200025">
              <a:spcBef>
                <a:spcPct val="20000"/>
              </a:spcBef>
            </a:pPr>
            <a:r>
              <a:rPr lang="zh-CN" altLang="en-US" sz="2800"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a:t>
            </a:r>
            <a:r>
              <a:rPr lang="zh-CN" altLang="en-US" sz="2800" b="0"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1</a:t>
            </a:r>
            <a:r>
              <a:rPr lang="zh-CN" altLang="en-US" sz="2800" dirty="0">
                <a:latin typeface="宋体" panose="02010600030101010101" pitchFamily="2" charset="-122"/>
                <a:ea typeface="宋体" panose="02010600030101010101" pitchFamily="2" charset="-122"/>
                <a:sym typeface="宋体" panose="02010600030101010101" pitchFamily="2" charset="-122"/>
              </a:rPr>
              <a:t>）本节课学习了哪些主要内容？</a:t>
            </a:r>
            <a:endParaRPr lang="zh-CN" altLang="en-US" sz="2800"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endParaRPr>
          </a:p>
          <a:p>
            <a:pPr indent="200025">
              <a:spcBef>
                <a:spcPct val="20000"/>
              </a:spcBef>
            </a:pPr>
            <a:r>
              <a:rPr lang="zh-CN" altLang="en-US" sz="2800"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a:t>
            </a:r>
            <a:r>
              <a:rPr lang="zh-CN" altLang="en-US" sz="2800" b="0"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2</a:t>
            </a:r>
            <a:r>
              <a:rPr lang="zh-CN" altLang="en-US" sz="2800" dirty="0">
                <a:latin typeface="宋体" panose="02010600030101010101" pitchFamily="2" charset="-122"/>
                <a:ea typeface="宋体" panose="02010600030101010101" pitchFamily="2" charset="-122"/>
                <a:sym typeface="宋体" panose="02010600030101010101" pitchFamily="2" charset="-122"/>
              </a:rPr>
              <a:t>）本节课是通过什么方式探究角的平分线的性质的？</a:t>
            </a:r>
            <a:endParaRPr lang="zh-CN" altLang="en-US" sz="2800" dirty="0">
              <a:latin typeface="宋体" panose="02010600030101010101" pitchFamily="2" charset="-122"/>
              <a:ea typeface="宋体" panose="02010600030101010101" pitchFamily="2" charset="-122"/>
              <a:sym typeface="宋体" panose="02010600030101010101" pitchFamily="2" charset="-122"/>
            </a:endParaRPr>
          </a:p>
          <a:p>
            <a:pPr indent="200025">
              <a:spcBef>
                <a:spcPct val="20000"/>
              </a:spcBef>
            </a:pPr>
            <a:r>
              <a:rPr lang="zh-CN" altLang="en-US" sz="2800"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a:t>
            </a:r>
            <a:r>
              <a:rPr lang="zh-CN" altLang="en-US" sz="2800" b="0" dirty="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3</a:t>
            </a:r>
            <a:r>
              <a:rPr lang="zh-CN" altLang="en-US" sz="2800" dirty="0">
                <a:latin typeface="宋体" panose="02010600030101010101" pitchFamily="2" charset="-122"/>
                <a:ea typeface="宋体" panose="02010600030101010101" pitchFamily="2" charset="-122"/>
                <a:sym typeface="宋体" panose="02010600030101010101" pitchFamily="2" charset="-122"/>
              </a:rPr>
              <a:t>）角的平分线的性质为我们提供了证明什么的方法？ </a:t>
            </a:r>
            <a:endParaRPr lang="zh-CN" altLang="en-US" sz="2800" dirty="0">
              <a:latin typeface="宋体" panose="02010600030101010101" pitchFamily="2" charset="-122"/>
              <a:ea typeface="宋体" panose="02010600030101010101" pitchFamily="2" charset="-122"/>
              <a:sym typeface="宋体" panose="02010600030101010101" pitchFamily="2" charset="-122"/>
            </a:endParaRPr>
          </a:p>
          <a:p>
            <a:pPr indent="200025">
              <a:spcBef>
                <a:spcPct val="20000"/>
              </a:spcBef>
            </a:pPr>
            <a:r>
              <a:rPr lang="zh-CN" altLang="en-US" sz="2800" dirty="0">
                <a:latin typeface="宋体" panose="02010600030101010101" pitchFamily="2" charset="-122"/>
                <a:ea typeface="宋体" panose="02010600030101010101" pitchFamily="2" charset="-122"/>
                <a:sym typeface="宋体" panose="02010600030101010101" pitchFamily="2" charset="-122"/>
              </a:rPr>
              <a:t>     在应用这一性质时要注意哪些问题？ </a:t>
            </a:r>
            <a:endParaRPr lang="zh-CN" altLang="en-US" sz="2800" dirty="0">
              <a:latin typeface="宋体" panose="02010600030101010101" pitchFamily="2" charset="-122"/>
              <a:ea typeface="宋体" panose="02010600030101010101" pitchFamily="2" charset="-122"/>
              <a:sym typeface="宋体" panose="02010600030101010101" pitchFamily="2" charset="-122"/>
            </a:endParaRPr>
          </a:p>
        </p:txBody>
      </p:sp>
      <p:pic>
        <p:nvPicPr>
          <p:cNvPr id="7" name="图片 6" descr="tb.png"/>
          <p:cNvPicPr>
            <a:picLocks noChangeAspect="1"/>
          </p:cNvPicPr>
          <p:nvPr/>
        </p:nvPicPr>
        <p:blipFill>
          <a:blip r:embed="rId1"/>
          <a:stretch>
            <a:fillRect/>
          </a:stretch>
        </p:blipFill>
        <p:spPr>
          <a:xfrm>
            <a:off x="8359775" y="155575"/>
            <a:ext cx="595313" cy="595313"/>
          </a:xfrm>
          <a:prstGeom prst="rect">
            <a:avLst/>
          </a:prstGeom>
          <a:effectLst>
            <a:outerShdw blurRad="50800" dist="38100" dir="2700000" algn="tl" rotWithShape="0">
              <a:prstClr val="black">
                <a:alpha val="40000"/>
              </a:prstClr>
            </a:outerShdw>
          </a:effectLst>
        </p:spPr>
      </p:pic>
      <p:sp>
        <p:nvSpPr>
          <p:cNvPr id="21507" name="矩形 6"/>
          <p:cNvSpPr/>
          <p:nvPr/>
        </p:nvSpPr>
        <p:spPr>
          <a:xfrm>
            <a:off x="238125" y="642938"/>
            <a:ext cx="1914525" cy="652462"/>
          </a:xfrm>
          <a:prstGeom prst="rect">
            <a:avLst/>
          </a:prstGeom>
          <a:noFill/>
          <a:ln w="73025" cap="flat" cmpd="thickThin">
            <a:solidFill>
              <a:srgbClr val="D60093"/>
            </a:solidFill>
            <a:prstDash val="solid"/>
            <a:miter/>
            <a:headEnd type="none" w="med" len="med"/>
            <a:tailEnd type="none" w="med" len="med"/>
          </a:ln>
        </p:spPr>
        <p:txBody>
          <a:bodyPr anchor="t">
            <a:spAutoFit/>
          </a:bodyPr>
          <a:p>
            <a:r>
              <a:rPr lang="zh-CN" altLang="en-US" sz="3200" dirty="0">
                <a:latin typeface="宋体" panose="02010600030101010101" pitchFamily="2" charset="-122"/>
                <a:ea typeface="宋体" panose="02010600030101010101" pitchFamily="2" charset="-122"/>
              </a:rPr>
              <a:t>课堂小结</a:t>
            </a:r>
            <a:endParaRPr lang="zh-CN" altLang="en-US" sz="3200" dirty="0">
              <a:latin typeface="宋体" panose="02010600030101010101" pitchFamily="2" charset="-122"/>
              <a:ea typeface="宋体" panose="02010600030101010101" pitchFamily="2" charset="-122"/>
            </a:endParaRPr>
          </a:p>
        </p:txBody>
      </p:sp>
    </p:spTree>
  </p:cSld>
  <p:clrMapOvr>
    <a:masterClrMapping/>
  </p:clrMapOvr>
</p:sld>
</file>

<file path=ppt/theme/theme1.xml><?xml version="1.0" encoding="utf-8"?>
<a:theme xmlns:a="http://schemas.openxmlformats.org/drawingml/2006/main" name="相交线第1课时（北京2中分校何鸾）">
  <a:themeElements>
    <a:clrScheme name="相交线第1课时（北京2中分校何鸾）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相交线第1课时（北京2中分校何鸾）">
      <a:majorFont>
        <a:latin typeface="Calibri"/>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相交线第1课时（北京2中分校何鸾）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1940</Words>
  <Application>WPS 演示</Application>
  <PresentationFormat>全屏显示(4:3)</PresentationFormat>
  <Paragraphs>311</Paragraphs>
  <Slides>19</Slides>
  <Notes>0</Notes>
  <HiddenSlides>0</HiddenSlides>
  <MMClips>0</MMClips>
  <ScaleCrop>false</ScaleCrop>
  <HeadingPairs>
    <vt:vector size="8" baseType="variant">
      <vt:variant>
        <vt:lpstr>已用的字体</vt:lpstr>
      </vt:variant>
      <vt:variant>
        <vt:i4>19</vt:i4>
      </vt:variant>
      <vt:variant>
        <vt:lpstr>主题</vt:lpstr>
      </vt:variant>
      <vt:variant>
        <vt:i4>1</vt:i4>
      </vt:variant>
      <vt:variant>
        <vt:lpstr>嵌入 OLE 服务器</vt:lpstr>
      </vt:variant>
      <vt:variant>
        <vt:i4>8</vt:i4>
      </vt:variant>
      <vt:variant>
        <vt:lpstr>幻灯片标题</vt:lpstr>
      </vt:variant>
      <vt:variant>
        <vt:i4>19</vt:i4>
      </vt:variant>
    </vt:vector>
  </HeadingPairs>
  <TitlesOfParts>
    <vt:vector size="47" baseType="lpstr">
      <vt:lpstr>Arial</vt:lpstr>
      <vt:lpstr>宋体</vt:lpstr>
      <vt:lpstr>Wingdings</vt:lpstr>
      <vt:lpstr>Calibri</vt:lpstr>
      <vt:lpstr>Times New Roman</vt:lpstr>
      <vt:lpstr>楷体</vt:lpstr>
      <vt:lpstr>Cambria Math</vt:lpstr>
      <vt:lpstr>Tahoma</vt:lpstr>
      <vt:lpstr>微软雅黑</vt:lpstr>
      <vt:lpstr>Arial Unicode MS</vt:lpstr>
      <vt:lpstr>华文中宋</vt:lpstr>
      <vt:lpstr>Yu Gothic UI</vt:lpstr>
      <vt:lpstr>Book Antiqua</vt:lpstr>
      <vt:lpstr>Bodoni MT Poster Compressed</vt:lpstr>
      <vt:lpstr>仿宋</vt:lpstr>
      <vt:lpstr>华文彩云</vt:lpstr>
      <vt:lpstr>幼圆</vt:lpstr>
      <vt:lpstr>华文仿宋</vt:lpstr>
      <vt:lpstr>华文宋体</vt:lpstr>
      <vt:lpstr>相交线第1课时（北京2中分校何鸾）</vt:lpstr>
      <vt:lpstr>Equation.KSEE3</vt:lpstr>
      <vt:lpstr>Equation.KSEE3</vt:lpstr>
      <vt:lpstr>Equation.KSEE3</vt:lpstr>
      <vt:lpstr>Equation.KSEE3</vt:lpstr>
      <vt:lpstr>Equation.KSEE3</vt:lpstr>
      <vt:lpstr>Equation.KSEE3</vt:lpstr>
      <vt:lpstr>Equation.KSEE3</vt:lpstr>
      <vt:lpstr>Equation.KSEE3</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www.czsx.com.cn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www.czsx.com.cn</dc:title>
  <dc:creator>www.czsx.com.cn</dc:creator>
  <cp:keywords>www.czsx.com.cn</cp:keywords>
  <dc:description>www.czsx.com.cn</dc:description>
  <dc:subject>www.czsx.com.cn</dc:subject>
  <cp:category>www.czsx.com.cn</cp:category>
  <cp:lastModifiedBy>shuzhijiu</cp:lastModifiedBy>
  <cp:revision>260</cp:revision>
  <dcterms:created xsi:type="dcterms:W3CDTF">2011-10-22T13:04:00Z</dcterms:created>
  <dcterms:modified xsi:type="dcterms:W3CDTF">2018-10-09T14:44:01Z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2052-10.1.0.7520</vt:lpwstr>
  </property>
</Properties>
</file>