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369" r:id="rId3"/>
    <p:sldId id="411" r:id="rId4"/>
    <p:sldId id="275" r:id="rId5"/>
    <p:sldId id="408" r:id="rId6"/>
    <p:sldId id="454" r:id="rId8"/>
    <p:sldId id="401" r:id="rId9"/>
    <p:sldId id="468" r:id="rId10"/>
    <p:sldId id="470" r:id="rId11"/>
    <p:sldId id="472" r:id="rId12"/>
    <p:sldId id="474" r:id="rId13"/>
    <p:sldId id="475" r:id="rId14"/>
    <p:sldId id="498" r:id="rId15"/>
    <p:sldId id="503" r:id="rId16"/>
    <p:sldId id="479" r:id="rId17"/>
    <p:sldId id="500" r:id="rId18"/>
    <p:sldId id="481" r:id="rId19"/>
    <p:sldId id="482" r:id="rId20"/>
    <p:sldId id="496" r:id="rId21"/>
    <p:sldId id="511" r:id="rId22"/>
    <p:sldId id="502" r:id="rId23"/>
    <p:sldId id="441" r:id="rId24"/>
    <p:sldId id="506" r:id="rId25"/>
    <p:sldId id="507" r:id="rId26"/>
    <p:sldId id="505" r:id="rId27"/>
    <p:sldId id="509" r:id="rId28"/>
    <p:sldId id="510" r:id="rId29"/>
    <p:sldId id="504" r:id="rId30"/>
    <p:sldId id="512" r:id="rId31"/>
    <p:sldId id="443" r:id="rId32"/>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5755"/>
    <a:srgbClr val="149494"/>
    <a:srgbClr val="0000FF"/>
    <a:srgbClr val="CC0066"/>
    <a:srgbClr val="EB2A03"/>
    <a:srgbClr val="DC490E"/>
    <a:srgbClr val="F8F084"/>
    <a:srgbClr val="0F3E3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359"/>
  </p:normalViewPr>
  <p:slideViewPr>
    <p:cSldViewPr showGuides="1">
      <p:cViewPr varScale="1">
        <p:scale>
          <a:sx n="82" d="100"/>
          <a:sy n="82" d="100"/>
        </p:scale>
        <p:origin x="-1536" y="-78"/>
      </p:cViewPr>
      <p:guideLst>
        <p:guide orient="horz" pos="2375"/>
        <p:guide pos="2877"/>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5" Type="http://schemas.openxmlformats.org/officeDocument/2006/relationships/tableStyles" Target="tableStyles.xml"/><Relationship Id="rId34" Type="http://schemas.openxmlformats.org/officeDocument/2006/relationships/viewProps" Target="viewProps.xml"/><Relationship Id="rId33" Type="http://schemas.openxmlformats.org/officeDocument/2006/relationships/presProps" Target="presProps.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4" Type="http://schemas.openxmlformats.org/officeDocument/2006/relationships/image" Target="../media/image10.wmf"/><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1746" name="Rectangle 2"/>
          <p:cNvSpPr/>
          <p:nvPr>
            <p:ph type="sldImg"/>
          </p:nvPr>
        </p:nvSpPr>
        <p:spPr>
          <a:xfrm>
            <a:off x="1050925" y="754063"/>
            <a:ext cx="4572000" cy="3294062"/>
          </a:xfrm>
          <a:prstGeom prst="rect">
            <a:avLst/>
          </a:prstGeom>
          <a:noFill/>
          <a:ln w="9525">
            <a:noFill/>
          </a:ln>
        </p:spPr>
      </p:sp>
      <p:sp>
        <p:nvSpPr>
          <p:cNvPr id="2051" name="Rectangle 3"/>
          <p:cNvSpPr>
            <a:spLocks noGrp="1" noChangeArrowheads="1"/>
          </p:cNvSpPr>
          <p:nvPr>
            <p:ph type="body" sz="quarter" idx="4294967295"/>
          </p:nvPr>
        </p:nvSpPr>
        <p:spPr bwMode="auto">
          <a:xfrm>
            <a:off x="538163" y="4387850"/>
            <a:ext cx="5780088" cy="3952875"/>
          </a:xfrm>
          <a:prstGeom prst="rect">
            <a:avLst/>
          </a:prstGeom>
          <a:noFill/>
          <a:ln w="9525">
            <a:noFill/>
            <a:miter lim="800000"/>
          </a:ln>
        </p:spPr>
        <p:txBody>
          <a:bodyPr vert="horz" wrap="square" lIns="91440" tIns="45720" rIns="91440" bIns="45720" numCol="1" anchor="t" anchorCtr="0" compatLnSpc="1"/>
          <a:p>
            <a:pPr lvl="0"/>
            <a:r>
              <a:rPr lang="zh-CN" altLang="en-US" dirty="0"/>
              <a:t>单击此处编辑母版文本样式
第二级
第三级
第四级
第五级</a:t>
            </a:r>
            <a:endParaRPr lang="zh-CN" altLang="en-US" dirty="0"/>
          </a:p>
        </p:txBody>
      </p:sp>
      <p:sp>
        <p:nvSpPr>
          <p:cNvPr id="2052" name="Rectangle 4"/>
          <p:cNvSpPr>
            <a:spLocks noGrp="1" noChangeArrowheads="1"/>
          </p:cNvSpPr>
          <p:nvPr>
            <p:ph type="hdr" sz="quarter"/>
          </p:nvPr>
        </p:nvSpPr>
        <p:spPr bwMode="auto">
          <a:xfrm>
            <a:off x="0" y="0"/>
            <a:ext cx="2973388" cy="457200"/>
          </a:xfrm>
          <a:prstGeom prst="rect">
            <a:avLst/>
          </a:prstGeom>
          <a:noFill/>
          <a:ln w="9525">
            <a:noFill/>
            <a:miter lim="800000"/>
          </a:ln>
        </p:spPr>
        <p:txBody>
          <a:bodyPr vert="horz" wrap="square" lIns="91440" tIns="45720" rIns="91440" bIns="45720" numCol="1" anchor="t" anchorCtr="0" compatLnSpc="1"/>
          <a:lstStyle>
            <a:lvl1pPr eaLnBrk="1" hangingPunct="1">
              <a:buFont typeface="Arial" panose="020B0604020202020204" pitchFamily="34" charset="0"/>
              <a:buNone/>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3" name="Rectangle 5"/>
          <p:cNvSpPr>
            <a:spLocks noGrp="1" noChangeArrowheads="1"/>
          </p:cNvSpPr>
          <p:nvPr>
            <p:ph type="dt" idx="1"/>
          </p:nvPr>
        </p:nvSpPr>
        <p:spPr bwMode="auto">
          <a:xfrm>
            <a:off x="3883025" y="0"/>
            <a:ext cx="2974975" cy="457200"/>
          </a:xfrm>
          <a:prstGeom prst="rect">
            <a:avLst/>
          </a:prstGeom>
          <a:noFill/>
          <a:ln w="9525">
            <a:noFill/>
            <a:miter lim="800000"/>
          </a:ln>
        </p:spPr>
        <p:txBody>
          <a:bodyPr vert="horz" wrap="square" lIns="91440" tIns="45720" rIns="91440" bIns="45720" numCol="1" anchor="t" anchorCtr="0" compatLnSpc="1"/>
          <a:lstStyle>
            <a:lvl1pPr algn="r" eaLnBrk="1" hangingPunct="1">
              <a:buFont typeface="Arial" panose="020B0604020202020204" pitchFamily="34" charset="0"/>
              <a:buNone/>
              <a:defRPr sz="1200">
                <a:latin typeface="Arial" panose="020B0604020202020204" pitchFamily="34" charset="0"/>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4" name="Rectangle 6"/>
          <p:cNvSpPr>
            <a:spLocks noGrp="1" noChangeArrowheads="1"/>
          </p:cNvSpPr>
          <p:nvPr>
            <p:ph type="ftr" sz="quarter" idx="4"/>
          </p:nvPr>
        </p:nvSpPr>
        <p:spPr bwMode="auto">
          <a:xfrm>
            <a:off x="0" y="8686800"/>
            <a:ext cx="2973388" cy="457200"/>
          </a:xfrm>
          <a:prstGeom prst="rect">
            <a:avLst/>
          </a:prstGeom>
          <a:noFill/>
          <a:ln w="9525">
            <a:noFill/>
            <a:miter lim="800000"/>
          </a:ln>
        </p:spPr>
        <p:txBody>
          <a:bodyPr vert="horz" wrap="square" lIns="91440" tIns="45720" rIns="91440" bIns="45720" numCol="1" anchor="t" anchorCtr="0" compatLnSpc="1"/>
          <a:lstStyle>
            <a:lvl1pPr eaLnBrk="1" hangingPunct="1">
              <a:buFont typeface="Arial" panose="020B0604020202020204" pitchFamily="34" charset="0"/>
              <a:buNone/>
              <a:defRPr sz="12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Rectangle 7"/>
          <p:cNvSpPr>
            <a:spLocks noGrp="1" noChangeArrowheads="1"/>
          </p:cNvSpPr>
          <p:nvPr>
            <p:ph type="sldNum" sz="quarter" idx="5"/>
          </p:nvPr>
        </p:nvSpPr>
        <p:spPr bwMode="auto">
          <a:xfrm>
            <a:off x="3883025" y="8686800"/>
            <a:ext cx="2974975" cy="457200"/>
          </a:xfrm>
          <a:prstGeom prst="rect">
            <a:avLst/>
          </a:prstGeom>
          <a:noFill/>
          <a:ln w="9525">
            <a:noFill/>
            <a:miter lim="800000"/>
          </a:ln>
        </p:spPr>
        <p:txBody>
          <a:bodyPr vert="horz" wrap="square" lIns="91440" tIns="45720" rIns="91440" bIns="45720" numCol="1" anchor="t" anchorCtr="0" compatLnSpc="1"/>
          <a:p>
            <a:pPr lvl="0" algn="r" eaLnBrk="1" hangingPunct="1">
              <a:buChar char="•"/>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742950" indent="-28575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11430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6002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2057400" indent="-228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幻灯片图像占位符 1"/>
          <p:cNvSpPr>
            <a:spLocks noTextEdit="1"/>
          </p:cNvSpPr>
          <p:nvPr>
            <p:ph type="sldImg"/>
          </p:nvPr>
        </p:nvSpPr>
        <p:spPr>
          <a:xfrm>
            <a:off x="1141413" y="754063"/>
            <a:ext cx="4391025" cy="3294062"/>
          </a:xfrm>
          <a:ln/>
        </p:spPr>
      </p:sp>
      <p:sp>
        <p:nvSpPr>
          <p:cNvPr id="32771" name="文本占位符 2"/>
          <p:cNvSpPr>
            <a:spLocks noGrp="1"/>
          </p:cNvSpPr>
          <p:nvPr>
            <p:ph type="body"/>
          </p:nvPr>
        </p:nvSpPr>
        <p:spPr>
          <a:xfrm>
            <a:off x="538163" y="4387850"/>
            <a:ext cx="5780087" cy="3952875"/>
          </a:xfrm>
          <a:ln/>
        </p:spPr>
        <p:txBody>
          <a:bodyPr wrap="square" lIns="91440" tIns="45720" rIns="91440" bIns="45720" anchor="t"/>
          <a:p>
            <a:pPr lvl="0"/>
            <a:endParaRPr lang="zh-CN" altLang="en-US" dirty="0"/>
          </a:p>
        </p:txBody>
      </p:sp>
      <p:sp>
        <p:nvSpPr>
          <p:cNvPr id="32772" name="灯片编号占位符 3"/>
          <p:cNvSpPr txBox="1">
            <a:spLocks noGrp="1"/>
          </p:cNvSpPr>
          <p:nvPr>
            <p:ph type="sldNum" sz="quarter"/>
          </p:nvPr>
        </p:nvSpPr>
        <p:spPr>
          <a:xfrm>
            <a:off x="3883025" y="8686800"/>
            <a:ext cx="2974975" cy="457200"/>
          </a:xfrm>
          <a:prstGeom prst="rect">
            <a:avLst/>
          </a:prstGeom>
          <a:noFill/>
          <a:ln w="9525">
            <a:noFill/>
          </a:ln>
        </p:spPr>
        <p:txBody>
          <a:bodyPr/>
          <a:p>
            <a:pPr lvl="0" algn="r" eaLnBrk="1" hangingPunct="1">
              <a:spcBef>
                <a:spcPct val="0"/>
              </a:spcBef>
              <a:buChar char="•"/>
            </a:pPr>
            <a:fld id="{9A0DB2DC-4C9A-4742-B13C-FB6460FD3503}" type="slidenum">
              <a:rPr lang="zh-CN" altLang="en-US" dirty="0"/>
            </a:fld>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幻灯片图像占位符 1"/>
          <p:cNvSpPr>
            <a:spLocks noTextEdit="1"/>
          </p:cNvSpPr>
          <p:nvPr>
            <p:ph type="sldImg"/>
          </p:nvPr>
        </p:nvSpPr>
        <p:spPr>
          <a:xfrm>
            <a:off x="1141413" y="754063"/>
            <a:ext cx="4391025" cy="3294062"/>
          </a:xfrm>
          <a:ln/>
        </p:spPr>
      </p:sp>
      <p:sp>
        <p:nvSpPr>
          <p:cNvPr id="33795" name="文本占位符 2"/>
          <p:cNvSpPr>
            <a:spLocks noGrp="1"/>
          </p:cNvSpPr>
          <p:nvPr>
            <p:ph type="body"/>
          </p:nvPr>
        </p:nvSpPr>
        <p:spPr>
          <a:xfrm>
            <a:off x="538163" y="4387850"/>
            <a:ext cx="5780087" cy="3952875"/>
          </a:xfrm>
          <a:ln/>
        </p:spPr>
        <p:txBody>
          <a:bodyPr wrap="square" lIns="91440" tIns="45720" rIns="91440" bIns="45720" anchor="t"/>
          <a:p>
            <a:pPr lvl="0"/>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幻灯片图像占位符 1"/>
          <p:cNvSpPr>
            <a:spLocks noTextEdit="1"/>
          </p:cNvSpPr>
          <p:nvPr>
            <p:ph type="sldImg"/>
          </p:nvPr>
        </p:nvSpPr>
        <p:spPr>
          <a:xfrm>
            <a:off x="1141413" y="754063"/>
            <a:ext cx="4391025" cy="3294062"/>
          </a:xfrm>
          <a:ln/>
        </p:spPr>
      </p:sp>
      <p:sp>
        <p:nvSpPr>
          <p:cNvPr id="34819" name="文本占位符 2"/>
          <p:cNvSpPr>
            <a:spLocks noGrp="1"/>
          </p:cNvSpPr>
          <p:nvPr>
            <p:ph type="body"/>
          </p:nvPr>
        </p:nvSpPr>
        <p:spPr>
          <a:xfrm>
            <a:off x="538163" y="4387850"/>
            <a:ext cx="5780087" cy="3952875"/>
          </a:xfrm>
          <a:ln/>
        </p:spPr>
        <p:txBody>
          <a:bodyPr wrap="square" lIns="91440" tIns="45720" rIns="91440" bIns="45720" anchor="t"/>
          <a:p>
            <a:pPr lvl="0"/>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幻灯片图像占位符 1"/>
          <p:cNvSpPr>
            <a:spLocks noTextEdit="1"/>
          </p:cNvSpPr>
          <p:nvPr>
            <p:ph type="sldImg"/>
          </p:nvPr>
        </p:nvSpPr>
        <p:spPr>
          <a:xfrm>
            <a:off x="1141413" y="754063"/>
            <a:ext cx="4391025" cy="3294062"/>
          </a:xfrm>
          <a:ln/>
        </p:spPr>
      </p:sp>
      <p:sp>
        <p:nvSpPr>
          <p:cNvPr id="35843" name="文本占位符 2"/>
          <p:cNvSpPr>
            <a:spLocks noGrp="1"/>
          </p:cNvSpPr>
          <p:nvPr>
            <p:ph type="body"/>
          </p:nvPr>
        </p:nvSpPr>
        <p:spPr>
          <a:xfrm>
            <a:off x="538163" y="4387850"/>
            <a:ext cx="5780087" cy="3952875"/>
          </a:xfrm>
          <a:ln/>
        </p:spPr>
        <p:txBody>
          <a:bodyPr wrap="square" lIns="91440" tIns="45720" rIns="91440" bIns="45720" anchor="t"/>
          <a:p>
            <a:pPr lvl="0"/>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noProof="1"/>
              <a:t>单击此处编辑母版标题样式</a:t>
            </a:r>
            <a:endParaRPr lang="zh-CN" altLang="en-US"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noProof="1"/>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Rectangle 3"/>
          <p:cNvSpPr>
            <a:spLocks noGrp="1"/>
          </p:cNvSpPr>
          <p:nvPr>
            <p:ph type="body"/>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eaLnBrk="1" hangingPunct="1">
              <a:buFont typeface="Arial" panose="020B0604020202020204" pitchFamily="34" charset="0"/>
              <a:buNone/>
              <a:defRPr sz="140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eaLnBrk="1" hangingPunct="1">
              <a:buFont typeface="Arial" panose="020B0604020202020204" pitchFamily="34" charset="0"/>
              <a:buNone/>
              <a:defRPr sz="1400">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lvl1pPr>
          </a:lstStyle>
          <a:p>
            <a:pPr lvl="0" eaLnBrk="1" hangingPunct="1">
              <a:buChar char="•"/>
            </a:pPr>
            <a:fld id="{9A0DB2DC-4C9A-4742-B13C-FB6460FD3503}" type="slidenum">
              <a:rPr lang="zh-CN" altLang="zh-CN" dirty="0">
                <a:latin typeface="Arial" panose="020B0604020202020204" pitchFamily="34" charset="0"/>
              </a:rPr>
            </a:fld>
            <a:endParaRPr lang="zh-CN" altLang="zh-CN"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slide" Target="slide29.xml"/><Relationship Id="rId3" Type="http://schemas.openxmlformats.org/officeDocument/2006/relationships/slide" Target="slide21.xml"/><Relationship Id="rId2" Type="http://schemas.openxmlformats.org/officeDocument/2006/relationships/slide" Target="slide4.xml"/><Relationship Id="rId1" Type="http://schemas.openxmlformats.org/officeDocument/2006/relationships/slide" Target="slide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14.xml.rels><?xml version="1.0" encoding="UTF-8" standalone="yes"?>
<Relationships xmlns="http://schemas.openxmlformats.org/package/2006/relationships"><Relationship Id="rId9" Type="http://schemas.openxmlformats.org/officeDocument/2006/relationships/image" Target="../media/image11.png"/><Relationship Id="rId8" Type="http://schemas.openxmlformats.org/officeDocument/2006/relationships/image" Target="../media/image10.wmf"/><Relationship Id="rId7" Type="http://schemas.openxmlformats.org/officeDocument/2006/relationships/oleObject" Target="../embeddings/oleObject4.bin"/><Relationship Id="rId6" Type="http://schemas.openxmlformats.org/officeDocument/2006/relationships/image" Target="../media/image9.wmf"/><Relationship Id="rId5" Type="http://schemas.openxmlformats.org/officeDocument/2006/relationships/oleObject" Target="../embeddings/oleObject3.bin"/><Relationship Id="rId4" Type="http://schemas.openxmlformats.org/officeDocument/2006/relationships/image" Target="../media/image8.wmf"/><Relationship Id="rId3" Type="http://schemas.openxmlformats.org/officeDocument/2006/relationships/oleObject" Target="../embeddings/oleObject2.bin"/><Relationship Id="rId2" Type="http://schemas.openxmlformats.org/officeDocument/2006/relationships/image" Target="../media/image7.wmf"/><Relationship Id="rId11" Type="http://schemas.openxmlformats.org/officeDocument/2006/relationships/vmlDrawing" Target="../drawings/vmlDrawing1.vml"/><Relationship Id="rId10" Type="http://schemas.openxmlformats.org/officeDocument/2006/relationships/slideLayout" Target="../slideLayouts/slideLayout2.xml"/><Relationship Id="rId1" Type="http://schemas.openxmlformats.org/officeDocument/2006/relationships/oleObject" Target="../embeddings/oleObject1.bin"/></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13.png"/></Relationships>
</file>

<file path=ppt/slides/_rels/slide17.xml.rels><?xml version="1.0" encoding="UTF-8" standalone="yes"?>
<Relationships xmlns="http://schemas.openxmlformats.org/package/2006/relationships"><Relationship Id="rId7" Type="http://schemas.openxmlformats.org/officeDocument/2006/relationships/notesSlide" Target="../notesSlides/notesSlide3.xml"/><Relationship Id="rId6" Type="http://schemas.openxmlformats.org/officeDocument/2006/relationships/vmlDrawing" Target="../drawings/vmlDrawing2.vml"/><Relationship Id="rId5" Type="http://schemas.openxmlformats.org/officeDocument/2006/relationships/slideLayout" Target="../slideLayouts/slideLayout7.xml"/><Relationship Id="rId4" Type="http://schemas.openxmlformats.org/officeDocument/2006/relationships/image" Target="../media/image15.wmf"/><Relationship Id="rId3" Type="http://schemas.openxmlformats.org/officeDocument/2006/relationships/oleObject" Target="../embeddings/oleObject6.bin"/><Relationship Id="rId2" Type="http://schemas.openxmlformats.org/officeDocument/2006/relationships/image" Target="../media/image14.wmf"/><Relationship Id="rId1" Type="http://schemas.openxmlformats.org/officeDocument/2006/relationships/oleObject" Target="../embeddings/oleObject5.bin"/></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7.png"/></Relationships>
</file>

<file path=ppt/slides/_rels/slide26.xml.rels><?xml version="1.0" encoding="UTF-8" standalone="yes"?>
<Relationships xmlns="http://schemas.openxmlformats.org/package/2006/relationships"><Relationship Id="rId5" Type="http://schemas.openxmlformats.org/officeDocument/2006/relationships/vmlDrawing" Target="../drawings/vmlDrawing3.vml"/><Relationship Id="rId4" Type="http://schemas.openxmlformats.org/officeDocument/2006/relationships/slideLayout" Target="../slideLayouts/slideLayout2.xml"/><Relationship Id="rId3" Type="http://schemas.openxmlformats.org/officeDocument/2006/relationships/image" Target="../media/image19.wmf"/><Relationship Id="rId2" Type="http://schemas.openxmlformats.org/officeDocument/2006/relationships/oleObject" Target="../embeddings/oleObject7.bin"/><Relationship Id="rId1" Type="http://schemas.openxmlformats.org/officeDocument/2006/relationships/image" Target="../media/image18.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0" name="Rectangle 5"/>
          <p:cNvSpPr/>
          <p:nvPr/>
        </p:nvSpPr>
        <p:spPr>
          <a:xfrm>
            <a:off x="1243013" y="2103438"/>
            <a:ext cx="6469062" cy="768350"/>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en-US" altLang="zh-CN" sz="4400" dirty="0">
                <a:solidFill>
                  <a:srgbClr val="CC0066"/>
                </a:solidFill>
                <a:latin typeface="Times New Roman" panose="02020603050405020304" pitchFamily="18" charset="0"/>
                <a:ea typeface="黑体" panose="02010609060101010101" pitchFamily="49" charset="-122"/>
              </a:rPr>
              <a:t>18.1.1   </a:t>
            </a:r>
            <a:r>
              <a:rPr lang="zh-CN" altLang="en-US" sz="4400" dirty="0">
                <a:solidFill>
                  <a:srgbClr val="CC0066"/>
                </a:solidFill>
                <a:latin typeface="Times New Roman" panose="02020603050405020304" pitchFamily="18" charset="0"/>
                <a:ea typeface="黑体" panose="02010609060101010101" pitchFamily="49" charset="-122"/>
              </a:rPr>
              <a:t>平行四边形的性质</a:t>
            </a:r>
            <a:endParaRPr lang="zh-CN" altLang="en-US" sz="4400" dirty="0">
              <a:solidFill>
                <a:srgbClr val="CC0066"/>
              </a:solidFill>
              <a:latin typeface="Times New Roman" panose="02020603050405020304" pitchFamily="18" charset="0"/>
              <a:ea typeface="黑体" panose="02010609060101010101" pitchFamily="49" charset="-122"/>
            </a:endParaRPr>
          </a:p>
        </p:txBody>
      </p:sp>
      <p:sp>
        <p:nvSpPr>
          <p:cNvPr id="2051" name="Text Box 4"/>
          <p:cNvSpPr txBox="1"/>
          <p:nvPr/>
        </p:nvSpPr>
        <p:spPr>
          <a:xfrm>
            <a:off x="754063" y="836613"/>
            <a:ext cx="7686675" cy="10160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6000" dirty="0">
                <a:solidFill>
                  <a:srgbClr val="070707"/>
                </a:solidFill>
                <a:latin typeface="隶书" pitchFamily="49" charset="-122"/>
                <a:ea typeface="隶书" pitchFamily="49" charset="-122"/>
              </a:rPr>
              <a:t>第十八章 平行四边形</a:t>
            </a:r>
            <a:endParaRPr lang="zh-CN" altLang="en-US" sz="6000" dirty="0">
              <a:solidFill>
                <a:srgbClr val="070707"/>
              </a:solidFill>
              <a:latin typeface="隶书" pitchFamily="49" charset="-122"/>
              <a:ea typeface="隶书" pitchFamily="49" charset="-122"/>
            </a:endParaRPr>
          </a:p>
        </p:txBody>
      </p:sp>
      <p:sp>
        <p:nvSpPr>
          <p:cNvPr id="2052" name="AutoShape 7"/>
          <p:cNvSpPr/>
          <p:nvPr/>
        </p:nvSpPr>
        <p:spPr>
          <a:xfrm>
            <a:off x="0" y="6429375"/>
            <a:ext cx="9144000" cy="428625"/>
          </a:xfrm>
          <a:prstGeom prst="flowChartProcess">
            <a:avLst/>
          </a:prstGeom>
          <a:solidFill>
            <a:srgbClr val="008080"/>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1800" dirty="0"/>
          </a:p>
        </p:txBody>
      </p:sp>
      <p:sp>
        <p:nvSpPr>
          <p:cNvPr id="2053" name="MH_Text_1"/>
          <p:cNvSpPr/>
          <p:nvPr/>
        </p:nvSpPr>
        <p:spPr>
          <a:xfrm>
            <a:off x="723900" y="5016500"/>
            <a:ext cx="1665288" cy="1055688"/>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charset="-122"/>
            </a:endParaRPr>
          </a:p>
        </p:txBody>
      </p:sp>
      <p:sp>
        <p:nvSpPr>
          <p:cNvPr id="2054" name="MH_SubTitle_1">
            <a:hlinkClick r:id="rId1" action="ppaction://hlinksldjump"/>
          </p:cNvPr>
          <p:cNvSpPr/>
          <p:nvPr/>
        </p:nvSpPr>
        <p:spPr>
          <a:xfrm>
            <a:off x="722313" y="5287963"/>
            <a:ext cx="1665287"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charset="-122"/>
                <a:ea typeface="微软雅黑" panose="020B0503020204020204" charset="-122"/>
              </a:rPr>
              <a:t>导入新课</a:t>
            </a:r>
            <a:endParaRPr lang="zh-CN" altLang="en-US" sz="1800" b="1" dirty="0">
              <a:solidFill>
                <a:srgbClr val="FFFFFF"/>
              </a:solidFill>
              <a:latin typeface="微软雅黑" panose="020B0503020204020204" charset="-122"/>
              <a:ea typeface="微软雅黑" panose="020B0503020204020204" charset="-122"/>
            </a:endParaRPr>
          </a:p>
        </p:txBody>
      </p:sp>
      <p:sp>
        <p:nvSpPr>
          <p:cNvPr id="2055" name="MH_Other_1"/>
          <p:cNvSpPr/>
          <p:nvPr/>
        </p:nvSpPr>
        <p:spPr>
          <a:xfrm>
            <a:off x="2149475" y="5459413"/>
            <a:ext cx="168275" cy="171450"/>
          </a:xfrm>
          <a:prstGeom prst="ellipse">
            <a:avLst/>
          </a:prstGeom>
          <a:solidFill>
            <a:srgbClr val="FFFFFF"/>
          </a:solidFill>
          <a:ln w="25400" cap="flat" cmpd="sng">
            <a:solidFill>
              <a:srgbClr val="2E617E"/>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sp>
        <p:nvSpPr>
          <p:cNvPr id="2056" name="MH_Text_2"/>
          <p:cNvSpPr/>
          <p:nvPr/>
        </p:nvSpPr>
        <p:spPr>
          <a:xfrm>
            <a:off x="2711450" y="5014913"/>
            <a:ext cx="1665288" cy="1057275"/>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charset="-122"/>
            </a:endParaRPr>
          </a:p>
        </p:txBody>
      </p:sp>
      <p:sp>
        <p:nvSpPr>
          <p:cNvPr id="2057" name="MH_SubTitle_2">
            <a:hlinkClick r:id="rId2" action="ppaction://hlinksldjump"/>
          </p:cNvPr>
          <p:cNvSpPr/>
          <p:nvPr/>
        </p:nvSpPr>
        <p:spPr>
          <a:xfrm>
            <a:off x="2711450" y="5287963"/>
            <a:ext cx="1665288"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charset="-122"/>
                <a:ea typeface="微软雅黑" panose="020B0503020204020204" charset="-122"/>
              </a:rPr>
              <a:t>讲授新课</a:t>
            </a:r>
            <a:endParaRPr lang="zh-CN" altLang="en-US" sz="1800" b="1" dirty="0">
              <a:solidFill>
                <a:srgbClr val="FFFFFF"/>
              </a:solidFill>
              <a:latin typeface="微软雅黑" panose="020B0503020204020204" charset="-122"/>
              <a:ea typeface="微软雅黑" panose="020B0503020204020204" charset="-122"/>
            </a:endParaRPr>
          </a:p>
        </p:txBody>
      </p:sp>
      <p:sp>
        <p:nvSpPr>
          <p:cNvPr id="2058" name="MH_Other_2"/>
          <p:cNvSpPr/>
          <p:nvPr/>
        </p:nvSpPr>
        <p:spPr>
          <a:xfrm>
            <a:off x="2746375" y="5456238"/>
            <a:ext cx="168275" cy="171450"/>
          </a:xfrm>
          <a:prstGeom prst="ellipse">
            <a:avLst/>
          </a:prstGeom>
          <a:solidFill>
            <a:srgbClr val="FFFFFF"/>
          </a:solidFill>
          <a:ln w="25400" cap="flat" cmpd="sng">
            <a:solidFill>
              <a:srgbClr val="707C1A"/>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sp>
        <p:nvSpPr>
          <p:cNvPr id="2059" name="MH_Other_3"/>
          <p:cNvSpPr/>
          <p:nvPr/>
        </p:nvSpPr>
        <p:spPr>
          <a:xfrm>
            <a:off x="4179888" y="5459413"/>
            <a:ext cx="168275" cy="171450"/>
          </a:xfrm>
          <a:prstGeom prst="ellipse">
            <a:avLst/>
          </a:prstGeom>
          <a:solidFill>
            <a:srgbClr val="FFFFFF"/>
          </a:solidFill>
          <a:ln w="25400" cap="flat" cmpd="sng">
            <a:solidFill>
              <a:srgbClr val="707C1A"/>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sp>
        <p:nvSpPr>
          <p:cNvPr id="2060" name="MH_Text_3"/>
          <p:cNvSpPr/>
          <p:nvPr/>
        </p:nvSpPr>
        <p:spPr>
          <a:xfrm>
            <a:off x="4719638" y="5014913"/>
            <a:ext cx="1666875" cy="1057275"/>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charset="-122"/>
            </a:endParaRPr>
          </a:p>
        </p:txBody>
      </p:sp>
      <p:sp>
        <p:nvSpPr>
          <p:cNvPr id="2061" name="MH_SubTitle_3">
            <a:hlinkClick r:id="rId3" action="ppaction://hlinksldjump"/>
          </p:cNvPr>
          <p:cNvSpPr/>
          <p:nvPr/>
        </p:nvSpPr>
        <p:spPr>
          <a:xfrm>
            <a:off x="4719638" y="5287963"/>
            <a:ext cx="1665287"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charset="-122"/>
                <a:ea typeface="微软雅黑" panose="020B0503020204020204" charset="-122"/>
              </a:rPr>
              <a:t>当堂练习</a:t>
            </a:r>
            <a:endParaRPr lang="zh-CN" altLang="en-US" sz="1800" b="1" dirty="0">
              <a:solidFill>
                <a:srgbClr val="FFFFFF"/>
              </a:solidFill>
              <a:latin typeface="微软雅黑" panose="020B0503020204020204" charset="-122"/>
              <a:ea typeface="微软雅黑" panose="020B0503020204020204" charset="-122"/>
            </a:endParaRPr>
          </a:p>
        </p:txBody>
      </p:sp>
      <p:sp>
        <p:nvSpPr>
          <p:cNvPr id="2062" name="MH_Other_4"/>
          <p:cNvSpPr/>
          <p:nvPr/>
        </p:nvSpPr>
        <p:spPr>
          <a:xfrm>
            <a:off x="4776788" y="5456238"/>
            <a:ext cx="169862" cy="171450"/>
          </a:xfrm>
          <a:prstGeom prst="ellipse">
            <a:avLst/>
          </a:prstGeom>
          <a:solidFill>
            <a:srgbClr val="FFFFFF"/>
          </a:solidFill>
          <a:ln w="25400" cap="flat" cmpd="sng">
            <a:solidFill>
              <a:srgbClr val="2E617E"/>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sp>
        <p:nvSpPr>
          <p:cNvPr id="2063" name="MH_Other_5"/>
          <p:cNvSpPr/>
          <p:nvPr/>
        </p:nvSpPr>
        <p:spPr>
          <a:xfrm>
            <a:off x="6178550" y="5459413"/>
            <a:ext cx="168275" cy="171450"/>
          </a:xfrm>
          <a:prstGeom prst="ellipse">
            <a:avLst/>
          </a:prstGeom>
          <a:solidFill>
            <a:srgbClr val="FFFFFF"/>
          </a:solidFill>
          <a:ln w="25400" cap="flat" cmpd="sng">
            <a:solidFill>
              <a:srgbClr val="2E617E"/>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sp>
        <p:nvSpPr>
          <p:cNvPr id="2064" name="MH_Text_4"/>
          <p:cNvSpPr/>
          <p:nvPr/>
        </p:nvSpPr>
        <p:spPr>
          <a:xfrm>
            <a:off x="6727825" y="5014913"/>
            <a:ext cx="1665288" cy="1057275"/>
          </a:xfrm>
          <a:prstGeom prst="roundRect">
            <a:avLst>
              <a:gd name="adj" fmla="val 6991"/>
            </a:avLst>
          </a:prstGeom>
          <a:solidFill>
            <a:srgbClr val="CCFFFF"/>
          </a:solidFill>
          <a:ln w="9525">
            <a:noFill/>
          </a:ln>
          <a:effectLst>
            <a:outerShdw dist="25401" dir="2699999" algn="ctr" rotWithShape="0">
              <a:srgbClr val="000000">
                <a:alpha val="28998"/>
              </a:srgbClr>
            </a:outerShdw>
          </a:effectLst>
        </p:spPr>
        <p:txBody>
          <a:bodyPr lIns="90170" tIns="720090" rIns="90170" bIns="46990" anchor="ctr"/>
          <a:p>
            <a:pPr algn="ctr">
              <a:lnSpc>
                <a:spcPct val="130000"/>
              </a:lnSpc>
            </a:pPr>
            <a:endParaRPr lang="zh-CN" altLang="en-US" sz="1600" dirty="0">
              <a:solidFill>
                <a:srgbClr val="4D4D4D"/>
              </a:solidFill>
              <a:latin typeface="Arial" panose="020B0604020202020204" pitchFamily="34" charset="0"/>
              <a:ea typeface="微软雅黑" panose="020B0503020204020204" charset="-122"/>
            </a:endParaRPr>
          </a:p>
        </p:txBody>
      </p:sp>
      <p:sp>
        <p:nvSpPr>
          <p:cNvPr id="2065" name="MH_SubTitle_4">
            <a:hlinkClick r:id="rId4" action="ppaction://hlinksldjump"/>
          </p:cNvPr>
          <p:cNvSpPr/>
          <p:nvPr/>
        </p:nvSpPr>
        <p:spPr>
          <a:xfrm>
            <a:off x="6727825" y="5287963"/>
            <a:ext cx="1668463" cy="539750"/>
          </a:xfrm>
          <a:prstGeom prst="rect">
            <a:avLst/>
          </a:prstGeom>
          <a:solidFill>
            <a:srgbClr val="008080"/>
          </a:solidFill>
          <a:ln w="9525">
            <a:noFill/>
          </a:ln>
        </p:spPr>
        <p:txBody>
          <a:bodyPr lIns="0" tIns="0" rIns="0"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1800" b="1" dirty="0">
                <a:solidFill>
                  <a:srgbClr val="FFFFFF"/>
                </a:solidFill>
                <a:latin typeface="微软雅黑" panose="020B0503020204020204" charset="-122"/>
                <a:ea typeface="微软雅黑" panose="020B0503020204020204" charset="-122"/>
              </a:rPr>
              <a:t>课堂小结</a:t>
            </a:r>
            <a:endParaRPr lang="zh-CN" altLang="en-US" sz="1800" b="1" dirty="0">
              <a:solidFill>
                <a:srgbClr val="FFFFFF"/>
              </a:solidFill>
              <a:latin typeface="微软雅黑" panose="020B0503020204020204" charset="-122"/>
              <a:ea typeface="微软雅黑" panose="020B0503020204020204" charset="-122"/>
            </a:endParaRPr>
          </a:p>
        </p:txBody>
      </p:sp>
      <p:sp>
        <p:nvSpPr>
          <p:cNvPr id="2066" name="MH_Other_6"/>
          <p:cNvSpPr/>
          <p:nvPr/>
        </p:nvSpPr>
        <p:spPr>
          <a:xfrm>
            <a:off x="6777038" y="5456238"/>
            <a:ext cx="168275" cy="171450"/>
          </a:xfrm>
          <a:prstGeom prst="ellipse">
            <a:avLst/>
          </a:prstGeom>
          <a:solidFill>
            <a:srgbClr val="FFFFFF"/>
          </a:solidFill>
          <a:ln w="25400" cap="flat" cmpd="sng">
            <a:solidFill>
              <a:srgbClr val="707C1A"/>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grpSp>
        <p:nvGrpSpPr>
          <p:cNvPr id="2067" name="MH_Other_7"/>
          <p:cNvGrpSpPr/>
          <p:nvPr/>
        </p:nvGrpSpPr>
        <p:grpSpPr>
          <a:xfrm>
            <a:off x="2085975" y="5411788"/>
            <a:ext cx="890588" cy="266700"/>
            <a:chOff x="0" y="0"/>
            <a:chExt cx="561" cy="169"/>
          </a:xfrm>
        </p:grpSpPr>
        <p:pic>
          <p:nvPicPr>
            <p:cNvPr id="2077" name="MH_Other_7"/>
            <p:cNvPicPr/>
            <p:nvPr/>
          </p:nvPicPr>
          <p:blipFill>
            <a:blip r:embed="rId5"/>
            <a:stretch>
              <a:fillRect/>
            </a:stretch>
          </p:blipFill>
          <p:spPr>
            <a:xfrm>
              <a:off x="0" y="0"/>
              <a:ext cx="561" cy="169"/>
            </a:xfrm>
            <a:prstGeom prst="rect">
              <a:avLst/>
            </a:prstGeom>
            <a:noFill/>
            <a:ln w="9525">
              <a:noFill/>
            </a:ln>
          </p:spPr>
        </p:pic>
        <p:sp>
          <p:nvSpPr>
            <p:cNvPr id="2078" name="Text Box 24"/>
            <p:cNvSpPr txBox="1"/>
            <p:nvPr/>
          </p:nvSpPr>
          <p:spPr>
            <a:xfrm>
              <a:off x="70" y="65"/>
              <a:ext cx="422" cy="39"/>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grpSp>
      <p:sp>
        <p:nvSpPr>
          <p:cNvPr id="2068" name="MH_Other_8"/>
          <p:cNvSpPr/>
          <p:nvPr/>
        </p:nvSpPr>
        <p:spPr>
          <a:xfrm>
            <a:off x="2184400" y="5500688"/>
            <a:ext cx="695325" cy="88900"/>
          </a:xfrm>
          <a:prstGeom prst="roundRect">
            <a:avLst>
              <a:gd name="adj" fmla="val 50000"/>
            </a:avLst>
          </a:prstGeom>
          <a:gradFill rotWithShape="1">
            <a:gsLst>
              <a:gs pos="0">
                <a:srgbClr val="000000">
                  <a:alpha val="1999"/>
                </a:srgbClr>
              </a:gs>
              <a:gs pos="28999">
                <a:srgbClr val="000000">
                  <a:alpha val="1999"/>
                </a:srgbClr>
              </a:gs>
              <a:gs pos="71001">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9000"/>
              </a:srgbClr>
            </a:outerShdw>
          </a:effectLst>
        </p:spPr>
        <p:txBody>
          <a:bodyPr anchor="ctr"/>
          <a:p>
            <a:pPr algn="ctr"/>
            <a:endParaRPr lang="zh-CN" altLang="en-US" sz="1400" dirty="0">
              <a:solidFill>
                <a:srgbClr val="FFFFFF"/>
              </a:solidFill>
              <a:latin typeface="Arial" panose="020B0604020202020204" pitchFamily="34" charset="0"/>
              <a:ea typeface="微软雅黑" panose="020B0503020204020204" charset="-122"/>
            </a:endParaRPr>
          </a:p>
        </p:txBody>
      </p:sp>
      <p:grpSp>
        <p:nvGrpSpPr>
          <p:cNvPr id="2069" name="MH_Other_9"/>
          <p:cNvGrpSpPr/>
          <p:nvPr/>
        </p:nvGrpSpPr>
        <p:grpSpPr>
          <a:xfrm>
            <a:off x="4116388" y="5411788"/>
            <a:ext cx="889000" cy="266700"/>
            <a:chOff x="0" y="0"/>
            <a:chExt cx="560" cy="169"/>
          </a:xfrm>
        </p:grpSpPr>
        <p:pic>
          <p:nvPicPr>
            <p:cNvPr id="2075" name="MH_Other_9"/>
            <p:cNvPicPr/>
            <p:nvPr/>
          </p:nvPicPr>
          <p:blipFill>
            <a:blip r:embed="rId5"/>
            <a:stretch>
              <a:fillRect/>
            </a:stretch>
          </p:blipFill>
          <p:spPr>
            <a:xfrm>
              <a:off x="0" y="0"/>
              <a:ext cx="560" cy="169"/>
            </a:xfrm>
            <a:prstGeom prst="rect">
              <a:avLst/>
            </a:prstGeom>
            <a:noFill/>
            <a:ln w="9525">
              <a:noFill/>
            </a:ln>
          </p:spPr>
        </p:pic>
        <p:sp>
          <p:nvSpPr>
            <p:cNvPr id="2076" name="Text Box 28"/>
            <p:cNvSpPr txBox="1"/>
            <p:nvPr/>
          </p:nvSpPr>
          <p:spPr>
            <a:xfrm>
              <a:off x="70" y="65"/>
              <a:ext cx="422" cy="39"/>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grpSp>
      <p:sp>
        <p:nvSpPr>
          <p:cNvPr id="2070" name="MH_Other_10"/>
          <p:cNvSpPr/>
          <p:nvPr/>
        </p:nvSpPr>
        <p:spPr>
          <a:xfrm>
            <a:off x="4214813" y="5500688"/>
            <a:ext cx="695325" cy="88900"/>
          </a:xfrm>
          <a:prstGeom prst="roundRect">
            <a:avLst>
              <a:gd name="adj" fmla="val 50000"/>
            </a:avLst>
          </a:prstGeom>
          <a:gradFill rotWithShape="1">
            <a:gsLst>
              <a:gs pos="0">
                <a:srgbClr val="000000">
                  <a:alpha val="1999"/>
                </a:srgbClr>
              </a:gs>
              <a:gs pos="28999">
                <a:srgbClr val="000000">
                  <a:alpha val="1999"/>
                </a:srgbClr>
              </a:gs>
              <a:gs pos="71001">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9000"/>
              </a:srgbClr>
            </a:outerShdw>
          </a:effectLst>
        </p:spPr>
        <p:txBody>
          <a:bodyPr anchor="ctr"/>
          <a:p>
            <a:pPr algn="ctr"/>
            <a:endParaRPr lang="zh-CN" altLang="en-US" sz="1400" dirty="0">
              <a:solidFill>
                <a:srgbClr val="FFFFFF"/>
              </a:solidFill>
              <a:latin typeface="Arial" panose="020B0604020202020204" pitchFamily="34" charset="0"/>
              <a:ea typeface="微软雅黑" panose="020B0503020204020204" charset="-122"/>
            </a:endParaRPr>
          </a:p>
        </p:txBody>
      </p:sp>
      <p:pic>
        <p:nvPicPr>
          <p:cNvPr id="2071" name="MH_Other_11"/>
          <p:cNvPicPr/>
          <p:nvPr/>
        </p:nvPicPr>
        <p:blipFill>
          <a:blip r:embed="rId5"/>
          <a:stretch>
            <a:fillRect/>
          </a:stretch>
        </p:blipFill>
        <p:spPr>
          <a:xfrm>
            <a:off x="6115050" y="5411788"/>
            <a:ext cx="890588" cy="266700"/>
          </a:xfrm>
          <a:prstGeom prst="rect">
            <a:avLst/>
          </a:prstGeom>
          <a:noFill/>
          <a:ln w="9525">
            <a:noFill/>
          </a:ln>
        </p:spPr>
      </p:pic>
      <p:sp>
        <p:nvSpPr>
          <p:cNvPr id="2072" name="Text Box 31"/>
          <p:cNvSpPr txBox="1"/>
          <p:nvPr/>
        </p:nvSpPr>
        <p:spPr>
          <a:xfrm>
            <a:off x="6226175" y="5513388"/>
            <a:ext cx="669925" cy="61912"/>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1400" dirty="0">
              <a:solidFill>
                <a:srgbClr val="FFFFFF"/>
              </a:solidFill>
              <a:ea typeface="微软雅黑" panose="020B0503020204020204" charset="-122"/>
            </a:endParaRPr>
          </a:p>
        </p:txBody>
      </p:sp>
      <p:sp>
        <p:nvSpPr>
          <p:cNvPr id="2073" name="MH_Other_12"/>
          <p:cNvSpPr/>
          <p:nvPr/>
        </p:nvSpPr>
        <p:spPr>
          <a:xfrm>
            <a:off x="6213475" y="5500688"/>
            <a:ext cx="695325" cy="88900"/>
          </a:xfrm>
          <a:prstGeom prst="roundRect">
            <a:avLst>
              <a:gd name="adj" fmla="val 50000"/>
            </a:avLst>
          </a:prstGeom>
          <a:gradFill rotWithShape="1">
            <a:gsLst>
              <a:gs pos="0">
                <a:srgbClr val="000000">
                  <a:alpha val="1999"/>
                </a:srgbClr>
              </a:gs>
              <a:gs pos="28999">
                <a:srgbClr val="000000">
                  <a:alpha val="1999"/>
                </a:srgbClr>
              </a:gs>
              <a:gs pos="71001">
                <a:srgbClr val="000000">
                  <a:alpha val="1999"/>
                </a:srgbClr>
              </a:gs>
              <a:gs pos="100000">
                <a:srgbClr val="000000">
                  <a:alpha val="1999"/>
                </a:srgbClr>
              </a:gs>
            </a:gsLst>
            <a:path path="rect">
              <a:fillToRect l="50000" t="50000" r="50000" b="50000"/>
            </a:path>
            <a:tileRect/>
          </a:gradFill>
          <a:ln w="9525">
            <a:noFill/>
          </a:ln>
          <a:effectLst>
            <a:outerShdw sx="102000" sy="102000" algn="ctr" rotWithShape="0">
              <a:srgbClr val="000000">
                <a:alpha val="39000"/>
              </a:srgbClr>
            </a:outerShdw>
          </a:effectLst>
        </p:spPr>
        <p:txBody>
          <a:bodyPr anchor="ctr"/>
          <a:p>
            <a:pPr algn="ctr"/>
            <a:endParaRPr lang="zh-CN" altLang="en-US" sz="1400" dirty="0">
              <a:solidFill>
                <a:srgbClr val="FFFFFF"/>
              </a:solidFill>
              <a:latin typeface="Arial" panose="020B0604020202020204" pitchFamily="34" charset="0"/>
              <a:ea typeface="微软雅黑" panose="020B0503020204020204" charset="-122"/>
            </a:endParaRPr>
          </a:p>
        </p:txBody>
      </p:sp>
      <p:sp>
        <p:nvSpPr>
          <p:cNvPr id="2074" name="Rectangle 5"/>
          <p:cNvSpPr/>
          <p:nvPr/>
        </p:nvSpPr>
        <p:spPr>
          <a:xfrm>
            <a:off x="779463" y="3206750"/>
            <a:ext cx="7613650" cy="644525"/>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3600" dirty="0">
                <a:latin typeface="Times New Roman" panose="02020603050405020304" pitchFamily="18" charset="0"/>
                <a:ea typeface="黑体" panose="02010609060101010101" pitchFamily="49" charset="-122"/>
              </a:rPr>
              <a:t>第</a:t>
            </a:r>
            <a:r>
              <a:rPr lang="en-US" altLang="zh-CN" sz="3600" dirty="0">
                <a:latin typeface="Times New Roman" panose="02020603050405020304" pitchFamily="18" charset="0"/>
                <a:ea typeface="黑体" panose="02010609060101010101" pitchFamily="49" charset="-122"/>
              </a:rPr>
              <a:t>2</a:t>
            </a:r>
            <a:r>
              <a:rPr lang="zh-CN" altLang="en-US" sz="3600" dirty="0">
                <a:latin typeface="Times New Roman" panose="02020603050405020304" pitchFamily="18" charset="0"/>
                <a:ea typeface="黑体" panose="02010609060101010101" pitchFamily="49" charset="-122"/>
              </a:rPr>
              <a:t>课时   平行四边形的对角线的特征</a:t>
            </a:r>
            <a:endParaRPr lang="zh-CN" altLang="en-US" sz="3600" dirty="0">
              <a:latin typeface="Times New Roman" panose="02020603050405020304" pitchFamily="18" charset="0"/>
              <a:ea typeface="黑体" panose="02010609060101010101"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9"/>
          <p:cNvGrpSpPr/>
          <p:nvPr/>
        </p:nvGrpSpPr>
        <p:grpSpPr>
          <a:xfrm>
            <a:off x="2506663" y="1214438"/>
            <a:ext cx="2708275" cy="633412"/>
            <a:chOff x="348" y="0"/>
            <a:chExt cx="4262" cy="998"/>
          </a:xfrm>
        </p:grpSpPr>
        <p:grpSp>
          <p:nvGrpSpPr>
            <p:cNvPr id="3076" name="Group 10"/>
            <p:cNvGrpSpPr/>
            <p:nvPr/>
          </p:nvGrpSpPr>
          <p:grpSpPr>
            <a:xfrm>
              <a:off x="348" y="337"/>
              <a:ext cx="349" cy="340"/>
              <a:chOff x="348" y="329"/>
              <a:chExt cx="349" cy="340"/>
            </a:xfrm>
          </p:grpSpPr>
          <p:sp>
            <p:nvSpPr>
              <p:cNvPr id="3078" name="MH_Other_9"/>
              <p:cNvSpPr>
                <a:spLocks noEditPoints="1"/>
              </p:cNvSpPr>
              <p:nvPr/>
            </p:nvSpPr>
            <p:spPr>
              <a:xfrm>
                <a:off x="348" y="329"/>
                <a:ext cx="349" cy="340"/>
              </a:xfrm>
              <a:custGeom>
                <a:avLst/>
                <a:gdLst>
                  <a:gd name="txL" fmla="*/ 0 w 108"/>
                  <a:gd name="txT" fmla="*/ 0 h 107"/>
                  <a:gd name="txR" fmla="*/ 108 w 108"/>
                  <a:gd name="txB" fmla="*/ 107 h 107"/>
                </a:gdLst>
                <a:ahLst/>
                <a:cxnLst>
                  <a:cxn ang="0">
                    <a:pos x="339" y="302"/>
                  </a:cxn>
                  <a:cxn ang="0">
                    <a:pos x="246" y="210"/>
                  </a:cxn>
                  <a:cxn ang="0">
                    <a:pos x="268" y="133"/>
                  </a:cxn>
                  <a:cxn ang="0">
                    <a:pos x="136" y="0"/>
                  </a:cxn>
                  <a:cxn ang="0">
                    <a:pos x="0" y="133"/>
                  </a:cxn>
                  <a:cxn ang="0">
                    <a:pos x="136" y="264"/>
                  </a:cxn>
                  <a:cxn ang="0">
                    <a:pos x="213" y="241"/>
                  </a:cxn>
                  <a:cxn ang="0">
                    <a:pos x="307" y="334"/>
                  </a:cxn>
                  <a:cxn ang="0">
                    <a:pos x="323" y="340"/>
                  </a:cxn>
                  <a:cxn ang="0">
                    <a:pos x="339" y="334"/>
                  </a:cxn>
                  <a:cxn ang="0">
                    <a:pos x="339" y="302"/>
                  </a:cxn>
                  <a:cxn ang="0">
                    <a:pos x="23" y="133"/>
                  </a:cxn>
                  <a:cxn ang="0">
                    <a:pos x="136" y="22"/>
                  </a:cxn>
                  <a:cxn ang="0">
                    <a:pos x="246" y="133"/>
                  </a:cxn>
                  <a:cxn ang="0">
                    <a:pos x="136" y="241"/>
                  </a:cxn>
                  <a:cxn ang="0">
                    <a:pos x="23" y="133"/>
                  </a:cxn>
                </a:cxnLst>
                <a:rect l="txL" t="txT" r="txR" b="txB"/>
                <a:pathLst>
                  <a:path w="108" h="107">
                    <a:moveTo>
                      <a:pt x="105" y="95"/>
                    </a:moveTo>
                    <a:cubicBezTo>
                      <a:pt x="76" y="66"/>
                      <a:pt x="76" y="66"/>
                      <a:pt x="76" y="66"/>
                    </a:cubicBezTo>
                    <a:cubicBezTo>
                      <a:pt x="81" y="59"/>
                      <a:pt x="83" y="51"/>
                      <a:pt x="83" y="42"/>
                    </a:cubicBezTo>
                    <a:cubicBezTo>
                      <a:pt x="83" y="19"/>
                      <a:pt x="65" y="0"/>
                      <a:pt x="42" y="0"/>
                    </a:cubicBezTo>
                    <a:cubicBezTo>
                      <a:pt x="19" y="0"/>
                      <a:pt x="0" y="19"/>
                      <a:pt x="0" y="42"/>
                    </a:cubicBezTo>
                    <a:cubicBezTo>
                      <a:pt x="0" y="65"/>
                      <a:pt x="19" y="83"/>
                      <a:pt x="42" y="83"/>
                    </a:cubicBezTo>
                    <a:cubicBezTo>
                      <a:pt x="51" y="83"/>
                      <a:pt x="59" y="81"/>
                      <a:pt x="66" y="76"/>
                    </a:cubicBezTo>
                    <a:cubicBezTo>
                      <a:pt x="95" y="105"/>
                      <a:pt x="95" y="105"/>
                      <a:pt x="95" y="105"/>
                    </a:cubicBezTo>
                    <a:cubicBezTo>
                      <a:pt x="96" y="106"/>
                      <a:pt x="98" y="107"/>
                      <a:pt x="100" y="107"/>
                    </a:cubicBezTo>
                    <a:cubicBezTo>
                      <a:pt x="101" y="107"/>
                      <a:pt x="103" y="106"/>
                      <a:pt x="105" y="105"/>
                    </a:cubicBezTo>
                    <a:cubicBezTo>
                      <a:pt x="108" y="102"/>
                      <a:pt x="108" y="97"/>
                      <a:pt x="105" y="95"/>
                    </a:cubicBezTo>
                    <a:moveTo>
                      <a:pt x="7" y="42"/>
                    </a:moveTo>
                    <a:cubicBezTo>
                      <a:pt x="7" y="23"/>
                      <a:pt x="23" y="7"/>
                      <a:pt x="42" y="7"/>
                    </a:cubicBezTo>
                    <a:cubicBezTo>
                      <a:pt x="61" y="7"/>
                      <a:pt x="76" y="23"/>
                      <a:pt x="76" y="42"/>
                    </a:cubicBezTo>
                    <a:cubicBezTo>
                      <a:pt x="76" y="61"/>
                      <a:pt x="61" y="76"/>
                      <a:pt x="42" y="76"/>
                    </a:cubicBezTo>
                    <a:cubicBezTo>
                      <a:pt x="23" y="76"/>
                      <a:pt x="7" y="61"/>
                      <a:pt x="7" y="42"/>
                    </a:cubicBezTo>
                  </a:path>
                </a:pathLst>
              </a:custGeom>
              <a:solidFill>
                <a:srgbClr val="FFFFFF">
                  <a:alpha val="100000"/>
                </a:srgbClr>
              </a:solidFill>
              <a:ln w="9525">
                <a:noFill/>
              </a:ln>
            </p:spPr>
            <p:txBody>
              <a:bodyPr/>
              <a:p>
                <a:endParaRPr lang="zh-CN" altLang="en-US"/>
              </a:p>
            </p:txBody>
          </p:sp>
          <p:sp>
            <p:nvSpPr>
              <p:cNvPr id="3079" name="MH_Other_10"/>
              <p:cNvSpPr/>
              <p:nvPr/>
            </p:nvSpPr>
            <p:spPr>
              <a:xfrm>
                <a:off x="428" y="404"/>
                <a:ext cx="140" cy="140"/>
              </a:xfrm>
              <a:custGeom>
                <a:avLst/>
                <a:gdLst>
                  <a:gd name="txL" fmla="*/ 0 w 43"/>
                  <a:gd name="txT" fmla="*/ 0 h 44"/>
                  <a:gd name="txR" fmla="*/ 43 w 43"/>
                  <a:gd name="txB" fmla="*/ 44 h 44"/>
                </a:gdLst>
                <a:ahLst/>
                <a:cxnLst>
                  <a:cxn ang="0">
                    <a:pos x="127" y="57"/>
                  </a:cxn>
                  <a:cxn ang="0">
                    <a:pos x="81" y="57"/>
                  </a:cxn>
                  <a:cxn ang="0">
                    <a:pos x="81" y="13"/>
                  </a:cxn>
                  <a:cxn ang="0">
                    <a:pos x="68" y="0"/>
                  </a:cxn>
                  <a:cxn ang="0">
                    <a:pos x="59" y="13"/>
                  </a:cxn>
                  <a:cxn ang="0">
                    <a:pos x="59" y="57"/>
                  </a:cxn>
                  <a:cxn ang="0">
                    <a:pos x="10" y="57"/>
                  </a:cxn>
                  <a:cxn ang="0">
                    <a:pos x="0" y="70"/>
                  </a:cxn>
                  <a:cxn ang="0">
                    <a:pos x="10" y="83"/>
                  </a:cxn>
                  <a:cxn ang="0">
                    <a:pos x="59" y="83"/>
                  </a:cxn>
                  <a:cxn ang="0">
                    <a:pos x="59" y="127"/>
                  </a:cxn>
                  <a:cxn ang="0">
                    <a:pos x="68" y="140"/>
                  </a:cxn>
                  <a:cxn ang="0">
                    <a:pos x="81" y="127"/>
                  </a:cxn>
                  <a:cxn ang="0">
                    <a:pos x="81" y="83"/>
                  </a:cxn>
                  <a:cxn ang="0">
                    <a:pos x="127" y="83"/>
                  </a:cxn>
                  <a:cxn ang="0">
                    <a:pos x="140" y="70"/>
                  </a:cxn>
                  <a:cxn ang="0">
                    <a:pos x="127" y="57"/>
                  </a:cxn>
                </a:cxnLst>
                <a:rect l="txL" t="txT" r="txR" b="txB"/>
                <a:pathLst>
                  <a:path w="43" h="44">
                    <a:moveTo>
                      <a:pt x="39" y="18"/>
                    </a:moveTo>
                    <a:cubicBezTo>
                      <a:pt x="25" y="18"/>
                      <a:pt x="25" y="18"/>
                      <a:pt x="25" y="18"/>
                    </a:cubicBezTo>
                    <a:cubicBezTo>
                      <a:pt x="25" y="4"/>
                      <a:pt x="25" y="4"/>
                      <a:pt x="25" y="4"/>
                    </a:cubicBezTo>
                    <a:cubicBezTo>
                      <a:pt x="25" y="2"/>
                      <a:pt x="23" y="0"/>
                      <a:pt x="21" y="0"/>
                    </a:cubicBezTo>
                    <a:cubicBezTo>
                      <a:pt x="19" y="0"/>
                      <a:pt x="18" y="2"/>
                      <a:pt x="18" y="4"/>
                    </a:cubicBezTo>
                    <a:cubicBezTo>
                      <a:pt x="18" y="18"/>
                      <a:pt x="18" y="18"/>
                      <a:pt x="18" y="18"/>
                    </a:cubicBezTo>
                    <a:cubicBezTo>
                      <a:pt x="3" y="18"/>
                      <a:pt x="3" y="18"/>
                      <a:pt x="3" y="18"/>
                    </a:cubicBezTo>
                    <a:cubicBezTo>
                      <a:pt x="1" y="18"/>
                      <a:pt x="0" y="20"/>
                      <a:pt x="0" y="22"/>
                    </a:cubicBezTo>
                    <a:cubicBezTo>
                      <a:pt x="0" y="24"/>
                      <a:pt x="1" y="26"/>
                      <a:pt x="3" y="26"/>
                    </a:cubicBezTo>
                    <a:cubicBezTo>
                      <a:pt x="18" y="26"/>
                      <a:pt x="18" y="26"/>
                      <a:pt x="18" y="26"/>
                    </a:cubicBezTo>
                    <a:cubicBezTo>
                      <a:pt x="18" y="40"/>
                      <a:pt x="18" y="40"/>
                      <a:pt x="18" y="40"/>
                    </a:cubicBezTo>
                    <a:cubicBezTo>
                      <a:pt x="18" y="42"/>
                      <a:pt x="19" y="44"/>
                      <a:pt x="21" y="44"/>
                    </a:cubicBezTo>
                    <a:cubicBezTo>
                      <a:pt x="23" y="44"/>
                      <a:pt x="25" y="42"/>
                      <a:pt x="25" y="40"/>
                    </a:cubicBezTo>
                    <a:cubicBezTo>
                      <a:pt x="25" y="26"/>
                      <a:pt x="25" y="26"/>
                      <a:pt x="25" y="26"/>
                    </a:cubicBezTo>
                    <a:cubicBezTo>
                      <a:pt x="39" y="26"/>
                      <a:pt x="39" y="26"/>
                      <a:pt x="39" y="26"/>
                    </a:cubicBezTo>
                    <a:cubicBezTo>
                      <a:pt x="41" y="26"/>
                      <a:pt x="43" y="24"/>
                      <a:pt x="43" y="22"/>
                    </a:cubicBezTo>
                    <a:cubicBezTo>
                      <a:pt x="43" y="20"/>
                      <a:pt x="41" y="18"/>
                      <a:pt x="39" y="18"/>
                    </a:cubicBezTo>
                  </a:path>
                </a:pathLst>
              </a:custGeom>
              <a:solidFill>
                <a:srgbClr val="FFFFFF">
                  <a:alpha val="100000"/>
                </a:srgbClr>
              </a:solidFill>
              <a:ln w="9525">
                <a:noFill/>
              </a:ln>
            </p:spPr>
            <p:txBody>
              <a:bodyPr/>
              <a:p>
                <a:endParaRPr lang="zh-CN" altLang="en-US"/>
              </a:p>
            </p:txBody>
          </p:sp>
        </p:grpSp>
        <p:sp>
          <p:nvSpPr>
            <p:cNvPr id="3077" name="MH_SubTitle_4"/>
            <p:cNvSpPr txBox="1"/>
            <p:nvPr/>
          </p:nvSpPr>
          <p:spPr>
            <a:xfrm>
              <a:off x="1574" y="0"/>
              <a:ext cx="3036" cy="998"/>
            </a:xfrm>
            <a:prstGeom prst="rect">
              <a:avLst/>
            </a:prstGeom>
            <a:noFill/>
            <a:ln w="9525">
              <a:noFill/>
            </a:ln>
          </p:spPr>
          <p:txBody>
            <a:bodyPr lIns="90170" tIns="46990" rIns="90170" bIns="4699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b="1" dirty="0">
                  <a:solidFill>
                    <a:schemeClr val="tx2"/>
                  </a:solidFill>
                  <a:latin typeface="微软雅黑" panose="020B0503020204020204" charset="-122"/>
                  <a:ea typeface="微软雅黑" panose="020B0503020204020204" charset="-122"/>
                </a:rPr>
                <a:t>学习目标</a:t>
              </a:r>
              <a:endParaRPr lang="zh-CN" altLang="en-US" b="1" dirty="0">
                <a:solidFill>
                  <a:schemeClr val="tx2"/>
                </a:solidFill>
                <a:latin typeface="微软雅黑" panose="020B0503020204020204" charset="-122"/>
                <a:ea typeface="微软雅黑" panose="020B0503020204020204" charset="-122"/>
              </a:endParaRPr>
            </a:p>
          </p:txBody>
        </p:sp>
      </p:grpSp>
      <p:sp>
        <p:nvSpPr>
          <p:cNvPr id="11270" name="TextBox 10"/>
          <p:cNvSpPr txBox="1"/>
          <p:nvPr/>
        </p:nvSpPr>
        <p:spPr>
          <a:xfrm>
            <a:off x="342900" y="2052638"/>
            <a:ext cx="8459788" cy="17700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掌握平行四边形对角线互相平分的性质；（重点）</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sym typeface="宋体" panose="02010600030101010101" pitchFamily="2" charset="-122"/>
              </a:rPr>
              <a:t>经历对平行四边形性质的猜想与证明的过程，渗透</a:t>
            </a:r>
            <a:endParaRPr lang="zh-CN" altLang="en-US" sz="2800" dirty="0">
              <a:latin typeface="Times New Roman" panose="02020603050405020304" pitchFamily="18" charset="0"/>
              <a:ea typeface="黑体" panose="02010609060101010101" pitchFamily="49" charset="-122"/>
              <a:sym typeface="宋体" panose="02010600030101010101" pitchFamily="2" charset="-122"/>
            </a:endParaRPr>
          </a:p>
          <a:p>
            <a:pPr marL="0" lvl="0" indent="0" eaLnBrk="1" hangingPunct="1">
              <a:lnSpc>
                <a:spcPct val="13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sym typeface="宋体" panose="02010600030101010101" pitchFamily="2" charset="-122"/>
              </a:rPr>
              <a:t>   转化思想， 体会图形性质探究的一般思路</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（难点） </a:t>
            </a:r>
            <a:endParaRPr lang="zh-CN" altLang="en-US" sz="2800" dirty="0">
              <a:latin typeface="Times New Roman" panose="02020603050405020304" pitchFamily="18" charset="0"/>
              <a:ea typeface="黑体" panose="02010609060101010101" pitchFamily="49"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1270"/>
                                        </p:tgtEl>
                                        <p:attrNameLst>
                                          <p:attrName>style.visibility</p:attrName>
                                        </p:attrNameLst>
                                      </p:cBhvr>
                                      <p:to>
                                        <p:strVal val="visible"/>
                                      </p:to>
                                    </p:set>
                                    <p:anim calcmode="lin" valueType="num">
                                      <p:cBhvr>
                                        <p:cTn id="12" dur="500" fill="hold"/>
                                        <p:tgtEl>
                                          <p:spTgt spid="11270"/>
                                        </p:tgtEl>
                                        <p:attrNameLst>
                                          <p:attrName>ppt_w</p:attrName>
                                        </p:attrNameLst>
                                      </p:cBhvr>
                                      <p:tavLst>
                                        <p:tav tm="0">
                                          <p:val>
                                            <p:fltVal val="0.000000"/>
                                          </p:val>
                                        </p:tav>
                                        <p:tav tm="100000">
                                          <p:val>
                                            <p:strVal val="#ppt_w"/>
                                          </p:val>
                                        </p:tav>
                                      </p:tavLst>
                                    </p:anim>
                                    <p:anim calcmode="lin" valueType="num">
                                      <p:cBhvr>
                                        <p:cTn id="13" dur="500" fill="hold"/>
                                        <p:tgtEl>
                                          <p:spTgt spid="11270"/>
                                        </p:tgtEl>
                                        <p:attrNameLst>
                                          <p:attrName>ppt_h</p:attrName>
                                        </p:attrNameLst>
                                      </p:cBhvr>
                                      <p:tavLst>
                                        <p:tav tm="0">
                                          <p:val>
                                            <p:fltVal val="0.000000"/>
                                          </p:val>
                                        </p:tav>
                                        <p:tav tm="100000">
                                          <p:val>
                                            <p:strVal val="#ppt_h"/>
                                          </p:val>
                                        </p:tav>
                                      </p:tavLst>
                                    </p:anim>
                                    <p:animEffect transition="in" filter="fade">
                                      <p:cBhvr>
                                        <p:cTn id="14" dur="500"/>
                                        <p:tgtEl>
                                          <p:spTgt spid="11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8" name="矩形 80"/>
          <p:cNvSpPr/>
          <p:nvPr/>
        </p:nvSpPr>
        <p:spPr>
          <a:xfrm>
            <a:off x="0" y="58738"/>
            <a:ext cx="1217613" cy="4000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FZYaoTi" pitchFamily="2" charset="-122"/>
              </a:rPr>
              <a:t>导入新课</a:t>
            </a:r>
            <a:endParaRPr lang="zh-CN" altLang="en-US" sz="2000" dirty="0">
              <a:solidFill>
                <a:srgbClr val="228B8B"/>
              </a:solidFill>
            </a:endParaRPr>
          </a:p>
        </p:txBody>
      </p:sp>
      <p:pic>
        <p:nvPicPr>
          <p:cNvPr id="2" name="图片 11"/>
          <p:cNvPicPr>
            <a:picLocks noChangeAspect="1"/>
          </p:cNvPicPr>
          <p:nvPr/>
        </p:nvPicPr>
        <p:blipFill>
          <a:blip r:embed="rId1"/>
          <a:srcRect l="5431" t="45920" r="67487" b="24055"/>
          <a:stretch>
            <a:fillRect/>
          </a:stretch>
        </p:blipFill>
        <p:spPr>
          <a:xfrm>
            <a:off x="1209675" y="3478213"/>
            <a:ext cx="2478088" cy="1684337"/>
          </a:xfrm>
          <a:prstGeom prst="rect">
            <a:avLst/>
          </a:prstGeom>
          <a:noFill/>
          <a:ln w="9525">
            <a:noFill/>
          </a:ln>
        </p:spPr>
      </p:pic>
      <p:sp>
        <p:nvSpPr>
          <p:cNvPr id="5125" name="文本框 4"/>
          <p:cNvSpPr txBox="1"/>
          <p:nvPr/>
        </p:nvSpPr>
        <p:spPr>
          <a:xfrm>
            <a:off x="392113" y="1270000"/>
            <a:ext cx="8599487" cy="21590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    一位饱经沧桑的老人，经过一辈子的辛勤劳动，到晚年的时候，终于拥有了一块平行四边的土地，由于年迈体弱，他决定把这块土地分给他的四个孩子，他是这样分的：</a:t>
            </a:r>
            <a:endParaRPr lang="zh-CN" altLang="en-US" sz="2800" dirty="0">
              <a:latin typeface="黑体" panose="02010609060101010101" pitchFamily="49" charset="-122"/>
              <a:ea typeface="黑体" panose="02010609060101010101" pitchFamily="49" charset="-122"/>
            </a:endParaRPr>
          </a:p>
        </p:txBody>
      </p:sp>
      <p:pic>
        <p:nvPicPr>
          <p:cNvPr id="5126" name="图片 14"/>
          <p:cNvPicPr>
            <a:picLocks noChangeAspect="1"/>
          </p:cNvPicPr>
          <p:nvPr/>
        </p:nvPicPr>
        <p:blipFill>
          <a:blip r:embed="rId1"/>
          <a:srcRect l="44296" t="36559" r="10651" b="27831"/>
          <a:stretch>
            <a:fillRect/>
          </a:stretch>
        </p:blipFill>
        <p:spPr>
          <a:xfrm>
            <a:off x="4005263" y="3429000"/>
            <a:ext cx="3376612" cy="1636713"/>
          </a:xfrm>
          <a:prstGeom prst="rect">
            <a:avLst/>
          </a:prstGeom>
          <a:noFill/>
          <a:ln w="9525">
            <a:noFill/>
          </a:ln>
        </p:spPr>
      </p:pic>
      <p:sp>
        <p:nvSpPr>
          <p:cNvPr id="5127" name="文本框 21"/>
          <p:cNvSpPr txBox="1"/>
          <p:nvPr/>
        </p:nvSpPr>
        <p:spPr>
          <a:xfrm>
            <a:off x="463550" y="5208588"/>
            <a:ext cx="8199438" cy="112553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   当四个孩子看到时，争论不休，都认为自己分的地少，同学们，你认为老人这样分合理吗</a:t>
            </a:r>
            <a:r>
              <a:rPr lang="en-US" altLang="zh-CN" sz="2800" dirty="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为什么</a:t>
            </a:r>
            <a:r>
              <a:rPr lang="en-US" altLang="zh-CN" sz="2800" dirty="0">
                <a:latin typeface="黑体" panose="02010609060101010101" pitchFamily="49" charset="-122"/>
                <a:ea typeface="黑体" panose="02010609060101010101" pitchFamily="49" charset="-122"/>
              </a:rPr>
              <a:t>?</a:t>
            </a:r>
            <a:endParaRPr lang="zh-CN" altLang="en-US" sz="2800" dirty="0">
              <a:latin typeface="黑体" panose="02010609060101010101" pitchFamily="49" charset="-122"/>
              <a:ea typeface="黑体" panose="02010609060101010101" pitchFamily="49" charset="-122"/>
            </a:endParaRPr>
          </a:p>
        </p:txBody>
      </p:sp>
      <p:sp>
        <p:nvSpPr>
          <p:cNvPr id="4103" name="圆角矩形 31"/>
          <p:cNvSpPr/>
          <p:nvPr/>
        </p:nvSpPr>
        <p:spPr>
          <a:xfrm>
            <a:off x="450850" y="668338"/>
            <a:ext cx="1825625" cy="552450"/>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zh-CN" sz="2800" b="1" dirty="0">
                <a:latin typeface="微软雅黑" panose="020B0503020204020204" charset="-122"/>
                <a:ea typeface="微软雅黑" panose="020B0503020204020204" charset="-122"/>
                <a:sym typeface="微软雅黑" panose="020B0503020204020204" charset="-122"/>
              </a:rPr>
              <a:t>情景引入</a:t>
            </a:r>
            <a:endParaRPr lang="zh-CN" altLang="zh-CN" sz="2800" b="1" dirty="0">
              <a:latin typeface="微软雅黑" panose="020B0503020204020204" charset="-122"/>
              <a:ea typeface="微软雅黑" panose="020B0503020204020204" charset="-122"/>
              <a:sym typeface="微软雅黑" panose="020B0503020204020204" charset="-122"/>
            </a:endParaRPr>
          </a:p>
        </p:txBody>
      </p:sp>
    </p:spTree>
  </p:cSld>
  <p:clrMapOvr>
    <a:masterClrMapping/>
  </p:clrMapOvr>
  <p:transition>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fade">
                                      <p:cBhvr>
                                        <p:cTn id="7" dur="500"/>
                                        <p:tgtEl>
                                          <p:spTgt spid="512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heckerboard(across)">
                                      <p:cBhvr>
                                        <p:cTn id="12" dur="500"/>
                                        <p:tgtEl>
                                          <p:spTgt spid="2"/>
                                        </p:tgtEl>
                                      </p:cBhvr>
                                    </p:animEffect>
                                  </p:childTnLst>
                                </p:cTn>
                              </p:par>
                              <p:par>
                                <p:cTn id="13" presetID="5" presetClass="entr" presetSubtype="10" fill="hold" nodeType="withEffect">
                                  <p:stCondLst>
                                    <p:cond delay="0"/>
                                  </p:stCondLst>
                                  <p:childTnLst>
                                    <p:set>
                                      <p:cBhvr>
                                        <p:cTn id="14" dur="1" fill="hold">
                                          <p:stCondLst>
                                            <p:cond delay="0"/>
                                          </p:stCondLst>
                                        </p:cTn>
                                        <p:tgtEl>
                                          <p:spTgt spid="5126"/>
                                        </p:tgtEl>
                                        <p:attrNameLst>
                                          <p:attrName>style.visibility</p:attrName>
                                        </p:attrNameLst>
                                      </p:cBhvr>
                                      <p:to>
                                        <p:strVal val="visible"/>
                                      </p:to>
                                    </p:set>
                                    <p:animEffect transition="in" filter="checkerboard(across)">
                                      <p:cBhvr>
                                        <p:cTn id="15" dur="500"/>
                                        <p:tgtEl>
                                          <p:spTgt spid="5126"/>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127"/>
                                        </p:tgtEl>
                                        <p:attrNameLst>
                                          <p:attrName>style.visibility</p:attrName>
                                        </p:attrNameLst>
                                      </p:cBhvr>
                                      <p:to>
                                        <p:strVal val="visible"/>
                                      </p:to>
                                    </p:set>
                                    <p:animEffect transition="in" filter="fade">
                                      <p:cBhvr>
                                        <p:cTn id="20" dur="1000"/>
                                        <p:tgtEl>
                                          <p:spTgt spid="5127"/>
                                        </p:tgtEl>
                                      </p:cBhvr>
                                    </p:animEffect>
                                    <p:anim calcmode="lin" valueType="num">
                                      <p:cBhvr>
                                        <p:cTn id="21" dur="1000" fill="hold"/>
                                        <p:tgtEl>
                                          <p:spTgt spid="5127"/>
                                        </p:tgtEl>
                                        <p:attrNameLst>
                                          <p:attrName>ppt_x</p:attrName>
                                        </p:attrNameLst>
                                      </p:cBhvr>
                                      <p:tavLst>
                                        <p:tav tm="0">
                                          <p:val>
                                            <p:strVal val="#ppt_x"/>
                                          </p:val>
                                        </p:tav>
                                        <p:tav tm="100000">
                                          <p:val>
                                            <p:strVal val="#ppt_x"/>
                                          </p:val>
                                        </p:tav>
                                      </p:tavLst>
                                    </p:anim>
                                    <p:anim calcmode="lin" valueType="num">
                                      <p:cBhvr>
                                        <p:cTn id="22" dur="1000" fill="hold"/>
                                        <p:tgtEl>
                                          <p:spTgt spid="51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p:bldP spid="51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矩形 80"/>
          <p:cNvSpPr/>
          <p:nvPr/>
        </p:nvSpPr>
        <p:spPr>
          <a:xfrm>
            <a:off x="71438" y="71438"/>
            <a:ext cx="1217612" cy="4000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FZYaoTi" pitchFamily="2" charset="-122"/>
              </a:rPr>
              <a:t>讲授新课</a:t>
            </a:r>
            <a:endParaRPr lang="zh-CN" altLang="en-US" sz="2000" dirty="0">
              <a:solidFill>
                <a:srgbClr val="228B8B"/>
              </a:solidFill>
            </a:endParaRPr>
          </a:p>
        </p:txBody>
      </p:sp>
      <p:grpSp>
        <p:nvGrpSpPr>
          <p:cNvPr id="5123" name="组合 6147"/>
          <p:cNvGrpSpPr/>
          <p:nvPr/>
        </p:nvGrpSpPr>
        <p:grpSpPr>
          <a:xfrm>
            <a:off x="325438" y="376238"/>
            <a:ext cx="5049837" cy="806450"/>
            <a:chOff x="0" y="0"/>
            <a:chExt cx="7957" cy="1269"/>
          </a:xfrm>
        </p:grpSpPr>
        <p:sp>
          <p:nvSpPr>
            <p:cNvPr id="5139" name="矩形 7"/>
            <p:cNvSpPr/>
            <p:nvPr/>
          </p:nvSpPr>
          <p:spPr>
            <a:xfrm>
              <a:off x="882" y="0"/>
              <a:ext cx="6830" cy="1200"/>
            </a:xfrm>
            <a:custGeom>
              <a:avLst/>
              <a:gdLst>
                <a:gd name="txL" fmla="*/ 0 w 2520280"/>
                <a:gd name="txT" fmla="*/ 0 h 1872208"/>
                <a:gd name="txR" fmla="*/ 2520280 w 2520280"/>
                <a:gd name="txB" fmla="*/ 1872208 h 1872208"/>
              </a:gdLst>
              <a:ahLst/>
              <a:cxnLst>
                <a:cxn ang="0">
                  <a:pos x="0" y="1200"/>
                </a:cxn>
                <a:cxn ang="0">
                  <a:pos x="6830" y="1200"/>
                </a:cxn>
                <a:cxn ang="0">
                  <a:pos x="0" y="1200"/>
                </a:cxn>
                <a:cxn ang="0">
                  <a:pos x="0" y="0"/>
                </a:cxn>
                <a:cxn ang="0">
                  <a:pos x="2" y="0"/>
                </a:cxn>
                <a:cxn ang="0">
                  <a:pos x="0" y="0"/>
                </a:cxn>
              </a:cxnLst>
              <a:rect l="txL" t="txT" r="txR" b="txB"/>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alpha val="100000"/>
                </a:srgbClr>
              </a:solidFill>
              <a:prstDash val="solid"/>
              <a:miter lim="800000"/>
              <a:headEnd type="none" w="med" len="med"/>
              <a:tailEnd type="none" w="med" len="med"/>
            </a:ln>
          </p:spPr>
          <p:txBody>
            <a:bodyPr/>
            <a:p>
              <a:endParaRPr lang="zh-CN" altLang="en-US"/>
            </a:p>
          </p:txBody>
        </p:sp>
        <p:sp>
          <p:nvSpPr>
            <p:cNvPr id="5140" name="任意多边形 16"/>
            <p:cNvSpPr/>
            <p:nvPr/>
          </p:nvSpPr>
          <p:spPr>
            <a:xfrm>
              <a:off x="0" y="454"/>
              <a:ext cx="826" cy="760"/>
            </a:xfrm>
            <a:custGeom>
              <a:avLst/>
              <a:gdLst>
                <a:gd name="txL" fmla="*/ 0 w 696310"/>
                <a:gd name="txT" fmla="*/ 0 h 696310"/>
                <a:gd name="txR" fmla="*/ 696310 w 696310"/>
                <a:gd name="txB" fmla="*/ 696310 h 696310"/>
              </a:gdLst>
              <a:ahLst/>
              <a:cxnLst>
                <a:cxn ang="0">
                  <a:pos x="0" y="0"/>
                </a:cxn>
                <a:cxn ang="0">
                  <a:pos x="545" y="0"/>
                </a:cxn>
                <a:cxn ang="0">
                  <a:pos x="545" y="258"/>
                </a:cxn>
                <a:cxn ang="0">
                  <a:pos x="826" y="258"/>
                </a:cxn>
                <a:cxn ang="0">
                  <a:pos x="826" y="760"/>
                </a:cxn>
                <a:cxn ang="0">
                  <a:pos x="0" y="760"/>
                </a:cxn>
                <a:cxn ang="0">
                  <a:pos x="0" y="0"/>
                </a:cxn>
              </a:cxnLst>
              <a:rect l="txL" t="txT" r="txR" b="txB"/>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alpha val="100000"/>
              </a:srgbClr>
            </a:solidFill>
            <a:ln w="9525">
              <a:noFill/>
            </a:ln>
          </p:spPr>
          <p:txBody>
            <a:bodyPr/>
            <a:p>
              <a:endParaRPr lang="zh-CN" altLang="en-US"/>
            </a:p>
          </p:txBody>
        </p:sp>
        <p:sp>
          <p:nvSpPr>
            <p:cNvPr id="5141" name="矩形 17"/>
            <p:cNvSpPr/>
            <p:nvPr/>
          </p:nvSpPr>
          <p:spPr>
            <a:xfrm>
              <a:off x="570" y="374"/>
              <a:ext cx="258" cy="265"/>
            </a:xfrm>
            <a:prstGeom prst="rect">
              <a:avLst/>
            </a:prstGeom>
            <a:solidFill>
              <a:srgbClr val="008080">
                <a:alpha val="50980"/>
              </a:srgbClr>
            </a:solidFill>
            <a:ln w="9525">
              <a:noFill/>
            </a:ln>
          </p:spPr>
          <p:txBody>
            <a:bodyPr lIns="0" tIns="215900" rIns="179705"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400" dirty="0">
                <a:solidFill>
                  <a:srgbClr val="FFFFFF"/>
                </a:solidFill>
                <a:ea typeface="微软雅黑" panose="020B0503020204020204" charset="-122"/>
              </a:endParaRPr>
            </a:p>
          </p:txBody>
        </p:sp>
        <p:sp>
          <p:nvSpPr>
            <p:cNvPr id="5142" name="文本框 6151"/>
            <p:cNvSpPr txBox="1"/>
            <p:nvPr/>
          </p:nvSpPr>
          <p:spPr>
            <a:xfrm>
              <a:off x="877" y="431"/>
              <a:ext cx="7080" cy="823"/>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006666"/>
                  </a:solidFill>
                  <a:latin typeface="微软雅黑" panose="020B0503020204020204" charset="-122"/>
                  <a:ea typeface="微软雅黑" panose="020B0503020204020204" charset="-122"/>
                  <a:sym typeface="宋体" panose="02010600030101010101" pitchFamily="2" charset="-122"/>
                </a:rPr>
                <a:t>平行四边形的对角线的性质</a:t>
              </a:r>
              <a:endParaRPr lang="zh-CN" altLang="en-US" sz="2800" b="1" dirty="0">
                <a:solidFill>
                  <a:srgbClr val="006666"/>
                </a:solidFill>
                <a:latin typeface="微软雅黑" panose="020B0503020204020204" charset="-122"/>
                <a:ea typeface="微软雅黑" panose="020B0503020204020204" charset="-122"/>
                <a:sym typeface="宋体" panose="02010600030101010101" pitchFamily="2" charset="-122"/>
              </a:endParaRPr>
            </a:p>
          </p:txBody>
        </p:sp>
        <p:sp>
          <p:nvSpPr>
            <p:cNvPr id="5143" name="文本框 6152"/>
            <p:cNvSpPr txBox="1"/>
            <p:nvPr/>
          </p:nvSpPr>
          <p:spPr>
            <a:xfrm>
              <a:off x="0" y="453"/>
              <a:ext cx="872" cy="81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chemeClr val="accent1"/>
                  </a:solidFill>
                  <a:ea typeface="微软雅黑" panose="020B0503020204020204" charset="-122"/>
                </a:rPr>
                <a:t>一</a:t>
              </a:r>
              <a:endParaRPr lang="zh-CN" altLang="en-US" sz="2800" dirty="0">
                <a:solidFill>
                  <a:schemeClr val="accent1"/>
                </a:solidFill>
                <a:ea typeface="微软雅黑" panose="020B0503020204020204" charset="-122"/>
              </a:endParaRPr>
            </a:p>
          </p:txBody>
        </p:sp>
      </p:grpSp>
      <p:sp>
        <p:nvSpPr>
          <p:cNvPr id="2" name="文本框 1"/>
          <p:cNvSpPr txBox="1"/>
          <p:nvPr/>
        </p:nvSpPr>
        <p:spPr>
          <a:xfrm>
            <a:off x="260350" y="1182688"/>
            <a:ext cx="8870950" cy="11239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我们知道平行四边形的边角这两个基本要素的性质，那么平行四边形的对角线又具有怎样的性质呢</a:t>
            </a:r>
            <a:r>
              <a:rPr lang="en-US" altLang="zh-CN"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grpSp>
        <p:nvGrpSpPr>
          <p:cNvPr id="4" name="组合 8"/>
          <p:cNvGrpSpPr/>
          <p:nvPr/>
        </p:nvGrpSpPr>
        <p:grpSpPr>
          <a:xfrm>
            <a:off x="2779713" y="3079750"/>
            <a:ext cx="3354387" cy="2097088"/>
            <a:chOff x="5220072" y="2175247"/>
            <a:chExt cx="3355187" cy="2096430"/>
          </a:xfrm>
        </p:grpSpPr>
        <p:sp>
          <p:nvSpPr>
            <p:cNvPr id="5131" name="平行四边形 2"/>
            <p:cNvSpPr/>
            <p:nvPr/>
          </p:nvSpPr>
          <p:spPr>
            <a:xfrm>
              <a:off x="5580112" y="2492896"/>
              <a:ext cx="2664296" cy="1247943"/>
            </a:xfrm>
            <a:prstGeom prst="parallelogram">
              <a:avLst>
                <a:gd name="adj" fmla="val 36106"/>
              </a:avLst>
            </a:prstGeom>
            <a:noFill/>
            <a:ln w="25400" cap="flat" cmpd="sng">
              <a:solidFill>
                <a:schemeClr val="tx1"/>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5132" name="文本框 3"/>
            <p:cNvSpPr txBox="1"/>
            <p:nvPr/>
          </p:nvSpPr>
          <p:spPr>
            <a:xfrm>
              <a:off x="5220072" y="3687415"/>
              <a:ext cx="360661"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5133" name="文本框 11"/>
            <p:cNvSpPr txBox="1"/>
            <p:nvPr/>
          </p:nvSpPr>
          <p:spPr>
            <a:xfrm>
              <a:off x="7595554" y="3749837"/>
              <a:ext cx="360661"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5134" name="文本框 12"/>
            <p:cNvSpPr txBox="1"/>
            <p:nvPr/>
          </p:nvSpPr>
          <p:spPr>
            <a:xfrm>
              <a:off x="8214598" y="2198199"/>
              <a:ext cx="360661"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5135" name="文本框 13"/>
            <p:cNvSpPr txBox="1"/>
            <p:nvPr/>
          </p:nvSpPr>
          <p:spPr>
            <a:xfrm>
              <a:off x="5618438" y="2175247"/>
              <a:ext cx="360661"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cxnSp>
          <p:nvCxnSpPr>
            <p:cNvPr id="5136" name="直接连接符 5"/>
            <p:cNvCxnSpPr/>
            <p:nvPr/>
          </p:nvCxnSpPr>
          <p:spPr>
            <a:xfrm>
              <a:off x="6011408" y="2498412"/>
              <a:ext cx="1804914" cy="1230229"/>
            </a:xfrm>
            <a:prstGeom prst="line">
              <a:avLst/>
            </a:prstGeom>
            <a:ln w="25400" cap="flat" cmpd="sng">
              <a:solidFill>
                <a:srgbClr val="CC0066"/>
              </a:solidFill>
              <a:prstDash val="solid"/>
              <a:headEnd type="none" w="med" len="med"/>
              <a:tailEnd type="none" w="med" len="med"/>
            </a:ln>
          </p:spPr>
        </p:cxnSp>
        <p:cxnSp>
          <p:nvCxnSpPr>
            <p:cNvPr id="5137" name="直接连接符 7"/>
            <p:cNvCxnSpPr/>
            <p:nvPr/>
          </p:nvCxnSpPr>
          <p:spPr>
            <a:xfrm flipV="1">
              <a:off x="5580112" y="2492896"/>
              <a:ext cx="2634486" cy="1235745"/>
            </a:xfrm>
            <a:prstGeom prst="line">
              <a:avLst/>
            </a:prstGeom>
            <a:ln w="25400" cap="flat" cmpd="sng">
              <a:solidFill>
                <a:srgbClr val="CC0066"/>
              </a:solidFill>
              <a:prstDash val="solid"/>
              <a:headEnd type="none" w="med" len="med"/>
              <a:tailEnd type="none" w="med" len="med"/>
            </a:ln>
          </p:spPr>
        </p:cxnSp>
        <p:sp>
          <p:nvSpPr>
            <p:cNvPr id="5138" name="文本框 18"/>
            <p:cNvSpPr txBox="1"/>
            <p:nvPr/>
          </p:nvSpPr>
          <p:spPr>
            <a:xfrm>
              <a:off x="6630679" y="3112380"/>
              <a:ext cx="360661"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grpSp>
      <p:sp>
        <p:nvSpPr>
          <p:cNvPr id="10" name="文本框 9"/>
          <p:cNvSpPr txBox="1"/>
          <p:nvPr/>
        </p:nvSpPr>
        <p:spPr>
          <a:xfrm>
            <a:off x="350838" y="2306638"/>
            <a:ext cx="8442325" cy="1039813"/>
          </a:xfrm>
          <a:prstGeom prst="rect">
            <a:avLst/>
          </a:prstGeom>
          <a:noFill/>
        </p:spPr>
        <p:txBody>
          <a:bodyPr>
            <a:spAutoFit/>
          </a:bodyPr>
          <a:lstStyle/>
          <a:p>
            <a:pPr marR="0" defTabSz="914400" fontAlgn="auto">
              <a:lnSpc>
                <a:spcPct val="110000"/>
              </a:lnSpc>
              <a:spcBef>
                <a:spcPts val="0"/>
              </a:spcBef>
              <a:spcAft>
                <a:spcPts val="0"/>
              </a:spcAft>
              <a:buClrTx/>
              <a:buSzTx/>
              <a:defRPr/>
            </a:pPr>
            <a:r>
              <a:rPr kumimoji="0" lang="zh-CN" altLang="en-US" sz="2800" kern="1200" cap="none" spc="0" normalizeH="0" baseline="0" noProof="0" dirty="0">
                <a:solidFill>
                  <a:schemeClr val="accent6">
                    <a:lumMod val="75000"/>
                  </a:schemeClr>
                </a:solidFill>
                <a:latin typeface="Times New Roman" panose="02020603050405020304" pitchFamily="18" charset="0"/>
                <a:ea typeface="黑体" panose="02010609060101010101" pitchFamily="49" charset="-122"/>
                <a:cs typeface="+mn-cs"/>
              </a:rPr>
              <a:t>  </a:t>
            </a:r>
            <a:r>
              <a:rPr kumimoji="0" lang="zh-CN" altLang="en-US" sz="2800" kern="1200" cap="none" spc="0" normalizeH="0" baseline="0" noProof="0" dirty="0">
                <a:latin typeface="Times New Roman" panose="02020603050405020304" pitchFamily="18" charset="0"/>
                <a:ea typeface="黑体" panose="02010609060101010101" pitchFamily="49" charset="-122"/>
                <a:cs typeface="+mn-cs"/>
              </a:rPr>
              <a:t> 如图，</a:t>
            </a:r>
            <a:r>
              <a:rPr kumimoji="0" lang="zh-CN" altLang="en-US" sz="2800" kern="0" cap="none" spc="0" normalizeH="0" baseline="0" noProof="0" dirty="0">
                <a:solidFill>
                  <a:srgbClr val="000000"/>
                </a:solidFill>
                <a:latin typeface="Times New Roman" panose="02020603050405020304" pitchFamily="18" charset="0"/>
                <a:ea typeface="黑体" panose="02010609060101010101" pitchFamily="49" charset="-122"/>
                <a:cs typeface="+mn-cs"/>
              </a:rPr>
              <a:t>在</a:t>
            </a:r>
            <a:r>
              <a:rPr kumimoji="0" lang="en-US" altLang="zh-CN" sz="2800" i="1" kern="0" cap="none" spc="0" normalizeH="0" baseline="0" noProof="0" dirty="0">
                <a:solidFill>
                  <a:srgbClr val="000000"/>
                </a:solidFill>
                <a:latin typeface="Times New Roman" panose="02020603050405020304" pitchFamily="18" charset="0"/>
                <a:ea typeface="黑体" panose="02010609060101010101" pitchFamily="49" charset="-122"/>
                <a:cs typeface="+mn-cs"/>
              </a:rPr>
              <a:t>□</a:t>
            </a:r>
            <a:r>
              <a:rPr kumimoji="0" lang="en-US" altLang="zh-CN" sz="2800" i="1" kern="0" cap="none" spc="0" normalizeH="0" baseline="0" noProof="0" dirty="0">
                <a:solidFill>
                  <a:srgbClr val="000000"/>
                </a:solidFill>
                <a:latin typeface="Times New Roman" panose="02020603050405020304" pitchFamily="18" charset="0"/>
                <a:ea typeface="黑体" panose="02010609060101010101" pitchFamily="49" charset="-122"/>
                <a:cs typeface="Times New Roman" panose="02020603050405020304" pitchFamily="18" charset="0"/>
              </a:rPr>
              <a:t>ABCD</a:t>
            </a:r>
            <a:r>
              <a:rPr kumimoji="0" lang="zh-CN" altLang="en-US" sz="2800" kern="0" cap="none" spc="0" normalizeH="0" baseline="0" noProof="0" dirty="0">
                <a:solidFill>
                  <a:srgbClr val="000000"/>
                </a:solidFill>
                <a:latin typeface="Times New Roman" panose="02020603050405020304" pitchFamily="18" charset="0"/>
                <a:ea typeface="黑体" panose="02010609060101010101" pitchFamily="49" charset="-122"/>
                <a:cs typeface="+mn-cs"/>
              </a:rPr>
              <a:t>中，连接</a:t>
            </a:r>
            <a:r>
              <a:rPr kumimoji="0" lang="en-US" altLang="zh-CN" sz="2800" i="1" kern="0" cap="none" spc="0" normalizeH="0" baseline="0" noProof="0" dirty="0">
                <a:solidFill>
                  <a:srgbClr val="000000"/>
                </a:solidFill>
                <a:latin typeface="Times New Roman" panose="02020603050405020304" pitchFamily="18" charset="0"/>
                <a:ea typeface="黑体" panose="02010609060101010101" pitchFamily="49" charset="-122"/>
                <a:cs typeface="Times New Roman" panose="02020603050405020304" pitchFamily="18" charset="0"/>
              </a:rPr>
              <a:t>AC,BD</a:t>
            </a:r>
            <a:r>
              <a:rPr kumimoji="0" lang="en-US" altLang="zh-CN" sz="2800" kern="0" cap="none" spc="0" normalizeH="0" baseline="0" noProof="0" dirty="0">
                <a:solidFill>
                  <a:srgbClr val="000000"/>
                </a:solidFill>
                <a:latin typeface="Times New Roman" panose="02020603050405020304" pitchFamily="18" charset="0"/>
                <a:ea typeface="黑体" panose="02010609060101010101" pitchFamily="49" charset="-122"/>
                <a:cs typeface="+mn-cs"/>
              </a:rPr>
              <a:t>,</a:t>
            </a:r>
            <a:r>
              <a:rPr kumimoji="0" lang="zh-CN" altLang="en-US" sz="2800" kern="0" cap="none" spc="0" normalizeH="0" baseline="0" noProof="0" dirty="0">
                <a:solidFill>
                  <a:srgbClr val="000000"/>
                </a:solidFill>
                <a:latin typeface="Times New Roman" panose="02020603050405020304" pitchFamily="18" charset="0"/>
                <a:ea typeface="黑体" panose="02010609060101010101" pitchFamily="49" charset="-122"/>
                <a:cs typeface="+mn-cs"/>
              </a:rPr>
              <a:t>并设它们相交于点</a:t>
            </a:r>
            <a:r>
              <a:rPr kumimoji="0" lang="en-US" altLang="zh-CN" sz="2800" i="1" kern="0" cap="none" spc="0" normalizeH="0" baseline="0" noProof="0" dirty="0">
                <a:solidFill>
                  <a:srgbClr val="000000"/>
                </a:solidFill>
                <a:latin typeface="Times New Roman" panose="02020603050405020304" pitchFamily="18" charset="0"/>
                <a:ea typeface="黑体" panose="02010609060101010101" pitchFamily="49" charset="-122"/>
                <a:cs typeface="Times New Roman" panose="02020603050405020304" pitchFamily="18" charset="0"/>
              </a:rPr>
              <a:t>O.</a:t>
            </a:r>
            <a:r>
              <a:rPr kumimoji="0" lang="zh-CN" altLang="en-US" sz="2800" kern="0" cap="none" spc="0" normalizeH="0" baseline="0" noProof="0" dirty="0">
                <a:solidFill>
                  <a:srgbClr val="000000"/>
                </a:solidFill>
                <a:latin typeface="Times New Roman" panose="02020603050405020304" pitchFamily="18" charset="0"/>
                <a:ea typeface="黑体" panose="02010609060101010101" pitchFamily="49" charset="-122"/>
                <a:cs typeface="+mn-cs"/>
              </a:rPr>
              <a:t> </a:t>
            </a:r>
            <a:endParaRPr kumimoji="0" lang="zh-CN" altLang="en-US" sz="2800" kern="0" cap="none" spc="0" normalizeH="0" baseline="0" noProof="0" dirty="0">
              <a:solidFill>
                <a:srgbClr val="000000"/>
              </a:solidFill>
              <a:latin typeface="Times New Roman" panose="02020603050405020304" pitchFamily="18" charset="0"/>
              <a:ea typeface="黑体" panose="02010609060101010101" pitchFamily="49" charset="-122"/>
              <a:cs typeface="+mn-cs"/>
            </a:endParaRPr>
          </a:p>
        </p:txBody>
      </p:sp>
      <p:sp>
        <p:nvSpPr>
          <p:cNvPr id="11" name="矩形 10"/>
          <p:cNvSpPr/>
          <p:nvPr/>
        </p:nvSpPr>
        <p:spPr>
          <a:xfrm>
            <a:off x="2346325" y="5202238"/>
            <a:ext cx="4449763" cy="52070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0" i="1"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Times New Roman" panose="02020603050405020304" pitchFamily="18" charset="0"/>
              </a:rPr>
              <a:t>OA</a:t>
            </a:r>
            <a:r>
              <a:rPr kumimoji="0" lang="zh-CN"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mn-cs"/>
              </a:rPr>
              <a:t>与</a:t>
            </a:r>
            <a:r>
              <a:rPr kumimoji="0" lang="en-US" altLang="zh-CN" sz="2800" b="0" i="1"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Times New Roman" panose="02020603050405020304" pitchFamily="18" charset="0"/>
              </a:rPr>
              <a:t>OC,OB</a:t>
            </a:r>
            <a:r>
              <a:rPr kumimoji="0" lang="zh-CN"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mn-cs"/>
              </a:rPr>
              <a:t>与</a:t>
            </a:r>
            <a:r>
              <a:rPr kumimoji="0" lang="en-US" altLang="zh-CN" sz="2800" b="0" i="1"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Times New Roman" panose="02020603050405020304" pitchFamily="18" charset="0"/>
              </a:rPr>
              <a:t>OD</a:t>
            </a:r>
            <a:r>
              <a:rPr kumimoji="0" lang="zh-CN" altLang="en-US" sz="2800" b="0" i="0"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mn-cs"/>
              </a:rPr>
              <a:t>有什么关系</a:t>
            </a:r>
            <a:r>
              <a:rPr kumimoji="0" lang="en-US" altLang="zh-CN" sz="2800" b="0" i="0" u="none" strike="noStrike" kern="0" cap="none" spc="0" normalizeH="0" baseline="0" noProof="0" dirty="0">
                <a:ln>
                  <a:noFill/>
                </a:ln>
                <a:solidFill>
                  <a:srgbClr val="000000"/>
                </a:solidFill>
                <a:effectLst/>
                <a:uLnTx/>
                <a:uFillTx/>
                <a:latin typeface="Times New Roman" panose="02020603050405020304" pitchFamily="18" charset="0"/>
                <a:ea typeface="黑体" panose="02010609060101010101" pitchFamily="49" charset="-122"/>
                <a:cs typeface="+mn-cs"/>
              </a:rPr>
              <a:t>?</a:t>
            </a:r>
            <a:endParaRPr kumimoji="0" lang="zh-CN" altLang="en-US" sz="2800" b="0" i="0" u="none" strike="noStrike" kern="1200" cap="none" spc="0" normalizeH="0" baseline="0" noProof="0" dirty="0">
              <a:ln>
                <a:noFill/>
              </a:ln>
              <a:solidFill>
                <a:schemeClr val="tx1"/>
              </a:solidFill>
              <a:effectLst/>
              <a:uLnTx/>
              <a:uFillTx/>
              <a:latin typeface="Times New Roman" panose="02020603050405020304" pitchFamily="18" charset="0"/>
              <a:ea typeface="黑体" panose="02010609060101010101" pitchFamily="49" charset="-122"/>
              <a:cs typeface="+mn-cs"/>
            </a:endParaRPr>
          </a:p>
        </p:txBody>
      </p:sp>
      <p:sp>
        <p:nvSpPr>
          <p:cNvPr id="15" name="文本框 14"/>
          <p:cNvSpPr txBox="1"/>
          <p:nvPr/>
        </p:nvSpPr>
        <p:spPr>
          <a:xfrm>
            <a:off x="849313" y="5176838"/>
            <a:ext cx="1250950" cy="522288"/>
          </a:xfrm>
          <a:prstGeom prst="rect">
            <a:avLst/>
          </a:prstGeom>
          <a:noFill/>
        </p:spPr>
        <p:txBody>
          <a:bodyPr wrap="none">
            <a:spAutoFit/>
          </a:bodyPr>
          <a:lstStyle/>
          <a:p>
            <a:pPr marR="0" defTabSz="914400" eaLnBrk="0" hangingPunct="0">
              <a:buClrTx/>
              <a:buSzTx/>
              <a:buFontTx/>
              <a:defRPr/>
            </a:pPr>
            <a:r>
              <a:rPr kumimoji="0" lang="zh-CN" altLang="en-US" sz="2800" kern="1200" cap="none" spc="0" normalizeH="0" baseline="0" noProof="0" dirty="0">
                <a:solidFill>
                  <a:schemeClr val="accent6">
                    <a:lumMod val="75000"/>
                  </a:schemeClr>
                </a:solidFill>
                <a:latin typeface="Times New Roman" panose="02020603050405020304" pitchFamily="18" charset="0"/>
                <a:ea typeface="黑体" panose="02010609060101010101" pitchFamily="49" charset="-122"/>
                <a:cs typeface="+mn-cs"/>
              </a:rPr>
              <a:t>猜一猜</a:t>
            </a:r>
            <a:endParaRPr kumimoji="0" lang="zh-CN" altLang="en-US" sz="2800" kern="1200" cap="none" spc="0" normalizeH="0" baseline="0" noProof="0" dirty="0">
              <a:solidFill>
                <a:schemeClr val="accent6">
                  <a:lumMod val="75000"/>
                </a:schemeClr>
              </a:solidFill>
              <a:latin typeface="Times New Roman" panose="02020603050405020304" pitchFamily="18" charset="0"/>
              <a:ea typeface="黑体" panose="02010609060101010101" pitchFamily="49" charset="-122"/>
              <a:cs typeface="+mn-cs"/>
            </a:endParaRPr>
          </a:p>
        </p:txBody>
      </p:sp>
      <p:sp>
        <p:nvSpPr>
          <p:cNvPr id="6153" name="文本框 15"/>
          <p:cNvSpPr txBox="1"/>
          <p:nvPr/>
        </p:nvSpPr>
        <p:spPr>
          <a:xfrm>
            <a:off x="2616200" y="5803900"/>
            <a:ext cx="2898775"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OA=OC,OB=OD</a:t>
            </a:r>
            <a:endParaRPr lang="en-US" altLang="zh-CN" sz="2800" i="1" dirty="0">
              <a:solidFill>
                <a:srgbClr val="FF0000"/>
              </a:solidFill>
              <a:latin typeface="Times New Roman" panose="02020603050405020304" pitchFamily="18" charset="0"/>
              <a:ea typeface="黑体" panose="02010609060101010101" pitchFamily="49" charset="-122"/>
            </a:endParaRPr>
          </a:p>
        </p:txBody>
      </p:sp>
      <p:sp>
        <p:nvSpPr>
          <p:cNvPr id="18454" name="云形标注 8"/>
          <p:cNvSpPr/>
          <p:nvPr/>
        </p:nvSpPr>
        <p:spPr>
          <a:xfrm>
            <a:off x="5875338" y="3902075"/>
            <a:ext cx="3130550" cy="1300163"/>
          </a:xfrm>
          <a:prstGeom prst="cloudCallout">
            <a:avLst>
              <a:gd name="adj1" fmla="val -61764"/>
              <a:gd name="adj2" fmla="val 61977"/>
            </a:avLst>
          </a:prstGeom>
          <a:solidFill>
            <a:schemeClr val="accent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怎样证明这个猜想呢？</a:t>
            </a:r>
            <a:endParaRPr lang="zh-CN" altLang="en-US" sz="2800"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153"/>
                                        </p:tgtEl>
                                        <p:attrNameLst>
                                          <p:attrName>style.visibility</p:attrName>
                                        </p:attrNameLst>
                                      </p:cBhvr>
                                      <p:to>
                                        <p:strVal val="visible"/>
                                      </p:to>
                                    </p:set>
                                    <p:anim calcmode="lin" valueType="num">
                                      <p:cBhvr additive="base">
                                        <p:cTn id="31" dur="500" fill="hold"/>
                                        <p:tgtEl>
                                          <p:spTgt spid="6153"/>
                                        </p:tgtEl>
                                        <p:attrNameLst>
                                          <p:attrName>ppt_x</p:attrName>
                                        </p:attrNameLst>
                                      </p:cBhvr>
                                      <p:tavLst>
                                        <p:tav tm="0">
                                          <p:val>
                                            <p:strVal val="#ppt_x"/>
                                          </p:val>
                                        </p:tav>
                                        <p:tav tm="100000">
                                          <p:val>
                                            <p:strVal val="#ppt_x"/>
                                          </p:val>
                                        </p:tav>
                                      </p:tavLst>
                                    </p:anim>
                                    <p:anim calcmode="lin" valueType="num">
                                      <p:cBhvr additive="base">
                                        <p:cTn id="32" dur="500" fill="hold"/>
                                        <p:tgtEl>
                                          <p:spTgt spid="615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8454"/>
                                        </p:tgtEl>
                                        <p:attrNameLst>
                                          <p:attrName>style.visibility</p:attrName>
                                        </p:attrNameLst>
                                      </p:cBhvr>
                                      <p:to>
                                        <p:strVal val="visible"/>
                                      </p:to>
                                    </p:set>
                                    <p:animEffect transition="in" filter="dissolve">
                                      <p:cBhvr>
                                        <p:cTn id="37" dur="500"/>
                                        <p:tgtEl>
                                          <p:spTgt spid="184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1" grpId="0"/>
      <p:bldP spid="15" grpId="0"/>
      <p:bldP spid="6153" grpId="0"/>
      <p:bldP spid="18454"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 name="Text Box 9"/>
          <p:cNvSpPr txBox="1">
            <a:spLocks noChangeArrowheads="1"/>
          </p:cNvSpPr>
          <p:nvPr/>
        </p:nvSpPr>
        <p:spPr bwMode="auto">
          <a:xfrm>
            <a:off x="441325" y="1295400"/>
            <a:ext cx="8520113" cy="1125538"/>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已知：如图</a:t>
            </a:r>
            <a:r>
              <a:rPr kumimoji="0" lang="en-US" altLang="zh-CN"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a:t>
            </a:r>
            <a:r>
              <a:rPr kumimoji="0" lang="en-US" altLang="zh-CN" sz="2800" b="0" i="1" u="none" strike="noStrike" kern="0" cap="none" spc="0" normalizeH="0" baseline="0" noProof="0" dirty="0" smtClean="0">
                <a:ln>
                  <a:noFill/>
                </a:ln>
                <a:solidFill>
                  <a:srgbClr val="000000"/>
                </a:solidFill>
                <a:effectLst/>
                <a:uLnTx/>
                <a:uFillTx/>
                <a:latin typeface="Times New Roman" panose="02020603050405020304" pitchFamily="18" charset="0"/>
                <a:ea typeface="楷体_GB2312" pitchFamily="49" charset="-122"/>
                <a:cs typeface="+mn-cs"/>
              </a:rPr>
              <a:t>□ </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ABCD</a:t>
            </a:r>
            <a:r>
              <a:rPr kumimoji="0" lang="zh-CN" altLang="en-US"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的对角线</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AC</a:t>
            </a:r>
            <a:r>
              <a:rPr kumimoji="0" lang="zh-CN" altLang="en-US"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BD</a:t>
            </a:r>
            <a:r>
              <a:rPr kumimoji="0" lang="zh-CN" altLang="en-US"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相交于点</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mn-cs"/>
              </a:rPr>
              <a:t>O</a:t>
            </a:r>
            <a:r>
              <a:rPr kumimoji="0" lang="en-US" altLang="zh-CN"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a:t>
            </a:r>
            <a:endParaRPr kumimoji="0" lang="en-US" altLang="zh-CN"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endParaRPr>
          </a:p>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2800" b="0"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n-cs"/>
              </a:rPr>
              <a:t>求证：</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OA</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OC</a:t>
            </a:r>
            <a:r>
              <a:rPr kumimoji="0" lang="zh-CN" altLang="en-US"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OB</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a:t>
            </a:r>
            <a:r>
              <a:rPr kumimoji="0" lang="en-US" altLang="zh-CN" sz="2800" b="0" i="1"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OD</a:t>
            </a:r>
            <a:r>
              <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rPr>
              <a:t>. </a:t>
            </a:r>
            <a:endParaRPr kumimoji="0" lang="en-US" altLang="zh-CN" sz="2800" b="0" i="0" u="none" strike="noStrike" kern="1200" cap="none" spc="0" normalizeH="0" baseline="0" noProof="0" dirty="0" smtClean="0">
              <a:ln>
                <a:noFill/>
              </a:ln>
              <a:solidFill>
                <a:schemeClr val="tx1"/>
              </a:solidFill>
              <a:effectLst/>
              <a:uLnTx/>
              <a:uFillTx/>
              <a:latin typeface="Times New Roman" panose="02020603050405020304" pitchFamily="18" charset="0"/>
              <a:ea typeface="黑体" panose="02010609060101010101" pitchFamily="49" charset="-122"/>
              <a:cs typeface="Times New Roman" panose="02020603050405020304" pitchFamily="18" charset="0"/>
            </a:endParaRPr>
          </a:p>
        </p:txBody>
      </p:sp>
      <p:sp>
        <p:nvSpPr>
          <p:cNvPr id="15" name="Text Box 14"/>
          <p:cNvSpPr txBox="1"/>
          <p:nvPr/>
        </p:nvSpPr>
        <p:spPr>
          <a:xfrm>
            <a:off x="323850" y="2606675"/>
            <a:ext cx="2447925"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证明：</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16" name="Text Box 15"/>
          <p:cNvSpPr txBox="1"/>
          <p:nvPr/>
        </p:nvSpPr>
        <p:spPr>
          <a:xfrm>
            <a:off x="1260475" y="2652713"/>
            <a:ext cx="502920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黑体" panose="02010609060101010101" pitchFamily="49" charset="-122"/>
                <a:ea typeface="黑体" panose="02010609060101010101" pitchFamily="49" charset="-122"/>
              </a:rPr>
              <a:t>是平行四边形， </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17" name="Text Box 16"/>
          <p:cNvSpPr txBox="1"/>
          <p:nvPr/>
        </p:nvSpPr>
        <p:spPr>
          <a:xfrm>
            <a:off x="1260475" y="3228975"/>
            <a:ext cx="4067175" cy="520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AD=BC</a:t>
            </a:r>
            <a:r>
              <a:rPr lang="zh-CN" altLang="en-US" sz="2800" i="1"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AD∥BC,                 </a:t>
            </a:r>
            <a:endParaRPr lang="en-US" altLang="zh-CN" sz="2800" i="1" dirty="0">
              <a:solidFill>
                <a:srgbClr val="FF0000"/>
              </a:solidFill>
              <a:latin typeface="Times New Roman" panose="02020603050405020304" pitchFamily="18" charset="0"/>
              <a:ea typeface="黑体" panose="02010609060101010101" pitchFamily="49" charset="-122"/>
            </a:endParaRPr>
          </a:p>
        </p:txBody>
      </p:sp>
      <p:sp>
        <p:nvSpPr>
          <p:cNvPr id="18" name="Text Box 17"/>
          <p:cNvSpPr txBox="1"/>
          <p:nvPr/>
        </p:nvSpPr>
        <p:spPr>
          <a:xfrm>
            <a:off x="1165225" y="3865563"/>
            <a:ext cx="4030663"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 ∠</a:t>
            </a:r>
            <a:r>
              <a:rPr lang="en-US" altLang="zh-CN" sz="2800" dirty="0">
                <a:solidFill>
                  <a:srgbClr val="FF0000"/>
                </a:solidFill>
                <a:latin typeface="Times New Roman" panose="02020603050405020304" pitchFamily="18" charset="0"/>
                <a:ea typeface="黑体" panose="02010609060101010101" pitchFamily="49" charset="-122"/>
              </a:rPr>
              <a:t>1=∠2</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3=∠4,</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9" name="Text Box 18"/>
          <p:cNvSpPr txBox="1"/>
          <p:nvPr/>
        </p:nvSpPr>
        <p:spPr>
          <a:xfrm>
            <a:off x="1165225" y="4502150"/>
            <a:ext cx="4867275" cy="520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AOD</a:t>
            </a:r>
            <a:r>
              <a:rPr lang="en-US" altLang="zh-CN" sz="2800" dirty="0">
                <a:solidFill>
                  <a:srgbClr val="FF0000"/>
                </a:solidFill>
                <a:latin typeface="宋体" panose="02010600030101010101" pitchFamily="2"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COB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ASA</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0" name="Text Box 19"/>
          <p:cNvSpPr txBox="1"/>
          <p:nvPr/>
        </p:nvSpPr>
        <p:spPr>
          <a:xfrm>
            <a:off x="1165225" y="5137150"/>
            <a:ext cx="3798888"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OA=OC</a:t>
            </a:r>
            <a:r>
              <a:rPr lang="zh-CN" altLang="en-US" sz="2800" i="1"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OB=OD.</a:t>
            </a:r>
            <a:endParaRPr lang="en-US" altLang="zh-CN" sz="2800" i="1" dirty="0">
              <a:solidFill>
                <a:srgbClr val="FF0000"/>
              </a:solidFill>
              <a:latin typeface="Times New Roman" panose="02020603050405020304" pitchFamily="18" charset="0"/>
              <a:ea typeface="黑体" panose="02010609060101010101" pitchFamily="49" charset="-122"/>
            </a:endParaRPr>
          </a:p>
        </p:txBody>
      </p:sp>
      <p:grpSp>
        <p:nvGrpSpPr>
          <p:cNvPr id="2" name="组合 28"/>
          <p:cNvGrpSpPr/>
          <p:nvPr/>
        </p:nvGrpSpPr>
        <p:grpSpPr>
          <a:xfrm>
            <a:off x="5291138" y="1958975"/>
            <a:ext cx="3890962" cy="2178050"/>
            <a:chOff x="5291583" y="1671536"/>
            <a:chExt cx="3890517" cy="2178150"/>
          </a:xfrm>
        </p:grpSpPr>
        <p:grpSp>
          <p:nvGrpSpPr>
            <p:cNvPr id="6155" name="Group 2"/>
            <p:cNvGrpSpPr/>
            <p:nvPr/>
          </p:nvGrpSpPr>
          <p:grpSpPr>
            <a:xfrm>
              <a:off x="5291583" y="1671536"/>
              <a:ext cx="3890517" cy="2178149"/>
              <a:chOff x="1434" y="1530"/>
              <a:chExt cx="2859" cy="1595"/>
            </a:xfrm>
          </p:grpSpPr>
          <p:sp>
            <p:nvSpPr>
              <p:cNvPr id="6167" name="AutoShape 3"/>
              <p:cNvSpPr/>
              <p:nvPr/>
            </p:nvSpPr>
            <p:spPr>
              <a:xfrm>
                <a:off x="1673" y="1874"/>
                <a:ext cx="2359" cy="907"/>
              </a:xfrm>
              <a:prstGeom prst="parallelogram">
                <a:avLst>
                  <a:gd name="adj" fmla="val 65022"/>
                </a:avLst>
              </a:prstGeom>
              <a:solidFill>
                <a:srgbClr val="FFFFFF">
                  <a:alpha val="58038"/>
                </a:srgbClr>
              </a:solidFill>
              <a:ln w="1905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endParaRPr lang="zh-CN" altLang="en-US" sz="2800" i="1" dirty="0">
                  <a:latin typeface="Times New Roman" panose="02020603050405020304" pitchFamily="18" charset="0"/>
                  <a:ea typeface="Times New Roman" panose="02020603050405020304" pitchFamily="18" charset="0"/>
                </a:endParaRPr>
              </a:p>
            </p:txBody>
          </p:sp>
          <p:sp>
            <p:nvSpPr>
              <p:cNvPr id="6168" name="Text Box 4"/>
              <p:cNvSpPr txBox="1"/>
              <p:nvPr/>
            </p:nvSpPr>
            <p:spPr>
              <a:xfrm>
                <a:off x="2016" y="1583"/>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6169" name="Text Box 5"/>
              <p:cNvSpPr txBox="1"/>
              <p:nvPr/>
            </p:nvSpPr>
            <p:spPr>
              <a:xfrm>
                <a:off x="3392" y="2743"/>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6170" name="Text Box 6"/>
              <p:cNvSpPr txBox="1"/>
              <p:nvPr/>
            </p:nvSpPr>
            <p:spPr>
              <a:xfrm>
                <a:off x="3885" y="1530"/>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6171" name="Text Box 7"/>
              <p:cNvSpPr txBox="1"/>
              <p:nvPr/>
            </p:nvSpPr>
            <p:spPr>
              <a:xfrm>
                <a:off x="1434" y="2743"/>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grpSp>
        <p:sp>
          <p:nvSpPr>
            <p:cNvPr id="6156" name="Line 11"/>
            <p:cNvSpPr/>
            <p:nvPr/>
          </p:nvSpPr>
          <p:spPr>
            <a:xfrm>
              <a:off x="6437313" y="2133600"/>
              <a:ext cx="1584325" cy="1223963"/>
            </a:xfrm>
            <a:prstGeom prst="line">
              <a:avLst/>
            </a:prstGeom>
            <a:ln w="19050" cap="flat" cmpd="sng">
              <a:solidFill>
                <a:srgbClr val="990000"/>
              </a:solidFill>
              <a:prstDash val="solid"/>
              <a:headEnd type="none" w="med" len="med"/>
              <a:tailEnd type="none" w="med" len="med"/>
            </a:ln>
          </p:spPr>
        </p:sp>
        <p:sp>
          <p:nvSpPr>
            <p:cNvPr id="6157" name="Line 12"/>
            <p:cNvSpPr/>
            <p:nvPr/>
          </p:nvSpPr>
          <p:spPr>
            <a:xfrm flipV="1">
              <a:off x="5645150" y="2160588"/>
              <a:ext cx="3184525" cy="1196975"/>
            </a:xfrm>
            <a:prstGeom prst="line">
              <a:avLst/>
            </a:prstGeom>
            <a:ln w="19050" cap="flat" cmpd="sng">
              <a:solidFill>
                <a:srgbClr val="990000"/>
              </a:solidFill>
              <a:prstDash val="solid"/>
              <a:headEnd type="none" w="med" len="med"/>
              <a:tailEnd type="none" w="med" len="med"/>
            </a:ln>
          </p:spPr>
        </p:sp>
        <p:sp>
          <p:nvSpPr>
            <p:cNvPr id="6158" name="Text Box 13"/>
            <p:cNvSpPr txBox="1"/>
            <p:nvPr/>
          </p:nvSpPr>
          <p:spPr>
            <a:xfrm>
              <a:off x="7061200" y="2319263"/>
              <a:ext cx="431800" cy="52205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6159" name="Freeform 20"/>
            <p:cNvSpPr/>
            <p:nvPr/>
          </p:nvSpPr>
          <p:spPr>
            <a:xfrm>
              <a:off x="6588125" y="2133600"/>
              <a:ext cx="100013" cy="139700"/>
            </a:xfrm>
            <a:custGeom>
              <a:avLst/>
              <a:gdLst>
                <a:gd name="txL" fmla="*/ 0 w 63"/>
                <a:gd name="txT" fmla="*/ 0 h 88"/>
                <a:gd name="txR" fmla="*/ 63 w 63"/>
                <a:gd name="txB" fmla="*/ 88 h 88"/>
              </a:gdLst>
              <a:ahLst/>
              <a:cxnLst>
                <a:cxn ang="0">
                  <a:pos x="100013" y="0"/>
                </a:cxn>
                <a:cxn ang="0">
                  <a:pos x="0" y="139700"/>
                </a:cxn>
              </a:cxnLst>
              <a:rect l="txL" t="txT" r="txR" b="txB"/>
              <a:pathLst>
                <a:path w="63" h="88">
                  <a:moveTo>
                    <a:pt x="63" y="0"/>
                  </a:moveTo>
                  <a:cubicBezTo>
                    <a:pt x="53" y="48"/>
                    <a:pt x="55" y="88"/>
                    <a:pt x="0" y="88"/>
                  </a:cubicBezTo>
                </a:path>
              </a:pathLst>
            </a:custGeom>
            <a:noFill/>
            <a:ln w="19050" cap="flat" cmpd="sng">
              <a:solidFill>
                <a:srgbClr val="FF0000">
                  <a:alpha val="100000"/>
                </a:srgbClr>
              </a:solidFill>
              <a:prstDash val="solid"/>
              <a:round/>
              <a:headEnd type="none" w="med" len="med"/>
              <a:tailEnd type="none" w="med" len="med"/>
            </a:ln>
          </p:spPr>
          <p:txBody>
            <a:bodyPr/>
            <a:p>
              <a:endParaRPr lang="zh-CN" altLang="en-US"/>
            </a:p>
          </p:txBody>
        </p:sp>
        <p:sp>
          <p:nvSpPr>
            <p:cNvPr id="6160" name="Freeform 21"/>
            <p:cNvSpPr/>
            <p:nvPr/>
          </p:nvSpPr>
          <p:spPr>
            <a:xfrm>
              <a:off x="7700963" y="3196803"/>
              <a:ext cx="133350" cy="198438"/>
            </a:xfrm>
            <a:custGeom>
              <a:avLst/>
              <a:gdLst>
                <a:gd name="txL" fmla="*/ 0 w 84"/>
                <a:gd name="txT" fmla="*/ 0 h 125"/>
                <a:gd name="txR" fmla="*/ 84 w 84"/>
                <a:gd name="txB" fmla="*/ 125 h 125"/>
              </a:gdLst>
              <a:ahLst/>
              <a:cxnLst>
                <a:cxn ang="0">
                  <a:pos x="133350" y="0"/>
                </a:cxn>
                <a:cxn ang="0">
                  <a:pos x="33338" y="198438"/>
                </a:cxn>
              </a:cxnLst>
              <a:rect l="txL" t="txT" r="txR" b="txB"/>
              <a:pathLst>
                <a:path w="84" h="125">
                  <a:moveTo>
                    <a:pt x="84" y="0"/>
                  </a:moveTo>
                  <a:cubicBezTo>
                    <a:pt x="0" y="22"/>
                    <a:pt x="21" y="39"/>
                    <a:pt x="21" y="125"/>
                  </a:cubicBezTo>
                </a:path>
              </a:pathLst>
            </a:custGeom>
            <a:noFill/>
            <a:ln w="19050" cap="flat" cmpd="sng">
              <a:solidFill>
                <a:srgbClr val="FF0000">
                  <a:alpha val="100000"/>
                </a:srgbClr>
              </a:solidFill>
              <a:prstDash val="solid"/>
              <a:round/>
              <a:headEnd type="none" w="med" len="med"/>
              <a:tailEnd type="none" w="med" len="med"/>
            </a:ln>
          </p:spPr>
          <p:txBody>
            <a:bodyPr/>
            <a:p>
              <a:endParaRPr lang="zh-CN" altLang="en-US"/>
            </a:p>
          </p:txBody>
        </p:sp>
        <p:sp>
          <p:nvSpPr>
            <p:cNvPr id="6161" name="Freeform 22"/>
            <p:cNvSpPr/>
            <p:nvPr/>
          </p:nvSpPr>
          <p:spPr>
            <a:xfrm>
              <a:off x="8208963" y="2146300"/>
              <a:ext cx="80962" cy="219075"/>
            </a:xfrm>
            <a:custGeom>
              <a:avLst/>
              <a:gdLst>
                <a:gd name="txL" fmla="*/ 0 w 51"/>
                <a:gd name="txT" fmla="*/ 0 h 138"/>
                <a:gd name="txR" fmla="*/ 51 w 51"/>
                <a:gd name="txB" fmla="*/ 138 h 138"/>
              </a:gdLst>
              <a:ahLst/>
              <a:cxnLst>
                <a:cxn ang="0">
                  <a:pos x="80962" y="0"/>
                </a:cxn>
                <a:cxn ang="0">
                  <a:pos x="0" y="100013"/>
                </a:cxn>
                <a:cxn ang="0">
                  <a:pos x="20637" y="160338"/>
                </a:cxn>
                <a:cxn ang="0">
                  <a:pos x="60325" y="219075"/>
                </a:cxn>
              </a:cxnLst>
              <a:rect l="txL" t="txT" r="txR" b="txB"/>
              <a:pathLst>
                <a:path w="51" h="138">
                  <a:moveTo>
                    <a:pt x="51" y="0"/>
                  </a:moveTo>
                  <a:cubicBezTo>
                    <a:pt x="22" y="19"/>
                    <a:pt x="0" y="22"/>
                    <a:pt x="0" y="63"/>
                  </a:cubicBezTo>
                  <a:cubicBezTo>
                    <a:pt x="0" y="76"/>
                    <a:pt x="7" y="89"/>
                    <a:pt x="13" y="101"/>
                  </a:cubicBezTo>
                  <a:cubicBezTo>
                    <a:pt x="20" y="114"/>
                    <a:pt x="38" y="138"/>
                    <a:pt x="38" y="138"/>
                  </a:cubicBezTo>
                </a:path>
              </a:pathLst>
            </a:custGeom>
            <a:noFill/>
            <a:ln w="19050" cap="flat" cmpd="sng">
              <a:solidFill>
                <a:srgbClr val="FF0000">
                  <a:alpha val="100000"/>
                </a:srgbClr>
              </a:solidFill>
              <a:prstDash val="solid"/>
              <a:round/>
              <a:headEnd type="none" w="med" len="med"/>
              <a:tailEnd type="none" w="med" len="med"/>
            </a:ln>
          </p:spPr>
          <p:txBody>
            <a:bodyPr/>
            <a:p>
              <a:endParaRPr lang="zh-CN" altLang="en-US"/>
            </a:p>
          </p:txBody>
        </p:sp>
        <p:sp>
          <p:nvSpPr>
            <p:cNvPr id="6162" name="Freeform 23"/>
            <p:cNvSpPr/>
            <p:nvPr/>
          </p:nvSpPr>
          <p:spPr>
            <a:xfrm>
              <a:off x="6032500" y="3158703"/>
              <a:ext cx="165100" cy="239713"/>
            </a:xfrm>
            <a:custGeom>
              <a:avLst/>
              <a:gdLst>
                <a:gd name="txL" fmla="*/ 0 w 58"/>
                <a:gd name="txT" fmla="*/ 0 h 151"/>
                <a:gd name="txR" fmla="*/ 58 w 58"/>
                <a:gd name="txB" fmla="*/ 151 h 151"/>
              </a:gdLst>
              <a:ahLst/>
              <a:cxnLst>
                <a:cxn ang="0">
                  <a:pos x="71164" y="0"/>
                </a:cxn>
                <a:cxn ang="0">
                  <a:pos x="0" y="239713"/>
                </a:cxn>
              </a:cxnLst>
              <a:rect l="txL" t="txT" r="txR" b="txB"/>
              <a:pathLst>
                <a:path w="58" h="151">
                  <a:moveTo>
                    <a:pt x="25" y="0"/>
                  </a:moveTo>
                  <a:cubicBezTo>
                    <a:pt x="42" y="53"/>
                    <a:pt x="58" y="121"/>
                    <a:pt x="0" y="151"/>
                  </a:cubicBezTo>
                </a:path>
              </a:pathLst>
            </a:custGeom>
            <a:noFill/>
            <a:ln w="19050" cap="flat" cmpd="sng">
              <a:solidFill>
                <a:srgbClr val="FF0000">
                  <a:alpha val="100000"/>
                </a:srgbClr>
              </a:solidFill>
              <a:prstDash val="solid"/>
              <a:round/>
              <a:headEnd type="none" w="med" len="med"/>
              <a:tailEnd type="none" w="med" len="med"/>
            </a:ln>
          </p:spPr>
          <p:txBody>
            <a:bodyPr/>
            <a:p>
              <a:endParaRPr lang="zh-CN" altLang="en-US"/>
            </a:p>
          </p:txBody>
        </p:sp>
        <p:sp>
          <p:nvSpPr>
            <p:cNvPr id="6163" name="Text Box 24"/>
            <p:cNvSpPr txBox="1"/>
            <p:nvPr/>
          </p:nvSpPr>
          <p:spPr>
            <a:xfrm>
              <a:off x="7740650" y="2060575"/>
              <a:ext cx="360363" cy="52205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3</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6164" name="Text Box 25"/>
            <p:cNvSpPr txBox="1"/>
            <p:nvPr/>
          </p:nvSpPr>
          <p:spPr>
            <a:xfrm>
              <a:off x="7318375" y="2941216"/>
              <a:ext cx="360363" cy="52205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2</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6165" name="Text Box 26"/>
            <p:cNvSpPr txBox="1"/>
            <p:nvPr/>
          </p:nvSpPr>
          <p:spPr>
            <a:xfrm>
              <a:off x="6238875" y="2979322"/>
              <a:ext cx="360363" cy="52205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4</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6166" name="Text Box 27"/>
            <p:cNvSpPr txBox="1"/>
            <p:nvPr/>
          </p:nvSpPr>
          <p:spPr>
            <a:xfrm>
              <a:off x="6732588" y="2060575"/>
              <a:ext cx="360362" cy="52205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1</a:t>
              </a:r>
              <a:endParaRPr lang="en-US" altLang="zh-CN" sz="2800" dirty="0">
                <a:solidFill>
                  <a:srgbClr val="FF0000"/>
                </a:solidFill>
                <a:latin typeface="Times New Roman" panose="02020603050405020304" pitchFamily="18" charset="0"/>
                <a:ea typeface="黑体" panose="02010609060101010101" pitchFamily="49" charset="-122"/>
              </a:endParaRPr>
            </a:p>
          </p:txBody>
        </p:sp>
      </p:grpSp>
      <p:sp>
        <p:nvSpPr>
          <p:cNvPr id="6154" name="圆角矩形 31"/>
          <p:cNvSpPr/>
          <p:nvPr/>
        </p:nvSpPr>
        <p:spPr>
          <a:xfrm>
            <a:off x="444500" y="769938"/>
            <a:ext cx="1425575" cy="512762"/>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Times New Roman" panose="02020603050405020304" pitchFamily="18" charset="0"/>
                <a:ea typeface="微软雅黑" panose="020B0503020204020204" charset="-122"/>
                <a:sym typeface="微软雅黑" panose="020B0503020204020204" charset="-122"/>
              </a:rPr>
              <a:t>证一证</a:t>
            </a:r>
            <a:endParaRPr lang="zh-CN" altLang="en-US" sz="2800" b="1" dirty="0">
              <a:latin typeface="Times New Roman" panose="02020603050405020304" pitchFamily="18" charset="0"/>
              <a:ea typeface="微软雅黑" panose="020B0503020204020204" charset="-122"/>
              <a:sym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linds(horizontal)">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blinds(horizontal)">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blinds(horizontal)">
                                      <p:cBhvr>
                                        <p:cTn id="29" dur="500"/>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blinds(horizontal)">
                                      <p:cBhvr>
                                        <p:cTn id="34" dur="500"/>
                                        <p:tgtEl>
                                          <p:spTgt spid="18"/>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blinds(horizontal)">
                                      <p:cBhvr>
                                        <p:cTn id="39" dur="5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blinds(horizontal)">
                                      <p:cBhvr>
                                        <p:cTn id="4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6" grpId="0"/>
      <p:bldP spid="17" grpId="0"/>
      <p:bldP spid="18" grpId="0"/>
      <p:bldP spid="19" grpId="0"/>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4"/>
          <p:cNvGrpSpPr/>
          <p:nvPr/>
        </p:nvGrpSpPr>
        <p:grpSpPr>
          <a:xfrm>
            <a:off x="2311400" y="4033838"/>
            <a:ext cx="4152900" cy="2036762"/>
            <a:chOff x="3285" y="1111"/>
            <a:chExt cx="2616" cy="1282"/>
          </a:xfrm>
        </p:grpSpPr>
        <p:grpSp>
          <p:nvGrpSpPr>
            <p:cNvPr id="7177" name="Group 2"/>
            <p:cNvGrpSpPr/>
            <p:nvPr/>
          </p:nvGrpSpPr>
          <p:grpSpPr>
            <a:xfrm>
              <a:off x="3285" y="1111"/>
              <a:ext cx="2615" cy="1282"/>
              <a:chOff x="1378" y="1599"/>
              <a:chExt cx="3051" cy="1491"/>
            </a:xfrm>
          </p:grpSpPr>
          <p:sp>
            <p:nvSpPr>
              <p:cNvPr id="29" name="AutoShape 3"/>
              <p:cNvSpPr>
                <a:spLocks noChangeArrowheads="1"/>
              </p:cNvSpPr>
              <p:nvPr/>
            </p:nvSpPr>
            <p:spPr bwMode="auto">
              <a:xfrm>
                <a:off x="1673" y="1874"/>
                <a:ext cx="2360" cy="905"/>
              </a:xfrm>
              <a:prstGeom prst="parallelogram">
                <a:avLst>
                  <a:gd name="adj" fmla="val 65022"/>
                </a:avLst>
              </a:prstGeom>
              <a:solidFill>
                <a:srgbClr val="FFFFFF">
                  <a:alpha val="58038"/>
                </a:srgbClr>
              </a:solidFill>
              <a:ln w="19050">
                <a:solidFill>
                  <a:srgbClr val="000000"/>
                </a:solidFill>
                <a:miter lim="800000"/>
              </a:ln>
            </p:spPr>
            <p:txBody>
              <a:bodyPr wrap="none"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1" i="1" u="none" strike="noStrike" kern="0" cap="none" spc="0" normalizeH="0" baseline="0" noProof="0" smtClean="0">
                  <a:ln>
                    <a:noFill/>
                  </a:ln>
                  <a:solidFill>
                    <a:srgbClr val="000000"/>
                  </a:solidFill>
                  <a:effectLst/>
                  <a:uLnTx/>
                  <a:uFillTx/>
                  <a:latin typeface="Times New Roman" panose="02020603050405020304" pitchFamily="18" charset="0"/>
                  <a:ea typeface="宋体" panose="02010600030101010101" pitchFamily="2" charset="-122"/>
                  <a:cs typeface="Times New Roman" panose="02020603050405020304" pitchFamily="18" charset="0"/>
                </a:endParaRPr>
              </a:p>
            </p:txBody>
          </p:sp>
          <p:sp>
            <p:nvSpPr>
              <p:cNvPr id="7182" name="Text Box 4"/>
              <p:cNvSpPr txBox="1"/>
              <p:nvPr/>
            </p:nvSpPr>
            <p:spPr>
              <a:xfrm>
                <a:off x="1943" y="1599"/>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A</a:t>
                </a:r>
                <a:endParaRPr lang="en-US" altLang="zh-CN" sz="2800" i="1" dirty="0">
                  <a:solidFill>
                    <a:srgbClr val="000000"/>
                  </a:solidFill>
                  <a:latin typeface="Times New Roman" panose="02020603050405020304" pitchFamily="18" charset="0"/>
                  <a:ea typeface="黑体" panose="02010609060101010101" pitchFamily="49" charset="-122"/>
                </a:endParaRPr>
              </a:p>
            </p:txBody>
          </p:sp>
          <p:sp>
            <p:nvSpPr>
              <p:cNvPr id="7183" name="Text Box 5"/>
              <p:cNvSpPr txBox="1"/>
              <p:nvPr/>
            </p:nvSpPr>
            <p:spPr>
              <a:xfrm>
                <a:off x="3386" y="2708"/>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C</a:t>
                </a:r>
                <a:endParaRPr lang="en-US" altLang="zh-CN" sz="2800" i="1" dirty="0">
                  <a:solidFill>
                    <a:srgbClr val="000000"/>
                  </a:solidFill>
                  <a:latin typeface="Times New Roman" panose="02020603050405020304" pitchFamily="18" charset="0"/>
                  <a:ea typeface="黑体" panose="02010609060101010101" pitchFamily="49" charset="-122"/>
                </a:endParaRPr>
              </a:p>
            </p:txBody>
          </p:sp>
          <p:sp>
            <p:nvSpPr>
              <p:cNvPr id="7184" name="Text Box 6"/>
              <p:cNvSpPr txBox="1"/>
              <p:nvPr/>
            </p:nvSpPr>
            <p:spPr>
              <a:xfrm>
                <a:off x="4021" y="1653"/>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D</a:t>
                </a:r>
                <a:endParaRPr lang="en-US" altLang="zh-CN" sz="2800" i="1" dirty="0">
                  <a:solidFill>
                    <a:srgbClr val="000000"/>
                  </a:solidFill>
                  <a:latin typeface="Times New Roman" panose="02020603050405020304" pitchFamily="18" charset="0"/>
                  <a:ea typeface="黑体" panose="02010609060101010101" pitchFamily="49" charset="-122"/>
                </a:endParaRPr>
              </a:p>
            </p:txBody>
          </p:sp>
          <p:sp>
            <p:nvSpPr>
              <p:cNvPr id="7185" name="Text Box 7"/>
              <p:cNvSpPr txBox="1"/>
              <p:nvPr/>
            </p:nvSpPr>
            <p:spPr>
              <a:xfrm>
                <a:off x="1378" y="2681"/>
                <a:ext cx="408" cy="38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B</a:t>
                </a:r>
                <a:endParaRPr lang="en-US" altLang="zh-CN" sz="2800" i="1" dirty="0">
                  <a:solidFill>
                    <a:srgbClr val="000000"/>
                  </a:solidFill>
                  <a:latin typeface="Times New Roman" panose="02020603050405020304" pitchFamily="18" charset="0"/>
                  <a:ea typeface="黑体" panose="02010609060101010101" pitchFamily="49" charset="-122"/>
                </a:endParaRPr>
              </a:p>
            </p:txBody>
          </p:sp>
        </p:grpSp>
        <p:sp>
          <p:nvSpPr>
            <p:cNvPr id="26" name="Line 11"/>
            <p:cNvSpPr>
              <a:spLocks noChangeShapeType="1"/>
            </p:cNvSpPr>
            <p:nvPr/>
          </p:nvSpPr>
          <p:spPr bwMode="auto">
            <a:xfrm>
              <a:off x="4055" y="1344"/>
              <a:ext cx="998" cy="771"/>
            </a:xfrm>
            <a:prstGeom prst="line">
              <a:avLst/>
            </a:prstGeom>
            <a:noFill/>
            <a:ln w="19050">
              <a:solidFill>
                <a:srgbClr val="990000"/>
              </a:solidFill>
              <a:round/>
            </a:ln>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2400" b="1" i="1" u="none" strike="noStrike" kern="0" cap="none" spc="0" normalizeH="0" baseline="0" noProof="0">
                <a:ln>
                  <a:noFill/>
                </a:ln>
                <a:solidFill>
                  <a:srgbClr val="000000"/>
                </a:solidFill>
                <a:effectLst/>
                <a:uLnTx/>
                <a:uFillTx/>
                <a:latin typeface="Times New Roman" panose="02020603050405020304" pitchFamily="18" charset="0"/>
                <a:ea typeface="楷体_GB2312" pitchFamily="49" charset="-122"/>
                <a:cs typeface="Times New Roman" panose="02020603050405020304" pitchFamily="18" charset="0"/>
              </a:endParaRPr>
            </a:p>
          </p:txBody>
        </p:sp>
        <p:sp>
          <p:nvSpPr>
            <p:cNvPr id="27" name="Line 12"/>
            <p:cNvSpPr>
              <a:spLocks noChangeShapeType="1"/>
            </p:cNvSpPr>
            <p:nvPr/>
          </p:nvSpPr>
          <p:spPr bwMode="auto">
            <a:xfrm flipV="1">
              <a:off x="3556" y="1361"/>
              <a:ext cx="2006" cy="754"/>
            </a:xfrm>
            <a:prstGeom prst="line">
              <a:avLst/>
            </a:prstGeom>
            <a:noFill/>
            <a:ln w="19050">
              <a:solidFill>
                <a:srgbClr val="990000"/>
              </a:solidFill>
              <a:round/>
            </a:ln>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2400" b="1" i="1" u="none" strike="noStrike" kern="0" cap="none" spc="0" normalizeH="0" baseline="0" noProof="0">
                <a:ln>
                  <a:noFill/>
                </a:ln>
                <a:solidFill>
                  <a:srgbClr val="000000"/>
                </a:solidFill>
                <a:effectLst/>
                <a:uLnTx/>
                <a:uFillTx/>
                <a:latin typeface="Times New Roman" panose="02020603050405020304" pitchFamily="18" charset="0"/>
                <a:ea typeface="楷体_GB2312" pitchFamily="49" charset="-122"/>
                <a:cs typeface="Times New Roman" panose="02020603050405020304" pitchFamily="18" charset="0"/>
              </a:endParaRPr>
            </a:p>
          </p:txBody>
        </p:sp>
        <p:sp>
          <p:nvSpPr>
            <p:cNvPr id="7180" name="Text Box 13"/>
            <p:cNvSpPr txBox="1"/>
            <p:nvPr/>
          </p:nvSpPr>
          <p:spPr>
            <a:xfrm>
              <a:off x="4448" y="1446"/>
              <a:ext cx="272"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O</a:t>
              </a:r>
              <a:endParaRPr lang="en-US" altLang="zh-CN" sz="2800" i="1" dirty="0">
                <a:solidFill>
                  <a:srgbClr val="000000"/>
                </a:solidFill>
                <a:latin typeface="Times New Roman" panose="02020603050405020304" pitchFamily="18" charset="0"/>
                <a:ea typeface="黑体" panose="02010609060101010101" pitchFamily="49" charset="-122"/>
              </a:endParaRPr>
            </a:p>
          </p:txBody>
        </p:sp>
      </p:grpSp>
      <p:sp>
        <p:nvSpPr>
          <p:cNvPr id="37" name="Rectangle 32"/>
          <p:cNvSpPr>
            <a:spLocks noChangeArrowheads="1"/>
          </p:cNvSpPr>
          <p:nvPr/>
        </p:nvSpPr>
        <p:spPr bwMode="auto">
          <a:xfrm>
            <a:off x="1212850" y="2132013"/>
            <a:ext cx="5172075" cy="522288"/>
          </a:xfrm>
          <a:prstGeom prst="rect">
            <a:avLst/>
          </a:prstGeom>
          <a:noFill/>
          <a:ln w="28575">
            <a:noFill/>
            <a:miter lim="800000"/>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50000"/>
              </a:spcBef>
              <a:spcAft>
                <a:spcPts val="0"/>
              </a:spcAft>
              <a:buClrTx/>
              <a:buSzTx/>
              <a:buFontTx/>
              <a:buNone/>
              <a:defRPr/>
            </a:pPr>
            <a:r>
              <a:rPr kumimoji="0" lang="zh-CN" altLang="en-US" sz="2800" b="0" i="0" u="none" strike="noStrike" kern="0" cap="none" spc="0" normalizeH="0" baseline="0" noProof="0" dirty="0" smtClean="0">
                <a:ln>
                  <a:noFill/>
                </a:ln>
                <a:solidFill>
                  <a:srgbClr val="000000"/>
                </a:solidFill>
                <a:effectLst/>
                <a:uLnTx/>
                <a:uFillTx/>
                <a:latin typeface="黑体" panose="02010609060101010101" pitchFamily="49" charset="-122"/>
                <a:ea typeface="黑体" panose="02010609060101010101" pitchFamily="49" charset="-122"/>
                <a:cs typeface="+mn-cs"/>
              </a:rPr>
              <a:t>平行四边形的</a:t>
            </a:r>
            <a:r>
              <a:rPr kumimoji="0" lang="zh-CN" altLang="en-US" sz="2800" b="0" i="0" u="sng" strike="noStrike" kern="0" cap="none" spc="0" normalizeH="0" baseline="0" noProof="0" dirty="0" smtClean="0">
                <a:ln>
                  <a:noFill/>
                </a:ln>
                <a:solidFill>
                  <a:srgbClr val="FF0000"/>
                </a:solidFill>
                <a:effectLst/>
                <a:uLnTx/>
                <a:uFillTx/>
                <a:latin typeface="黑体" panose="02010609060101010101" pitchFamily="49" charset="-122"/>
                <a:ea typeface="黑体" panose="02010609060101010101" pitchFamily="49" charset="-122"/>
                <a:cs typeface="+mn-cs"/>
              </a:rPr>
              <a:t>对角线互相平分</a:t>
            </a:r>
            <a:r>
              <a:rPr kumimoji="0" lang="en-US" altLang="zh-CN" sz="2800" b="1" i="0" u="sng" strike="noStrike" kern="0" cap="none" spc="0" normalizeH="0" baseline="0" noProof="0" dirty="0" smtClean="0">
                <a:ln>
                  <a:noFill/>
                </a:ln>
                <a:solidFill>
                  <a:srgbClr val="FF0000"/>
                </a:solidFill>
                <a:effectLst/>
                <a:uLnTx/>
                <a:uFillTx/>
                <a:latin typeface="Arial" panose="020B0604020202020204" pitchFamily="34" charset="0"/>
                <a:ea typeface="宋体" panose="02010600030101010101" pitchFamily="2" charset="-122"/>
                <a:cs typeface="+mn-cs"/>
              </a:rPr>
              <a:t>.</a:t>
            </a:r>
            <a:endParaRPr kumimoji="0" lang="en-US" altLang="zh-CN" sz="2800" b="1" i="0" u="sng" strike="noStrike" kern="0" cap="none" spc="0" normalizeH="0" baseline="0" noProof="0" dirty="0" smtClean="0">
              <a:ln>
                <a:noFill/>
              </a:ln>
              <a:solidFill>
                <a:srgbClr val="FF0000"/>
              </a:solidFill>
              <a:effectLst/>
              <a:uLnTx/>
              <a:uFillTx/>
              <a:latin typeface="Arial" panose="020B0604020202020204" pitchFamily="34" charset="0"/>
              <a:ea typeface="宋体" panose="02010600030101010101" pitchFamily="2" charset="-122"/>
              <a:cs typeface="+mn-cs"/>
            </a:endParaRPr>
          </a:p>
        </p:txBody>
      </p:sp>
      <p:sp>
        <p:nvSpPr>
          <p:cNvPr id="39" name="文本框 38"/>
          <p:cNvSpPr txBox="1"/>
          <p:nvPr/>
        </p:nvSpPr>
        <p:spPr>
          <a:xfrm>
            <a:off x="1112838" y="1484313"/>
            <a:ext cx="3378200" cy="522288"/>
          </a:xfrm>
          <a:prstGeom prst="rect">
            <a:avLst/>
          </a:prstGeom>
          <a:noFill/>
        </p:spPr>
        <p:txBody>
          <a:bodyPr wrap="none">
            <a:spAutoFit/>
          </a:bodyPr>
          <a:lstStyle/>
          <a:p>
            <a:pPr marL="342900" marR="0" indent="-342900" defTabSz="914400" eaLnBrk="0" hangingPunct="0">
              <a:buClrTx/>
              <a:buSzTx/>
              <a:buFont typeface="Wingdings" panose="05000000000000000000" pitchFamily="2" charset="2"/>
              <a:buChar char="u"/>
              <a:defRPr/>
            </a:pPr>
            <a:r>
              <a:rPr kumimoji="0" lang="zh-CN" altLang="en-US" sz="2800" kern="1200" cap="none" spc="0" normalizeH="0" baseline="0" noProof="0" dirty="0">
                <a:solidFill>
                  <a:schemeClr val="accent6">
                    <a:lumMod val="75000"/>
                  </a:schemeClr>
                </a:solidFill>
                <a:latin typeface="黑体" panose="02010609060101010101" pitchFamily="49" charset="-122"/>
                <a:ea typeface="黑体" panose="02010609060101010101" pitchFamily="49" charset="-122"/>
                <a:cs typeface="+mn-cs"/>
              </a:rPr>
              <a:t>平行四边形的性质</a:t>
            </a:r>
            <a:endParaRPr kumimoji="0" lang="zh-CN" altLang="en-US" sz="2800" kern="1200" cap="none" spc="0" normalizeH="0" baseline="0" noProof="0" dirty="0">
              <a:solidFill>
                <a:schemeClr val="accent6">
                  <a:lumMod val="75000"/>
                </a:schemeClr>
              </a:solidFill>
              <a:latin typeface="黑体" panose="02010609060101010101" pitchFamily="49" charset="-122"/>
              <a:ea typeface="黑体" panose="02010609060101010101" pitchFamily="49" charset="-122"/>
              <a:cs typeface="+mn-cs"/>
            </a:endParaRPr>
          </a:p>
        </p:txBody>
      </p:sp>
      <p:sp>
        <p:nvSpPr>
          <p:cNvPr id="4" name="文本框 64"/>
          <p:cNvSpPr txBox="1"/>
          <p:nvPr/>
        </p:nvSpPr>
        <p:spPr>
          <a:xfrm>
            <a:off x="1255713" y="2844800"/>
            <a:ext cx="1960562"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应用格式：</a:t>
            </a:r>
            <a:endParaRPr lang="zh-CN" altLang="en-US" sz="2800" dirty="0">
              <a:latin typeface="黑体" panose="02010609060101010101" pitchFamily="49" charset="-122"/>
              <a:ea typeface="黑体" panose="02010609060101010101" pitchFamily="49" charset="-122"/>
            </a:endParaRPr>
          </a:p>
        </p:txBody>
      </p:sp>
      <p:sp>
        <p:nvSpPr>
          <p:cNvPr id="16" name="Text Box 15"/>
          <p:cNvSpPr txBox="1"/>
          <p:nvPr/>
        </p:nvSpPr>
        <p:spPr>
          <a:xfrm>
            <a:off x="3054350" y="2867025"/>
            <a:ext cx="5029200"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黑体" panose="02010609060101010101" pitchFamily="49" charset="-122"/>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黑体" panose="02010609060101010101" pitchFamily="49" charset="-122"/>
                <a:ea typeface="黑体" panose="02010609060101010101" pitchFamily="49" charset="-122"/>
              </a:rPr>
              <a:t>是平行四边形， </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20" name="Text Box 19"/>
          <p:cNvSpPr txBox="1"/>
          <p:nvPr/>
        </p:nvSpPr>
        <p:spPr>
          <a:xfrm>
            <a:off x="3073400" y="3443288"/>
            <a:ext cx="3798888"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OA=OC</a:t>
            </a:r>
            <a:r>
              <a:rPr lang="zh-CN" altLang="en-US" sz="2800" i="1"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OB=OD.</a:t>
            </a:r>
            <a:endParaRPr lang="en-US" altLang="zh-CN" sz="2800" i="1" dirty="0">
              <a:solidFill>
                <a:srgbClr val="FF0000"/>
              </a:solidFill>
              <a:latin typeface="Times New Roman" panose="02020603050405020304" pitchFamily="18" charset="0"/>
              <a:ea typeface="黑体" panose="02010609060101010101" pitchFamily="49" charset="-122"/>
            </a:endParaRPr>
          </a:p>
        </p:txBody>
      </p:sp>
      <p:sp>
        <p:nvSpPr>
          <p:cNvPr id="7176" name="圆角矩形 31"/>
          <p:cNvSpPr/>
          <p:nvPr/>
        </p:nvSpPr>
        <p:spPr>
          <a:xfrm>
            <a:off x="995363" y="757238"/>
            <a:ext cx="1671637" cy="547687"/>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charset="-122"/>
                <a:ea typeface="微软雅黑" panose="020B0503020204020204" charset="-122"/>
              </a:rPr>
              <a:t>归纳总结</a:t>
            </a:r>
            <a:endParaRPr lang="zh-CN" altLang="en-US" sz="28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9"/>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additive="base">
                                        <p:cTn id="16" dur="500" fill="hold"/>
                                        <p:tgtEl>
                                          <p:spTgt spid="37"/>
                                        </p:tgtEl>
                                        <p:attrNameLst>
                                          <p:attrName>ppt_x</p:attrName>
                                        </p:attrNameLst>
                                      </p:cBhvr>
                                      <p:tavLst>
                                        <p:tav tm="0">
                                          <p:val>
                                            <p:strVal val="#ppt_x"/>
                                          </p:val>
                                        </p:tav>
                                        <p:tav tm="100000">
                                          <p:val>
                                            <p:strVal val="#ppt_x"/>
                                          </p:val>
                                        </p:tav>
                                      </p:tavLst>
                                    </p:anim>
                                    <p:anim calcmode="lin" valueType="num">
                                      <p:cBhvr additive="base">
                                        <p:cTn id="17"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blinds(horizontal)">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4" grpId="0"/>
      <p:bldP spid="16"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文本框 99"/>
          <p:cNvSpPr txBox="1"/>
          <p:nvPr/>
        </p:nvSpPr>
        <p:spPr>
          <a:xfrm>
            <a:off x="561975" y="444500"/>
            <a:ext cx="8058150"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eaLnBrk="1" hangingPunct="1">
              <a:lnSpc>
                <a:spcPct val="120000"/>
              </a:lnSpc>
              <a:spcBef>
                <a:spcPct val="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rPr>
              <a:t>例</a:t>
            </a:r>
            <a:r>
              <a:rPr lang="en-US" altLang="zh-CN" sz="2800" dirty="0">
                <a:solidFill>
                  <a:srgbClr val="155755"/>
                </a:solidFill>
                <a:latin typeface="Times New Roman" panose="02020603050405020304" pitchFamily="18" charset="0"/>
                <a:ea typeface="黑体" panose="02010609060101010101" pitchFamily="49" charset="-122"/>
              </a:rPr>
              <a:t>1 </a:t>
            </a:r>
            <a:r>
              <a:rPr lang="zh-CN" altLang="en-US" sz="2800" dirty="0">
                <a:latin typeface="Times New Roman" panose="02020603050405020304" pitchFamily="18" charset="0"/>
                <a:ea typeface="黑体" panose="02010609060101010101" pitchFamily="49" charset="-122"/>
              </a:rPr>
              <a:t>已知   </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的周长为</a:t>
            </a:r>
            <a:r>
              <a:rPr lang="en-US" altLang="zh-CN" sz="2800" dirty="0">
                <a:latin typeface="Times New Roman" panose="02020603050405020304" pitchFamily="18" charset="0"/>
                <a:ea typeface="黑体" panose="02010609060101010101" pitchFamily="49" charset="-122"/>
              </a:rPr>
              <a:t>60cm</a:t>
            </a:r>
            <a:r>
              <a:rPr lang="zh-CN" altLang="en-US" sz="2800" dirty="0">
                <a:latin typeface="Times New Roman" panose="02020603050405020304" pitchFamily="18" charset="0"/>
                <a:ea typeface="黑体" panose="02010609060101010101" pitchFamily="49" charset="-122"/>
              </a:rPr>
              <a:t>，对角线</a:t>
            </a:r>
            <a:r>
              <a:rPr lang="en-US" altLang="zh-CN"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相交于点</a:t>
            </a:r>
            <a:r>
              <a:rPr lang="en-US" altLang="zh-CN"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AOB</a:t>
            </a:r>
            <a:r>
              <a:rPr lang="zh-CN" altLang="en-US" sz="2800" dirty="0">
                <a:latin typeface="Times New Roman" panose="02020603050405020304" pitchFamily="18" charset="0"/>
                <a:ea typeface="黑体" panose="02010609060101010101" pitchFamily="49" charset="-122"/>
              </a:rPr>
              <a:t>的周长比</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DOA</a:t>
            </a:r>
            <a:r>
              <a:rPr lang="zh-CN" altLang="en-US" sz="2800" dirty="0">
                <a:latin typeface="Times New Roman" panose="02020603050405020304" pitchFamily="18" charset="0"/>
                <a:ea typeface="黑体" panose="02010609060101010101" pitchFamily="49" charset="-122"/>
              </a:rPr>
              <a:t>的周长长</a:t>
            </a:r>
            <a:r>
              <a:rPr lang="en-US" altLang="zh-CN" sz="2800" dirty="0">
                <a:latin typeface="Times New Roman" panose="02020603050405020304" pitchFamily="18" charset="0"/>
                <a:ea typeface="黑体" panose="02010609060101010101" pitchFamily="49" charset="-122"/>
              </a:rPr>
              <a:t>5cm</a:t>
            </a:r>
            <a:r>
              <a:rPr lang="zh-CN" altLang="en-US" sz="2800" dirty="0">
                <a:latin typeface="Times New Roman" panose="02020603050405020304" pitchFamily="18" charset="0"/>
                <a:ea typeface="黑体" panose="02010609060101010101" pitchFamily="49" charset="-122"/>
              </a:rPr>
              <a:t>，求这个平行四边形各边的长．</a:t>
            </a:r>
            <a:endParaRPr lang="zh-CN" altLang="en-US" sz="2800" dirty="0">
              <a:latin typeface="Times New Roman" panose="02020603050405020304" pitchFamily="18" charset="0"/>
              <a:ea typeface="黑体" panose="02010609060101010101" pitchFamily="49" charset="-122"/>
            </a:endParaRPr>
          </a:p>
        </p:txBody>
      </p:sp>
      <p:sp>
        <p:nvSpPr>
          <p:cNvPr id="10242" name="文本框 3"/>
          <p:cNvSpPr txBox="1"/>
          <p:nvPr/>
        </p:nvSpPr>
        <p:spPr>
          <a:xfrm>
            <a:off x="352425" y="1935163"/>
            <a:ext cx="8134350" cy="3192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BC</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AOB</a:t>
            </a:r>
            <a:r>
              <a:rPr lang="zh-CN" altLang="en-US" sz="2800" dirty="0">
                <a:solidFill>
                  <a:srgbClr val="FF0000"/>
                </a:solidFill>
                <a:latin typeface="Times New Roman" panose="02020603050405020304" pitchFamily="18" charset="0"/>
                <a:ea typeface="黑体" panose="02010609060101010101" pitchFamily="49" charset="-122"/>
              </a:rPr>
              <a:t>的周长比</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DOA</a:t>
            </a:r>
            <a:r>
              <a:rPr lang="zh-CN" altLang="en-US" sz="2800" dirty="0">
                <a:solidFill>
                  <a:srgbClr val="FF0000"/>
                </a:solidFill>
                <a:latin typeface="Times New Roman" panose="02020603050405020304" pitchFamily="18" charset="0"/>
                <a:ea typeface="黑体" panose="02010609060101010101" pitchFamily="49" charset="-122"/>
              </a:rPr>
              <a:t>的周长长</a:t>
            </a:r>
            <a:r>
              <a:rPr lang="en-US" altLang="zh-CN" sz="2800" dirty="0">
                <a:solidFill>
                  <a:srgbClr val="FF0000"/>
                </a:solidFill>
                <a:latin typeface="Times New Roman" panose="02020603050405020304" pitchFamily="18" charset="0"/>
                <a:ea typeface="黑体" panose="02010609060101010101" pitchFamily="49" charset="-122"/>
              </a:rPr>
              <a:t>5cm</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5cm.</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又</a:t>
            </a: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的周长为</a:t>
            </a:r>
            <a:r>
              <a:rPr lang="en-US" altLang="zh-CN" sz="2800" dirty="0">
                <a:solidFill>
                  <a:srgbClr val="FF0000"/>
                </a:solidFill>
                <a:latin typeface="Times New Roman" panose="02020603050405020304" pitchFamily="18" charset="0"/>
                <a:ea typeface="黑体" panose="02010609060101010101" pitchFamily="49" charset="-122"/>
              </a:rPr>
              <a:t>60cm</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AB</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＝30cm，</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则</a:t>
            </a:r>
            <a:r>
              <a:rPr lang="en-US" altLang="zh-CN" sz="2800" i="1" dirty="0">
                <a:solidFill>
                  <a:srgbClr val="FF0000"/>
                </a:solidFill>
                <a:latin typeface="Times New Roman" panose="02020603050405020304" pitchFamily="18" charset="0"/>
                <a:ea typeface="黑体" panose="02010609060101010101" pitchFamily="49" charset="-122"/>
              </a:rPr>
              <a:t>AB</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CD</a:t>
            </a:r>
            <a:r>
              <a:rPr lang="en-US" altLang="zh-CN" sz="2800" dirty="0">
                <a:solidFill>
                  <a:srgbClr val="FF0000"/>
                </a:solidFill>
                <a:latin typeface="Times New Roman" panose="02020603050405020304" pitchFamily="18" charset="0"/>
                <a:ea typeface="黑体" panose="02010609060101010101" pitchFamily="49" charset="-122"/>
              </a:rPr>
              <a:t>＝17.5cm,</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BC</a:t>
            </a:r>
            <a:r>
              <a:rPr lang="en-US" altLang="zh-CN" sz="2800" dirty="0">
                <a:solidFill>
                  <a:srgbClr val="FF0000"/>
                </a:solidFill>
                <a:latin typeface="Times New Roman" panose="02020603050405020304" pitchFamily="18" charset="0"/>
                <a:ea typeface="黑体" panose="02010609060101010101" pitchFamily="49" charset="-122"/>
              </a:rPr>
              <a:t>＝12.5cm.</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8196" name="AutoShape 12"/>
          <p:cNvSpPr/>
          <p:nvPr/>
        </p:nvSpPr>
        <p:spPr>
          <a:xfrm>
            <a:off x="2279650" y="698500"/>
            <a:ext cx="277813" cy="147638"/>
          </a:xfrm>
          <a:prstGeom prst="parallelogram">
            <a:avLst>
              <a:gd name="adj" fmla="val 49716"/>
            </a:avLst>
          </a:prstGeom>
          <a:no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0244" name="AutoShape 12"/>
          <p:cNvSpPr/>
          <p:nvPr/>
        </p:nvSpPr>
        <p:spPr>
          <a:xfrm>
            <a:off x="1163638" y="4229100"/>
            <a:ext cx="279400" cy="147638"/>
          </a:xfrm>
          <a:prstGeom prst="parallelogram">
            <a:avLst>
              <a:gd name="adj" fmla="val 50000"/>
            </a:avLst>
          </a:prstGeom>
          <a:noFill/>
          <a:ln w="25400" cap="flat" cmpd="sng">
            <a:solidFill>
              <a:srgbClr val="FF00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pic>
        <p:nvPicPr>
          <p:cNvPr id="8198" name="图片 -2147482620"/>
          <p:cNvPicPr>
            <a:picLocks noChangeAspect="1"/>
          </p:cNvPicPr>
          <p:nvPr/>
        </p:nvPicPr>
        <p:blipFill>
          <a:blip r:embed="rId1">
            <a:clrChange>
              <a:clrFrom>
                <a:srgbClr val="FFFFFF"/>
              </a:clrFrom>
              <a:clrTo>
                <a:srgbClr val="FFFFFF">
                  <a:alpha val="0"/>
                </a:srgbClr>
              </a:clrTo>
            </a:clrChange>
          </a:blip>
          <a:stretch>
            <a:fillRect/>
          </a:stretch>
        </p:blipFill>
        <p:spPr>
          <a:xfrm>
            <a:off x="6003925" y="1935163"/>
            <a:ext cx="2973388" cy="1247775"/>
          </a:xfrm>
          <a:prstGeom prst="rect">
            <a:avLst/>
          </a:prstGeom>
          <a:noFill/>
          <a:ln w="9525">
            <a:noFill/>
          </a:ln>
        </p:spPr>
      </p:pic>
      <p:sp>
        <p:nvSpPr>
          <p:cNvPr id="59" name="矩形 58"/>
          <p:cNvSpPr/>
          <p:nvPr/>
        </p:nvSpPr>
        <p:spPr>
          <a:xfrm>
            <a:off x="325438" y="5221288"/>
            <a:ext cx="8602662" cy="1096962"/>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zh-CN" sz="2800" dirty="0">
                <a:latin typeface="Times New Roman" panose="02020603050405020304" pitchFamily="18" charset="0"/>
                <a:ea typeface="黑体" panose="02010609060101010101" pitchFamily="49" charset="-122"/>
              </a:rPr>
              <a:t>平行四边形被对角线分成四个小三角形，相邻两个三角形的周长之差等于邻边边长之差．</a:t>
            </a:r>
            <a:endParaRPr lang="zh-CN" altLang="zh-CN" sz="2800" dirty="0">
              <a:latin typeface="Times New Roman" panose="02020603050405020304" pitchFamily="18" charset="0"/>
              <a:ea typeface="黑体" panose="02010609060101010101" pitchFamily="49" charset="-122"/>
            </a:endParaRPr>
          </a:p>
        </p:txBody>
      </p:sp>
      <p:grpSp>
        <p:nvGrpSpPr>
          <p:cNvPr id="2" name="组合 38"/>
          <p:cNvGrpSpPr/>
          <p:nvPr/>
        </p:nvGrpSpPr>
        <p:grpSpPr>
          <a:xfrm>
            <a:off x="396875" y="5256213"/>
            <a:ext cx="1109663" cy="596900"/>
            <a:chOff x="579589" y="5301208"/>
            <a:chExt cx="874033" cy="648072"/>
          </a:xfrm>
        </p:grpSpPr>
        <p:grpSp>
          <p:nvGrpSpPr>
            <p:cNvPr id="8201" name="组合 35"/>
            <p:cNvGrpSpPr/>
            <p:nvPr/>
          </p:nvGrpSpPr>
          <p:grpSpPr>
            <a:xfrm>
              <a:off x="611560" y="5301208"/>
              <a:ext cx="648072" cy="648072"/>
              <a:chOff x="467544" y="5318792"/>
              <a:chExt cx="648072" cy="648072"/>
            </a:xfrm>
          </p:grpSpPr>
          <p:sp>
            <p:nvSpPr>
              <p:cNvPr id="8203"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8204"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8202"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charset="-122"/>
                </a:rPr>
                <a:t>归纳</a:t>
              </a:r>
              <a:endParaRPr lang="zh-CN" altLang="en-US" sz="2800" b="1" dirty="0">
                <a:solidFill>
                  <a:srgbClr val="FFFFE9"/>
                </a:solidFill>
                <a:latin typeface="Times New Roman" panose="02020603050405020304" pitchFamily="18" charset="0"/>
                <a:ea typeface="微软雅黑" panose="020B050302020402020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0242">
                                            <p:txEl>
                                              <p:charRg st="0" end="18"/>
                                            </p:txEl>
                                          </p:spTgt>
                                        </p:tgtEl>
                                        <p:attrNameLst>
                                          <p:attrName>style.visibility</p:attrName>
                                        </p:attrNameLst>
                                      </p:cBhvr>
                                      <p:to>
                                        <p:strVal val="visible"/>
                                      </p:to>
                                    </p:set>
                                    <p:animEffect transition="in" filter="dissolve">
                                      <p:cBhvr>
                                        <p:cTn id="7" dur="500"/>
                                        <p:tgtEl>
                                          <p:spTgt spid="10242">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0242">
                                            <p:txEl>
                                              <p:charRg st="18" end="38"/>
                                            </p:txEl>
                                          </p:spTgt>
                                        </p:tgtEl>
                                        <p:attrNameLst>
                                          <p:attrName>style.visibility</p:attrName>
                                        </p:attrNameLst>
                                      </p:cBhvr>
                                      <p:to>
                                        <p:strVal val="visible"/>
                                      </p:to>
                                    </p:set>
                                    <p:animEffect transition="in" filter="dissolve">
                                      <p:cBhvr>
                                        <p:cTn id="12" dur="500"/>
                                        <p:tgtEl>
                                          <p:spTgt spid="10242">
                                            <p:txEl>
                                              <p:charRg st="18" end="3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0242">
                                            <p:txEl>
                                              <p:charRg st="38" end="60"/>
                                            </p:txEl>
                                          </p:spTgt>
                                        </p:tgtEl>
                                        <p:attrNameLst>
                                          <p:attrName>style.visibility</p:attrName>
                                        </p:attrNameLst>
                                      </p:cBhvr>
                                      <p:to>
                                        <p:strVal val="visible"/>
                                      </p:to>
                                    </p:set>
                                    <p:animEffect transition="in" filter="dissolve">
                                      <p:cBhvr>
                                        <p:cTn id="17" dur="500"/>
                                        <p:tgtEl>
                                          <p:spTgt spid="10242">
                                            <p:txEl>
                                              <p:charRg st="38" end="6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0242">
                                            <p:txEl>
                                              <p:charRg st="60" end="72"/>
                                            </p:txEl>
                                          </p:spTgt>
                                        </p:tgtEl>
                                        <p:attrNameLst>
                                          <p:attrName>style.visibility</p:attrName>
                                        </p:attrNameLst>
                                      </p:cBhvr>
                                      <p:to>
                                        <p:strVal val="visible"/>
                                      </p:to>
                                    </p:set>
                                    <p:animEffect transition="in" filter="dissolve">
                                      <p:cBhvr>
                                        <p:cTn id="22" dur="500"/>
                                        <p:tgtEl>
                                          <p:spTgt spid="10242">
                                            <p:txEl>
                                              <p:charRg st="60" end="7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0242">
                                            <p:txEl>
                                              <p:charRg st="72" end="103"/>
                                            </p:txEl>
                                          </p:spTgt>
                                        </p:tgtEl>
                                        <p:attrNameLst>
                                          <p:attrName>style.visibility</p:attrName>
                                        </p:attrNameLst>
                                      </p:cBhvr>
                                      <p:to>
                                        <p:strVal val="visible"/>
                                      </p:to>
                                    </p:set>
                                    <p:animEffect transition="in" filter="dissolve">
                                      <p:cBhvr>
                                        <p:cTn id="27" dur="500"/>
                                        <p:tgtEl>
                                          <p:spTgt spid="10242">
                                            <p:txEl>
                                              <p:charRg st="72" end="103"/>
                                            </p:txEl>
                                          </p:spTgt>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10244"/>
                                        </p:tgtEl>
                                        <p:attrNameLst>
                                          <p:attrName>style.visibility</p:attrName>
                                        </p:attrNameLst>
                                      </p:cBhvr>
                                      <p:to>
                                        <p:strVal val="visible"/>
                                      </p:to>
                                    </p:set>
                                    <p:animEffect transition="in" filter="dissolve">
                                      <p:cBhvr>
                                        <p:cTn id="30" dur="500"/>
                                        <p:tgtEl>
                                          <p:spTgt spid="10244"/>
                                        </p:tgtEl>
                                      </p:cBhvr>
                                    </p:animEffect>
                                  </p:childTnLst>
                                </p:cTn>
                              </p:par>
                            </p:childTnLst>
                          </p:cTn>
                        </p:par>
                      </p:childTnLst>
                    </p:cTn>
                  </p:par>
                  <p:par>
                    <p:cTn id="31" fill="hold">
                      <p:stCondLst>
                        <p:cond delay="indefinite"/>
                      </p:stCondLst>
                      <p:childTnLst>
                        <p:par>
                          <p:cTn id="32" fill="hold">
                            <p:stCondLst>
                              <p:cond delay="0"/>
                            </p:stCondLst>
                            <p:childTnLst>
                              <p:par>
                                <p:cTn id="33" presetID="9" presetClass="entr" presetSubtype="0" fill="hold" nodeType="clickEffect">
                                  <p:stCondLst>
                                    <p:cond delay="0"/>
                                  </p:stCondLst>
                                  <p:childTnLst>
                                    <p:set>
                                      <p:cBhvr>
                                        <p:cTn id="34" dur="1" fill="hold">
                                          <p:stCondLst>
                                            <p:cond delay="0"/>
                                          </p:stCondLst>
                                        </p:cTn>
                                        <p:tgtEl>
                                          <p:spTgt spid="10242">
                                            <p:txEl>
                                              <p:charRg st="103" end="131"/>
                                            </p:txEl>
                                          </p:spTgt>
                                        </p:tgtEl>
                                        <p:attrNameLst>
                                          <p:attrName>style.visibility</p:attrName>
                                        </p:attrNameLst>
                                      </p:cBhvr>
                                      <p:to>
                                        <p:strVal val="visible"/>
                                      </p:to>
                                    </p:set>
                                    <p:animEffect transition="in" filter="dissolve">
                                      <p:cBhvr>
                                        <p:cTn id="35" dur="500"/>
                                        <p:tgtEl>
                                          <p:spTgt spid="10242">
                                            <p:txEl>
                                              <p:charRg st="103" end="13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7" presetClass="entr" presetSubtype="0" fill="hold" grpId="0" nodeType="clickEffect">
                                  <p:stCondLst>
                                    <p:cond delay="0"/>
                                  </p:stCondLst>
                                  <p:iterate type="lt">
                                    <p:tmPct val="50000"/>
                                  </p:iterate>
                                  <p:childTnLst>
                                    <p:set>
                                      <p:cBhvr>
                                        <p:cTn id="39" dur="1" fill="hold">
                                          <p:stCondLst>
                                            <p:cond delay="0"/>
                                          </p:stCondLst>
                                        </p:cTn>
                                        <p:tgtEl>
                                          <p:spTgt spid="59"/>
                                        </p:tgtEl>
                                        <p:attrNameLst>
                                          <p:attrName>style.visibility</p:attrName>
                                        </p:attrNameLst>
                                      </p:cBhvr>
                                      <p:to>
                                        <p:strVal val="visible"/>
                                      </p:to>
                                    </p:set>
                                    <p:anim calcmode="discrete" valueType="clr">
                                      <p:cBhvr override="childStyle">
                                        <p:cTn id="40"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41" dur="80"/>
                                        <p:tgtEl>
                                          <p:spTgt spid="59"/>
                                        </p:tgtEl>
                                        <p:attrNameLst>
                                          <p:attrName>fillcolor</p:attrName>
                                        </p:attrNameLst>
                                      </p:cBhvr>
                                      <p:tavLst>
                                        <p:tav tm="0">
                                          <p:val>
                                            <p:clrVal>
                                              <a:schemeClr val="accent2"/>
                                            </p:clrVal>
                                          </p:val>
                                        </p:tav>
                                        <p:tav tm="50000">
                                          <p:val>
                                            <p:clrVal>
                                              <a:schemeClr val="hlink"/>
                                            </p:clrVal>
                                          </p:val>
                                        </p:tav>
                                      </p:tavLst>
                                    </p:anim>
                                    <p:set>
                                      <p:cBhvr>
                                        <p:cTn id="42" dur="80"/>
                                        <p:tgtEl>
                                          <p:spTgt spid="59"/>
                                        </p:tgtEl>
                                        <p:attrNameLst>
                                          <p:attrName>fill.type</p:attrName>
                                        </p:attrNameLst>
                                      </p:cBhvr>
                                      <p:to>
                                        <p:strVal val="solid"/>
                                      </p:to>
                                    </p:set>
                                  </p:childTnLst>
                                </p:cTn>
                              </p:par>
                              <p:par>
                                <p:cTn id="43" presetID="9" presetClass="entr" presetSubtype="0"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dissolve">
                                      <p:cBhvr>
                                        <p:cTn id="4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animBg="1"/>
      <p:bldP spid="59"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文本框 5"/>
          <p:cNvSpPr txBox="1"/>
          <p:nvPr/>
        </p:nvSpPr>
        <p:spPr>
          <a:xfrm>
            <a:off x="369888" y="539750"/>
            <a:ext cx="8326437" cy="21590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solidFill>
                  <a:srgbClr val="149494"/>
                </a:solidFill>
                <a:latin typeface="Times New Roman" panose="02020603050405020304" pitchFamily="18" charset="0"/>
                <a:ea typeface="黑体" panose="02010609060101010101" pitchFamily="49" charset="-122"/>
              </a:rPr>
              <a:t>【变式题】</a:t>
            </a:r>
            <a:r>
              <a:rPr lang="zh-CN" altLang="en-US" sz="2800" dirty="0">
                <a:latin typeface="Times New Roman" panose="02020603050405020304" pitchFamily="18" charset="0"/>
                <a:ea typeface="黑体" panose="02010609060101010101" pitchFamily="49" charset="-122"/>
              </a:rPr>
              <a:t>如图，在平行四边形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中，对角线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的周长是100cm，△</a:t>
            </a:r>
            <a:r>
              <a:rPr lang="zh-CN" altLang="en-US" sz="2800" i="1" dirty="0">
                <a:latin typeface="Times New Roman" panose="02020603050405020304" pitchFamily="18" charset="0"/>
                <a:ea typeface="黑体" panose="02010609060101010101" pitchFamily="49" charset="-122"/>
              </a:rPr>
              <a:t>AOB</a:t>
            </a:r>
            <a:r>
              <a:rPr lang="zh-CN" altLang="en-US" sz="2800" dirty="0">
                <a:latin typeface="Times New Roman" panose="02020603050405020304" pitchFamily="18" charset="0"/>
                <a:ea typeface="黑体" panose="02010609060101010101" pitchFamily="49" charset="-122"/>
              </a:rPr>
              <a:t>与△</a:t>
            </a:r>
            <a:r>
              <a:rPr lang="zh-CN" altLang="en-US" sz="2800" i="1" dirty="0">
                <a:latin typeface="Times New Roman" panose="02020603050405020304" pitchFamily="18" charset="0"/>
                <a:ea typeface="黑体" panose="02010609060101010101" pitchFamily="49" charset="-122"/>
              </a:rPr>
              <a:t>BOC</a:t>
            </a:r>
            <a:r>
              <a:rPr lang="zh-CN" altLang="en-US" sz="2800" dirty="0">
                <a:latin typeface="Times New Roman" panose="02020603050405020304" pitchFamily="18" charset="0"/>
                <a:ea typeface="黑体" panose="02010609060101010101" pitchFamily="49" charset="-122"/>
              </a:rPr>
              <a:t>的周长的和是122cm，且</a:t>
            </a:r>
            <a:r>
              <a:rPr lang="zh-CN" altLang="en-US" sz="2800" i="1" dirty="0">
                <a:latin typeface="Times New Roman" panose="02020603050405020304" pitchFamily="18" charset="0"/>
                <a:ea typeface="黑体" panose="02010609060101010101" pitchFamily="49" charset="-122"/>
              </a:rPr>
              <a:t>AC</a:t>
            </a:r>
            <a:r>
              <a:rPr lang="en-US" altLang="zh-CN"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DB</a:t>
            </a:r>
            <a:r>
              <a:rPr lang="zh-CN" altLang="en-US" sz="2800" dirty="0">
                <a:latin typeface="Times New Roman" panose="02020603050405020304" pitchFamily="18" charset="0"/>
                <a:ea typeface="黑体" panose="02010609060101010101" pitchFamily="49" charset="-122"/>
              </a:rPr>
              <a:t>= 2</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1，求</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和</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的长．</a:t>
            </a:r>
            <a:endParaRPr lang="zh-CN" altLang="en-US" sz="2800" dirty="0">
              <a:latin typeface="Times New Roman" panose="02020603050405020304" pitchFamily="18" charset="0"/>
              <a:ea typeface="黑体" panose="02010609060101010101" pitchFamily="49" charset="-122"/>
            </a:endParaRPr>
          </a:p>
        </p:txBody>
      </p:sp>
      <p:sp>
        <p:nvSpPr>
          <p:cNvPr id="11266" name="文本框 6"/>
          <p:cNvSpPr txBox="1"/>
          <p:nvPr/>
        </p:nvSpPr>
        <p:spPr>
          <a:xfrm>
            <a:off x="625475" y="2606675"/>
            <a:ext cx="7531100" cy="38830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解：∵四边形</a:t>
            </a:r>
            <a:r>
              <a:rPr lang="zh-CN" altLang="en-US"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OD</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=50</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AOB</a:t>
            </a:r>
            <a:r>
              <a:rPr lang="zh-CN" altLang="en-US" sz="2800" dirty="0">
                <a:solidFill>
                  <a:srgbClr val="FF0000"/>
                </a:solidFill>
                <a:latin typeface="Times New Roman" panose="02020603050405020304" pitchFamily="18" charset="0"/>
                <a:ea typeface="黑体" panose="02010609060101010101" pitchFamily="49" charset="-122"/>
              </a:rPr>
              <a:t>与△</a:t>
            </a:r>
            <a:r>
              <a:rPr lang="zh-CN" altLang="en-US" sz="2800" i="1" dirty="0">
                <a:solidFill>
                  <a:srgbClr val="FF0000"/>
                </a:solidFill>
                <a:latin typeface="Times New Roman" panose="02020603050405020304" pitchFamily="18" charset="0"/>
                <a:ea typeface="黑体" panose="02010609060101010101" pitchFamily="49" charset="-122"/>
              </a:rPr>
              <a:t>BOC</a:t>
            </a:r>
            <a:r>
              <a:rPr lang="zh-CN" altLang="en-US" sz="2800" dirty="0">
                <a:solidFill>
                  <a:srgbClr val="FF0000"/>
                </a:solidFill>
                <a:latin typeface="Times New Roman" panose="02020603050405020304" pitchFamily="18" charset="0"/>
                <a:ea typeface="黑体" panose="02010609060101010101" pitchFamily="49" charset="-122"/>
              </a:rPr>
              <a:t>的周长的和是122cm，</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OA</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=122，</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即</a:t>
            </a:r>
            <a:r>
              <a:rPr lang="zh-CN" altLang="en-US" sz="2800" i="1" dirty="0">
                <a:solidFill>
                  <a:srgbClr val="FF0000"/>
                </a:solidFill>
                <a:latin typeface="Times New Roman" panose="02020603050405020304" pitchFamily="18" charset="0"/>
                <a:ea typeface="黑体" panose="02010609060101010101" pitchFamily="49" charset="-122"/>
              </a:rPr>
              <a:t>AC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BD</a:t>
            </a:r>
            <a:r>
              <a:rPr lang="zh-CN" altLang="en-US" sz="2800" dirty="0">
                <a:solidFill>
                  <a:srgbClr val="FF0000"/>
                </a:solidFill>
                <a:latin typeface="Times New Roman" panose="02020603050405020304" pitchFamily="18" charset="0"/>
                <a:ea typeface="黑体" panose="02010609060101010101" pitchFamily="49" charset="-122"/>
              </a:rPr>
              <a:t>=122-50=72</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又∵</a:t>
            </a:r>
            <a:r>
              <a:rPr lang="zh-CN" altLang="en-US" sz="2800" i="1" dirty="0">
                <a:solidFill>
                  <a:srgbClr val="FF0000"/>
                </a:solidFill>
                <a:latin typeface="Times New Roman" panose="02020603050405020304" pitchFamily="18" charset="0"/>
                <a:ea typeface="黑体" panose="02010609060101010101" pitchFamily="49" charset="-122"/>
              </a:rPr>
              <a:t>AC</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DB</a:t>
            </a:r>
            <a:r>
              <a:rPr lang="zh-CN" altLang="en-US" sz="2800" dirty="0">
                <a:solidFill>
                  <a:srgbClr val="FF0000"/>
                </a:solidFill>
                <a:latin typeface="Times New Roman" panose="02020603050405020304" pitchFamily="18" charset="0"/>
                <a:ea typeface="黑体" panose="02010609060101010101" pitchFamily="49" charset="-122"/>
              </a:rPr>
              <a:t>=2</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1，</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AC</a:t>
            </a:r>
            <a:r>
              <a:rPr lang="zh-CN" altLang="en-US" sz="2800" dirty="0">
                <a:solidFill>
                  <a:srgbClr val="FF0000"/>
                </a:solidFill>
                <a:latin typeface="Times New Roman" panose="02020603050405020304" pitchFamily="18" charset="0"/>
                <a:ea typeface="黑体" panose="02010609060101010101" pitchFamily="49" charset="-122"/>
              </a:rPr>
              <a:t>=48cm，</a:t>
            </a:r>
            <a:r>
              <a:rPr lang="zh-CN" altLang="en-US" sz="2800" i="1" dirty="0">
                <a:solidFill>
                  <a:srgbClr val="FF0000"/>
                </a:solidFill>
                <a:latin typeface="Times New Roman" panose="02020603050405020304" pitchFamily="18" charset="0"/>
                <a:ea typeface="黑体" panose="02010609060101010101" pitchFamily="49" charset="-122"/>
              </a:rPr>
              <a:t>BD</a:t>
            </a:r>
            <a:r>
              <a:rPr lang="zh-CN" altLang="en-US" sz="2800" dirty="0">
                <a:solidFill>
                  <a:srgbClr val="FF0000"/>
                </a:solidFill>
                <a:latin typeface="Times New Roman" panose="02020603050405020304" pitchFamily="18" charset="0"/>
                <a:ea typeface="黑体" panose="02010609060101010101" pitchFamily="49" charset="-122"/>
              </a:rPr>
              <a:t>=24cm．</a:t>
            </a:r>
            <a:endParaRPr lang="zh-CN" altLang="en-US" sz="2800" dirty="0">
              <a:solidFill>
                <a:srgbClr val="FF0000"/>
              </a:solidFill>
              <a:latin typeface="Times New Roman" panose="02020603050405020304" pitchFamily="18" charset="0"/>
              <a:ea typeface="黑体" panose="02010609060101010101" pitchFamily="49" charset="-122"/>
            </a:endParaRPr>
          </a:p>
        </p:txBody>
      </p:sp>
      <p:pic>
        <p:nvPicPr>
          <p:cNvPr id="9220" name="图片 -2147482620"/>
          <p:cNvPicPr>
            <a:picLocks noChangeAspect="1"/>
          </p:cNvPicPr>
          <p:nvPr/>
        </p:nvPicPr>
        <p:blipFill>
          <a:blip r:embed="rId1">
            <a:clrChange>
              <a:clrFrom>
                <a:srgbClr val="FFFFFF"/>
              </a:clrFrom>
              <a:clrTo>
                <a:srgbClr val="FFFFFF">
                  <a:alpha val="0"/>
                </a:srgbClr>
              </a:clrTo>
            </a:clrChange>
          </a:blip>
          <a:stretch>
            <a:fillRect/>
          </a:stretch>
        </p:blipFill>
        <p:spPr>
          <a:xfrm>
            <a:off x="5989638" y="2698750"/>
            <a:ext cx="2973387" cy="1246188"/>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1266">
                                            <p:txEl>
                                              <p:charRg st="0" end="18"/>
                                            </p:txEl>
                                          </p:spTgt>
                                        </p:tgtEl>
                                        <p:attrNameLst>
                                          <p:attrName>style.visibility</p:attrName>
                                        </p:attrNameLst>
                                      </p:cBhvr>
                                      <p:to>
                                        <p:strVal val="visible"/>
                                      </p:to>
                                    </p:set>
                                    <p:animEffect transition="in" filter="dissolve">
                                      <p:cBhvr>
                                        <p:cTn id="7" dur="500"/>
                                        <p:tgtEl>
                                          <p:spTgt spid="11266">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1266">
                                            <p:txEl>
                                              <p:charRg st="18" end="38"/>
                                            </p:txEl>
                                          </p:spTgt>
                                        </p:tgtEl>
                                        <p:attrNameLst>
                                          <p:attrName>style.visibility</p:attrName>
                                        </p:attrNameLst>
                                      </p:cBhvr>
                                      <p:to>
                                        <p:strVal val="visible"/>
                                      </p:to>
                                    </p:set>
                                    <p:animEffect transition="in" filter="dissolve">
                                      <p:cBhvr>
                                        <p:cTn id="12" dur="500"/>
                                        <p:tgtEl>
                                          <p:spTgt spid="11266">
                                            <p:txEl>
                                              <p:charRg st="18" end="3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1266">
                                            <p:txEl>
                                              <p:charRg st="38" end="49"/>
                                            </p:txEl>
                                          </p:spTgt>
                                        </p:tgtEl>
                                        <p:attrNameLst>
                                          <p:attrName>style.visibility</p:attrName>
                                        </p:attrNameLst>
                                      </p:cBhvr>
                                      <p:to>
                                        <p:strVal val="visible"/>
                                      </p:to>
                                    </p:set>
                                    <p:animEffect transition="in" filter="dissolve">
                                      <p:cBhvr>
                                        <p:cTn id="17" dur="500"/>
                                        <p:tgtEl>
                                          <p:spTgt spid="11266">
                                            <p:txEl>
                                              <p:charRg st="38" end="4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1266">
                                            <p:txEl>
                                              <p:charRg st="49" end="72"/>
                                            </p:txEl>
                                          </p:spTgt>
                                        </p:tgtEl>
                                        <p:attrNameLst>
                                          <p:attrName>style.visibility</p:attrName>
                                        </p:attrNameLst>
                                      </p:cBhvr>
                                      <p:to>
                                        <p:strVal val="visible"/>
                                      </p:to>
                                    </p:set>
                                    <p:animEffect transition="in" filter="dissolve">
                                      <p:cBhvr>
                                        <p:cTn id="22" dur="500"/>
                                        <p:tgtEl>
                                          <p:spTgt spid="11266">
                                            <p:txEl>
                                              <p:charRg st="49" end="7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1266">
                                            <p:txEl>
                                              <p:charRg st="72" end="96"/>
                                            </p:txEl>
                                          </p:spTgt>
                                        </p:tgtEl>
                                        <p:attrNameLst>
                                          <p:attrName>style.visibility</p:attrName>
                                        </p:attrNameLst>
                                      </p:cBhvr>
                                      <p:to>
                                        <p:strVal val="visible"/>
                                      </p:to>
                                    </p:set>
                                    <p:animEffect transition="in" filter="dissolve">
                                      <p:cBhvr>
                                        <p:cTn id="27" dur="500"/>
                                        <p:tgtEl>
                                          <p:spTgt spid="11266">
                                            <p:txEl>
                                              <p:charRg st="72" end="9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11266">
                                            <p:txEl>
                                              <p:charRg st="96" end="114"/>
                                            </p:txEl>
                                          </p:spTgt>
                                        </p:tgtEl>
                                        <p:attrNameLst>
                                          <p:attrName>style.visibility</p:attrName>
                                        </p:attrNameLst>
                                      </p:cBhvr>
                                      <p:to>
                                        <p:strVal val="visible"/>
                                      </p:to>
                                    </p:set>
                                    <p:animEffect transition="in" filter="dissolve">
                                      <p:cBhvr>
                                        <p:cTn id="32" dur="500"/>
                                        <p:tgtEl>
                                          <p:spTgt spid="11266">
                                            <p:txEl>
                                              <p:charRg st="96" end="11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11266">
                                            <p:txEl>
                                              <p:charRg st="114" end="127"/>
                                            </p:txEl>
                                          </p:spTgt>
                                        </p:tgtEl>
                                        <p:attrNameLst>
                                          <p:attrName>style.visibility</p:attrName>
                                        </p:attrNameLst>
                                      </p:cBhvr>
                                      <p:to>
                                        <p:strVal val="visible"/>
                                      </p:to>
                                    </p:set>
                                    <p:animEffect transition="in" filter="dissolve">
                                      <p:cBhvr>
                                        <p:cTn id="37" dur="500"/>
                                        <p:tgtEl>
                                          <p:spTgt spid="11266">
                                            <p:txEl>
                                              <p:charRg st="114" end="12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11266">
                                            <p:txEl>
                                              <p:charRg st="127" end="145"/>
                                            </p:txEl>
                                          </p:spTgt>
                                        </p:tgtEl>
                                        <p:attrNameLst>
                                          <p:attrName>style.visibility</p:attrName>
                                        </p:attrNameLst>
                                      </p:cBhvr>
                                      <p:to>
                                        <p:strVal val="visible"/>
                                      </p:to>
                                    </p:set>
                                    <p:animEffect transition="in" filter="dissolve">
                                      <p:cBhvr>
                                        <p:cTn id="42" dur="500"/>
                                        <p:tgtEl>
                                          <p:spTgt spid="11266">
                                            <p:txEl>
                                              <p:charRg st="127" end="14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文本框 99"/>
          <p:cNvSpPr txBox="1"/>
          <p:nvPr/>
        </p:nvSpPr>
        <p:spPr>
          <a:xfrm>
            <a:off x="604838" y="514350"/>
            <a:ext cx="8293100"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eaLnBrk="1" hangingPunct="1">
              <a:lnSpc>
                <a:spcPct val="120000"/>
              </a:lnSpc>
              <a:spcBef>
                <a:spcPct val="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sym typeface="宋体" panose="02010600030101010101" pitchFamily="2" charset="-122"/>
              </a:rPr>
              <a:t>例</a:t>
            </a:r>
            <a:r>
              <a:rPr lang="en-US" altLang="zh-CN" sz="2800" dirty="0">
                <a:solidFill>
                  <a:srgbClr val="155755"/>
                </a:solidFill>
                <a:latin typeface="Times New Roman" panose="02020603050405020304" pitchFamily="18" charset="0"/>
                <a:ea typeface="黑体" panose="02010609060101010101" pitchFamily="49" charset="-122"/>
                <a:sym typeface="宋体" panose="02010600030101010101" pitchFamily="2" charset="-122"/>
              </a:rPr>
              <a:t>2  </a:t>
            </a:r>
            <a:r>
              <a:rPr lang="zh-CN" altLang="en-US" sz="2800" dirty="0">
                <a:latin typeface="Times New Roman" panose="02020603050405020304" pitchFamily="18" charset="0"/>
                <a:ea typeface="黑体" panose="02010609060101010101" pitchFamily="49" charset="-122"/>
              </a:rPr>
              <a:t>如图</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平行四边形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a:t>
            </a:r>
            <a:r>
              <a:rPr lang="en-US" altLang="zh-CN"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交于</a:t>
            </a:r>
            <a:r>
              <a:rPr lang="en-US" altLang="zh-CN"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点，点</a:t>
            </a:r>
            <a:r>
              <a:rPr lang="en-US" altLang="zh-CN"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F</a:t>
            </a:r>
            <a:r>
              <a:rPr lang="zh-CN" altLang="en-US" sz="2800" dirty="0">
                <a:latin typeface="Times New Roman" panose="02020603050405020304" pitchFamily="18" charset="0"/>
                <a:ea typeface="黑体" panose="02010609060101010101" pitchFamily="49" charset="-122"/>
              </a:rPr>
              <a:t>分别是</a:t>
            </a:r>
            <a:r>
              <a:rPr lang="en-US" altLang="zh-CN" sz="2800" i="1" dirty="0">
                <a:latin typeface="Times New Roman" panose="02020603050405020304" pitchFamily="18" charset="0"/>
                <a:ea typeface="黑体" panose="02010609060101010101" pitchFamily="49" charset="-122"/>
              </a:rPr>
              <a:t>AO</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CO</a:t>
            </a:r>
            <a:r>
              <a:rPr lang="zh-CN" altLang="en-US" sz="2800" dirty="0">
                <a:latin typeface="Times New Roman" panose="02020603050405020304" pitchFamily="18" charset="0"/>
                <a:ea typeface="黑体" panose="02010609060101010101" pitchFamily="49" charset="-122"/>
              </a:rPr>
              <a:t>的中点，试判断线段</a:t>
            </a:r>
            <a:r>
              <a:rPr lang="en-US" altLang="zh-CN" sz="2800" i="1" dirty="0">
                <a:latin typeface="Times New Roman" panose="02020603050405020304" pitchFamily="18" charset="0"/>
                <a:ea typeface="黑体" panose="02010609060101010101" pitchFamily="49" charset="-122"/>
              </a:rPr>
              <a:t>BE</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DF</a:t>
            </a:r>
            <a:r>
              <a:rPr lang="zh-CN" altLang="en-US" sz="2800" dirty="0">
                <a:latin typeface="Times New Roman" panose="02020603050405020304" pitchFamily="18" charset="0"/>
                <a:ea typeface="黑体" panose="02010609060101010101" pitchFamily="49" charset="-122"/>
              </a:rPr>
              <a:t>的关系并证明你的结论．</a:t>
            </a:r>
            <a:endParaRPr lang="zh-CN" altLang="en-US" sz="2800" dirty="0">
              <a:latin typeface="Times New Roman" panose="02020603050405020304" pitchFamily="18" charset="0"/>
              <a:ea typeface="黑体" panose="02010609060101010101" pitchFamily="49" charset="-122"/>
            </a:endParaRPr>
          </a:p>
        </p:txBody>
      </p:sp>
      <p:pic>
        <p:nvPicPr>
          <p:cNvPr id="10243" name="图片 -2147482616"/>
          <p:cNvPicPr>
            <a:picLocks noChangeAspect="1"/>
          </p:cNvPicPr>
          <p:nvPr/>
        </p:nvPicPr>
        <p:blipFill>
          <a:blip r:embed="rId1"/>
          <a:stretch>
            <a:fillRect/>
          </a:stretch>
        </p:blipFill>
        <p:spPr>
          <a:xfrm>
            <a:off x="5699125" y="1593850"/>
            <a:ext cx="2667000" cy="1209675"/>
          </a:xfrm>
          <a:prstGeom prst="rect">
            <a:avLst/>
          </a:prstGeom>
          <a:noFill/>
          <a:ln w="9525">
            <a:noFill/>
          </a:ln>
        </p:spPr>
      </p:pic>
      <p:sp>
        <p:nvSpPr>
          <p:cNvPr id="14339" name="文本框 3"/>
          <p:cNvSpPr txBox="1"/>
          <p:nvPr/>
        </p:nvSpPr>
        <p:spPr>
          <a:xfrm>
            <a:off x="400050" y="2238375"/>
            <a:ext cx="6770688" cy="43561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26670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a:t>
            </a:r>
            <a:r>
              <a:rPr lang="en-US" altLang="zh-CN" sz="2800" i="1" dirty="0">
                <a:solidFill>
                  <a:srgbClr val="FF0000"/>
                </a:solidFill>
                <a:latin typeface="Times New Roman" panose="02020603050405020304" pitchFamily="18" charset="0"/>
                <a:ea typeface="黑体" panose="02010609060101010101" pitchFamily="49" charset="-122"/>
              </a:rPr>
              <a:t>BE</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DF</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BE</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DF</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理由如下：</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OA</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OD</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OE</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OF</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endPar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a:p>
            <a:pPr marL="0" lvl="0" indent="26670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在</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OFD</a:t>
            </a:r>
            <a:r>
              <a:rPr lang="zh-CN" altLang="en-US" sz="2800" dirty="0">
                <a:solidFill>
                  <a:srgbClr val="FF0000"/>
                </a:solidFill>
                <a:latin typeface="Times New Roman" panose="02020603050405020304" pitchFamily="18" charset="0"/>
                <a:ea typeface="黑体" panose="02010609060101010101" pitchFamily="49" charset="-122"/>
              </a:rPr>
              <a:t>和</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OEB</a:t>
            </a:r>
            <a:r>
              <a:rPr lang="zh-CN" altLang="en-US" sz="2800" dirty="0">
                <a:solidFill>
                  <a:srgbClr val="FF0000"/>
                </a:solidFill>
                <a:latin typeface="Times New Roman" panose="02020603050405020304" pitchFamily="18" charset="0"/>
                <a:ea typeface="黑体" panose="02010609060101010101" pitchFamily="49" charset="-122"/>
              </a:rPr>
              <a:t>中，</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ea typeface="黑体" panose="02010609060101010101" pitchFamily="49" charset="-122"/>
              </a:rPr>
              <a:t>OE</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OF</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DOF</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BOE</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 </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OFD</a:t>
            </a:r>
            <a:r>
              <a:rPr lang="en-US" altLang="zh-CN" sz="2800" dirty="0">
                <a:solidFill>
                  <a:srgbClr val="FF0000"/>
                </a:solidFill>
                <a:latin typeface="黑体" panose="02010609060101010101" pitchFamily="49" charset="-122"/>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OEB</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OEB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OFD</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BE</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DF</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266700" eaLnBrk="1" hangingPunct="1">
              <a:lnSpc>
                <a:spcPct val="110000"/>
              </a:lnSpc>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BE</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DF</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4339">
                                            <p:txEl>
                                              <p:charRg st="0" end="15"/>
                                            </p:txEl>
                                          </p:spTgt>
                                        </p:tgtEl>
                                        <p:attrNameLst>
                                          <p:attrName>style.visibility</p:attrName>
                                        </p:attrNameLst>
                                      </p:cBhvr>
                                      <p:to>
                                        <p:strVal val="visible"/>
                                      </p:to>
                                    </p:set>
                                    <p:animEffect transition="in" filter="dissolve">
                                      <p:cBhvr>
                                        <p:cTn id="7" dur="500"/>
                                        <p:tgtEl>
                                          <p:spTgt spid="14339">
                                            <p:txEl>
                                              <p:charRg st="0" end="15"/>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4339">
                                            <p:txEl>
                                              <p:charRg st="15" end="36"/>
                                            </p:txEl>
                                          </p:spTgt>
                                        </p:tgtEl>
                                        <p:attrNameLst>
                                          <p:attrName>style.visibility</p:attrName>
                                        </p:attrNameLst>
                                      </p:cBhvr>
                                      <p:to>
                                        <p:strVal val="visible"/>
                                      </p:to>
                                    </p:set>
                                    <p:animEffect transition="in" filter="dissolve">
                                      <p:cBhvr>
                                        <p:cTn id="12" dur="500"/>
                                        <p:tgtEl>
                                          <p:spTgt spid="14339">
                                            <p:txEl>
                                              <p:charRg st="15" end="3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4339">
                                            <p:txEl>
                                              <p:charRg st="36" end="50"/>
                                            </p:txEl>
                                          </p:spTgt>
                                        </p:tgtEl>
                                        <p:attrNameLst>
                                          <p:attrName>style.visibility</p:attrName>
                                        </p:attrNameLst>
                                      </p:cBhvr>
                                      <p:to>
                                        <p:strVal val="visible"/>
                                      </p:to>
                                    </p:set>
                                    <p:animEffect transition="in" filter="dissolve">
                                      <p:cBhvr>
                                        <p:cTn id="17" dur="500"/>
                                        <p:tgtEl>
                                          <p:spTgt spid="14339">
                                            <p:txEl>
                                              <p:charRg st="36" end="5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4339">
                                            <p:txEl>
                                              <p:charRg st="50" end="58"/>
                                            </p:txEl>
                                          </p:spTgt>
                                        </p:tgtEl>
                                        <p:attrNameLst>
                                          <p:attrName>style.visibility</p:attrName>
                                        </p:attrNameLst>
                                      </p:cBhvr>
                                      <p:to>
                                        <p:strVal val="visible"/>
                                      </p:to>
                                    </p:set>
                                    <p:animEffect transition="in" filter="dissolve">
                                      <p:cBhvr>
                                        <p:cTn id="22" dur="500"/>
                                        <p:tgtEl>
                                          <p:spTgt spid="14339">
                                            <p:txEl>
                                              <p:charRg st="50" end="5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4339">
                                            <p:txEl>
                                              <p:charRg st="58" end="71"/>
                                            </p:txEl>
                                          </p:spTgt>
                                        </p:tgtEl>
                                        <p:attrNameLst>
                                          <p:attrName>style.visibility</p:attrName>
                                        </p:attrNameLst>
                                      </p:cBhvr>
                                      <p:to>
                                        <p:strVal val="visible"/>
                                      </p:to>
                                    </p:set>
                                    <p:animEffect transition="in" filter="dissolve">
                                      <p:cBhvr>
                                        <p:cTn id="27" dur="500"/>
                                        <p:tgtEl>
                                          <p:spTgt spid="14339">
                                            <p:txEl>
                                              <p:charRg st="58" end="7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14339">
                                            <p:txEl>
                                              <p:charRg st="71" end="95"/>
                                            </p:txEl>
                                          </p:spTgt>
                                        </p:tgtEl>
                                        <p:attrNameLst>
                                          <p:attrName>style.visibility</p:attrName>
                                        </p:attrNameLst>
                                      </p:cBhvr>
                                      <p:to>
                                        <p:strVal val="visible"/>
                                      </p:to>
                                    </p:set>
                                    <p:animEffect transition="in" filter="dissolve">
                                      <p:cBhvr>
                                        <p:cTn id="32" dur="500"/>
                                        <p:tgtEl>
                                          <p:spTgt spid="14339">
                                            <p:txEl>
                                              <p:charRg st="71" end="9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14339">
                                            <p:txEl>
                                              <p:charRg st="95" end="107"/>
                                            </p:txEl>
                                          </p:spTgt>
                                        </p:tgtEl>
                                        <p:attrNameLst>
                                          <p:attrName>style.visibility</p:attrName>
                                        </p:attrNameLst>
                                      </p:cBhvr>
                                      <p:to>
                                        <p:strVal val="visible"/>
                                      </p:to>
                                    </p:set>
                                    <p:animEffect transition="in" filter="dissolve">
                                      <p:cBhvr>
                                        <p:cTn id="37" dur="500"/>
                                        <p:tgtEl>
                                          <p:spTgt spid="14339">
                                            <p:txEl>
                                              <p:charRg st="95" end="10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14339">
                                            <p:txEl>
                                              <p:charRg st="107" end="125"/>
                                            </p:txEl>
                                          </p:spTgt>
                                        </p:tgtEl>
                                        <p:attrNameLst>
                                          <p:attrName>style.visibility</p:attrName>
                                        </p:attrNameLst>
                                      </p:cBhvr>
                                      <p:to>
                                        <p:strVal val="visible"/>
                                      </p:to>
                                    </p:set>
                                    <p:animEffect transition="in" filter="dissolve">
                                      <p:cBhvr>
                                        <p:cTn id="42" dur="500"/>
                                        <p:tgtEl>
                                          <p:spTgt spid="14339">
                                            <p:txEl>
                                              <p:charRg st="107" end="12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14339">
                                            <p:txEl>
                                              <p:charRg st="125" end="133"/>
                                            </p:txEl>
                                          </p:spTgt>
                                        </p:tgtEl>
                                        <p:attrNameLst>
                                          <p:attrName>style.visibility</p:attrName>
                                        </p:attrNameLst>
                                      </p:cBhvr>
                                      <p:to>
                                        <p:strVal val="visible"/>
                                      </p:to>
                                    </p:set>
                                    <p:animEffect transition="in" filter="dissolve">
                                      <p:cBhvr>
                                        <p:cTn id="47" dur="500"/>
                                        <p:tgtEl>
                                          <p:spTgt spid="14339">
                                            <p:txEl>
                                              <p:charRg st="125" end="13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1266" name="Group 2"/>
          <p:cNvGrpSpPr/>
          <p:nvPr/>
        </p:nvGrpSpPr>
        <p:grpSpPr>
          <a:xfrm>
            <a:off x="250825" y="839788"/>
            <a:ext cx="8785225" cy="1123950"/>
            <a:chOff x="29" y="787"/>
            <a:chExt cx="5534" cy="708"/>
          </a:xfrm>
        </p:grpSpPr>
        <p:sp>
          <p:nvSpPr>
            <p:cNvPr id="11286" name="Rectangle 3"/>
            <p:cNvSpPr/>
            <p:nvPr/>
          </p:nvSpPr>
          <p:spPr>
            <a:xfrm>
              <a:off x="29" y="787"/>
              <a:ext cx="5534" cy="70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None/>
              </a:pPr>
              <a:r>
                <a:rPr lang="" altLang="en-US" sz="2800" dirty="0">
                  <a:solidFill>
                    <a:srgbClr val="155755"/>
                  </a:solidFill>
                  <a:latin typeface="Times New Roman" panose="02020603050405020304" pitchFamily="18" charset="0"/>
                  <a:ea typeface="黑体" panose="02010609060101010101" pitchFamily="49" charset="-122"/>
                  <a:sym typeface="+mn-ea"/>
                </a:rPr>
                <a:t>例</a:t>
              </a:r>
              <a:r>
                <a:rPr lang="" altLang="zh-CN" sz="2800" dirty="0">
                  <a:solidFill>
                    <a:srgbClr val="155755"/>
                  </a:solidFill>
                  <a:latin typeface="Times New Roman" panose="02020603050405020304" pitchFamily="18" charset="0"/>
                  <a:ea typeface="黑体" panose="02010609060101010101" pitchFamily="49" charset="-122"/>
                  <a:sym typeface="+mn-ea"/>
                </a:rPr>
                <a:t>3 </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如图，  </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a:t>
              </a:r>
              <a:r>
                <a:rPr lang="en-US" altLang="zh-CN" sz="2800" i="1" dirty="0">
                  <a:latin typeface="Times New Roman" panose="02020603050405020304" pitchFamily="18" charset="0"/>
                  <a:ea typeface="黑体" panose="02010609060101010101" pitchFamily="49" charset="-122"/>
                </a:rPr>
                <a:t>AC</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交于点</a:t>
              </a:r>
              <a:r>
                <a:rPr lang="en-US" altLang="zh-CN" sz="2800" i="1" dirty="0">
                  <a:latin typeface="Times New Roman" panose="02020603050405020304" pitchFamily="18" charset="0"/>
                  <a:ea typeface="黑体" panose="02010609060101010101" pitchFamily="49" charset="-122"/>
                </a:rPr>
                <a:t>O</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点</a:t>
              </a:r>
              <a:r>
                <a:rPr lang="en-US" altLang="zh-CN"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作直线</a:t>
              </a:r>
              <a:r>
                <a:rPr lang="en-US" altLang="zh-CN" sz="2800" i="1" dirty="0">
                  <a:latin typeface="Times New Roman" panose="02020603050405020304" pitchFamily="18" charset="0"/>
                  <a:ea typeface="黑体" panose="02010609060101010101" pitchFamily="49" charset="-122"/>
                </a:rPr>
                <a:t>EF</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分别交</a:t>
              </a:r>
              <a:r>
                <a:rPr lang="en-US" altLang="zh-CN" sz="2800" i="1" dirty="0">
                  <a:latin typeface="Times New Roman" panose="02020603050405020304" pitchFamily="18" charset="0"/>
                  <a:ea typeface="黑体" panose="02010609060101010101" pitchFamily="49" charset="-122"/>
                </a:rPr>
                <a:t>AB</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CD</a:t>
              </a:r>
              <a:r>
                <a:rPr lang="zh-CN" altLang="en-US" sz="2800" dirty="0">
                  <a:latin typeface="Times New Roman" panose="02020603050405020304" pitchFamily="18" charset="0"/>
                  <a:ea typeface="黑体" panose="02010609060101010101" pitchFamily="49" charset="-122"/>
                </a:rPr>
                <a:t>于点</a:t>
              </a:r>
              <a:r>
                <a:rPr lang="en-US" altLang="zh-CN"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F</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求证：</a:t>
              </a:r>
              <a:r>
                <a:rPr lang="en-US" altLang="zh-CN" sz="2800" i="1" dirty="0">
                  <a:latin typeface="Times New Roman" panose="02020603050405020304" pitchFamily="18" charset="0"/>
                  <a:ea typeface="黑体" panose="02010609060101010101" pitchFamily="49" charset="-122"/>
                </a:rPr>
                <a:t>OE</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OF</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11287" name="AutoShape 4"/>
            <p:cNvSpPr/>
            <p:nvPr/>
          </p:nvSpPr>
          <p:spPr>
            <a:xfrm>
              <a:off x="1111" y="935"/>
              <a:ext cx="247" cy="98"/>
            </a:xfrm>
            <a:prstGeom prst="parallelogram">
              <a:avLst>
                <a:gd name="adj" fmla="val 73255"/>
              </a:avLst>
            </a:prstGeom>
            <a:noFill/>
            <a:ln w="19050" cap="flat" cmpd="sng">
              <a:solidFill>
                <a:srgbClr val="000000"/>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grpSp>
      <p:grpSp>
        <p:nvGrpSpPr>
          <p:cNvPr id="11267" name="Group 5"/>
          <p:cNvGrpSpPr/>
          <p:nvPr/>
        </p:nvGrpSpPr>
        <p:grpSpPr>
          <a:xfrm>
            <a:off x="5149850" y="2347913"/>
            <a:ext cx="3879850" cy="2159000"/>
            <a:chOff x="0" y="0"/>
            <a:chExt cx="2444" cy="1360"/>
          </a:xfrm>
        </p:grpSpPr>
        <p:sp>
          <p:nvSpPr>
            <p:cNvPr id="11274" name="Line 6"/>
            <p:cNvSpPr/>
            <p:nvPr/>
          </p:nvSpPr>
          <p:spPr>
            <a:xfrm flipH="1">
              <a:off x="1749" y="1063"/>
              <a:ext cx="13" cy="1"/>
            </a:xfrm>
            <a:prstGeom prst="line">
              <a:avLst/>
            </a:prstGeom>
            <a:ln w="41275" cap="flat" cmpd="sng">
              <a:solidFill>
                <a:srgbClr val="0000FF"/>
              </a:solidFill>
              <a:prstDash val="solid"/>
              <a:headEnd type="none" w="med" len="med"/>
              <a:tailEnd type="none" w="med" len="med"/>
            </a:ln>
          </p:spPr>
        </p:sp>
        <p:sp>
          <p:nvSpPr>
            <p:cNvPr id="11275" name="Rectangle 7"/>
            <p:cNvSpPr/>
            <p:nvPr/>
          </p:nvSpPr>
          <p:spPr>
            <a:xfrm>
              <a:off x="0" y="1079"/>
              <a:ext cx="162"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1276" name="Rectangle 8"/>
            <p:cNvSpPr/>
            <p:nvPr/>
          </p:nvSpPr>
          <p:spPr>
            <a:xfrm>
              <a:off x="1692" y="1079"/>
              <a:ext cx="150"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1277" name="Rectangle 9"/>
            <p:cNvSpPr/>
            <p:nvPr/>
          </p:nvSpPr>
          <p:spPr>
            <a:xfrm>
              <a:off x="2294" y="46"/>
              <a:ext cx="150"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1278" name="Rectangle 10"/>
            <p:cNvSpPr/>
            <p:nvPr/>
          </p:nvSpPr>
          <p:spPr>
            <a:xfrm>
              <a:off x="635" y="0"/>
              <a:ext cx="162"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1279" name="未知"/>
            <p:cNvSpPr/>
            <p:nvPr/>
          </p:nvSpPr>
          <p:spPr>
            <a:xfrm>
              <a:off x="89" y="353"/>
              <a:ext cx="2254" cy="710"/>
            </a:xfrm>
            <a:custGeom>
              <a:avLst/>
              <a:gdLst>
                <a:gd name="txL" fmla="*/ 0 w 6762"/>
                <a:gd name="txT" fmla="*/ 0 h 2130"/>
                <a:gd name="txR" fmla="*/ 6762 w 6762"/>
                <a:gd name="txB" fmla="*/ 2130 h 2130"/>
              </a:gdLst>
              <a:ahLst/>
              <a:cxnLst>
                <a:cxn ang="0">
                  <a:pos x="595" y="0"/>
                </a:cxn>
                <a:cxn ang="0">
                  <a:pos x="0" y="710"/>
                </a:cxn>
                <a:cxn ang="0">
                  <a:pos x="1658" y="710"/>
                </a:cxn>
                <a:cxn ang="0">
                  <a:pos x="2254" y="0"/>
                </a:cxn>
                <a:cxn ang="0">
                  <a:pos x="595" y="0"/>
                </a:cxn>
              </a:cxnLst>
              <a:rect l="txL" t="txT" r="txR" b="txB"/>
              <a:pathLst>
                <a:path w="6762" h="2130">
                  <a:moveTo>
                    <a:pt x="1786" y="0"/>
                  </a:moveTo>
                  <a:lnTo>
                    <a:pt x="0" y="2130"/>
                  </a:lnTo>
                  <a:lnTo>
                    <a:pt x="4974" y="2130"/>
                  </a:lnTo>
                  <a:lnTo>
                    <a:pt x="6762" y="0"/>
                  </a:lnTo>
                  <a:lnTo>
                    <a:pt x="1786" y="0"/>
                  </a:lnTo>
                </a:path>
              </a:pathLst>
            </a:custGeom>
            <a:noFill/>
            <a:ln w="25400" cap="flat" cmpd="sng">
              <a:solidFill>
                <a:schemeClr val="tx1">
                  <a:alpha val="100000"/>
                </a:schemeClr>
              </a:solidFill>
              <a:prstDash val="solid"/>
              <a:round/>
              <a:headEnd type="none" w="med" len="med"/>
              <a:tailEnd type="none" w="med" len="med"/>
            </a:ln>
          </p:spPr>
          <p:txBody>
            <a:bodyPr/>
            <a:p>
              <a:endParaRPr lang="zh-CN" altLang="en-US"/>
            </a:p>
          </p:txBody>
        </p:sp>
        <p:sp>
          <p:nvSpPr>
            <p:cNvPr id="11280" name="Rectangle 12"/>
            <p:cNvSpPr/>
            <p:nvPr/>
          </p:nvSpPr>
          <p:spPr>
            <a:xfrm>
              <a:off x="1082" y="0"/>
              <a:ext cx="124"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11281" name="Rectangle 13"/>
            <p:cNvSpPr/>
            <p:nvPr/>
          </p:nvSpPr>
          <p:spPr>
            <a:xfrm>
              <a:off x="1309" y="1089"/>
              <a:ext cx="137"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1282" name="Line 14"/>
            <p:cNvSpPr/>
            <p:nvPr/>
          </p:nvSpPr>
          <p:spPr>
            <a:xfrm flipV="1">
              <a:off x="129" y="365"/>
              <a:ext cx="2178" cy="668"/>
            </a:xfrm>
            <a:prstGeom prst="line">
              <a:avLst/>
            </a:prstGeom>
            <a:ln w="25400" cap="flat" cmpd="sng">
              <a:solidFill>
                <a:schemeClr val="tx1"/>
              </a:solidFill>
              <a:prstDash val="solid"/>
              <a:headEnd type="none" w="med" len="med"/>
              <a:tailEnd type="none" w="med" len="med"/>
            </a:ln>
          </p:spPr>
        </p:sp>
        <p:sp>
          <p:nvSpPr>
            <p:cNvPr id="11283" name="Line 15"/>
            <p:cNvSpPr/>
            <p:nvPr/>
          </p:nvSpPr>
          <p:spPr>
            <a:xfrm flipH="1" flipV="1">
              <a:off x="674" y="353"/>
              <a:ext cx="1088" cy="709"/>
            </a:xfrm>
            <a:prstGeom prst="line">
              <a:avLst/>
            </a:prstGeom>
            <a:ln w="25400" cap="flat" cmpd="sng">
              <a:solidFill>
                <a:schemeClr val="tx1"/>
              </a:solidFill>
              <a:prstDash val="solid"/>
              <a:headEnd type="none" w="med" len="med"/>
              <a:tailEnd type="none" w="med" len="med"/>
            </a:ln>
          </p:spPr>
        </p:sp>
        <p:sp>
          <p:nvSpPr>
            <p:cNvPr id="11284" name="Line 16"/>
            <p:cNvSpPr/>
            <p:nvPr/>
          </p:nvSpPr>
          <p:spPr>
            <a:xfrm flipH="1" flipV="1">
              <a:off x="1082" y="353"/>
              <a:ext cx="258" cy="710"/>
            </a:xfrm>
            <a:prstGeom prst="line">
              <a:avLst/>
            </a:prstGeom>
            <a:ln w="25400" cap="flat" cmpd="sng">
              <a:solidFill>
                <a:schemeClr val="tx1"/>
              </a:solidFill>
              <a:prstDash val="solid"/>
              <a:headEnd type="none" w="med" len="med"/>
              <a:tailEnd type="none" w="med" len="med"/>
            </a:ln>
          </p:spPr>
        </p:sp>
        <p:sp>
          <p:nvSpPr>
            <p:cNvPr id="11285" name="Rectangle 17"/>
            <p:cNvSpPr/>
            <p:nvPr/>
          </p:nvSpPr>
          <p:spPr>
            <a:xfrm>
              <a:off x="1024" y="715"/>
              <a:ext cx="162"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grpSp>
      <p:sp>
        <p:nvSpPr>
          <p:cNvPr id="15378" name="Text Box 18"/>
          <p:cNvSpPr txBox="1"/>
          <p:nvPr/>
        </p:nvSpPr>
        <p:spPr>
          <a:xfrm>
            <a:off x="354013" y="2070100"/>
            <a:ext cx="5581650"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证明</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是平行四边形</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5379" name="Text Box 19"/>
          <p:cNvSpPr txBox="1"/>
          <p:nvPr/>
        </p:nvSpPr>
        <p:spPr>
          <a:xfrm>
            <a:off x="1031875" y="3281363"/>
            <a:ext cx="3673475" cy="11684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ODF</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OBE</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DFO</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BEO</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5380" name="Text Box 20"/>
          <p:cNvSpPr txBox="1"/>
          <p:nvPr/>
        </p:nvSpPr>
        <p:spPr>
          <a:xfrm>
            <a:off x="912813" y="4398963"/>
            <a:ext cx="446405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DOF</a:t>
            </a:r>
            <a:r>
              <a:rPr lang="zh-CN" altLang="zh-CN" sz="2800" dirty="0">
                <a:solidFill>
                  <a:srgbClr val="FF0000"/>
                </a:solidFill>
                <a:latin typeface="黑体" panose="02010609060101010101" pitchFamily="49" charset="-122"/>
                <a:ea typeface="黑体" panose="02010609060101010101" pitchFamily="49" charset="-122"/>
              </a:rPr>
              <a:t>≌</a:t>
            </a:r>
            <a:r>
              <a:rPr lang="zh-CN" altLang="zh-CN" sz="2800" dirty="0">
                <a:solidFill>
                  <a:srgbClr val="FF0000"/>
                </a:solidFill>
                <a:latin typeface="Times New Roman" panose="02020603050405020304" pitchFamily="18" charset="0"/>
                <a:ea typeface="黑体" panose="02010609060101010101" pitchFamily="49" charset="-122"/>
              </a:rPr>
              <a:t>△</a:t>
            </a:r>
            <a:r>
              <a:rPr lang="zh-CN" altLang="zh-CN" sz="2800" i="1" dirty="0">
                <a:solidFill>
                  <a:srgbClr val="FF0000"/>
                </a:solidFill>
                <a:latin typeface="Times New Roman" panose="02020603050405020304" pitchFamily="18" charset="0"/>
                <a:ea typeface="黑体" panose="02010609060101010101" pitchFamily="49" charset="-122"/>
              </a:rPr>
              <a:t>BOE</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AAS</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5381" name="Text Box 21"/>
          <p:cNvSpPr txBox="1"/>
          <p:nvPr/>
        </p:nvSpPr>
        <p:spPr>
          <a:xfrm>
            <a:off x="1077913" y="2646363"/>
            <a:ext cx="3579812"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AB</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CD</a:t>
            </a:r>
            <a:r>
              <a:rPr lang="en-US" altLang="zh-CN" sz="2800" dirty="0">
                <a:solidFill>
                  <a:srgbClr val="FF0000"/>
                </a:solidFill>
                <a:latin typeface="Times New Roman" panose="02020603050405020304" pitchFamily="18" charset="0"/>
                <a:ea typeface="黑体" panose="02010609060101010101" pitchFamily="49" charset="-122"/>
              </a:rPr>
              <a:t>, </a:t>
            </a:r>
            <a:r>
              <a:rPr lang="en-US" altLang="zh-CN" sz="2800" i="1" dirty="0">
                <a:solidFill>
                  <a:srgbClr val="FF0000"/>
                </a:solidFill>
                <a:latin typeface="Times New Roman" panose="02020603050405020304" pitchFamily="18" charset="0"/>
                <a:ea typeface="黑体" panose="02010609060101010101" pitchFamily="49" charset="-122"/>
              </a:rPr>
              <a:t>OD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5386" name="Text Box 26"/>
          <p:cNvSpPr txBox="1"/>
          <p:nvPr/>
        </p:nvSpPr>
        <p:spPr>
          <a:xfrm>
            <a:off x="912813" y="4970463"/>
            <a:ext cx="208915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OE</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OF</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15387" name="Text Box 27"/>
          <p:cNvSpPr txBox="1"/>
          <p:nvPr/>
        </p:nvSpPr>
        <p:spPr>
          <a:xfrm>
            <a:off x="649288" y="5492750"/>
            <a:ext cx="7127875"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zh-CN" altLang="en-US" sz="2800" dirty="0">
                <a:solidFill>
                  <a:srgbClr val="149494"/>
                </a:solidFill>
                <a:latin typeface="Times New Roman" panose="02020603050405020304" pitchFamily="18" charset="0"/>
                <a:ea typeface="黑体" panose="02010609060101010101" pitchFamily="49" charset="-122"/>
              </a:rPr>
              <a:t>思考</a:t>
            </a:r>
            <a:r>
              <a:rPr lang="zh-CN" altLang="en-US" sz="2800" dirty="0">
                <a:latin typeface="Times New Roman" panose="02020603050405020304" pitchFamily="18" charset="0"/>
                <a:ea typeface="黑体" panose="02010609060101010101" pitchFamily="49" charset="-122"/>
              </a:rPr>
              <a:t>   改变直线</a:t>
            </a:r>
            <a:r>
              <a:rPr lang="en-US" altLang="zh-CN" sz="2800" i="1" dirty="0">
                <a:latin typeface="Times New Roman" panose="02020603050405020304" pitchFamily="18" charset="0"/>
                <a:ea typeface="黑体" panose="02010609060101010101" pitchFamily="49" charset="-122"/>
              </a:rPr>
              <a:t>EF</a:t>
            </a:r>
            <a:r>
              <a:rPr lang="zh-CN" altLang="en-US" sz="2800" dirty="0">
                <a:latin typeface="Times New Roman" panose="02020603050405020304" pitchFamily="18" charset="0"/>
                <a:ea typeface="黑体" panose="02010609060101010101" pitchFamily="49" charset="-122"/>
              </a:rPr>
              <a:t>的位置，</a:t>
            </a:r>
            <a:r>
              <a:rPr lang="en-US" altLang="zh-CN" sz="2800" i="1" dirty="0">
                <a:latin typeface="Times New Roman" panose="02020603050405020304" pitchFamily="18" charset="0"/>
                <a:ea typeface="黑体" panose="02010609060101010101" pitchFamily="49" charset="-122"/>
              </a:rPr>
              <a:t>OE</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OF</a:t>
            </a:r>
            <a:r>
              <a:rPr lang="zh-CN" altLang="en-US" sz="2800" dirty="0">
                <a:latin typeface="Times New Roman" panose="02020603050405020304" pitchFamily="18" charset="0"/>
                <a:ea typeface="黑体" panose="02010609060101010101" pitchFamily="49" charset="-122"/>
              </a:rPr>
              <a:t>还成立吗</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78"/>
                                        </p:tgtEl>
                                        <p:attrNameLst>
                                          <p:attrName>style.visibility</p:attrName>
                                        </p:attrNameLst>
                                      </p:cBhvr>
                                      <p:to>
                                        <p:strVal val="visible"/>
                                      </p:to>
                                    </p:set>
                                    <p:animEffect transition="in" filter="blinds(horizontal)">
                                      <p:cBhvr>
                                        <p:cTn id="7" dur="500"/>
                                        <p:tgtEl>
                                          <p:spTgt spid="1537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381"/>
                                        </p:tgtEl>
                                        <p:attrNameLst>
                                          <p:attrName>style.visibility</p:attrName>
                                        </p:attrNameLst>
                                      </p:cBhvr>
                                      <p:to>
                                        <p:strVal val="visible"/>
                                      </p:to>
                                    </p:set>
                                    <p:animEffect transition="in" filter="blinds(horizontal)">
                                      <p:cBhvr>
                                        <p:cTn id="12" dur="500"/>
                                        <p:tgtEl>
                                          <p:spTgt spid="1538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379"/>
                                        </p:tgtEl>
                                        <p:attrNameLst>
                                          <p:attrName>style.visibility</p:attrName>
                                        </p:attrNameLst>
                                      </p:cBhvr>
                                      <p:to>
                                        <p:strVal val="visible"/>
                                      </p:to>
                                    </p:set>
                                    <p:animEffect transition="in" filter="blinds(horizontal)">
                                      <p:cBhvr>
                                        <p:cTn id="17" dur="500"/>
                                        <p:tgtEl>
                                          <p:spTgt spid="1537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380"/>
                                        </p:tgtEl>
                                        <p:attrNameLst>
                                          <p:attrName>style.visibility</p:attrName>
                                        </p:attrNameLst>
                                      </p:cBhvr>
                                      <p:to>
                                        <p:strVal val="visible"/>
                                      </p:to>
                                    </p:set>
                                    <p:animEffect transition="in" filter="blinds(horizontal)">
                                      <p:cBhvr>
                                        <p:cTn id="22" dur="500"/>
                                        <p:tgtEl>
                                          <p:spTgt spid="1538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386"/>
                                        </p:tgtEl>
                                        <p:attrNameLst>
                                          <p:attrName>style.visibility</p:attrName>
                                        </p:attrNameLst>
                                      </p:cBhvr>
                                      <p:to>
                                        <p:strVal val="visible"/>
                                      </p:to>
                                    </p:set>
                                    <p:animEffect transition="in" filter="blinds(horizontal)">
                                      <p:cBhvr>
                                        <p:cTn id="27" dur="500"/>
                                        <p:tgtEl>
                                          <p:spTgt spid="15386"/>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grpId="0" nodeType="clickEffect">
                                  <p:stCondLst>
                                    <p:cond delay="0"/>
                                  </p:stCondLst>
                                  <p:childTnLst>
                                    <p:set>
                                      <p:cBhvr>
                                        <p:cTn id="31" dur="1" fill="hold">
                                          <p:stCondLst>
                                            <p:cond delay="0"/>
                                          </p:stCondLst>
                                        </p:cTn>
                                        <p:tgtEl>
                                          <p:spTgt spid="15387">
                                            <p:txEl>
                                              <p:charRg st="0" end="26"/>
                                            </p:txEl>
                                          </p:spTgt>
                                        </p:tgtEl>
                                        <p:attrNameLst>
                                          <p:attrName>style.visibility</p:attrName>
                                        </p:attrNameLst>
                                      </p:cBhvr>
                                      <p:to>
                                        <p:strVal val="visible"/>
                                      </p:to>
                                    </p:set>
                                    <p:anim calcmode="lin" valueType="num">
                                      <p:cBhvr>
                                        <p:cTn id="32" dur="500" fill="hold"/>
                                        <p:tgtEl>
                                          <p:spTgt spid="15387">
                                            <p:txEl>
                                              <p:charRg st="0" end="26"/>
                                            </p:txEl>
                                          </p:spTgt>
                                        </p:tgtEl>
                                        <p:attrNameLst>
                                          <p:attrName>ppt_x</p:attrName>
                                        </p:attrNameLst>
                                      </p:cBhvr>
                                      <p:tavLst>
                                        <p:tav tm="0">
                                          <p:val>
                                            <p:strVal val="0-#ppt_w/2"/>
                                          </p:val>
                                        </p:tav>
                                        <p:tav tm="100000">
                                          <p:val>
                                            <p:strVal val="#ppt_x"/>
                                          </p:val>
                                        </p:tav>
                                      </p:tavLst>
                                    </p:anim>
                                    <p:anim calcmode="lin" valueType="num">
                                      <p:cBhvr>
                                        <p:cTn id="33" dur="500" fill="hold"/>
                                        <p:tgtEl>
                                          <p:spTgt spid="15387">
                                            <p:txEl>
                                              <p:charRg st="0" end="2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8" grpId="0"/>
      <p:bldP spid="15379" grpId="0"/>
      <p:bldP spid="15380" grpId="0"/>
      <p:bldP spid="15381" grpId="0"/>
      <p:bldP spid="15386" grpId="0"/>
      <p:bldP spid="15387"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Rectangle 12"/>
          <p:cNvSpPr/>
          <p:nvPr/>
        </p:nvSpPr>
        <p:spPr>
          <a:xfrm>
            <a:off x="142875" y="3824288"/>
            <a:ext cx="914400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grpSp>
        <p:nvGrpSpPr>
          <p:cNvPr id="12291" name="Group 13"/>
          <p:cNvGrpSpPr/>
          <p:nvPr/>
        </p:nvGrpSpPr>
        <p:grpSpPr>
          <a:xfrm>
            <a:off x="103188" y="2038350"/>
            <a:ext cx="2895600" cy="1811338"/>
            <a:chOff x="3312" y="912"/>
            <a:chExt cx="1824" cy="1141"/>
          </a:xfrm>
        </p:grpSpPr>
        <p:sp>
          <p:nvSpPr>
            <p:cNvPr id="12330" name="AutoShape 14"/>
            <p:cNvSpPr/>
            <p:nvPr/>
          </p:nvSpPr>
          <p:spPr>
            <a:xfrm>
              <a:off x="3469" y="1118"/>
              <a:ext cx="1377" cy="650"/>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2331" name="Line 15"/>
            <p:cNvSpPr/>
            <p:nvPr/>
          </p:nvSpPr>
          <p:spPr>
            <a:xfrm flipV="1">
              <a:off x="3471" y="1121"/>
              <a:ext cx="1367" cy="635"/>
            </a:xfrm>
            <a:prstGeom prst="line">
              <a:avLst/>
            </a:prstGeom>
            <a:ln w="25400" cap="flat" cmpd="sng">
              <a:solidFill>
                <a:schemeClr val="tx1"/>
              </a:solidFill>
              <a:prstDash val="solid"/>
              <a:headEnd type="none" w="med" len="med"/>
              <a:tailEnd type="none" w="med" len="med"/>
            </a:ln>
          </p:spPr>
        </p:sp>
        <p:sp>
          <p:nvSpPr>
            <p:cNvPr id="12332" name="Line 16"/>
            <p:cNvSpPr/>
            <p:nvPr/>
          </p:nvSpPr>
          <p:spPr>
            <a:xfrm>
              <a:off x="3751" y="1127"/>
              <a:ext cx="813" cy="641"/>
            </a:xfrm>
            <a:prstGeom prst="line">
              <a:avLst/>
            </a:prstGeom>
            <a:ln w="25400" cap="flat" cmpd="sng">
              <a:solidFill>
                <a:schemeClr val="tx1"/>
              </a:solidFill>
              <a:prstDash val="solid"/>
              <a:headEnd type="none" w="med" len="med"/>
              <a:tailEnd type="none" w="med" len="med"/>
            </a:ln>
          </p:spPr>
        </p:sp>
        <p:sp>
          <p:nvSpPr>
            <p:cNvPr id="12333" name="Text Box 17"/>
            <p:cNvSpPr txBox="1"/>
            <p:nvPr/>
          </p:nvSpPr>
          <p:spPr>
            <a:xfrm>
              <a:off x="3360" y="1724"/>
              <a:ext cx="399"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2334" name="Text Box 18"/>
            <p:cNvSpPr txBox="1"/>
            <p:nvPr/>
          </p:nvSpPr>
          <p:spPr>
            <a:xfrm>
              <a:off x="4385" y="1724"/>
              <a:ext cx="327"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2335" name="Text Box 19"/>
            <p:cNvSpPr txBox="1"/>
            <p:nvPr/>
          </p:nvSpPr>
          <p:spPr>
            <a:xfrm>
              <a:off x="4810" y="953"/>
              <a:ext cx="32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2336" name="Text Box 20"/>
            <p:cNvSpPr txBox="1"/>
            <p:nvPr/>
          </p:nvSpPr>
          <p:spPr>
            <a:xfrm>
              <a:off x="3487" y="912"/>
              <a:ext cx="327"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2337" name="Text Box 21"/>
            <p:cNvSpPr txBox="1"/>
            <p:nvPr/>
          </p:nvSpPr>
          <p:spPr>
            <a:xfrm>
              <a:off x="4012" y="1399"/>
              <a:ext cx="43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2338" name="Text Box 22"/>
            <p:cNvSpPr txBox="1"/>
            <p:nvPr/>
          </p:nvSpPr>
          <p:spPr>
            <a:xfrm>
              <a:off x="4684" y="1278"/>
              <a:ext cx="32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2339" name="Text Box 23"/>
            <p:cNvSpPr txBox="1"/>
            <p:nvPr/>
          </p:nvSpPr>
          <p:spPr>
            <a:xfrm>
              <a:off x="3360" y="1269"/>
              <a:ext cx="32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12340" name="Line 24"/>
            <p:cNvSpPr/>
            <p:nvPr/>
          </p:nvSpPr>
          <p:spPr>
            <a:xfrm flipV="1">
              <a:off x="3312" y="1296"/>
              <a:ext cx="1680" cy="288"/>
            </a:xfrm>
            <a:prstGeom prst="line">
              <a:avLst/>
            </a:prstGeom>
            <a:ln w="25400" cap="flat" cmpd="sng">
              <a:solidFill>
                <a:srgbClr val="FF0000"/>
              </a:solidFill>
              <a:prstDash val="solid"/>
              <a:headEnd type="none" w="med" len="med"/>
              <a:tailEnd type="none" w="med" len="med"/>
            </a:ln>
          </p:spPr>
        </p:sp>
      </p:grpSp>
      <p:grpSp>
        <p:nvGrpSpPr>
          <p:cNvPr id="12292" name="Group 25"/>
          <p:cNvGrpSpPr/>
          <p:nvPr/>
        </p:nvGrpSpPr>
        <p:grpSpPr>
          <a:xfrm>
            <a:off x="2316163" y="1925638"/>
            <a:ext cx="4289425" cy="1970087"/>
            <a:chOff x="239" y="2640"/>
            <a:chExt cx="2702" cy="1241"/>
          </a:xfrm>
        </p:grpSpPr>
        <p:sp>
          <p:nvSpPr>
            <p:cNvPr id="12317" name="AutoShape 26"/>
            <p:cNvSpPr/>
            <p:nvPr/>
          </p:nvSpPr>
          <p:spPr>
            <a:xfrm>
              <a:off x="877" y="2894"/>
              <a:ext cx="1377" cy="650"/>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2318" name="Line 27"/>
            <p:cNvSpPr/>
            <p:nvPr/>
          </p:nvSpPr>
          <p:spPr>
            <a:xfrm flipV="1">
              <a:off x="879" y="2897"/>
              <a:ext cx="1367" cy="635"/>
            </a:xfrm>
            <a:prstGeom prst="line">
              <a:avLst/>
            </a:prstGeom>
            <a:ln w="25400" cap="flat" cmpd="sng">
              <a:solidFill>
                <a:schemeClr val="tx1"/>
              </a:solidFill>
              <a:prstDash val="solid"/>
              <a:headEnd type="none" w="med" len="med"/>
              <a:tailEnd type="none" w="med" len="med"/>
            </a:ln>
          </p:spPr>
        </p:sp>
        <p:sp>
          <p:nvSpPr>
            <p:cNvPr id="12319" name="Line 28"/>
            <p:cNvSpPr/>
            <p:nvPr/>
          </p:nvSpPr>
          <p:spPr>
            <a:xfrm>
              <a:off x="1159" y="2903"/>
              <a:ext cx="813" cy="641"/>
            </a:xfrm>
            <a:prstGeom prst="line">
              <a:avLst/>
            </a:prstGeom>
            <a:ln w="25400" cap="flat" cmpd="sng">
              <a:solidFill>
                <a:schemeClr val="tx1"/>
              </a:solidFill>
              <a:prstDash val="solid"/>
              <a:headEnd type="none" w="med" len="med"/>
              <a:tailEnd type="none" w="med" len="med"/>
            </a:ln>
          </p:spPr>
        </p:sp>
        <p:sp>
          <p:nvSpPr>
            <p:cNvPr id="12320" name="Text Box 29"/>
            <p:cNvSpPr txBox="1"/>
            <p:nvPr/>
          </p:nvSpPr>
          <p:spPr>
            <a:xfrm>
              <a:off x="768" y="3500"/>
              <a:ext cx="399"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2321" name="Text Box 30"/>
            <p:cNvSpPr txBox="1"/>
            <p:nvPr/>
          </p:nvSpPr>
          <p:spPr>
            <a:xfrm>
              <a:off x="1928" y="3500"/>
              <a:ext cx="327"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2322" name="Text Box 31"/>
            <p:cNvSpPr txBox="1"/>
            <p:nvPr/>
          </p:nvSpPr>
          <p:spPr>
            <a:xfrm>
              <a:off x="2112" y="2640"/>
              <a:ext cx="32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2323" name="Text Box 32"/>
            <p:cNvSpPr txBox="1"/>
            <p:nvPr/>
          </p:nvSpPr>
          <p:spPr>
            <a:xfrm>
              <a:off x="985" y="2643"/>
              <a:ext cx="327"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2324" name="Text Box 33"/>
            <p:cNvSpPr txBox="1"/>
            <p:nvPr/>
          </p:nvSpPr>
          <p:spPr>
            <a:xfrm>
              <a:off x="1420" y="3175"/>
              <a:ext cx="43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2325" name="Text Box 34"/>
            <p:cNvSpPr txBox="1"/>
            <p:nvPr/>
          </p:nvSpPr>
          <p:spPr>
            <a:xfrm>
              <a:off x="2365" y="2865"/>
              <a:ext cx="32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2326" name="Text Box 35"/>
            <p:cNvSpPr txBox="1"/>
            <p:nvPr/>
          </p:nvSpPr>
          <p:spPr>
            <a:xfrm>
              <a:off x="468" y="3552"/>
              <a:ext cx="326"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12327" name="Line 36"/>
            <p:cNvSpPr/>
            <p:nvPr/>
          </p:nvSpPr>
          <p:spPr>
            <a:xfrm flipV="1">
              <a:off x="239" y="2720"/>
              <a:ext cx="2702" cy="964"/>
            </a:xfrm>
            <a:prstGeom prst="line">
              <a:avLst/>
            </a:prstGeom>
            <a:ln w="25400" cap="flat" cmpd="sng">
              <a:solidFill>
                <a:srgbClr val="FF0000"/>
              </a:solidFill>
              <a:prstDash val="solid"/>
              <a:headEnd type="none" w="med" len="med"/>
              <a:tailEnd type="none" w="med" len="med"/>
            </a:ln>
          </p:spPr>
        </p:sp>
        <p:sp>
          <p:nvSpPr>
            <p:cNvPr id="12328" name="Line 37"/>
            <p:cNvSpPr/>
            <p:nvPr/>
          </p:nvSpPr>
          <p:spPr>
            <a:xfrm>
              <a:off x="2107" y="2893"/>
              <a:ext cx="568" cy="0"/>
            </a:xfrm>
            <a:prstGeom prst="line">
              <a:avLst/>
            </a:prstGeom>
            <a:ln w="25400" cap="flat" cmpd="sng">
              <a:solidFill>
                <a:schemeClr val="tx1"/>
              </a:solidFill>
              <a:prstDash val="solid"/>
              <a:headEnd type="none" w="med" len="med"/>
              <a:tailEnd type="none" w="med" len="med"/>
            </a:ln>
          </p:spPr>
        </p:sp>
        <p:sp>
          <p:nvSpPr>
            <p:cNvPr id="12329" name="Line 38"/>
            <p:cNvSpPr/>
            <p:nvPr/>
          </p:nvSpPr>
          <p:spPr>
            <a:xfrm flipH="1">
              <a:off x="409" y="3544"/>
              <a:ext cx="569" cy="0"/>
            </a:xfrm>
            <a:prstGeom prst="line">
              <a:avLst/>
            </a:prstGeom>
            <a:ln w="25400" cap="flat" cmpd="sng">
              <a:solidFill>
                <a:schemeClr val="tx1"/>
              </a:solidFill>
              <a:prstDash val="solid"/>
              <a:headEnd type="none" w="med" len="med"/>
              <a:tailEnd type="none" w="med" len="med"/>
            </a:ln>
          </p:spPr>
        </p:sp>
      </p:grpSp>
      <p:grpSp>
        <p:nvGrpSpPr>
          <p:cNvPr id="12293" name="Group 52"/>
          <p:cNvGrpSpPr/>
          <p:nvPr/>
        </p:nvGrpSpPr>
        <p:grpSpPr>
          <a:xfrm>
            <a:off x="6161088" y="1630363"/>
            <a:ext cx="2971800" cy="2427287"/>
            <a:chOff x="3504" y="2352"/>
            <a:chExt cx="1872" cy="1529"/>
          </a:xfrm>
        </p:grpSpPr>
        <p:grpSp>
          <p:nvGrpSpPr>
            <p:cNvPr id="12303" name="Group 53"/>
            <p:cNvGrpSpPr/>
            <p:nvPr/>
          </p:nvGrpSpPr>
          <p:grpSpPr>
            <a:xfrm>
              <a:off x="3504" y="2352"/>
              <a:ext cx="1872" cy="1529"/>
              <a:chOff x="3504" y="2352"/>
              <a:chExt cx="1872" cy="1529"/>
            </a:xfrm>
          </p:grpSpPr>
          <p:sp>
            <p:nvSpPr>
              <p:cNvPr id="12305" name="AutoShape 54"/>
              <p:cNvSpPr/>
              <p:nvPr/>
            </p:nvSpPr>
            <p:spPr>
              <a:xfrm>
                <a:off x="3600" y="2769"/>
                <a:ext cx="1451" cy="628"/>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2306" name="Line 55"/>
              <p:cNvSpPr/>
              <p:nvPr/>
            </p:nvSpPr>
            <p:spPr>
              <a:xfrm flipV="1">
                <a:off x="3602" y="2771"/>
                <a:ext cx="1441" cy="613"/>
              </a:xfrm>
              <a:prstGeom prst="line">
                <a:avLst/>
              </a:prstGeom>
              <a:ln w="25400" cap="flat" cmpd="sng">
                <a:solidFill>
                  <a:schemeClr val="tx1"/>
                </a:solidFill>
                <a:prstDash val="solid"/>
                <a:headEnd type="none" w="med" len="med"/>
                <a:tailEnd type="none" w="med" len="med"/>
              </a:ln>
            </p:spPr>
          </p:sp>
          <p:sp>
            <p:nvSpPr>
              <p:cNvPr id="12307" name="Line 56"/>
              <p:cNvSpPr/>
              <p:nvPr/>
            </p:nvSpPr>
            <p:spPr>
              <a:xfrm>
                <a:off x="3898" y="2777"/>
                <a:ext cx="855" cy="620"/>
              </a:xfrm>
              <a:prstGeom prst="line">
                <a:avLst/>
              </a:prstGeom>
              <a:ln w="25400" cap="flat" cmpd="sng">
                <a:solidFill>
                  <a:schemeClr val="tx1"/>
                </a:solidFill>
                <a:prstDash val="solid"/>
                <a:headEnd type="none" w="med" len="med"/>
                <a:tailEnd type="none" w="med" len="med"/>
              </a:ln>
            </p:spPr>
          </p:sp>
          <p:sp>
            <p:nvSpPr>
              <p:cNvPr id="12308" name="Line 57"/>
              <p:cNvSpPr/>
              <p:nvPr/>
            </p:nvSpPr>
            <p:spPr>
              <a:xfrm flipV="1">
                <a:off x="3898" y="2530"/>
                <a:ext cx="114" cy="235"/>
              </a:xfrm>
              <a:prstGeom prst="line">
                <a:avLst/>
              </a:prstGeom>
              <a:ln w="25400" cap="flat" cmpd="sng">
                <a:solidFill>
                  <a:schemeClr val="tx1"/>
                </a:solidFill>
                <a:prstDash val="solid"/>
                <a:headEnd type="none" w="med" len="med"/>
                <a:tailEnd type="none" w="med" len="med"/>
              </a:ln>
            </p:spPr>
          </p:sp>
          <p:sp>
            <p:nvSpPr>
              <p:cNvPr id="12309" name="Line 58"/>
              <p:cNvSpPr/>
              <p:nvPr/>
            </p:nvSpPr>
            <p:spPr>
              <a:xfrm flipH="1">
                <a:off x="4613" y="3277"/>
                <a:ext cx="208" cy="421"/>
              </a:xfrm>
              <a:prstGeom prst="line">
                <a:avLst/>
              </a:prstGeom>
              <a:ln w="25400" cap="flat" cmpd="sng">
                <a:solidFill>
                  <a:schemeClr val="tx1"/>
                </a:solidFill>
                <a:prstDash val="solid"/>
                <a:headEnd type="none" w="med" len="med"/>
                <a:tailEnd type="none" w="med" len="med"/>
              </a:ln>
            </p:spPr>
          </p:sp>
          <p:sp>
            <p:nvSpPr>
              <p:cNvPr id="12310" name="Text Box 59"/>
              <p:cNvSpPr txBox="1"/>
              <p:nvPr/>
            </p:nvSpPr>
            <p:spPr>
              <a:xfrm>
                <a:off x="3504" y="3358"/>
                <a:ext cx="420"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2311" name="Text Box 60"/>
              <p:cNvSpPr txBox="1"/>
              <p:nvPr/>
            </p:nvSpPr>
            <p:spPr>
              <a:xfrm>
                <a:off x="4727" y="3358"/>
                <a:ext cx="343"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2312" name="Text Box 61"/>
              <p:cNvSpPr txBox="1"/>
              <p:nvPr/>
            </p:nvSpPr>
            <p:spPr>
              <a:xfrm>
                <a:off x="5032" y="2613"/>
                <a:ext cx="344"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2313" name="Text Box 62"/>
              <p:cNvSpPr txBox="1"/>
              <p:nvPr/>
            </p:nvSpPr>
            <p:spPr>
              <a:xfrm>
                <a:off x="3643" y="2618"/>
                <a:ext cx="344"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2314" name="Text Box 63"/>
              <p:cNvSpPr txBox="1"/>
              <p:nvPr/>
            </p:nvSpPr>
            <p:spPr>
              <a:xfrm>
                <a:off x="4192" y="2774"/>
                <a:ext cx="458"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2315" name="Text Box 64"/>
              <p:cNvSpPr txBox="1"/>
              <p:nvPr/>
            </p:nvSpPr>
            <p:spPr>
              <a:xfrm>
                <a:off x="4368" y="3552"/>
                <a:ext cx="344"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2316" name="Text Box 65"/>
              <p:cNvSpPr txBox="1"/>
              <p:nvPr/>
            </p:nvSpPr>
            <p:spPr>
              <a:xfrm>
                <a:off x="3984" y="2352"/>
                <a:ext cx="343" cy="329"/>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grpSp>
        <p:sp>
          <p:nvSpPr>
            <p:cNvPr id="12304" name="Line 66"/>
            <p:cNvSpPr/>
            <p:nvPr/>
          </p:nvSpPr>
          <p:spPr>
            <a:xfrm flipH="1" flipV="1">
              <a:off x="3924" y="2448"/>
              <a:ext cx="819" cy="1364"/>
            </a:xfrm>
            <a:prstGeom prst="line">
              <a:avLst/>
            </a:prstGeom>
            <a:ln w="25400" cap="flat" cmpd="sng">
              <a:solidFill>
                <a:srgbClr val="FF0000"/>
              </a:solidFill>
              <a:prstDash val="solid"/>
              <a:headEnd type="none" w="med" len="med"/>
              <a:tailEnd type="none" w="med" len="med"/>
            </a:ln>
          </p:spPr>
        </p:sp>
      </p:grpSp>
      <p:sp>
        <p:nvSpPr>
          <p:cNvPr id="12294" name="Text Box 67"/>
          <p:cNvSpPr txBox="1"/>
          <p:nvPr/>
        </p:nvSpPr>
        <p:spPr>
          <a:xfrm>
            <a:off x="485775" y="1319213"/>
            <a:ext cx="6911975"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请判断下列图中，</a:t>
            </a:r>
            <a:r>
              <a:rPr lang="en-US" altLang="zh-CN" sz="2800" i="1" dirty="0">
                <a:latin typeface="Times New Roman" panose="02020603050405020304" pitchFamily="18" charset="0"/>
                <a:ea typeface="黑体" panose="02010609060101010101" pitchFamily="49" charset="-122"/>
              </a:rPr>
              <a:t>OE</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OF</a:t>
            </a:r>
            <a:r>
              <a:rPr lang="zh-CN" altLang="en-US" sz="2800" dirty="0">
                <a:latin typeface="Times New Roman" panose="02020603050405020304" pitchFamily="18" charset="0"/>
                <a:ea typeface="黑体" panose="02010609060101010101" pitchFamily="49" charset="-122"/>
              </a:rPr>
              <a:t>还成立么？</a:t>
            </a:r>
            <a:endParaRPr lang="zh-CN" altLang="en-US" sz="2800" dirty="0">
              <a:latin typeface="Times New Roman" panose="02020603050405020304" pitchFamily="18" charset="0"/>
              <a:ea typeface="黑体" panose="02010609060101010101" pitchFamily="49" charset="-122"/>
            </a:endParaRPr>
          </a:p>
        </p:txBody>
      </p:sp>
      <p:sp>
        <p:nvSpPr>
          <p:cNvPr id="12295" name="圆角矩形 31"/>
          <p:cNvSpPr/>
          <p:nvPr/>
        </p:nvSpPr>
        <p:spPr>
          <a:xfrm>
            <a:off x="444500" y="658813"/>
            <a:ext cx="1425575" cy="512762"/>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Times New Roman" panose="02020603050405020304" pitchFamily="18" charset="0"/>
                <a:ea typeface="微软雅黑" panose="020B0503020204020204" charset="-122"/>
                <a:sym typeface="微软雅黑" panose="020B0503020204020204" charset="-122"/>
              </a:rPr>
              <a:t>议一议</a:t>
            </a:r>
            <a:endParaRPr lang="zh-CN" altLang="en-US" sz="2800" b="1" dirty="0">
              <a:latin typeface="Times New Roman" panose="02020603050405020304" pitchFamily="18" charset="0"/>
              <a:ea typeface="微软雅黑" panose="020B0503020204020204" charset="-122"/>
              <a:sym typeface="微软雅黑" panose="020B0503020204020204" charset="-122"/>
            </a:endParaRPr>
          </a:p>
        </p:txBody>
      </p:sp>
      <p:sp>
        <p:nvSpPr>
          <p:cNvPr id="16429" name="文本框 2"/>
          <p:cNvSpPr txBox="1"/>
          <p:nvPr/>
        </p:nvSpPr>
        <p:spPr>
          <a:xfrm>
            <a:off x="1908175" y="4129088"/>
            <a:ext cx="4646613"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同例</a:t>
            </a:r>
            <a:r>
              <a:rPr lang="en-US" altLang="zh-CN" sz="2800" dirty="0">
                <a:solidFill>
                  <a:srgbClr val="FF0000"/>
                </a:solidFill>
                <a:latin typeface="Times New Roman" panose="02020603050405020304" pitchFamily="18" charset="0"/>
                <a:ea typeface="黑体" panose="02010609060101010101" pitchFamily="49" charset="-122"/>
              </a:rPr>
              <a:t>3</a:t>
            </a:r>
            <a:r>
              <a:rPr lang="zh-CN" altLang="en-US" sz="2800" dirty="0">
                <a:solidFill>
                  <a:srgbClr val="FF0000"/>
                </a:solidFill>
                <a:latin typeface="Times New Roman" panose="02020603050405020304" pitchFamily="18" charset="0"/>
                <a:ea typeface="黑体" panose="02010609060101010101" pitchFamily="49" charset="-122"/>
              </a:rPr>
              <a:t>易证明</a:t>
            </a:r>
            <a:r>
              <a:rPr lang="en-US" altLang="zh-CN" sz="2800" i="1" dirty="0">
                <a:solidFill>
                  <a:srgbClr val="FF0000"/>
                </a:solidFill>
                <a:latin typeface="Times New Roman" panose="02020603050405020304" pitchFamily="18" charset="0"/>
                <a:ea typeface="黑体" panose="02010609060101010101" pitchFamily="49" charset="-122"/>
              </a:rPr>
              <a:t>OE</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OF</a:t>
            </a:r>
            <a:r>
              <a:rPr lang="zh-CN" altLang="en-US" sz="2800" dirty="0">
                <a:solidFill>
                  <a:srgbClr val="FF0000"/>
                </a:solidFill>
                <a:latin typeface="Times New Roman" panose="02020603050405020304" pitchFamily="18" charset="0"/>
                <a:ea typeface="黑体" panose="02010609060101010101" pitchFamily="49" charset="-122"/>
              </a:rPr>
              <a:t>还成立</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59" name="矩形 58"/>
          <p:cNvSpPr/>
          <p:nvPr/>
        </p:nvSpPr>
        <p:spPr>
          <a:xfrm>
            <a:off x="325438" y="5005388"/>
            <a:ext cx="8602662" cy="1096962"/>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过平行四边形的对角线交点作直线与平行四边形的一组对边或对边的延长线相交，得到线段总相等</a:t>
            </a:r>
            <a:r>
              <a:rPr lang="en-US" altLang="zh-CN" sz="2800" dirty="0">
                <a:latin typeface="Times New Roman" panose="02020603050405020304" pitchFamily="18" charset="0"/>
                <a:ea typeface="黑体" panose="02010609060101010101" pitchFamily="49" charset="-122"/>
              </a:rPr>
              <a:t>.</a:t>
            </a:r>
            <a:endParaRPr lang="zh-CN" altLang="zh-CN" sz="2800" dirty="0">
              <a:latin typeface="Times New Roman" panose="02020603050405020304" pitchFamily="18" charset="0"/>
              <a:ea typeface="黑体" panose="02010609060101010101" pitchFamily="49" charset="-122"/>
            </a:endParaRPr>
          </a:p>
        </p:txBody>
      </p:sp>
      <p:grpSp>
        <p:nvGrpSpPr>
          <p:cNvPr id="6" name="组合 38"/>
          <p:cNvGrpSpPr/>
          <p:nvPr/>
        </p:nvGrpSpPr>
        <p:grpSpPr>
          <a:xfrm>
            <a:off x="396875" y="5040313"/>
            <a:ext cx="1109663" cy="596900"/>
            <a:chOff x="579589" y="5301208"/>
            <a:chExt cx="874033" cy="648072"/>
          </a:xfrm>
        </p:grpSpPr>
        <p:grpSp>
          <p:nvGrpSpPr>
            <p:cNvPr id="12299" name="组合 35"/>
            <p:cNvGrpSpPr/>
            <p:nvPr/>
          </p:nvGrpSpPr>
          <p:grpSpPr>
            <a:xfrm>
              <a:off x="611560" y="5301208"/>
              <a:ext cx="648072" cy="648072"/>
              <a:chOff x="467544" y="5318792"/>
              <a:chExt cx="648072" cy="648072"/>
            </a:xfrm>
          </p:grpSpPr>
          <p:sp>
            <p:nvSpPr>
              <p:cNvPr id="12301"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2302"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12300"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charset="-122"/>
                </a:rPr>
                <a:t>归纳</a:t>
              </a:r>
              <a:endParaRPr lang="zh-CN" altLang="en-US" sz="2800" b="1" dirty="0">
                <a:solidFill>
                  <a:srgbClr val="FFFFE9"/>
                </a:solidFill>
                <a:latin typeface="Times New Roman" panose="02020603050405020304" pitchFamily="18" charset="0"/>
                <a:ea typeface="微软雅黑" panose="020B050302020402020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429"/>
                                        </p:tgtEl>
                                        <p:attrNameLst>
                                          <p:attrName>style.visibility</p:attrName>
                                        </p:attrNameLst>
                                      </p:cBhvr>
                                      <p:to>
                                        <p:strVal val="visible"/>
                                      </p:to>
                                    </p:set>
                                    <p:animEffect transition="in" filter="dissolve">
                                      <p:cBhvr>
                                        <p:cTn id="7" dur="500"/>
                                        <p:tgtEl>
                                          <p:spTgt spid="16429"/>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59"/>
                                        </p:tgtEl>
                                        <p:attrNameLst>
                                          <p:attrName>style.visibility</p:attrName>
                                        </p:attrNameLst>
                                      </p:cBhvr>
                                      <p:to>
                                        <p:strVal val="visible"/>
                                      </p:to>
                                    </p:set>
                                    <p:anim calcmode="discrete" valueType="clr">
                                      <p:cBhvr override="childStyle">
                                        <p:cTn id="12"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59"/>
                                        </p:tgtEl>
                                        <p:attrNameLst>
                                          <p:attrName>fillcolor</p:attrName>
                                        </p:attrNameLst>
                                      </p:cBhvr>
                                      <p:tavLst>
                                        <p:tav tm="0">
                                          <p:val>
                                            <p:clrVal>
                                              <a:schemeClr val="accent2"/>
                                            </p:clrVal>
                                          </p:val>
                                        </p:tav>
                                        <p:tav tm="50000">
                                          <p:val>
                                            <p:clrVal>
                                              <a:schemeClr val="hlink"/>
                                            </p:clrVal>
                                          </p:val>
                                        </p:tav>
                                      </p:tavLst>
                                    </p:anim>
                                    <p:set>
                                      <p:cBhvr>
                                        <p:cTn id="14" dur="80"/>
                                        <p:tgtEl>
                                          <p:spTgt spid="59"/>
                                        </p:tgtEl>
                                        <p:attrNameLst>
                                          <p:attrName>fill.type</p:attrName>
                                        </p:attrNameLst>
                                      </p:cBhvr>
                                      <p:to>
                                        <p:strVal val="solid"/>
                                      </p:to>
                                    </p:set>
                                  </p:childTnLst>
                                </p:cTn>
                              </p:par>
                              <p:par>
                                <p:cTn id="15" presetID="9"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29" grpId="0"/>
      <p:bldP spid="5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文本框 1"/>
          <p:cNvSpPr txBox="1"/>
          <p:nvPr/>
        </p:nvSpPr>
        <p:spPr>
          <a:xfrm>
            <a:off x="615950" y="1474788"/>
            <a:ext cx="8023225" cy="25019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4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如图，平行四边形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交于点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，若</a:t>
            </a:r>
            <a:r>
              <a:rPr lang="zh-CN" altLang="en-US"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=16，</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=24，</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=12，则△</a:t>
            </a:r>
            <a:r>
              <a:rPr lang="zh-CN" altLang="en-US" sz="2800" i="1" dirty="0">
                <a:latin typeface="Times New Roman" panose="02020603050405020304" pitchFamily="18" charset="0"/>
                <a:ea typeface="黑体" panose="02010609060101010101" pitchFamily="49" charset="-122"/>
              </a:rPr>
              <a:t>OBC</a:t>
            </a:r>
            <a:r>
              <a:rPr lang="zh-CN" altLang="en-US" sz="2800" dirty="0">
                <a:latin typeface="Times New Roman" panose="02020603050405020304" pitchFamily="18" charset="0"/>
                <a:ea typeface="黑体" panose="02010609060101010101" pitchFamily="49" charset="-122"/>
              </a:rPr>
              <a:t>的周长为                                                                    （　　）</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4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 A</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26            B</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34            C</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40            D</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52 </a:t>
            </a:r>
            <a:endParaRPr lang="zh-CN" altLang="en-US" sz="2800" dirty="0">
              <a:latin typeface="Times New Roman" panose="02020603050405020304" pitchFamily="18" charset="0"/>
              <a:ea typeface="黑体" panose="02010609060101010101" pitchFamily="49" charset="-122"/>
            </a:endParaRPr>
          </a:p>
        </p:txBody>
      </p:sp>
      <p:pic>
        <p:nvPicPr>
          <p:cNvPr id="13315" name="图片 -2147482620"/>
          <p:cNvPicPr>
            <a:picLocks noChangeAspect="1"/>
          </p:cNvPicPr>
          <p:nvPr/>
        </p:nvPicPr>
        <p:blipFill>
          <a:blip r:embed="rId1">
            <a:clrChange>
              <a:clrFrom>
                <a:srgbClr val="FFFFFF"/>
              </a:clrFrom>
              <a:clrTo>
                <a:srgbClr val="FFFFFF">
                  <a:alpha val="0"/>
                </a:srgbClr>
              </a:clrTo>
            </a:clrChange>
          </a:blip>
          <a:stretch>
            <a:fillRect/>
          </a:stretch>
        </p:blipFill>
        <p:spPr>
          <a:xfrm>
            <a:off x="2874963" y="4248150"/>
            <a:ext cx="2843212" cy="1557338"/>
          </a:xfrm>
          <a:prstGeom prst="rect">
            <a:avLst/>
          </a:prstGeom>
          <a:noFill/>
          <a:ln w="9525">
            <a:noFill/>
          </a:ln>
        </p:spPr>
      </p:pic>
      <p:sp>
        <p:nvSpPr>
          <p:cNvPr id="13316" name="圆角矩形 31"/>
          <p:cNvSpPr/>
          <p:nvPr/>
        </p:nvSpPr>
        <p:spPr>
          <a:xfrm>
            <a:off x="558800" y="863600"/>
            <a:ext cx="1425575" cy="512763"/>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Times New Roman" panose="02020603050405020304" pitchFamily="18" charset="0"/>
                <a:ea typeface="微软雅黑" panose="020B0503020204020204" charset="-122"/>
                <a:sym typeface="微软雅黑" panose="020B0503020204020204" charset="-122"/>
              </a:rPr>
              <a:t>练一练</a:t>
            </a:r>
            <a:endParaRPr lang="zh-CN" altLang="en-US" sz="2800" b="1" dirty="0">
              <a:latin typeface="Times New Roman" panose="02020603050405020304" pitchFamily="18" charset="0"/>
              <a:ea typeface="微软雅黑" panose="020B0503020204020204" charset="-122"/>
              <a:sym typeface="微软雅黑" panose="020B0503020204020204" charset="-122"/>
            </a:endParaRPr>
          </a:p>
        </p:txBody>
      </p:sp>
      <p:sp>
        <p:nvSpPr>
          <p:cNvPr id="4" name="文本框 3"/>
          <p:cNvSpPr txBox="1"/>
          <p:nvPr/>
        </p:nvSpPr>
        <p:spPr>
          <a:xfrm>
            <a:off x="7545388" y="2770188"/>
            <a:ext cx="509587"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 B</a:t>
            </a:r>
            <a:endParaRPr lang="zh-CN" altLang="en-US"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文本框 1"/>
          <p:cNvSpPr txBox="1"/>
          <p:nvPr/>
        </p:nvSpPr>
        <p:spPr>
          <a:xfrm>
            <a:off x="685800" y="1022350"/>
            <a:ext cx="7877175" cy="23304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如图，在▱</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中，对角线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和</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AOB</a:t>
            </a:r>
            <a:r>
              <a:rPr lang="zh-CN" altLang="en-US" sz="2800" dirty="0">
                <a:latin typeface="Times New Roman" panose="02020603050405020304" pitchFamily="18" charset="0"/>
                <a:ea typeface="黑体" panose="02010609060101010101" pitchFamily="49" charset="-122"/>
              </a:rPr>
              <a:t>的周长为15，</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=6，则对角线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的长度的和是                                                 （　　）</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A</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9             B</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18              C</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27                 D</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36 </a:t>
            </a:r>
            <a:endParaRPr lang="zh-CN" altLang="en-US" sz="2800" dirty="0">
              <a:latin typeface="Times New Roman" panose="02020603050405020304" pitchFamily="18" charset="0"/>
              <a:ea typeface="黑体" panose="02010609060101010101" pitchFamily="49" charset="-122"/>
            </a:endParaRPr>
          </a:p>
        </p:txBody>
      </p:sp>
      <p:pic>
        <p:nvPicPr>
          <p:cNvPr id="14339" name="图片 2"/>
          <p:cNvPicPr>
            <a:picLocks noChangeAspect="1"/>
          </p:cNvPicPr>
          <p:nvPr/>
        </p:nvPicPr>
        <p:blipFill>
          <a:blip r:embed="rId1"/>
          <a:stretch>
            <a:fillRect/>
          </a:stretch>
        </p:blipFill>
        <p:spPr>
          <a:xfrm>
            <a:off x="2797175" y="3700463"/>
            <a:ext cx="2619375" cy="1492250"/>
          </a:xfrm>
          <a:prstGeom prst="rect">
            <a:avLst/>
          </a:prstGeom>
          <a:noFill/>
          <a:ln w="9525">
            <a:noFill/>
          </a:ln>
        </p:spPr>
      </p:pic>
      <p:sp>
        <p:nvSpPr>
          <p:cNvPr id="4" name="文本框 3"/>
          <p:cNvSpPr txBox="1"/>
          <p:nvPr/>
        </p:nvSpPr>
        <p:spPr>
          <a:xfrm>
            <a:off x="7643813" y="2233613"/>
            <a:ext cx="509587"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 B</a:t>
            </a:r>
            <a:endPar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5362" name="组合 20"/>
          <p:cNvGrpSpPr/>
          <p:nvPr/>
        </p:nvGrpSpPr>
        <p:grpSpPr>
          <a:xfrm>
            <a:off x="4591050" y="2130425"/>
            <a:ext cx="4483100" cy="2322513"/>
            <a:chOff x="4161316" y="1484784"/>
            <a:chExt cx="4482145" cy="2321221"/>
          </a:xfrm>
        </p:grpSpPr>
        <p:sp>
          <p:nvSpPr>
            <p:cNvPr id="15384" name="平行四边形 2"/>
            <p:cNvSpPr/>
            <p:nvPr/>
          </p:nvSpPr>
          <p:spPr>
            <a:xfrm>
              <a:off x="4499992" y="1916832"/>
              <a:ext cx="3600400" cy="1368152"/>
            </a:xfrm>
            <a:prstGeom prst="parallelogram">
              <a:avLst>
                <a:gd name="adj" fmla="val 133307"/>
              </a:avLst>
            </a:prstGeom>
            <a:solidFill>
              <a:schemeClr val="accent1"/>
            </a:solidFill>
            <a:ln w="25400" cap="flat" cmpd="sng">
              <a:solidFill>
                <a:schemeClr val="tx1"/>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5385" name="Text Box 4"/>
            <p:cNvSpPr txBox="1"/>
            <p:nvPr/>
          </p:nvSpPr>
          <p:spPr>
            <a:xfrm>
              <a:off x="5961158" y="1484784"/>
              <a:ext cx="555507" cy="52175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A</a:t>
              </a:r>
              <a:endParaRPr lang="en-US" altLang="zh-CN" sz="2800" i="1" dirty="0">
                <a:solidFill>
                  <a:srgbClr val="000000"/>
                </a:solidFill>
                <a:latin typeface="Times New Roman" panose="02020603050405020304" pitchFamily="18" charset="0"/>
                <a:ea typeface="黑体" panose="02010609060101010101" pitchFamily="49" charset="-122"/>
              </a:endParaRPr>
            </a:p>
          </p:txBody>
        </p:sp>
        <p:sp>
          <p:nvSpPr>
            <p:cNvPr id="15386" name="Text Box 4"/>
            <p:cNvSpPr txBox="1"/>
            <p:nvPr/>
          </p:nvSpPr>
          <p:spPr>
            <a:xfrm>
              <a:off x="4161316" y="3182696"/>
              <a:ext cx="555507" cy="52175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B</a:t>
              </a:r>
              <a:endParaRPr lang="en-US" altLang="zh-CN" sz="2800" i="1" dirty="0">
                <a:solidFill>
                  <a:srgbClr val="000000"/>
                </a:solidFill>
                <a:latin typeface="Times New Roman" panose="02020603050405020304" pitchFamily="18" charset="0"/>
                <a:ea typeface="黑体" panose="02010609060101010101" pitchFamily="49" charset="-122"/>
              </a:endParaRPr>
            </a:p>
          </p:txBody>
        </p:sp>
        <p:sp>
          <p:nvSpPr>
            <p:cNvPr id="15387" name="Text Box 4"/>
            <p:cNvSpPr txBox="1"/>
            <p:nvPr/>
          </p:nvSpPr>
          <p:spPr>
            <a:xfrm>
              <a:off x="6023056" y="3284254"/>
              <a:ext cx="555507" cy="52175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C</a:t>
              </a:r>
              <a:endParaRPr lang="en-US" altLang="zh-CN" sz="2800" i="1" dirty="0">
                <a:solidFill>
                  <a:srgbClr val="000000"/>
                </a:solidFill>
                <a:latin typeface="Times New Roman" panose="02020603050405020304" pitchFamily="18" charset="0"/>
                <a:ea typeface="黑体" panose="02010609060101010101" pitchFamily="49" charset="-122"/>
              </a:endParaRPr>
            </a:p>
          </p:txBody>
        </p:sp>
        <p:sp>
          <p:nvSpPr>
            <p:cNvPr id="15388" name="Text Box 4"/>
            <p:cNvSpPr txBox="1"/>
            <p:nvPr/>
          </p:nvSpPr>
          <p:spPr>
            <a:xfrm>
              <a:off x="8087954" y="1648227"/>
              <a:ext cx="555507" cy="52175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D</a:t>
              </a:r>
              <a:endParaRPr lang="en-US" altLang="zh-CN" sz="2800" i="1" dirty="0">
                <a:solidFill>
                  <a:srgbClr val="000000"/>
                </a:solidFill>
                <a:latin typeface="Times New Roman" panose="02020603050405020304" pitchFamily="18" charset="0"/>
                <a:ea typeface="黑体" panose="02010609060101010101" pitchFamily="49" charset="-122"/>
              </a:endParaRPr>
            </a:p>
          </p:txBody>
        </p:sp>
        <p:cxnSp>
          <p:nvCxnSpPr>
            <p:cNvPr id="15389" name="直接连接符 6"/>
            <p:cNvCxnSpPr>
              <a:endCxn id="15384" idx="4"/>
            </p:cNvCxnSpPr>
            <p:nvPr/>
          </p:nvCxnSpPr>
          <p:spPr>
            <a:xfrm flipH="1">
              <a:off x="6300492" y="1919259"/>
              <a:ext cx="1270" cy="1347539"/>
            </a:xfrm>
            <a:prstGeom prst="line">
              <a:avLst/>
            </a:prstGeom>
            <a:ln w="25400" cap="flat" cmpd="sng">
              <a:solidFill>
                <a:schemeClr val="tx1"/>
              </a:solidFill>
              <a:prstDash val="solid"/>
              <a:headEnd type="none" w="med" len="med"/>
              <a:tailEnd type="none" w="med" len="med"/>
            </a:ln>
          </p:spPr>
        </p:cxnSp>
        <p:cxnSp>
          <p:nvCxnSpPr>
            <p:cNvPr id="15390" name="直接连接符 17"/>
            <p:cNvCxnSpPr>
              <a:stCxn id="15384" idx="0"/>
              <a:endCxn id="15384" idx="4"/>
            </p:cNvCxnSpPr>
            <p:nvPr/>
          </p:nvCxnSpPr>
          <p:spPr>
            <a:xfrm flipV="1">
              <a:off x="4545427" y="1907788"/>
              <a:ext cx="3528258" cy="1359390"/>
            </a:xfrm>
            <a:prstGeom prst="line">
              <a:avLst/>
            </a:prstGeom>
            <a:ln w="25400" cap="flat" cmpd="sng">
              <a:solidFill>
                <a:schemeClr val="tx1"/>
              </a:solidFill>
              <a:prstDash val="solid"/>
              <a:headEnd type="none" w="med" len="med"/>
              <a:tailEnd type="none" w="med" len="med"/>
            </a:ln>
          </p:spPr>
        </p:cxnSp>
        <p:sp>
          <p:nvSpPr>
            <p:cNvPr id="15391" name="Text Box 4"/>
            <p:cNvSpPr txBox="1"/>
            <p:nvPr/>
          </p:nvSpPr>
          <p:spPr>
            <a:xfrm>
              <a:off x="5940524" y="2565417"/>
              <a:ext cx="555507" cy="521751"/>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000000"/>
                  </a:solidFill>
                  <a:latin typeface="Times New Roman" panose="02020603050405020304" pitchFamily="18" charset="0"/>
                  <a:ea typeface="黑体" panose="02010609060101010101" pitchFamily="49" charset="-122"/>
                </a:rPr>
                <a:t>O</a:t>
              </a:r>
              <a:endParaRPr lang="en-US" altLang="zh-CN" sz="2800" i="1" dirty="0">
                <a:solidFill>
                  <a:srgbClr val="000000"/>
                </a:solidFill>
                <a:latin typeface="Times New Roman" panose="02020603050405020304" pitchFamily="18" charset="0"/>
                <a:ea typeface="黑体" panose="02010609060101010101" pitchFamily="49" charset="-122"/>
              </a:endParaRPr>
            </a:p>
          </p:txBody>
        </p:sp>
      </p:grpSp>
      <p:sp>
        <p:nvSpPr>
          <p:cNvPr id="29" name="Text Box 18"/>
          <p:cNvSpPr txBox="1"/>
          <p:nvPr/>
        </p:nvSpPr>
        <p:spPr>
          <a:xfrm>
            <a:off x="241300" y="2203450"/>
            <a:ext cx="5886450"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zh-CN" altLang="zh-CN" sz="2800" dirty="0">
                <a:solidFill>
                  <a:srgbClr val="FF0000"/>
                </a:solidFill>
                <a:latin typeface="Times New Roman" panose="02020603050405020304" pitchFamily="18" charset="0"/>
                <a:ea typeface="黑体" panose="02010609060101010101" pitchFamily="49" charset="-122"/>
              </a:rPr>
              <a:t>解：∵四边形</a:t>
            </a:r>
            <a:r>
              <a:rPr lang="zh-CN" altLang="zh-CN" sz="2800" i="1" dirty="0">
                <a:solidFill>
                  <a:srgbClr val="FF0000"/>
                </a:solidFill>
                <a:latin typeface="Times New Roman" panose="02020603050405020304" pitchFamily="18" charset="0"/>
                <a:ea typeface="黑体" panose="02010609060101010101" pitchFamily="49" charset="-122"/>
              </a:rPr>
              <a:t>ABCD</a:t>
            </a:r>
            <a:r>
              <a:rPr lang="zh-CN" altLang="zh-CN" sz="2800" dirty="0">
                <a:solidFill>
                  <a:srgbClr val="FF0000"/>
                </a:solidFill>
                <a:latin typeface="Times New Roman" panose="02020603050405020304" pitchFamily="18" charset="0"/>
                <a:ea typeface="黑体" panose="02010609060101010101" pitchFamily="49" charset="-122"/>
              </a:rPr>
              <a:t>是平行四边形，</a:t>
            </a:r>
            <a:endParaRPr lang="zh-CN" altLang="zh-CN" sz="2800" dirty="0">
              <a:solidFill>
                <a:srgbClr val="FF0000"/>
              </a:solidFill>
              <a:latin typeface="Times New Roman" panose="02020603050405020304" pitchFamily="18" charset="0"/>
              <a:ea typeface="黑体" panose="02010609060101010101" pitchFamily="49" charset="-122"/>
            </a:endParaRPr>
          </a:p>
        </p:txBody>
      </p:sp>
      <p:sp>
        <p:nvSpPr>
          <p:cNvPr id="38" name="Text Box 27"/>
          <p:cNvSpPr txBox="1"/>
          <p:nvPr/>
        </p:nvSpPr>
        <p:spPr>
          <a:xfrm>
            <a:off x="539750" y="4552950"/>
            <a:ext cx="2770188" cy="520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根据勾股定理得</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39" name="Text Box 28"/>
          <p:cNvSpPr txBox="1"/>
          <p:nvPr/>
        </p:nvSpPr>
        <p:spPr>
          <a:xfrm>
            <a:off x="485775" y="2786063"/>
            <a:ext cx="4092575"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zh-CN"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BC</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=8,</a:t>
            </a:r>
            <a:r>
              <a:rPr lang="en-US" altLang="zh-CN" sz="2800" i="1" dirty="0">
                <a:solidFill>
                  <a:srgbClr val="FF0000"/>
                </a:solidFill>
                <a:latin typeface="Times New Roman" panose="02020603050405020304" pitchFamily="18" charset="0"/>
                <a:ea typeface="黑体" panose="02010609060101010101" pitchFamily="49" charset="-122"/>
              </a:rPr>
              <a:t>CD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AB</a:t>
            </a:r>
            <a:r>
              <a:rPr lang="en-US" altLang="zh-CN" sz="2800" dirty="0">
                <a:solidFill>
                  <a:srgbClr val="FF0000"/>
                </a:solidFill>
                <a:latin typeface="Times New Roman" panose="02020603050405020304" pitchFamily="18" charset="0"/>
                <a:ea typeface="黑体" panose="02010609060101010101" pitchFamily="49" charset="-122"/>
              </a:rPr>
              <a:t>=10.</a:t>
            </a:r>
            <a:endParaRPr lang="zh-CN" altLang="zh-CN" sz="2800" i="1" dirty="0">
              <a:solidFill>
                <a:srgbClr val="FF0000"/>
              </a:solidFill>
              <a:latin typeface="Times New Roman" panose="02020603050405020304" pitchFamily="18" charset="0"/>
              <a:ea typeface="黑体" panose="02010609060101010101" pitchFamily="49" charset="-122"/>
            </a:endParaRPr>
          </a:p>
        </p:txBody>
      </p:sp>
      <p:graphicFrame>
        <p:nvGraphicFramePr>
          <p:cNvPr id="3" name="对象 21"/>
          <p:cNvGraphicFramePr>
            <a:graphicFrameLocks noChangeAspect="1"/>
          </p:cNvGraphicFramePr>
          <p:nvPr/>
        </p:nvGraphicFramePr>
        <p:xfrm>
          <a:off x="3173413" y="4492625"/>
          <a:ext cx="5072062" cy="581025"/>
        </p:xfrm>
        <a:graphic>
          <a:graphicData uri="http://schemas.openxmlformats.org/presentationml/2006/ole">
            <mc:AlternateContent xmlns:mc="http://schemas.openxmlformats.org/markup-compatibility/2006">
              <mc:Choice xmlns:v="urn:schemas-microsoft-com:vml" Requires="v">
                <p:oleObj spid="_x0000_s3079" name="" r:id="rId1" imgW="2222500" imgH="254000" progId="Equation.DSMT4">
                  <p:embed/>
                </p:oleObj>
              </mc:Choice>
              <mc:Fallback>
                <p:oleObj name="" r:id="rId1" imgW="2222500" imgH="254000" progId="Equation.DSMT4">
                  <p:embed/>
                  <p:pic>
                    <p:nvPicPr>
                      <p:cNvPr id="0" name="图片 3078"/>
                      <p:cNvPicPr/>
                      <p:nvPr/>
                    </p:nvPicPr>
                    <p:blipFill>
                      <a:blip r:embed="rId2"/>
                      <a:stretch>
                        <a:fillRect/>
                      </a:stretch>
                    </p:blipFill>
                    <p:spPr>
                      <a:xfrm>
                        <a:off x="3173413" y="4492625"/>
                        <a:ext cx="5072062" cy="581025"/>
                      </a:xfrm>
                      <a:prstGeom prst="rect">
                        <a:avLst/>
                      </a:prstGeom>
                      <a:noFill/>
                      <a:ln w="38100">
                        <a:noFill/>
                        <a:miter/>
                      </a:ln>
                    </p:spPr>
                  </p:pic>
                </p:oleObj>
              </mc:Fallback>
            </mc:AlternateContent>
          </a:graphicData>
        </a:graphic>
      </p:graphicFrame>
      <p:graphicFrame>
        <p:nvGraphicFramePr>
          <p:cNvPr id="4" name="对象 22"/>
          <p:cNvGraphicFramePr>
            <a:graphicFrameLocks noChangeAspect="1"/>
          </p:cNvGraphicFramePr>
          <p:nvPr/>
        </p:nvGraphicFramePr>
        <p:xfrm>
          <a:off x="611188" y="3379788"/>
          <a:ext cx="1855787" cy="463550"/>
        </p:xfrm>
        <a:graphic>
          <a:graphicData uri="http://schemas.openxmlformats.org/presentationml/2006/ole">
            <mc:AlternateContent xmlns:mc="http://schemas.openxmlformats.org/markup-compatibility/2006">
              <mc:Choice xmlns:v="urn:schemas-microsoft-com:vml" Requires="v">
                <p:oleObj spid="_x0000_s3077" name="" r:id="rId3" imgW="825500" imgH="203200" progId="Equation.DSMT4">
                  <p:embed/>
                </p:oleObj>
              </mc:Choice>
              <mc:Fallback>
                <p:oleObj name="" r:id="rId3" imgW="825500" imgH="203200" progId="Equation.DSMT4">
                  <p:embed/>
                  <p:pic>
                    <p:nvPicPr>
                      <p:cNvPr id="0" name="图片 3076"/>
                      <p:cNvPicPr/>
                      <p:nvPr/>
                    </p:nvPicPr>
                    <p:blipFill>
                      <a:blip r:embed="rId4"/>
                      <a:stretch>
                        <a:fillRect/>
                      </a:stretch>
                    </p:blipFill>
                    <p:spPr>
                      <a:xfrm>
                        <a:off x="611188" y="3379788"/>
                        <a:ext cx="1855787" cy="463550"/>
                      </a:xfrm>
                      <a:prstGeom prst="rect">
                        <a:avLst/>
                      </a:prstGeom>
                      <a:noFill/>
                      <a:ln w="38100">
                        <a:noFill/>
                        <a:miter/>
                      </a:ln>
                    </p:spPr>
                  </p:pic>
                </p:oleObj>
              </mc:Fallback>
            </mc:AlternateContent>
          </a:graphicData>
        </a:graphic>
      </p:graphicFrame>
      <p:grpSp>
        <p:nvGrpSpPr>
          <p:cNvPr id="5" name="组合 2"/>
          <p:cNvGrpSpPr/>
          <p:nvPr/>
        </p:nvGrpSpPr>
        <p:grpSpPr>
          <a:xfrm>
            <a:off x="596900" y="3898900"/>
            <a:ext cx="3908425" cy="522288"/>
            <a:chOff x="525463" y="3398838"/>
            <a:chExt cx="3908742" cy="521970"/>
          </a:xfrm>
        </p:grpSpPr>
        <p:graphicFrame>
          <p:nvGraphicFramePr>
            <p:cNvPr id="15382" name="对象 23"/>
            <p:cNvGraphicFramePr>
              <a:graphicFrameLocks noChangeAspect="1"/>
            </p:cNvGraphicFramePr>
            <p:nvPr/>
          </p:nvGraphicFramePr>
          <p:xfrm>
            <a:off x="525463" y="3429000"/>
            <a:ext cx="1503362" cy="471488"/>
          </p:xfrm>
          <a:graphic>
            <a:graphicData uri="http://schemas.openxmlformats.org/presentationml/2006/ole">
              <mc:AlternateContent xmlns:mc="http://schemas.openxmlformats.org/markup-compatibility/2006">
                <mc:Choice xmlns:v="urn:schemas-microsoft-com:vml" Requires="v">
                  <p:oleObj spid="_x0000_s3078" name="" r:id="rId5" imgW="647700" imgH="203200" progId="Equation.DSMT4">
                    <p:embed/>
                  </p:oleObj>
                </mc:Choice>
                <mc:Fallback>
                  <p:oleObj name="" r:id="rId5" imgW="647700" imgH="203200" progId="Equation.DSMT4">
                    <p:embed/>
                    <p:pic>
                      <p:nvPicPr>
                        <p:cNvPr id="0" name="图片 3077"/>
                        <p:cNvPicPr/>
                        <p:nvPr/>
                      </p:nvPicPr>
                      <p:blipFill>
                        <a:blip r:embed="rId6"/>
                        <a:stretch>
                          <a:fillRect/>
                        </a:stretch>
                      </p:blipFill>
                      <p:spPr>
                        <a:xfrm>
                          <a:off x="525463" y="3429000"/>
                          <a:ext cx="1503362" cy="471488"/>
                        </a:xfrm>
                        <a:prstGeom prst="rect">
                          <a:avLst/>
                        </a:prstGeom>
                        <a:noFill/>
                        <a:ln w="38100">
                          <a:noFill/>
                          <a:miter/>
                        </a:ln>
                      </p:spPr>
                    </p:pic>
                  </p:oleObj>
                </mc:Fallback>
              </mc:AlternateContent>
            </a:graphicData>
          </a:graphic>
        </p:graphicFrame>
        <p:sp>
          <p:nvSpPr>
            <p:cNvPr id="15383" name="文本框 24"/>
            <p:cNvSpPr txBox="1"/>
            <p:nvPr/>
          </p:nvSpPr>
          <p:spPr>
            <a:xfrm>
              <a:off x="2028825" y="3398838"/>
              <a:ext cx="2405380" cy="52197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是直角三角形</a:t>
              </a:r>
              <a:r>
                <a:rPr lang="en-US" altLang="zh-CN"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p:txBody>
        </p:sp>
      </p:grpSp>
      <p:sp>
        <p:nvSpPr>
          <p:cNvPr id="48" name="Text Box 27"/>
          <p:cNvSpPr txBox="1"/>
          <p:nvPr/>
        </p:nvSpPr>
        <p:spPr>
          <a:xfrm>
            <a:off x="771525" y="5073650"/>
            <a:ext cx="6553200"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又</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OA</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OC</a:t>
            </a:r>
            <a:r>
              <a:rPr lang="en-US" altLang="zh-CN" sz="2800" dirty="0">
                <a:solidFill>
                  <a:srgbClr val="FF0000"/>
                </a:solidFill>
                <a:latin typeface="Times New Roman" panose="02020603050405020304" pitchFamily="18" charset="0"/>
                <a:ea typeface="黑体" panose="02010609060101010101" pitchFamily="49" charset="-122"/>
              </a:rPr>
              <a:t>,</a:t>
            </a:r>
            <a:endParaRPr lang="zh-CN" altLang="zh-CN" sz="2800" dirty="0">
              <a:solidFill>
                <a:srgbClr val="FF0000"/>
              </a:solidFill>
              <a:latin typeface="Times New Roman" panose="02020603050405020304" pitchFamily="18" charset="0"/>
              <a:ea typeface="黑体" panose="02010609060101010101" pitchFamily="49" charset="-122"/>
            </a:endParaRPr>
          </a:p>
        </p:txBody>
      </p:sp>
      <p:graphicFrame>
        <p:nvGraphicFramePr>
          <p:cNvPr id="13324" name="对象 48"/>
          <p:cNvGraphicFramePr>
            <a:graphicFrameLocks noChangeAspect="1"/>
          </p:cNvGraphicFramePr>
          <p:nvPr/>
        </p:nvGraphicFramePr>
        <p:xfrm>
          <a:off x="771525" y="5597525"/>
          <a:ext cx="6810375" cy="900113"/>
        </p:xfrm>
        <a:graphic>
          <a:graphicData uri="http://schemas.openxmlformats.org/presentationml/2006/ole">
            <mc:AlternateContent xmlns:mc="http://schemas.openxmlformats.org/markup-compatibility/2006">
              <mc:Choice xmlns:v="urn:schemas-microsoft-com:vml" Requires="v">
                <p:oleObj spid="_x0000_s3076" name="" r:id="rId7" imgW="2984500" imgH="393700" progId="Equation.DSMT4">
                  <p:embed/>
                </p:oleObj>
              </mc:Choice>
              <mc:Fallback>
                <p:oleObj name="" r:id="rId7" imgW="2984500" imgH="393700" progId="Equation.DSMT4">
                  <p:embed/>
                  <p:pic>
                    <p:nvPicPr>
                      <p:cNvPr id="0" name="图片 3075"/>
                      <p:cNvPicPr/>
                      <p:nvPr/>
                    </p:nvPicPr>
                    <p:blipFill>
                      <a:blip r:embed="rId8"/>
                      <a:stretch>
                        <a:fillRect/>
                      </a:stretch>
                    </p:blipFill>
                    <p:spPr>
                      <a:xfrm>
                        <a:off x="771525" y="5597525"/>
                        <a:ext cx="6810375" cy="900113"/>
                      </a:xfrm>
                      <a:prstGeom prst="rect">
                        <a:avLst/>
                      </a:prstGeom>
                      <a:noFill/>
                      <a:ln w="38100">
                        <a:noFill/>
                        <a:miter/>
                      </a:ln>
                    </p:spPr>
                  </p:pic>
                </p:oleObj>
              </mc:Fallback>
            </mc:AlternateContent>
          </a:graphicData>
        </a:graphic>
      </p:graphicFrame>
      <p:pic>
        <p:nvPicPr>
          <p:cNvPr id="15371" name="图片 2"/>
          <p:cNvPicPr>
            <a:picLocks noChangeAspect="1"/>
          </p:cNvPicPr>
          <p:nvPr/>
        </p:nvPicPr>
        <p:blipFill>
          <a:blip r:embed="rId9"/>
          <a:stretch>
            <a:fillRect/>
          </a:stretch>
        </p:blipFill>
        <p:spPr>
          <a:xfrm>
            <a:off x="6542088" y="3624263"/>
            <a:ext cx="180975" cy="276225"/>
          </a:xfrm>
          <a:prstGeom prst="rect">
            <a:avLst/>
          </a:prstGeom>
          <a:noFill/>
          <a:ln w="9525">
            <a:noFill/>
          </a:ln>
        </p:spPr>
      </p:pic>
      <p:grpSp>
        <p:nvGrpSpPr>
          <p:cNvPr id="15372" name="Group 36"/>
          <p:cNvGrpSpPr/>
          <p:nvPr/>
        </p:nvGrpSpPr>
        <p:grpSpPr>
          <a:xfrm>
            <a:off x="295275" y="1123950"/>
            <a:ext cx="8623300" cy="1038225"/>
            <a:chOff x="141" y="798"/>
            <a:chExt cx="5808" cy="654"/>
          </a:xfrm>
        </p:grpSpPr>
        <p:sp>
          <p:nvSpPr>
            <p:cNvPr id="15379" name="Rectangle 24"/>
            <p:cNvSpPr/>
            <p:nvPr/>
          </p:nvSpPr>
          <p:spPr>
            <a:xfrm>
              <a:off x="141" y="798"/>
              <a:ext cx="5808" cy="654"/>
            </a:xfrm>
            <a:prstGeom prst="rect">
              <a:avLst/>
            </a:prstGeom>
            <a:noFill/>
            <a:ln w="9525">
              <a:noFill/>
            </a:ln>
          </p:spPr>
          <p:txBody>
            <a:bodyPr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rPr>
                <a:t>例</a:t>
              </a:r>
              <a:r>
                <a:rPr lang="en-US" altLang="zh-CN" sz="2800" dirty="0">
                  <a:solidFill>
                    <a:srgbClr val="155755"/>
                  </a:solidFill>
                  <a:latin typeface="Times New Roman" panose="02020603050405020304" pitchFamily="18" charset="0"/>
                  <a:ea typeface="黑体" panose="02010609060101010101" pitchFamily="49" charset="-122"/>
                </a:rPr>
                <a:t>4</a:t>
              </a:r>
              <a:r>
                <a:rPr lang="zh-CN" altLang="en-US" sz="2800" dirty="0">
                  <a:latin typeface="Times New Roman" panose="02020603050405020304" pitchFamily="18" charset="0"/>
                  <a:ea typeface="黑体" panose="02010609060101010101" pitchFamily="49" charset="-122"/>
                </a:rPr>
                <a:t>　如图，在　</a:t>
              </a:r>
              <a:r>
                <a:rPr lang="en-US" altLang="zh-CN" sz="2800" i="1" dirty="0">
                  <a:latin typeface="Times New Roman" panose="02020603050405020304" pitchFamily="18" charset="0"/>
                  <a:ea typeface="黑体" panose="02010609060101010101" pitchFamily="49" charset="-122"/>
                </a:rPr>
                <a:t>ABCD</a:t>
              </a:r>
              <a:r>
                <a:rPr lang="zh-CN" altLang="pt-BR" sz="2800" dirty="0">
                  <a:latin typeface="Times New Roman" panose="02020603050405020304" pitchFamily="18" charset="0"/>
                  <a:ea typeface="黑体" panose="02010609060101010101" pitchFamily="49" charset="-122"/>
                </a:rPr>
                <a:t>中，</a:t>
              </a:r>
              <a:r>
                <a:rPr lang="en-US" altLang="zh-CN" sz="2800" i="1" dirty="0">
                  <a:latin typeface="Times New Roman" panose="02020603050405020304" pitchFamily="18" charset="0"/>
                  <a:ea typeface="黑体" panose="02010609060101010101" pitchFamily="49" charset="-122"/>
                </a:rPr>
                <a:t>AB</a:t>
              </a:r>
              <a:r>
                <a:rPr lang="en-US" altLang="zh-CN" sz="2800" dirty="0">
                  <a:latin typeface="Times New Roman" panose="02020603050405020304" pitchFamily="18" charset="0"/>
                  <a:ea typeface="黑体" panose="02010609060101010101" pitchFamily="49" charset="-122"/>
                </a:rPr>
                <a:t>=10</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AD</a:t>
              </a:r>
              <a:r>
                <a:rPr lang="en-US" altLang="zh-CN" sz="2800" dirty="0">
                  <a:latin typeface="Times New Roman" panose="02020603050405020304" pitchFamily="18" charset="0"/>
                  <a:ea typeface="黑体" panose="02010609060101010101" pitchFamily="49" charset="-122"/>
                </a:rPr>
                <a:t>=8</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AC</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a:p>
              <a:pPr marL="0" lvl="0" indent="0" eaLnBrk="1" hangingPunct="1">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BC</a:t>
              </a:r>
              <a:r>
                <a:rPr lang="en-US" altLang="zh-CN" sz="2800" dirty="0">
                  <a:latin typeface="Times New Roman" panose="02020603050405020304" pitchFamily="18" charset="0"/>
                  <a:ea typeface="黑体" panose="02010609060101010101" pitchFamily="49" charset="-122"/>
                </a:rPr>
                <a:t>. </a:t>
              </a:r>
              <a:r>
                <a:rPr lang="zh-CN" altLang="pt-BR" sz="2800" dirty="0">
                  <a:latin typeface="Times New Roman" panose="02020603050405020304" pitchFamily="18" charset="0"/>
                  <a:ea typeface="黑体" panose="02010609060101010101" pitchFamily="49" charset="-122"/>
                </a:rPr>
                <a:t>求</a:t>
              </a:r>
              <a:r>
                <a:rPr lang="en-US" altLang="zh-CN"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CD</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OA</a:t>
              </a:r>
              <a:r>
                <a:rPr lang="zh-CN" altLang="pt-BR" sz="2800" dirty="0">
                  <a:latin typeface="Times New Roman" panose="02020603050405020304" pitchFamily="18" charset="0"/>
                  <a:ea typeface="黑体" panose="02010609060101010101" pitchFamily="49" charset="-122"/>
                </a:rPr>
                <a:t>的长，以及　</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的面积．</a:t>
              </a:r>
              <a:endParaRPr lang="zh-CN" altLang="en-US" sz="2800" dirty="0">
                <a:latin typeface="Times New Roman" panose="02020603050405020304" pitchFamily="18" charset="0"/>
                <a:ea typeface="黑体" panose="02010609060101010101" pitchFamily="49" charset="-122"/>
              </a:endParaRPr>
            </a:p>
          </p:txBody>
        </p:sp>
        <p:sp>
          <p:nvSpPr>
            <p:cNvPr id="15380" name="AutoShape 12"/>
            <p:cNvSpPr/>
            <p:nvPr/>
          </p:nvSpPr>
          <p:spPr>
            <a:xfrm>
              <a:off x="1781" y="914"/>
              <a:ext cx="240" cy="120"/>
            </a:xfrm>
            <a:prstGeom prst="parallelogram">
              <a:avLst>
                <a:gd name="adj" fmla="val 50000"/>
              </a:avLst>
            </a:prstGeom>
            <a:no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15381" name="AutoShape 13"/>
            <p:cNvSpPr/>
            <p:nvPr/>
          </p:nvSpPr>
          <p:spPr>
            <a:xfrm>
              <a:off x="4069" y="1239"/>
              <a:ext cx="240" cy="120"/>
            </a:xfrm>
            <a:prstGeom prst="parallelogram">
              <a:avLst>
                <a:gd name="adj" fmla="val 50000"/>
              </a:avLst>
            </a:prstGeom>
            <a:no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grpSp>
      <p:grpSp>
        <p:nvGrpSpPr>
          <p:cNvPr id="15373" name="组合 6147"/>
          <p:cNvGrpSpPr/>
          <p:nvPr/>
        </p:nvGrpSpPr>
        <p:grpSpPr>
          <a:xfrm>
            <a:off x="396875" y="331788"/>
            <a:ext cx="3584575" cy="836612"/>
            <a:chOff x="0" y="0"/>
            <a:chExt cx="5646" cy="1316"/>
          </a:xfrm>
        </p:grpSpPr>
        <p:sp>
          <p:nvSpPr>
            <p:cNvPr id="15374" name="矩形 7"/>
            <p:cNvSpPr/>
            <p:nvPr/>
          </p:nvSpPr>
          <p:spPr>
            <a:xfrm>
              <a:off x="882" y="0"/>
              <a:ext cx="2634" cy="1200"/>
            </a:xfrm>
            <a:custGeom>
              <a:avLst/>
              <a:gdLst>
                <a:gd name="txL" fmla="*/ 0 w 2520280"/>
                <a:gd name="txT" fmla="*/ 0 h 1872208"/>
                <a:gd name="txR" fmla="*/ 2520280 w 2520280"/>
                <a:gd name="txB" fmla="*/ 1872208 h 1872208"/>
              </a:gdLst>
              <a:ahLst/>
              <a:cxnLst>
                <a:cxn ang="0">
                  <a:pos x="0" y="1200"/>
                </a:cxn>
                <a:cxn ang="0">
                  <a:pos x="2634" y="1200"/>
                </a:cxn>
                <a:cxn ang="0">
                  <a:pos x="0" y="1200"/>
                </a:cxn>
                <a:cxn ang="0">
                  <a:pos x="0" y="0"/>
                </a:cxn>
                <a:cxn ang="0">
                  <a:pos x="1" y="0"/>
                </a:cxn>
                <a:cxn ang="0">
                  <a:pos x="0" y="0"/>
                </a:cxn>
              </a:cxnLst>
              <a:rect l="txL" t="txT" r="txR" b="txB"/>
              <a:pathLst>
                <a:path w="2520280" h="1872208">
                  <a:moveTo>
                    <a:pt x="0" y="1872208"/>
                  </a:moveTo>
                  <a:lnTo>
                    <a:pt x="2520280" y="1872208"/>
                  </a:lnTo>
                  <a:lnTo>
                    <a:pt x="0" y="1872208"/>
                  </a:lnTo>
                  <a:close/>
                  <a:moveTo>
                    <a:pt x="0" y="0"/>
                  </a:moveTo>
                  <a:lnTo>
                    <a:pt x="916" y="0"/>
                  </a:lnTo>
                  <a:lnTo>
                    <a:pt x="0" y="0"/>
                  </a:lnTo>
                  <a:close/>
                </a:path>
              </a:pathLst>
            </a:custGeom>
            <a:noFill/>
            <a:ln w="12700" cap="sq" cmpd="sng">
              <a:solidFill>
                <a:srgbClr val="DDDDDD">
                  <a:alpha val="100000"/>
                </a:srgbClr>
              </a:solidFill>
              <a:prstDash val="solid"/>
              <a:miter lim="800000"/>
              <a:headEnd type="none" w="med" len="med"/>
              <a:tailEnd type="none" w="med" len="med"/>
            </a:ln>
          </p:spPr>
          <p:txBody>
            <a:bodyPr/>
            <a:p>
              <a:endParaRPr lang="zh-CN" altLang="en-US"/>
            </a:p>
          </p:txBody>
        </p:sp>
        <p:sp>
          <p:nvSpPr>
            <p:cNvPr id="15375" name="任意多边形 16"/>
            <p:cNvSpPr/>
            <p:nvPr/>
          </p:nvSpPr>
          <p:spPr>
            <a:xfrm>
              <a:off x="0" y="454"/>
              <a:ext cx="826" cy="760"/>
            </a:xfrm>
            <a:custGeom>
              <a:avLst/>
              <a:gdLst>
                <a:gd name="txL" fmla="*/ 0 w 696310"/>
                <a:gd name="txT" fmla="*/ 0 h 696310"/>
                <a:gd name="txR" fmla="*/ 696310 w 696310"/>
                <a:gd name="txB" fmla="*/ 696310 h 696310"/>
              </a:gdLst>
              <a:ahLst/>
              <a:cxnLst>
                <a:cxn ang="0">
                  <a:pos x="0" y="0"/>
                </a:cxn>
                <a:cxn ang="0">
                  <a:pos x="545" y="0"/>
                </a:cxn>
                <a:cxn ang="0">
                  <a:pos x="545" y="258"/>
                </a:cxn>
                <a:cxn ang="0">
                  <a:pos x="826" y="258"/>
                </a:cxn>
                <a:cxn ang="0">
                  <a:pos x="826" y="760"/>
                </a:cxn>
                <a:cxn ang="0">
                  <a:pos x="0" y="760"/>
                </a:cxn>
                <a:cxn ang="0">
                  <a:pos x="0" y="0"/>
                </a:cxn>
              </a:cxnLst>
              <a:rect l="txL" t="txT" r="txR" b="txB"/>
              <a:pathLst>
                <a:path w="696310" h="696310">
                  <a:moveTo>
                    <a:pt x="0" y="0"/>
                  </a:moveTo>
                  <a:lnTo>
                    <a:pt x="459827" y="0"/>
                  </a:lnTo>
                  <a:lnTo>
                    <a:pt x="459827" y="236483"/>
                  </a:lnTo>
                  <a:lnTo>
                    <a:pt x="696310" y="236483"/>
                  </a:lnTo>
                  <a:lnTo>
                    <a:pt x="696310" y="696310"/>
                  </a:lnTo>
                  <a:lnTo>
                    <a:pt x="0" y="696310"/>
                  </a:lnTo>
                  <a:lnTo>
                    <a:pt x="0" y="0"/>
                  </a:lnTo>
                  <a:close/>
                </a:path>
              </a:pathLst>
            </a:custGeom>
            <a:solidFill>
              <a:srgbClr val="008080">
                <a:alpha val="100000"/>
              </a:srgbClr>
            </a:solidFill>
            <a:ln w="9525">
              <a:noFill/>
            </a:ln>
          </p:spPr>
          <p:txBody>
            <a:bodyPr/>
            <a:p>
              <a:endParaRPr lang="zh-CN" altLang="en-US"/>
            </a:p>
          </p:txBody>
        </p:sp>
        <p:sp>
          <p:nvSpPr>
            <p:cNvPr id="15376" name="矩形 17"/>
            <p:cNvSpPr/>
            <p:nvPr/>
          </p:nvSpPr>
          <p:spPr>
            <a:xfrm>
              <a:off x="570" y="374"/>
              <a:ext cx="258" cy="265"/>
            </a:xfrm>
            <a:prstGeom prst="rect">
              <a:avLst/>
            </a:prstGeom>
            <a:solidFill>
              <a:srgbClr val="008080">
                <a:alpha val="50980"/>
              </a:srgbClr>
            </a:solidFill>
            <a:ln w="9525">
              <a:noFill/>
            </a:ln>
          </p:spPr>
          <p:txBody>
            <a:bodyPr lIns="0" tIns="215900" rIns="179705" bIns="0"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endParaRPr lang="zh-CN" altLang="en-US" sz="400" dirty="0">
                <a:solidFill>
                  <a:srgbClr val="FFFFFF"/>
                </a:solidFill>
                <a:ea typeface="微软雅黑" panose="020B0503020204020204" charset="-122"/>
              </a:endParaRPr>
            </a:p>
          </p:txBody>
        </p:sp>
        <p:sp>
          <p:nvSpPr>
            <p:cNvPr id="15377" name="文本框 6151"/>
            <p:cNvSpPr txBox="1"/>
            <p:nvPr/>
          </p:nvSpPr>
          <p:spPr>
            <a:xfrm>
              <a:off x="877" y="431"/>
              <a:ext cx="4769" cy="821"/>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006666"/>
                  </a:solidFill>
                  <a:latin typeface="微软雅黑" panose="020B0503020204020204" charset="-122"/>
                  <a:ea typeface="微软雅黑" panose="020B0503020204020204" charset="-122"/>
                  <a:sym typeface="宋体" panose="02010600030101010101" pitchFamily="2" charset="-122"/>
                </a:rPr>
                <a:t>平行四边形的面积</a:t>
              </a:r>
              <a:endParaRPr lang="zh-CN" altLang="en-US" sz="2800" b="1" dirty="0">
                <a:solidFill>
                  <a:srgbClr val="006666"/>
                </a:solidFill>
                <a:latin typeface="微软雅黑" panose="020B0503020204020204" charset="-122"/>
                <a:ea typeface="微软雅黑" panose="020B0503020204020204" charset="-122"/>
                <a:sym typeface="宋体" panose="02010600030101010101" pitchFamily="2" charset="-122"/>
              </a:endParaRPr>
            </a:p>
          </p:txBody>
        </p:sp>
        <p:sp>
          <p:nvSpPr>
            <p:cNvPr id="15378" name="文本框 6152"/>
            <p:cNvSpPr txBox="1"/>
            <p:nvPr/>
          </p:nvSpPr>
          <p:spPr>
            <a:xfrm>
              <a:off x="0" y="453"/>
              <a:ext cx="872" cy="86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solidFill>
                    <a:schemeClr val="accent1"/>
                  </a:solidFill>
                  <a:ea typeface="微软雅黑" panose="020B0503020204020204" charset="-122"/>
                </a:rPr>
                <a:t>二</a:t>
              </a:r>
              <a:endParaRPr lang="zh-CN" altLang="en-US" sz="2800" dirty="0">
                <a:solidFill>
                  <a:schemeClr val="accent1"/>
                </a:solidFill>
                <a:ea typeface="微软雅黑" panose="020B050302020402020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770" decel="100000"/>
                                        <p:tgtEl>
                                          <p:spTgt spid="29"/>
                                        </p:tgtEl>
                                      </p:cBhvr>
                                    </p:animEffect>
                                    <p:animScale>
                                      <p:cBhvr>
                                        <p:cTn id="8" dur="770" decel="100000"/>
                                        <p:tgtEl>
                                          <p:spTgt spid="29"/>
                                        </p:tgtEl>
                                      </p:cBhvr>
                                      <p:from x="10000" y="10000"/>
                                      <p:to x="200000" y="450000"/>
                                    </p:animScale>
                                    <p:animScale>
                                      <p:cBhvr>
                                        <p:cTn id="9" dur="1230" accel="100000" fill="hold">
                                          <p:stCondLst>
                                            <p:cond delay="770"/>
                                          </p:stCondLst>
                                        </p:cTn>
                                        <p:tgtEl>
                                          <p:spTgt spid="29"/>
                                        </p:tgtEl>
                                      </p:cBhvr>
                                      <p:from x="200000" y="450000"/>
                                      <p:to x="100000" y="100000"/>
                                    </p:animScale>
                                    <p:set>
                                      <p:cBhvr>
                                        <p:cTn id="10" dur="770" fill="hold"/>
                                        <p:tgtEl>
                                          <p:spTgt spid="29"/>
                                        </p:tgtEl>
                                        <p:attrNameLst>
                                          <p:attrName>ppt_x</p:attrName>
                                        </p:attrNameLst>
                                      </p:cBhvr>
                                      <p:to>
                                        <p:strVal val="(0.5)"/>
                                      </p:to>
                                    </p:set>
                                    <p:anim from="(0.5)" to="(#ppt_x)" calcmode="lin" valueType="num">
                                      <p:cBhvr>
                                        <p:cTn id="11" dur="1230" accel="100000" fill="hold">
                                          <p:stCondLst>
                                            <p:cond delay="770"/>
                                          </p:stCondLst>
                                        </p:cTn>
                                        <p:tgtEl>
                                          <p:spTgt spid="29"/>
                                        </p:tgtEl>
                                        <p:attrNameLst>
                                          <p:attrName>ppt_x</p:attrName>
                                        </p:attrNameLst>
                                      </p:cBhvr>
                                    </p:anim>
                                    <p:set>
                                      <p:cBhvr>
                                        <p:cTn id="12" dur="770" fill="hold"/>
                                        <p:tgtEl>
                                          <p:spTgt spid="29"/>
                                        </p:tgtEl>
                                        <p:attrNameLst>
                                          <p:attrName>ppt_y</p:attrName>
                                        </p:attrNameLst>
                                      </p:cBhvr>
                                      <p:to>
                                        <p:strVal val="(#ppt_y+0.4)"/>
                                      </p:to>
                                    </p:set>
                                    <p:anim from="(#ppt_y+0.4)" to="(#ppt_y)" calcmode="lin" valueType="num">
                                      <p:cBhvr>
                                        <p:cTn id="13" dur="1230" accel="100000" fill="hold">
                                          <p:stCondLst>
                                            <p:cond delay="770"/>
                                          </p:stCondLst>
                                        </p:cTn>
                                        <p:tgtEl>
                                          <p:spTgt spid="29"/>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grpId="0" nodeType="click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strips(downLeft)">
                                      <p:cBhvr>
                                        <p:cTn id="18" dur="500"/>
                                        <p:tgtEl>
                                          <p:spTgt spid="39"/>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0" presetClass="entr" presetSubtype="0" fill="hold" grpId="0" nodeType="click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wedge">
                                      <p:cBhvr>
                                        <p:cTn id="32" dur="2000"/>
                                        <p:tgtEl>
                                          <p:spTgt spid="38"/>
                                        </p:tgtEl>
                                      </p:cBhvr>
                                    </p:animEffect>
                                  </p:childTnLst>
                                </p:cTn>
                              </p:par>
                              <p:par>
                                <p:cTn id="33" presetID="42" presetClass="entr" presetSubtype="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fade">
                                      <p:cBhvr>
                                        <p:cTn id="35" dur="1000"/>
                                        <p:tgtEl>
                                          <p:spTgt spid="3"/>
                                        </p:tgtEl>
                                      </p:cBhvr>
                                    </p:animEffect>
                                    <p:anim calcmode="lin" valueType="num">
                                      <p:cBhvr>
                                        <p:cTn id="36" dur="1000" fill="hold"/>
                                        <p:tgtEl>
                                          <p:spTgt spid="3"/>
                                        </p:tgtEl>
                                        <p:attrNameLst>
                                          <p:attrName>ppt_x</p:attrName>
                                        </p:attrNameLst>
                                      </p:cBhvr>
                                      <p:tavLst>
                                        <p:tav tm="0">
                                          <p:val>
                                            <p:strVal val="#ppt_x"/>
                                          </p:val>
                                        </p:tav>
                                        <p:tav tm="100000">
                                          <p:val>
                                            <p:strVal val="#ppt_x"/>
                                          </p:val>
                                        </p:tav>
                                      </p:tavLst>
                                    </p:anim>
                                    <p:anim calcmode="lin" valueType="num">
                                      <p:cBhvr>
                                        <p:cTn id="3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0" presetClass="entr" presetSubtype="0" fill="hold" grpId="0" nodeType="click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edge">
                                      <p:cBhvr>
                                        <p:cTn id="42" dur="2000"/>
                                        <p:tgtEl>
                                          <p:spTgt spid="48"/>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13324"/>
                                        </p:tgtEl>
                                        <p:attrNameLst>
                                          <p:attrName>style.visibility</p:attrName>
                                        </p:attrNameLst>
                                      </p:cBhvr>
                                      <p:to>
                                        <p:strVal val="visible"/>
                                      </p:to>
                                    </p:set>
                                    <p:animEffect transition="in" filter="circle(in)">
                                      <p:cBhvr>
                                        <p:cTn id="47" dur="2000"/>
                                        <p:tgtEl>
                                          <p:spTgt spid="13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8" grpId="0"/>
      <p:bldP spid="39" grpId="0"/>
      <p:bldP spid="4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文本框 1"/>
          <p:cNvSpPr txBox="1"/>
          <p:nvPr/>
        </p:nvSpPr>
        <p:spPr>
          <a:xfrm>
            <a:off x="593725" y="590550"/>
            <a:ext cx="7904163" cy="15128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sym typeface="宋体" panose="02010600030101010101" pitchFamily="2" charset="-122"/>
              </a:rPr>
              <a:t>例</a:t>
            </a:r>
            <a:r>
              <a:rPr lang="en-US" altLang="zh-CN" sz="2800" dirty="0">
                <a:solidFill>
                  <a:srgbClr val="155755"/>
                </a:solidFill>
                <a:latin typeface="Times New Roman" panose="02020603050405020304" pitchFamily="18" charset="0"/>
                <a:ea typeface="黑体" panose="02010609060101010101" pitchFamily="49" charset="-122"/>
                <a:sym typeface="宋体" panose="02010600030101010101" pitchFamily="2" charset="-122"/>
              </a:rPr>
              <a:t>5    </a:t>
            </a:r>
            <a:r>
              <a:rPr lang="zh-CN" altLang="en-US" sz="2800" dirty="0">
                <a:latin typeface="Times New Roman" panose="02020603050405020304" pitchFamily="18" charset="0"/>
                <a:ea typeface="黑体" panose="02010609060101010101" pitchFamily="49" charset="-122"/>
              </a:rPr>
              <a:t>如图，平行四边形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a:t>
            </a:r>
            <a:r>
              <a:rPr lang="zh-CN" altLang="en-US" sz="2800" i="1" dirty="0">
                <a:latin typeface="Times New Roman" panose="02020603050405020304" pitchFamily="18" charset="0"/>
                <a:ea typeface="黑体" panose="02010609060101010101" pitchFamily="49" charset="-122"/>
              </a:rPr>
              <a:t>DE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于</a:t>
            </a:r>
            <a:r>
              <a:rPr lang="zh-CN" altLang="en-US"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DF</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于</a:t>
            </a:r>
            <a:r>
              <a:rPr lang="zh-CN" altLang="en-US" sz="2800" i="1" dirty="0">
                <a:latin typeface="Times New Roman" panose="02020603050405020304" pitchFamily="18" charset="0"/>
                <a:ea typeface="黑体" panose="02010609060101010101" pitchFamily="49" charset="-122"/>
              </a:rPr>
              <a:t>F</a:t>
            </a:r>
            <a:r>
              <a:rPr lang="zh-CN" altLang="en-US" sz="2800" dirty="0">
                <a:latin typeface="Times New Roman" panose="02020603050405020304" pitchFamily="18" charset="0"/>
                <a:ea typeface="黑体" panose="02010609060101010101" pitchFamily="49" charset="-122"/>
              </a:rPr>
              <a:t>，若平行四边形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的周长为48，</a:t>
            </a:r>
            <a:r>
              <a:rPr lang="zh-CN" altLang="en-US" sz="2800" i="1" dirty="0">
                <a:latin typeface="Times New Roman" panose="02020603050405020304" pitchFamily="18" charset="0"/>
                <a:ea typeface="黑体" panose="02010609060101010101" pitchFamily="49" charset="-122"/>
              </a:rPr>
              <a:t>DE</a:t>
            </a:r>
            <a:r>
              <a:rPr lang="zh-CN" altLang="en-US" sz="2800" dirty="0">
                <a:latin typeface="Times New Roman" panose="02020603050405020304" pitchFamily="18" charset="0"/>
                <a:ea typeface="黑体" panose="02010609060101010101" pitchFamily="49" charset="-122"/>
              </a:rPr>
              <a:t>=5，</a:t>
            </a:r>
            <a:r>
              <a:rPr lang="zh-CN" altLang="en-US" sz="2800" i="1" dirty="0">
                <a:latin typeface="Times New Roman" panose="02020603050405020304" pitchFamily="18" charset="0"/>
                <a:ea typeface="黑体" panose="02010609060101010101" pitchFamily="49" charset="-122"/>
              </a:rPr>
              <a:t>DF</a:t>
            </a:r>
            <a:r>
              <a:rPr lang="zh-CN" altLang="en-US" sz="2800" dirty="0">
                <a:latin typeface="Times New Roman" panose="02020603050405020304" pitchFamily="18" charset="0"/>
                <a:ea typeface="黑体" panose="02010609060101010101" pitchFamily="49" charset="-122"/>
              </a:rPr>
              <a:t>=10，求平行四边形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的面积</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pic>
        <p:nvPicPr>
          <p:cNvPr id="16387" name="图片 2"/>
          <p:cNvPicPr>
            <a:picLocks noChangeAspect="1"/>
          </p:cNvPicPr>
          <p:nvPr/>
        </p:nvPicPr>
        <p:blipFill>
          <a:blip r:embed="rId1"/>
          <a:stretch>
            <a:fillRect/>
          </a:stretch>
        </p:blipFill>
        <p:spPr>
          <a:xfrm>
            <a:off x="5545138" y="2043113"/>
            <a:ext cx="2616200" cy="1325562"/>
          </a:xfrm>
          <a:prstGeom prst="rect">
            <a:avLst/>
          </a:prstGeom>
          <a:noFill/>
          <a:ln w="9525">
            <a:noFill/>
          </a:ln>
        </p:spPr>
      </p:pic>
      <p:sp>
        <p:nvSpPr>
          <p:cNvPr id="4" name="文本框 3"/>
          <p:cNvSpPr txBox="1"/>
          <p:nvPr/>
        </p:nvSpPr>
        <p:spPr>
          <a:xfrm>
            <a:off x="831850" y="2644775"/>
            <a:ext cx="7667625" cy="23304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解：设</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，则</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=24-</a:t>
            </a:r>
            <a:r>
              <a:rPr lang="zh-CN" altLang="en-US"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根据平行四边形的面积公式可得5</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=10</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24-</a:t>
            </a:r>
            <a:r>
              <a:rPr lang="zh-CN" altLang="en-US" sz="2800" i="1" dirty="0">
                <a:solidFill>
                  <a:srgbClr val="FF0000"/>
                </a:solidFill>
                <a:latin typeface="Times New Roman" panose="02020603050405020304" pitchFamily="18" charset="0"/>
                <a:ea typeface="黑体" panose="02010609060101010101" pitchFamily="49" charset="-122"/>
              </a:rPr>
              <a:t>x</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解得</a:t>
            </a:r>
            <a:r>
              <a:rPr lang="zh-CN" altLang="en-US" sz="2800" i="1" dirty="0">
                <a:solidFill>
                  <a:srgbClr val="FF0000"/>
                </a:solidFill>
                <a:latin typeface="Times New Roman" panose="02020603050405020304" pitchFamily="18" charset="0"/>
                <a:ea typeface="黑体" panose="02010609060101010101" pitchFamily="49" charset="-122"/>
              </a:rPr>
              <a:t>x</a:t>
            </a:r>
            <a:r>
              <a:rPr lang="zh-CN" altLang="en-US" sz="2800" dirty="0">
                <a:solidFill>
                  <a:srgbClr val="FF0000"/>
                </a:solidFill>
                <a:latin typeface="Times New Roman" panose="02020603050405020304" pitchFamily="18" charset="0"/>
                <a:ea typeface="黑体" panose="02010609060101010101" pitchFamily="49" charset="-122"/>
              </a:rPr>
              <a:t>=16．</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3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则平行四边形</a:t>
            </a:r>
            <a:r>
              <a:rPr lang="zh-CN" altLang="en-US"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的面积为5×16=80．</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59" name="矩形 58"/>
          <p:cNvSpPr/>
          <p:nvPr/>
        </p:nvSpPr>
        <p:spPr>
          <a:xfrm>
            <a:off x="396875" y="5043488"/>
            <a:ext cx="8602663" cy="1098550"/>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sym typeface="宋体" panose="02010600030101010101" pitchFamily="2" charset="-122"/>
              </a:rPr>
              <a:t>已知平行四边形的高</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DE</a:t>
            </a:r>
            <a:r>
              <a:rPr lang="zh-CN" altLang="en-US" sz="2800" dirty="0">
                <a:latin typeface="Times New Roman" panose="02020603050405020304" pitchFamily="18" charset="0"/>
                <a:ea typeface="黑体" panose="02010609060101010101" pitchFamily="49" charset="-122"/>
                <a:sym typeface="宋体" panose="02010600030101010101" pitchFamily="2" charset="-122"/>
              </a:rPr>
              <a:t>，</a:t>
            </a:r>
            <a:r>
              <a:rPr lang="zh-CN" altLang="en-US" sz="2800" i="1" dirty="0">
                <a:latin typeface="Times New Roman" panose="02020603050405020304" pitchFamily="18" charset="0"/>
                <a:ea typeface="黑体" panose="02010609060101010101" pitchFamily="49" charset="-122"/>
                <a:sym typeface="宋体" panose="02010600030101010101" pitchFamily="2" charset="-122"/>
              </a:rPr>
              <a:t>DF</a:t>
            </a:r>
            <a:r>
              <a:rPr lang="zh-CN" altLang="en-US" sz="2800" dirty="0">
                <a:latin typeface="Times New Roman" panose="02020603050405020304" pitchFamily="18" charset="0"/>
                <a:ea typeface="黑体" panose="02010609060101010101" pitchFamily="49" charset="-122"/>
                <a:sym typeface="宋体" panose="02010600030101010101" pitchFamily="2" charset="-122"/>
              </a:rPr>
              <a:t>，根据“等面积法”及平行四边形的性质列方程求解</a:t>
            </a:r>
            <a:r>
              <a:rPr lang="en-US" altLang="zh-CN" sz="2800" dirty="0">
                <a:latin typeface="Times New Roman" panose="02020603050405020304" pitchFamily="18" charset="0"/>
                <a:ea typeface="黑体" panose="02010609060101010101" pitchFamily="49" charset="-122"/>
                <a:sym typeface="宋体" panose="02010600030101010101" pitchFamily="2" charset="-122"/>
              </a:rPr>
              <a:t>.</a:t>
            </a:r>
            <a:endParaRPr lang="en-US" altLang="zh-CN" sz="2800" dirty="0">
              <a:latin typeface="Times New Roman" panose="02020603050405020304" pitchFamily="18" charset="0"/>
              <a:ea typeface="黑体" panose="02010609060101010101" pitchFamily="49" charset="-122"/>
              <a:sym typeface="宋体" panose="02010600030101010101" pitchFamily="2" charset="-122"/>
            </a:endParaRPr>
          </a:p>
        </p:txBody>
      </p:sp>
      <p:grpSp>
        <p:nvGrpSpPr>
          <p:cNvPr id="2" name="组合 38"/>
          <p:cNvGrpSpPr/>
          <p:nvPr/>
        </p:nvGrpSpPr>
        <p:grpSpPr>
          <a:xfrm>
            <a:off x="468313" y="5078413"/>
            <a:ext cx="1109662" cy="596900"/>
            <a:chOff x="579589" y="5301208"/>
            <a:chExt cx="874033" cy="648072"/>
          </a:xfrm>
        </p:grpSpPr>
        <p:grpSp>
          <p:nvGrpSpPr>
            <p:cNvPr id="16391" name="组合 35"/>
            <p:cNvGrpSpPr/>
            <p:nvPr/>
          </p:nvGrpSpPr>
          <p:grpSpPr>
            <a:xfrm>
              <a:off x="611560" y="5301208"/>
              <a:ext cx="648072" cy="648072"/>
              <a:chOff x="467544" y="5318792"/>
              <a:chExt cx="648072" cy="648072"/>
            </a:xfrm>
          </p:grpSpPr>
          <p:sp>
            <p:nvSpPr>
              <p:cNvPr id="16393"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6394"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16392"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charset="-122"/>
                </a:rPr>
                <a:t>归纳</a:t>
              </a:r>
              <a:endParaRPr lang="zh-CN" altLang="en-US" sz="2800" b="1" dirty="0">
                <a:solidFill>
                  <a:srgbClr val="FFFFE9"/>
                </a:solidFill>
                <a:latin typeface="Times New Roman" panose="02020603050405020304" pitchFamily="18" charset="0"/>
                <a:ea typeface="微软雅黑" panose="020B050302020402020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xEl>
                                              <p:charRg st="0" end="18"/>
                                            </p:txEl>
                                          </p:spTgt>
                                        </p:tgtEl>
                                        <p:attrNameLst>
                                          <p:attrName>style.visibility</p:attrName>
                                        </p:attrNameLst>
                                      </p:cBhvr>
                                      <p:to>
                                        <p:strVal val="visible"/>
                                      </p:to>
                                    </p:set>
                                    <p:animEffect transition="in" filter="dissolve">
                                      <p:cBhvr>
                                        <p:cTn id="7" dur="500"/>
                                        <p:tgtEl>
                                          <p:spTgt spid="4">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4">
                                            <p:txEl>
                                              <p:charRg st="18" end="45"/>
                                            </p:txEl>
                                          </p:spTgt>
                                        </p:tgtEl>
                                        <p:attrNameLst>
                                          <p:attrName>style.visibility</p:attrName>
                                        </p:attrNameLst>
                                      </p:cBhvr>
                                      <p:to>
                                        <p:strVal val="visible"/>
                                      </p:to>
                                    </p:set>
                                    <p:animEffect transition="in" filter="dissolve">
                                      <p:cBhvr>
                                        <p:cTn id="12" dur="500"/>
                                        <p:tgtEl>
                                          <p:spTgt spid="4">
                                            <p:txEl>
                                              <p:charRg st="18" end="4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
                                            <p:txEl>
                                              <p:charRg st="45" end="53"/>
                                            </p:txEl>
                                          </p:spTgt>
                                        </p:tgtEl>
                                        <p:attrNameLst>
                                          <p:attrName>style.visibility</p:attrName>
                                        </p:attrNameLst>
                                      </p:cBhvr>
                                      <p:to>
                                        <p:strVal val="visible"/>
                                      </p:to>
                                    </p:set>
                                    <p:animEffect transition="in" filter="dissolve">
                                      <p:cBhvr>
                                        <p:cTn id="17" dur="500"/>
                                        <p:tgtEl>
                                          <p:spTgt spid="4">
                                            <p:txEl>
                                              <p:charRg st="45" end="5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4">
                                            <p:txEl>
                                              <p:charRg st="53" end="76"/>
                                            </p:txEl>
                                          </p:spTgt>
                                        </p:tgtEl>
                                        <p:attrNameLst>
                                          <p:attrName>style.visibility</p:attrName>
                                        </p:attrNameLst>
                                      </p:cBhvr>
                                      <p:to>
                                        <p:strVal val="visible"/>
                                      </p:to>
                                    </p:set>
                                    <p:animEffect transition="in" filter="dissolve">
                                      <p:cBhvr>
                                        <p:cTn id="22" dur="500"/>
                                        <p:tgtEl>
                                          <p:spTgt spid="4">
                                            <p:txEl>
                                              <p:charRg st="53" end="7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7" presetClass="entr" presetSubtype="0" fill="hold" grpId="0" nodeType="clickEffect">
                                  <p:stCondLst>
                                    <p:cond delay="0"/>
                                  </p:stCondLst>
                                  <p:iterate type="lt">
                                    <p:tmPct val="50000"/>
                                  </p:iterate>
                                  <p:childTnLst>
                                    <p:set>
                                      <p:cBhvr>
                                        <p:cTn id="26" dur="1" fill="hold">
                                          <p:stCondLst>
                                            <p:cond delay="0"/>
                                          </p:stCondLst>
                                        </p:cTn>
                                        <p:tgtEl>
                                          <p:spTgt spid="59"/>
                                        </p:tgtEl>
                                        <p:attrNameLst>
                                          <p:attrName>style.visibility</p:attrName>
                                        </p:attrNameLst>
                                      </p:cBhvr>
                                      <p:to>
                                        <p:strVal val="visible"/>
                                      </p:to>
                                    </p:set>
                                    <p:anim calcmode="discrete" valueType="clr">
                                      <p:cBhvr override="childStyle">
                                        <p:cTn id="27"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59"/>
                                        </p:tgtEl>
                                        <p:attrNameLst>
                                          <p:attrName>fillcolor</p:attrName>
                                        </p:attrNameLst>
                                      </p:cBhvr>
                                      <p:tavLst>
                                        <p:tav tm="0">
                                          <p:val>
                                            <p:clrVal>
                                              <a:schemeClr val="accent2"/>
                                            </p:clrVal>
                                          </p:val>
                                        </p:tav>
                                        <p:tav tm="50000">
                                          <p:val>
                                            <p:clrVal>
                                              <a:schemeClr val="hlink"/>
                                            </p:clrVal>
                                          </p:val>
                                        </p:tav>
                                      </p:tavLst>
                                    </p:anim>
                                    <p:set>
                                      <p:cBhvr>
                                        <p:cTn id="29" dur="80"/>
                                        <p:tgtEl>
                                          <p:spTgt spid="59"/>
                                        </p:tgtEl>
                                        <p:attrNameLst>
                                          <p:attrName>fill.type</p:attrName>
                                        </p:attrNameLst>
                                      </p:cBhvr>
                                      <p:to>
                                        <p:strVal val="solid"/>
                                      </p:to>
                                    </p:set>
                                  </p:childTnLst>
                                </p:cTn>
                              </p:par>
                              <p:par>
                                <p:cTn id="30" presetID="9" presetClass="entr" presetSubtype="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dissolve">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410" name="图片 -2147482620"/>
          <p:cNvPicPr>
            <a:picLocks noChangeAspect="1"/>
          </p:cNvPicPr>
          <p:nvPr/>
        </p:nvPicPr>
        <p:blipFill>
          <a:blip r:embed="rId1">
            <a:clrChange>
              <a:clrFrom>
                <a:srgbClr val="FFFFFF"/>
              </a:clrFrom>
              <a:clrTo>
                <a:srgbClr val="FFFFFF">
                  <a:alpha val="0"/>
                </a:srgbClr>
              </a:clrTo>
            </a:clrChange>
          </a:blip>
          <a:stretch>
            <a:fillRect/>
          </a:stretch>
        </p:blipFill>
        <p:spPr>
          <a:xfrm>
            <a:off x="5657850" y="1757363"/>
            <a:ext cx="2974975" cy="1246187"/>
          </a:xfrm>
          <a:prstGeom prst="rect">
            <a:avLst/>
          </a:prstGeom>
          <a:noFill/>
          <a:ln w="9525">
            <a:noFill/>
          </a:ln>
        </p:spPr>
      </p:pic>
      <p:sp>
        <p:nvSpPr>
          <p:cNvPr id="17411" name="Text Box 67"/>
          <p:cNvSpPr txBox="1"/>
          <p:nvPr/>
        </p:nvSpPr>
        <p:spPr>
          <a:xfrm>
            <a:off x="528638" y="482600"/>
            <a:ext cx="7948612" cy="11239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50000"/>
              </a:spcBef>
              <a:buFont typeface="Arial" panose="020B0604020202020204" pitchFamily="34" charset="0"/>
              <a:buNone/>
            </a:pPr>
            <a:r>
              <a:rPr lang="zh-CN" altLang="en-US" sz="2800" dirty="0">
                <a:solidFill>
                  <a:srgbClr val="155755"/>
                </a:solidFill>
                <a:latin typeface="Times New Roman" panose="02020603050405020304" pitchFamily="18" charset="0"/>
                <a:ea typeface="黑体" panose="02010609060101010101" pitchFamily="49" charset="-122"/>
              </a:rPr>
              <a:t>问题</a:t>
            </a:r>
            <a:r>
              <a:rPr lang="zh-CN" altLang="en-US" sz="2800" dirty="0">
                <a:latin typeface="Times New Roman" panose="02020603050405020304" pitchFamily="18" charset="0"/>
                <a:ea typeface="黑体" panose="02010609060101010101" pitchFamily="49" charset="-122"/>
              </a:rPr>
              <a:t>  平行四边形的对角线分平行四边形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为四个三角形，它们的面积有怎样的关系呢？</a:t>
            </a:r>
            <a:endParaRPr lang="zh-CN" altLang="en-US" sz="2800" dirty="0">
              <a:latin typeface="Times New Roman" panose="02020603050405020304" pitchFamily="18" charset="0"/>
              <a:ea typeface="黑体" panose="02010609060101010101" pitchFamily="49" charset="-122"/>
            </a:endParaRPr>
          </a:p>
        </p:txBody>
      </p:sp>
      <p:sp>
        <p:nvSpPr>
          <p:cNvPr id="18435" name="Text Box 67"/>
          <p:cNvSpPr txBox="1"/>
          <p:nvPr/>
        </p:nvSpPr>
        <p:spPr>
          <a:xfrm>
            <a:off x="436563" y="1757363"/>
            <a:ext cx="7948612" cy="29765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70000"/>
              </a:lnSpc>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解：相等</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理由如下：</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70000"/>
              </a:lnSpc>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四边形</a:t>
            </a:r>
            <a:r>
              <a:rPr lang="en-US" altLang="zh-CN"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70000"/>
              </a:lnSpc>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OA</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OC</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OD</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70000"/>
              </a:lnSpc>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ADO</a:t>
            </a:r>
            <a:r>
              <a:rPr lang="zh-CN" altLang="en-US" sz="2800" dirty="0">
                <a:solidFill>
                  <a:srgbClr val="FF0000"/>
                </a:solidFill>
                <a:latin typeface="Times New Roman" panose="02020603050405020304" pitchFamily="18" charset="0"/>
                <a:ea typeface="黑体" panose="02010609060101010101" pitchFamily="49" charset="-122"/>
              </a:rPr>
              <a:t>与△</a:t>
            </a:r>
            <a:r>
              <a:rPr lang="en-US" altLang="zh-CN" sz="2800" i="1" dirty="0">
                <a:solidFill>
                  <a:srgbClr val="FF0000"/>
                </a:solidFill>
                <a:latin typeface="Times New Roman" panose="02020603050405020304" pitchFamily="18" charset="0"/>
                <a:ea typeface="黑体" panose="02010609060101010101" pitchFamily="49" charset="-122"/>
              </a:rPr>
              <a:t>ODC</a:t>
            </a:r>
            <a:r>
              <a:rPr lang="zh-CN" altLang="en-US" sz="2800" dirty="0">
                <a:solidFill>
                  <a:srgbClr val="FF0000"/>
                </a:solidFill>
                <a:latin typeface="Times New Roman" panose="02020603050405020304" pitchFamily="18" charset="0"/>
                <a:ea typeface="黑体" panose="02010609060101010101" pitchFamily="49" charset="-122"/>
              </a:rPr>
              <a:t>等底同高，</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70000"/>
              </a:lnSpc>
              <a:spcBef>
                <a:spcPct val="5000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S</a:t>
            </a:r>
            <a:r>
              <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ADO</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S</a:t>
            </a:r>
            <a:r>
              <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ODC</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endPar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a:p>
            <a:pPr marL="0" lvl="0" indent="0" eaLnBrk="1" hangingPunct="1">
              <a:lnSpc>
                <a:spcPct val="70000"/>
              </a:lnSpc>
              <a:spcBef>
                <a:spcPct val="5000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同理可得</a:t>
            </a:r>
            <a:r>
              <a:rPr lang="en-US" altLang="zh-CN" sz="2800" i="1" dirty="0">
                <a:solidFill>
                  <a:srgbClr val="FF0000"/>
                </a:solidFill>
                <a:latin typeface="Times New Roman" panose="02020603050405020304" pitchFamily="18" charset="0"/>
                <a:ea typeface="黑体" panose="02010609060101010101" pitchFamily="49" charset="-122"/>
              </a:rPr>
              <a:t>S</a:t>
            </a:r>
            <a:r>
              <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ADO</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S</a:t>
            </a:r>
            <a:r>
              <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ODC</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rPr>
              <a:t>S</a:t>
            </a:r>
            <a:r>
              <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BCO</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S</a:t>
            </a:r>
            <a:r>
              <a:rPr lang="zh-CN" altLang="en-US" sz="2800"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AOB</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18436" name="云形标注 3"/>
          <p:cNvSpPr/>
          <p:nvPr/>
        </p:nvSpPr>
        <p:spPr>
          <a:xfrm>
            <a:off x="5916613" y="3236913"/>
            <a:ext cx="3200400" cy="1376362"/>
          </a:xfrm>
          <a:prstGeom prst="cloudCallout">
            <a:avLst>
              <a:gd name="adj1" fmla="val -63731"/>
              <a:gd name="adj2" fmla="val 20468"/>
            </a:avLst>
          </a:prstGeom>
          <a:solidFill>
            <a:schemeClr val="accent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还可结合全等来证哟</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
        <p:nvSpPr>
          <p:cNvPr id="59" name="矩形 58"/>
          <p:cNvSpPr/>
          <p:nvPr/>
        </p:nvSpPr>
        <p:spPr>
          <a:xfrm>
            <a:off x="374650" y="4826000"/>
            <a:ext cx="8604250" cy="1562100"/>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平行四边形的对角线分平行四边形为四个面积相等的三角形，且都等于平行四边形面积的四分之一.相对的两个三角形全等</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grpSp>
        <p:nvGrpSpPr>
          <p:cNvPr id="2" name="组合 38"/>
          <p:cNvGrpSpPr/>
          <p:nvPr/>
        </p:nvGrpSpPr>
        <p:grpSpPr>
          <a:xfrm>
            <a:off x="396875" y="4826000"/>
            <a:ext cx="1109663" cy="596900"/>
            <a:chOff x="579589" y="5301208"/>
            <a:chExt cx="874033" cy="648072"/>
          </a:xfrm>
        </p:grpSpPr>
        <p:grpSp>
          <p:nvGrpSpPr>
            <p:cNvPr id="17416" name="组合 35"/>
            <p:cNvGrpSpPr/>
            <p:nvPr/>
          </p:nvGrpSpPr>
          <p:grpSpPr>
            <a:xfrm>
              <a:off x="611560" y="5301208"/>
              <a:ext cx="648072" cy="648072"/>
              <a:chOff x="467544" y="5318792"/>
              <a:chExt cx="648072" cy="648072"/>
            </a:xfrm>
          </p:grpSpPr>
          <p:sp>
            <p:nvSpPr>
              <p:cNvPr id="17418"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7419"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17417"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charset="-122"/>
                </a:rPr>
                <a:t>归纳</a:t>
              </a:r>
              <a:endParaRPr lang="zh-CN" altLang="en-US" sz="2800" b="1" dirty="0">
                <a:solidFill>
                  <a:srgbClr val="FFFFE9"/>
                </a:solidFill>
                <a:latin typeface="Times New Roman" panose="02020603050405020304" pitchFamily="18" charset="0"/>
                <a:ea typeface="微软雅黑" panose="020B050302020402020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8435">
                                            <p:txEl>
                                              <p:charRg st="0" end="11"/>
                                            </p:txEl>
                                          </p:spTgt>
                                        </p:tgtEl>
                                        <p:attrNameLst>
                                          <p:attrName>style.visibility</p:attrName>
                                        </p:attrNameLst>
                                      </p:cBhvr>
                                      <p:to>
                                        <p:strVal val="visible"/>
                                      </p:to>
                                    </p:set>
                                    <p:animEffect transition="in" filter="dissolve">
                                      <p:cBhvr>
                                        <p:cTn id="7" dur="500"/>
                                        <p:tgtEl>
                                          <p:spTgt spid="18435">
                                            <p:txEl>
                                              <p:charRg st="0" end="1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8435">
                                            <p:txEl>
                                              <p:charRg st="11" end="27"/>
                                            </p:txEl>
                                          </p:spTgt>
                                        </p:tgtEl>
                                        <p:attrNameLst>
                                          <p:attrName>style.visibility</p:attrName>
                                        </p:attrNameLst>
                                      </p:cBhvr>
                                      <p:to>
                                        <p:strVal val="visible"/>
                                      </p:to>
                                    </p:set>
                                    <p:animEffect transition="in" filter="dissolve">
                                      <p:cBhvr>
                                        <p:cTn id="12" dur="500"/>
                                        <p:tgtEl>
                                          <p:spTgt spid="18435">
                                            <p:txEl>
                                              <p:charRg st="11" end="2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8435">
                                            <p:txEl>
                                              <p:charRg st="27" end="41"/>
                                            </p:txEl>
                                          </p:spTgt>
                                        </p:tgtEl>
                                        <p:attrNameLst>
                                          <p:attrName>style.visibility</p:attrName>
                                        </p:attrNameLst>
                                      </p:cBhvr>
                                      <p:to>
                                        <p:strVal val="visible"/>
                                      </p:to>
                                    </p:set>
                                    <p:animEffect transition="in" filter="dissolve">
                                      <p:cBhvr>
                                        <p:cTn id="17" dur="500"/>
                                        <p:tgtEl>
                                          <p:spTgt spid="18435">
                                            <p:txEl>
                                              <p:charRg st="27" end="4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8435">
                                            <p:txEl>
                                              <p:charRg st="41" end="57"/>
                                            </p:txEl>
                                          </p:spTgt>
                                        </p:tgtEl>
                                        <p:attrNameLst>
                                          <p:attrName>style.visibility</p:attrName>
                                        </p:attrNameLst>
                                      </p:cBhvr>
                                      <p:to>
                                        <p:strVal val="visible"/>
                                      </p:to>
                                    </p:set>
                                    <p:animEffect transition="in" filter="dissolve">
                                      <p:cBhvr>
                                        <p:cTn id="22" dur="500"/>
                                        <p:tgtEl>
                                          <p:spTgt spid="18435">
                                            <p:txEl>
                                              <p:charRg st="41" end="5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8435">
                                            <p:txEl>
                                              <p:charRg st="57" end="71"/>
                                            </p:txEl>
                                          </p:spTgt>
                                        </p:tgtEl>
                                        <p:attrNameLst>
                                          <p:attrName>style.visibility</p:attrName>
                                        </p:attrNameLst>
                                      </p:cBhvr>
                                      <p:to>
                                        <p:strVal val="visible"/>
                                      </p:to>
                                    </p:set>
                                    <p:animEffect transition="in" filter="dissolve">
                                      <p:cBhvr>
                                        <p:cTn id="27" dur="500"/>
                                        <p:tgtEl>
                                          <p:spTgt spid="18435">
                                            <p:txEl>
                                              <p:charRg st="57" end="7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18435">
                                            <p:txEl>
                                              <p:charRg st="71" end="100"/>
                                            </p:txEl>
                                          </p:spTgt>
                                        </p:tgtEl>
                                        <p:attrNameLst>
                                          <p:attrName>style.visibility</p:attrName>
                                        </p:attrNameLst>
                                      </p:cBhvr>
                                      <p:to>
                                        <p:strVal val="visible"/>
                                      </p:to>
                                    </p:set>
                                    <p:animEffect transition="in" filter="dissolve">
                                      <p:cBhvr>
                                        <p:cTn id="32" dur="500"/>
                                        <p:tgtEl>
                                          <p:spTgt spid="18435">
                                            <p:txEl>
                                              <p:charRg st="71" end="10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8436"/>
                                        </p:tgtEl>
                                        <p:attrNameLst>
                                          <p:attrName>style.visibility</p:attrName>
                                        </p:attrNameLst>
                                      </p:cBhvr>
                                      <p:to>
                                        <p:strVal val="visible"/>
                                      </p:to>
                                    </p:set>
                                    <p:animEffect transition="in" filter="dissolve">
                                      <p:cBhvr>
                                        <p:cTn id="37" dur="500"/>
                                        <p:tgtEl>
                                          <p:spTgt spid="18436"/>
                                        </p:tgtEl>
                                      </p:cBhvr>
                                    </p:animEffect>
                                  </p:childTnLst>
                                </p:cTn>
                              </p:par>
                            </p:childTnLst>
                          </p:cTn>
                        </p:par>
                      </p:childTnLst>
                    </p:cTn>
                  </p:par>
                  <p:par>
                    <p:cTn id="38" fill="hold">
                      <p:stCondLst>
                        <p:cond delay="indefinite"/>
                      </p:stCondLst>
                      <p:childTnLst>
                        <p:par>
                          <p:cTn id="39" fill="hold">
                            <p:stCondLst>
                              <p:cond delay="0"/>
                            </p:stCondLst>
                            <p:childTnLst>
                              <p:par>
                                <p:cTn id="40" presetID="27" presetClass="entr" presetSubtype="0" fill="hold" grpId="0" nodeType="clickEffect">
                                  <p:stCondLst>
                                    <p:cond delay="0"/>
                                  </p:stCondLst>
                                  <p:iterate type="lt">
                                    <p:tmPct val="50000"/>
                                  </p:iterate>
                                  <p:childTnLst>
                                    <p:set>
                                      <p:cBhvr>
                                        <p:cTn id="41" dur="1" fill="hold">
                                          <p:stCondLst>
                                            <p:cond delay="0"/>
                                          </p:stCondLst>
                                        </p:cTn>
                                        <p:tgtEl>
                                          <p:spTgt spid="59"/>
                                        </p:tgtEl>
                                        <p:attrNameLst>
                                          <p:attrName>style.visibility</p:attrName>
                                        </p:attrNameLst>
                                      </p:cBhvr>
                                      <p:to>
                                        <p:strVal val="visible"/>
                                      </p:to>
                                    </p:set>
                                    <p:anim calcmode="discrete" valueType="clr">
                                      <p:cBhvr override="childStyle">
                                        <p:cTn id="42"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43" dur="80"/>
                                        <p:tgtEl>
                                          <p:spTgt spid="59"/>
                                        </p:tgtEl>
                                        <p:attrNameLst>
                                          <p:attrName>fillcolor</p:attrName>
                                        </p:attrNameLst>
                                      </p:cBhvr>
                                      <p:tavLst>
                                        <p:tav tm="0">
                                          <p:val>
                                            <p:clrVal>
                                              <a:schemeClr val="accent2"/>
                                            </p:clrVal>
                                          </p:val>
                                        </p:tav>
                                        <p:tav tm="50000">
                                          <p:val>
                                            <p:clrVal>
                                              <a:schemeClr val="hlink"/>
                                            </p:clrVal>
                                          </p:val>
                                        </p:tav>
                                      </p:tavLst>
                                    </p:anim>
                                    <p:set>
                                      <p:cBhvr>
                                        <p:cTn id="44" dur="80"/>
                                        <p:tgtEl>
                                          <p:spTgt spid="59"/>
                                        </p:tgtEl>
                                        <p:attrNameLst>
                                          <p:attrName>fill.type</p:attrName>
                                        </p:attrNameLst>
                                      </p:cBhvr>
                                      <p:to>
                                        <p:strVal val="solid"/>
                                      </p:to>
                                    </p:set>
                                  </p:childTnLst>
                                </p:cTn>
                              </p:par>
                              <p:par>
                                <p:cTn id="45" presetID="9"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dissolve">
                                      <p:cBhvr>
                                        <p:cTn id="4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animBg="1"/>
      <p:bldP spid="59"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8434" name="Group 27"/>
          <p:cNvGrpSpPr/>
          <p:nvPr/>
        </p:nvGrpSpPr>
        <p:grpSpPr>
          <a:xfrm>
            <a:off x="4416425" y="2606675"/>
            <a:ext cx="4411663" cy="1878013"/>
            <a:chOff x="286" y="2591"/>
            <a:chExt cx="2754" cy="1278"/>
          </a:xfrm>
        </p:grpSpPr>
        <p:sp>
          <p:nvSpPr>
            <p:cNvPr id="18446" name="AutoShape 28"/>
            <p:cNvSpPr/>
            <p:nvPr/>
          </p:nvSpPr>
          <p:spPr>
            <a:xfrm>
              <a:off x="877" y="2894"/>
              <a:ext cx="1377" cy="650"/>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8447" name="Line 29"/>
            <p:cNvSpPr/>
            <p:nvPr/>
          </p:nvSpPr>
          <p:spPr>
            <a:xfrm flipV="1">
              <a:off x="879" y="2897"/>
              <a:ext cx="1367" cy="635"/>
            </a:xfrm>
            <a:prstGeom prst="line">
              <a:avLst/>
            </a:prstGeom>
            <a:ln w="25400" cap="flat" cmpd="sng">
              <a:solidFill>
                <a:schemeClr val="tx1"/>
              </a:solidFill>
              <a:prstDash val="solid"/>
              <a:headEnd type="none" w="med" len="med"/>
              <a:tailEnd type="none" w="med" len="med"/>
            </a:ln>
          </p:spPr>
        </p:sp>
        <p:sp>
          <p:nvSpPr>
            <p:cNvPr id="18448" name="Line 30"/>
            <p:cNvSpPr/>
            <p:nvPr/>
          </p:nvSpPr>
          <p:spPr>
            <a:xfrm>
              <a:off x="1159" y="2903"/>
              <a:ext cx="813" cy="641"/>
            </a:xfrm>
            <a:prstGeom prst="line">
              <a:avLst/>
            </a:prstGeom>
            <a:ln w="25400" cap="flat" cmpd="sng">
              <a:solidFill>
                <a:schemeClr val="tx1"/>
              </a:solidFill>
              <a:prstDash val="solid"/>
              <a:headEnd type="none" w="med" len="med"/>
              <a:tailEnd type="none" w="med" len="med"/>
            </a:ln>
          </p:spPr>
        </p:sp>
        <p:sp>
          <p:nvSpPr>
            <p:cNvPr id="18449" name="Text Box 31"/>
            <p:cNvSpPr txBox="1"/>
            <p:nvPr/>
          </p:nvSpPr>
          <p:spPr>
            <a:xfrm>
              <a:off x="768" y="3500"/>
              <a:ext cx="399"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8450" name="Text Box 32"/>
            <p:cNvSpPr txBox="1"/>
            <p:nvPr/>
          </p:nvSpPr>
          <p:spPr>
            <a:xfrm>
              <a:off x="1928" y="3514"/>
              <a:ext cx="327"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8451" name="Text Box 33"/>
            <p:cNvSpPr txBox="1"/>
            <p:nvPr/>
          </p:nvSpPr>
          <p:spPr>
            <a:xfrm>
              <a:off x="2112" y="2591"/>
              <a:ext cx="32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8452" name="Text Box 34"/>
            <p:cNvSpPr txBox="1"/>
            <p:nvPr/>
          </p:nvSpPr>
          <p:spPr>
            <a:xfrm>
              <a:off x="940" y="2592"/>
              <a:ext cx="327"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8453" name="Text Box 35"/>
            <p:cNvSpPr txBox="1"/>
            <p:nvPr/>
          </p:nvSpPr>
          <p:spPr>
            <a:xfrm>
              <a:off x="1420" y="3193"/>
              <a:ext cx="43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8454" name="Text Box 36"/>
            <p:cNvSpPr txBox="1"/>
            <p:nvPr/>
          </p:nvSpPr>
          <p:spPr>
            <a:xfrm>
              <a:off x="2410" y="2591"/>
              <a:ext cx="32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18455" name="Text Box 37"/>
            <p:cNvSpPr txBox="1"/>
            <p:nvPr/>
          </p:nvSpPr>
          <p:spPr>
            <a:xfrm>
              <a:off x="333" y="3484"/>
              <a:ext cx="32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8456" name="Line 38"/>
            <p:cNvSpPr/>
            <p:nvPr/>
          </p:nvSpPr>
          <p:spPr>
            <a:xfrm flipV="1">
              <a:off x="286" y="2772"/>
              <a:ext cx="2754" cy="815"/>
            </a:xfrm>
            <a:prstGeom prst="line">
              <a:avLst/>
            </a:prstGeom>
            <a:ln w="25400" cap="flat" cmpd="sng">
              <a:solidFill>
                <a:schemeClr val="tx1"/>
              </a:solidFill>
              <a:prstDash val="solid"/>
              <a:headEnd type="none" w="med" len="med"/>
              <a:tailEnd type="none" w="med" len="med"/>
            </a:ln>
          </p:spPr>
        </p:sp>
        <p:sp>
          <p:nvSpPr>
            <p:cNvPr id="18457" name="Line 39"/>
            <p:cNvSpPr/>
            <p:nvPr/>
          </p:nvSpPr>
          <p:spPr>
            <a:xfrm>
              <a:off x="2107" y="2893"/>
              <a:ext cx="568" cy="0"/>
            </a:xfrm>
            <a:prstGeom prst="line">
              <a:avLst/>
            </a:prstGeom>
            <a:ln w="25400" cap="flat" cmpd="sng">
              <a:solidFill>
                <a:schemeClr val="tx1"/>
              </a:solidFill>
              <a:prstDash val="solid"/>
              <a:headEnd type="none" w="med" len="med"/>
              <a:tailEnd type="none" w="med" len="med"/>
            </a:ln>
          </p:spPr>
        </p:sp>
        <p:sp>
          <p:nvSpPr>
            <p:cNvPr id="18458" name="Line 40"/>
            <p:cNvSpPr/>
            <p:nvPr/>
          </p:nvSpPr>
          <p:spPr>
            <a:xfrm flipH="1">
              <a:off x="409" y="3538"/>
              <a:ext cx="569" cy="0"/>
            </a:xfrm>
            <a:prstGeom prst="line">
              <a:avLst/>
            </a:prstGeom>
            <a:ln w="25400" cap="flat" cmpd="sng">
              <a:solidFill>
                <a:schemeClr val="tx1"/>
              </a:solidFill>
              <a:prstDash val="solid"/>
              <a:headEnd type="none" w="med" len="med"/>
              <a:tailEnd type="none" w="med" len="med"/>
            </a:ln>
          </p:spPr>
        </p:sp>
      </p:grpSp>
      <p:sp>
        <p:nvSpPr>
          <p:cNvPr id="18435" name="Text Box 58"/>
          <p:cNvSpPr txBox="1"/>
          <p:nvPr/>
        </p:nvSpPr>
        <p:spPr>
          <a:xfrm>
            <a:off x="347663" y="1042988"/>
            <a:ext cx="8572500" cy="9540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800" dirty="0">
                <a:solidFill>
                  <a:srgbClr val="155755"/>
                </a:solidFill>
                <a:latin typeface="Times New Roman" panose="02020603050405020304" pitchFamily="18" charset="0"/>
                <a:ea typeface="黑体" panose="02010609060101010101" pitchFamily="49" charset="-122"/>
              </a:rPr>
              <a:t>例</a:t>
            </a:r>
            <a:r>
              <a:rPr lang="en-US" altLang="zh-CN" sz="2800" dirty="0">
                <a:solidFill>
                  <a:srgbClr val="155755"/>
                </a:solidFill>
                <a:latin typeface="Times New Roman" panose="02020603050405020304" pitchFamily="18" charset="0"/>
                <a:ea typeface="黑体" panose="02010609060101010101" pitchFamily="49" charset="-122"/>
              </a:rPr>
              <a:t>6 </a:t>
            </a:r>
            <a:r>
              <a:rPr lang="zh-CN" altLang="en-US" sz="2800" dirty="0">
                <a:latin typeface="Times New Roman" panose="02020603050405020304" pitchFamily="18" charset="0"/>
                <a:ea typeface="黑体" panose="02010609060101010101" pitchFamily="49" charset="-122"/>
              </a:rPr>
              <a:t> 如图，</a:t>
            </a:r>
            <a:r>
              <a:rPr lang="en-US" altLang="zh-CN" sz="2800" i="1" dirty="0">
                <a:latin typeface="Times New Roman" panose="02020603050405020304" pitchFamily="18" charset="0"/>
                <a:ea typeface="黑体" panose="02010609060101010101" pitchFamily="49" charset="-122"/>
                <a:sym typeface="+mn-ea"/>
              </a:rPr>
              <a:t>AC</a:t>
            </a:r>
            <a:r>
              <a:rPr lang="en-US" altLang="zh-CN" sz="2800" dirty="0">
                <a:latin typeface="Times New Roman" panose="02020603050405020304" pitchFamily="18" charset="0"/>
                <a:ea typeface="黑体" panose="02010609060101010101" pitchFamily="49" charset="-122"/>
                <a:sym typeface="+mn-ea"/>
              </a:rPr>
              <a:t>,</a:t>
            </a:r>
            <a:r>
              <a:rPr lang="en-US" altLang="zh-CN" sz="2800" i="1" dirty="0">
                <a:latin typeface="Times New Roman" panose="02020603050405020304" pitchFamily="18" charset="0"/>
                <a:ea typeface="黑体" panose="02010609060101010101" pitchFamily="49" charset="-122"/>
                <a:sym typeface="+mn-ea"/>
              </a:rPr>
              <a:t>BD</a:t>
            </a:r>
            <a:r>
              <a:rPr lang="zh-CN" altLang="en-US" sz="2800" dirty="0">
                <a:latin typeface="Times New Roman" panose="02020603050405020304" pitchFamily="18" charset="0"/>
                <a:ea typeface="黑体" panose="02010609060101010101" pitchFamily="49" charset="-122"/>
                <a:sym typeface="+mn-ea"/>
              </a:rPr>
              <a:t>交于点</a:t>
            </a:r>
            <a:r>
              <a:rPr lang="en-US" altLang="zh-CN" sz="2800" i="1" dirty="0">
                <a:latin typeface="Times New Roman" panose="02020603050405020304" pitchFamily="18" charset="0"/>
                <a:ea typeface="黑体" panose="02010609060101010101" pitchFamily="49" charset="-122"/>
                <a:sym typeface="+mn-ea"/>
              </a:rPr>
              <a:t>O</a:t>
            </a:r>
            <a:r>
              <a:rPr lang="zh-CN" altLang="en-US" sz="2800" dirty="0">
                <a:latin typeface="Times New Roman" panose="02020603050405020304" pitchFamily="18" charset="0"/>
                <a:ea typeface="黑体" panose="02010609060101010101" pitchFamily="49" charset="-122"/>
                <a:sym typeface="+mn-ea"/>
              </a:rPr>
              <a:t>，</a:t>
            </a:r>
            <a:r>
              <a:rPr lang="en-US" altLang="zh-CN" sz="2800" i="1" dirty="0">
                <a:latin typeface="Times New Roman" panose="02020603050405020304" pitchFamily="18" charset="0"/>
                <a:ea typeface="黑体" panose="02010609060101010101" pitchFamily="49" charset="-122"/>
                <a:sym typeface="+mn-ea"/>
              </a:rPr>
              <a:t>EF</a:t>
            </a:r>
            <a:r>
              <a:rPr lang="zh-CN" altLang="en-US" sz="2800" dirty="0">
                <a:latin typeface="Times New Roman" panose="02020603050405020304" pitchFamily="18" charset="0"/>
                <a:ea typeface="黑体" panose="02010609060101010101" pitchFamily="49" charset="-122"/>
                <a:sym typeface="+mn-ea"/>
              </a:rPr>
              <a:t>过点</a:t>
            </a:r>
            <a:r>
              <a:rPr lang="en-US" altLang="zh-CN" sz="2800" i="1" dirty="0">
                <a:latin typeface="Times New Roman" panose="02020603050405020304" pitchFamily="18" charset="0"/>
                <a:ea typeface="黑体" panose="02010609060101010101" pitchFamily="49" charset="-122"/>
                <a:sym typeface="+mn-ea"/>
              </a:rPr>
              <a:t>O,</a:t>
            </a:r>
            <a:r>
              <a:rPr lang="zh-CN" altLang="en-US" sz="2800" dirty="0">
                <a:latin typeface="Times New Roman" panose="02020603050405020304" pitchFamily="18" charset="0"/>
                <a:ea typeface="黑体" panose="02010609060101010101" pitchFamily="49" charset="-122"/>
              </a:rPr>
              <a:t>平行四边形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被</a:t>
            </a:r>
            <a:r>
              <a:rPr lang="en-US" altLang="zh-CN" sz="2800" i="1" dirty="0">
                <a:latin typeface="Times New Roman" panose="02020603050405020304" pitchFamily="18" charset="0"/>
                <a:ea typeface="黑体" panose="02010609060101010101" pitchFamily="49" charset="-122"/>
              </a:rPr>
              <a:t>EF</a:t>
            </a:r>
            <a:r>
              <a:rPr lang="zh-CN" altLang="en-US" sz="2800" dirty="0">
                <a:latin typeface="Times New Roman" panose="02020603050405020304" pitchFamily="18" charset="0"/>
                <a:ea typeface="黑体" panose="02010609060101010101" pitchFamily="49" charset="-122"/>
              </a:rPr>
              <a:t>所分的两个四边形面积</a:t>
            </a:r>
            <a:r>
              <a:rPr lang="zh-CN" altLang="en-US" sz="2800" dirty="0">
                <a:latin typeface="Times New Roman" panose="02020603050405020304" pitchFamily="18" charset="0"/>
                <a:ea typeface="黑体" panose="02010609060101010101" pitchFamily="49" charset="-122"/>
              </a:rPr>
              <a:t>相等吗？</a:t>
            </a:r>
            <a:endParaRPr lang="zh-CN" altLang="en-US" sz="2800" dirty="0">
              <a:latin typeface="Times New Roman" panose="02020603050405020304" pitchFamily="18" charset="0"/>
              <a:ea typeface="黑体" panose="02010609060101010101" pitchFamily="49" charset="-122"/>
            </a:endParaRPr>
          </a:p>
        </p:txBody>
      </p:sp>
      <p:sp>
        <p:nvSpPr>
          <p:cNvPr id="21526" name="文本框 1"/>
          <p:cNvSpPr txBox="1"/>
          <p:nvPr/>
        </p:nvSpPr>
        <p:spPr>
          <a:xfrm>
            <a:off x="7493000" y="3211513"/>
            <a:ext cx="449263" cy="520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rPr>
              <a:t>M</a:t>
            </a:r>
            <a:endParaRPr lang="en-US" altLang="zh-CN" sz="2800" i="1" dirty="0">
              <a:solidFill>
                <a:srgbClr val="FF0000"/>
              </a:solidFill>
              <a:latin typeface="Times New Roman" panose="02020603050405020304" pitchFamily="18" charset="0"/>
            </a:endParaRPr>
          </a:p>
        </p:txBody>
      </p:sp>
      <p:sp>
        <p:nvSpPr>
          <p:cNvPr id="21527" name="文本框 2"/>
          <p:cNvSpPr txBox="1"/>
          <p:nvPr/>
        </p:nvSpPr>
        <p:spPr>
          <a:xfrm>
            <a:off x="5014913" y="3397250"/>
            <a:ext cx="449262" cy="5222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solidFill>
                  <a:srgbClr val="FF0000"/>
                </a:solidFill>
                <a:latin typeface="Times New Roman" panose="02020603050405020304" pitchFamily="18" charset="0"/>
              </a:rPr>
              <a:t>N</a:t>
            </a:r>
            <a:endParaRPr lang="en-US" altLang="zh-CN" sz="2800" i="1" dirty="0">
              <a:solidFill>
                <a:srgbClr val="FF0000"/>
              </a:solidFill>
              <a:latin typeface="Times New Roman" panose="02020603050405020304" pitchFamily="18" charset="0"/>
            </a:endParaRPr>
          </a:p>
        </p:txBody>
      </p:sp>
      <p:sp>
        <p:nvSpPr>
          <p:cNvPr id="4" name="Text Box 58"/>
          <p:cNvSpPr txBox="1"/>
          <p:nvPr/>
        </p:nvSpPr>
        <p:spPr>
          <a:xfrm>
            <a:off x="271463" y="1995488"/>
            <a:ext cx="5626100" cy="52228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800" dirty="0">
                <a:solidFill>
                  <a:srgbClr val="FF0000"/>
                </a:solidFill>
                <a:latin typeface="Times New Roman" panose="02020603050405020304" pitchFamily="18" charset="0"/>
                <a:ea typeface="黑体" panose="02010609060101010101" pitchFamily="49" charset="-122"/>
              </a:rPr>
              <a:t>解：设直线</a:t>
            </a:r>
            <a:r>
              <a:rPr lang="en-US" altLang="zh-CN" sz="2800" i="1" dirty="0">
                <a:solidFill>
                  <a:srgbClr val="FF0000"/>
                </a:solidFill>
                <a:latin typeface="Times New Roman" panose="02020603050405020304" pitchFamily="18" charset="0"/>
                <a:ea typeface="黑体" panose="02010609060101010101" pitchFamily="49" charset="-122"/>
              </a:rPr>
              <a:t>EF</a:t>
            </a:r>
            <a:r>
              <a:rPr lang="zh-CN" altLang="en-US" sz="2800" dirty="0">
                <a:solidFill>
                  <a:srgbClr val="FF0000"/>
                </a:solidFill>
                <a:latin typeface="Times New Roman" panose="02020603050405020304" pitchFamily="18" charset="0"/>
                <a:ea typeface="黑体" panose="02010609060101010101" pitchFamily="49" charset="-122"/>
              </a:rPr>
              <a:t>交</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于点</a:t>
            </a:r>
            <a:r>
              <a:rPr lang="en-US" altLang="zh-CN" sz="2800" i="1" dirty="0">
                <a:solidFill>
                  <a:srgbClr val="FF0000"/>
                </a:solidFill>
                <a:latin typeface="Times New Roman" panose="02020603050405020304" pitchFamily="18" charset="0"/>
                <a:ea typeface="黑体" panose="02010609060101010101" pitchFamily="49" charset="-122"/>
              </a:rPr>
              <a:t>N</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M</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2" name="Text Box 58"/>
          <p:cNvSpPr txBox="1"/>
          <p:nvPr/>
        </p:nvSpPr>
        <p:spPr>
          <a:xfrm>
            <a:off x="185738" y="2608263"/>
            <a:ext cx="6176962" cy="8239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60000"/>
              </a:lnSpc>
              <a:spcBef>
                <a:spcPct val="50000"/>
              </a:spcBef>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AD</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BC</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60000"/>
              </a:lnSpc>
              <a:spcBef>
                <a:spcPct val="50000"/>
              </a:spcBef>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NAO</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MCO</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ANO</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CMO</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3" name="Text Box 58"/>
          <p:cNvSpPr txBox="1"/>
          <p:nvPr/>
        </p:nvSpPr>
        <p:spPr>
          <a:xfrm>
            <a:off x="200025" y="3492500"/>
            <a:ext cx="2274888" cy="5207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None/>
            </a:pPr>
            <a:r>
              <a:rPr lang="zh-CN" altLang="en-US" sz="2800" dirty="0">
                <a:solidFill>
                  <a:srgbClr val="FF0000"/>
                </a:solidFill>
                <a:latin typeface="Times New Roman" panose="02020603050405020304" pitchFamily="18" charset="0"/>
                <a:ea typeface="黑体" panose="02010609060101010101" pitchFamily="49" charset="-122"/>
              </a:rPr>
              <a:t>又</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AO</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CO</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p:txBody>
      </p:sp>
      <p:sp>
        <p:nvSpPr>
          <p:cNvPr id="5" name="Text Box 58"/>
          <p:cNvSpPr txBox="1"/>
          <p:nvPr/>
        </p:nvSpPr>
        <p:spPr>
          <a:xfrm>
            <a:off x="185738" y="4186238"/>
            <a:ext cx="3640137" cy="3492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60000"/>
              </a:lnSpc>
              <a:spcBef>
                <a:spcPct val="50000"/>
              </a:spcBef>
              <a:buNone/>
            </a:pP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NAO</a:t>
            </a:r>
            <a:r>
              <a:rPr lang="en-US" altLang="zh-CN" sz="2800" dirty="0">
                <a:solidFill>
                  <a:srgbClr val="FF0000"/>
                </a:solidFill>
                <a:latin typeface="黑体" panose="02010609060101010101" pitchFamily="49" charset="-122"/>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rPr>
              <a:t>MCO</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6" name="Text Box 58"/>
          <p:cNvSpPr txBox="1"/>
          <p:nvPr/>
        </p:nvSpPr>
        <p:spPr>
          <a:xfrm>
            <a:off x="241300" y="4743450"/>
            <a:ext cx="8845550" cy="17716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60000"/>
              </a:lnSpc>
              <a:spcBef>
                <a:spcPct val="50000"/>
              </a:spcBef>
              <a:buNone/>
            </a:pP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S</a:t>
            </a:r>
            <a:r>
              <a:rPr lang="zh-CN" altLang="en-US" sz="2800" baseline="-25000" dirty="0">
                <a:solidFill>
                  <a:srgbClr val="FF0000"/>
                </a:solidFill>
                <a:latin typeface="Times New Roman" panose="02020603050405020304" pitchFamily="18" charset="0"/>
                <a:ea typeface="黑体" panose="02010609060101010101" pitchFamily="49" charset="-122"/>
              </a:rPr>
              <a:t>四边形</a:t>
            </a:r>
            <a:r>
              <a:rPr lang="en-US" altLang="zh-CN" sz="2800" i="1" baseline="-25000" dirty="0">
                <a:solidFill>
                  <a:srgbClr val="FF0000"/>
                </a:solidFill>
                <a:latin typeface="Times New Roman" panose="02020603050405020304" pitchFamily="18" charset="0"/>
                <a:ea typeface="黑体" panose="02010609060101010101" pitchFamily="49" charset="-122"/>
              </a:rPr>
              <a:t>ANMB</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rPr>
              <a:t>S</a:t>
            </a:r>
            <a:r>
              <a:rPr lang="zh-CN" altLang="en-US" sz="2800" baseline="-25000" dirty="0">
                <a:solidFill>
                  <a:srgbClr val="FF0000"/>
                </a:solidFill>
                <a:latin typeface="Times New Roman" panose="02020603050405020304" pitchFamily="18" charset="0"/>
                <a:ea typeface="黑体" panose="02010609060101010101" pitchFamily="49" charset="-122"/>
              </a:rPr>
              <a:t>△</a:t>
            </a:r>
            <a:r>
              <a:rPr lang="en-US" altLang="zh-CN" sz="2800" i="1" baseline="-25000" dirty="0">
                <a:solidFill>
                  <a:srgbClr val="FF0000"/>
                </a:solidFill>
                <a:latin typeface="Times New Roman" panose="02020603050405020304" pitchFamily="18" charset="0"/>
                <a:ea typeface="黑体" panose="02010609060101010101" pitchFamily="49" charset="-122"/>
              </a:rPr>
              <a:t>NAO</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AOB</a:t>
            </a: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MOB</a:t>
            </a: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MCO</a:t>
            </a: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AOB</a:t>
            </a: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MOB</a:t>
            </a:r>
            <a:endParaRPr lang="en-US" altLang="zh-CN" sz="2800" i="1" baseline="-25000" dirty="0">
              <a:solidFill>
                <a:srgbClr val="FF0000"/>
              </a:solidFill>
              <a:latin typeface="Times New Roman" panose="02020603050405020304" pitchFamily="18" charset="0"/>
              <a:ea typeface="黑体" panose="02010609060101010101" pitchFamily="49" charset="-122"/>
              <a:sym typeface="+mn-ea"/>
            </a:endParaRPr>
          </a:p>
          <a:p>
            <a:pPr marL="0" lvl="0" indent="0" eaLnBrk="1" hangingPunct="1">
              <a:lnSpc>
                <a:spcPct val="60000"/>
              </a:lnSpc>
              <a:spcBef>
                <a:spcPct val="50000"/>
              </a:spcBef>
              <a:buNone/>
            </a:pPr>
            <a:r>
              <a:rPr lang="zh-CN" altLang="en-US" sz="2800" dirty="0">
                <a:solidFill>
                  <a:srgbClr val="FF0000"/>
                </a:solidFill>
                <a:latin typeface="Times New Roman" panose="02020603050405020304" pitchFamily="18" charset="0"/>
                <a:ea typeface="黑体" panose="02010609060101010101" pitchFamily="49" charset="-122"/>
              </a:rPr>
              <a:t>                     </a:t>
            </a:r>
            <a:r>
              <a:rPr lang="en-US" altLang="zh-CN" sz="2800" dirty="0">
                <a:solidFill>
                  <a:srgbClr val="FF0000"/>
                </a:solidFill>
                <a:latin typeface="Times New Roman" panose="02020603050405020304" pitchFamily="18" charset="0"/>
                <a:ea typeface="黑体" panose="02010609060101010101" pitchFamily="49" charset="-122"/>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AOB</a:t>
            </a: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COB</a:t>
            </a:r>
            <a:r>
              <a:rPr lang="en-US" altLang="zh-CN" sz="2800" dirty="0">
                <a:solidFill>
                  <a:srgbClr val="FF0000"/>
                </a:solidFill>
                <a:latin typeface="Times New Roman" panose="02020603050405020304" pitchFamily="18" charset="0"/>
                <a:ea typeface="黑体" panose="02010609060101010101" pitchFamily="49" charset="-122"/>
                <a:sym typeface="+mn-ea"/>
              </a:rPr>
              <a:t>=            .</a:t>
            </a:r>
            <a:endParaRPr lang="en-US" altLang="zh-CN" sz="2800" dirty="0">
              <a:solidFill>
                <a:srgbClr val="FF0000"/>
              </a:solidFill>
              <a:latin typeface="Times New Roman" panose="02020603050405020304" pitchFamily="18" charset="0"/>
              <a:ea typeface="黑体" panose="02010609060101010101" pitchFamily="49" charset="-122"/>
              <a:sym typeface="+mn-ea"/>
            </a:endParaRPr>
          </a:p>
          <a:p>
            <a:pPr marL="0" lvl="0" indent="0" eaLnBrk="1" hangingPunct="1">
              <a:lnSpc>
                <a:spcPct val="60000"/>
              </a:lnSpc>
              <a:spcBef>
                <a:spcPct val="50000"/>
              </a:spcBef>
              <a:buNone/>
            </a:pP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四边形</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ANMB</a:t>
            </a:r>
            <a:r>
              <a:rPr lang="en-US" altLang="zh-CN" sz="2800" dirty="0">
                <a:solidFill>
                  <a:srgbClr val="FF0000"/>
                </a:solidFill>
                <a:latin typeface="Times New Roman" panose="02020603050405020304" pitchFamily="18" charset="0"/>
                <a:ea typeface="黑体" panose="02010609060101010101" pitchFamily="49" charset="-122"/>
                <a:sym typeface="+mn-ea"/>
              </a:rPr>
              <a:t>=</a:t>
            </a:r>
            <a:r>
              <a:rPr lang="en-US" altLang="zh-CN" sz="2800" i="1" dirty="0">
                <a:solidFill>
                  <a:srgbClr val="FF0000"/>
                </a:solidFill>
                <a:latin typeface="Times New Roman" panose="02020603050405020304" pitchFamily="18" charset="0"/>
                <a:ea typeface="黑体" panose="02010609060101010101" pitchFamily="49" charset="-122"/>
                <a:sym typeface="+mn-ea"/>
              </a:rPr>
              <a:t>S</a:t>
            </a:r>
            <a:r>
              <a:rPr lang="zh-CN" altLang="en-US" sz="2800" baseline="-25000" dirty="0">
                <a:solidFill>
                  <a:srgbClr val="FF0000"/>
                </a:solidFill>
                <a:latin typeface="Times New Roman" panose="02020603050405020304" pitchFamily="18" charset="0"/>
                <a:ea typeface="黑体" panose="02010609060101010101" pitchFamily="49" charset="-122"/>
                <a:sym typeface="+mn-ea"/>
              </a:rPr>
              <a:t>四边形</a:t>
            </a:r>
            <a:r>
              <a:rPr lang="en-US" altLang="zh-CN" sz="2800" i="1" baseline="-25000" dirty="0">
                <a:solidFill>
                  <a:srgbClr val="FF0000"/>
                </a:solidFill>
                <a:latin typeface="Times New Roman" panose="02020603050405020304" pitchFamily="18" charset="0"/>
                <a:ea typeface="黑体" panose="02010609060101010101" pitchFamily="49" charset="-122"/>
                <a:sym typeface="+mn-ea"/>
              </a:rPr>
              <a:t>CMND</a:t>
            </a:r>
            <a:r>
              <a:rPr lang="en-US" altLang="zh-CN" sz="2800" dirty="0">
                <a:solidFill>
                  <a:srgbClr val="FF0000"/>
                </a:solidFill>
                <a:latin typeface="Times New Roman" panose="02020603050405020304" pitchFamily="18" charset="0"/>
                <a:ea typeface="黑体" panose="02010609060101010101" pitchFamily="49" charset="-122"/>
                <a:sym typeface="+mn-ea"/>
              </a:rPr>
              <a:t>,</a:t>
            </a:r>
            <a:endParaRPr lang="en-US" altLang="zh-CN" sz="2800" dirty="0">
              <a:solidFill>
                <a:srgbClr val="FF0000"/>
              </a:solidFill>
              <a:latin typeface="Times New Roman" panose="02020603050405020304" pitchFamily="18" charset="0"/>
              <a:ea typeface="黑体" panose="02010609060101010101" pitchFamily="49" charset="-122"/>
              <a:sym typeface="+mn-ea"/>
            </a:endParaRPr>
          </a:p>
          <a:p>
            <a:pPr marL="0" lvl="0" indent="0" eaLnBrk="1" hangingPunct="1">
              <a:lnSpc>
                <a:spcPct val="60000"/>
              </a:lnSpc>
              <a:spcBef>
                <a:spcPct val="50000"/>
              </a:spcBef>
              <a:buNone/>
            </a:pPr>
            <a:r>
              <a:rPr lang="zh-CN" altLang="en-US" sz="2800" dirty="0">
                <a:solidFill>
                  <a:srgbClr val="FF0000"/>
                </a:solidFill>
                <a:latin typeface="Times New Roman" panose="02020603050405020304" pitchFamily="18" charset="0"/>
                <a:ea typeface="黑体" panose="02010609060101010101" pitchFamily="49" charset="-122"/>
                <a:sym typeface="+mn-ea"/>
              </a:rPr>
              <a:t>即平行四边形</a:t>
            </a:r>
            <a:r>
              <a:rPr lang="en-US" altLang="zh-CN" sz="2800" i="1" dirty="0">
                <a:solidFill>
                  <a:srgbClr val="FF0000"/>
                </a:solidFill>
                <a:latin typeface="Times New Roman" panose="02020603050405020304" pitchFamily="18" charset="0"/>
                <a:ea typeface="黑体" panose="02010609060101010101" pitchFamily="49" charset="-122"/>
                <a:sym typeface="+mn-ea"/>
              </a:rPr>
              <a:t>ABCD</a:t>
            </a:r>
            <a:r>
              <a:rPr lang="zh-CN" altLang="en-US" sz="2800" dirty="0">
                <a:solidFill>
                  <a:srgbClr val="FF0000"/>
                </a:solidFill>
                <a:latin typeface="Times New Roman" panose="02020603050405020304" pitchFamily="18" charset="0"/>
                <a:ea typeface="黑体" panose="02010609060101010101" pitchFamily="49" charset="-122"/>
                <a:sym typeface="+mn-ea"/>
              </a:rPr>
              <a:t>被</a:t>
            </a:r>
            <a:r>
              <a:rPr lang="en-US" altLang="zh-CN" sz="2800" i="1" dirty="0">
                <a:solidFill>
                  <a:srgbClr val="FF0000"/>
                </a:solidFill>
                <a:latin typeface="Times New Roman" panose="02020603050405020304" pitchFamily="18" charset="0"/>
                <a:ea typeface="黑体" panose="02010609060101010101" pitchFamily="49" charset="-122"/>
                <a:sym typeface="+mn-ea"/>
              </a:rPr>
              <a:t>EF</a:t>
            </a:r>
            <a:r>
              <a:rPr lang="zh-CN" altLang="en-US" sz="2800" dirty="0">
                <a:solidFill>
                  <a:srgbClr val="FF0000"/>
                </a:solidFill>
                <a:latin typeface="Times New Roman" panose="02020603050405020304" pitchFamily="18" charset="0"/>
                <a:ea typeface="黑体" panose="02010609060101010101" pitchFamily="49" charset="-122"/>
                <a:sym typeface="+mn-ea"/>
              </a:rPr>
              <a:t>所分的两个四边形面积</a:t>
            </a:r>
            <a:r>
              <a:rPr lang="zh-CN" altLang="en-US" sz="2800" dirty="0">
                <a:solidFill>
                  <a:srgbClr val="FF0000"/>
                </a:solidFill>
                <a:latin typeface="Times New Roman" panose="02020603050405020304" pitchFamily="18" charset="0"/>
                <a:ea typeface="黑体" panose="02010609060101010101" pitchFamily="49" charset="-122"/>
                <a:sym typeface="+mn-ea"/>
              </a:rPr>
              <a:t>相等</a:t>
            </a:r>
            <a:r>
              <a:rPr lang="en-US" altLang="zh-CN" sz="2800" dirty="0">
                <a:solidFill>
                  <a:srgbClr val="FF0000"/>
                </a:solidFill>
                <a:latin typeface="Times New Roman" panose="02020603050405020304" pitchFamily="18" charset="0"/>
                <a:ea typeface="黑体" panose="02010609060101010101" pitchFamily="49" charset="-122"/>
                <a:sym typeface="+mn-ea"/>
              </a:rPr>
              <a:t>.</a:t>
            </a:r>
            <a:endParaRPr lang="en-US" altLang="zh-CN" sz="2800" dirty="0">
              <a:solidFill>
                <a:srgbClr val="FF0000"/>
              </a:solidFill>
              <a:latin typeface="Times New Roman" panose="02020603050405020304" pitchFamily="18" charset="0"/>
              <a:ea typeface="黑体" panose="02010609060101010101" pitchFamily="49" charset="-122"/>
              <a:sym typeface="+mn-ea"/>
            </a:endParaRPr>
          </a:p>
        </p:txBody>
      </p:sp>
      <p:graphicFrame>
        <p:nvGraphicFramePr>
          <p:cNvPr id="7" name="对象 6">
            <a:hlinkClick r:id="" action="ppaction://ole?verb="/>
          </p:cNvPr>
          <p:cNvGraphicFramePr>
            <a:graphicFrameLocks noChangeAspect="1"/>
          </p:cNvGraphicFramePr>
          <p:nvPr/>
        </p:nvGraphicFramePr>
        <p:xfrm>
          <a:off x="4498975" y="5022850"/>
          <a:ext cx="1095375" cy="790575"/>
        </p:xfrm>
        <a:graphic>
          <a:graphicData uri="http://schemas.openxmlformats.org/presentationml/2006/ole">
            <mc:AlternateContent xmlns:mc="http://schemas.openxmlformats.org/markup-compatibility/2006">
              <mc:Choice xmlns:v="urn:schemas-microsoft-com:vml" Requires="v">
                <p:oleObj spid="_x0000_s3081" name="" r:id="rId1" imgW="545465" imgH="393700" progId="Equation.KSEE3">
                  <p:embed/>
                </p:oleObj>
              </mc:Choice>
              <mc:Fallback>
                <p:oleObj name="" r:id="rId1" imgW="545465" imgH="393700" progId="Equation.KSEE3">
                  <p:embed/>
                  <p:pic>
                    <p:nvPicPr>
                      <p:cNvPr id="0" name="图片 3080"/>
                      <p:cNvPicPr/>
                      <p:nvPr/>
                    </p:nvPicPr>
                    <p:blipFill>
                      <a:blip r:embed="rId2"/>
                      <a:stretch>
                        <a:fillRect/>
                      </a:stretch>
                    </p:blipFill>
                    <p:spPr>
                      <a:xfrm>
                        <a:off x="4498975" y="5022850"/>
                        <a:ext cx="1095375" cy="790575"/>
                      </a:xfrm>
                      <a:prstGeom prst="rect">
                        <a:avLst/>
                      </a:prstGeom>
                      <a:noFill/>
                      <a:ln w="38100">
                        <a:noFill/>
                        <a:miter/>
                      </a:ln>
                    </p:spPr>
                  </p:pic>
                </p:oleObj>
              </mc:Fallback>
            </mc:AlternateContent>
          </a:graphicData>
        </a:graphic>
      </p:graphicFrame>
      <p:graphicFrame>
        <p:nvGraphicFramePr>
          <p:cNvPr id="18444" name="对象 7">
            <a:hlinkClick r:id="" action="ppaction://ole?verb="/>
          </p:cNvPr>
          <p:cNvGraphicFramePr>
            <a:graphicFrameLocks noChangeAspect="1"/>
          </p:cNvGraphicFramePr>
          <p:nvPr/>
        </p:nvGraphicFramePr>
        <p:xfrm>
          <a:off x="4514850" y="3770313"/>
          <a:ext cx="114300" cy="177800"/>
        </p:xfrm>
        <a:graphic>
          <a:graphicData uri="http://schemas.openxmlformats.org/presentationml/2006/ole">
            <mc:AlternateContent xmlns:mc="http://schemas.openxmlformats.org/markup-compatibility/2006">
              <mc:Choice xmlns:v="urn:schemas-microsoft-com:vml" Requires="v">
                <p:oleObj spid="_x0000_s3082" name="" r:id="rId3" imgW="114300" imgH="177165" progId="Equation.KSEE3">
                  <p:embed/>
                </p:oleObj>
              </mc:Choice>
              <mc:Fallback>
                <p:oleObj name="" r:id="rId3" imgW="114300" imgH="177165" progId="Equation.KSEE3">
                  <p:embed/>
                  <p:pic>
                    <p:nvPicPr>
                      <p:cNvPr id="0" name="图片 3081"/>
                      <p:cNvPicPr/>
                      <p:nvPr/>
                    </p:nvPicPr>
                    <p:blipFill>
                      <a:blip r:embed="rId4"/>
                      <a:stretch>
                        <a:fillRect/>
                      </a:stretch>
                    </p:blipFill>
                    <p:spPr>
                      <a:xfrm>
                        <a:off x="4514850" y="3770313"/>
                        <a:ext cx="114300" cy="177800"/>
                      </a:xfrm>
                      <a:prstGeom prst="rect">
                        <a:avLst/>
                      </a:prstGeom>
                      <a:noFill/>
                      <a:ln w="38100">
                        <a:noFill/>
                        <a:miter/>
                      </a:ln>
                    </p:spPr>
                  </p:pic>
                </p:oleObj>
              </mc:Fallback>
            </mc:AlternateContent>
          </a:graphicData>
        </a:graphic>
      </p:graphicFrame>
      <p:sp>
        <p:nvSpPr>
          <p:cNvPr id="18445" name="圆角矩形 31"/>
          <p:cNvSpPr/>
          <p:nvPr/>
        </p:nvSpPr>
        <p:spPr>
          <a:xfrm>
            <a:off x="349250" y="531813"/>
            <a:ext cx="1703388" cy="527050"/>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微软雅黑" panose="020B0503020204020204" charset="-122"/>
                <a:ea typeface="微软雅黑" panose="020B0503020204020204" charset="-122"/>
              </a:rPr>
              <a:t>典例精析</a:t>
            </a:r>
            <a:endParaRPr lang="zh-CN" altLang="en-US" sz="2800" b="1" dirty="0">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21527"/>
                                        </p:tgtEl>
                                        <p:attrNameLst>
                                          <p:attrName>style.visibility</p:attrName>
                                        </p:attrNameLst>
                                      </p:cBhvr>
                                      <p:to>
                                        <p:strVal val="visible"/>
                                      </p:to>
                                    </p:set>
                                    <p:animEffect transition="in" filter="dissolve">
                                      <p:cBhvr>
                                        <p:cTn id="11" dur="500"/>
                                        <p:tgtEl>
                                          <p:spTgt spid="21527"/>
                                        </p:tgtEl>
                                      </p:cBhvr>
                                    </p:animEffect>
                                  </p:childTnLst>
                                </p:cTn>
                              </p:par>
                              <p:par>
                                <p:cTn id="12" presetID="9" presetClass="entr" presetSubtype="0" fill="hold" grpId="0" nodeType="withEffect">
                                  <p:stCondLst>
                                    <p:cond delay="0"/>
                                  </p:stCondLst>
                                  <p:childTnLst>
                                    <p:set>
                                      <p:cBhvr>
                                        <p:cTn id="13" dur="1" fill="hold">
                                          <p:stCondLst>
                                            <p:cond delay="0"/>
                                          </p:stCondLst>
                                        </p:cTn>
                                        <p:tgtEl>
                                          <p:spTgt spid="21526"/>
                                        </p:tgtEl>
                                        <p:attrNameLst>
                                          <p:attrName>style.visibility</p:attrName>
                                        </p:attrNameLst>
                                      </p:cBhvr>
                                      <p:to>
                                        <p:strVal val="visible"/>
                                      </p:to>
                                    </p:set>
                                    <p:animEffect transition="in" filter="dissolve">
                                      <p:cBhvr>
                                        <p:cTn id="14" dur="500"/>
                                        <p:tgtEl>
                                          <p:spTgt spid="21526"/>
                                        </p:tgtEl>
                                      </p:cBhvr>
                                    </p:animEffect>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nodeType="clickEffect">
                                  <p:stCondLst>
                                    <p:cond delay="0"/>
                                  </p:stCondLst>
                                  <p:childTnLst>
                                    <p:set>
                                      <p:cBhvr>
                                        <p:cTn id="18" dur="1" fill="hold">
                                          <p:stCondLst>
                                            <p:cond delay="0"/>
                                          </p:stCondLst>
                                        </p:cTn>
                                        <p:tgtEl>
                                          <p:spTgt spid="2">
                                            <p:txEl>
                                              <p:charRg st="0" end="8"/>
                                            </p:txEl>
                                          </p:spTgt>
                                        </p:tgtEl>
                                        <p:attrNameLst>
                                          <p:attrName>style.visibility</p:attrName>
                                        </p:attrNameLst>
                                      </p:cBhvr>
                                      <p:to>
                                        <p:strVal val="visible"/>
                                      </p:to>
                                    </p:set>
                                    <p:animEffect transition="in" filter="dissolve">
                                      <p:cBhvr>
                                        <p:cTn id="19" dur="500"/>
                                        <p:tgtEl>
                                          <p:spTgt spid="2">
                                            <p:txEl>
                                              <p:charRg st="0" end="8"/>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nodeType="clickEffect">
                                  <p:stCondLst>
                                    <p:cond delay="0"/>
                                  </p:stCondLst>
                                  <p:childTnLst>
                                    <p:set>
                                      <p:cBhvr>
                                        <p:cTn id="23" dur="1" fill="hold">
                                          <p:stCondLst>
                                            <p:cond delay="0"/>
                                          </p:stCondLst>
                                        </p:cTn>
                                        <p:tgtEl>
                                          <p:spTgt spid="2">
                                            <p:txEl>
                                              <p:charRg st="8" end="30"/>
                                            </p:txEl>
                                          </p:spTgt>
                                        </p:tgtEl>
                                        <p:attrNameLst>
                                          <p:attrName>style.visibility</p:attrName>
                                        </p:attrNameLst>
                                      </p:cBhvr>
                                      <p:to>
                                        <p:strVal val="visible"/>
                                      </p:to>
                                    </p:set>
                                    <p:animEffect transition="in" filter="dissolve">
                                      <p:cBhvr>
                                        <p:cTn id="24" dur="500"/>
                                        <p:tgtEl>
                                          <p:spTgt spid="2">
                                            <p:txEl>
                                              <p:charRg st="8" end="3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dissolve">
                                      <p:cBhvr>
                                        <p:cTn id="29" dur="500"/>
                                        <p:tgtEl>
                                          <p:spTgt spid="3"/>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dissolve">
                                      <p:cBhvr>
                                        <p:cTn id="34" dur="500"/>
                                        <p:tgtEl>
                                          <p:spTgt spid="5"/>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6">
                                            <p:txEl>
                                              <p:charRg st="0" end="46"/>
                                            </p:txEl>
                                          </p:spTgt>
                                        </p:tgtEl>
                                        <p:attrNameLst>
                                          <p:attrName>style.visibility</p:attrName>
                                        </p:attrNameLst>
                                      </p:cBhvr>
                                      <p:to>
                                        <p:strVal val="visible"/>
                                      </p:to>
                                    </p:set>
                                    <p:animEffect transition="in" filter="dissolve">
                                      <p:cBhvr>
                                        <p:cTn id="39" dur="500"/>
                                        <p:tgtEl>
                                          <p:spTgt spid="6">
                                            <p:txEl>
                                              <p:charRg st="0" end="46"/>
                                            </p:txEl>
                                          </p:spTgt>
                                        </p:tgtEl>
                                      </p:cBhvr>
                                    </p:animEffect>
                                  </p:childTnLst>
                                </p:cTn>
                              </p:par>
                              <p:par>
                                <p:cTn id="40" presetID="9" presetClass="entr" presetSubtype="0" fill="hold" nodeType="withEffect">
                                  <p:stCondLst>
                                    <p:cond delay="0"/>
                                  </p:stCondLst>
                                  <p:childTnLst>
                                    <p:set>
                                      <p:cBhvr>
                                        <p:cTn id="41" dur="1" fill="hold">
                                          <p:stCondLst>
                                            <p:cond delay="0"/>
                                          </p:stCondLst>
                                        </p:cTn>
                                        <p:tgtEl>
                                          <p:spTgt spid="6">
                                            <p:txEl>
                                              <p:charRg st="46" end="94"/>
                                            </p:txEl>
                                          </p:spTgt>
                                        </p:tgtEl>
                                        <p:attrNameLst>
                                          <p:attrName>style.visibility</p:attrName>
                                        </p:attrNameLst>
                                      </p:cBhvr>
                                      <p:to>
                                        <p:strVal val="visible"/>
                                      </p:to>
                                    </p:set>
                                    <p:animEffect transition="in" filter="dissolve">
                                      <p:cBhvr>
                                        <p:cTn id="42" dur="500"/>
                                        <p:tgtEl>
                                          <p:spTgt spid="6">
                                            <p:txEl>
                                              <p:charRg st="46" end="94"/>
                                            </p:txEl>
                                          </p:spTgt>
                                        </p:tgtEl>
                                      </p:cBhvr>
                                    </p:animEffect>
                                  </p:childTnLst>
                                </p:cTn>
                              </p:par>
                              <p:par>
                                <p:cTn id="43" presetID="9" presetClass="entr" presetSubtype="0"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dissolve">
                                      <p:cBhvr>
                                        <p:cTn id="45" dur="500"/>
                                        <p:tgtEl>
                                          <p:spTgt spid="7"/>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nodeType="clickEffect">
                                  <p:stCondLst>
                                    <p:cond delay="0"/>
                                  </p:stCondLst>
                                  <p:childTnLst>
                                    <p:set>
                                      <p:cBhvr>
                                        <p:cTn id="49" dur="1" fill="hold">
                                          <p:stCondLst>
                                            <p:cond delay="0"/>
                                          </p:stCondLst>
                                        </p:cTn>
                                        <p:tgtEl>
                                          <p:spTgt spid="6">
                                            <p:txEl>
                                              <p:charRg st="94" end="114"/>
                                            </p:txEl>
                                          </p:spTgt>
                                        </p:tgtEl>
                                        <p:attrNameLst>
                                          <p:attrName>style.visibility</p:attrName>
                                        </p:attrNameLst>
                                      </p:cBhvr>
                                      <p:to>
                                        <p:strVal val="visible"/>
                                      </p:to>
                                    </p:set>
                                    <p:animEffect transition="in" filter="dissolve">
                                      <p:cBhvr>
                                        <p:cTn id="50" dur="500"/>
                                        <p:tgtEl>
                                          <p:spTgt spid="6">
                                            <p:txEl>
                                              <p:charRg st="94" end="11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9" presetClass="entr" presetSubtype="0" fill="hold" nodeType="clickEffect">
                                  <p:stCondLst>
                                    <p:cond delay="0"/>
                                  </p:stCondLst>
                                  <p:childTnLst>
                                    <p:set>
                                      <p:cBhvr>
                                        <p:cTn id="54" dur="1" fill="hold">
                                          <p:stCondLst>
                                            <p:cond delay="0"/>
                                          </p:stCondLst>
                                        </p:cTn>
                                        <p:tgtEl>
                                          <p:spTgt spid="6">
                                            <p:txEl>
                                              <p:charRg st="114" end="141"/>
                                            </p:txEl>
                                          </p:spTgt>
                                        </p:tgtEl>
                                        <p:attrNameLst>
                                          <p:attrName>style.visibility</p:attrName>
                                        </p:attrNameLst>
                                      </p:cBhvr>
                                      <p:to>
                                        <p:strVal val="visible"/>
                                      </p:to>
                                    </p:set>
                                    <p:animEffect transition="in" filter="dissolve">
                                      <p:cBhvr>
                                        <p:cTn id="55" dur="500"/>
                                        <p:tgtEl>
                                          <p:spTgt spid="6">
                                            <p:txEl>
                                              <p:charRg st="114" end="14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26" grpId="0"/>
      <p:bldP spid="21527" grpId="0"/>
      <p:bldP spid="4" grpId="0" bldLvl="0" animBg="1"/>
      <p:bldP spid="3" grpId="0" bldLvl="0" animBg="1"/>
      <p:bldP spid="5"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9458" name="Group 5"/>
          <p:cNvGrpSpPr/>
          <p:nvPr/>
        </p:nvGrpSpPr>
        <p:grpSpPr>
          <a:xfrm>
            <a:off x="446088" y="1860550"/>
            <a:ext cx="2508250" cy="1782763"/>
            <a:chOff x="937" y="1302"/>
            <a:chExt cx="1566" cy="1213"/>
          </a:xfrm>
        </p:grpSpPr>
        <p:sp>
          <p:nvSpPr>
            <p:cNvPr id="19496" name="AutoShape 6"/>
            <p:cNvSpPr/>
            <p:nvPr/>
          </p:nvSpPr>
          <p:spPr>
            <a:xfrm>
              <a:off x="1033" y="1583"/>
              <a:ext cx="1451" cy="616"/>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9497" name="Line 7"/>
            <p:cNvSpPr/>
            <p:nvPr/>
          </p:nvSpPr>
          <p:spPr>
            <a:xfrm flipV="1">
              <a:off x="1035" y="1585"/>
              <a:ext cx="1441" cy="601"/>
            </a:xfrm>
            <a:prstGeom prst="line">
              <a:avLst/>
            </a:prstGeom>
            <a:ln w="25400" cap="flat" cmpd="sng">
              <a:solidFill>
                <a:schemeClr val="tx1"/>
              </a:solidFill>
              <a:prstDash val="solid"/>
              <a:headEnd type="none" w="med" len="med"/>
              <a:tailEnd type="none" w="med" len="med"/>
            </a:ln>
          </p:spPr>
        </p:sp>
        <p:sp>
          <p:nvSpPr>
            <p:cNvPr id="19498" name="Line 8"/>
            <p:cNvSpPr/>
            <p:nvPr/>
          </p:nvSpPr>
          <p:spPr>
            <a:xfrm>
              <a:off x="1331" y="1591"/>
              <a:ext cx="855" cy="608"/>
            </a:xfrm>
            <a:prstGeom prst="line">
              <a:avLst/>
            </a:prstGeom>
            <a:ln w="25400" cap="flat" cmpd="sng">
              <a:solidFill>
                <a:schemeClr val="tx1"/>
              </a:solidFill>
              <a:prstDash val="solid"/>
              <a:headEnd type="none" w="med" len="med"/>
              <a:tailEnd type="none" w="med" len="med"/>
            </a:ln>
          </p:spPr>
        </p:sp>
        <p:sp>
          <p:nvSpPr>
            <p:cNvPr id="19499" name="Text Box 9"/>
            <p:cNvSpPr txBox="1"/>
            <p:nvPr/>
          </p:nvSpPr>
          <p:spPr>
            <a:xfrm>
              <a:off x="937" y="2160"/>
              <a:ext cx="420"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9500" name="Text Box 10"/>
            <p:cNvSpPr txBox="1"/>
            <p:nvPr/>
          </p:nvSpPr>
          <p:spPr>
            <a:xfrm>
              <a:off x="2160" y="2122"/>
              <a:ext cx="343"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9501" name="Text Box 11"/>
            <p:cNvSpPr txBox="1"/>
            <p:nvPr/>
          </p:nvSpPr>
          <p:spPr>
            <a:xfrm>
              <a:off x="1039" y="1361"/>
              <a:ext cx="344"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9502" name="Text Box 12"/>
            <p:cNvSpPr txBox="1"/>
            <p:nvPr/>
          </p:nvSpPr>
          <p:spPr>
            <a:xfrm>
              <a:off x="1535" y="1883"/>
              <a:ext cx="458"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9503" name="Text Box 13"/>
            <p:cNvSpPr txBox="1"/>
            <p:nvPr/>
          </p:nvSpPr>
          <p:spPr>
            <a:xfrm>
              <a:off x="1669" y="2144"/>
              <a:ext cx="344"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9504" name="Text Box 14"/>
            <p:cNvSpPr txBox="1"/>
            <p:nvPr/>
          </p:nvSpPr>
          <p:spPr>
            <a:xfrm>
              <a:off x="1600" y="1302"/>
              <a:ext cx="343"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grpSp>
      <p:grpSp>
        <p:nvGrpSpPr>
          <p:cNvPr id="19459" name="Group 15"/>
          <p:cNvGrpSpPr/>
          <p:nvPr/>
        </p:nvGrpSpPr>
        <p:grpSpPr>
          <a:xfrm>
            <a:off x="3152775" y="1933575"/>
            <a:ext cx="2921000" cy="1739900"/>
            <a:chOff x="3312" y="912"/>
            <a:chExt cx="1824" cy="1184"/>
          </a:xfrm>
        </p:grpSpPr>
        <p:sp>
          <p:nvSpPr>
            <p:cNvPr id="19485" name="AutoShape 16"/>
            <p:cNvSpPr/>
            <p:nvPr/>
          </p:nvSpPr>
          <p:spPr>
            <a:xfrm>
              <a:off x="3469" y="1118"/>
              <a:ext cx="1377" cy="650"/>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9486" name="Line 17"/>
            <p:cNvSpPr/>
            <p:nvPr/>
          </p:nvSpPr>
          <p:spPr>
            <a:xfrm flipV="1">
              <a:off x="3471" y="1121"/>
              <a:ext cx="1367" cy="635"/>
            </a:xfrm>
            <a:prstGeom prst="line">
              <a:avLst/>
            </a:prstGeom>
            <a:ln w="25400" cap="flat" cmpd="sng">
              <a:solidFill>
                <a:schemeClr val="tx1"/>
              </a:solidFill>
              <a:prstDash val="solid"/>
              <a:headEnd type="none" w="med" len="med"/>
              <a:tailEnd type="none" w="med" len="med"/>
            </a:ln>
          </p:spPr>
        </p:sp>
        <p:sp>
          <p:nvSpPr>
            <p:cNvPr id="19487" name="Line 18"/>
            <p:cNvSpPr/>
            <p:nvPr/>
          </p:nvSpPr>
          <p:spPr>
            <a:xfrm>
              <a:off x="3751" y="1127"/>
              <a:ext cx="813" cy="641"/>
            </a:xfrm>
            <a:prstGeom prst="line">
              <a:avLst/>
            </a:prstGeom>
            <a:ln w="25400" cap="flat" cmpd="sng">
              <a:solidFill>
                <a:schemeClr val="tx1"/>
              </a:solidFill>
              <a:prstDash val="solid"/>
              <a:headEnd type="none" w="med" len="med"/>
              <a:tailEnd type="none" w="med" len="med"/>
            </a:ln>
          </p:spPr>
        </p:sp>
        <p:sp>
          <p:nvSpPr>
            <p:cNvPr id="19488" name="Text Box 19"/>
            <p:cNvSpPr txBox="1"/>
            <p:nvPr/>
          </p:nvSpPr>
          <p:spPr>
            <a:xfrm>
              <a:off x="3360" y="1724"/>
              <a:ext cx="399"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9489" name="Text Box 20"/>
            <p:cNvSpPr txBox="1"/>
            <p:nvPr/>
          </p:nvSpPr>
          <p:spPr>
            <a:xfrm>
              <a:off x="4520" y="1741"/>
              <a:ext cx="327"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9490" name="Text Box 21"/>
            <p:cNvSpPr txBox="1"/>
            <p:nvPr/>
          </p:nvSpPr>
          <p:spPr>
            <a:xfrm>
              <a:off x="4810" y="958"/>
              <a:ext cx="32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9491" name="Text Box 22"/>
            <p:cNvSpPr txBox="1"/>
            <p:nvPr/>
          </p:nvSpPr>
          <p:spPr>
            <a:xfrm>
              <a:off x="3487" y="912"/>
              <a:ext cx="327"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9492" name="Text Box 23"/>
            <p:cNvSpPr txBox="1"/>
            <p:nvPr/>
          </p:nvSpPr>
          <p:spPr>
            <a:xfrm>
              <a:off x="4012" y="1458"/>
              <a:ext cx="43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9493" name="Text Box 24"/>
            <p:cNvSpPr txBox="1"/>
            <p:nvPr/>
          </p:nvSpPr>
          <p:spPr>
            <a:xfrm>
              <a:off x="4729" y="1322"/>
              <a:ext cx="32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9494" name="Text Box 25"/>
            <p:cNvSpPr txBox="1"/>
            <p:nvPr/>
          </p:nvSpPr>
          <p:spPr>
            <a:xfrm>
              <a:off x="3360" y="1266"/>
              <a:ext cx="326"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19495" name="Line 26"/>
            <p:cNvSpPr/>
            <p:nvPr/>
          </p:nvSpPr>
          <p:spPr>
            <a:xfrm flipV="1">
              <a:off x="3312" y="1296"/>
              <a:ext cx="1680" cy="288"/>
            </a:xfrm>
            <a:prstGeom prst="line">
              <a:avLst/>
            </a:prstGeom>
            <a:ln w="25400" cap="flat" cmpd="sng">
              <a:solidFill>
                <a:srgbClr val="FF0000"/>
              </a:solidFill>
              <a:prstDash val="solid"/>
              <a:headEnd type="none" w="med" len="med"/>
              <a:tailEnd type="none" w="med" len="med"/>
            </a:ln>
          </p:spPr>
        </p:sp>
      </p:grpSp>
      <p:sp>
        <p:nvSpPr>
          <p:cNvPr id="19460" name="Text Box 41"/>
          <p:cNvSpPr txBox="1"/>
          <p:nvPr/>
        </p:nvSpPr>
        <p:spPr>
          <a:xfrm>
            <a:off x="2943225" y="1917700"/>
            <a:ext cx="550863" cy="522288"/>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9461" name="Line 42"/>
          <p:cNvSpPr/>
          <p:nvPr/>
        </p:nvSpPr>
        <p:spPr>
          <a:xfrm rot="549670" flipH="1" flipV="1">
            <a:off x="1214438" y="1860550"/>
            <a:ext cx="1039812" cy="1600200"/>
          </a:xfrm>
          <a:prstGeom prst="line">
            <a:avLst/>
          </a:prstGeom>
          <a:ln w="25400" cap="flat" cmpd="sng">
            <a:solidFill>
              <a:srgbClr val="FF0000"/>
            </a:solidFill>
            <a:prstDash val="solid"/>
            <a:headEnd type="none" w="med" len="med"/>
            <a:tailEnd type="none" w="med" len="med"/>
          </a:ln>
        </p:spPr>
      </p:sp>
      <p:grpSp>
        <p:nvGrpSpPr>
          <p:cNvPr id="19462" name="Group 43"/>
          <p:cNvGrpSpPr/>
          <p:nvPr/>
        </p:nvGrpSpPr>
        <p:grpSpPr>
          <a:xfrm>
            <a:off x="6011863" y="1743075"/>
            <a:ext cx="2998787" cy="2284413"/>
            <a:chOff x="3504" y="2352"/>
            <a:chExt cx="1872" cy="1555"/>
          </a:xfrm>
        </p:grpSpPr>
        <p:grpSp>
          <p:nvGrpSpPr>
            <p:cNvPr id="19471" name="Group 44"/>
            <p:cNvGrpSpPr/>
            <p:nvPr/>
          </p:nvGrpSpPr>
          <p:grpSpPr>
            <a:xfrm>
              <a:off x="3504" y="2352"/>
              <a:ext cx="1872" cy="1555"/>
              <a:chOff x="3504" y="2352"/>
              <a:chExt cx="1872" cy="1555"/>
            </a:xfrm>
          </p:grpSpPr>
          <p:sp>
            <p:nvSpPr>
              <p:cNvPr id="19473" name="AutoShape 45"/>
              <p:cNvSpPr/>
              <p:nvPr/>
            </p:nvSpPr>
            <p:spPr>
              <a:xfrm>
                <a:off x="3600" y="2769"/>
                <a:ext cx="1451" cy="628"/>
              </a:xfrm>
              <a:prstGeom prst="flowChartInputOutput">
                <a:avLst/>
              </a:prstGeom>
              <a:solidFill>
                <a:schemeClr val="bg1"/>
              </a:solidFill>
              <a:ln w="2540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19474" name="Line 46"/>
              <p:cNvSpPr/>
              <p:nvPr/>
            </p:nvSpPr>
            <p:spPr>
              <a:xfrm flipV="1">
                <a:off x="3602" y="2771"/>
                <a:ext cx="1441" cy="613"/>
              </a:xfrm>
              <a:prstGeom prst="line">
                <a:avLst/>
              </a:prstGeom>
              <a:ln w="25400" cap="flat" cmpd="sng">
                <a:solidFill>
                  <a:schemeClr val="tx1"/>
                </a:solidFill>
                <a:prstDash val="solid"/>
                <a:headEnd type="none" w="med" len="med"/>
                <a:tailEnd type="none" w="med" len="med"/>
              </a:ln>
            </p:spPr>
          </p:sp>
          <p:sp>
            <p:nvSpPr>
              <p:cNvPr id="19475" name="Line 47"/>
              <p:cNvSpPr/>
              <p:nvPr/>
            </p:nvSpPr>
            <p:spPr>
              <a:xfrm>
                <a:off x="3898" y="2777"/>
                <a:ext cx="855" cy="620"/>
              </a:xfrm>
              <a:prstGeom prst="line">
                <a:avLst/>
              </a:prstGeom>
              <a:ln w="25400" cap="flat" cmpd="sng">
                <a:solidFill>
                  <a:schemeClr val="tx1"/>
                </a:solidFill>
                <a:prstDash val="solid"/>
                <a:headEnd type="none" w="med" len="med"/>
                <a:tailEnd type="none" w="med" len="med"/>
              </a:ln>
            </p:spPr>
          </p:sp>
          <p:sp>
            <p:nvSpPr>
              <p:cNvPr id="19476" name="Line 48"/>
              <p:cNvSpPr/>
              <p:nvPr/>
            </p:nvSpPr>
            <p:spPr>
              <a:xfrm flipV="1">
                <a:off x="3898" y="2530"/>
                <a:ext cx="114" cy="235"/>
              </a:xfrm>
              <a:prstGeom prst="line">
                <a:avLst/>
              </a:prstGeom>
              <a:ln w="25400" cap="flat" cmpd="sng">
                <a:solidFill>
                  <a:schemeClr val="tx1"/>
                </a:solidFill>
                <a:prstDash val="solid"/>
                <a:headEnd type="none" w="med" len="med"/>
                <a:tailEnd type="none" w="med" len="med"/>
              </a:ln>
            </p:spPr>
          </p:sp>
          <p:sp>
            <p:nvSpPr>
              <p:cNvPr id="19477" name="Line 49"/>
              <p:cNvSpPr/>
              <p:nvPr/>
            </p:nvSpPr>
            <p:spPr>
              <a:xfrm flipH="1">
                <a:off x="4618" y="3260"/>
                <a:ext cx="208" cy="421"/>
              </a:xfrm>
              <a:prstGeom prst="line">
                <a:avLst/>
              </a:prstGeom>
              <a:ln w="25400" cap="flat" cmpd="sng">
                <a:solidFill>
                  <a:schemeClr val="tx1"/>
                </a:solidFill>
                <a:prstDash val="solid"/>
                <a:headEnd type="none" w="med" len="med"/>
                <a:tailEnd type="none" w="med" len="med"/>
              </a:ln>
            </p:spPr>
          </p:sp>
          <p:sp>
            <p:nvSpPr>
              <p:cNvPr id="19478" name="Text Box 50"/>
              <p:cNvSpPr txBox="1"/>
              <p:nvPr/>
            </p:nvSpPr>
            <p:spPr>
              <a:xfrm>
                <a:off x="3504" y="3358"/>
                <a:ext cx="420"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19479" name="Text Box 51"/>
              <p:cNvSpPr txBox="1"/>
              <p:nvPr/>
            </p:nvSpPr>
            <p:spPr>
              <a:xfrm>
                <a:off x="4727" y="3260"/>
                <a:ext cx="343"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19480" name="Text Box 52"/>
              <p:cNvSpPr txBox="1"/>
              <p:nvPr/>
            </p:nvSpPr>
            <p:spPr>
              <a:xfrm>
                <a:off x="5032" y="2613"/>
                <a:ext cx="344"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19481" name="Text Box 53"/>
              <p:cNvSpPr txBox="1"/>
              <p:nvPr/>
            </p:nvSpPr>
            <p:spPr>
              <a:xfrm>
                <a:off x="3598" y="2573"/>
                <a:ext cx="344"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19482" name="Text Box 54"/>
              <p:cNvSpPr txBox="1"/>
              <p:nvPr/>
            </p:nvSpPr>
            <p:spPr>
              <a:xfrm>
                <a:off x="4147" y="3093"/>
                <a:ext cx="458"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19483" name="Text Box 55"/>
              <p:cNvSpPr txBox="1"/>
              <p:nvPr/>
            </p:nvSpPr>
            <p:spPr>
              <a:xfrm>
                <a:off x="4413" y="3552"/>
                <a:ext cx="344"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19484" name="Text Box 56"/>
              <p:cNvSpPr txBox="1"/>
              <p:nvPr/>
            </p:nvSpPr>
            <p:spPr>
              <a:xfrm>
                <a:off x="4029" y="2352"/>
                <a:ext cx="343" cy="355"/>
              </a:xfrm>
              <a:prstGeom prst="rect">
                <a:avLst/>
              </a:prstGeom>
              <a:noFill/>
              <a:ln w="25400">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grpSp>
        <p:sp>
          <p:nvSpPr>
            <p:cNvPr id="19472" name="Line 57"/>
            <p:cNvSpPr/>
            <p:nvPr/>
          </p:nvSpPr>
          <p:spPr>
            <a:xfrm flipH="1" flipV="1">
              <a:off x="3959" y="2448"/>
              <a:ext cx="831" cy="1452"/>
            </a:xfrm>
            <a:prstGeom prst="line">
              <a:avLst/>
            </a:prstGeom>
            <a:ln w="25400" cap="flat" cmpd="sng">
              <a:solidFill>
                <a:srgbClr val="FF0000"/>
              </a:solidFill>
              <a:prstDash val="solid"/>
              <a:headEnd type="none" w="med" len="med"/>
              <a:tailEnd type="none" w="med" len="med"/>
            </a:ln>
          </p:spPr>
        </p:sp>
      </p:grpSp>
      <p:sp>
        <p:nvSpPr>
          <p:cNvPr id="19463" name="Text Box 58"/>
          <p:cNvSpPr txBox="1"/>
          <p:nvPr/>
        </p:nvSpPr>
        <p:spPr>
          <a:xfrm>
            <a:off x="347663" y="541338"/>
            <a:ext cx="8572500" cy="11239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50000"/>
              </a:spcBef>
              <a:buNone/>
            </a:pPr>
            <a:r>
              <a:rPr lang="zh-CN" altLang="en-US" sz="2800" dirty="0">
                <a:solidFill>
                  <a:srgbClr val="155755"/>
                </a:solidFill>
                <a:latin typeface="Times New Roman" panose="02020603050405020304" pitchFamily="18" charset="0"/>
                <a:ea typeface="黑体" panose="02010609060101010101" pitchFamily="49" charset="-122"/>
              </a:rPr>
              <a:t>思考</a:t>
            </a:r>
            <a:r>
              <a:rPr lang="zh-CN" altLang="en-US" sz="2800" dirty="0">
                <a:latin typeface="Times New Roman" panose="02020603050405020304" pitchFamily="18" charset="0"/>
                <a:ea typeface="黑体" panose="02010609060101010101" pitchFamily="49" charset="-122"/>
              </a:rPr>
              <a:t>  如图，</a:t>
            </a:r>
            <a:r>
              <a:rPr lang="en-US" altLang="zh-CN" sz="2800" i="1" dirty="0">
                <a:latin typeface="Times New Roman" panose="02020603050405020304" pitchFamily="18" charset="0"/>
                <a:ea typeface="黑体" panose="02010609060101010101" pitchFamily="49" charset="-122"/>
                <a:sym typeface="+mn-ea"/>
              </a:rPr>
              <a:t>AC</a:t>
            </a:r>
            <a:r>
              <a:rPr lang="en-US" altLang="zh-CN" sz="2800" dirty="0">
                <a:latin typeface="Times New Roman" panose="02020603050405020304" pitchFamily="18" charset="0"/>
                <a:ea typeface="黑体" panose="02010609060101010101" pitchFamily="49" charset="-122"/>
                <a:sym typeface="+mn-ea"/>
              </a:rPr>
              <a:t>,</a:t>
            </a:r>
            <a:r>
              <a:rPr lang="en-US" altLang="zh-CN" sz="2800" i="1" dirty="0">
                <a:latin typeface="Times New Roman" panose="02020603050405020304" pitchFamily="18" charset="0"/>
                <a:ea typeface="黑体" panose="02010609060101010101" pitchFamily="49" charset="-122"/>
                <a:sym typeface="+mn-ea"/>
              </a:rPr>
              <a:t>BD</a:t>
            </a:r>
            <a:r>
              <a:rPr lang="zh-CN" altLang="en-US" sz="2800" dirty="0">
                <a:latin typeface="Times New Roman" panose="02020603050405020304" pitchFamily="18" charset="0"/>
                <a:ea typeface="黑体" panose="02010609060101010101" pitchFamily="49" charset="-122"/>
                <a:sym typeface="+mn-ea"/>
              </a:rPr>
              <a:t>交于点</a:t>
            </a:r>
            <a:r>
              <a:rPr lang="en-US" altLang="zh-CN" sz="2800" i="1" dirty="0">
                <a:latin typeface="Times New Roman" panose="02020603050405020304" pitchFamily="18" charset="0"/>
                <a:ea typeface="黑体" panose="02010609060101010101" pitchFamily="49" charset="-122"/>
                <a:sym typeface="+mn-ea"/>
              </a:rPr>
              <a:t>O</a:t>
            </a:r>
            <a:r>
              <a:rPr lang="zh-CN" altLang="en-US" sz="2800" dirty="0">
                <a:latin typeface="Times New Roman" panose="02020603050405020304" pitchFamily="18" charset="0"/>
                <a:ea typeface="黑体" panose="02010609060101010101" pitchFamily="49" charset="-122"/>
                <a:sym typeface="+mn-ea"/>
              </a:rPr>
              <a:t>，</a:t>
            </a:r>
            <a:r>
              <a:rPr lang="en-US" altLang="zh-CN" sz="2800" i="1" dirty="0">
                <a:latin typeface="Times New Roman" panose="02020603050405020304" pitchFamily="18" charset="0"/>
                <a:ea typeface="黑体" panose="02010609060101010101" pitchFamily="49" charset="-122"/>
                <a:sym typeface="+mn-ea"/>
              </a:rPr>
              <a:t>EF</a:t>
            </a:r>
            <a:r>
              <a:rPr lang="zh-CN" altLang="en-US" sz="2800" dirty="0">
                <a:latin typeface="Times New Roman" panose="02020603050405020304" pitchFamily="18" charset="0"/>
                <a:ea typeface="黑体" panose="02010609060101010101" pitchFamily="49" charset="-122"/>
                <a:sym typeface="+mn-ea"/>
              </a:rPr>
              <a:t>过点</a:t>
            </a:r>
            <a:r>
              <a:rPr lang="en-US" altLang="zh-CN" sz="2800" i="1" dirty="0">
                <a:latin typeface="Times New Roman" panose="02020603050405020304" pitchFamily="18" charset="0"/>
                <a:ea typeface="黑体" panose="02010609060101010101" pitchFamily="49" charset="-122"/>
                <a:sym typeface="+mn-ea"/>
              </a:rPr>
              <a:t>O,</a:t>
            </a:r>
            <a:r>
              <a:rPr lang="zh-CN" altLang="en-US" sz="2800" dirty="0">
                <a:latin typeface="Times New Roman" panose="02020603050405020304" pitchFamily="18" charset="0"/>
                <a:ea typeface="黑体" panose="02010609060101010101" pitchFamily="49" charset="-122"/>
              </a:rPr>
              <a:t>平行四边形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被</a:t>
            </a:r>
            <a:r>
              <a:rPr lang="en-US" altLang="zh-CN" sz="2800" i="1" dirty="0">
                <a:latin typeface="Times New Roman" panose="02020603050405020304" pitchFamily="18" charset="0"/>
                <a:ea typeface="黑体" panose="02010609060101010101" pitchFamily="49" charset="-122"/>
              </a:rPr>
              <a:t>EF</a:t>
            </a:r>
            <a:r>
              <a:rPr lang="zh-CN" altLang="en-US" sz="2800" dirty="0">
                <a:latin typeface="Times New Roman" panose="02020603050405020304" pitchFamily="18" charset="0"/>
                <a:ea typeface="黑体" panose="02010609060101010101" pitchFamily="49" charset="-122"/>
              </a:rPr>
              <a:t>所分的两个四边形面积</a:t>
            </a:r>
            <a:r>
              <a:rPr lang="zh-CN" altLang="en-US" sz="2800" dirty="0">
                <a:latin typeface="Times New Roman" panose="02020603050405020304" pitchFamily="18" charset="0"/>
                <a:ea typeface="黑体" panose="02010609060101010101" pitchFamily="49" charset="-122"/>
              </a:rPr>
              <a:t>相等吗？</a:t>
            </a:r>
            <a:endParaRPr lang="zh-CN" altLang="en-US" sz="2800" dirty="0">
              <a:latin typeface="Times New Roman" panose="02020603050405020304" pitchFamily="18" charset="0"/>
              <a:ea typeface="黑体" panose="02010609060101010101" pitchFamily="49" charset="-122"/>
            </a:endParaRPr>
          </a:p>
        </p:txBody>
      </p:sp>
      <p:sp>
        <p:nvSpPr>
          <p:cNvPr id="59" name="矩形 58"/>
          <p:cNvSpPr/>
          <p:nvPr/>
        </p:nvSpPr>
        <p:spPr>
          <a:xfrm>
            <a:off x="396875" y="5187950"/>
            <a:ext cx="8602663" cy="1098550"/>
          </a:xfrm>
          <a:prstGeom prst="rect">
            <a:avLst/>
          </a:prstGeom>
          <a:solidFill>
            <a:schemeClr val="accent1"/>
          </a:solidFill>
          <a:ln w="25400" cap="flat" cmpd="sng">
            <a:solidFill>
              <a:srgbClr val="CC0066"/>
            </a:solidFill>
            <a:prstDash val="sysDash"/>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过对角线交点的任一条直线都将平行四边形分成面积相等的两部分</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grpSp>
        <p:nvGrpSpPr>
          <p:cNvPr id="6" name="组合 38"/>
          <p:cNvGrpSpPr/>
          <p:nvPr/>
        </p:nvGrpSpPr>
        <p:grpSpPr>
          <a:xfrm>
            <a:off x="468313" y="5222875"/>
            <a:ext cx="1109662" cy="596900"/>
            <a:chOff x="579589" y="5301208"/>
            <a:chExt cx="874033" cy="648072"/>
          </a:xfrm>
        </p:grpSpPr>
        <p:grpSp>
          <p:nvGrpSpPr>
            <p:cNvPr id="19467" name="组合 35"/>
            <p:cNvGrpSpPr/>
            <p:nvPr/>
          </p:nvGrpSpPr>
          <p:grpSpPr>
            <a:xfrm>
              <a:off x="611560" y="5301208"/>
              <a:ext cx="648072" cy="648072"/>
              <a:chOff x="467544" y="5318792"/>
              <a:chExt cx="648072" cy="648072"/>
            </a:xfrm>
          </p:grpSpPr>
          <p:sp>
            <p:nvSpPr>
              <p:cNvPr id="19469" name="椭圆 56"/>
              <p:cNvSpPr/>
              <p:nvPr/>
            </p:nvSpPr>
            <p:spPr>
              <a:xfrm>
                <a:off x="467544" y="5318792"/>
                <a:ext cx="648072" cy="648072"/>
              </a:xfrm>
              <a:prstGeom prst="ellipse">
                <a:avLst/>
              </a:prstGeom>
              <a:solidFill>
                <a:srgbClr val="000099"/>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sp>
            <p:nvSpPr>
              <p:cNvPr id="19470" name="椭圆 57"/>
              <p:cNvSpPr/>
              <p:nvPr/>
            </p:nvSpPr>
            <p:spPr>
              <a:xfrm>
                <a:off x="539552" y="5318792"/>
                <a:ext cx="504056" cy="504056"/>
              </a:xfrm>
              <a:prstGeom prst="ellipse">
                <a:avLst/>
              </a:prstGeom>
              <a:solidFill>
                <a:srgbClr val="0070C0">
                  <a:alpha val="63136"/>
                </a:srgbClr>
              </a:solid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ndParaRPr>
              </a:p>
            </p:txBody>
          </p:sp>
        </p:grpSp>
        <p:sp>
          <p:nvSpPr>
            <p:cNvPr id="19468" name="TextBox 55"/>
            <p:cNvSpPr txBox="1"/>
            <p:nvPr/>
          </p:nvSpPr>
          <p:spPr>
            <a:xfrm>
              <a:off x="579589" y="5364570"/>
              <a:ext cx="874033" cy="566126"/>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b="1" dirty="0">
                  <a:solidFill>
                    <a:srgbClr val="FFFFE9"/>
                  </a:solidFill>
                  <a:latin typeface="Times New Roman" panose="02020603050405020304" pitchFamily="18" charset="0"/>
                  <a:ea typeface="微软雅黑" panose="020B0503020204020204" charset="-122"/>
                </a:rPr>
                <a:t>归纳</a:t>
              </a:r>
              <a:endParaRPr lang="zh-CN" altLang="en-US" sz="2800" b="1" dirty="0">
                <a:solidFill>
                  <a:srgbClr val="FFFFE9"/>
                </a:solidFill>
                <a:latin typeface="Times New Roman" panose="02020603050405020304" pitchFamily="18" charset="0"/>
                <a:ea typeface="微软雅黑" panose="020B0503020204020204" charset="-122"/>
              </a:endParaRPr>
            </a:p>
          </p:txBody>
        </p:sp>
      </p:grpSp>
      <p:sp>
        <p:nvSpPr>
          <p:cNvPr id="16429" name="文本框 2"/>
          <p:cNvSpPr txBox="1"/>
          <p:nvPr/>
        </p:nvSpPr>
        <p:spPr>
          <a:xfrm>
            <a:off x="673100" y="4027488"/>
            <a:ext cx="7897813" cy="10382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同例</a:t>
            </a:r>
            <a:r>
              <a:rPr lang="en-US" altLang="zh-CN" sz="2800" dirty="0">
                <a:solidFill>
                  <a:srgbClr val="FF0000"/>
                </a:solidFill>
                <a:latin typeface="Times New Roman" panose="02020603050405020304" pitchFamily="18" charset="0"/>
                <a:ea typeface="黑体" panose="02010609060101010101" pitchFamily="49" charset="-122"/>
              </a:rPr>
              <a:t>5</a:t>
            </a:r>
            <a:r>
              <a:rPr lang="zh-CN" altLang="en-US" sz="2800" dirty="0">
                <a:solidFill>
                  <a:srgbClr val="FF0000"/>
                </a:solidFill>
                <a:latin typeface="Times New Roman" panose="02020603050405020304" pitchFamily="18" charset="0"/>
                <a:ea typeface="黑体" panose="02010609060101010101" pitchFamily="49" charset="-122"/>
              </a:rPr>
              <a:t>易求得</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平行四边形</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ABCD</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被</a:t>
            </a:r>
            <a:r>
              <a:rPr lang="en-US" altLang="zh-CN" sz="2800" i="1" dirty="0">
                <a:solidFill>
                  <a:srgbClr val="FF0000"/>
                </a:solidFill>
                <a:latin typeface="Times New Roman" panose="02020603050405020304" pitchFamily="18" charset="0"/>
                <a:ea typeface="黑体" panose="02010609060101010101" pitchFamily="49" charset="-122"/>
                <a:sym typeface="宋体" panose="02010600030101010101" pitchFamily="2" charset="-122"/>
              </a:rPr>
              <a:t>EF</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所分的两个四边形面积相等</a:t>
            </a:r>
            <a:r>
              <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a:t>
            </a:r>
            <a:endParaRPr lang="en-US" altLang="zh-CN"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6429"/>
                                        </p:tgtEl>
                                        <p:attrNameLst>
                                          <p:attrName>style.visibility</p:attrName>
                                        </p:attrNameLst>
                                      </p:cBhvr>
                                      <p:to>
                                        <p:strVal val="visible"/>
                                      </p:to>
                                    </p:set>
                                    <p:animEffect transition="in" filter="dissolve">
                                      <p:cBhvr>
                                        <p:cTn id="7" dur="500"/>
                                        <p:tgtEl>
                                          <p:spTgt spid="16429"/>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59"/>
                                        </p:tgtEl>
                                        <p:attrNameLst>
                                          <p:attrName>style.visibility</p:attrName>
                                        </p:attrNameLst>
                                      </p:cBhvr>
                                      <p:to>
                                        <p:strVal val="visible"/>
                                      </p:to>
                                    </p:set>
                                    <p:anim calcmode="discrete" valueType="clr">
                                      <p:cBhvr override="childStyle">
                                        <p:cTn id="12" dur="80"/>
                                        <p:tgtEl>
                                          <p:spTgt spid="59"/>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59"/>
                                        </p:tgtEl>
                                        <p:attrNameLst>
                                          <p:attrName>fillcolor</p:attrName>
                                        </p:attrNameLst>
                                      </p:cBhvr>
                                      <p:tavLst>
                                        <p:tav tm="0">
                                          <p:val>
                                            <p:clrVal>
                                              <a:schemeClr val="accent2"/>
                                            </p:clrVal>
                                          </p:val>
                                        </p:tav>
                                        <p:tav tm="50000">
                                          <p:val>
                                            <p:clrVal>
                                              <a:schemeClr val="hlink"/>
                                            </p:clrVal>
                                          </p:val>
                                        </p:tav>
                                      </p:tavLst>
                                    </p:anim>
                                    <p:set>
                                      <p:cBhvr>
                                        <p:cTn id="14" dur="80"/>
                                        <p:tgtEl>
                                          <p:spTgt spid="59"/>
                                        </p:tgtEl>
                                        <p:attrNameLst>
                                          <p:attrName>fill.type</p:attrName>
                                        </p:attrNameLst>
                                      </p:cBhvr>
                                      <p:to>
                                        <p:strVal val="solid"/>
                                      </p:to>
                                    </p:set>
                                  </p:childTnLst>
                                </p:cTn>
                              </p:par>
                              <p:par>
                                <p:cTn id="15" presetID="9"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bldLvl="0" animBg="1"/>
      <p:bldP spid="164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文本框 1"/>
          <p:cNvSpPr txBox="1"/>
          <p:nvPr/>
        </p:nvSpPr>
        <p:spPr>
          <a:xfrm>
            <a:off x="533400" y="1403350"/>
            <a:ext cx="7937500"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把一个平行四边形分成3个三角形，已知两个阴影三角形的面积分别是9cm</a:t>
            </a:r>
            <a:r>
              <a:rPr lang="zh-CN" altLang="en-US" sz="2800" baseline="300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和12cm</a:t>
            </a:r>
            <a:r>
              <a:rPr lang="zh-CN" altLang="en-US" sz="2800" baseline="300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，求平行四边形的面积．</a:t>
            </a:r>
            <a:endParaRPr lang="zh-CN" altLang="en-US" sz="2800" dirty="0">
              <a:latin typeface="Times New Roman" panose="02020603050405020304" pitchFamily="18" charset="0"/>
              <a:ea typeface="黑体" panose="02010609060101010101" pitchFamily="49" charset="-122"/>
            </a:endParaRPr>
          </a:p>
        </p:txBody>
      </p:sp>
      <p:pic>
        <p:nvPicPr>
          <p:cNvPr id="20483" name="图片 2"/>
          <p:cNvPicPr>
            <a:picLocks noChangeAspect="1"/>
          </p:cNvPicPr>
          <p:nvPr/>
        </p:nvPicPr>
        <p:blipFill>
          <a:blip r:embed="rId1"/>
          <a:srcRect r="6181"/>
          <a:stretch>
            <a:fillRect/>
          </a:stretch>
        </p:blipFill>
        <p:spPr>
          <a:xfrm>
            <a:off x="3408363" y="2676525"/>
            <a:ext cx="2878137" cy="1300163"/>
          </a:xfrm>
          <a:prstGeom prst="rect">
            <a:avLst/>
          </a:prstGeom>
          <a:noFill/>
          <a:ln w="9525">
            <a:noFill/>
          </a:ln>
        </p:spPr>
      </p:pic>
      <p:sp>
        <p:nvSpPr>
          <p:cNvPr id="4" name="文本框 3"/>
          <p:cNvSpPr txBox="1"/>
          <p:nvPr/>
        </p:nvSpPr>
        <p:spPr>
          <a:xfrm>
            <a:off x="1514475" y="4038600"/>
            <a:ext cx="6245225" cy="19875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解：（9+12）×2</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=21×2</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=42（</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cm</a:t>
            </a:r>
            <a:r>
              <a:rPr lang="zh-CN" altLang="en-US" sz="2800" baseline="30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2</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答：平行四边形的面积是42</a:t>
            </a:r>
            <a:r>
              <a:rPr lang="zh-CN" altLang="en-US" sz="28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cm</a:t>
            </a:r>
            <a:r>
              <a:rPr lang="zh-CN" altLang="en-US" sz="2800" baseline="30000" dirty="0">
                <a:solidFill>
                  <a:srgbClr val="FF0000"/>
                </a:solidFill>
                <a:latin typeface="Times New Roman" panose="02020603050405020304" pitchFamily="18" charset="0"/>
                <a:ea typeface="黑体" panose="02010609060101010101" pitchFamily="49" charset="-122"/>
                <a:sym typeface="宋体" panose="02010600030101010101" pitchFamily="2" charset="-122"/>
              </a:rPr>
              <a:t>2</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p:txBody>
      </p:sp>
      <p:sp>
        <p:nvSpPr>
          <p:cNvPr id="20485" name="圆角矩形 31"/>
          <p:cNvSpPr/>
          <p:nvPr/>
        </p:nvSpPr>
        <p:spPr>
          <a:xfrm>
            <a:off x="596900" y="774700"/>
            <a:ext cx="1425575" cy="512763"/>
          </a:xfrm>
          <a:prstGeom prst="roundRect">
            <a:avLst>
              <a:gd name="adj" fmla="val 16667"/>
            </a:avLst>
          </a:prstGeom>
          <a:solidFill>
            <a:srgbClr val="FFFFD9"/>
          </a:solidFill>
          <a:ln w="25400" cap="flat" cmpd="sng">
            <a:solidFill>
              <a:srgbClr val="0099FF"/>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eaLnBrk="1" hangingPunct="1">
              <a:spcBef>
                <a:spcPct val="0"/>
              </a:spcBef>
              <a:buFont typeface="Arial" panose="020B0604020202020204" pitchFamily="34" charset="0"/>
              <a:buNone/>
            </a:pPr>
            <a:r>
              <a:rPr lang="zh-CN" altLang="en-US" sz="2800" b="1" dirty="0">
                <a:latin typeface="Times New Roman" panose="02020603050405020304" pitchFamily="18" charset="0"/>
                <a:ea typeface="微软雅黑" panose="020B0503020204020204" charset="-122"/>
                <a:sym typeface="微软雅黑" panose="020B0503020204020204" charset="-122"/>
              </a:rPr>
              <a:t>练一练</a:t>
            </a:r>
            <a:endParaRPr lang="zh-CN" altLang="en-US" sz="2800" b="1" dirty="0">
              <a:latin typeface="Times New Roman" panose="02020603050405020304" pitchFamily="18" charset="0"/>
              <a:ea typeface="微软雅黑" panose="020B0503020204020204" charset="-122"/>
              <a:sym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Text Box 2"/>
          <p:cNvSpPr txBox="1"/>
          <p:nvPr/>
        </p:nvSpPr>
        <p:spPr>
          <a:xfrm>
            <a:off x="608013" y="768350"/>
            <a:ext cx="8072437" cy="21590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如图，欢欢看到平行四边形的草地中间有一水井，为了浇水的方便，欢欢建议我们经过水井修小路，一样可以把草地分成面积相等的两部分，同学们，你知道聪明的欢欢是怎么分的吗？ </a:t>
            </a:r>
            <a:endParaRPr lang="zh-CN" altLang="en-US" sz="2800" dirty="0">
              <a:latin typeface="Times New Roman" panose="02020603050405020304" pitchFamily="18" charset="0"/>
              <a:ea typeface="黑体" panose="02010609060101010101" pitchFamily="49" charset="-122"/>
            </a:endParaRPr>
          </a:p>
        </p:txBody>
      </p:sp>
      <p:grpSp>
        <p:nvGrpSpPr>
          <p:cNvPr id="21507" name="Group 4"/>
          <p:cNvGrpSpPr/>
          <p:nvPr/>
        </p:nvGrpSpPr>
        <p:grpSpPr>
          <a:xfrm>
            <a:off x="758825" y="2782888"/>
            <a:ext cx="5257800" cy="3032125"/>
            <a:chOff x="1020" y="2205"/>
            <a:chExt cx="3312" cy="1910"/>
          </a:xfrm>
        </p:grpSpPr>
        <p:sp>
          <p:nvSpPr>
            <p:cNvPr id="21513" name="AutoShape 5"/>
            <p:cNvSpPr/>
            <p:nvPr/>
          </p:nvSpPr>
          <p:spPr>
            <a:xfrm>
              <a:off x="1156" y="2568"/>
              <a:ext cx="2994" cy="1270"/>
            </a:xfrm>
            <a:prstGeom prst="parallelogram">
              <a:avLst>
                <a:gd name="adj" fmla="val 58937"/>
              </a:avLst>
            </a:prstGeom>
            <a:solidFill>
              <a:schemeClr val="accent1">
                <a:alpha val="56078"/>
              </a:schemeClr>
            </a:solidFill>
            <a:ln w="19050" cap="flat" cmpd="sng">
              <a:solidFill>
                <a:schemeClr val="tx1"/>
              </a:solidFill>
              <a:prstDash val="solid"/>
              <a:miter/>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i="1" dirty="0">
                <a:latin typeface="Times New Roman" panose="02020603050405020304" pitchFamily="18" charset="0"/>
                <a:ea typeface="黑体" panose="02010609060101010101" pitchFamily="49" charset="-122"/>
              </a:endParaRPr>
            </a:p>
          </p:txBody>
        </p:sp>
        <p:sp>
          <p:nvSpPr>
            <p:cNvPr id="21514" name="Text Box 6"/>
            <p:cNvSpPr txBox="1"/>
            <p:nvPr/>
          </p:nvSpPr>
          <p:spPr>
            <a:xfrm>
              <a:off x="1020" y="3786"/>
              <a:ext cx="363"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1515" name="Text Box 7"/>
            <p:cNvSpPr txBox="1"/>
            <p:nvPr/>
          </p:nvSpPr>
          <p:spPr>
            <a:xfrm>
              <a:off x="2988" y="2847"/>
              <a:ext cx="363"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solidFill>
                    <a:srgbClr val="990000"/>
                  </a:solidFill>
                  <a:latin typeface="Times New Roman" panose="02020603050405020304" pitchFamily="18" charset="0"/>
                  <a:ea typeface="黑体" panose="02010609060101010101" pitchFamily="49" charset="-122"/>
                </a:rPr>
                <a:t>M</a:t>
              </a:r>
              <a:endParaRPr lang="en-US" altLang="zh-CN" sz="2800" i="1" dirty="0">
                <a:solidFill>
                  <a:srgbClr val="990000"/>
                </a:solidFill>
                <a:latin typeface="Times New Roman" panose="02020603050405020304" pitchFamily="18" charset="0"/>
                <a:ea typeface="黑体" panose="02010609060101010101" pitchFamily="49" charset="-122"/>
              </a:endParaRPr>
            </a:p>
          </p:txBody>
        </p:sp>
        <p:sp>
          <p:nvSpPr>
            <p:cNvPr id="21516" name="Text Box 8"/>
            <p:cNvSpPr txBox="1"/>
            <p:nvPr/>
          </p:nvSpPr>
          <p:spPr>
            <a:xfrm>
              <a:off x="3422" y="3786"/>
              <a:ext cx="342"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21517" name="Text Box 9"/>
            <p:cNvSpPr txBox="1"/>
            <p:nvPr/>
          </p:nvSpPr>
          <p:spPr>
            <a:xfrm>
              <a:off x="2912" y="2754"/>
              <a:ext cx="363" cy="154"/>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1000" dirty="0">
                  <a:solidFill>
                    <a:srgbClr val="990000"/>
                  </a:solidFill>
                  <a:latin typeface="Times New Roman" panose="02020603050405020304" pitchFamily="18" charset="0"/>
                  <a:ea typeface="黑体" panose="02010609060101010101" pitchFamily="49" charset="-122"/>
                </a:rPr>
                <a:t>●</a:t>
              </a:r>
              <a:endParaRPr lang="en-US" altLang="zh-CN" sz="1000" dirty="0">
                <a:solidFill>
                  <a:srgbClr val="990000"/>
                </a:solidFill>
                <a:latin typeface="Times New Roman" panose="02020603050405020304" pitchFamily="18" charset="0"/>
                <a:ea typeface="黑体" panose="02010609060101010101" pitchFamily="49" charset="-122"/>
              </a:endParaRPr>
            </a:p>
          </p:txBody>
        </p:sp>
        <p:sp>
          <p:nvSpPr>
            <p:cNvPr id="21518" name="Text Box 10"/>
            <p:cNvSpPr txBox="1"/>
            <p:nvPr/>
          </p:nvSpPr>
          <p:spPr>
            <a:xfrm>
              <a:off x="3969" y="2205"/>
              <a:ext cx="363"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1519" name="Text Box 11"/>
            <p:cNvSpPr txBox="1"/>
            <p:nvPr/>
          </p:nvSpPr>
          <p:spPr>
            <a:xfrm>
              <a:off x="1746" y="2212"/>
              <a:ext cx="363" cy="329"/>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5000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grpSp>
      <p:sp>
        <p:nvSpPr>
          <p:cNvPr id="31756" name="Line 12"/>
          <p:cNvSpPr/>
          <p:nvPr/>
        </p:nvSpPr>
        <p:spPr>
          <a:xfrm>
            <a:off x="2151063" y="3359150"/>
            <a:ext cx="2352675" cy="2016125"/>
          </a:xfrm>
          <a:prstGeom prst="line">
            <a:avLst/>
          </a:prstGeom>
          <a:ln w="19050" cap="flat" cmpd="sng">
            <a:solidFill>
              <a:schemeClr val="tx1"/>
            </a:solidFill>
            <a:prstDash val="lgDash"/>
            <a:headEnd type="none" w="med" len="med"/>
            <a:tailEnd type="none" w="med" len="med"/>
          </a:ln>
        </p:spPr>
      </p:sp>
      <p:sp>
        <p:nvSpPr>
          <p:cNvPr id="31757" name="Line 13"/>
          <p:cNvSpPr/>
          <p:nvPr/>
        </p:nvSpPr>
        <p:spPr>
          <a:xfrm flipV="1">
            <a:off x="973138" y="3359150"/>
            <a:ext cx="4754562" cy="2016125"/>
          </a:xfrm>
          <a:prstGeom prst="line">
            <a:avLst/>
          </a:prstGeom>
          <a:ln w="19050" cap="flat" cmpd="sng">
            <a:solidFill>
              <a:schemeClr val="tx1"/>
            </a:solidFill>
            <a:prstDash val="lgDash"/>
            <a:headEnd type="none" w="med" len="med"/>
            <a:tailEnd type="none" w="med" len="med"/>
          </a:ln>
        </p:spPr>
      </p:sp>
      <p:sp>
        <p:nvSpPr>
          <p:cNvPr id="31758" name="Line 14"/>
          <p:cNvSpPr/>
          <p:nvPr/>
        </p:nvSpPr>
        <p:spPr>
          <a:xfrm flipH="1">
            <a:off x="2271713" y="3359150"/>
            <a:ext cx="2087562" cy="2016125"/>
          </a:xfrm>
          <a:prstGeom prst="line">
            <a:avLst/>
          </a:prstGeom>
          <a:ln w="19050" cap="flat" cmpd="sng">
            <a:solidFill>
              <a:srgbClr val="FF0000"/>
            </a:solidFill>
            <a:prstDash val="solid"/>
            <a:headEnd type="none" w="med" len="med"/>
            <a:tailEnd type="none" w="med" len="med"/>
          </a:ln>
        </p:spPr>
      </p:sp>
      <p:sp>
        <p:nvSpPr>
          <p:cNvPr id="31759" name="Text Box 15"/>
          <p:cNvSpPr txBox="1"/>
          <p:nvPr/>
        </p:nvSpPr>
        <p:spPr>
          <a:xfrm>
            <a:off x="2487613" y="3949700"/>
            <a:ext cx="438150"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sp>
        <p:nvSpPr>
          <p:cNvPr id="4" name="文本框 3"/>
          <p:cNvSpPr txBox="1"/>
          <p:nvPr/>
        </p:nvSpPr>
        <p:spPr>
          <a:xfrm>
            <a:off x="1187450" y="5753100"/>
            <a:ext cx="2816225" cy="5651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解：如图所示．</a:t>
            </a:r>
            <a:endParaRPr lang="zh-CN" altLang="en-US"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759"/>
                                        </p:tgtEl>
                                        <p:attrNameLst>
                                          <p:attrName>style.visibility</p:attrName>
                                        </p:attrNameLst>
                                      </p:cBhvr>
                                      <p:to>
                                        <p:strVal val="visible"/>
                                      </p:to>
                                    </p:set>
                                    <p:anim calcmode="lin" valueType="num">
                                      <p:cBhvr>
                                        <p:cTn id="12" dur="500" fill="hold"/>
                                        <p:tgtEl>
                                          <p:spTgt spid="31759"/>
                                        </p:tgtEl>
                                        <p:attrNameLst>
                                          <p:attrName>ppt_x</p:attrName>
                                        </p:attrNameLst>
                                      </p:cBhvr>
                                      <p:tavLst>
                                        <p:tav tm="0">
                                          <p:val>
                                            <p:strVal val="#ppt_x"/>
                                          </p:val>
                                        </p:tav>
                                        <p:tav tm="100000">
                                          <p:val>
                                            <p:strVal val="#ppt_x"/>
                                          </p:val>
                                        </p:tav>
                                      </p:tavLst>
                                    </p:anim>
                                    <p:anim calcmode="lin" valueType="num">
                                      <p:cBhvr>
                                        <p:cTn id="13" dur="500" fill="hold"/>
                                        <p:tgtEl>
                                          <p:spTgt spid="3175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nodeType="afterEffect">
                                  <p:stCondLst>
                                    <p:cond delay="0"/>
                                  </p:stCondLst>
                                  <p:childTnLst>
                                    <p:set>
                                      <p:cBhvr>
                                        <p:cTn id="16" dur="1" fill="hold">
                                          <p:stCondLst>
                                            <p:cond delay="0"/>
                                          </p:stCondLst>
                                        </p:cTn>
                                        <p:tgtEl>
                                          <p:spTgt spid="31756"/>
                                        </p:tgtEl>
                                        <p:attrNameLst>
                                          <p:attrName>style.visibility</p:attrName>
                                        </p:attrNameLst>
                                      </p:cBhvr>
                                      <p:to>
                                        <p:strVal val="visible"/>
                                      </p:to>
                                    </p:set>
                                    <p:anim calcmode="lin" valueType="num">
                                      <p:cBhvr>
                                        <p:cTn id="17" dur="500" fill="hold"/>
                                        <p:tgtEl>
                                          <p:spTgt spid="31756"/>
                                        </p:tgtEl>
                                        <p:attrNameLst>
                                          <p:attrName>ppt_x</p:attrName>
                                        </p:attrNameLst>
                                      </p:cBhvr>
                                      <p:tavLst>
                                        <p:tav tm="0">
                                          <p:val>
                                            <p:strVal val="#ppt_x"/>
                                          </p:val>
                                        </p:tav>
                                        <p:tav tm="100000">
                                          <p:val>
                                            <p:strVal val="#ppt_x"/>
                                          </p:val>
                                        </p:tav>
                                      </p:tavLst>
                                    </p:anim>
                                    <p:anim calcmode="lin" valueType="num">
                                      <p:cBhvr>
                                        <p:cTn id="18" dur="500" fill="hold"/>
                                        <p:tgtEl>
                                          <p:spTgt spid="31756"/>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nodeType="afterEffect">
                                  <p:stCondLst>
                                    <p:cond delay="0"/>
                                  </p:stCondLst>
                                  <p:childTnLst>
                                    <p:set>
                                      <p:cBhvr>
                                        <p:cTn id="21" dur="1" fill="hold">
                                          <p:stCondLst>
                                            <p:cond delay="0"/>
                                          </p:stCondLst>
                                        </p:cTn>
                                        <p:tgtEl>
                                          <p:spTgt spid="31757"/>
                                        </p:tgtEl>
                                        <p:attrNameLst>
                                          <p:attrName>style.visibility</p:attrName>
                                        </p:attrNameLst>
                                      </p:cBhvr>
                                      <p:to>
                                        <p:strVal val="visible"/>
                                      </p:to>
                                    </p:set>
                                    <p:anim calcmode="lin" valueType="num">
                                      <p:cBhvr>
                                        <p:cTn id="22" dur="500" fill="hold"/>
                                        <p:tgtEl>
                                          <p:spTgt spid="31757"/>
                                        </p:tgtEl>
                                        <p:attrNameLst>
                                          <p:attrName>ppt_x</p:attrName>
                                        </p:attrNameLst>
                                      </p:cBhvr>
                                      <p:tavLst>
                                        <p:tav tm="0">
                                          <p:val>
                                            <p:strVal val="#ppt_x"/>
                                          </p:val>
                                        </p:tav>
                                        <p:tav tm="100000">
                                          <p:val>
                                            <p:strVal val="#ppt_x"/>
                                          </p:val>
                                        </p:tav>
                                      </p:tavLst>
                                    </p:anim>
                                    <p:anim calcmode="lin" valueType="num">
                                      <p:cBhvr>
                                        <p:cTn id="23" dur="500" fill="hold"/>
                                        <p:tgtEl>
                                          <p:spTgt spid="31757"/>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31758"/>
                                        </p:tgtEl>
                                        <p:attrNameLst>
                                          <p:attrName>style.visibility</p:attrName>
                                        </p:attrNameLst>
                                      </p:cBhvr>
                                      <p:to>
                                        <p:strVal val="visible"/>
                                      </p:to>
                                    </p:set>
                                    <p:animEffect transition="in" filter="wipe(down)">
                                      <p:cBhvr>
                                        <p:cTn id="28" dur="500"/>
                                        <p:tgtEl>
                                          <p:spTgt spid="317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9"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30" name="矩形 80"/>
          <p:cNvSpPr/>
          <p:nvPr/>
        </p:nvSpPr>
        <p:spPr>
          <a:xfrm>
            <a:off x="0" y="58738"/>
            <a:ext cx="1217613" cy="4000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FZYaoTi" pitchFamily="2" charset="-122"/>
              </a:rPr>
              <a:t>当堂练习</a:t>
            </a:r>
            <a:endParaRPr lang="zh-CN" altLang="en-US" sz="2000" dirty="0">
              <a:solidFill>
                <a:srgbClr val="228B8B"/>
              </a:solidFill>
            </a:endParaRPr>
          </a:p>
        </p:txBody>
      </p:sp>
      <p:sp>
        <p:nvSpPr>
          <p:cNvPr id="22531" name="文本框 1"/>
          <p:cNvSpPr txBox="1"/>
          <p:nvPr/>
        </p:nvSpPr>
        <p:spPr>
          <a:xfrm>
            <a:off x="673100" y="1030288"/>
            <a:ext cx="7926388" cy="20304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1.</a:t>
            </a:r>
            <a:r>
              <a:rPr lang="zh-CN" altLang="en-US" sz="2800" dirty="0">
                <a:latin typeface="Times New Roman" panose="02020603050405020304" pitchFamily="18" charset="0"/>
                <a:ea typeface="黑体" panose="02010609060101010101" pitchFamily="49" charset="-122"/>
              </a:rPr>
              <a:t>如图，</a:t>
            </a:r>
            <a:r>
              <a:rPr lang="en-US" altLang="zh-CN" sz="2800" i="1" dirty="0">
                <a:solidFill>
                  <a:srgbClr val="000000"/>
                </a:solidFill>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a:t>
            </a:r>
            <a:r>
              <a:rPr lang="en-US" altLang="zh-CN" sz="2800" i="1" dirty="0">
                <a:latin typeface="Times New Roman" panose="02020603050405020304" pitchFamily="18" charset="0"/>
                <a:ea typeface="黑体" panose="02010609060101010101" pitchFamily="49" charset="-122"/>
              </a:rPr>
              <a:t>AC</a:t>
            </a:r>
            <a:r>
              <a:rPr lang="zh-CN" altLang="en-US" sz="2800" i="1"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相交于点</a:t>
            </a:r>
            <a:r>
              <a:rPr lang="en-US" altLang="zh-CN" sz="2800" i="1" dirty="0">
                <a:latin typeface="Times New Roman" panose="02020603050405020304" pitchFamily="18" charset="0"/>
                <a:ea typeface="黑体" panose="02010609060101010101" pitchFamily="49" charset="-122"/>
              </a:rPr>
              <a:t>O</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且 </a:t>
            </a:r>
            <a:r>
              <a:rPr lang="en-US" altLang="zh-CN" sz="2800" i="1" dirty="0">
                <a:latin typeface="Times New Roman" panose="02020603050405020304" pitchFamily="18" charset="0"/>
                <a:ea typeface="黑体" panose="02010609060101010101" pitchFamily="49" charset="-122"/>
              </a:rPr>
              <a:t>AC+BD</a:t>
            </a:r>
            <a:r>
              <a:rPr lang="en-US" altLang="zh-CN" sz="2800" dirty="0">
                <a:latin typeface="Times New Roman" panose="02020603050405020304" pitchFamily="18" charset="0"/>
                <a:ea typeface="黑体" panose="02010609060101010101" pitchFamily="49" charset="-122"/>
              </a:rPr>
              <a:t>=16</a:t>
            </a:r>
            <a:r>
              <a:rPr lang="en-US" altLang="zh-CN" sz="2800" i="1" dirty="0">
                <a:latin typeface="Times New Roman" panose="02020603050405020304" pitchFamily="18" charset="0"/>
                <a:ea typeface="黑体" panose="02010609060101010101" pitchFamily="49" charset="-122"/>
              </a:rPr>
              <a:t>,CD</a:t>
            </a:r>
            <a:r>
              <a:rPr lang="en-US" altLang="zh-CN" sz="2800" dirty="0">
                <a:latin typeface="Times New Roman" panose="02020603050405020304" pitchFamily="18" charset="0"/>
                <a:ea typeface="黑体" panose="02010609060101010101" pitchFamily="49" charset="-122"/>
              </a:rPr>
              <a:t>=6</a:t>
            </a:r>
            <a:r>
              <a:rPr lang="en-US" altLang="zh-CN" sz="2800" i="1"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则</a:t>
            </a:r>
            <a:r>
              <a:rPr lang="en-US" altLang="en-US" sz="2800" dirty="0">
                <a:solidFill>
                  <a:srgbClr val="000000"/>
                </a:solidFill>
                <a:latin typeface="Times New Roman" panose="02020603050405020304" pitchFamily="18" charset="0"/>
                <a:ea typeface="黑体" panose="02010609060101010101" pitchFamily="49" charset="-122"/>
              </a:rPr>
              <a:t>△</a:t>
            </a:r>
            <a:r>
              <a:rPr lang="en-US" altLang="zh-CN" sz="2800" i="1" dirty="0">
                <a:solidFill>
                  <a:srgbClr val="000000"/>
                </a:solidFill>
                <a:latin typeface="Times New Roman" panose="02020603050405020304" pitchFamily="18" charset="0"/>
                <a:ea typeface="黑体" panose="02010609060101010101" pitchFamily="49" charset="-122"/>
              </a:rPr>
              <a:t>ABO</a:t>
            </a:r>
            <a:r>
              <a:rPr lang="zh-CN" altLang="en-US" sz="2800" dirty="0">
                <a:solidFill>
                  <a:srgbClr val="000000"/>
                </a:solidFill>
                <a:latin typeface="Times New Roman" panose="02020603050405020304" pitchFamily="18" charset="0"/>
                <a:ea typeface="黑体" panose="02010609060101010101" pitchFamily="49" charset="-122"/>
              </a:rPr>
              <a:t>的周长是（       ）</a:t>
            </a:r>
            <a:endParaRPr lang="en-US" altLang="zh-CN" sz="2800" dirty="0">
              <a:solidFill>
                <a:srgbClr val="000000"/>
              </a:solidFill>
              <a:latin typeface="Times New Roman" panose="02020603050405020304" pitchFamily="18" charset="0"/>
              <a:ea typeface="黑体" panose="02010609060101010101" pitchFamily="49" charset="-122"/>
            </a:endParaRPr>
          </a:p>
          <a:p>
            <a:pPr marL="0" lvl="0" indent="0">
              <a:lnSpc>
                <a:spcPct val="150000"/>
              </a:lnSpc>
              <a:spcBef>
                <a:spcPct val="0"/>
              </a:spcBef>
              <a:buFont typeface="Arial" panose="020B0604020202020204" pitchFamily="34" charset="0"/>
              <a:buNone/>
            </a:pPr>
            <a:r>
              <a:rPr lang="en-US" altLang="zh-CN" sz="2800" dirty="0">
                <a:solidFill>
                  <a:srgbClr val="000000"/>
                </a:solidFill>
                <a:latin typeface="Times New Roman" panose="02020603050405020304" pitchFamily="18" charset="0"/>
                <a:ea typeface="黑体" panose="02010609060101010101" pitchFamily="49" charset="-122"/>
              </a:rPr>
              <a:t>A. 10         B. 14         C.  20          D.</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22</a:t>
            </a:r>
            <a:r>
              <a:rPr lang="zh-CN" altLang="en-US" sz="2800" dirty="0">
                <a:latin typeface="Times New Roman" panose="02020603050405020304" pitchFamily="18" charset="0"/>
                <a:ea typeface="黑体" panose="02010609060101010101" pitchFamily="49" charset="-122"/>
              </a:rPr>
              <a:t> </a:t>
            </a:r>
            <a:endParaRPr lang="zh-CN" altLang="en-US" sz="2800" dirty="0">
              <a:latin typeface="Times New Roman" panose="02020603050405020304" pitchFamily="18" charset="0"/>
              <a:ea typeface="黑体" panose="02010609060101010101" pitchFamily="49" charset="-122"/>
            </a:endParaRPr>
          </a:p>
        </p:txBody>
      </p:sp>
      <p:sp>
        <p:nvSpPr>
          <p:cNvPr id="4" name="矩形 3"/>
          <p:cNvSpPr/>
          <p:nvPr/>
        </p:nvSpPr>
        <p:spPr>
          <a:xfrm>
            <a:off x="6904038" y="1843088"/>
            <a:ext cx="420687" cy="52070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B</a:t>
            </a:r>
            <a:endParaRPr lang="en-US" altLang="zh-CN" sz="2800" dirty="0">
              <a:solidFill>
                <a:srgbClr val="FF0000"/>
              </a:solidFill>
              <a:latin typeface="Times New Roman" panose="02020603050405020304" pitchFamily="18" charset="0"/>
              <a:ea typeface="黑体" panose="02010609060101010101" pitchFamily="49" charset="-122"/>
            </a:endParaRPr>
          </a:p>
        </p:txBody>
      </p:sp>
      <p:grpSp>
        <p:nvGrpSpPr>
          <p:cNvPr id="22533" name="组合 14"/>
          <p:cNvGrpSpPr/>
          <p:nvPr/>
        </p:nvGrpSpPr>
        <p:grpSpPr>
          <a:xfrm>
            <a:off x="2432050" y="3457575"/>
            <a:ext cx="3433763" cy="2097088"/>
            <a:chOff x="5220072" y="2175247"/>
            <a:chExt cx="3433943" cy="2096430"/>
          </a:xfrm>
        </p:grpSpPr>
        <p:sp>
          <p:nvSpPr>
            <p:cNvPr id="22534" name="平行四边形 15"/>
            <p:cNvSpPr/>
            <p:nvPr/>
          </p:nvSpPr>
          <p:spPr>
            <a:xfrm>
              <a:off x="5580112" y="2492896"/>
              <a:ext cx="2664296" cy="1247943"/>
            </a:xfrm>
            <a:prstGeom prst="parallelogram">
              <a:avLst>
                <a:gd name="adj" fmla="val 36106"/>
              </a:avLst>
            </a:prstGeom>
            <a:noFill/>
            <a:ln w="25400" cap="flat" cmpd="sng">
              <a:solidFill>
                <a:schemeClr val="tx1"/>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22535" name="文本框 16"/>
            <p:cNvSpPr txBox="1"/>
            <p:nvPr/>
          </p:nvSpPr>
          <p:spPr>
            <a:xfrm>
              <a:off x="5220072" y="3687415"/>
              <a:ext cx="40004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2536" name="文本框 17"/>
            <p:cNvSpPr txBox="1"/>
            <p:nvPr/>
          </p:nvSpPr>
          <p:spPr>
            <a:xfrm>
              <a:off x="7595554" y="3749837"/>
              <a:ext cx="42036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22537" name="文本框 18"/>
            <p:cNvSpPr txBox="1"/>
            <p:nvPr/>
          </p:nvSpPr>
          <p:spPr>
            <a:xfrm>
              <a:off x="8214598" y="2198199"/>
              <a:ext cx="43941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2538" name="文本框 19"/>
            <p:cNvSpPr txBox="1"/>
            <p:nvPr/>
          </p:nvSpPr>
          <p:spPr>
            <a:xfrm>
              <a:off x="5618438" y="2175247"/>
              <a:ext cx="40004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cxnSp>
          <p:nvCxnSpPr>
            <p:cNvPr id="22539" name="直接连接符 21"/>
            <p:cNvCxnSpPr/>
            <p:nvPr/>
          </p:nvCxnSpPr>
          <p:spPr>
            <a:xfrm>
              <a:off x="6011408" y="2498412"/>
              <a:ext cx="1804914" cy="1230229"/>
            </a:xfrm>
            <a:prstGeom prst="line">
              <a:avLst/>
            </a:prstGeom>
            <a:ln w="25400" cap="flat" cmpd="sng">
              <a:solidFill>
                <a:schemeClr val="tx2"/>
              </a:solidFill>
              <a:prstDash val="solid"/>
              <a:headEnd type="none" w="med" len="med"/>
              <a:tailEnd type="none" w="med" len="med"/>
            </a:ln>
          </p:spPr>
        </p:cxnSp>
        <p:cxnSp>
          <p:nvCxnSpPr>
            <p:cNvPr id="22540" name="直接连接符 22"/>
            <p:cNvCxnSpPr/>
            <p:nvPr/>
          </p:nvCxnSpPr>
          <p:spPr>
            <a:xfrm flipV="1">
              <a:off x="5580112" y="2492896"/>
              <a:ext cx="2634486" cy="1235745"/>
            </a:xfrm>
            <a:prstGeom prst="line">
              <a:avLst/>
            </a:prstGeom>
            <a:ln w="25400" cap="flat" cmpd="sng">
              <a:solidFill>
                <a:schemeClr val="tx1"/>
              </a:solidFill>
              <a:prstDash val="solid"/>
              <a:headEnd type="none" w="med" len="med"/>
              <a:tailEnd type="none" w="med" len="med"/>
            </a:ln>
          </p:spPr>
        </p:cxnSp>
        <p:sp>
          <p:nvSpPr>
            <p:cNvPr id="22541" name="文本框 23"/>
            <p:cNvSpPr txBox="1"/>
            <p:nvPr/>
          </p:nvSpPr>
          <p:spPr>
            <a:xfrm>
              <a:off x="6630675" y="3040643"/>
              <a:ext cx="43941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文本框 1"/>
          <p:cNvSpPr txBox="1"/>
          <p:nvPr/>
        </p:nvSpPr>
        <p:spPr>
          <a:xfrm>
            <a:off x="728663" y="954088"/>
            <a:ext cx="7686675" cy="21574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2.</a:t>
            </a:r>
            <a:r>
              <a:rPr lang="zh-CN" altLang="en-US" sz="2800" dirty="0">
                <a:latin typeface="Times New Roman" panose="02020603050405020304" pitchFamily="18" charset="0"/>
                <a:ea typeface="黑体" panose="02010609060101010101" pitchFamily="49" charset="-122"/>
              </a:rPr>
              <a:t>如图，在平行四边形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中，下列结论中错误的是（　　）</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A．∠</a:t>
            </a:r>
            <a:r>
              <a:rPr lang="en-US" altLang="zh-CN" sz="2800" i="1" dirty="0">
                <a:latin typeface="Times New Roman" panose="02020603050405020304" pitchFamily="18" charset="0"/>
                <a:ea typeface="黑体" panose="02010609060101010101" pitchFamily="49" charset="-122"/>
              </a:rPr>
              <a:t>ABO</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CDO</a:t>
            </a:r>
            <a:r>
              <a:rPr lang="zh-CN" altLang="en-US" sz="2800" i="1"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       B．∠</a:t>
            </a:r>
            <a:r>
              <a:rPr lang="zh-CN" altLang="en-US" sz="2800" i="1" dirty="0">
                <a:latin typeface="Times New Roman" panose="02020603050405020304" pitchFamily="18" charset="0"/>
                <a:ea typeface="黑体" panose="02010609060101010101" pitchFamily="49" charset="-122"/>
              </a:rPr>
              <a:t>BAD</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BCD </a:t>
            </a:r>
            <a:endParaRPr lang="zh-CN" altLang="en-US" sz="2800" i="1" dirty="0">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C．</a:t>
            </a:r>
            <a:r>
              <a:rPr lang="zh-CN" altLang="en-US" sz="2800" i="1" dirty="0">
                <a:latin typeface="Times New Roman" panose="02020603050405020304" pitchFamily="18" charset="0"/>
                <a:ea typeface="黑体" panose="02010609060101010101" pitchFamily="49" charset="-122"/>
              </a:rPr>
              <a:t>AO</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CO </a:t>
            </a:r>
            <a:r>
              <a:rPr lang="zh-CN" altLang="en-US" sz="2800" dirty="0">
                <a:latin typeface="Times New Roman" panose="02020603050405020304" pitchFamily="18" charset="0"/>
                <a:ea typeface="黑体" panose="02010609060101010101" pitchFamily="49" charset="-122"/>
              </a:rPr>
              <a:t>                     D．</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 </a:t>
            </a:r>
            <a:endParaRPr lang="zh-CN" altLang="en-US" sz="2800" i="1" dirty="0">
              <a:latin typeface="Times New Roman" panose="02020603050405020304" pitchFamily="18" charset="0"/>
              <a:ea typeface="黑体" panose="02010609060101010101" pitchFamily="49" charset="-122"/>
            </a:endParaRPr>
          </a:p>
        </p:txBody>
      </p:sp>
      <p:grpSp>
        <p:nvGrpSpPr>
          <p:cNvPr id="23555" name="组合 14"/>
          <p:cNvGrpSpPr/>
          <p:nvPr/>
        </p:nvGrpSpPr>
        <p:grpSpPr>
          <a:xfrm>
            <a:off x="2398713" y="3681413"/>
            <a:ext cx="3433762" cy="2097087"/>
            <a:chOff x="5220072" y="2175247"/>
            <a:chExt cx="3433943" cy="2096430"/>
          </a:xfrm>
        </p:grpSpPr>
        <p:sp>
          <p:nvSpPr>
            <p:cNvPr id="23557" name="平行四边形 15"/>
            <p:cNvSpPr/>
            <p:nvPr/>
          </p:nvSpPr>
          <p:spPr>
            <a:xfrm>
              <a:off x="5580112" y="2492896"/>
              <a:ext cx="2664296" cy="1247943"/>
            </a:xfrm>
            <a:prstGeom prst="parallelogram">
              <a:avLst>
                <a:gd name="adj" fmla="val 36106"/>
              </a:avLst>
            </a:prstGeom>
            <a:noFill/>
            <a:ln w="25400" cap="flat" cmpd="sng">
              <a:solidFill>
                <a:schemeClr val="tx1"/>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23558" name="文本框 16"/>
            <p:cNvSpPr txBox="1"/>
            <p:nvPr/>
          </p:nvSpPr>
          <p:spPr>
            <a:xfrm>
              <a:off x="5220072" y="3687415"/>
              <a:ext cx="40004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3559" name="文本框 17"/>
            <p:cNvSpPr txBox="1"/>
            <p:nvPr/>
          </p:nvSpPr>
          <p:spPr>
            <a:xfrm>
              <a:off x="7595554" y="3749837"/>
              <a:ext cx="42036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23560" name="文本框 18"/>
            <p:cNvSpPr txBox="1"/>
            <p:nvPr/>
          </p:nvSpPr>
          <p:spPr>
            <a:xfrm>
              <a:off x="8214598" y="2198199"/>
              <a:ext cx="43941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3561" name="文本框 19"/>
            <p:cNvSpPr txBox="1"/>
            <p:nvPr/>
          </p:nvSpPr>
          <p:spPr>
            <a:xfrm>
              <a:off x="5618438" y="2175247"/>
              <a:ext cx="40004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cxnSp>
          <p:nvCxnSpPr>
            <p:cNvPr id="23562" name="直接连接符 21"/>
            <p:cNvCxnSpPr/>
            <p:nvPr/>
          </p:nvCxnSpPr>
          <p:spPr>
            <a:xfrm>
              <a:off x="6011408" y="2498412"/>
              <a:ext cx="1804914" cy="1230229"/>
            </a:xfrm>
            <a:prstGeom prst="line">
              <a:avLst/>
            </a:prstGeom>
            <a:ln w="25400" cap="flat" cmpd="sng">
              <a:solidFill>
                <a:schemeClr val="tx2"/>
              </a:solidFill>
              <a:prstDash val="solid"/>
              <a:headEnd type="none" w="med" len="med"/>
              <a:tailEnd type="none" w="med" len="med"/>
            </a:ln>
          </p:spPr>
        </p:cxnSp>
        <p:cxnSp>
          <p:nvCxnSpPr>
            <p:cNvPr id="23563" name="直接连接符 22"/>
            <p:cNvCxnSpPr/>
            <p:nvPr/>
          </p:nvCxnSpPr>
          <p:spPr>
            <a:xfrm flipV="1">
              <a:off x="5580112" y="2492896"/>
              <a:ext cx="2634486" cy="1235745"/>
            </a:xfrm>
            <a:prstGeom prst="line">
              <a:avLst/>
            </a:prstGeom>
            <a:ln w="25400" cap="flat" cmpd="sng">
              <a:solidFill>
                <a:schemeClr val="tx1"/>
              </a:solidFill>
              <a:prstDash val="solid"/>
              <a:headEnd type="none" w="med" len="med"/>
              <a:tailEnd type="none" w="med" len="med"/>
            </a:ln>
          </p:spPr>
        </p:cxnSp>
        <p:sp>
          <p:nvSpPr>
            <p:cNvPr id="23564" name="文本框 23"/>
            <p:cNvSpPr txBox="1"/>
            <p:nvPr/>
          </p:nvSpPr>
          <p:spPr>
            <a:xfrm>
              <a:off x="6630675" y="3040643"/>
              <a:ext cx="43941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grpSp>
      <p:sp>
        <p:nvSpPr>
          <p:cNvPr id="4" name="矩形 3"/>
          <p:cNvSpPr/>
          <p:nvPr/>
        </p:nvSpPr>
        <p:spPr>
          <a:xfrm>
            <a:off x="2398713" y="1539875"/>
            <a:ext cx="439737"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D</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文本框 7"/>
          <p:cNvSpPr txBox="1"/>
          <p:nvPr/>
        </p:nvSpPr>
        <p:spPr>
          <a:xfrm>
            <a:off x="488950" y="923925"/>
            <a:ext cx="8020050" cy="26765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3.</a:t>
            </a:r>
            <a:r>
              <a:rPr lang="zh-CN" altLang="en-US" sz="2800" dirty="0">
                <a:latin typeface="Times New Roman" panose="02020603050405020304" pitchFamily="18" charset="0"/>
                <a:ea typeface="黑体" panose="02010609060101010101" pitchFamily="49" charset="-122"/>
              </a:rPr>
              <a:t>在</a:t>
            </a:r>
            <a:r>
              <a:rPr lang="en-US" altLang="zh-CN" sz="2800" i="1" dirty="0">
                <a:solidFill>
                  <a:srgbClr val="000000"/>
                </a:solidFill>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a:t>
            </a:r>
            <a:r>
              <a:rPr lang="en-US" altLang="zh-CN" sz="2800" i="1" dirty="0">
                <a:latin typeface="Times New Roman" panose="02020603050405020304" pitchFamily="18" charset="0"/>
                <a:ea typeface="黑体" panose="02010609060101010101" pitchFamily="49" charset="-122"/>
              </a:rPr>
              <a:t>AC</a:t>
            </a:r>
            <a:r>
              <a:rPr lang="en-US" altLang="zh-CN" sz="2800" dirty="0">
                <a:latin typeface="Times New Roman" panose="02020603050405020304" pitchFamily="18" charset="0"/>
                <a:ea typeface="黑体" panose="02010609060101010101" pitchFamily="49" charset="-122"/>
              </a:rPr>
              <a:t>=24,</a:t>
            </a:r>
            <a:r>
              <a:rPr lang="en-US" altLang="zh-CN" sz="2800" i="1" dirty="0">
                <a:latin typeface="Times New Roman" panose="02020603050405020304" pitchFamily="18" charset="0"/>
                <a:ea typeface="黑体" panose="02010609060101010101" pitchFamily="49" charset="-122"/>
              </a:rPr>
              <a:t>BD</a:t>
            </a:r>
            <a:r>
              <a:rPr lang="en-US" altLang="zh-CN" sz="2800" dirty="0">
                <a:latin typeface="Times New Roman" panose="02020603050405020304" pitchFamily="18" charset="0"/>
                <a:ea typeface="黑体" panose="02010609060101010101" pitchFamily="49" charset="-122"/>
              </a:rPr>
              <a:t>=38,</a:t>
            </a:r>
            <a:r>
              <a:rPr lang="en-US" altLang="zh-CN" sz="2800" i="1" dirty="0">
                <a:latin typeface="Times New Roman" panose="02020603050405020304" pitchFamily="18" charset="0"/>
                <a:ea typeface="黑体" panose="02010609060101010101" pitchFamily="49" charset="-122"/>
              </a:rPr>
              <a:t>AB</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m</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 则</a:t>
            </a:r>
            <a:r>
              <a:rPr lang="en-US" altLang="zh-CN" sz="2800" i="1" dirty="0">
                <a:latin typeface="Times New Roman" panose="02020603050405020304" pitchFamily="18" charset="0"/>
                <a:ea typeface="黑体" panose="02010609060101010101" pitchFamily="49" charset="-122"/>
              </a:rPr>
              <a:t>m</a:t>
            </a:r>
            <a:r>
              <a:rPr lang="zh-CN" altLang="en-US" sz="2800" dirty="0">
                <a:latin typeface="Times New Roman" panose="02020603050405020304" pitchFamily="18" charset="0"/>
                <a:ea typeface="黑体" panose="02010609060101010101" pitchFamily="49" charset="-122"/>
              </a:rPr>
              <a:t>的取值范围是                                                                  </a:t>
            </a:r>
            <a:r>
              <a:rPr lang="en-US" altLang="zh-CN" sz="2800" dirty="0">
                <a:latin typeface="Times New Roman" panose="02020603050405020304" pitchFamily="18" charset="0"/>
                <a:ea typeface="黑体" panose="02010609060101010101" pitchFamily="49" charset="-122"/>
              </a:rPr>
              <a:t>(      )</a:t>
            </a:r>
            <a:r>
              <a:rPr lang="zh-CN" altLang="en-US" sz="2800" dirty="0">
                <a:latin typeface="Times New Roman" panose="02020603050405020304" pitchFamily="18" charset="0"/>
                <a:ea typeface="黑体" panose="02010609060101010101" pitchFamily="49" charset="-122"/>
              </a:rPr>
              <a:t>                                         </a:t>
            </a:r>
            <a:endParaRPr lang="zh-CN" altLang="en-US" sz="2800" dirty="0">
              <a:latin typeface="Times New Roman" panose="02020603050405020304" pitchFamily="18" charset="0"/>
              <a:ea typeface="黑体" panose="02010609060101010101" pitchFamily="49" charset="-122"/>
            </a:endParaRPr>
          </a:p>
          <a:p>
            <a:pPr marL="0" lvl="0" indent="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A. 24&lt;</a:t>
            </a:r>
            <a:r>
              <a:rPr lang="en-US" altLang="zh-CN" sz="2800" i="1" dirty="0">
                <a:latin typeface="Times New Roman" panose="02020603050405020304" pitchFamily="18" charset="0"/>
                <a:ea typeface="黑体" panose="02010609060101010101" pitchFamily="49" charset="-122"/>
              </a:rPr>
              <a:t>m</a:t>
            </a:r>
            <a:r>
              <a:rPr lang="en-US" altLang="zh-CN" sz="2800" dirty="0">
                <a:latin typeface="Times New Roman" panose="02020603050405020304" pitchFamily="18" charset="0"/>
                <a:ea typeface="黑体" panose="02010609060101010101" pitchFamily="49" charset="-122"/>
              </a:rPr>
              <a:t>&lt;39                     B.14&lt;</a:t>
            </a:r>
            <a:r>
              <a:rPr lang="en-US" altLang="zh-CN" sz="2800" i="1" dirty="0">
                <a:latin typeface="Times New Roman" panose="02020603050405020304" pitchFamily="18" charset="0"/>
                <a:ea typeface="黑体" panose="02010609060101010101" pitchFamily="49" charset="-122"/>
              </a:rPr>
              <a:t>m</a:t>
            </a:r>
            <a:r>
              <a:rPr lang="en-US" altLang="zh-CN" sz="2800" dirty="0">
                <a:latin typeface="Times New Roman" panose="02020603050405020304" pitchFamily="18" charset="0"/>
                <a:ea typeface="黑体" panose="02010609060101010101" pitchFamily="49" charset="-122"/>
              </a:rPr>
              <a:t>&lt;62</a:t>
            </a:r>
            <a:endParaRPr lang="en-US" altLang="zh-CN" sz="2800" dirty="0">
              <a:latin typeface="Times New Roman" panose="02020603050405020304" pitchFamily="18" charset="0"/>
              <a:ea typeface="黑体" panose="02010609060101010101" pitchFamily="49" charset="-122"/>
            </a:endParaRPr>
          </a:p>
          <a:p>
            <a:pPr marL="0" lvl="0" indent="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 C.7&lt;</a:t>
            </a:r>
            <a:r>
              <a:rPr lang="en-US" altLang="zh-CN" sz="2800" i="1" dirty="0">
                <a:latin typeface="Times New Roman" panose="02020603050405020304" pitchFamily="18" charset="0"/>
                <a:ea typeface="黑体" panose="02010609060101010101" pitchFamily="49" charset="-122"/>
              </a:rPr>
              <a:t>m</a:t>
            </a:r>
            <a:r>
              <a:rPr lang="en-US" altLang="zh-CN" sz="2800" dirty="0">
                <a:latin typeface="Times New Roman" panose="02020603050405020304" pitchFamily="18" charset="0"/>
                <a:ea typeface="黑体" panose="02010609060101010101" pitchFamily="49" charset="-122"/>
              </a:rPr>
              <a:t>&lt;31                        D.7&lt;</a:t>
            </a:r>
            <a:r>
              <a:rPr lang="en-US" altLang="zh-CN" sz="2800" i="1" dirty="0">
                <a:latin typeface="Times New Roman" panose="02020603050405020304" pitchFamily="18" charset="0"/>
                <a:ea typeface="黑体" panose="02010609060101010101" pitchFamily="49" charset="-122"/>
              </a:rPr>
              <a:t>m</a:t>
            </a:r>
            <a:r>
              <a:rPr lang="en-US" altLang="zh-CN" sz="2800" dirty="0">
                <a:latin typeface="Times New Roman" panose="02020603050405020304" pitchFamily="18" charset="0"/>
                <a:ea typeface="黑体" panose="02010609060101010101" pitchFamily="49" charset="-122"/>
              </a:rPr>
              <a:t>&lt;12</a:t>
            </a:r>
            <a:r>
              <a:rPr lang="zh-CN" altLang="en-US" sz="2800"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  </a:t>
            </a:r>
            <a:endParaRPr lang="zh-CN" altLang="en-US" sz="2800" dirty="0">
              <a:latin typeface="Times New Roman" panose="02020603050405020304" pitchFamily="18" charset="0"/>
              <a:ea typeface="黑体" panose="02010609060101010101" pitchFamily="49" charset="-122"/>
            </a:endParaRPr>
          </a:p>
        </p:txBody>
      </p:sp>
      <p:grpSp>
        <p:nvGrpSpPr>
          <p:cNvPr id="24579" name="组合 14"/>
          <p:cNvGrpSpPr/>
          <p:nvPr/>
        </p:nvGrpSpPr>
        <p:grpSpPr>
          <a:xfrm>
            <a:off x="2259013" y="3646488"/>
            <a:ext cx="3433762" cy="2097087"/>
            <a:chOff x="5220072" y="2175247"/>
            <a:chExt cx="3433943" cy="2096430"/>
          </a:xfrm>
        </p:grpSpPr>
        <p:sp>
          <p:nvSpPr>
            <p:cNvPr id="24581" name="平行四边形 15"/>
            <p:cNvSpPr/>
            <p:nvPr/>
          </p:nvSpPr>
          <p:spPr>
            <a:xfrm>
              <a:off x="5580112" y="2492896"/>
              <a:ext cx="2664296" cy="1247943"/>
            </a:xfrm>
            <a:prstGeom prst="parallelogram">
              <a:avLst>
                <a:gd name="adj" fmla="val 36106"/>
              </a:avLst>
            </a:prstGeom>
            <a:noFill/>
            <a:ln w="25400" cap="flat" cmpd="sng">
              <a:solidFill>
                <a:schemeClr val="tx1"/>
              </a:solidFill>
              <a:prstDash val="solid"/>
              <a:roun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latin typeface="Times New Roman" panose="02020603050405020304" pitchFamily="18" charset="0"/>
                <a:ea typeface="黑体" panose="02010609060101010101" pitchFamily="49" charset="-122"/>
              </a:endParaRPr>
            </a:p>
          </p:txBody>
        </p:sp>
        <p:sp>
          <p:nvSpPr>
            <p:cNvPr id="24582" name="文本框 16"/>
            <p:cNvSpPr txBox="1"/>
            <p:nvPr/>
          </p:nvSpPr>
          <p:spPr>
            <a:xfrm>
              <a:off x="5220072" y="3687415"/>
              <a:ext cx="40004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4583" name="文本框 17"/>
            <p:cNvSpPr txBox="1"/>
            <p:nvPr/>
          </p:nvSpPr>
          <p:spPr>
            <a:xfrm>
              <a:off x="7595554" y="3749837"/>
              <a:ext cx="42036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24584" name="文本框 18"/>
            <p:cNvSpPr txBox="1"/>
            <p:nvPr/>
          </p:nvSpPr>
          <p:spPr>
            <a:xfrm>
              <a:off x="8214598" y="2198199"/>
              <a:ext cx="43941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4585" name="文本框 19"/>
            <p:cNvSpPr txBox="1"/>
            <p:nvPr/>
          </p:nvSpPr>
          <p:spPr>
            <a:xfrm>
              <a:off x="5618438" y="2175247"/>
              <a:ext cx="40004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cxnSp>
          <p:nvCxnSpPr>
            <p:cNvPr id="24586" name="直接连接符 21"/>
            <p:cNvCxnSpPr/>
            <p:nvPr/>
          </p:nvCxnSpPr>
          <p:spPr>
            <a:xfrm>
              <a:off x="6011408" y="2498412"/>
              <a:ext cx="1804914" cy="1230229"/>
            </a:xfrm>
            <a:prstGeom prst="line">
              <a:avLst/>
            </a:prstGeom>
            <a:ln w="25400" cap="flat" cmpd="sng">
              <a:solidFill>
                <a:schemeClr val="tx1"/>
              </a:solidFill>
              <a:prstDash val="solid"/>
              <a:headEnd type="none" w="med" len="med"/>
              <a:tailEnd type="none" w="med" len="med"/>
            </a:ln>
          </p:spPr>
        </p:cxnSp>
        <p:cxnSp>
          <p:nvCxnSpPr>
            <p:cNvPr id="24587" name="直接连接符 22"/>
            <p:cNvCxnSpPr/>
            <p:nvPr/>
          </p:nvCxnSpPr>
          <p:spPr>
            <a:xfrm flipV="1">
              <a:off x="5580112" y="2492896"/>
              <a:ext cx="2634486" cy="1235745"/>
            </a:xfrm>
            <a:prstGeom prst="line">
              <a:avLst/>
            </a:prstGeom>
            <a:ln w="25400" cap="flat" cmpd="sng">
              <a:solidFill>
                <a:schemeClr val="tx1"/>
              </a:solidFill>
              <a:prstDash val="solid"/>
              <a:headEnd type="none" w="med" len="med"/>
              <a:tailEnd type="none" w="med" len="med"/>
            </a:ln>
          </p:spPr>
        </p:cxnSp>
        <p:sp>
          <p:nvSpPr>
            <p:cNvPr id="24588" name="文本框 23"/>
            <p:cNvSpPr txBox="1"/>
            <p:nvPr/>
          </p:nvSpPr>
          <p:spPr>
            <a:xfrm>
              <a:off x="6630675" y="3112380"/>
              <a:ext cx="439417" cy="52184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grpSp>
      <p:sp>
        <p:nvSpPr>
          <p:cNvPr id="2" name="矩形 1"/>
          <p:cNvSpPr/>
          <p:nvPr/>
        </p:nvSpPr>
        <p:spPr>
          <a:xfrm>
            <a:off x="7712075" y="1730375"/>
            <a:ext cx="420688"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C</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文本框 3"/>
          <p:cNvSpPr txBox="1"/>
          <p:nvPr/>
        </p:nvSpPr>
        <p:spPr>
          <a:xfrm>
            <a:off x="477838" y="866775"/>
            <a:ext cx="8145462" cy="21590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4.</a:t>
            </a:r>
            <a:r>
              <a:rPr lang="zh-CN" altLang="en-US" sz="2800" dirty="0">
                <a:latin typeface="Times New Roman" panose="02020603050405020304" pitchFamily="18" charset="0"/>
                <a:ea typeface="黑体" panose="02010609060101010101" pitchFamily="49" charset="-122"/>
              </a:rPr>
              <a:t>如图，▱</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EF</a:t>
            </a:r>
            <a:r>
              <a:rPr lang="zh-CN" altLang="en-US" sz="2800" dirty="0">
                <a:latin typeface="Times New Roman" panose="02020603050405020304" pitchFamily="18" charset="0"/>
                <a:ea typeface="黑体" panose="02010609060101010101" pitchFamily="49" charset="-122"/>
              </a:rPr>
              <a:t>过点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与</a:t>
            </a:r>
            <a:r>
              <a:rPr lang="zh-CN" altLang="en-US"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分别相交于</a:t>
            </a:r>
            <a:r>
              <a:rPr lang="zh-CN" altLang="en-US"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F</a:t>
            </a:r>
            <a:r>
              <a:rPr lang="zh-CN" altLang="en-US" sz="2800" dirty="0">
                <a:latin typeface="Times New Roman" panose="02020603050405020304" pitchFamily="18" charset="0"/>
                <a:ea typeface="黑体" panose="02010609060101010101" pitchFamily="49" charset="-122"/>
              </a:rPr>
              <a:t>，若</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=4，</a:t>
            </a:r>
            <a:r>
              <a:rPr lang="zh-CN" altLang="en-US"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=5，</a:t>
            </a:r>
            <a:r>
              <a:rPr lang="zh-CN" altLang="en-US" sz="2800" i="1" dirty="0">
                <a:latin typeface="Times New Roman" panose="02020603050405020304" pitchFamily="18" charset="0"/>
                <a:ea typeface="黑体" panose="02010609060101010101" pitchFamily="49" charset="-122"/>
              </a:rPr>
              <a:t>OE</a:t>
            </a:r>
            <a:r>
              <a:rPr lang="zh-CN" altLang="en-US" sz="2800" dirty="0">
                <a:latin typeface="Times New Roman" panose="02020603050405020304" pitchFamily="18" charset="0"/>
                <a:ea typeface="黑体" panose="02010609060101010101" pitchFamily="49" charset="-122"/>
              </a:rPr>
              <a:t>=1.5，那么四边形</a:t>
            </a:r>
            <a:r>
              <a:rPr lang="zh-CN" altLang="en-US" sz="2800" i="1" dirty="0">
                <a:latin typeface="Times New Roman" panose="02020603050405020304" pitchFamily="18" charset="0"/>
                <a:ea typeface="黑体" panose="02010609060101010101" pitchFamily="49" charset="-122"/>
              </a:rPr>
              <a:t>EFCD</a:t>
            </a:r>
            <a:r>
              <a:rPr lang="zh-CN" altLang="en-US" sz="2800" dirty="0">
                <a:latin typeface="Times New Roman" panose="02020603050405020304" pitchFamily="18" charset="0"/>
                <a:ea typeface="黑体" panose="02010609060101010101" pitchFamily="49" charset="-122"/>
              </a:rPr>
              <a:t>的周长为（　　）</a:t>
            </a:r>
            <a:endParaRPr lang="zh-CN" altLang="en-US" sz="2800" dirty="0">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A</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16             B</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14            C</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12                  D</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10 </a:t>
            </a:r>
            <a:endParaRPr lang="zh-CN" altLang="en-US" sz="2800" dirty="0">
              <a:latin typeface="Times New Roman" panose="02020603050405020304" pitchFamily="18" charset="0"/>
              <a:ea typeface="黑体" panose="02010609060101010101" pitchFamily="49" charset="-122"/>
            </a:endParaRPr>
          </a:p>
        </p:txBody>
      </p:sp>
      <p:grpSp>
        <p:nvGrpSpPr>
          <p:cNvPr id="25603" name="Group 5"/>
          <p:cNvGrpSpPr/>
          <p:nvPr/>
        </p:nvGrpSpPr>
        <p:grpSpPr>
          <a:xfrm>
            <a:off x="2627313" y="3316288"/>
            <a:ext cx="3879850" cy="2159000"/>
            <a:chOff x="0" y="0"/>
            <a:chExt cx="2444" cy="1360"/>
          </a:xfrm>
        </p:grpSpPr>
        <p:sp>
          <p:nvSpPr>
            <p:cNvPr id="25605" name="Line 6"/>
            <p:cNvSpPr/>
            <p:nvPr/>
          </p:nvSpPr>
          <p:spPr>
            <a:xfrm flipH="1">
              <a:off x="1749" y="1063"/>
              <a:ext cx="13" cy="1"/>
            </a:xfrm>
            <a:prstGeom prst="line">
              <a:avLst/>
            </a:prstGeom>
            <a:ln w="41275" cap="flat" cmpd="sng">
              <a:solidFill>
                <a:srgbClr val="0000FF"/>
              </a:solidFill>
              <a:prstDash val="solid"/>
              <a:headEnd type="none" w="med" len="med"/>
              <a:tailEnd type="none" w="med" len="med"/>
            </a:ln>
          </p:spPr>
        </p:sp>
        <p:sp>
          <p:nvSpPr>
            <p:cNvPr id="25606" name="Rectangle 7"/>
            <p:cNvSpPr/>
            <p:nvPr/>
          </p:nvSpPr>
          <p:spPr>
            <a:xfrm>
              <a:off x="0" y="1079"/>
              <a:ext cx="162"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A</a:t>
              </a:r>
              <a:endParaRPr lang="en-US" altLang="zh-CN" sz="2800" i="1" dirty="0">
                <a:latin typeface="Times New Roman" panose="02020603050405020304" pitchFamily="18" charset="0"/>
                <a:ea typeface="黑体" panose="02010609060101010101" pitchFamily="49" charset="-122"/>
              </a:endParaRPr>
            </a:p>
          </p:txBody>
        </p:sp>
        <p:sp>
          <p:nvSpPr>
            <p:cNvPr id="25607" name="Rectangle 8"/>
            <p:cNvSpPr/>
            <p:nvPr/>
          </p:nvSpPr>
          <p:spPr>
            <a:xfrm>
              <a:off x="1692" y="1079"/>
              <a:ext cx="162"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D</a:t>
              </a:r>
              <a:endParaRPr lang="en-US" altLang="zh-CN" sz="2800" i="1" dirty="0">
                <a:latin typeface="Times New Roman" panose="02020603050405020304" pitchFamily="18" charset="0"/>
                <a:ea typeface="黑体" panose="02010609060101010101" pitchFamily="49" charset="-122"/>
              </a:endParaRPr>
            </a:p>
          </p:txBody>
        </p:sp>
        <p:sp>
          <p:nvSpPr>
            <p:cNvPr id="25608" name="Rectangle 9"/>
            <p:cNvSpPr/>
            <p:nvPr/>
          </p:nvSpPr>
          <p:spPr>
            <a:xfrm>
              <a:off x="2294" y="46"/>
              <a:ext cx="150"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C</a:t>
              </a:r>
              <a:endParaRPr lang="en-US" altLang="zh-CN" sz="2800" i="1" dirty="0">
                <a:latin typeface="Times New Roman" panose="02020603050405020304" pitchFamily="18" charset="0"/>
                <a:ea typeface="黑体" panose="02010609060101010101" pitchFamily="49" charset="-122"/>
              </a:endParaRPr>
            </a:p>
          </p:txBody>
        </p:sp>
        <p:sp>
          <p:nvSpPr>
            <p:cNvPr id="25609" name="Rectangle 10"/>
            <p:cNvSpPr/>
            <p:nvPr/>
          </p:nvSpPr>
          <p:spPr>
            <a:xfrm>
              <a:off x="635" y="0"/>
              <a:ext cx="137"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B</a:t>
              </a:r>
              <a:endParaRPr lang="en-US" altLang="zh-CN" sz="2800" i="1" dirty="0">
                <a:latin typeface="Times New Roman" panose="02020603050405020304" pitchFamily="18" charset="0"/>
                <a:ea typeface="黑体" panose="02010609060101010101" pitchFamily="49" charset="-122"/>
              </a:endParaRPr>
            </a:p>
          </p:txBody>
        </p:sp>
        <p:sp>
          <p:nvSpPr>
            <p:cNvPr id="25610" name="未知"/>
            <p:cNvSpPr/>
            <p:nvPr/>
          </p:nvSpPr>
          <p:spPr>
            <a:xfrm>
              <a:off x="89" y="353"/>
              <a:ext cx="2254" cy="710"/>
            </a:xfrm>
            <a:custGeom>
              <a:avLst/>
              <a:gdLst>
                <a:gd name="txL" fmla="*/ 0 w 6762"/>
                <a:gd name="txT" fmla="*/ 0 h 2130"/>
                <a:gd name="txR" fmla="*/ 6762 w 6762"/>
                <a:gd name="txB" fmla="*/ 2130 h 2130"/>
              </a:gdLst>
              <a:ahLst/>
              <a:cxnLst>
                <a:cxn ang="0">
                  <a:pos x="595" y="0"/>
                </a:cxn>
                <a:cxn ang="0">
                  <a:pos x="0" y="710"/>
                </a:cxn>
                <a:cxn ang="0">
                  <a:pos x="1658" y="710"/>
                </a:cxn>
                <a:cxn ang="0">
                  <a:pos x="2254" y="0"/>
                </a:cxn>
                <a:cxn ang="0">
                  <a:pos x="595" y="0"/>
                </a:cxn>
              </a:cxnLst>
              <a:rect l="txL" t="txT" r="txR" b="txB"/>
              <a:pathLst>
                <a:path w="6762" h="2130">
                  <a:moveTo>
                    <a:pt x="1786" y="0"/>
                  </a:moveTo>
                  <a:lnTo>
                    <a:pt x="0" y="2130"/>
                  </a:lnTo>
                  <a:lnTo>
                    <a:pt x="4974" y="2130"/>
                  </a:lnTo>
                  <a:lnTo>
                    <a:pt x="6762" y="0"/>
                  </a:lnTo>
                  <a:lnTo>
                    <a:pt x="1786" y="0"/>
                  </a:lnTo>
                </a:path>
              </a:pathLst>
            </a:custGeom>
            <a:noFill/>
            <a:ln w="25400" cap="flat" cmpd="sng">
              <a:solidFill>
                <a:schemeClr val="tx1">
                  <a:alpha val="100000"/>
                </a:schemeClr>
              </a:solidFill>
              <a:prstDash val="solid"/>
              <a:round/>
              <a:headEnd type="none" w="med" len="med"/>
              <a:tailEnd type="none" w="med" len="med"/>
            </a:ln>
          </p:spPr>
          <p:txBody>
            <a:bodyPr/>
            <a:p>
              <a:endParaRPr lang="zh-CN" altLang="en-US"/>
            </a:p>
          </p:txBody>
        </p:sp>
        <p:sp>
          <p:nvSpPr>
            <p:cNvPr id="25611" name="Rectangle 12"/>
            <p:cNvSpPr/>
            <p:nvPr/>
          </p:nvSpPr>
          <p:spPr>
            <a:xfrm>
              <a:off x="1082" y="0"/>
              <a:ext cx="124"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F</a:t>
              </a:r>
              <a:endParaRPr lang="en-US" altLang="zh-CN" sz="2800" i="1" dirty="0">
                <a:latin typeface="Times New Roman" panose="02020603050405020304" pitchFamily="18" charset="0"/>
                <a:ea typeface="黑体" panose="02010609060101010101" pitchFamily="49" charset="-122"/>
              </a:endParaRPr>
            </a:p>
          </p:txBody>
        </p:sp>
        <p:sp>
          <p:nvSpPr>
            <p:cNvPr id="25612" name="Rectangle 13"/>
            <p:cNvSpPr/>
            <p:nvPr/>
          </p:nvSpPr>
          <p:spPr>
            <a:xfrm>
              <a:off x="1309" y="1089"/>
              <a:ext cx="137"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E</a:t>
              </a:r>
              <a:endParaRPr lang="en-US" altLang="zh-CN" sz="2800" i="1" dirty="0">
                <a:latin typeface="Times New Roman" panose="02020603050405020304" pitchFamily="18" charset="0"/>
                <a:ea typeface="黑体" panose="02010609060101010101" pitchFamily="49" charset="-122"/>
              </a:endParaRPr>
            </a:p>
          </p:txBody>
        </p:sp>
        <p:sp>
          <p:nvSpPr>
            <p:cNvPr id="25613" name="Line 14"/>
            <p:cNvSpPr/>
            <p:nvPr/>
          </p:nvSpPr>
          <p:spPr>
            <a:xfrm flipV="1">
              <a:off x="129" y="365"/>
              <a:ext cx="2178" cy="668"/>
            </a:xfrm>
            <a:prstGeom prst="line">
              <a:avLst/>
            </a:prstGeom>
            <a:ln w="25400" cap="flat" cmpd="sng">
              <a:solidFill>
                <a:schemeClr val="tx1"/>
              </a:solidFill>
              <a:prstDash val="solid"/>
              <a:headEnd type="none" w="med" len="med"/>
              <a:tailEnd type="none" w="med" len="med"/>
            </a:ln>
          </p:spPr>
        </p:sp>
        <p:sp>
          <p:nvSpPr>
            <p:cNvPr id="25614" name="Line 15"/>
            <p:cNvSpPr/>
            <p:nvPr/>
          </p:nvSpPr>
          <p:spPr>
            <a:xfrm flipH="1" flipV="1">
              <a:off x="674" y="353"/>
              <a:ext cx="1088" cy="709"/>
            </a:xfrm>
            <a:prstGeom prst="line">
              <a:avLst/>
            </a:prstGeom>
            <a:ln w="25400" cap="flat" cmpd="sng">
              <a:solidFill>
                <a:schemeClr val="tx1"/>
              </a:solidFill>
              <a:prstDash val="solid"/>
              <a:headEnd type="none" w="med" len="med"/>
              <a:tailEnd type="none" w="med" len="med"/>
            </a:ln>
          </p:spPr>
        </p:sp>
        <p:sp>
          <p:nvSpPr>
            <p:cNvPr id="25615" name="Line 16"/>
            <p:cNvSpPr/>
            <p:nvPr/>
          </p:nvSpPr>
          <p:spPr>
            <a:xfrm flipH="1" flipV="1">
              <a:off x="1082" y="353"/>
              <a:ext cx="258" cy="710"/>
            </a:xfrm>
            <a:prstGeom prst="line">
              <a:avLst/>
            </a:prstGeom>
            <a:ln w="25400" cap="flat" cmpd="sng">
              <a:solidFill>
                <a:schemeClr val="tx1"/>
              </a:solidFill>
              <a:prstDash val="solid"/>
              <a:headEnd type="none" w="med" len="med"/>
              <a:tailEnd type="none" w="med" len="med"/>
            </a:ln>
          </p:spPr>
        </p:sp>
        <p:sp>
          <p:nvSpPr>
            <p:cNvPr id="25616" name="Rectangle 17"/>
            <p:cNvSpPr/>
            <p:nvPr/>
          </p:nvSpPr>
          <p:spPr>
            <a:xfrm>
              <a:off x="1024" y="715"/>
              <a:ext cx="162" cy="271"/>
            </a:xfrm>
            <a:prstGeom prst="rect">
              <a:avLst/>
            </a:prstGeom>
            <a:noFill/>
            <a:ln w="9525">
              <a:noFill/>
            </a:ln>
          </p:spPr>
          <p:txBody>
            <a:bodyPr wrap="none" lIns="0" tIns="0" rIns="0" bIns="0">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en-US" altLang="zh-CN" sz="2800" i="1" dirty="0">
                  <a:latin typeface="Times New Roman" panose="02020603050405020304" pitchFamily="18" charset="0"/>
                  <a:ea typeface="黑体" panose="02010609060101010101" pitchFamily="49" charset="-122"/>
                </a:rPr>
                <a:t>O</a:t>
              </a:r>
              <a:endParaRPr lang="en-US" altLang="zh-CN" sz="2800" i="1" dirty="0">
                <a:latin typeface="Times New Roman" panose="02020603050405020304" pitchFamily="18" charset="0"/>
                <a:ea typeface="黑体" panose="02010609060101010101" pitchFamily="49" charset="-122"/>
              </a:endParaRPr>
            </a:p>
          </p:txBody>
        </p:sp>
      </p:grpSp>
      <p:sp>
        <p:nvSpPr>
          <p:cNvPr id="8" name="矩形 7"/>
          <p:cNvSpPr/>
          <p:nvPr/>
        </p:nvSpPr>
        <p:spPr>
          <a:xfrm>
            <a:off x="6689725" y="1985963"/>
            <a:ext cx="419100" cy="522287"/>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C</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文本框 3"/>
          <p:cNvSpPr txBox="1"/>
          <p:nvPr/>
        </p:nvSpPr>
        <p:spPr>
          <a:xfrm>
            <a:off x="460375" y="1168400"/>
            <a:ext cx="8223250"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5.</a:t>
            </a:r>
            <a:r>
              <a:rPr lang="zh-CN" altLang="en-US" sz="2800" dirty="0">
                <a:latin typeface="Times New Roman" panose="02020603050405020304" pitchFamily="18" charset="0"/>
                <a:ea typeface="黑体" panose="02010609060101010101" pitchFamily="49" charset="-122"/>
              </a:rPr>
              <a:t>如图，平行四边形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的面积为20，对角线</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，点</a:t>
            </a:r>
            <a:r>
              <a:rPr lang="zh-CN" altLang="en-US" sz="2800" i="1" dirty="0">
                <a:latin typeface="Times New Roman" panose="02020603050405020304" pitchFamily="18" charset="0"/>
                <a:ea typeface="黑体" panose="02010609060101010101" pitchFamily="49" charset="-122"/>
              </a:rPr>
              <a:t>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F</a:t>
            </a:r>
            <a:r>
              <a:rPr lang="zh-CN" altLang="en-US" sz="2800" dirty="0">
                <a:latin typeface="Times New Roman" panose="02020603050405020304" pitchFamily="18" charset="0"/>
                <a:ea typeface="黑体" panose="02010609060101010101" pitchFamily="49" charset="-122"/>
              </a:rPr>
              <a:t>分别是</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CD</a:t>
            </a:r>
            <a:r>
              <a:rPr lang="zh-CN" altLang="en-US" sz="2800" dirty="0">
                <a:latin typeface="Times New Roman" panose="02020603050405020304" pitchFamily="18" charset="0"/>
                <a:ea typeface="黑体" panose="02010609060101010101" pitchFamily="49" charset="-122"/>
              </a:rPr>
              <a:t>上的点，且</a:t>
            </a:r>
            <a:r>
              <a:rPr lang="zh-CN" altLang="en-US" sz="2800" i="1" dirty="0">
                <a:latin typeface="Times New Roman" panose="02020603050405020304" pitchFamily="18" charset="0"/>
                <a:ea typeface="黑体" panose="02010609060101010101" pitchFamily="49" charset="-122"/>
              </a:rPr>
              <a:t>AE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DF</a:t>
            </a:r>
            <a:r>
              <a:rPr lang="zh-CN" altLang="en-US" sz="2800" dirty="0">
                <a:latin typeface="Times New Roman" panose="02020603050405020304" pitchFamily="18" charset="0"/>
                <a:ea typeface="黑体" panose="02010609060101010101" pitchFamily="49" charset="-122"/>
              </a:rPr>
              <a:t>，则图中阴影部分的面积为</a:t>
            </a:r>
            <a:r>
              <a:rPr lang="en-US" altLang="zh-CN" sz="2800" dirty="0">
                <a:latin typeface="Times New Roman" panose="02020603050405020304" pitchFamily="18" charset="0"/>
                <a:ea typeface="黑体" panose="02010609060101010101" pitchFamily="49" charset="-122"/>
              </a:rPr>
              <a:t>_______</a:t>
            </a:r>
            <a:r>
              <a:rPr lang="zh-CN" altLang="en-US"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pic>
        <p:nvPicPr>
          <p:cNvPr id="26627" name="图片 4"/>
          <p:cNvPicPr>
            <a:picLocks noChangeAspect="1"/>
          </p:cNvPicPr>
          <p:nvPr/>
        </p:nvPicPr>
        <p:blipFill>
          <a:blip r:embed="rId1"/>
          <a:stretch>
            <a:fillRect/>
          </a:stretch>
        </p:blipFill>
        <p:spPr>
          <a:xfrm>
            <a:off x="2962275" y="3297238"/>
            <a:ext cx="2797175" cy="2019300"/>
          </a:xfrm>
          <a:prstGeom prst="rect">
            <a:avLst/>
          </a:prstGeom>
          <a:noFill/>
          <a:ln w="9525">
            <a:noFill/>
          </a:ln>
        </p:spPr>
      </p:pic>
      <p:sp>
        <p:nvSpPr>
          <p:cNvPr id="8" name="矩形 7"/>
          <p:cNvSpPr/>
          <p:nvPr/>
        </p:nvSpPr>
        <p:spPr>
          <a:xfrm>
            <a:off x="6330950" y="2273300"/>
            <a:ext cx="360363" cy="522288"/>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Font typeface="Arial" panose="020B0604020202020204" pitchFamily="34" charset="0"/>
              <a:buNone/>
            </a:pPr>
            <a:r>
              <a:rPr lang="en-US" altLang="zh-CN" sz="2800" dirty="0">
                <a:solidFill>
                  <a:srgbClr val="FF0000"/>
                </a:solidFill>
                <a:latin typeface="Times New Roman" panose="02020603050405020304" pitchFamily="18" charset="0"/>
                <a:ea typeface="黑体" panose="02010609060101010101" pitchFamily="49" charset="-122"/>
              </a:rPr>
              <a:t>5</a:t>
            </a:r>
            <a:endParaRPr lang="en-US" altLang="zh-CN" sz="2800" dirty="0">
              <a:solidFill>
                <a:srgbClr val="FF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Text Box 2"/>
          <p:cNvSpPr txBox="1"/>
          <p:nvPr/>
        </p:nvSpPr>
        <p:spPr>
          <a:xfrm>
            <a:off x="395288" y="1246188"/>
            <a:ext cx="8569325" cy="138430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nSpc>
                <a:spcPct val="15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6.</a:t>
            </a:r>
            <a:r>
              <a:rPr lang="zh-CN" altLang="en-US" sz="2800" dirty="0">
                <a:latin typeface="Times New Roman" panose="02020603050405020304" pitchFamily="18" charset="0"/>
                <a:ea typeface="黑体" panose="02010609060101010101" pitchFamily="49" charset="-122"/>
              </a:rPr>
              <a:t>如图，平行四边形</a:t>
            </a:r>
            <a:r>
              <a:rPr lang="en-US" altLang="zh-CN"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中，对角线</a:t>
            </a:r>
            <a:r>
              <a:rPr lang="en-US" altLang="zh-CN" sz="2800" i="1" dirty="0">
                <a:latin typeface="Times New Roman" panose="02020603050405020304" pitchFamily="18" charset="0"/>
                <a:ea typeface="黑体" panose="02010609060101010101" pitchFamily="49" charset="-122"/>
              </a:rPr>
              <a:t>AC</a:t>
            </a:r>
            <a:r>
              <a:rPr lang="zh-CN" altLang="en-US" sz="2800" i="1"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相交于点</a:t>
            </a:r>
            <a:r>
              <a:rPr lang="en-US" altLang="zh-CN"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a:t>
            </a:r>
            <a:r>
              <a:rPr lang="en-US" altLang="zh-CN"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AB</a:t>
            </a:r>
            <a:r>
              <a:rPr lang="en-US" altLang="zh-CN" sz="2800" dirty="0">
                <a:latin typeface="Times New Roman" panose="02020603050405020304" pitchFamily="18" charset="0"/>
                <a:ea typeface="黑体" panose="02010609060101010101" pitchFamily="49" charset="-122"/>
              </a:rPr>
              <a:t>=3</a:t>
            </a:r>
            <a:r>
              <a:rPr lang="zh-CN" altLang="en-US" sz="2800" dirty="0">
                <a:latin typeface="Times New Roman" panose="02020603050405020304" pitchFamily="18" charset="0"/>
                <a:ea typeface="黑体" panose="02010609060101010101" pitchFamily="49" charset="-122"/>
              </a:rPr>
              <a:t>，</a:t>
            </a:r>
            <a:r>
              <a:rPr lang="en-US" altLang="zh-CN" sz="2800" i="1" dirty="0">
                <a:latin typeface="Times New Roman" panose="02020603050405020304" pitchFamily="18" charset="0"/>
                <a:ea typeface="黑体" panose="02010609060101010101" pitchFamily="49" charset="-122"/>
              </a:rPr>
              <a:t>AD</a:t>
            </a:r>
            <a:r>
              <a:rPr lang="en-US" altLang="zh-CN" sz="2800" dirty="0">
                <a:latin typeface="Times New Roman" panose="02020603050405020304" pitchFamily="18" charset="0"/>
                <a:ea typeface="黑体" panose="02010609060101010101" pitchFamily="49" charset="-122"/>
              </a:rPr>
              <a:t>=5</a:t>
            </a:r>
            <a:r>
              <a:rPr lang="zh-CN" altLang="en-US" sz="2800" dirty="0">
                <a:latin typeface="Times New Roman" panose="02020603050405020304" pitchFamily="18" charset="0"/>
                <a:ea typeface="黑体" panose="02010609060101010101" pitchFamily="49" charset="-122"/>
              </a:rPr>
              <a:t>，则</a:t>
            </a:r>
            <a:r>
              <a:rPr lang="en-US" altLang="zh-CN"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的长是</a:t>
            </a:r>
            <a:r>
              <a:rPr lang="zh-CN" altLang="en-US" sz="2800" u="sng" dirty="0">
                <a:latin typeface="Times New Roman" panose="02020603050405020304" pitchFamily="18" charset="0"/>
                <a:ea typeface="黑体" panose="02010609060101010101" pitchFamily="49" charset="-122"/>
              </a:rPr>
              <a:t>           </a:t>
            </a:r>
            <a:r>
              <a:rPr lang="en-US" altLang="zh-CN" sz="2800" dirty="0">
                <a:latin typeface="Times New Roman" panose="02020603050405020304" pitchFamily="18" charset="0"/>
                <a:ea typeface="黑体" panose="02010609060101010101" pitchFamily="49" charset="-122"/>
              </a:rPr>
              <a:t>.</a:t>
            </a:r>
            <a:endParaRPr lang="zh-CN" altLang="en-US" sz="2800" dirty="0">
              <a:latin typeface="Times New Roman" panose="02020603050405020304" pitchFamily="18" charset="0"/>
              <a:ea typeface="黑体" panose="02010609060101010101" pitchFamily="49" charset="-122"/>
            </a:endParaRPr>
          </a:p>
        </p:txBody>
      </p:sp>
      <p:pic>
        <p:nvPicPr>
          <p:cNvPr id="27651" name="Picture 11"/>
          <p:cNvPicPr>
            <a:picLocks noChangeAspect="1"/>
          </p:cNvPicPr>
          <p:nvPr/>
        </p:nvPicPr>
        <p:blipFill>
          <a:blip r:embed="rId1"/>
          <a:stretch>
            <a:fillRect/>
          </a:stretch>
        </p:blipFill>
        <p:spPr>
          <a:xfrm>
            <a:off x="2395538" y="3190875"/>
            <a:ext cx="4462462" cy="2301875"/>
          </a:xfrm>
          <a:prstGeom prst="rect">
            <a:avLst/>
          </a:prstGeom>
          <a:noFill/>
          <a:ln w="9525">
            <a:noFill/>
          </a:ln>
        </p:spPr>
      </p:pic>
      <p:graphicFrame>
        <p:nvGraphicFramePr>
          <p:cNvPr id="26" name="Object 24"/>
          <p:cNvGraphicFramePr>
            <a:graphicFrameLocks noChangeAspect="1"/>
          </p:cNvGraphicFramePr>
          <p:nvPr/>
        </p:nvGraphicFramePr>
        <p:xfrm>
          <a:off x="7445375" y="2041525"/>
          <a:ext cx="795338" cy="493713"/>
        </p:xfrm>
        <a:graphic>
          <a:graphicData uri="http://schemas.openxmlformats.org/presentationml/2006/ole">
            <mc:AlternateContent xmlns:mc="http://schemas.openxmlformats.org/markup-compatibility/2006">
              <mc:Choice xmlns:v="urn:schemas-microsoft-com:vml" Requires="v">
                <p:oleObj spid="_x0000_s3080" name="" r:id="rId2" imgW="368300" imgH="228600" progId="Equation.DSMT4">
                  <p:embed/>
                </p:oleObj>
              </mc:Choice>
              <mc:Fallback>
                <p:oleObj name="" r:id="rId2" imgW="368300" imgH="228600" progId="Equation.DSMT4">
                  <p:embed/>
                  <p:pic>
                    <p:nvPicPr>
                      <p:cNvPr id="0" name="图片 3079"/>
                      <p:cNvPicPr/>
                      <p:nvPr/>
                    </p:nvPicPr>
                    <p:blipFill>
                      <a:blip r:embed="rId3"/>
                      <a:stretch>
                        <a:fillRect/>
                      </a:stretch>
                    </p:blipFill>
                    <p:spPr>
                      <a:xfrm>
                        <a:off x="7445375" y="2041525"/>
                        <a:ext cx="795338" cy="493713"/>
                      </a:xfrm>
                      <a:prstGeom prst="rect">
                        <a:avLst/>
                      </a:prstGeom>
                      <a:noFill/>
                      <a:ln w="38100">
                        <a:noFill/>
                        <a:miter/>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
                                          </p:val>
                                        </p:tav>
                                        <p:tav tm="100000">
                                          <p:val>
                                            <p:strVal val="#ppt_x"/>
                                          </p:val>
                                        </p:tav>
                                      </p:tavLst>
                                    </p:anim>
                                    <p:anim calcmode="lin" valueType="num">
                                      <p:cBhvr>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文本框 3"/>
          <p:cNvSpPr txBox="1"/>
          <p:nvPr/>
        </p:nvSpPr>
        <p:spPr>
          <a:xfrm>
            <a:off x="569913" y="581025"/>
            <a:ext cx="8004175" cy="16414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7.</a:t>
            </a:r>
            <a:r>
              <a:rPr lang="zh-CN" altLang="en-US" sz="2800" dirty="0">
                <a:latin typeface="Times New Roman" panose="02020603050405020304" pitchFamily="18" charset="0"/>
                <a:ea typeface="黑体" panose="02010609060101010101" pitchFamily="49" charset="-122"/>
              </a:rPr>
              <a:t>如图，平行四边形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的对角线相交于点</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，且</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，过</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作</a:t>
            </a:r>
            <a:r>
              <a:rPr lang="zh-CN" altLang="en-US" sz="2800" i="1" dirty="0">
                <a:latin typeface="Times New Roman" panose="02020603050405020304" pitchFamily="18" charset="0"/>
                <a:ea typeface="黑体" panose="02010609060101010101" pitchFamily="49" charset="-122"/>
              </a:rPr>
              <a:t>OE</a:t>
            </a:r>
            <a:r>
              <a:rPr lang="zh-CN" altLang="en-US" sz="2800" dirty="0">
                <a:latin typeface="Times New Roman" panose="02020603050405020304" pitchFamily="18" charset="0"/>
                <a:ea typeface="黑体" panose="02010609060101010101" pitchFamily="49" charset="-122"/>
              </a:rPr>
              <a:t>⊥</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，交</a:t>
            </a:r>
            <a:r>
              <a:rPr lang="zh-CN" altLang="en-US" sz="2800" i="1" dirty="0">
                <a:latin typeface="Times New Roman" panose="02020603050405020304" pitchFamily="18" charset="0"/>
                <a:ea typeface="黑体" panose="02010609060101010101" pitchFamily="49" charset="-122"/>
              </a:rPr>
              <a:t>BC</a:t>
            </a:r>
            <a:r>
              <a:rPr lang="zh-CN" altLang="en-US" sz="2800" dirty="0">
                <a:latin typeface="Times New Roman" panose="02020603050405020304" pitchFamily="18" charset="0"/>
                <a:ea typeface="黑体" panose="02010609060101010101" pitchFamily="49" charset="-122"/>
              </a:rPr>
              <a:t>于点</a:t>
            </a:r>
            <a:r>
              <a:rPr lang="zh-CN" altLang="en-US" sz="2800" i="1" dirty="0">
                <a:latin typeface="Times New Roman" panose="02020603050405020304" pitchFamily="18" charset="0"/>
                <a:ea typeface="黑体" panose="02010609060101010101" pitchFamily="49" charset="-122"/>
              </a:rPr>
              <a:t>E</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若△</a:t>
            </a:r>
            <a:r>
              <a:rPr lang="zh-CN" altLang="en-US" sz="2800" i="1" dirty="0">
                <a:latin typeface="Times New Roman" panose="02020603050405020304" pitchFamily="18" charset="0"/>
                <a:ea typeface="黑体" panose="02010609060101010101" pitchFamily="49" charset="-122"/>
              </a:rPr>
              <a:t>CDE</a:t>
            </a:r>
            <a:r>
              <a:rPr lang="zh-CN" altLang="en-US" sz="2800" dirty="0">
                <a:latin typeface="Times New Roman" panose="02020603050405020304" pitchFamily="18" charset="0"/>
                <a:ea typeface="黑体" panose="02010609060101010101" pitchFamily="49" charset="-122"/>
              </a:rPr>
              <a:t>的周长为10，则平行四边形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的周长是多少？</a:t>
            </a:r>
            <a:endParaRPr lang="zh-CN" altLang="en-US" sz="2800" dirty="0">
              <a:latin typeface="Times New Roman" panose="02020603050405020304" pitchFamily="18" charset="0"/>
              <a:ea typeface="黑体" panose="02010609060101010101" pitchFamily="49" charset="-122"/>
            </a:endParaRPr>
          </a:p>
        </p:txBody>
      </p:sp>
      <p:sp>
        <p:nvSpPr>
          <p:cNvPr id="5" name="文本框 4"/>
          <p:cNvSpPr txBox="1"/>
          <p:nvPr/>
        </p:nvSpPr>
        <p:spPr>
          <a:xfrm>
            <a:off x="487363" y="2222500"/>
            <a:ext cx="6608762" cy="422592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解：∵四边形</a:t>
            </a:r>
            <a:r>
              <a:rPr lang="zh-CN" altLang="en-US"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是平行四边形，</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OD</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BD</a:t>
            </a:r>
            <a:r>
              <a:rPr lang="zh-CN" altLang="en-US" sz="2800" dirty="0">
                <a:solidFill>
                  <a:srgbClr val="FF0000"/>
                </a:solidFill>
                <a:latin typeface="Times New Roman" panose="02020603050405020304" pitchFamily="18" charset="0"/>
                <a:ea typeface="黑体" panose="02010609060101010101" pitchFamily="49" charset="-122"/>
              </a:rPr>
              <a:t>，</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DE</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CDE</a:t>
            </a:r>
            <a:r>
              <a:rPr lang="zh-CN" altLang="en-US" sz="2800" dirty="0">
                <a:solidFill>
                  <a:srgbClr val="FF0000"/>
                </a:solidFill>
                <a:latin typeface="Times New Roman" panose="02020603050405020304" pitchFamily="18" charset="0"/>
                <a:ea typeface="黑体" panose="02010609060101010101" pitchFamily="49" charset="-122"/>
              </a:rPr>
              <a:t>的周长为10，</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DE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CE</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=10，</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∴平行四边形</a:t>
            </a:r>
            <a:r>
              <a:rPr lang="zh-CN" altLang="en-US" sz="2800" i="1" dirty="0">
                <a:solidFill>
                  <a:srgbClr val="FF0000"/>
                </a:solidFill>
                <a:latin typeface="Times New Roman" panose="02020603050405020304" pitchFamily="18" charset="0"/>
                <a:ea typeface="黑体" panose="02010609060101010101" pitchFamily="49" charset="-122"/>
              </a:rPr>
              <a:t>ABCD</a:t>
            </a:r>
            <a:r>
              <a:rPr lang="zh-CN" altLang="en-US" sz="2800" dirty="0">
                <a:solidFill>
                  <a:srgbClr val="FF0000"/>
                </a:solidFill>
                <a:latin typeface="Times New Roman" panose="02020603050405020304" pitchFamily="18" charset="0"/>
                <a:ea typeface="黑体" panose="02010609060101010101" pitchFamily="49" charset="-122"/>
              </a:rPr>
              <a:t>的周长为</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2×</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BC</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CD</a:t>
            </a:r>
            <a:r>
              <a:rPr lang="en-US" altLang="zh-CN" sz="2800" dirty="0">
                <a:solidFill>
                  <a:srgbClr val="FF0000"/>
                </a:solidFill>
                <a:latin typeface="Times New Roman" panose="02020603050405020304" pitchFamily="18" charset="0"/>
                <a:ea typeface="黑体" panose="02010609060101010101" pitchFamily="49" charset="-122"/>
              </a:rPr>
              <a:t>)</a:t>
            </a:r>
            <a:r>
              <a:rPr lang="zh-CN" altLang="en-US" sz="2800" dirty="0">
                <a:solidFill>
                  <a:srgbClr val="FF0000"/>
                </a:solidFill>
                <a:latin typeface="Times New Roman" panose="02020603050405020304" pitchFamily="18" charset="0"/>
                <a:ea typeface="黑体" panose="02010609060101010101" pitchFamily="49" charset="-122"/>
              </a:rPr>
              <a:t>=20．</a:t>
            </a:r>
            <a:endParaRPr lang="zh-CN" altLang="en-US" sz="2800" dirty="0">
              <a:solidFill>
                <a:srgbClr val="FF0000"/>
              </a:solidFill>
              <a:latin typeface="Times New Roman" panose="02020603050405020304" pitchFamily="18" charset="0"/>
              <a:ea typeface="黑体" panose="02010609060101010101" pitchFamily="49" charset="-122"/>
            </a:endParaRPr>
          </a:p>
        </p:txBody>
      </p:sp>
      <p:pic>
        <p:nvPicPr>
          <p:cNvPr id="28676" name="图片 5"/>
          <p:cNvPicPr>
            <a:picLocks noChangeAspect="1"/>
          </p:cNvPicPr>
          <p:nvPr/>
        </p:nvPicPr>
        <p:blipFill>
          <a:blip r:embed="rId1"/>
          <a:stretch>
            <a:fillRect/>
          </a:stretch>
        </p:blipFill>
        <p:spPr>
          <a:xfrm>
            <a:off x="5870575" y="2643188"/>
            <a:ext cx="2917825" cy="18859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
                                            <p:txEl>
                                              <p:charRg st="0" end="18"/>
                                            </p:txEl>
                                          </p:spTgt>
                                        </p:tgtEl>
                                        <p:attrNameLst>
                                          <p:attrName>style.visibility</p:attrName>
                                        </p:attrNameLst>
                                      </p:cBhvr>
                                      <p:to>
                                        <p:strVal val="visible"/>
                                      </p:to>
                                    </p:set>
                                    <p:animEffect transition="in" filter="dissolve">
                                      <p:cBhvr>
                                        <p:cTn id="7" dur="500"/>
                                        <p:tgtEl>
                                          <p:spTgt spid="5">
                                            <p:txEl>
                                              <p:charRg st="0" end="18"/>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
                                            <p:txEl>
                                              <p:charRg st="18" end="38"/>
                                            </p:txEl>
                                          </p:spTgt>
                                        </p:tgtEl>
                                        <p:attrNameLst>
                                          <p:attrName>style.visibility</p:attrName>
                                        </p:attrNameLst>
                                      </p:cBhvr>
                                      <p:to>
                                        <p:strVal val="visible"/>
                                      </p:to>
                                    </p:set>
                                    <p:animEffect transition="in" filter="dissolve">
                                      <p:cBhvr>
                                        <p:cTn id="12" dur="500"/>
                                        <p:tgtEl>
                                          <p:spTgt spid="5">
                                            <p:txEl>
                                              <p:charRg st="18" end="3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5">
                                            <p:txEl>
                                              <p:charRg st="38" end="46"/>
                                            </p:txEl>
                                          </p:spTgt>
                                        </p:tgtEl>
                                        <p:attrNameLst>
                                          <p:attrName>style.visibility</p:attrName>
                                        </p:attrNameLst>
                                      </p:cBhvr>
                                      <p:to>
                                        <p:strVal val="visible"/>
                                      </p:to>
                                    </p:set>
                                    <p:animEffect transition="in" filter="dissolve">
                                      <p:cBhvr>
                                        <p:cTn id="17" dur="500"/>
                                        <p:tgtEl>
                                          <p:spTgt spid="5">
                                            <p:txEl>
                                              <p:charRg st="38" end="4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5">
                                            <p:txEl>
                                              <p:charRg st="46" end="54"/>
                                            </p:txEl>
                                          </p:spTgt>
                                        </p:tgtEl>
                                        <p:attrNameLst>
                                          <p:attrName>style.visibility</p:attrName>
                                        </p:attrNameLst>
                                      </p:cBhvr>
                                      <p:to>
                                        <p:strVal val="visible"/>
                                      </p:to>
                                    </p:set>
                                    <p:animEffect transition="in" filter="dissolve">
                                      <p:cBhvr>
                                        <p:cTn id="22" dur="500"/>
                                        <p:tgtEl>
                                          <p:spTgt spid="5">
                                            <p:txEl>
                                              <p:charRg st="46" end="5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5">
                                            <p:txEl>
                                              <p:charRg st="54" end="67"/>
                                            </p:txEl>
                                          </p:spTgt>
                                        </p:tgtEl>
                                        <p:attrNameLst>
                                          <p:attrName>style.visibility</p:attrName>
                                        </p:attrNameLst>
                                      </p:cBhvr>
                                      <p:to>
                                        <p:strVal val="visible"/>
                                      </p:to>
                                    </p:set>
                                    <p:animEffect transition="in" filter="dissolve">
                                      <p:cBhvr>
                                        <p:cTn id="27" dur="500"/>
                                        <p:tgtEl>
                                          <p:spTgt spid="5">
                                            <p:txEl>
                                              <p:charRg st="54" end="6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5">
                                            <p:txEl>
                                              <p:charRg st="67" end="96"/>
                                            </p:txEl>
                                          </p:spTgt>
                                        </p:tgtEl>
                                        <p:attrNameLst>
                                          <p:attrName>style.visibility</p:attrName>
                                        </p:attrNameLst>
                                      </p:cBhvr>
                                      <p:to>
                                        <p:strVal val="visible"/>
                                      </p:to>
                                    </p:set>
                                    <p:animEffect transition="in" filter="dissolve">
                                      <p:cBhvr>
                                        <p:cTn id="32" dur="500"/>
                                        <p:tgtEl>
                                          <p:spTgt spid="5">
                                            <p:txEl>
                                              <p:charRg st="67" end="9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5">
                                            <p:txEl>
                                              <p:charRg st="96" end="111"/>
                                            </p:txEl>
                                          </p:spTgt>
                                        </p:tgtEl>
                                        <p:attrNameLst>
                                          <p:attrName>style.visibility</p:attrName>
                                        </p:attrNameLst>
                                      </p:cBhvr>
                                      <p:to>
                                        <p:strVal val="visible"/>
                                      </p:to>
                                    </p:set>
                                    <p:animEffect transition="in" filter="dissolve">
                                      <p:cBhvr>
                                        <p:cTn id="37" dur="500"/>
                                        <p:tgtEl>
                                          <p:spTgt spid="5">
                                            <p:txEl>
                                              <p:charRg st="96" end="111"/>
                                            </p:txEl>
                                          </p:spTgt>
                                        </p:tgtEl>
                                      </p:cBhvr>
                                    </p:animEffect>
                                  </p:childTnLst>
                                </p:cTn>
                              </p:par>
                              <p:par>
                                <p:cTn id="38" presetID="9" presetClass="entr" presetSubtype="0" fill="hold" nodeType="withEffect">
                                  <p:stCondLst>
                                    <p:cond delay="0"/>
                                  </p:stCondLst>
                                  <p:childTnLst>
                                    <p:set>
                                      <p:cBhvr>
                                        <p:cTn id="39" dur="1" fill="hold">
                                          <p:stCondLst>
                                            <p:cond delay="0"/>
                                          </p:stCondLst>
                                        </p:cTn>
                                        <p:tgtEl>
                                          <p:spTgt spid="5">
                                            <p:txEl>
                                              <p:charRg st="111" end="125"/>
                                            </p:txEl>
                                          </p:spTgt>
                                        </p:tgtEl>
                                        <p:attrNameLst>
                                          <p:attrName>style.visibility</p:attrName>
                                        </p:attrNameLst>
                                      </p:cBhvr>
                                      <p:to>
                                        <p:strVal val="visible"/>
                                      </p:to>
                                    </p:set>
                                    <p:animEffect transition="in" filter="dissolve">
                                      <p:cBhvr>
                                        <p:cTn id="40" dur="500"/>
                                        <p:tgtEl>
                                          <p:spTgt spid="5">
                                            <p:txEl>
                                              <p:charRg st="111" end="12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文本框 3"/>
          <p:cNvSpPr txBox="1"/>
          <p:nvPr/>
        </p:nvSpPr>
        <p:spPr>
          <a:xfrm>
            <a:off x="327025" y="892175"/>
            <a:ext cx="8275638" cy="1512888"/>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10000"/>
              </a:lnSpc>
              <a:spcBef>
                <a:spcPct val="0"/>
              </a:spcBef>
              <a:buFont typeface="Arial" panose="020B0604020202020204" pitchFamily="34" charset="0"/>
              <a:buNone/>
            </a:pPr>
            <a:r>
              <a:rPr lang="en-US" altLang="zh-CN" sz="2800" dirty="0">
                <a:latin typeface="Times New Roman" panose="02020603050405020304" pitchFamily="18" charset="0"/>
                <a:ea typeface="黑体" panose="02010609060101010101" pitchFamily="49" charset="-122"/>
              </a:rPr>
              <a:t>8.</a:t>
            </a:r>
            <a:r>
              <a:rPr lang="zh-CN" altLang="en-US" sz="2800" dirty="0">
                <a:latin typeface="Times New Roman" panose="02020603050405020304" pitchFamily="18" charset="0"/>
                <a:ea typeface="黑体" panose="02010609060101010101" pitchFamily="49" charset="-122"/>
              </a:rPr>
              <a:t>如图，已知</a:t>
            </a:r>
            <a:r>
              <a:rPr lang="zh-CN" altLang="en-US" sz="2800" i="1" dirty="0">
                <a:latin typeface="Times New Roman" panose="02020603050405020304" pitchFamily="18" charset="0"/>
                <a:ea typeface="黑体" panose="02010609060101010101" pitchFamily="49" charset="-122"/>
              </a:rPr>
              <a:t>O</a:t>
            </a:r>
            <a:r>
              <a:rPr lang="zh-CN" altLang="en-US" sz="2800" dirty="0">
                <a:latin typeface="Times New Roman" panose="02020603050405020304" pitchFamily="18" charset="0"/>
                <a:ea typeface="黑体" panose="02010609060101010101" pitchFamily="49" charset="-122"/>
              </a:rPr>
              <a:t>是平行四边形</a:t>
            </a:r>
            <a:r>
              <a:rPr lang="zh-CN" altLang="en-US" sz="2800" i="1" dirty="0">
                <a:latin typeface="Times New Roman" panose="02020603050405020304" pitchFamily="18" charset="0"/>
                <a:ea typeface="黑体" panose="02010609060101010101" pitchFamily="49" charset="-122"/>
              </a:rPr>
              <a:t>ABCD</a:t>
            </a:r>
            <a:r>
              <a:rPr lang="zh-CN" altLang="en-US" sz="2800" dirty="0">
                <a:latin typeface="Times New Roman" panose="02020603050405020304" pitchFamily="18" charset="0"/>
                <a:ea typeface="黑体" panose="02010609060101010101" pitchFamily="49" charset="-122"/>
              </a:rPr>
              <a:t>的对角线的交点，</a:t>
            </a:r>
            <a:r>
              <a:rPr lang="zh-CN" altLang="en-US" sz="2800" i="1" dirty="0">
                <a:latin typeface="Times New Roman" panose="02020603050405020304" pitchFamily="18" charset="0"/>
                <a:ea typeface="黑体" panose="02010609060101010101" pitchFamily="49" charset="-122"/>
              </a:rPr>
              <a:t>AC</a:t>
            </a:r>
            <a:r>
              <a:rPr lang="zh-CN" altLang="en-US" sz="2800" dirty="0">
                <a:latin typeface="Times New Roman" panose="02020603050405020304" pitchFamily="18" charset="0"/>
                <a:ea typeface="黑体" panose="02010609060101010101" pitchFamily="49" charset="-122"/>
              </a:rPr>
              <a:t>=24，</a:t>
            </a:r>
            <a:r>
              <a:rPr lang="zh-CN" altLang="en-US" sz="2800" i="1" dirty="0">
                <a:latin typeface="Times New Roman" panose="02020603050405020304" pitchFamily="18" charset="0"/>
                <a:ea typeface="黑体" panose="02010609060101010101" pitchFamily="49" charset="-122"/>
              </a:rPr>
              <a:t>BD</a:t>
            </a:r>
            <a:r>
              <a:rPr lang="zh-CN" altLang="en-US" sz="2800" dirty="0">
                <a:latin typeface="Times New Roman" panose="02020603050405020304" pitchFamily="18" charset="0"/>
                <a:ea typeface="黑体" panose="02010609060101010101" pitchFamily="49" charset="-122"/>
              </a:rPr>
              <a:t>=18，</a:t>
            </a:r>
            <a:r>
              <a:rPr lang="zh-CN" altLang="en-US" sz="2800" i="1" dirty="0">
                <a:latin typeface="Times New Roman" panose="02020603050405020304" pitchFamily="18" charset="0"/>
                <a:ea typeface="黑体" panose="02010609060101010101" pitchFamily="49" charset="-122"/>
              </a:rPr>
              <a:t>AB</a:t>
            </a:r>
            <a:r>
              <a:rPr lang="zh-CN" altLang="en-US" sz="2800" dirty="0">
                <a:latin typeface="Times New Roman" panose="02020603050405020304" pitchFamily="18" charset="0"/>
                <a:ea typeface="黑体" panose="02010609060101010101" pitchFamily="49" charset="-122"/>
              </a:rPr>
              <a:t>=16，求△</a:t>
            </a:r>
            <a:r>
              <a:rPr lang="zh-CN" altLang="en-US" sz="2800" i="1" dirty="0">
                <a:latin typeface="Times New Roman" panose="02020603050405020304" pitchFamily="18" charset="0"/>
                <a:ea typeface="黑体" panose="02010609060101010101" pitchFamily="49" charset="-122"/>
              </a:rPr>
              <a:t>OCD</a:t>
            </a:r>
            <a:r>
              <a:rPr lang="zh-CN" altLang="en-US" sz="2800" dirty="0">
                <a:latin typeface="Times New Roman" panose="02020603050405020304" pitchFamily="18" charset="0"/>
                <a:ea typeface="黑体" panose="02010609060101010101" pitchFamily="49" charset="-122"/>
              </a:rPr>
              <a:t>的周长及</a:t>
            </a:r>
            <a:r>
              <a:rPr lang="zh-CN" altLang="en-US" sz="2800" i="1" dirty="0">
                <a:latin typeface="Times New Roman" panose="02020603050405020304" pitchFamily="18" charset="0"/>
                <a:ea typeface="黑体" panose="02010609060101010101" pitchFamily="49" charset="-122"/>
              </a:rPr>
              <a:t>AD</a:t>
            </a:r>
            <a:r>
              <a:rPr lang="zh-CN" altLang="en-US" sz="2800" dirty="0">
                <a:latin typeface="Times New Roman" panose="02020603050405020304" pitchFamily="18" charset="0"/>
                <a:ea typeface="黑体" panose="02010609060101010101" pitchFamily="49" charset="-122"/>
              </a:rPr>
              <a:t>边的取值范围．</a:t>
            </a:r>
            <a:endParaRPr lang="zh-CN" altLang="en-US" sz="2800" dirty="0">
              <a:latin typeface="Times New Roman" panose="02020603050405020304" pitchFamily="18" charset="0"/>
              <a:ea typeface="黑体" panose="02010609060101010101" pitchFamily="49" charset="-122"/>
            </a:endParaRPr>
          </a:p>
        </p:txBody>
      </p:sp>
      <p:sp>
        <p:nvSpPr>
          <p:cNvPr id="12290" name="文本框 4"/>
          <p:cNvSpPr txBox="1"/>
          <p:nvPr/>
        </p:nvSpPr>
        <p:spPr>
          <a:xfrm>
            <a:off x="393700" y="3249613"/>
            <a:ext cx="8542338" cy="319246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解：由题意得</a:t>
            </a:r>
            <a:r>
              <a:rPr lang="zh-CN" altLang="en-US" sz="2800" i="1" dirty="0">
                <a:solidFill>
                  <a:srgbClr val="FF0000"/>
                </a:solidFill>
                <a:latin typeface="Times New Roman" panose="02020603050405020304" pitchFamily="18" charset="0"/>
                <a:ea typeface="黑体" panose="02010609060101010101" pitchFamily="49" charset="-122"/>
              </a:rPr>
              <a:t>OA</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OC</a:t>
            </a:r>
            <a:r>
              <a:rPr lang="zh-CN" altLang="en-US" sz="2800" dirty="0">
                <a:solidFill>
                  <a:srgbClr val="FF0000"/>
                </a:solidFill>
                <a:latin typeface="Times New Roman" panose="02020603050405020304" pitchFamily="18" charset="0"/>
                <a:ea typeface="黑体" panose="02010609060101010101" pitchFamily="49" charset="-122"/>
              </a:rPr>
              <a:t>=12，</a:t>
            </a:r>
            <a:r>
              <a:rPr lang="zh-CN" altLang="en-US" sz="2800" i="1" dirty="0">
                <a:solidFill>
                  <a:srgbClr val="FF0000"/>
                </a:solidFill>
                <a:latin typeface="Times New Roman" panose="02020603050405020304" pitchFamily="18" charset="0"/>
                <a:ea typeface="黑体" panose="02010609060101010101" pitchFamily="49" charset="-122"/>
              </a:rPr>
              <a:t>OB</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OD</a:t>
            </a:r>
            <a:r>
              <a:rPr lang="zh-CN" altLang="en-US" sz="2800" dirty="0">
                <a:solidFill>
                  <a:srgbClr val="FF0000"/>
                </a:solidFill>
                <a:latin typeface="Times New Roman" panose="02020603050405020304" pitchFamily="18" charset="0"/>
                <a:ea typeface="黑体" panose="02010609060101010101" pitchFamily="49" charset="-122"/>
              </a:rPr>
              <a:t>=9，</a:t>
            </a:r>
            <a:r>
              <a:rPr lang="zh-CN" altLang="en-US" sz="2800" i="1" dirty="0">
                <a:solidFill>
                  <a:srgbClr val="FF0000"/>
                </a:solidFill>
                <a:latin typeface="Times New Roman" panose="02020603050405020304" pitchFamily="18" charset="0"/>
                <a:ea typeface="黑体" panose="02010609060101010101" pitchFamily="49" charset="-122"/>
              </a:rPr>
              <a:t>CD</a:t>
            </a: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AB</a:t>
            </a:r>
            <a:r>
              <a:rPr lang="zh-CN" altLang="en-US" sz="2800" dirty="0">
                <a:solidFill>
                  <a:srgbClr val="FF0000"/>
                </a:solidFill>
                <a:latin typeface="Times New Roman" panose="02020603050405020304" pitchFamily="18" charset="0"/>
                <a:ea typeface="黑体" panose="02010609060101010101" pitchFamily="49" charset="-122"/>
              </a:rPr>
              <a:t>=16</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a:t>
            </a:r>
            <a:r>
              <a:rPr lang="zh-CN" altLang="en-US" sz="2800" i="1" dirty="0">
                <a:solidFill>
                  <a:srgbClr val="FF0000"/>
                </a:solidFill>
                <a:latin typeface="Times New Roman" panose="02020603050405020304" pitchFamily="18" charset="0"/>
                <a:ea typeface="黑体" panose="02010609060101010101" pitchFamily="49" charset="-122"/>
              </a:rPr>
              <a:t>OCD</a:t>
            </a:r>
            <a:r>
              <a:rPr lang="zh-CN" altLang="en-US" sz="2800" dirty="0">
                <a:solidFill>
                  <a:srgbClr val="FF0000"/>
                </a:solidFill>
                <a:latin typeface="Times New Roman" panose="02020603050405020304" pitchFamily="18" charset="0"/>
                <a:ea typeface="黑体" panose="02010609060101010101" pitchFamily="49" charset="-122"/>
              </a:rPr>
              <a:t>的周长为12+9+16=37</a:t>
            </a:r>
            <a:r>
              <a:rPr lang="en-US" altLang="zh-CN" sz="2800" dirty="0">
                <a:solidFill>
                  <a:srgbClr val="FF0000"/>
                </a:solidFill>
                <a:latin typeface="Times New Roman" panose="02020603050405020304" pitchFamily="18" charset="0"/>
                <a:ea typeface="黑体" panose="02010609060101010101" pitchFamily="49" charset="-122"/>
              </a:rPr>
              <a:t>.</a:t>
            </a:r>
            <a:endParaRPr lang="en-US" altLang="zh-CN"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在△</a:t>
            </a:r>
            <a:r>
              <a:rPr lang="zh-CN" altLang="en-US" sz="2800" i="1" dirty="0">
                <a:solidFill>
                  <a:srgbClr val="FF0000"/>
                </a:solidFill>
                <a:latin typeface="Times New Roman" panose="02020603050405020304" pitchFamily="18" charset="0"/>
                <a:ea typeface="黑体" panose="02010609060101010101" pitchFamily="49" charset="-122"/>
              </a:rPr>
              <a:t>ACD</a:t>
            </a:r>
            <a:r>
              <a:rPr lang="zh-CN" altLang="en-US" sz="2800" dirty="0">
                <a:solidFill>
                  <a:srgbClr val="FF0000"/>
                </a:solidFill>
                <a:latin typeface="Times New Roman" panose="02020603050405020304" pitchFamily="18" charset="0"/>
                <a:ea typeface="黑体" panose="02010609060101010101" pitchFamily="49" charset="-122"/>
              </a:rPr>
              <a:t>中，2</a:t>
            </a:r>
            <a:r>
              <a:rPr lang="en-US" altLang="zh-CN" sz="2800" dirty="0">
                <a:solidFill>
                  <a:srgbClr val="FF0000"/>
                </a:solidFill>
                <a:latin typeface="Times New Roman" panose="02020603050405020304" pitchFamily="18" charset="0"/>
                <a:ea typeface="黑体" panose="02010609060101010101" pitchFamily="49" charset="-122"/>
              </a:rPr>
              <a:t>4</a:t>
            </a:r>
            <a:r>
              <a:rPr lang="zh-CN" altLang="en-US" sz="2800" dirty="0">
                <a:solidFill>
                  <a:srgbClr val="FF0000"/>
                </a:solidFill>
                <a:latin typeface="Times New Roman" panose="02020603050405020304" pitchFamily="18" charset="0"/>
                <a:ea typeface="黑体" panose="02010609060101010101" pitchFamily="49" charset="-122"/>
              </a:rPr>
              <a:t>-16＜</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＜24+16，∴8＜</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＜40；</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在△</a:t>
            </a:r>
            <a:r>
              <a:rPr lang="zh-CN" altLang="en-US" sz="2800" i="1" dirty="0">
                <a:solidFill>
                  <a:srgbClr val="FF0000"/>
                </a:solidFill>
                <a:latin typeface="Times New Roman" panose="02020603050405020304" pitchFamily="18" charset="0"/>
                <a:ea typeface="黑体" panose="02010609060101010101" pitchFamily="49" charset="-122"/>
              </a:rPr>
              <a:t>ABD</a:t>
            </a:r>
            <a:r>
              <a:rPr lang="zh-CN" altLang="en-US" sz="2800" dirty="0">
                <a:solidFill>
                  <a:srgbClr val="FF0000"/>
                </a:solidFill>
                <a:latin typeface="Times New Roman" panose="02020603050405020304" pitchFamily="18" charset="0"/>
                <a:ea typeface="黑体" panose="02010609060101010101" pitchFamily="49" charset="-122"/>
              </a:rPr>
              <a:t>中，18-16＜</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＜18+16，∴2＜</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＜34；</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在△</a:t>
            </a:r>
            <a:r>
              <a:rPr lang="zh-CN" altLang="en-US" sz="2800" i="1" dirty="0">
                <a:solidFill>
                  <a:srgbClr val="FF0000"/>
                </a:solidFill>
                <a:latin typeface="Times New Roman" panose="02020603050405020304" pitchFamily="18" charset="0"/>
                <a:ea typeface="黑体" panose="02010609060101010101" pitchFamily="49" charset="-122"/>
              </a:rPr>
              <a:t>AOD</a:t>
            </a:r>
            <a:r>
              <a:rPr lang="zh-CN" altLang="en-US" sz="2800" dirty="0">
                <a:solidFill>
                  <a:srgbClr val="FF0000"/>
                </a:solidFill>
                <a:latin typeface="Times New Roman" panose="02020603050405020304" pitchFamily="18" charset="0"/>
                <a:ea typeface="黑体" panose="02010609060101010101" pitchFamily="49" charset="-122"/>
              </a:rPr>
              <a:t>中，12-9＜</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＜12+9，∴3＜</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＜21．</a:t>
            </a:r>
            <a:endParaRPr lang="zh-CN" altLang="en-US" sz="2800" dirty="0">
              <a:solidFill>
                <a:srgbClr val="FF0000"/>
              </a:solidFill>
              <a:latin typeface="Times New Roman" panose="02020603050405020304" pitchFamily="18" charset="0"/>
              <a:ea typeface="黑体" panose="02010609060101010101" pitchFamily="49" charset="-122"/>
            </a:endParaRPr>
          </a:p>
          <a:p>
            <a:pPr marL="0" lvl="0" indent="0" eaLnBrk="1" hangingPunct="1">
              <a:lnSpc>
                <a:spcPct val="120000"/>
              </a:lnSpc>
              <a:spcBef>
                <a:spcPct val="0"/>
              </a:spcBef>
              <a:buFont typeface="Arial" panose="020B0604020202020204" pitchFamily="34" charset="0"/>
              <a:buNone/>
            </a:pPr>
            <a:r>
              <a:rPr lang="zh-CN" altLang="en-US" sz="2800" dirty="0">
                <a:solidFill>
                  <a:srgbClr val="FF0000"/>
                </a:solidFill>
                <a:latin typeface="Times New Roman" panose="02020603050405020304" pitchFamily="18" charset="0"/>
                <a:ea typeface="黑体" panose="02010609060101010101" pitchFamily="49" charset="-122"/>
              </a:rPr>
              <a:t>综上所述，</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的取值范围应是8＜</a:t>
            </a:r>
            <a:r>
              <a:rPr lang="zh-CN" altLang="en-US" sz="2800" i="1" dirty="0">
                <a:solidFill>
                  <a:srgbClr val="FF0000"/>
                </a:solidFill>
                <a:latin typeface="Times New Roman" panose="02020603050405020304" pitchFamily="18" charset="0"/>
                <a:ea typeface="黑体" panose="02010609060101010101" pitchFamily="49" charset="-122"/>
              </a:rPr>
              <a:t>AD</a:t>
            </a:r>
            <a:r>
              <a:rPr lang="zh-CN" altLang="en-US" sz="2800" dirty="0">
                <a:solidFill>
                  <a:srgbClr val="FF0000"/>
                </a:solidFill>
                <a:latin typeface="Times New Roman" panose="02020603050405020304" pitchFamily="18" charset="0"/>
                <a:ea typeface="黑体" panose="02010609060101010101" pitchFamily="49" charset="-122"/>
              </a:rPr>
              <a:t>＜21．</a:t>
            </a:r>
            <a:endParaRPr lang="zh-CN" altLang="en-US" sz="2800" dirty="0">
              <a:solidFill>
                <a:srgbClr val="FF0000"/>
              </a:solidFill>
              <a:latin typeface="Times New Roman" panose="02020603050405020304" pitchFamily="18" charset="0"/>
              <a:ea typeface="黑体" panose="02010609060101010101" pitchFamily="49" charset="-122"/>
            </a:endParaRPr>
          </a:p>
        </p:txBody>
      </p:sp>
      <p:pic>
        <p:nvPicPr>
          <p:cNvPr id="29700" name="图片 -2147482620"/>
          <p:cNvPicPr>
            <a:picLocks noChangeAspect="1"/>
          </p:cNvPicPr>
          <p:nvPr/>
        </p:nvPicPr>
        <p:blipFill>
          <a:blip r:embed="rId1">
            <a:clrChange>
              <a:clrFrom>
                <a:srgbClr val="FFFFFF"/>
              </a:clrFrom>
              <a:clrTo>
                <a:srgbClr val="FFFFFF">
                  <a:alpha val="0"/>
                </a:srgbClr>
              </a:clrTo>
            </a:clrChange>
          </a:blip>
          <a:stretch>
            <a:fillRect/>
          </a:stretch>
        </p:blipFill>
        <p:spPr>
          <a:xfrm>
            <a:off x="2635250" y="2003425"/>
            <a:ext cx="2974975" cy="1246188"/>
          </a:xfrm>
          <a:prstGeom prst="rect">
            <a:avLst/>
          </a:prstGeom>
          <a:noFill/>
          <a:ln w="9525">
            <a:noFill/>
          </a:ln>
        </p:spPr>
      </p:pic>
      <p:sp>
        <p:nvSpPr>
          <p:cNvPr id="12292" name="云形标注 6"/>
          <p:cNvSpPr/>
          <p:nvPr/>
        </p:nvSpPr>
        <p:spPr>
          <a:xfrm>
            <a:off x="6100763" y="2085975"/>
            <a:ext cx="2876550" cy="1081088"/>
          </a:xfrm>
          <a:prstGeom prst="cloudCallout">
            <a:avLst>
              <a:gd name="adj1" fmla="val -120491"/>
              <a:gd name="adj2" fmla="val -59815"/>
            </a:avLst>
          </a:prstGeom>
          <a:solidFill>
            <a:schemeClr val="accent1"/>
          </a:solid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400" dirty="0">
                <a:latin typeface="Times New Roman" panose="02020603050405020304" pitchFamily="18" charset="0"/>
                <a:ea typeface="黑体" panose="02010609060101010101" pitchFamily="49" charset="-122"/>
              </a:rPr>
              <a:t>与三角形三边关系结合</a:t>
            </a:r>
            <a:endParaRPr lang="zh-CN" altLang="en-US" sz="2400" dirty="0">
              <a:latin typeface="Times New Roman" panose="02020603050405020304" pitchFamily="18" charset="0"/>
              <a:ea typeface="黑体" panose="02010609060101010101" pitchFamily="49" charset="-122"/>
            </a:endParaRPr>
          </a:p>
        </p:txBody>
      </p:sp>
      <p:sp>
        <p:nvSpPr>
          <p:cNvPr id="14" name="文本框 13"/>
          <p:cNvSpPr txBox="1"/>
          <p:nvPr/>
        </p:nvSpPr>
        <p:spPr>
          <a:xfrm>
            <a:off x="392113" y="520700"/>
            <a:ext cx="2092325" cy="519113"/>
          </a:xfrm>
          <a:prstGeom prst="rect">
            <a:avLst/>
          </a:prstGeom>
          <a:noFill/>
        </p:spPr>
        <p:txBody>
          <a:bodyPr>
            <a:spAutoFit/>
          </a:bodyPr>
          <a:lstStyle/>
          <a:p>
            <a:pPr marR="0" defTabSz="914400">
              <a:buClrTx/>
              <a:buSzTx/>
              <a:defRPr/>
            </a:pPr>
            <a:r>
              <a:rPr kumimoji="0" lang="zh-CN" altLang="en-US" sz="2800" kern="1200" cap="none" spc="0" normalizeH="0" baseline="0" noProof="0" dirty="0">
                <a:solidFill>
                  <a:schemeClr val="accent6">
                    <a:lumMod val="75000"/>
                  </a:schemeClr>
                </a:solidFill>
                <a:latin typeface="黑体" panose="02010609060101010101" pitchFamily="49" charset="-122"/>
                <a:ea typeface="黑体" panose="02010609060101010101" pitchFamily="49" charset="-122"/>
                <a:cs typeface="+mn-cs"/>
                <a:sym typeface="+mn-ea"/>
              </a:rPr>
              <a:t>能力提升：</a:t>
            </a:r>
            <a:endParaRPr kumimoji="0" lang="zh-CN" altLang="en-US" sz="2800" kern="1200" cap="none" spc="0" normalizeH="0" baseline="0" noProof="0" dirty="0">
              <a:solidFill>
                <a:schemeClr val="accent6">
                  <a:lumMod val="75000"/>
                </a:schemeClr>
              </a:solidFill>
              <a:latin typeface="黑体" panose="02010609060101010101" pitchFamily="49" charset="-122"/>
              <a:ea typeface="黑体" panose="02010609060101010101" pitchFamily="49" charset="-122"/>
              <a:cs typeface="+mn-cs"/>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dissolve">
                                      <p:cBhvr>
                                        <p:cTn id="7" dur="500"/>
                                        <p:tgtEl>
                                          <p:spTgt spid="1229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2290">
                                            <p:txEl>
                                              <p:charRg st="0" end="33"/>
                                            </p:txEl>
                                          </p:spTgt>
                                        </p:tgtEl>
                                        <p:attrNameLst>
                                          <p:attrName>style.visibility</p:attrName>
                                        </p:attrNameLst>
                                      </p:cBhvr>
                                      <p:to>
                                        <p:strVal val="visible"/>
                                      </p:to>
                                    </p:set>
                                    <p:animEffect transition="in" filter="dissolve">
                                      <p:cBhvr>
                                        <p:cTn id="12" dur="500"/>
                                        <p:tgtEl>
                                          <p:spTgt spid="12290">
                                            <p:txEl>
                                              <p:charRg st="0" end="3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2290">
                                            <p:txEl>
                                              <p:charRg st="33" end="54"/>
                                            </p:txEl>
                                          </p:spTgt>
                                        </p:tgtEl>
                                        <p:attrNameLst>
                                          <p:attrName>style.visibility</p:attrName>
                                        </p:attrNameLst>
                                      </p:cBhvr>
                                      <p:to>
                                        <p:strVal val="visible"/>
                                      </p:to>
                                    </p:set>
                                    <p:animEffect transition="in" filter="dissolve">
                                      <p:cBhvr>
                                        <p:cTn id="17" dur="500"/>
                                        <p:tgtEl>
                                          <p:spTgt spid="12290">
                                            <p:txEl>
                                              <p:charRg st="33" end="5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2290">
                                            <p:txEl>
                                              <p:charRg st="54" end="86"/>
                                            </p:txEl>
                                          </p:spTgt>
                                        </p:tgtEl>
                                        <p:attrNameLst>
                                          <p:attrName>style.visibility</p:attrName>
                                        </p:attrNameLst>
                                      </p:cBhvr>
                                      <p:to>
                                        <p:strVal val="visible"/>
                                      </p:to>
                                    </p:set>
                                    <p:animEffect transition="in" filter="dissolve">
                                      <p:cBhvr>
                                        <p:cTn id="22" dur="500"/>
                                        <p:tgtEl>
                                          <p:spTgt spid="12290">
                                            <p:txEl>
                                              <p:charRg st="54" end="8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2290">
                                            <p:txEl>
                                              <p:charRg st="86" end="118"/>
                                            </p:txEl>
                                          </p:spTgt>
                                        </p:tgtEl>
                                        <p:attrNameLst>
                                          <p:attrName>style.visibility</p:attrName>
                                        </p:attrNameLst>
                                      </p:cBhvr>
                                      <p:to>
                                        <p:strVal val="visible"/>
                                      </p:to>
                                    </p:set>
                                    <p:animEffect transition="in" filter="dissolve">
                                      <p:cBhvr>
                                        <p:cTn id="27" dur="500"/>
                                        <p:tgtEl>
                                          <p:spTgt spid="12290">
                                            <p:txEl>
                                              <p:charRg st="86" end="11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12290">
                                            <p:txEl>
                                              <p:charRg st="118" end="148"/>
                                            </p:txEl>
                                          </p:spTgt>
                                        </p:tgtEl>
                                        <p:attrNameLst>
                                          <p:attrName>style.visibility</p:attrName>
                                        </p:attrNameLst>
                                      </p:cBhvr>
                                      <p:to>
                                        <p:strVal val="visible"/>
                                      </p:to>
                                    </p:set>
                                    <p:animEffect transition="in" filter="dissolve">
                                      <p:cBhvr>
                                        <p:cTn id="32" dur="500"/>
                                        <p:tgtEl>
                                          <p:spTgt spid="12290">
                                            <p:txEl>
                                              <p:charRg st="118" end="14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12290">
                                            <p:txEl>
                                              <p:charRg st="148" end="171"/>
                                            </p:txEl>
                                          </p:spTgt>
                                        </p:tgtEl>
                                        <p:attrNameLst>
                                          <p:attrName>style.visibility</p:attrName>
                                        </p:attrNameLst>
                                      </p:cBhvr>
                                      <p:to>
                                        <p:strVal val="visible"/>
                                      </p:to>
                                    </p:set>
                                    <p:animEffect transition="in" filter="dissolve">
                                      <p:cBhvr>
                                        <p:cTn id="37" dur="500"/>
                                        <p:tgtEl>
                                          <p:spTgt spid="12290">
                                            <p:txEl>
                                              <p:charRg st="148" end="17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矩形 80"/>
          <p:cNvSpPr/>
          <p:nvPr/>
        </p:nvSpPr>
        <p:spPr>
          <a:xfrm>
            <a:off x="0" y="58738"/>
            <a:ext cx="1217613" cy="400050"/>
          </a:xfrm>
          <a:prstGeom prst="rect">
            <a:avLst/>
          </a:prstGeom>
          <a:noFill/>
          <a:ln w="9525">
            <a:noFill/>
          </a:ln>
        </p:spPr>
        <p:txBody>
          <a:bodyPr wrap="non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000" b="1" dirty="0">
                <a:solidFill>
                  <a:srgbClr val="228B8B"/>
                </a:solidFill>
                <a:ea typeface="FZYaoTi" pitchFamily="2" charset="-122"/>
              </a:rPr>
              <a:t>课堂小结</a:t>
            </a:r>
            <a:endParaRPr lang="zh-CN" altLang="en-US" sz="2000" dirty="0">
              <a:solidFill>
                <a:srgbClr val="228B8B"/>
              </a:solidFill>
            </a:endParaRPr>
          </a:p>
        </p:txBody>
      </p:sp>
      <p:sp>
        <p:nvSpPr>
          <p:cNvPr id="20" name="TextBox 19"/>
          <p:cNvSpPr txBox="1"/>
          <p:nvPr/>
        </p:nvSpPr>
        <p:spPr>
          <a:xfrm>
            <a:off x="407988" y="2381250"/>
            <a:ext cx="1503362" cy="1816100"/>
          </a:xfrm>
          <a:prstGeom prst="rect">
            <a:avLst/>
          </a:prstGeom>
          <a:no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dist"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平行四</a:t>
            </a:r>
            <a:endParaRPr lang="zh-CN" altLang="en-US" sz="2800" dirty="0">
              <a:latin typeface="黑体" panose="02010609060101010101" pitchFamily="49" charset="-122"/>
              <a:ea typeface="黑体" panose="02010609060101010101" pitchFamily="49" charset="-122"/>
            </a:endParaRPr>
          </a:p>
          <a:p>
            <a:pPr marL="0" lvl="0" indent="0" algn="dist"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边形对角线的</a:t>
            </a:r>
            <a:endParaRPr lang="zh-CN" altLang="en-US" sz="2800" dirty="0">
              <a:latin typeface="黑体" panose="02010609060101010101" pitchFamily="49" charset="-122"/>
              <a:ea typeface="黑体" panose="02010609060101010101" pitchFamily="49" charset="-122"/>
            </a:endParaRPr>
          </a:p>
          <a:p>
            <a:pPr marL="0" lvl="0" indent="0" algn="dist"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性质</a:t>
            </a:r>
            <a:endParaRPr lang="zh-CN" altLang="en-US" sz="2800" dirty="0">
              <a:latin typeface="黑体" panose="02010609060101010101" pitchFamily="49" charset="-122"/>
              <a:ea typeface="黑体" panose="02010609060101010101" pitchFamily="49" charset="-122"/>
            </a:endParaRPr>
          </a:p>
        </p:txBody>
      </p:sp>
      <p:sp>
        <p:nvSpPr>
          <p:cNvPr id="31" name="TextBox 10"/>
          <p:cNvSpPr txBox="1"/>
          <p:nvPr/>
        </p:nvSpPr>
        <p:spPr>
          <a:xfrm>
            <a:off x="2635250" y="787400"/>
            <a:ext cx="4559300" cy="520700"/>
          </a:xfrm>
          <a:prstGeom prst="rect">
            <a:avLst/>
          </a:prstGeom>
          <a:no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平行四边形对角线互相平分</a:t>
            </a:r>
            <a:endParaRPr lang="zh-CN" altLang="en-US" sz="2800" dirty="0">
              <a:latin typeface="黑体" panose="02010609060101010101" pitchFamily="49" charset="-122"/>
              <a:ea typeface="黑体" panose="02010609060101010101" pitchFamily="49" charset="-122"/>
            </a:endParaRPr>
          </a:p>
        </p:txBody>
      </p:sp>
      <p:sp>
        <p:nvSpPr>
          <p:cNvPr id="19" name="左大括号 18"/>
          <p:cNvSpPr/>
          <p:nvPr/>
        </p:nvSpPr>
        <p:spPr>
          <a:xfrm>
            <a:off x="1974850" y="982663"/>
            <a:ext cx="596900" cy="4203700"/>
          </a:xfrm>
          <a:prstGeom prst="leftBrace">
            <a:avLst>
              <a:gd name="adj1" fmla="val 7792"/>
              <a:gd name="adj2" fmla="val 50000"/>
            </a:avLst>
          </a:prstGeom>
          <a:solidFill>
            <a:schemeClr val="accent1"/>
          </a:solidFill>
          <a:ln w="25400"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endParaRPr lang="zh-CN" altLang="en-US" sz="2800" dirty="0"/>
          </a:p>
        </p:txBody>
      </p:sp>
      <p:sp>
        <p:nvSpPr>
          <p:cNvPr id="23" name="TextBox 10"/>
          <p:cNvSpPr txBox="1"/>
          <p:nvPr/>
        </p:nvSpPr>
        <p:spPr>
          <a:xfrm>
            <a:off x="2625725" y="3243263"/>
            <a:ext cx="5988050" cy="954087"/>
          </a:xfrm>
          <a:prstGeom prst="rect">
            <a:avLst/>
          </a:prstGeom>
          <a:no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黑体" panose="02010609060101010101" pitchFamily="49" charset="-122"/>
                <a:ea typeface="黑体" panose="02010609060101010101" pitchFamily="49" charset="-122"/>
              </a:rPr>
              <a:t>两条对角线分平行四边形为面积相等的四个三角形</a:t>
            </a:r>
            <a:endParaRPr lang="zh-CN" altLang="en-US" sz="2800" dirty="0">
              <a:latin typeface="黑体" panose="02010609060101010101" pitchFamily="49" charset="-122"/>
              <a:ea typeface="黑体" panose="02010609060101010101" pitchFamily="49" charset="-122"/>
            </a:endParaRPr>
          </a:p>
        </p:txBody>
      </p:sp>
      <p:sp>
        <p:nvSpPr>
          <p:cNvPr id="13" name="TextBox 10"/>
          <p:cNvSpPr txBox="1"/>
          <p:nvPr/>
        </p:nvSpPr>
        <p:spPr>
          <a:xfrm>
            <a:off x="2635250" y="1617663"/>
            <a:ext cx="5978525" cy="1384300"/>
          </a:xfrm>
          <a:prstGeom prst="rect">
            <a:avLst/>
          </a:prstGeom>
          <a:no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过平行四边形的对角线交点作直线与平行四边形的一组对边或对边的延长线相交，得到线段总相等</a:t>
            </a:r>
            <a:r>
              <a:rPr lang="en-US" altLang="zh-CN" sz="2800" dirty="0">
                <a:latin typeface="Times New Roman" panose="02020603050405020304" pitchFamily="18" charset="0"/>
                <a:ea typeface="黑体" panose="02010609060101010101" pitchFamily="49" charset="-122"/>
              </a:rPr>
              <a:t>.</a:t>
            </a:r>
            <a:endParaRPr lang="zh-CN" altLang="en-US" sz="2800" dirty="0">
              <a:latin typeface="黑体" panose="02010609060101010101" pitchFamily="49" charset="-122"/>
              <a:ea typeface="黑体" panose="02010609060101010101" pitchFamily="49" charset="-122"/>
            </a:endParaRPr>
          </a:p>
        </p:txBody>
      </p:sp>
      <p:sp>
        <p:nvSpPr>
          <p:cNvPr id="3" name="TextBox 10"/>
          <p:cNvSpPr txBox="1"/>
          <p:nvPr/>
        </p:nvSpPr>
        <p:spPr>
          <a:xfrm>
            <a:off x="2579688" y="4422775"/>
            <a:ext cx="6089650" cy="1641475"/>
          </a:xfrm>
          <a:prstGeom prst="rect">
            <a:avLst/>
          </a:prstGeom>
          <a:noFill/>
          <a:ln w="25400" cap="flat" cmpd="sng">
            <a:solidFill>
              <a:srgbClr val="CC0066"/>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eaLnBrk="1" hangingPunct="1">
              <a:lnSpc>
                <a:spcPct val="120000"/>
              </a:lnSpc>
              <a:spcBef>
                <a:spcPct val="0"/>
              </a:spcBef>
              <a:buFont typeface="Arial" panose="020B0604020202020204" pitchFamily="34" charset="0"/>
              <a:buNone/>
            </a:pPr>
            <a:r>
              <a:rPr lang="zh-CN" altLang="en-US" sz="2800" dirty="0">
                <a:latin typeface="Times New Roman" panose="02020603050405020304" pitchFamily="18" charset="0"/>
                <a:ea typeface="黑体" panose="02010609060101010101" pitchFamily="49" charset="-122"/>
              </a:rPr>
              <a:t>过对角线交点的任一条直线都将平行四边形分成面积相等的两部分</a:t>
            </a:r>
            <a:r>
              <a:rPr lang="en-US" altLang="zh-CN" sz="2800" dirty="0">
                <a:latin typeface="Times New Roman" panose="02020603050405020304" pitchFamily="18" charset="0"/>
                <a:ea typeface="黑体" panose="02010609060101010101" pitchFamily="49" charset="-122"/>
              </a:rPr>
              <a:t>.</a:t>
            </a:r>
            <a:r>
              <a:rPr lang="zh-CN" altLang="en-US" sz="2800" dirty="0">
                <a:latin typeface="Times New Roman" panose="02020603050405020304" pitchFamily="18" charset="0"/>
                <a:ea typeface="黑体" panose="02010609060101010101" pitchFamily="49" charset="-122"/>
              </a:rPr>
              <a:t>且与对角线围成的三角形相对的两个全等</a:t>
            </a:r>
            <a:r>
              <a:rPr lang="en-US" altLang="zh-CN" sz="2800" dirty="0">
                <a:latin typeface="Times New Roman" panose="02020603050405020304" pitchFamily="18" charset="0"/>
                <a:ea typeface="黑体" panose="02010609060101010101" pitchFamily="49" charset="-122"/>
              </a:rPr>
              <a:t>.</a:t>
            </a:r>
            <a:endParaRPr lang="en-US" altLang="zh-CN" sz="2800" dirty="0">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randombar(horizont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dissolve">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dissolv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dissolve">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dissolve">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P spid="31" grpId="0" bldLvl="0" animBg="1"/>
      <p:bldP spid="19" grpId="0" bldLvl="0" animBg="1"/>
      <p:bldP spid="23" grpId="0" bldLvl="0" animBg="1"/>
      <p:bldP spid="13" grpId="0" bldLvl="0" animBg="1"/>
      <p:bldP spid="3" grpId="0" bldLvl="0" animBg="1"/>
    </p:bldLst>
  </p:timing>
</p:sld>
</file>

<file path=ppt/theme/theme1.xml><?xml version="1.0" encoding="utf-8"?>
<a:theme xmlns:a="http://schemas.openxmlformats.org/drawingml/2006/main" name="默认设计模板">
  <a:themeElements>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rtlCol="0"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4418</Words>
  <Application>WPS 演示</Application>
  <PresentationFormat>全屏显示(4:3)</PresentationFormat>
  <Paragraphs>520</Paragraphs>
  <Slides>29</Slides>
  <Notes>4</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7</vt:i4>
      </vt:variant>
      <vt:variant>
        <vt:lpstr>幻灯片标题</vt:lpstr>
      </vt:variant>
      <vt:variant>
        <vt:i4>29</vt:i4>
      </vt:variant>
    </vt:vector>
  </HeadingPairs>
  <TitlesOfParts>
    <vt:vector size="50" baseType="lpstr">
      <vt:lpstr>Arial</vt:lpstr>
      <vt:lpstr>宋体</vt:lpstr>
      <vt:lpstr>Wingdings</vt:lpstr>
      <vt:lpstr>Times New Roman</vt:lpstr>
      <vt:lpstr>黑体</vt:lpstr>
      <vt:lpstr>隶书</vt:lpstr>
      <vt:lpstr>微软雅黑</vt:lpstr>
      <vt:lpstr>FZYaoTi</vt:lpstr>
      <vt:lpstr>楷体_GB2312</vt:lpstr>
      <vt:lpstr>新宋体</vt:lpstr>
      <vt:lpstr>+mn-ea</vt:lpstr>
      <vt:lpstr>Segoe Print</vt:lpstr>
      <vt:lpstr>Arial Unicode MS</vt:lpstr>
      <vt:lpstr>默认设计模板</vt:lpstr>
      <vt:lpstr>Equation.DSMT4</vt:lpstr>
      <vt:lpstr>Equation.DSMT4</vt:lpstr>
      <vt:lpstr>Equation.DSMT4</vt:lpstr>
      <vt:lpstr>Equation.DSMT4</vt:lpstr>
      <vt:lpstr>Equation.KSEE3</vt:lpstr>
      <vt:lpstr>Equation.KSEE3</vt:lpstr>
      <vt:lpstr>Equation.DSMT4</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www.czsx.com.cn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www.czsx.com.cn</dc:title>
  <dc:creator>www.czsx.com.cn</dc:creator>
  <dc:description>www.czsx.com.cn</dc:description>
  <cp:lastModifiedBy>86139</cp:lastModifiedBy>
  <cp:revision>632</cp:revision>
  <dcterms:created xsi:type="dcterms:W3CDTF">2015-07-09T08:14:18Z</dcterms:created>
  <dcterms:modified xsi:type="dcterms:W3CDTF">2021-03-17T09:04:03Z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2052-11.3.0.9221</vt:lpwstr>
  </property>
</Properties>
</file>