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257" r:id="rId3"/>
    <p:sldId id="259" r:id="rId4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2" r:id="rId36"/>
    <p:sldId id="293" r:id="rId37"/>
    <p:sldId id="294" r:id="rId38"/>
    <p:sldId id="295" r:id="rId39"/>
    <p:sldId id="296" r:id="rId40"/>
    <p:sldId id="297" r:id="rId41"/>
    <p:sldId id="299" r:id="rId42"/>
    <p:sldId id="301" r:id="rId43"/>
    <p:sldId id="302" r:id="rId44"/>
    <p:sldId id="304" r:id="rId45"/>
    <p:sldId id="305" r:id="rId46"/>
    <p:sldId id="306" r:id="rId47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D41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0" Type="http://schemas.openxmlformats.org/officeDocument/2006/relationships/tableStyles" Target="tableStyles.xml"/><Relationship Id="rId5" Type="http://schemas.openxmlformats.org/officeDocument/2006/relationships/notesMaster" Target="notesMasters/notesMaster1.xml"/><Relationship Id="rId49" Type="http://schemas.openxmlformats.org/officeDocument/2006/relationships/viewProps" Target="viewProps.xml"/><Relationship Id="rId48" Type="http://schemas.openxmlformats.org/officeDocument/2006/relationships/presProps" Target="presProps.xml"/><Relationship Id="rId47" Type="http://schemas.openxmlformats.org/officeDocument/2006/relationships/slide" Target="slides/slide44.xml"/><Relationship Id="rId46" Type="http://schemas.openxmlformats.org/officeDocument/2006/relationships/slide" Target="slides/slide43.xml"/><Relationship Id="rId45" Type="http://schemas.openxmlformats.org/officeDocument/2006/relationships/slide" Target="slides/slide42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slide" Target="slides/slide2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71683" name="备注占位符 2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kumimoji="1" lang="zh-CN" altLang="en-US"/>
          </a:p>
        </p:txBody>
      </p:sp>
      <p:sp>
        <p:nvSpPr>
          <p:cNvPr id="7168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140D5966-E614-40F0-A9E3-F0A2D1E7D42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72707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7270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4D6032BA-361C-42EB-8914-C4A753D1710E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e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.png"/><Relationship Id="rId1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1" Type="http://schemas.openxmlformats.org/officeDocument/2006/relationships/image" Target="../media/image6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1" Type="http://schemas.openxmlformats.org/officeDocument/2006/relationships/image" Target="../media/image6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.png"/><Relationship Id="rId1" Type="http://schemas.openxmlformats.org/officeDocument/2006/relationships/image" Target="../media/image7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5" descr="http://n.sinaimg.cn/translate/20170802/nLCf-fyitamv4465539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7" y="-2117"/>
            <a:ext cx="12189883" cy="6885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48"/>
          <p:cNvSpPr txBox="1"/>
          <p:nvPr/>
        </p:nvSpPr>
        <p:spPr>
          <a:xfrm>
            <a:off x="3575720" y="2237571"/>
            <a:ext cx="5040560" cy="1137285"/>
          </a:xfrm>
          <a:prstGeom prst="rect">
            <a:avLst/>
          </a:prstGeom>
          <a:noFill/>
          <a:ln w="19050">
            <a:solidFill>
              <a:schemeClr val="tx1"/>
            </a:solidFill>
          </a:ln>
          <a:effectLst>
            <a:softEdge rad="31750"/>
          </a:effectLst>
        </p:spPr>
        <p:txBody>
          <a:bodyPr lIns="91440" tIns="45720" rIns="91440" bIns="45720">
            <a:spAutoFit/>
          </a:bodyPr>
          <a:lstStyle/>
          <a:p>
            <a:r>
              <a:rPr lang="en-US" altLang="zh-CN" sz="6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cs typeface="Kaiti SC"/>
              </a:rPr>
              <a:t>1  </a:t>
            </a:r>
            <a:r>
              <a:rPr lang="zh-CN" altLang="en-US" sz="6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cs typeface="Kaiti SC"/>
              </a:rPr>
              <a:t>消息二则</a:t>
            </a:r>
            <a:endParaRPr lang="zh-CN" altLang="en-US" sz="68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anose="02010600030101010101" pitchFamily="2" charset="-122"/>
              <a:cs typeface="Kaiti SC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770467" y="1124744"/>
            <a:ext cx="10623551" cy="49250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>
              <a:lnSpc>
                <a:spcPct val="120000"/>
              </a:lnSpc>
            </a:pP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毛泽东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1893—1976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）　马克思列宁主义者，中国无产阶级革命家、政治家、军事家，中国共产党、中国人民解放军、中华人民共和国的主要缔造者和领袖，毛泽东思想的主要创立者。字润之，湖南湘潭韶山冲（今属韶山市）人。他的主要著作编入</a:t>
            </a: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毛泽东选集</a:t>
            </a: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卷）和</a:t>
            </a: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毛泽东文集</a:t>
            </a: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8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卷）。</a:t>
            </a:r>
            <a:endParaRPr lang="en-US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6147" name="组合 8"/>
          <p:cNvGrpSpPr/>
          <p:nvPr/>
        </p:nvGrpSpPr>
        <p:grpSpPr bwMode="auto">
          <a:xfrm>
            <a:off x="2117" y="42333"/>
            <a:ext cx="2675467" cy="666288"/>
            <a:chOff x="70" y="-63"/>
            <a:chExt cx="3161" cy="786"/>
          </a:xfrm>
        </p:grpSpPr>
        <p:sp>
          <p:nvSpPr>
            <p:cNvPr id="6148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1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知识备查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3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菱形 13"/>
            <p:cNvSpPr/>
            <p:nvPr/>
          </p:nvSpPr>
          <p:spPr>
            <a:xfrm>
              <a:off x="125" y="149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矩形 13"/>
          <p:cNvSpPr>
            <a:spLocks noChangeArrowheads="1"/>
          </p:cNvSpPr>
          <p:nvPr/>
        </p:nvSpPr>
        <p:spPr bwMode="auto">
          <a:xfrm>
            <a:off x="815413" y="1701800"/>
            <a:ext cx="10517717" cy="40271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lnSpc>
                <a:spcPct val="114000"/>
              </a:lnSpc>
            </a:pPr>
            <a:r>
              <a:rPr lang="zh-CN" altLang="zh-CN" sz="3735" dirty="0">
                <a:latin typeface="黑体" panose="02010609060101010101" pitchFamily="49" charset="-122"/>
                <a:ea typeface="黑体" panose="02010609060101010101" pitchFamily="49" charset="-122"/>
              </a:rPr>
              <a:t>新</a:t>
            </a:r>
            <a:r>
              <a:rPr lang="en-US" altLang="zh-CN" sz="3735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zh-CN" sz="3735" dirty="0">
                <a:latin typeface="黑体" panose="02010609060101010101" pitchFamily="49" charset="-122"/>
                <a:ea typeface="黑体" panose="02010609060101010101" pitchFamily="49" charset="-122"/>
              </a:rPr>
              <a:t>闻</a:t>
            </a:r>
            <a:r>
              <a:rPr lang="zh-CN" altLang="zh-CN" sz="3735" dirty="0">
                <a:latin typeface="楷体" panose="02010609060101010101" pitchFamily="49" charset="-122"/>
                <a:ea typeface="楷体" panose="02010609060101010101" pitchFamily="49" charset="-122"/>
              </a:rPr>
              <a:t>　</a:t>
            </a:r>
            <a:endParaRPr lang="en-US" altLang="zh-CN" sz="3735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14000"/>
              </a:lnSpc>
            </a:pP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新闻指报纸、电台、电视台、互联网等媒体经常使用的记录社会、传播信息、反映时代的一种文体。狭义上的新闻单指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消息</a:t>
            </a: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广义上的新闻指消息、通讯、报告文学、特写、评论等。</a:t>
            </a:r>
            <a:endParaRPr lang="en-US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14000"/>
              </a:lnSpc>
            </a:pP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    新闻有传播性、真实性和时效性三个属性。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2" name="组合 2"/>
          <p:cNvGrpSpPr/>
          <p:nvPr/>
        </p:nvGrpSpPr>
        <p:grpSpPr bwMode="auto">
          <a:xfrm>
            <a:off x="4188487" y="802217"/>
            <a:ext cx="3456517" cy="649181"/>
            <a:chOff x="2852738" y="817563"/>
            <a:chExt cx="2592387" cy="486886"/>
          </a:xfrm>
        </p:grpSpPr>
        <p:sp>
          <p:nvSpPr>
            <p:cNvPr id="16" name="圆角矩形 15"/>
            <p:cNvSpPr/>
            <p:nvPr/>
          </p:nvSpPr>
          <p:spPr>
            <a:xfrm rot="530343">
              <a:off x="4935537" y="817563"/>
              <a:ext cx="441325" cy="419100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7" name="圆角矩形 16"/>
            <p:cNvSpPr/>
            <p:nvPr/>
          </p:nvSpPr>
          <p:spPr>
            <a:xfrm rot="21283839">
              <a:off x="4514850" y="817563"/>
              <a:ext cx="441325" cy="419100"/>
            </a:xfrm>
            <a:prstGeom prst="round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8" name="圆角矩形 17"/>
            <p:cNvSpPr/>
            <p:nvPr/>
          </p:nvSpPr>
          <p:spPr>
            <a:xfrm rot="555800">
              <a:off x="4068763" y="817563"/>
              <a:ext cx="442913" cy="419100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9" name="圆角矩形 18"/>
            <p:cNvSpPr/>
            <p:nvPr/>
          </p:nvSpPr>
          <p:spPr>
            <a:xfrm rot="20470821">
              <a:off x="3706813" y="823913"/>
              <a:ext cx="442913" cy="420687"/>
            </a:xfrm>
            <a:prstGeom prst="round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0" name="圆角矩形 19"/>
            <p:cNvSpPr/>
            <p:nvPr/>
          </p:nvSpPr>
          <p:spPr>
            <a:xfrm rot="319204">
              <a:off x="3287713" y="823913"/>
              <a:ext cx="441325" cy="420687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1" name="圆角矩形 20"/>
            <p:cNvSpPr/>
            <p:nvPr/>
          </p:nvSpPr>
          <p:spPr>
            <a:xfrm rot="21148334">
              <a:off x="2878138" y="831850"/>
              <a:ext cx="441325" cy="420688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7182" name="矩形 1"/>
            <p:cNvSpPr>
              <a:spLocks noChangeArrowheads="1"/>
            </p:cNvSpPr>
            <p:nvPr/>
          </p:nvSpPr>
          <p:spPr bwMode="auto">
            <a:xfrm>
              <a:off x="2852738" y="822484"/>
              <a:ext cx="2592387" cy="48196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dist">
                <a:lnSpc>
                  <a:spcPts val="4300"/>
                </a:lnSpc>
              </a:pPr>
              <a:r>
                <a:rPr lang="zh-CN" altLang="en-US" sz="3735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新闻基本常识</a:t>
              </a:r>
              <a:endParaRPr lang="zh-CN" altLang="en-US" sz="3735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7172" name="组合 8"/>
          <p:cNvGrpSpPr/>
          <p:nvPr/>
        </p:nvGrpSpPr>
        <p:grpSpPr bwMode="auto">
          <a:xfrm>
            <a:off x="2117" y="42333"/>
            <a:ext cx="2675467" cy="666288"/>
            <a:chOff x="70" y="-63"/>
            <a:chExt cx="3161" cy="786"/>
          </a:xfrm>
        </p:grpSpPr>
        <p:sp>
          <p:nvSpPr>
            <p:cNvPr id="7173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1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知识备查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29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菱形 29"/>
            <p:cNvSpPr/>
            <p:nvPr/>
          </p:nvSpPr>
          <p:spPr>
            <a:xfrm>
              <a:off x="125" y="149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 bwMode="auto">
          <a:xfrm>
            <a:off x="4188487" y="676234"/>
            <a:ext cx="3456517" cy="675216"/>
            <a:chOff x="2852738" y="817563"/>
            <a:chExt cx="2592387" cy="506411"/>
          </a:xfrm>
        </p:grpSpPr>
        <p:sp>
          <p:nvSpPr>
            <p:cNvPr id="20" name="圆角矩形 19"/>
            <p:cNvSpPr/>
            <p:nvPr/>
          </p:nvSpPr>
          <p:spPr>
            <a:xfrm rot="530343">
              <a:off x="4935537" y="817563"/>
              <a:ext cx="441325" cy="419099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9" name="圆角矩形 18"/>
            <p:cNvSpPr/>
            <p:nvPr/>
          </p:nvSpPr>
          <p:spPr>
            <a:xfrm rot="21283839">
              <a:off x="4514850" y="817563"/>
              <a:ext cx="441325" cy="419099"/>
            </a:xfrm>
            <a:prstGeom prst="round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8" name="圆角矩形 17"/>
            <p:cNvSpPr/>
            <p:nvPr/>
          </p:nvSpPr>
          <p:spPr>
            <a:xfrm rot="555800">
              <a:off x="4068763" y="817563"/>
              <a:ext cx="442913" cy="419099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7" name="圆角矩形 16"/>
            <p:cNvSpPr/>
            <p:nvPr/>
          </p:nvSpPr>
          <p:spPr>
            <a:xfrm rot="20470821">
              <a:off x="3706813" y="823913"/>
              <a:ext cx="442913" cy="420687"/>
            </a:xfrm>
            <a:prstGeom prst="round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6" name="圆角矩形 15"/>
            <p:cNvSpPr/>
            <p:nvPr/>
          </p:nvSpPr>
          <p:spPr>
            <a:xfrm rot="319204">
              <a:off x="3287713" y="823913"/>
              <a:ext cx="441325" cy="420687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" name="圆角矩形 1"/>
            <p:cNvSpPr/>
            <p:nvPr/>
          </p:nvSpPr>
          <p:spPr>
            <a:xfrm rot="21148334">
              <a:off x="2878138" y="831851"/>
              <a:ext cx="441325" cy="420686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8206" name="矩形 1"/>
            <p:cNvSpPr>
              <a:spLocks noChangeArrowheads="1"/>
            </p:cNvSpPr>
            <p:nvPr/>
          </p:nvSpPr>
          <p:spPr bwMode="auto">
            <a:xfrm>
              <a:off x="2852738" y="842010"/>
              <a:ext cx="2592387" cy="48196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dist">
                <a:lnSpc>
                  <a:spcPts val="4300"/>
                </a:lnSpc>
              </a:pPr>
              <a:r>
                <a:rPr lang="zh-CN" altLang="en-US" sz="3735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新闻基本常识</a:t>
              </a:r>
              <a:endParaRPr lang="zh-CN" altLang="en-US" sz="3735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sp>
        <p:nvSpPr>
          <p:cNvPr id="9219" name="矩形 20"/>
          <p:cNvSpPr>
            <a:spLocks noChangeArrowheads="1"/>
          </p:cNvSpPr>
          <p:nvPr/>
        </p:nvSpPr>
        <p:spPr bwMode="auto">
          <a:xfrm>
            <a:off x="911025" y="1490700"/>
            <a:ext cx="10369551" cy="40386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 eaLnBrk="1" hangingPunct="1">
              <a:lnSpc>
                <a:spcPct val="130000"/>
              </a:lnSpc>
            </a:pPr>
            <a:r>
              <a:rPr lang="zh-CN" altLang="en-US" sz="3735" dirty="0">
                <a:latin typeface="黑体" panose="02010609060101010101" pitchFamily="49" charset="-122"/>
                <a:ea typeface="黑体" panose="02010609060101010101" pitchFamily="49" charset="-122"/>
              </a:rPr>
              <a:t>消    息</a:t>
            </a:r>
            <a:endParaRPr lang="en-US" altLang="zh-CN" sz="3735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消息指</a:t>
            </a: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报道事件的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概貌而不</a:t>
            </a: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讲述事件详细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的经过和</a:t>
            </a: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细节的一种文体，是以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简要的语言文字迅速传播新近事实的新闻体裁，也是最广泛、最经常采用的新闻体裁。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消息有比较固定的格式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即由主到次地组织内容</a:t>
            </a: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，使事件的</a:t>
            </a:r>
            <a:r>
              <a:rPr lang="zh-CN" altLang="zh-CN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高潮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在前</a:t>
            </a: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，被</a:t>
            </a:r>
            <a:r>
              <a:rPr lang="zh-CN" altLang="zh-CN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称为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倒金字塔式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”结构。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8196" name="组合 8"/>
          <p:cNvGrpSpPr/>
          <p:nvPr/>
        </p:nvGrpSpPr>
        <p:grpSpPr bwMode="auto">
          <a:xfrm>
            <a:off x="2117" y="42333"/>
            <a:ext cx="2675467" cy="666288"/>
            <a:chOff x="70" y="-63"/>
            <a:chExt cx="3161" cy="786"/>
          </a:xfrm>
        </p:grpSpPr>
        <p:sp>
          <p:nvSpPr>
            <p:cNvPr id="8197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1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知识备查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28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菱形 28"/>
            <p:cNvSpPr/>
            <p:nvPr/>
          </p:nvSpPr>
          <p:spPr>
            <a:xfrm>
              <a:off x="125" y="149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矩形 1"/>
          <p:cNvSpPr>
            <a:spLocks noChangeArrowheads="1"/>
          </p:cNvSpPr>
          <p:nvPr/>
        </p:nvSpPr>
        <p:spPr bwMode="auto">
          <a:xfrm>
            <a:off x="876300" y="1405467"/>
            <a:ext cx="10767484" cy="4892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zh-CN" sz="3465" dirty="0">
                <a:latin typeface="黑体" panose="02010609060101010101" pitchFamily="49" charset="-122"/>
                <a:ea typeface="黑体" panose="02010609060101010101" pitchFamily="49" charset="-122"/>
              </a:rPr>
              <a:t>新闻的结构</a:t>
            </a:r>
            <a:endParaRPr lang="en-US" altLang="zh-CN" sz="3465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    新闻的结构包括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标题、导语、主体、背景、结语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五部分。</a:t>
            </a:r>
            <a:endParaRPr lang="zh-CN" altLang="zh-CN" sz="346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46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46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标题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高度概括已经发生的新闻事实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一般包括引标、主标、副标。</a:t>
            </a:r>
            <a:endParaRPr lang="zh-CN" altLang="zh-CN" sz="346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46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46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导语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消息的第一段或者第一句话。它扼要地揭示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了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新闻的核心内容。</a:t>
            </a:r>
            <a:endParaRPr lang="zh-CN" altLang="zh-CN" sz="346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46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46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主体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承接导语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揭示主体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465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对</a:t>
            </a:r>
            <a:r>
              <a:rPr lang="zh-CN" altLang="en-US" sz="3465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新闻</a:t>
            </a:r>
            <a:r>
              <a:rPr lang="zh-CN" altLang="zh-CN" sz="3465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事实</a:t>
            </a:r>
            <a:r>
              <a:rPr lang="zh-CN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做具体的叙述与展开。</a:t>
            </a:r>
            <a:endParaRPr lang="zh-CN" altLang="zh-CN" sz="346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2" name="组合 2"/>
          <p:cNvGrpSpPr/>
          <p:nvPr/>
        </p:nvGrpSpPr>
        <p:grpSpPr bwMode="auto">
          <a:xfrm>
            <a:off x="4380865" y="784649"/>
            <a:ext cx="3456517" cy="642620"/>
            <a:chOff x="2852262" y="804387"/>
            <a:chExt cx="2592387" cy="481965"/>
          </a:xfrm>
        </p:grpSpPr>
        <p:sp>
          <p:nvSpPr>
            <p:cNvPr id="5" name="圆角矩形 4"/>
            <p:cNvSpPr/>
            <p:nvPr/>
          </p:nvSpPr>
          <p:spPr>
            <a:xfrm rot="530343">
              <a:off x="4935537" y="817563"/>
              <a:ext cx="441325" cy="419100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6" name="圆角矩形 5"/>
            <p:cNvSpPr/>
            <p:nvPr/>
          </p:nvSpPr>
          <p:spPr>
            <a:xfrm rot="21283839">
              <a:off x="4514850" y="817563"/>
              <a:ext cx="441325" cy="419100"/>
            </a:xfrm>
            <a:prstGeom prst="round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7" name="圆角矩形 6"/>
            <p:cNvSpPr/>
            <p:nvPr/>
          </p:nvSpPr>
          <p:spPr>
            <a:xfrm rot="555800">
              <a:off x="4068763" y="817563"/>
              <a:ext cx="442913" cy="419100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8" name="圆角矩形 7"/>
            <p:cNvSpPr/>
            <p:nvPr/>
          </p:nvSpPr>
          <p:spPr>
            <a:xfrm rot="20470821">
              <a:off x="3706813" y="823913"/>
              <a:ext cx="442913" cy="420687"/>
            </a:xfrm>
            <a:prstGeom prst="round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9" name="圆角矩形 8"/>
            <p:cNvSpPr/>
            <p:nvPr/>
          </p:nvSpPr>
          <p:spPr>
            <a:xfrm rot="319204">
              <a:off x="3287713" y="823913"/>
              <a:ext cx="441325" cy="420687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 rot="21148334">
              <a:off x="2878138" y="831850"/>
              <a:ext cx="441325" cy="420688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9230" name="矩形 1"/>
            <p:cNvSpPr>
              <a:spLocks noChangeArrowheads="1"/>
            </p:cNvSpPr>
            <p:nvPr/>
          </p:nvSpPr>
          <p:spPr bwMode="auto">
            <a:xfrm>
              <a:off x="2852262" y="804387"/>
              <a:ext cx="2592387" cy="48196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dist">
                <a:lnSpc>
                  <a:spcPts val="4300"/>
                </a:lnSpc>
              </a:pPr>
              <a:r>
                <a:rPr lang="zh-CN" altLang="en-US" sz="3735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新闻基本常识</a:t>
              </a:r>
              <a:endParaRPr lang="zh-CN" altLang="en-US" sz="3735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9220" name="组合 8"/>
          <p:cNvGrpSpPr/>
          <p:nvPr/>
        </p:nvGrpSpPr>
        <p:grpSpPr bwMode="auto">
          <a:xfrm>
            <a:off x="2117" y="42333"/>
            <a:ext cx="2675467" cy="666288"/>
            <a:chOff x="70" y="-63"/>
            <a:chExt cx="3161" cy="786"/>
          </a:xfrm>
        </p:grpSpPr>
        <p:sp>
          <p:nvSpPr>
            <p:cNvPr id="9221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1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知识备查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9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菱形 19"/>
            <p:cNvSpPr/>
            <p:nvPr/>
          </p:nvSpPr>
          <p:spPr>
            <a:xfrm>
              <a:off x="125" y="149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矩形 1"/>
          <p:cNvSpPr>
            <a:spLocks noChangeArrowheads="1"/>
          </p:cNvSpPr>
          <p:nvPr/>
        </p:nvSpPr>
        <p:spPr bwMode="auto">
          <a:xfrm>
            <a:off x="776817" y="1576917"/>
            <a:ext cx="11040533" cy="374205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46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背景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：指发生</a:t>
            </a:r>
            <a:r>
              <a:rPr lang="zh-CN" altLang="en-US" sz="3465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新闻事实的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社会环境和自然环境。</a:t>
            </a:r>
            <a:endParaRPr lang="zh-CN" altLang="en-US" sz="346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14000"/>
              </a:lnSpc>
            </a:pP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46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结语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：是消息的最后一段或最后一句话。依据内容需要，可有可无。</a:t>
            </a:r>
            <a:endParaRPr lang="en-US" altLang="zh-CN" sz="346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14000"/>
              </a:lnSpc>
            </a:pPr>
            <a:endParaRPr lang="zh-CN" altLang="en-US" sz="346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14000"/>
              </a:lnSpc>
            </a:pP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    标题、导语、主体是新闻的</a:t>
            </a:r>
            <a:r>
              <a:rPr lang="zh-CN" altLang="en-US" sz="346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主要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部分，背景、结语是</a:t>
            </a:r>
            <a:r>
              <a:rPr lang="zh-CN" altLang="en-US" sz="346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辅助</a:t>
            </a:r>
            <a:r>
              <a:rPr lang="zh-CN" altLang="en-US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部分。</a:t>
            </a:r>
            <a:r>
              <a:rPr lang="en-US" altLang="zh-CN" sz="3465" b="1" dirty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endParaRPr lang="zh-CN" altLang="en-US" sz="346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0243" name="组合 8"/>
          <p:cNvGrpSpPr/>
          <p:nvPr/>
        </p:nvGrpSpPr>
        <p:grpSpPr bwMode="auto">
          <a:xfrm>
            <a:off x="2117" y="42333"/>
            <a:ext cx="2675467" cy="666288"/>
            <a:chOff x="70" y="-63"/>
            <a:chExt cx="3161" cy="786"/>
          </a:xfrm>
        </p:grpSpPr>
        <p:sp>
          <p:nvSpPr>
            <p:cNvPr id="10244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1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知识备查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9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菱形 19"/>
            <p:cNvSpPr/>
            <p:nvPr/>
          </p:nvSpPr>
          <p:spPr>
            <a:xfrm>
              <a:off x="125" y="149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矩形 1"/>
          <p:cNvSpPr>
            <a:spLocks noChangeArrowheads="1"/>
          </p:cNvSpPr>
          <p:nvPr/>
        </p:nvSpPr>
        <p:spPr bwMode="auto">
          <a:xfrm>
            <a:off x="516467" y="1411817"/>
            <a:ext cx="11341100" cy="44062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735" dirty="0">
                <a:latin typeface="黑体" panose="02010609060101010101" pitchFamily="49" charset="-122"/>
                <a:ea typeface="黑体" panose="02010609060101010101" pitchFamily="49" charset="-122"/>
              </a:rPr>
              <a:t>新闻的要素</a:t>
            </a:r>
            <a:endParaRPr lang="en-US" altLang="zh-CN" sz="3735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一篇完整的新闻作品应该具备六个最基本的要素：</a:t>
            </a:r>
            <a:r>
              <a:rPr lang="en-US" altLang="zh-CN" sz="3735" b="1" dirty="0">
                <a:latin typeface="Times New Roman" panose="02020603050405020304" pitchFamily="18" charset="0"/>
                <a:ea typeface="楷体" panose="02010609060101010101" pitchFamily="49" charset="-122"/>
              </a:rPr>
              <a:t>who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何人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）、</a:t>
            </a:r>
            <a:r>
              <a:rPr lang="en-US" altLang="zh-CN" sz="3735" b="1" dirty="0">
                <a:latin typeface="Times New Roman" panose="02020603050405020304" pitchFamily="18" charset="0"/>
                <a:ea typeface="楷体" panose="02010609060101010101" pitchFamily="49" charset="-122"/>
              </a:rPr>
              <a:t>what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何事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）、</a:t>
            </a:r>
            <a:r>
              <a:rPr lang="en-US" altLang="zh-CN" sz="3735" b="1" dirty="0">
                <a:latin typeface="Times New Roman" panose="02020603050405020304" pitchFamily="18" charset="0"/>
                <a:ea typeface="楷体" panose="02010609060101010101" pitchFamily="49" charset="-122"/>
              </a:rPr>
              <a:t>when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何时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）、</a:t>
            </a:r>
            <a:r>
              <a:rPr lang="en-US" altLang="zh-CN" sz="3735" b="1" dirty="0">
                <a:latin typeface="Times New Roman" panose="02020603050405020304" pitchFamily="18" charset="0"/>
                <a:ea typeface="楷体" panose="02010609060101010101" pitchFamily="49" charset="-122"/>
              </a:rPr>
              <a:t>where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何地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）、</a:t>
            </a:r>
            <a:r>
              <a:rPr lang="en-US" altLang="zh-CN" sz="3735" b="1" dirty="0">
                <a:latin typeface="Times New Roman" panose="02020603050405020304" pitchFamily="18" charset="0"/>
                <a:ea typeface="楷体" panose="02010609060101010101" pitchFamily="49" charset="-122"/>
              </a:rPr>
              <a:t>why</a:t>
            </a:r>
            <a:r>
              <a:rPr lang="zh-CN" altLang="en-US" sz="3735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zh-CN" altLang="en-US" sz="3735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何故</a:t>
            </a:r>
            <a:r>
              <a:rPr lang="zh-CN" altLang="en-US" sz="3735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和</a:t>
            </a:r>
            <a:r>
              <a:rPr lang="en-US" altLang="zh-CN" sz="3735" b="1" dirty="0">
                <a:latin typeface="Times New Roman" panose="02020603050405020304" pitchFamily="18" charset="0"/>
                <a:ea typeface="楷体" panose="02010609060101010101" pitchFamily="49" charset="-122"/>
              </a:rPr>
              <a:t>how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如何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）。这六要素常常被称为“五个</a:t>
            </a:r>
            <a:r>
              <a:rPr lang="en-US" altLang="zh-CN" sz="3735" b="1" dirty="0">
                <a:latin typeface="Times New Roman" panose="02020603050405020304" pitchFamily="18" charset="0"/>
                <a:ea typeface="楷体" panose="02010609060101010101" pitchFamily="49" charset="-122"/>
              </a:rPr>
              <a:t>W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和一个</a:t>
            </a:r>
            <a:r>
              <a:rPr lang="en-US" altLang="zh-CN" sz="3735" b="1" dirty="0">
                <a:latin typeface="Times New Roman" panose="02020603050405020304" pitchFamily="18" charset="0"/>
                <a:ea typeface="楷体" panose="02010609060101010101" pitchFamily="49" charset="-122"/>
              </a:rPr>
              <a:t>H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”。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3" name="组合 2"/>
          <p:cNvGrpSpPr/>
          <p:nvPr/>
        </p:nvGrpSpPr>
        <p:grpSpPr bwMode="auto">
          <a:xfrm>
            <a:off x="4368165" y="784649"/>
            <a:ext cx="3456517" cy="642620"/>
            <a:chOff x="2842737" y="804387"/>
            <a:chExt cx="2592387" cy="481965"/>
          </a:xfrm>
        </p:grpSpPr>
        <p:sp>
          <p:nvSpPr>
            <p:cNvPr id="5" name="圆角矩形 4"/>
            <p:cNvSpPr/>
            <p:nvPr/>
          </p:nvSpPr>
          <p:spPr>
            <a:xfrm rot="530343">
              <a:off x="4935537" y="817563"/>
              <a:ext cx="441325" cy="419100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6" name="圆角矩形 5"/>
            <p:cNvSpPr/>
            <p:nvPr/>
          </p:nvSpPr>
          <p:spPr>
            <a:xfrm rot="21283839">
              <a:off x="4514850" y="817563"/>
              <a:ext cx="441325" cy="419100"/>
            </a:xfrm>
            <a:prstGeom prst="round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7" name="圆角矩形 6"/>
            <p:cNvSpPr/>
            <p:nvPr/>
          </p:nvSpPr>
          <p:spPr>
            <a:xfrm rot="555800">
              <a:off x="4068763" y="817563"/>
              <a:ext cx="442913" cy="419100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8" name="圆角矩形 7"/>
            <p:cNvSpPr/>
            <p:nvPr/>
          </p:nvSpPr>
          <p:spPr>
            <a:xfrm rot="20470821">
              <a:off x="3706813" y="823913"/>
              <a:ext cx="442913" cy="420687"/>
            </a:xfrm>
            <a:prstGeom prst="round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9" name="圆角矩形 8"/>
            <p:cNvSpPr/>
            <p:nvPr/>
          </p:nvSpPr>
          <p:spPr>
            <a:xfrm rot="319204">
              <a:off x="3287713" y="823913"/>
              <a:ext cx="441325" cy="420687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 rot="21148334">
              <a:off x="2878138" y="831850"/>
              <a:ext cx="441325" cy="420688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1279" name="矩形 1"/>
            <p:cNvSpPr>
              <a:spLocks noChangeArrowheads="1"/>
            </p:cNvSpPr>
            <p:nvPr/>
          </p:nvSpPr>
          <p:spPr bwMode="auto">
            <a:xfrm>
              <a:off x="2842737" y="804387"/>
              <a:ext cx="2592387" cy="48196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dist">
                <a:lnSpc>
                  <a:spcPts val="4300"/>
                </a:lnSpc>
              </a:pPr>
              <a:r>
                <a:rPr lang="zh-CN" altLang="en-US" sz="3735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新闻基本常识</a:t>
              </a:r>
              <a:endParaRPr lang="zh-CN" altLang="en-US" sz="3735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11268" name="组合 8"/>
          <p:cNvGrpSpPr/>
          <p:nvPr/>
        </p:nvGrpSpPr>
        <p:grpSpPr bwMode="auto">
          <a:xfrm>
            <a:off x="2117" y="42333"/>
            <a:ext cx="2675467" cy="666288"/>
            <a:chOff x="70" y="-63"/>
            <a:chExt cx="3161" cy="786"/>
          </a:xfrm>
        </p:grpSpPr>
        <p:sp>
          <p:nvSpPr>
            <p:cNvPr id="11270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1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知识备查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9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菱形 19"/>
            <p:cNvSpPr/>
            <p:nvPr/>
          </p:nvSpPr>
          <p:spPr>
            <a:xfrm>
              <a:off x="125" y="149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pic>
        <p:nvPicPr>
          <p:cNvPr id="11269" name="墨迹 1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3378200" y="5317067"/>
            <a:ext cx="23284" cy="232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1"/>
          <p:cNvGrpSpPr/>
          <p:nvPr/>
        </p:nvGrpSpPr>
        <p:grpSpPr bwMode="auto">
          <a:xfrm>
            <a:off x="4946016" y="652357"/>
            <a:ext cx="2324100" cy="642620"/>
            <a:chOff x="3342799" y="686118"/>
            <a:chExt cx="1743075" cy="481965"/>
          </a:xfrm>
        </p:grpSpPr>
        <p:sp>
          <p:nvSpPr>
            <p:cNvPr id="15" name="圆角矩形 14"/>
            <p:cNvSpPr/>
            <p:nvPr/>
          </p:nvSpPr>
          <p:spPr>
            <a:xfrm rot="555800">
              <a:off x="4602162" y="715963"/>
              <a:ext cx="442913" cy="419100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6" name="圆角矩形 15"/>
            <p:cNvSpPr/>
            <p:nvPr/>
          </p:nvSpPr>
          <p:spPr>
            <a:xfrm rot="20470821">
              <a:off x="4197350" y="722313"/>
              <a:ext cx="442912" cy="420687"/>
            </a:xfrm>
            <a:prstGeom prst="round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7" name="圆角矩形 16"/>
            <p:cNvSpPr/>
            <p:nvPr/>
          </p:nvSpPr>
          <p:spPr>
            <a:xfrm rot="319204">
              <a:off x="3778250" y="722313"/>
              <a:ext cx="441325" cy="420687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8" name="圆角矩形 17"/>
            <p:cNvSpPr/>
            <p:nvPr/>
          </p:nvSpPr>
          <p:spPr>
            <a:xfrm rot="21148334">
              <a:off x="3368675" y="730250"/>
              <a:ext cx="441325" cy="420688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2300" name="矩形 1"/>
            <p:cNvSpPr>
              <a:spLocks noChangeArrowheads="1"/>
            </p:cNvSpPr>
            <p:nvPr/>
          </p:nvSpPr>
          <p:spPr bwMode="auto">
            <a:xfrm>
              <a:off x="3342799" y="686118"/>
              <a:ext cx="1743075" cy="48196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dist">
                <a:lnSpc>
                  <a:spcPts val="4300"/>
                </a:lnSpc>
              </a:pPr>
              <a:r>
                <a:rPr lang="zh-CN" altLang="en-US" sz="3735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背景资料</a:t>
              </a:r>
              <a:endParaRPr lang="zh-CN" altLang="en-US" sz="3735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12291" name="组合 8"/>
          <p:cNvGrpSpPr/>
          <p:nvPr/>
        </p:nvGrpSpPr>
        <p:grpSpPr bwMode="auto">
          <a:xfrm>
            <a:off x="2117" y="42333"/>
            <a:ext cx="2675467" cy="666288"/>
            <a:chOff x="70" y="-63"/>
            <a:chExt cx="3161" cy="786"/>
          </a:xfrm>
        </p:grpSpPr>
        <p:sp>
          <p:nvSpPr>
            <p:cNvPr id="12293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1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知识备查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21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菱形 21"/>
            <p:cNvSpPr/>
            <p:nvPr/>
          </p:nvSpPr>
          <p:spPr>
            <a:xfrm>
              <a:off x="125" y="149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840317" y="1220755"/>
            <a:ext cx="10824633" cy="52273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3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1949</a:t>
            </a:r>
            <a:r>
              <a:rPr lang="zh-CN" altLang="zh-CN" sz="33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年初</a:t>
            </a:r>
            <a:r>
              <a:rPr lang="zh-CN" altLang="en-US" sz="33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3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淮海、辽沈、平津三大战役后</a:t>
            </a:r>
            <a:r>
              <a:rPr lang="zh-CN" altLang="en-US" sz="33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3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蒋介石一面玩弄和平的阴谋</a:t>
            </a:r>
            <a:r>
              <a:rPr lang="zh-CN" altLang="en-US" sz="33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3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一面加强长江防线</a:t>
            </a:r>
            <a:r>
              <a:rPr lang="zh-CN" altLang="en-US" sz="33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3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企图取得喘息时间</a:t>
            </a:r>
            <a:r>
              <a:rPr lang="zh-CN" altLang="en-US" sz="33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3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重整军备</a:t>
            </a:r>
            <a:r>
              <a:rPr lang="zh-CN" altLang="en-US" sz="33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3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卷土重来。</a:t>
            </a:r>
            <a:r>
              <a:rPr lang="en-US" altLang="zh-CN" sz="33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1949</a:t>
            </a:r>
            <a:r>
              <a:rPr lang="zh-CN" altLang="zh-CN" sz="33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33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zh-CN" sz="33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  <a:r>
              <a:rPr lang="en-US" altLang="zh-CN" sz="33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20</a:t>
            </a:r>
            <a:r>
              <a:rPr lang="zh-CN" altLang="zh-CN" sz="33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日</a:t>
            </a:r>
            <a:r>
              <a:rPr lang="zh-CN" altLang="en-US" sz="33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3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国民党政府拒绝在国共双方和谈代表团拟定的国内和平协议上签字。解放军第二、第三野战军和华东军区、中原军区部队共</a:t>
            </a:r>
            <a:r>
              <a:rPr lang="en-US" altLang="zh-CN" sz="33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100</a:t>
            </a:r>
            <a:r>
              <a:rPr lang="zh-CN" altLang="zh-CN" sz="33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万人</a:t>
            </a:r>
            <a:r>
              <a:rPr lang="zh-CN" altLang="en-US" sz="33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3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奉命于当晚发起渡江战役</a:t>
            </a:r>
            <a:r>
              <a:rPr lang="zh-CN" altLang="en-US" sz="33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3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在长达</a:t>
            </a:r>
            <a:r>
              <a:rPr lang="en-US" altLang="zh-CN" sz="33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500</a:t>
            </a:r>
            <a:r>
              <a:rPr lang="zh-CN" altLang="zh-CN" sz="33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余千米的战线上强渡长江</a:t>
            </a:r>
            <a:r>
              <a:rPr lang="zh-CN" altLang="en-US" sz="33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3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突破国民党长江防线。</a:t>
            </a:r>
            <a:r>
              <a:rPr lang="en-US" altLang="zh-CN" sz="33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22</a:t>
            </a:r>
            <a:r>
              <a:rPr lang="zh-CN" altLang="zh-CN" sz="33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日</a:t>
            </a:r>
            <a:r>
              <a:rPr lang="en-US" altLang="zh-CN" sz="33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zh-CN" sz="33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时</a:t>
            </a:r>
            <a:r>
              <a:rPr lang="zh-CN" altLang="en-US" sz="33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3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新华社全文刊发了毛泽东同志撰写的消息《我三十万大军胜利南渡长江》</a:t>
            </a:r>
            <a:r>
              <a:rPr lang="zh-CN" altLang="en-US" sz="33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3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报道了人民解放军占领南岸广大地区的战况。</a:t>
            </a:r>
            <a:endParaRPr lang="zh-CN" altLang="zh-CN" sz="3335" b="1" dirty="0">
              <a:solidFill>
                <a:srgbClr val="1E1C1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矩形 60"/>
          <p:cNvSpPr>
            <a:spLocks noChangeArrowheads="1"/>
          </p:cNvSpPr>
          <p:nvPr/>
        </p:nvSpPr>
        <p:spPr bwMode="auto">
          <a:xfrm>
            <a:off x="814917" y="2182284"/>
            <a:ext cx="861060" cy="9124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5335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芜</a:t>
            </a:r>
            <a:endParaRPr lang="zh-CN" altLang="en-US" sz="5335" u="sng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270" name="矩形 61"/>
          <p:cNvSpPr>
            <a:spLocks noChangeArrowheads="1"/>
          </p:cNvSpPr>
          <p:nvPr/>
        </p:nvSpPr>
        <p:spPr bwMode="auto">
          <a:xfrm>
            <a:off x="1566333" y="2182284"/>
            <a:ext cx="556684" cy="9124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5335">
                <a:latin typeface="楷体" panose="02010609060101010101" pitchFamily="49" charset="-122"/>
                <a:ea typeface="楷体" panose="02010609060101010101" pitchFamily="49" charset="-122"/>
              </a:rPr>
              <a:t>湖</a:t>
            </a:r>
            <a:endParaRPr lang="zh-CN" altLang="en-US" sz="5335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316" name="矩形 62"/>
          <p:cNvSpPr>
            <a:spLocks noChangeArrowheads="1"/>
          </p:cNvSpPr>
          <p:nvPr/>
        </p:nvSpPr>
        <p:spPr bwMode="auto">
          <a:xfrm>
            <a:off x="3790951" y="2182284"/>
            <a:ext cx="861060" cy="9124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5335" u="sng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督</a:t>
            </a:r>
            <a:endParaRPr lang="zh-CN" altLang="en-US" sz="5335" u="sng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272" name="矩形 63"/>
          <p:cNvSpPr>
            <a:spLocks noChangeArrowheads="1"/>
          </p:cNvSpPr>
          <p:nvPr/>
        </p:nvSpPr>
        <p:spPr bwMode="auto">
          <a:xfrm>
            <a:off x="4523317" y="2182284"/>
            <a:ext cx="861060" cy="9124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5335">
                <a:latin typeface="楷体" panose="02010609060101010101" pitchFamily="49" charset="-122"/>
                <a:ea typeface="楷体" panose="02010609060101010101" pitchFamily="49" charset="-122"/>
              </a:rPr>
              <a:t>战</a:t>
            </a:r>
            <a:endParaRPr lang="zh-CN" altLang="en-US" sz="5335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318" name="矩形 64"/>
          <p:cNvSpPr>
            <a:spLocks noChangeArrowheads="1"/>
          </p:cNvSpPr>
          <p:nvPr/>
        </p:nvSpPr>
        <p:spPr bwMode="auto">
          <a:xfrm>
            <a:off x="6699251" y="2182284"/>
            <a:ext cx="861060" cy="9124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5335" u="sng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荻</a:t>
            </a:r>
            <a:endParaRPr lang="zh-CN" altLang="en-US" sz="5335" u="sng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274" name="矩形 65"/>
          <p:cNvSpPr>
            <a:spLocks noChangeArrowheads="1"/>
          </p:cNvSpPr>
          <p:nvPr/>
        </p:nvSpPr>
        <p:spPr bwMode="auto">
          <a:xfrm>
            <a:off x="7372351" y="2182284"/>
            <a:ext cx="861060" cy="9124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5335">
                <a:latin typeface="楷体" panose="02010609060101010101" pitchFamily="49" charset="-122"/>
                <a:ea typeface="楷体" panose="02010609060101010101" pitchFamily="49" charset="-122"/>
              </a:rPr>
              <a:t>港</a:t>
            </a:r>
            <a:endParaRPr lang="zh-CN" altLang="en-US" sz="5335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320" name="矩形 66"/>
          <p:cNvSpPr>
            <a:spLocks noChangeArrowheads="1"/>
          </p:cNvSpPr>
          <p:nvPr/>
        </p:nvSpPr>
        <p:spPr bwMode="auto">
          <a:xfrm>
            <a:off x="884767" y="3685117"/>
            <a:ext cx="861060" cy="9124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5335" u="sng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诸</a:t>
            </a:r>
            <a:endParaRPr lang="zh-CN" altLang="en-US" sz="5335" u="sng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276" name="矩形 67"/>
          <p:cNvSpPr>
            <a:spLocks noChangeArrowheads="1"/>
          </p:cNvSpPr>
          <p:nvPr/>
        </p:nvSpPr>
        <p:spPr bwMode="auto">
          <a:xfrm>
            <a:off x="1555751" y="3685117"/>
            <a:ext cx="861060" cy="9124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5335">
                <a:latin typeface="楷体" panose="02010609060101010101" pitchFamily="49" charset="-122"/>
                <a:ea typeface="楷体" panose="02010609060101010101" pitchFamily="49" charset="-122"/>
              </a:rPr>
              <a:t>城</a:t>
            </a:r>
            <a:endParaRPr lang="zh-CN" altLang="en-US" sz="5335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277" name="矩形 68"/>
          <p:cNvSpPr>
            <a:spLocks noChangeArrowheads="1"/>
          </p:cNvSpPr>
          <p:nvPr/>
        </p:nvSpPr>
        <p:spPr bwMode="auto">
          <a:xfrm>
            <a:off x="3712633" y="3685117"/>
            <a:ext cx="861060" cy="9124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5335">
                <a:latin typeface="楷体" panose="02010609060101010101" pitchFamily="49" charset="-122"/>
                <a:ea typeface="楷体" panose="02010609060101010101" pitchFamily="49" charset="-122"/>
              </a:rPr>
              <a:t>要</a:t>
            </a:r>
            <a:endParaRPr lang="zh-CN" altLang="en-US" sz="5335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323" name="矩形 69"/>
          <p:cNvSpPr>
            <a:spLocks noChangeArrowheads="1"/>
          </p:cNvSpPr>
          <p:nvPr/>
        </p:nvSpPr>
        <p:spPr bwMode="auto">
          <a:xfrm>
            <a:off x="4396317" y="3685117"/>
            <a:ext cx="861060" cy="9124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5335" u="sng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塞</a:t>
            </a:r>
            <a:endParaRPr lang="zh-CN" altLang="en-US" sz="5335" u="sng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324" name="矩形 70"/>
          <p:cNvSpPr>
            <a:spLocks noChangeArrowheads="1"/>
          </p:cNvSpPr>
          <p:nvPr/>
        </p:nvSpPr>
        <p:spPr bwMode="auto">
          <a:xfrm>
            <a:off x="6714067" y="3685117"/>
            <a:ext cx="918633" cy="9124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5335" u="sng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泄</a:t>
            </a:r>
            <a:endParaRPr lang="zh-CN" altLang="en-US" sz="5335" u="sng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280" name="矩形 71"/>
          <p:cNvSpPr>
            <a:spLocks noChangeArrowheads="1"/>
          </p:cNvSpPr>
          <p:nvPr/>
        </p:nvSpPr>
        <p:spPr bwMode="auto">
          <a:xfrm>
            <a:off x="7486651" y="3733800"/>
            <a:ext cx="861060" cy="9124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5335">
                <a:latin typeface="楷体" panose="02010609060101010101" pitchFamily="49" charset="-122"/>
                <a:ea typeface="楷体" panose="02010609060101010101" pitchFamily="49" charset="-122"/>
              </a:rPr>
              <a:t>气</a:t>
            </a:r>
            <a:endParaRPr lang="zh-CN" altLang="en-US" sz="5335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326" name="矩形 72"/>
          <p:cNvSpPr>
            <a:spLocks noChangeArrowheads="1"/>
          </p:cNvSpPr>
          <p:nvPr/>
        </p:nvSpPr>
        <p:spPr bwMode="auto">
          <a:xfrm>
            <a:off x="9173633" y="2182284"/>
            <a:ext cx="861060" cy="9124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5335" u="sng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溃</a:t>
            </a:r>
            <a:endParaRPr lang="zh-CN" altLang="en-US" sz="5335" u="sng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282" name="矩形 73"/>
          <p:cNvSpPr>
            <a:spLocks noChangeArrowheads="1"/>
          </p:cNvSpPr>
          <p:nvPr/>
        </p:nvSpPr>
        <p:spPr bwMode="auto">
          <a:xfrm>
            <a:off x="9848851" y="2182284"/>
            <a:ext cx="861060" cy="9124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5335">
                <a:latin typeface="楷体" panose="02010609060101010101" pitchFamily="49" charset="-122"/>
                <a:ea typeface="楷体" panose="02010609060101010101" pitchFamily="49" charset="-122"/>
              </a:rPr>
              <a:t>退</a:t>
            </a:r>
            <a:endParaRPr lang="zh-CN" altLang="en-US" sz="5335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328" name="矩形 74"/>
          <p:cNvSpPr>
            <a:spLocks noChangeArrowheads="1"/>
          </p:cNvSpPr>
          <p:nvPr/>
        </p:nvSpPr>
        <p:spPr bwMode="auto">
          <a:xfrm>
            <a:off x="9245600" y="3685117"/>
            <a:ext cx="861060" cy="9124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5335" u="sng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歼</a:t>
            </a:r>
            <a:endParaRPr lang="zh-CN" altLang="en-US" sz="5335" u="sng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284" name="矩形 75"/>
          <p:cNvSpPr>
            <a:spLocks noChangeArrowheads="1"/>
          </p:cNvSpPr>
          <p:nvPr/>
        </p:nvSpPr>
        <p:spPr bwMode="auto">
          <a:xfrm>
            <a:off x="9977967" y="3685117"/>
            <a:ext cx="861060" cy="9124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5335">
                <a:latin typeface="楷体" panose="02010609060101010101" pitchFamily="49" charset="-122"/>
                <a:ea typeface="楷体" panose="02010609060101010101" pitchFamily="49" charset="-122"/>
              </a:rPr>
              <a:t>灭</a:t>
            </a:r>
            <a:endParaRPr lang="zh-CN" altLang="en-US" sz="5335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330" name="矩形 76"/>
          <p:cNvSpPr>
            <a:spLocks noChangeArrowheads="1"/>
          </p:cNvSpPr>
          <p:nvPr/>
        </p:nvSpPr>
        <p:spPr bwMode="auto">
          <a:xfrm>
            <a:off x="8837084" y="5164667"/>
            <a:ext cx="861060" cy="9124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5335" u="sng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当</a:t>
            </a:r>
            <a:endParaRPr lang="zh-CN" altLang="en-US" sz="5335" u="sng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286" name="矩形 77"/>
          <p:cNvSpPr>
            <a:spLocks noChangeArrowheads="1"/>
          </p:cNvSpPr>
          <p:nvPr/>
        </p:nvSpPr>
        <p:spPr bwMode="auto">
          <a:xfrm>
            <a:off x="6819900" y="5164667"/>
            <a:ext cx="2217420" cy="9124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5335">
                <a:latin typeface="楷体" panose="02010609060101010101" pitchFamily="49" charset="-122"/>
                <a:ea typeface="楷体" panose="02010609060101010101" pitchFamily="49" charset="-122"/>
              </a:rPr>
              <a:t>锐不可</a:t>
            </a:r>
            <a:endParaRPr lang="zh-CN" altLang="en-US" sz="5335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332" name="矩形 78"/>
          <p:cNvSpPr>
            <a:spLocks noChangeArrowheads="1"/>
          </p:cNvSpPr>
          <p:nvPr/>
        </p:nvSpPr>
        <p:spPr bwMode="auto">
          <a:xfrm>
            <a:off x="1485900" y="5164667"/>
            <a:ext cx="861060" cy="9124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5335" u="sng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枯</a:t>
            </a:r>
            <a:endParaRPr lang="zh-CN" altLang="en-US" sz="5335" u="sng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288" name="矩形 79"/>
          <p:cNvSpPr>
            <a:spLocks noChangeArrowheads="1"/>
          </p:cNvSpPr>
          <p:nvPr/>
        </p:nvSpPr>
        <p:spPr bwMode="auto">
          <a:xfrm>
            <a:off x="810684" y="5164667"/>
            <a:ext cx="2895600" cy="9124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5335">
                <a:latin typeface="楷体" panose="02010609060101010101" pitchFamily="49" charset="-122"/>
                <a:ea typeface="楷体" panose="02010609060101010101" pitchFamily="49" charset="-122"/>
              </a:rPr>
              <a:t>摧 </a:t>
            </a:r>
            <a:r>
              <a:rPr lang="zh-CN" altLang="en-US" sz="5335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5335">
                <a:latin typeface="楷体" panose="02010609060101010101" pitchFamily="49" charset="-122"/>
                <a:ea typeface="楷体" panose="02010609060101010101" pitchFamily="49" charset="-122"/>
              </a:rPr>
              <a:t>拉朽</a:t>
            </a:r>
            <a:endParaRPr lang="zh-CN" altLang="en-US" sz="5335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2" name="TextBox 31"/>
          <p:cNvSpPr txBox="1">
            <a:spLocks noChangeArrowheads="1"/>
          </p:cNvSpPr>
          <p:nvPr/>
        </p:nvSpPr>
        <p:spPr bwMode="auto">
          <a:xfrm>
            <a:off x="3860800" y="1526117"/>
            <a:ext cx="793750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4265">
                <a:latin typeface="汉语拼音" panose="000B0604020202020204" pitchFamily="34" charset="0"/>
                <a:ea typeface="黑体" panose="02010609060101010101" pitchFamily="49" charset="-122"/>
              </a:rPr>
              <a:t>dū</a:t>
            </a:r>
            <a:endParaRPr lang="zh-CN" altLang="en-US" sz="4265">
              <a:latin typeface="汉语拼音" panose="00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3" name="TextBox 32"/>
          <p:cNvSpPr txBox="1">
            <a:spLocks noChangeArrowheads="1"/>
          </p:cNvSpPr>
          <p:nvPr/>
        </p:nvSpPr>
        <p:spPr bwMode="auto">
          <a:xfrm>
            <a:off x="6769100" y="1526117"/>
            <a:ext cx="627380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4265">
                <a:latin typeface="汉语拼音" panose="000B0604020202020204" pitchFamily="34" charset="0"/>
                <a:ea typeface="黑体" panose="02010609060101010101" pitchFamily="49" charset="-122"/>
              </a:rPr>
              <a:t>dí</a:t>
            </a:r>
            <a:endParaRPr lang="zh-CN" altLang="en-US" sz="4265">
              <a:latin typeface="汉语拼音" panose="00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4" name="TextBox 33"/>
          <p:cNvSpPr txBox="1">
            <a:spLocks noChangeArrowheads="1"/>
          </p:cNvSpPr>
          <p:nvPr/>
        </p:nvSpPr>
        <p:spPr bwMode="auto">
          <a:xfrm>
            <a:off x="886884" y="3155951"/>
            <a:ext cx="1085850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4265">
                <a:latin typeface="汉语拼音" panose="000B0604020202020204" pitchFamily="34" charset="0"/>
                <a:ea typeface="黑体" panose="02010609060101010101" pitchFamily="49" charset="-122"/>
              </a:rPr>
              <a:t>zhū</a:t>
            </a:r>
            <a:endParaRPr lang="zh-CN" altLang="en-US" sz="4265">
              <a:latin typeface="汉语拼音" panose="00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5" name="TextBox 34"/>
          <p:cNvSpPr txBox="1">
            <a:spLocks noChangeArrowheads="1"/>
          </p:cNvSpPr>
          <p:nvPr/>
        </p:nvSpPr>
        <p:spPr bwMode="auto">
          <a:xfrm>
            <a:off x="4375151" y="3155951"/>
            <a:ext cx="883920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4265">
                <a:latin typeface="汉语拼音" panose="000B0604020202020204" pitchFamily="34" charset="0"/>
                <a:ea typeface="黑体" panose="02010609060101010101" pitchFamily="49" charset="-122"/>
              </a:rPr>
              <a:t>sài</a:t>
            </a:r>
            <a:endParaRPr lang="zh-CN" altLang="en-US" sz="4265">
              <a:latin typeface="汉语拼音" panose="00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6" name="TextBox 35"/>
          <p:cNvSpPr txBox="1">
            <a:spLocks noChangeArrowheads="1"/>
          </p:cNvSpPr>
          <p:nvPr/>
        </p:nvSpPr>
        <p:spPr bwMode="auto">
          <a:xfrm>
            <a:off x="9186333" y="1526117"/>
            <a:ext cx="907415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4265">
                <a:latin typeface="汉语拼音" panose="000B0604020202020204" pitchFamily="34" charset="0"/>
                <a:ea typeface="黑体" panose="02010609060101010101" pitchFamily="49" charset="-122"/>
              </a:rPr>
              <a:t>kuì</a:t>
            </a:r>
            <a:endParaRPr lang="zh-CN" altLang="en-US" sz="4265">
              <a:latin typeface="汉语拼音" panose="00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6718300" y="3172884"/>
            <a:ext cx="887095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4265">
                <a:latin typeface="汉语拼音" panose="000B0604020202020204" pitchFamily="34" charset="0"/>
                <a:ea typeface="黑体" panose="02010609060101010101" pitchFamily="49" charset="-122"/>
              </a:rPr>
              <a:t>xiè</a:t>
            </a:r>
            <a:endParaRPr lang="zh-CN" altLang="en-US" sz="4265">
              <a:latin typeface="汉语拼音" panose="00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9017000" y="3155951"/>
            <a:ext cx="1196340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4265">
                <a:latin typeface="汉语拼音" panose="000B0604020202020204" pitchFamily="34" charset="0"/>
                <a:ea typeface="黑体" panose="02010609060101010101" pitchFamily="49" charset="-122"/>
              </a:rPr>
              <a:t>jiān</a:t>
            </a:r>
            <a:endParaRPr lang="zh-CN" altLang="en-US" sz="4265">
              <a:latin typeface="汉语拼音" panose="00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9" name="TextBox 38"/>
          <p:cNvSpPr txBox="1">
            <a:spLocks noChangeArrowheads="1"/>
          </p:cNvSpPr>
          <p:nvPr/>
        </p:nvSpPr>
        <p:spPr bwMode="auto">
          <a:xfrm>
            <a:off x="8648700" y="4542367"/>
            <a:ext cx="1431925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4265">
                <a:latin typeface="汉语拼音" panose="000B0604020202020204" pitchFamily="34" charset="0"/>
                <a:ea typeface="黑体" panose="02010609060101010101" pitchFamily="49" charset="-122"/>
              </a:rPr>
              <a:t>dānɡ</a:t>
            </a:r>
            <a:endParaRPr lang="zh-CN" altLang="en-US" sz="4265">
              <a:latin typeface="汉语拼音" panose="00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40" name="TextBox 39"/>
          <p:cNvSpPr txBox="1">
            <a:spLocks noChangeArrowheads="1"/>
          </p:cNvSpPr>
          <p:nvPr/>
        </p:nvSpPr>
        <p:spPr bwMode="auto">
          <a:xfrm>
            <a:off x="1576917" y="4523317"/>
            <a:ext cx="761365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4265">
                <a:latin typeface="汉语拼音" panose="000B0604020202020204" pitchFamily="34" charset="0"/>
                <a:ea typeface="黑体" panose="02010609060101010101" pitchFamily="49" charset="-122"/>
              </a:rPr>
              <a:t>kū</a:t>
            </a:r>
            <a:endParaRPr lang="zh-CN" altLang="en-US" sz="4265">
              <a:latin typeface="汉语拼音" panose="00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861484" y="1526117"/>
            <a:ext cx="935990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4265">
                <a:latin typeface="汉语拼音" panose="000B0604020202020204" pitchFamily="34" charset="0"/>
                <a:ea typeface="黑体" panose="02010609060101010101" pitchFamily="49" charset="-122"/>
              </a:rPr>
              <a:t>wú</a:t>
            </a:r>
            <a:endParaRPr lang="zh-CN" altLang="en-US" sz="4265">
              <a:latin typeface="汉语拼音" panose="000B0604020202020204" pitchFamily="34" charset="0"/>
              <a:ea typeface="黑体" panose="02010609060101010101" pitchFamily="49" charset="-122"/>
            </a:endParaRPr>
          </a:p>
        </p:txBody>
      </p:sp>
      <p:grpSp>
        <p:nvGrpSpPr>
          <p:cNvPr id="13344" name="组合 2"/>
          <p:cNvGrpSpPr/>
          <p:nvPr/>
        </p:nvGrpSpPr>
        <p:grpSpPr bwMode="auto">
          <a:xfrm>
            <a:off x="721572" y="883074"/>
            <a:ext cx="1996017" cy="642620"/>
            <a:chOff x="753904" y="695643"/>
            <a:chExt cx="1497013" cy="481964"/>
          </a:xfrm>
        </p:grpSpPr>
        <p:sp>
          <p:nvSpPr>
            <p:cNvPr id="43" name="圆角矩形 42"/>
            <p:cNvSpPr/>
            <p:nvPr/>
          </p:nvSpPr>
          <p:spPr>
            <a:xfrm rot="20326116">
              <a:off x="1746250" y="719138"/>
              <a:ext cx="442913" cy="420687"/>
            </a:xfrm>
            <a:prstGeom prst="round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44" name="圆角矩形 43"/>
            <p:cNvSpPr/>
            <p:nvPr/>
          </p:nvSpPr>
          <p:spPr>
            <a:xfrm rot="319204">
              <a:off x="1258888" y="722313"/>
              <a:ext cx="441325" cy="420687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45" name="圆角矩形 44"/>
            <p:cNvSpPr/>
            <p:nvPr/>
          </p:nvSpPr>
          <p:spPr>
            <a:xfrm rot="21148334">
              <a:off x="787400" y="730251"/>
              <a:ext cx="441325" cy="420686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3352" name="矩形 1"/>
            <p:cNvSpPr>
              <a:spLocks noChangeArrowheads="1"/>
            </p:cNvSpPr>
            <p:nvPr/>
          </p:nvSpPr>
          <p:spPr bwMode="auto">
            <a:xfrm>
              <a:off x="753904" y="695643"/>
              <a:ext cx="1497013" cy="48196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dist">
                <a:lnSpc>
                  <a:spcPts val="4300"/>
                </a:lnSpc>
              </a:pPr>
              <a:r>
                <a:rPr lang="zh-CN" altLang="en-US" sz="3735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读一读</a:t>
              </a:r>
              <a:endParaRPr lang="zh-CN" altLang="en-US" sz="3735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13345" name="组合 55"/>
          <p:cNvGrpSpPr/>
          <p:nvPr/>
        </p:nvGrpSpPr>
        <p:grpSpPr bwMode="auto">
          <a:xfrm>
            <a:off x="-4233" y="-27517"/>
            <a:ext cx="2675467" cy="666289"/>
            <a:chOff x="70" y="-63"/>
            <a:chExt cx="3161" cy="786"/>
          </a:xfrm>
        </p:grpSpPr>
        <p:sp>
          <p:nvSpPr>
            <p:cNvPr id="13346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1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预习检查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49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菱形 49"/>
            <p:cNvSpPr/>
            <p:nvPr/>
          </p:nvSpPr>
          <p:spPr>
            <a:xfrm>
              <a:off x="125" y="149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/>
      <p:bldP spid="11272" grpId="0"/>
      <p:bldP spid="11274" grpId="0"/>
      <p:bldP spid="11276" grpId="0"/>
      <p:bldP spid="11277" grpId="0"/>
      <p:bldP spid="11280" grpId="0"/>
      <p:bldP spid="11282" grpId="0"/>
      <p:bldP spid="11284" grpId="0"/>
      <p:bldP spid="11286" grpId="0"/>
      <p:bldP spid="11288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TextBox 5"/>
          <p:cNvSpPr txBox="1">
            <a:spLocks noChangeArrowheads="1"/>
          </p:cNvSpPr>
          <p:nvPr/>
        </p:nvSpPr>
        <p:spPr bwMode="auto">
          <a:xfrm>
            <a:off x="6822017" y="5446184"/>
            <a:ext cx="2393949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4265" b="1" dirty="0">
                <a:solidFill>
                  <a:srgbClr val="000000"/>
                </a:solidFill>
                <a:latin typeface="汉语拼音" panose="000B0604020202020204" pitchFamily="34" charset="0"/>
                <a:ea typeface="楷体" panose="02010609060101010101" pitchFamily="49" charset="-122"/>
              </a:rPr>
              <a:t>（        ）</a:t>
            </a:r>
            <a:endParaRPr lang="zh-CN" altLang="en-US" sz="4265" b="1" dirty="0">
              <a:solidFill>
                <a:srgbClr val="000000"/>
              </a:solidFill>
              <a:latin typeface="汉语拼音" panose="00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63" name="TextBox 5"/>
          <p:cNvSpPr txBox="1">
            <a:spLocks noChangeArrowheads="1"/>
          </p:cNvSpPr>
          <p:nvPr/>
        </p:nvSpPr>
        <p:spPr bwMode="auto">
          <a:xfrm>
            <a:off x="6769100" y="4616451"/>
            <a:ext cx="2393951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4265" b="1" dirty="0">
                <a:solidFill>
                  <a:srgbClr val="000000"/>
                </a:solidFill>
                <a:latin typeface="汉语拼音" panose="000B0604020202020204" pitchFamily="34" charset="0"/>
                <a:ea typeface="楷体" panose="02010609060101010101" pitchFamily="49" charset="-122"/>
              </a:rPr>
              <a:t>（        ）</a:t>
            </a:r>
            <a:endParaRPr lang="zh-CN" altLang="en-US" sz="4265" b="1" dirty="0">
              <a:solidFill>
                <a:srgbClr val="000000"/>
              </a:solidFill>
              <a:latin typeface="汉语拼音" panose="00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60" name="TextBox 5"/>
          <p:cNvSpPr txBox="1">
            <a:spLocks noChangeArrowheads="1"/>
          </p:cNvSpPr>
          <p:nvPr/>
        </p:nvSpPr>
        <p:spPr bwMode="auto">
          <a:xfrm>
            <a:off x="6716184" y="2027767"/>
            <a:ext cx="2393949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4265" b="1" dirty="0" smtClean="0">
                <a:solidFill>
                  <a:srgbClr val="000000"/>
                </a:solidFill>
                <a:latin typeface="汉语拼音" panose="000B0604020202020204" pitchFamily="34" charset="0"/>
                <a:ea typeface="楷体" panose="02010609060101010101" pitchFamily="49" charset="-122"/>
              </a:rPr>
              <a:t>（ </a:t>
            </a:r>
            <a:r>
              <a:rPr lang="zh-CN" altLang="en-US" sz="4265" dirty="0" smtClean="0">
                <a:solidFill>
                  <a:srgbClr val="FF0000"/>
                </a:solidFill>
                <a:latin typeface="汉语拼音" panose="000B0604020202020204" pitchFamily="34" charset="0"/>
                <a:ea typeface="黑体" panose="02010609060101010101" pitchFamily="49" charset="-122"/>
              </a:rPr>
              <a:t>       </a:t>
            </a:r>
            <a:r>
              <a:rPr lang="zh-CN" altLang="en-US" sz="4265" b="1" dirty="0" smtClean="0">
                <a:solidFill>
                  <a:srgbClr val="000000"/>
                </a:solidFill>
                <a:latin typeface="汉语拼音" panose="000B0604020202020204" pitchFamily="34" charset="0"/>
                <a:ea typeface="楷体" panose="02010609060101010101" pitchFamily="49" charset="-122"/>
              </a:rPr>
              <a:t>）</a:t>
            </a:r>
            <a:endParaRPr lang="zh-CN" altLang="en-US" sz="4265" b="1" dirty="0">
              <a:solidFill>
                <a:srgbClr val="000000"/>
              </a:solidFill>
              <a:latin typeface="汉语拼音" panose="000B0604020202020204" pitchFamily="34" charset="0"/>
              <a:ea typeface="楷体" panose="02010609060101010101" pitchFamily="49" charset="-122"/>
            </a:endParaRPr>
          </a:p>
        </p:txBody>
      </p:sp>
      <p:grpSp>
        <p:nvGrpSpPr>
          <p:cNvPr id="14338" name="组合 1"/>
          <p:cNvGrpSpPr/>
          <p:nvPr/>
        </p:nvGrpSpPr>
        <p:grpSpPr bwMode="auto">
          <a:xfrm>
            <a:off x="1025315" y="860848"/>
            <a:ext cx="1998133" cy="642620"/>
            <a:chOff x="610236" y="688499"/>
            <a:chExt cx="1498600" cy="481964"/>
          </a:xfrm>
        </p:grpSpPr>
        <p:sp>
          <p:nvSpPr>
            <p:cNvPr id="5" name="圆角矩形 4"/>
            <p:cNvSpPr/>
            <p:nvPr/>
          </p:nvSpPr>
          <p:spPr>
            <a:xfrm rot="20326116">
              <a:off x="1604963" y="719138"/>
              <a:ext cx="442912" cy="420687"/>
            </a:xfrm>
            <a:prstGeom prst="round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6" name="圆角矩形 5"/>
            <p:cNvSpPr/>
            <p:nvPr/>
          </p:nvSpPr>
          <p:spPr>
            <a:xfrm rot="319204">
              <a:off x="1119188" y="722313"/>
              <a:ext cx="441325" cy="420687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7" name="圆角矩形 6"/>
            <p:cNvSpPr/>
            <p:nvPr/>
          </p:nvSpPr>
          <p:spPr>
            <a:xfrm rot="21148334">
              <a:off x="646113" y="730251"/>
              <a:ext cx="441325" cy="420686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4381" name="矩形 1"/>
            <p:cNvSpPr>
              <a:spLocks noChangeArrowheads="1"/>
            </p:cNvSpPr>
            <p:nvPr/>
          </p:nvSpPr>
          <p:spPr bwMode="auto">
            <a:xfrm>
              <a:off x="610236" y="688499"/>
              <a:ext cx="1498600" cy="48196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dist">
                <a:lnSpc>
                  <a:spcPts val="4300"/>
                </a:lnSpc>
              </a:pPr>
              <a:r>
                <a:rPr lang="zh-CN" altLang="en-US" sz="3735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多音字</a:t>
              </a:r>
              <a:endParaRPr lang="zh-CN" altLang="en-US" sz="3735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sp>
        <p:nvSpPr>
          <p:cNvPr id="9" name="左大括号 8"/>
          <p:cNvSpPr/>
          <p:nvPr/>
        </p:nvSpPr>
        <p:spPr>
          <a:xfrm>
            <a:off x="1670051" y="1993900"/>
            <a:ext cx="395816" cy="2010833"/>
          </a:xfrm>
          <a:prstGeom prst="leftBrace">
            <a:avLst>
              <a:gd name="adj1" fmla="val 31792"/>
              <a:gd name="adj2" fmla="val 50000"/>
            </a:avLst>
          </a:prstGeom>
          <a:noFill/>
          <a:ln w="1587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 sz="4265" kern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317" name="TextBox 5"/>
          <p:cNvSpPr txBox="1">
            <a:spLocks noChangeArrowheads="1"/>
          </p:cNvSpPr>
          <p:nvPr/>
        </p:nvSpPr>
        <p:spPr bwMode="auto">
          <a:xfrm>
            <a:off x="1686984" y="1797051"/>
            <a:ext cx="2393949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426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    ）</a:t>
            </a:r>
            <a:endParaRPr lang="zh-CN" altLang="en-US" sz="4265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5365" name="TextBox 9"/>
          <p:cNvSpPr txBox="1">
            <a:spLocks noChangeArrowheads="1"/>
          </p:cNvSpPr>
          <p:nvPr/>
        </p:nvSpPr>
        <p:spPr bwMode="auto">
          <a:xfrm>
            <a:off x="1680633" y="3513667"/>
            <a:ext cx="2305051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426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    ）</a:t>
            </a:r>
            <a:endParaRPr lang="zh-CN" altLang="en-US" sz="426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5366" name="TextBox 8"/>
          <p:cNvSpPr txBox="1">
            <a:spLocks noChangeArrowheads="1"/>
          </p:cNvSpPr>
          <p:nvPr/>
        </p:nvSpPr>
        <p:spPr bwMode="auto">
          <a:xfrm>
            <a:off x="1750484" y="4675717"/>
            <a:ext cx="2367280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426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    ）</a:t>
            </a:r>
            <a:endParaRPr lang="zh-CN" altLang="en-US" sz="426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2446867" y="4586817"/>
            <a:ext cx="961390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4265" dirty="0" err="1">
                <a:solidFill>
                  <a:srgbClr val="FF0000"/>
                </a:solidFill>
                <a:latin typeface="汉语拼音" panose="000B0604020202020204" pitchFamily="34" charset="0"/>
                <a:ea typeface="黑体" panose="02010609060101010101" pitchFamily="49" charset="-122"/>
              </a:rPr>
              <a:t>yīn</a:t>
            </a:r>
            <a:endParaRPr lang="en-US" altLang="zh-CN" sz="4265" dirty="0">
              <a:solidFill>
                <a:srgbClr val="FF0000"/>
              </a:solidFill>
              <a:latin typeface="汉语拼音" panose="00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5368" name="TextBox 5"/>
          <p:cNvSpPr txBox="1">
            <a:spLocks noChangeArrowheads="1"/>
          </p:cNvSpPr>
          <p:nvPr/>
        </p:nvSpPr>
        <p:spPr bwMode="auto">
          <a:xfrm>
            <a:off x="1725084" y="2650067"/>
            <a:ext cx="2165349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426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    ）</a:t>
            </a:r>
            <a:endParaRPr lang="zh-CN" altLang="en-US" sz="426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327" name="TextBox 8"/>
          <p:cNvSpPr txBox="1">
            <a:spLocks noChangeArrowheads="1"/>
          </p:cNvSpPr>
          <p:nvPr/>
        </p:nvSpPr>
        <p:spPr bwMode="auto">
          <a:xfrm>
            <a:off x="1729317" y="5441951"/>
            <a:ext cx="2367280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4265" b="1">
                <a:latin typeface="黑体" panose="02010609060101010101" pitchFamily="49" charset="-122"/>
                <a:ea typeface="黑体" panose="02010609060101010101" pitchFamily="49" charset="-122"/>
              </a:rPr>
              <a:t>（    ）</a:t>
            </a:r>
            <a:endParaRPr lang="zh-CN" altLang="en-US" sz="4265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" name="左大括号 21"/>
          <p:cNvSpPr/>
          <p:nvPr/>
        </p:nvSpPr>
        <p:spPr>
          <a:xfrm>
            <a:off x="1750484" y="4866217"/>
            <a:ext cx="287867" cy="1248833"/>
          </a:xfrm>
          <a:prstGeom prst="leftBrace">
            <a:avLst>
              <a:gd name="adj1" fmla="val 31792"/>
              <a:gd name="adj2" fmla="val 50000"/>
            </a:avLst>
          </a:prstGeom>
          <a:noFill/>
          <a:ln w="1587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 sz="4265" kern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5371" name="TextBox 22"/>
          <p:cNvSpPr txBox="1">
            <a:spLocks noChangeArrowheads="1"/>
          </p:cNvSpPr>
          <p:nvPr/>
        </p:nvSpPr>
        <p:spPr bwMode="auto">
          <a:xfrm>
            <a:off x="912284" y="2660651"/>
            <a:ext cx="762000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426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塞</a:t>
            </a:r>
            <a:endParaRPr lang="zh-CN" altLang="en-US" sz="4265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5372" name="TextBox 23"/>
          <p:cNvSpPr txBox="1">
            <a:spLocks noChangeArrowheads="1"/>
          </p:cNvSpPr>
          <p:nvPr/>
        </p:nvSpPr>
        <p:spPr bwMode="auto">
          <a:xfrm>
            <a:off x="884767" y="5058833"/>
            <a:ext cx="762000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426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殷</a:t>
            </a:r>
            <a:endParaRPr lang="zh-CN" altLang="en-US" sz="4265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5373" name="TextBox 30"/>
          <p:cNvSpPr txBox="1">
            <a:spLocks noChangeArrowheads="1"/>
          </p:cNvSpPr>
          <p:nvPr/>
        </p:nvSpPr>
        <p:spPr bwMode="auto">
          <a:xfrm>
            <a:off x="2448984" y="1797051"/>
            <a:ext cx="1248833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 sz="4265" dirty="0" err="1">
                <a:solidFill>
                  <a:srgbClr val="FF0000"/>
                </a:solidFill>
                <a:latin typeface="汉语拼音" panose="000B0604020202020204" pitchFamily="34" charset="0"/>
                <a:ea typeface="黑体" panose="02010609060101010101" pitchFamily="49" charset="-122"/>
              </a:rPr>
              <a:t>sāi</a:t>
            </a:r>
            <a:endParaRPr lang="zh-CN" altLang="en-US" sz="4265" dirty="0">
              <a:solidFill>
                <a:srgbClr val="FF0000"/>
              </a:solidFill>
              <a:latin typeface="汉语拼音" panose="00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2" name="TextBox 31"/>
          <p:cNvSpPr txBox="1">
            <a:spLocks noChangeArrowheads="1"/>
          </p:cNvSpPr>
          <p:nvPr/>
        </p:nvSpPr>
        <p:spPr bwMode="auto">
          <a:xfrm>
            <a:off x="2448984" y="2660651"/>
            <a:ext cx="1056216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 sz="4265" dirty="0" err="1">
                <a:solidFill>
                  <a:srgbClr val="FF0000"/>
                </a:solidFill>
                <a:latin typeface="汉语拼音" panose="000B0604020202020204" pitchFamily="34" charset="0"/>
                <a:ea typeface="黑体" panose="02010609060101010101" pitchFamily="49" charset="-122"/>
              </a:rPr>
              <a:t>sè</a:t>
            </a:r>
            <a:endParaRPr lang="zh-CN" altLang="en-US" sz="4265" dirty="0">
              <a:solidFill>
                <a:srgbClr val="FF0000"/>
              </a:solidFill>
              <a:latin typeface="汉语拼音" panose="00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3" name="TextBox 32"/>
          <p:cNvSpPr txBox="1">
            <a:spLocks noChangeArrowheads="1"/>
          </p:cNvSpPr>
          <p:nvPr/>
        </p:nvSpPr>
        <p:spPr bwMode="auto">
          <a:xfrm>
            <a:off x="2448984" y="3524251"/>
            <a:ext cx="1153583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 sz="4265" dirty="0" err="1">
                <a:solidFill>
                  <a:srgbClr val="FF0000"/>
                </a:solidFill>
                <a:latin typeface="汉语拼音" panose="000B0604020202020204" pitchFamily="34" charset="0"/>
                <a:ea typeface="黑体" panose="02010609060101010101" pitchFamily="49" charset="-122"/>
              </a:rPr>
              <a:t>sài</a:t>
            </a:r>
            <a:endParaRPr lang="zh-CN" altLang="en-US" sz="4265" dirty="0">
              <a:solidFill>
                <a:srgbClr val="FF0000"/>
              </a:solidFill>
              <a:latin typeface="汉语拼音" panose="00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7247467" y="1974851"/>
            <a:ext cx="1536700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 sz="4265" dirty="0" err="1">
                <a:solidFill>
                  <a:srgbClr val="FF0000"/>
                </a:solidFill>
                <a:latin typeface="汉语拼音" panose="000B0604020202020204" pitchFamily="34" charset="0"/>
                <a:ea typeface="黑体" panose="02010609060101010101" pitchFamily="49" charset="-122"/>
              </a:rPr>
              <a:t>dānɡ</a:t>
            </a:r>
            <a:endParaRPr lang="zh-CN" altLang="en-US" sz="4265" dirty="0">
              <a:solidFill>
                <a:srgbClr val="FF0000"/>
              </a:solidFill>
              <a:latin typeface="汉语拼音" panose="00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5379" name="TextBox 38"/>
          <p:cNvSpPr txBox="1">
            <a:spLocks noChangeArrowheads="1"/>
          </p:cNvSpPr>
          <p:nvPr/>
        </p:nvSpPr>
        <p:spPr bwMode="auto">
          <a:xfrm>
            <a:off x="5947833" y="2457451"/>
            <a:ext cx="575733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426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当</a:t>
            </a:r>
            <a:endParaRPr lang="zh-CN" altLang="en-US" sz="4265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0" name="左大括号 39"/>
          <p:cNvSpPr/>
          <p:nvPr/>
        </p:nvSpPr>
        <p:spPr>
          <a:xfrm>
            <a:off x="6716184" y="2360084"/>
            <a:ext cx="287867" cy="1248833"/>
          </a:xfrm>
          <a:prstGeom prst="leftBrace">
            <a:avLst>
              <a:gd name="adj1" fmla="val 31792"/>
              <a:gd name="adj2" fmla="val 50000"/>
            </a:avLst>
          </a:prstGeom>
          <a:noFill/>
          <a:ln w="1587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 sz="4265" kern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7344833" y="4557184"/>
            <a:ext cx="1536700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 sz="4265" dirty="0" err="1">
                <a:solidFill>
                  <a:srgbClr val="FF0000"/>
                </a:solidFill>
                <a:latin typeface="汉语拼音" panose="000B0604020202020204" pitchFamily="34" charset="0"/>
                <a:ea typeface="黑体" panose="02010609060101010101" pitchFamily="49" charset="-122"/>
              </a:rPr>
              <a:t>hénɡ</a:t>
            </a:r>
            <a:endParaRPr lang="zh-CN" altLang="en-US" sz="4265" dirty="0">
              <a:solidFill>
                <a:srgbClr val="FF0000"/>
              </a:solidFill>
              <a:latin typeface="汉语拼音" panose="00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42" name="TextBox 41"/>
          <p:cNvSpPr txBox="1">
            <a:spLocks noChangeArrowheads="1"/>
          </p:cNvSpPr>
          <p:nvPr/>
        </p:nvSpPr>
        <p:spPr bwMode="auto">
          <a:xfrm>
            <a:off x="7374467" y="5433484"/>
            <a:ext cx="1697567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 sz="4265" dirty="0" err="1">
                <a:solidFill>
                  <a:srgbClr val="FF0000"/>
                </a:solidFill>
                <a:latin typeface="汉语拼音" panose="000B0604020202020204" pitchFamily="34" charset="0"/>
                <a:ea typeface="黑体" panose="02010609060101010101" pitchFamily="49" charset="-122"/>
              </a:rPr>
              <a:t>hènɡ</a:t>
            </a:r>
            <a:endParaRPr lang="zh-CN" altLang="en-US" sz="4265" dirty="0">
              <a:solidFill>
                <a:srgbClr val="FF0000"/>
              </a:solidFill>
              <a:latin typeface="汉语拼音" panose="00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43" name="左大括号 42"/>
          <p:cNvSpPr/>
          <p:nvPr/>
        </p:nvSpPr>
        <p:spPr>
          <a:xfrm>
            <a:off x="6794500" y="4870451"/>
            <a:ext cx="287867" cy="1246716"/>
          </a:xfrm>
          <a:prstGeom prst="leftBrace">
            <a:avLst>
              <a:gd name="adj1" fmla="val 31792"/>
              <a:gd name="adj2" fmla="val 50000"/>
            </a:avLst>
          </a:prstGeom>
          <a:noFill/>
          <a:ln w="1587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 sz="4265" kern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5384" name="TextBox 43"/>
          <p:cNvSpPr txBox="1">
            <a:spLocks noChangeArrowheads="1"/>
          </p:cNvSpPr>
          <p:nvPr/>
        </p:nvSpPr>
        <p:spPr bwMode="auto">
          <a:xfrm>
            <a:off x="5928784" y="5060951"/>
            <a:ext cx="480483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426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横</a:t>
            </a:r>
            <a:endParaRPr lang="zh-CN" altLang="en-US" sz="4265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5" name="矩形 44"/>
          <p:cNvSpPr>
            <a:spLocks noChangeArrowheads="1"/>
          </p:cNvSpPr>
          <p:nvPr/>
        </p:nvSpPr>
        <p:spPr bwMode="auto">
          <a:xfrm>
            <a:off x="3985684" y="1701800"/>
            <a:ext cx="1272540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426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塞子</a:t>
            </a:r>
            <a:endParaRPr lang="zh-CN" altLang="en-US" sz="4265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6" name="矩形 45"/>
          <p:cNvSpPr>
            <a:spLocks noChangeArrowheads="1"/>
          </p:cNvSpPr>
          <p:nvPr/>
        </p:nvSpPr>
        <p:spPr bwMode="auto">
          <a:xfrm>
            <a:off x="3985684" y="2662767"/>
            <a:ext cx="1272540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426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闭塞</a:t>
            </a:r>
            <a:endParaRPr lang="zh-CN" altLang="en-US" sz="2400"/>
          </a:p>
        </p:txBody>
      </p:sp>
      <p:sp>
        <p:nvSpPr>
          <p:cNvPr id="47" name="矩形 46"/>
          <p:cNvSpPr>
            <a:spLocks noChangeArrowheads="1"/>
          </p:cNvSpPr>
          <p:nvPr/>
        </p:nvSpPr>
        <p:spPr bwMode="auto">
          <a:xfrm>
            <a:off x="3985684" y="3526367"/>
            <a:ext cx="1272540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426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要塞</a:t>
            </a:r>
            <a:endParaRPr lang="zh-CN" altLang="en-US" sz="2400"/>
          </a:p>
        </p:txBody>
      </p:sp>
      <p:sp>
        <p:nvSpPr>
          <p:cNvPr id="48" name="矩形 47"/>
          <p:cNvSpPr>
            <a:spLocks noChangeArrowheads="1"/>
          </p:cNvSpPr>
          <p:nvPr/>
        </p:nvSpPr>
        <p:spPr bwMode="auto">
          <a:xfrm>
            <a:off x="4053417" y="4688417"/>
            <a:ext cx="1272540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426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殷切</a:t>
            </a:r>
            <a:endParaRPr lang="zh-CN" altLang="en-US" sz="2400"/>
          </a:p>
        </p:txBody>
      </p:sp>
      <p:sp>
        <p:nvSpPr>
          <p:cNvPr id="49" name="矩形 48"/>
          <p:cNvSpPr>
            <a:spLocks noChangeArrowheads="1"/>
          </p:cNvSpPr>
          <p:nvPr/>
        </p:nvSpPr>
        <p:spPr bwMode="auto">
          <a:xfrm>
            <a:off x="4053417" y="5454651"/>
            <a:ext cx="1272540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426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殷红</a:t>
            </a:r>
            <a:endParaRPr lang="zh-CN" altLang="en-US" sz="2400"/>
          </a:p>
        </p:txBody>
      </p:sp>
      <p:sp>
        <p:nvSpPr>
          <p:cNvPr id="50" name="TextBox 49"/>
          <p:cNvSpPr txBox="1">
            <a:spLocks noChangeArrowheads="1"/>
          </p:cNvSpPr>
          <p:nvPr/>
        </p:nvSpPr>
        <p:spPr bwMode="auto">
          <a:xfrm>
            <a:off x="8995833" y="2002367"/>
            <a:ext cx="1439333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26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当然</a:t>
            </a:r>
            <a:endParaRPr lang="zh-CN" altLang="en-US" sz="4265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1" name="TextBox 50"/>
          <p:cNvSpPr txBox="1">
            <a:spLocks noChangeArrowheads="1"/>
          </p:cNvSpPr>
          <p:nvPr/>
        </p:nvSpPr>
        <p:spPr bwMode="auto">
          <a:xfrm>
            <a:off x="8995833" y="2961217"/>
            <a:ext cx="2015067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26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当铺</a:t>
            </a:r>
            <a:endParaRPr lang="zh-CN" altLang="en-US" sz="4265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3" name="TextBox 52"/>
          <p:cNvSpPr txBox="1">
            <a:spLocks noChangeArrowheads="1"/>
          </p:cNvSpPr>
          <p:nvPr/>
        </p:nvSpPr>
        <p:spPr bwMode="auto">
          <a:xfrm>
            <a:off x="8995833" y="4519084"/>
            <a:ext cx="1919817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26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横竖</a:t>
            </a:r>
            <a:endParaRPr lang="zh-CN" altLang="en-US" sz="4265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4" name="TextBox 53"/>
          <p:cNvSpPr txBox="1">
            <a:spLocks noChangeArrowheads="1"/>
          </p:cNvSpPr>
          <p:nvPr/>
        </p:nvSpPr>
        <p:spPr bwMode="auto">
          <a:xfrm>
            <a:off x="8995833" y="5477933"/>
            <a:ext cx="1536700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26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蛮横</a:t>
            </a:r>
            <a:endParaRPr lang="zh-CN" altLang="en-US" sz="4265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4368" name="组合 55"/>
          <p:cNvGrpSpPr/>
          <p:nvPr/>
        </p:nvGrpSpPr>
        <p:grpSpPr bwMode="auto">
          <a:xfrm>
            <a:off x="-4233" y="-27517"/>
            <a:ext cx="2675467" cy="666289"/>
            <a:chOff x="70" y="-63"/>
            <a:chExt cx="3161" cy="786"/>
          </a:xfrm>
        </p:grpSpPr>
        <p:sp>
          <p:nvSpPr>
            <p:cNvPr id="14375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1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预习检查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57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菱形 57"/>
            <p:cNvSpPr/>
            <p:nvPr/>
          </p:nvSpPr>
          <p:spPr>
            <a:xfrm>
              <a:off x="125" y="149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59" name="TextBox 58"/>
          <p:cNvSpPr txBox="1">
            <a:spLocks noChangeArrowheads="1"/>
          </p:cNvSpPr>
          <p:nvPr/>
        </p:nvSpPr>
        <p:spPr bwMode="auto">
          <a:xfrm>
            <a:off x="2446867" y="5441951"/>
            <a:ext cx="1129665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4265" dirty="0" err="1">
                <a:solidFill>
                  <a:srgbClr val="FF0000"/>
                </a:solidFill>
                <a:latin typeface="汉语拼音" panose="000B0604020202020204" pitchFamily="34" charset="0"/>
                <a:ea typeface="黑体" panose="02010609060101010101" pitchFamily="49" charset="-122"/>
              </a:rPr>
              <a:t>yān</a:t>
            </a:r>
            <a:endParaRPr lang="en-US" altLang="zh-CN" sz="4265" dirty="0">
              <a:solidFill>
                <a:srgbClr val="FF0000"/>
              </a:solidFill>
              <a:latin typeface="汉语拼音" panose="00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1" name="TextBox 5"/>
          <p:cNvSpPr txBox="1">
            <a:spLocks noChangeArrowheads="1"/>
          </p:cNvSpPr>
          <p:nvPr/>
        </p:nvSpPr>
        <p:spPr bwMode="auto">
          <a:xfrm>
            <a:off x="6709833" y="3069167"/>
            <a:ext cx="2393951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426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     ）</a:t>
            </a:r>
            <a:endParaRPr lang="zh-CN" altLang="en-US" sz="4265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2" name="TextBox 61"/>
          <p:cNvSpPr txBox="1">
            <a:spLocks noChangeArrowheads="1"/>
          </p:cNvSpPr>
          <p:nvPr/>
        </p:nvSpPr>
        <p:spPr bwMode="auto">
          <a:xfrm>
            <a:off x="7304617" y="3026833"/>
            <a:ext cx="1600200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 sz="4265" dirty="0" err="1">
                <a:solidFill>
                  <a:srgbClr val="FF0000"/>
                </a:solidFill>
                <a:latin typeface="汉语拼音" panose="000B0604020202020204" pitchFamily="34" charset="0"/>
                <a:ea typeface="黑体" panose="02010609060101010101" pitchFamily="49" charset="-122"/>
              </a:rPr>
              <a:t>dànɡ</a:t>
            </a:r>
            <a:endParaRPr lang="zh-CN" altLang="en-US" sz="4265" dirty="0">
              <a:solidFill>
                <a:srgbClr val="FF0000"/>
              </a:solidFill>
              <a:latin typeface="汉语拼音" panose="00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5373" grpId="0"/>
      <p:bldP spid="32" grpId="0"/>
      <p:bldP spid="33" grpId="0"/>
      <p:bldP spid="37" grpId="0"/>
      <p:bldP spid="41" grpId="0"/>
      <p:bldP spid="42" grpId="0"/>
      <p:bldP spid="59" grpId="0"/>
      <p:bldP spid="6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2" name="组合 1"/>
          <p:cNvGrpSpPr/>
          <p:nvPr/>
        </p:nvGrpSpPr>
        <p:grpSpPr bwMode="auto">
          <a:xfrm>
            <a:off x="814283" y="917999"/>
            <a:ext cx="1998133" cy="642620"/>
            <a:chOff x="610712" y="688499"/>
            <a:chExt cx="1498600" cy="481965"/>
          </a:xfrm>
        </p:grpSpPr>
        <p:sp>
          <p:nvSpPr>
            <p:cNvPr id="3" name="圆角矩形 2"/>
            <p:cNvSpPr/>
            <p:nvPr/>
          </p:nvSpPr>
          <p:spPr>
            <a:xfrm rot="20326116">
              <a:off x="1604963" y="719138"/>
              <a:ext cx="442912" cy="420687"/>
            </a:xfrm>
            <a:prstGeom prst="round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  <p:sp>
          <p:nvSpPr>
            <p:cNvPr id="4" name="圆角矩形 3"/>
            <p:cNvSpPr/>
            <p:nvPr/>
          </p:nvSpPr>
          <p:spPr>
            <a:xfrm rot="319204">
              <a:off x="1119188" y="722313"/>
              <a:ext cx="441325" cy="420687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  <p:sp>
          <p:nvSpPr>
            <p:cNvPr id="5" name="圆角矩形 4"/>
            <p:cNvSpPr/>
            <p:nvPr/>
          </p:nvSpPr>
          <p:spPr>
            <a:xfrm rot="21148334">
              <a:off x="646113" y="730250"/>
              <a:ext cx="441325" cy="420688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  <p:sp>
          <p:nvSpPr>
            <p:cNvPr id="15391" name="矩形 1"/>
            <p:cNvSpPr>
              <a:spLocks noChangeArrowheads="1"/>
            </p:cNvSpPr>
            <p:nvPr/>
          </p:nvSpPr>
          <p:spPr bwMode="auto">
            <a:xfrm>
              <a:off x="610712" y="688499"/>
              <a:ext cx="1498600" cy="48196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dist">
                <a:lnSpc>
                  <a:spcPts val="4300"/>
                </a:lnSpc>
              </a:pPr>
              <a:r>
                <a:rPr lang="zh-CN" altLang="en-US" sz="3735" b="1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形近字</a:t>
              </a:r>
              <a:endParaRPr lang="zh-CN" altLang="en-US" sz="3735" b="1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15363" name="组合 55"/>
          <p:cNvGrpSpPr/>
          <p:nvPr/>
        </p:nvGrpSpPr>
        <p:grpSpPr bwMode="auto">
          <a:xfrm>
            <a:off x="-4233" y="-27517"/>
            <a:ext cx="2675467" cy="666289"/>
            <a:chOff x="70" y="-63"/>
            <a:chExt cx="3161" cy="786"/>
          </a:xfrm>
        </p:grpSpPr>
        <p:sp>
          <p:nvSpPr>
            <p:cNvPr id="15385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1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预习检查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53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菱形 53"/>
            <p:cNvSpPr/>
            <p:nvPr/>
          </p:nvSpPr>
          <p:spPr>
            <a:xfrm>
              <a:off x="125" y="149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  <p:sp>
        <p:nvSpPr>
          <p:cNvPr id="51" name="左大括号 50"/>
          <p:cNvSpPr/>
          <p:nvPr/>
        </p:nvSpPr>
        <p:spPr>
          <a:xfrm>
            <a:off x="527051" y="2673351"/>
            <a:ext cx="366183" cy="2004483"/>
          </a:xfrm>
          <a:prstGeom prst="leftBrace">
            <a:avLst>
              <a:gd name="adj1" fmla="val 31792"/>
              <a:gd name="adj2" fmla="val 50000"/>
            </a:avLst>
          </a:prstGeom>
          <a:noFill/>
          <a:ln w="1587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 sz="4265" kern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2" name="左大括号 51"/>
          <p:cNvSpPr/>
          <p:nvPr/>
        </p:nvSpPr>
        <p:spPr>
          <a:xfrm>
            <a:off x="4379384" y="2542117"/>
            <a:ext cx="289983" cy="2135716"/>
          </a:xfrm>
          <a:prstGeom prst="leftBrace">
            <a:avLst>
              <a:gd name="adj1" fmla="val 31792"/>
              <a:gd name="adj2" fmla="val 50000"/>
            </a:avLst>
          </a:prstGeom>
          <a:noFill/>
          <a:ln w="1587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 sz="4265" kern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5" name="左大括号 54"/>
          <p:cNvSpPr/>
          <p:nvPr/>
        </p:nvSpPr>
        <p:spPr>
          <a:xfrm>
            <a:off x="7901517" y="2446867"/>
            <a:ext cx="287867" cy="2230967"/>
          </a:xfrm>
          <a:prstGeom prst="leftBrace">
            <a:avLst>
              <a:gd name="adj1" fmla="val 31792"/>
              <a:gd name="adj2" fmla="val 50000"/>
            </a:avLst>
          </a:prstGeom>
          <a:noFill/>
          <a:ln w="1587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 sz="4265" kern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6" name="矩形 55"/>
          <p:cNvSpPr>
            <a:spLocks noChangeArrowheads="1"/>
          </p:cNvSpPr>
          <p:nvPr/>
        </p:nvSpPr>
        <p:spPr bwMode="auto">
          <a:xfrm>
            <a:off x="802217" y="2281767"/>
            <a:ext cx="3089275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4265">
                <a:latin typeface="汉语拼音" panose="000B0604020202020204" pitchFamily="34" charset="0"/>
                <a:ea typeface="黑体" panose="02010609060101010101" pitchFamily="49" charset="-122"/>
              </a:rPr>
              <a:t>kuì</a:t>
            </a:r>
            <a:r>
              <a:rPr lang="zh-CN" altLang="en-US" sz="4265" b="1">
                <a:latin typeface="黑体" panose="02010609060101010101" pitchFamily="49" charset="-122"/>
                <a:ea typeface="黑体" panose="02010609060101010101" pitchFamily="49" charset="-122"/>
              </a:rPr>
              <a:t>（  ）</a:t>
            </a:r>
            <a:r>
              <a:rPr lang="zh-CN" altLang="en-US" sz="4265" b="1">
                <a:latin typeface="楷体" panose="02010609060101010101" pitchFamily="49" charset="-122"/>
                <a:ea typeface="楷体" panose="02010609060101010101" pitchFamily="49" charset="-122"/>
              </a:rPr>
              <a:t>退</a:t>
            </a:r>
            <a:endParaRPr lang="zh-CN" altLang="en-US" sz="24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7" name="矩形 56"/>
          <p:cNvSpPr>
            <a:spLocks noChangeArrowheads="1"/>
          </p:cNvSpPr>
          <p:nvPr/>
        </p:nvSpPr>
        <p:spPr bwMode="auto">
          <a:xfrm>
            <a:off x="817033" y="3255433"/>
            <a:ext cx="3089275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4265" dirty="0" err="1">
                <a:latin typeface="汉语拼音" panose="000B0604020202020204" pitchFamily="34" charset="0"/>
                <a:ea typeface="黑体" panose="02010609060101010101" pitchFamily="49" charset="-122"/>
              </a:rPr>
              <a:t>kuì</a:t>
            </a:r>
            <a:r>
              <a:rPr lang="zh-CN" altLang="en-US" sz="4265" b="1" dirty="0">
                <a:latin typeface="黑体" panose="02010609060101010101" pitchFamily="49" charset="-122"/>
                <a:ea typeface="黑体" panose="02010609060101010101" pitchFamily="49" charset="-122"/>
              </a:rPr>
              <a:t>（  ）</a:t>
            </a:r>
            <a:r>
              <a:rPr lang="zh-CN" altLang="en-US" sz="4265" b="1" dirty="0">
                <a:latin typeface="楷体" panose="02010609060101010101" pitchFamily="49" charset="-122"/>
                <a:ea typeface="楷体" panose="02010609060101010101" pitchFamily="49" charset="-122"/>
              </a:rPr>
              <a:t>赠</a:t>
            </a:r>
            <a:endParaRPr lang="zh-CN" altLang="en-US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8" name="矩形 57"/>
          <p:cNvSpPr>
            <a:spLocks noChangeArrowheads="1"/>
          </p:cNvSpPr>
          <p:nvPr/>
        </p:nvSpPr>
        <p:spPr bwMode="auto">
          <a:xfrm>
            <a:off x="817033" y="4140200"/>
            <a:ext cx="3089275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4265">
                <a:latin typeface="汉语拼音" panose="000B0604020202020204" pitchFamily="34" charset="0"/>
                <a:ea typeface="黑体" panose="02010609060101010101" pitchFamily="49" charset="-122"/>
              </a:rPr>
              <a:t>kuì</a:t>
            </a:r>
            <a:r>
              <a:rPr lang="zh-CN" altLang="en-US" sz="4265" b="1">
                <a:latin typeface="楷体" panose="02010609060101010101" pitchFamily="49" charset="-122"/>
                <a:ea typeface="楷体" panose="02010609060101010101" pitchFamily="49" charset="-122"/>
              </a:rPr>
              <a:t>（  ）乏</a:t>
            </a:r>
            <a:endParaRPr lang="zh-CN" altLang="en-US" sz="24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2057400" y="2264833"/>
            <a:ext cx="846667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26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溃</a:t>
            </a:r>
            <a:endParaRPr lang="zh-CN" altLang="en-US" sz="4265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0" name="TextBox 59"/>
          <p:cNvSpPr txBox="1">
            <a:spLocks noChangeArrowheads="1"/>
          </p:cNvSpPr>
          <p:nvPr/>
        </p:nvSpPr>
        <p:spPr bwMode="auto">
          <a:xfrm>
            <a:off x="2089151" y="3170767"/>
            <a:ext cx="846667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26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馈</a:t>
            </a:r>
            <a:endParaRPr lang="zh-CN" altLang="en-US" sz="4265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1" name="TextBox 60"/>
          <p:cNvSpPr txBox="1">
            <a:spLocks noChangeArrowheads="1"/>
          </p:cNvSpPr>
          <p:nvPr/>
        </p:nvSpPr>
        <p:spPr bwMode="auto">
          <a:xfrm>
            <a:off x="2089151" y="4127500"/>
            <a:ext cx="846667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26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匮</a:t>
            </a:r>
            <a:endParaRPr lang="zh-CN" altLang="en-US" sz="4265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2" name="矩形 61"/>
          <p:cNvSpPr>
            <a:spLocks noChangeArrowheads="1"/>
          </p:cNvSpPr>
          <p:nvPr/>
        </p:nvSpPr>
        <p:spPr bwMode="auto">
          <a:xfrm>
            <a:off x="4582584" y="2243667"/>
            <a:ext cx="2937510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4265">
                <a:latin typeface="汉语拼音" panose="000B0604020202020204" pitchFamily="34" charset="0"/>
                <a:ea typeface="黑体" panose="02010609060101010101" pitchFamily="49" charset="-122"/>
              </a:rPr>
              <a:t>è</a:t>
            </a:r>
            <a:r>
              <a:rPr lang="en-US" altLang="zh-CN" sz="4265" b="1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4265" b="1">
                <a:latin typeface="黑体" panose="02010609060101010101" pitchFamily="49" charset="-122"/>
                <a:ea typeface="黑体" panose="02010609060101010101" pitchFamily="49" charset="-122"/>
              </a:rPr>
              <a:t>（  ）</a:t>
            </a:r>
            <a:r>
              <a:rPr lang="zh-CN" altLang="en-US" sz="4265" b="1">
                <a:latin typeface="楷体" panose="02010609060101010101" pitchFamily="49" charset="-122"/>
                <a:ea typeface="楷体" panose="02010609060101010101" pitchFamily="49" charset="-122"/>
              </a:rPr>
              <a:t>止</a:t>
            </a:r>
            <a:endParaRPr lang="zh-CN" altLang="en-US" sz="24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3" name="矩形 62"/>
          <p:cNvSpPr>
            <a:spLocks noChangeArrowheads="1"/>
          </p:cNvSpPr>
          <p:nvPr/>
        </p:nvSpPr>
        <p:spPr bwMode="auto">
          <a:xfrm>
            <a:off x="4582584" y="3217333"/>
            <a:ext cx="2931160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4265">
                <a:latin typeface="汉语拼音" panose="000B0604020202020204" pitchFamily="34" charset="0"/>
                <a:ea typeface="黑体" panose="02010609060101010101" pitchFamily="49" charset="-122"/>
              </a:rPr>
              <a:t>kě</a:t>
            </a:r>
            <a:r>
              <a:rPr lang="zh-CN" altLang="en-US" sz="4265" b="1">
                <a:latin typeface="黑体" panose="02010609060101010101" pitchFamily="49" charset="-122"/>
                <a:ea typeface="黑体" panose="02010609060101010101" pitchFamily="49" charset="-122"/>
              </a:rPr>
              <a:t>（  ）</a:t>
            </a:r>
            <a:r>
              <a:rPr lang="zh-CN" altLang="en-US" sz="4265" b="1">
                <a:latin typeface="楷体" panose="02010609060101010101" pitchFamily="49" charset="-122"/>
                <a:ea typeface="楷体" panose="02010609060101010101" pitchFamily="49" charset="-122"/>
              </a:rPr>
              <a:t>望</a:t>
            </a:r>
            <a:endParaRPr lang="zh-CN" altLang="en-US" sz="24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4" name="矩形 63"/>
          <p:cNvSpPr>
            <a:spLocks noChangeArrowheads="1"/>
          </p:cNvSpPr>
          <p:nvPr/>
        </p:nvSpPr>
        <p:spPr bwMode="auto">
          <a:xfrm>
            <a:off x="4582584" y="4089400"/>
            <a:ext cx="2962275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4265">
                <a:latin typeface="汉语拼音" panose="000B0604020202020204" pitchFamily="34" charset="0"/>
                <a:ea typeface="黑体" panose="02010609060101010101" pitchFamily="49" charset="-122"/>
              </a:rPr>
              <a:t>hē</a:t>
            </a:r>
            <a:r>
              <a:rPr lang="zh-CN" altLang="en-US" sz="4265" b="1">
                <a:latin typeface="楷体" panose="02010609060101010101" pitchFamily="49" charset="-122"/>
                <a:ea typeface="楷体" panose="02010609060101010101" pitchFamily="49" charset="-122"/>
              </a:rPr>
              <a:t>（  ）水</a:t>
            </a:r>
            <a:endParaRPr lang="zh-CN" altLang="en-US" sz="24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5" name="矩形 64"/>
          <p:cNvSpPr>
            <a:spLocks noChangeArrowheads="1"/>
          </p:cNvSpPr>
          <p:nvPr/>
        </p:nvSpPr>
        <p:spPr bwMode="auto">
          <a:xfrm>
            <a:off x="8240184" y="2218267"/>
            <a:ext cx="3430905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4265">
                <a:latin typeface="汉语拼音" panose="000B0604020202020204" pitchFamily="34" charset="0"/>
                <a:ea typeface="黑体" panose="02010609060101010101" pitchFamily="49" charset="-122"/>
              </a:rPr>
              <a:t>qiān</a:t>
            </a:r>
            <a:r>
              <a:rPr lang="zh-CN" altLang="en-US" sz="4265" b="1">
                <a:latin typeface="黑体" panose="02010609060101010101" pitchFamily="49" charset="-122"/>
                <a:ea typeface="黑体" panose="02010609060101010101" pitchFamily="49" charset="-122"/>
              </a:rPr>
              <a:t>（  ）</a:t>
            </a:r>
            <a:r>
              <a:rPr lang="zh-CN" altLang="en-US" sz="4265" b="1">
                <a:latin typeface="楷体" panose="02010609060101010101" pitchFamily="49" charset="-122"/>
                <a:ea typeface="楷体" panose="02010609060101010101" pitchFamily="49" charset="-122"/>
              </a:rPr>
              <a:t>证</a:t>
            </a:r>
            <a:endParaRPr lang="zh-CN" altLang="en-US" sz="24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6" name="矩形 65"/>
          <p:cNvSpPr>
            <a:spLocks noChangeArrowheads="1"/>
          </p:cNvSpPr>
          <p:nvPr/>
        </p:nvSpPr>
        <p:spPr bwMode="auto">
          <a:xfrm>
            <a:off x="8189384" y="3191933"/>
            <a:ext cx="3531870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4265">
                <a:latin typeface="汉语拼音" panose="000B0604020202020204" pitchFamily="34" charset="0"/>
                <a:ea typeface="黑体" panose="02010609060101010101" pitchFamily="49" charset="-122"/>
              </a:rPr>
              <a:t>jiǎn </a:t>
            </a:r>
            <a:r>
              <a:rPr lang="zh-CN" altLang="en-US" sz="4265" b="1">
                <a:latin typeface="黑体" panose="02010609060101010101" pitchFamily="49" charset="-122"/>
                <a:ea typeface="黑体" panose="02010609060101010101" pitchFamily="49" charset="-122"/>
              </a:rPr>
              <a:t>（  ）</a:t>
            </a:r>
            <a:r>
              <a:rPr lang="zh-CN" altLang="en-US" sz="4265" b="1">
                <a:latin typeface="楷体" panose="02010609060101010101" pitchFamily="49" charset="-122"/>
                <a:ea typeface="楷体" panose="02010609060101010101" pitchFamily="49" charset="-122"/>
              </a:rPr>
              <a:t>拾</a:t>
            </a:r>
            <a:endParaRPr lang="zh-CN" altLang="en-US" sz="24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7" name="矩形 66"/>
          <p:cNvSpPr>
            <a:spLocks noChangeArrowheads="1"/>
          </p:cNvSpPr>
          <p:nvPr/>
        </p:nvSpPr>
        <p:spPr bwMode="auto">
          <a:xfrm>
            <a:off x="8189384" y="4064000"/>
            <a:ext cx="3531870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4265">
                <a:latin typeface="汉语拼音" panose="000B0604020202020204" pitchFamily="34" charset="0"/>
                <a:ea typeface="黑体" panose="02010609060101010101" pitchFamily="49" charset="-122"/>
              </a:rPr>
              <a:t>jiǎn </a:t>
            </a:r>
            <a:r>
              <a:rPr lang="zh-CN" altLang="en-US" sz="4265" b="1">
                <a:latin typeface="楷体" panose="02010609060101010101" pitchFamily="49" charset="-122"/>
                <a:ea typeface="楷体" panose="02010609060101010101" pitchFamily="49" charset="-122"/>
              </a:rPr>
              <a:t>（  ）查</a:t>
            </a:r>
            <a:endParaRPr lang="zh-CN" altLang="en-US" sz="24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8" name="TextBox 67"/>
          <p:cNvSpPr txBox="1">
            <a:spLocks noChangeArrowheads="1"/>
          </p:cNvSpPr>
          <p:nvPr/>
        </p:nvSpPr>
        <p:spPr bwMode="auto">
          <a:xfrm>
            <a:off x="5676900" y="2264833"/>
            <a:ext cx="846667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26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遏</a:t>
            </a:r>
            <a:endParaRPr lang="zh-CN" altLang="en-US" sz="4265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9" name="TextBox 68"/>
          <p:cNvSpPr txBox="1">
            <a:spLocks noChangeArrowheads="1"/>
          </p:cNvSpPr>
          <p:nvPr/>
        </p:nvSpPr>
        <p:spPr bwMode="auto">
          <a:xfrm>
            <a:off x="5676900" y="3170767"/>
            <a:ext cx="846667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26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渴</a:t>
            </a:r>
            <a:endParaRPr lang="zh-CN" altLang="en-US" sz="4265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0" name="TextBox 69"/>
          <p:cNvSpPr txBox="1">
            <a:spLocks noChangeArrowheads="1"/>
          </p:cNvSpPr>
          <p:nvPr/>
        </p:nvSpPr>
        <p:spPr bwMode="auto">
          <a:xfrm>
            <a:off x="5676900" y="4034367"/>
            <a:ext cx="846667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26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喝</a:t>
            </a:r>
            <a:endParaRPr lang="zh-CN" altLang="en-US" sz="4265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1" name="TextBox 70"/>
          <p:cNvSpPr txBox="1">
            <a:spLocks noChangeArrowheads="1"/>
          </p:cNvSpPr>
          <p:nvPr/>
        </p:nvSpPr>
        <p:spPr bwMode="auto">
          <a:xfrm>
            <a:off x="9857317" y="2211917"/>
            <a:ext cx="844549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26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签</a:t>
            </a:r>
            <a:endParaRPr lang="zh-CN" altLang="en-US" sz="4265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2" name="TextBox 71"/>
          <p:cNvSpPr txBox="1">
            <a:spLocks noChangeArrowheads="1"/>
          </p:cNvSpPr>
          <p:nvPr/>
        </p:nvSpPr>
        <p:spPr bwMode="auto">
          <a:xfrm>
            <a:off x="9903884" y="3128433"/>
            <a:ext cx="844549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26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捡</a:t>
            </a:r>
            <a:endParaRPr lang="zh-CN" altLang="en-US" sz="4265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3" name="TextBox 72"/>
          <p:cNvSpPr txBox="1">
            <a:spLocks noChangeArrowheads="1"/>
          </p:cNvSpPr>
          <p:nvPr/>
        </p:nvSpPr>
        <p:spPr bwMode="auto">
          <a:xfrm>
            <a:off x="9903884" y="4023784"/>
            <a:ext cx="844549" cy="7480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26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检</a:t>
            </a:r>
            <a:endParaRPr lang="zh-CN" altLang="en-US" sz="4265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0" grpId="0"/>
      <p:bldP spid="61" grpId="0"/>
      <p:bldP spid="68" grpId="0"/>
      <p:bldP spid="69" grpId="0"/>
      <p:bldP spid="70" grpId="0"/>
      <p:bldP spid="71" grpId="0"/>
      <p:bldP spid="72" grpId="0"/>
      <p:bldP spid="7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 bwMode="auto">
          <a:xfrm>
            <a:off x="4541732" y="914189"/>
            <a:ext cx="2324100" cy="642620"/>
            <a:chOff x="3406299" y="685642"/>
            <a:chExt cx="1743075" cy="481965"/>
          </a:xfrm>
        </p:grpSpPr>
        <p:sp>
          <p:nvSpPr>
            <p:cNvPr id="15" name="圆角矩形 14"/>
            <p:cNvSpPr/>
            <p:nvPr/>
          </p:nvSpPr>
          <p:spPr>
            <a:xfrm rot="555800">
              <a:off x="4675188" y="715963"/>
              <a:ext cx="442912" cy="419100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  <p:sp>
          <p:nvSpPr>
            <p:cNvPr id="19" name="圆角矩形 18"/>
            <p:cNvSpPr/>
            <p:nvPr/>
          </p:nvSpPr>
          <p:spPr>
            <a:xfrm rot="20470821">
              <a:off x="4270375" y="722313"/>
              <a:ext cx="442913" cy="420687"/>
            </a:xfrm>
            <a:prstGeom prst="round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  <p:sp>
          <p:nvSpPr>
            <p:cNvPr id="20" name="圆角矩形 19"/>
            <p:cNvSpPr/>
            <p:nvPr/>
          </p:nvSpPr>
          <p:spPr>
            <a:xfrm rot="319204">
              <a:off x="3851275" y="722313"/>
              <a:ext cx="441325" cy="420687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  <p:sp>
          <p:nvSpPr>
            <p:cNvPr id="21" name="圆角矩形 20"/>
            <p:cNvSpPr/>
            <p:nvPr/>
          </p:nvSpPr>
          <p:spPr>
            <a:xfrm rot="21148334">
              <a:off x="3441700" y="730250"/>
              <a:ext cx="441325" cy="420688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  <p:sp>
          <p:nvSpPr>
            <p:cNvPr id="16402" name="矩形 1"/>
            <p:cNvSpPr>
              <a:spLocks noChangeArrowheads="1"/>
            </p:cNvSpPr>
            <p:nvPr/>
          </p:nvSpPr>
          <p:spPr bwMode="auto">
            <a:xfrm>
              <a:off x="3406299" y="685642"/>
              <a:ext cx="1743075" cy="48196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dist">
                <a:lnSpc>
                  <a:spcPts val="4300"/>
                </a:lnSpc>
              </a:pPr>
              <a:r>
                <a:rPr lang="zh-CN" altLang="en-US" sz="3735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词语解释</a:t>
              </a:r>
              <a:endParaRPr lang="zh-CN" altLang="en-US" sz="3735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sp>
        <p:nvSpPr>
          <p:cNvPr id="17411" name="矩形 15"/>
          <p:cNvSpPr>
            <a:spLocks noChangeArrowheads="1"/>
          </p:cNvSpPr>
          <p:nvPr/>
        </p:nvSpPr>
        <p:spPr bwMode="auto">
          <a:xfrm>
            <a:off x="1026584" y="1701800"/>
            <a:ext cx="1758949" cy="41173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经营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zh-CN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溃退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zh-CN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突破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zh-CN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督战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zh-CN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要塞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zh-CN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3735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业已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zh-CN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" name="矩形 16"/>
          <p:cNvSpPr>
            <a:spLocks noChangeArrowheads="1"/>
          </p:cNvSpPr>
          <p:nvPr/>
        </p:nvSpPr>
        <p:spPr bwMode="auto">
          <a:xfrm>
            <a:off x="2446867" y="1733551"/>
            <a:ext cx="4836584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筹划、组织并管理。</a:t>
            </a:r>
            <a:endParaRPr lang="zh-CN" altLang="en-US" sz="2400" dirty="0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2446867" y="2321984"/>
            <a:ext cx="5503333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zh-CN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军队</a:t>
            </a:r>
            <a:r>
              <a:rPr lang="zh-CN" altLang="en-US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zh-CN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被打垮而后退。</a:t>
            </a:r>
            <a:endParaRPr lang="zh-CN" altLang="en-US" sz="2400" dirty="0"/>
          </a:p>
        </p:txBody>
      </p:sp>
      <p:sp>
        <p:nvSpPr>
          <p:cNvPr id="22" name="矩形 21"/>
          <p:cNvSpPr>
            <a:spLocks noChangeArrowheads="1"/>
          </p:cNvSpPr>
          <p:nvPr/>
        </p:nvSpPr>
        <p:spPr bwMode="auto">
          <a:xfrm>
            <a:off x="2446867" y="2874433"/>
            <a:ext cx="9025467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集中兵力向一点进攻或反攻</a:t>
            </a:r>
            <a:r>
              <a:rPr lang="zh-CN" altLang="en-US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打开缺口。</a:t>
            </a:r>
            <a:endParaRPr lang="zh-CN" altLang="en-US" sz="2400" dirty="0"/>
          </a:p>
        </p:txBody>
      </p:sp>
      <p:sp>
        <p:nvSpPr>
          <p:cNvPr id="23" name="矩形 22"/>
          <p:cNvSpPr>
            <a:spLocks noChangeArrowheads="1"/>
          </p:cNvSpPr>
          <p:nvPr/>
        </p:nvSpPr>
        <p:spPr bwMode="auto">
          <a:xfrm>
            <a:off x="2446867" y="3454400"/>
            <a:ext cx="2567305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监督作战。</a:t>
            </a:r>
            <a:endParaRPr lang="zh-CN" altLang="en-US" sz="2400" dirty="0"/>
          </a:p>
        </p:txBody>
      </p:sp>
      <p:sp>
        <p:nvSpPr>
          <p:cNvPr id="24" name="矩形 23"/>
          <p:cNvSpPr>
            <a:spLocks noChangeArrowheads="1"/>
          </p:cNvSpPr>
          <p:nvPr/>
        </p:nvSpPr>
        <p:spPr bwMode="auto">
          <a:xfrm>
            <a:off x="2446867" y="4034367"/>
            <a:ext cx="9120717" cy="12414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在军事上有重要意义的、有巩固的防御设备的据点。</a:t>
            </a:r>
            <a:endParaRPr lang="zh-CN" altLang="en-US" sz="2400" dirty="0"/>
          </a:p>
        </p:txBody>
      </p:sp>
      <p:sp>
        <p:nvSpPr>
          <p:cNvPr id="25" name="矩形 24"/>
          <p:cNvSpPr>
            <a:spLocks noChangeArrowheads="1"/>
          </p:cNvSpPr>
          <p:nvPr/>
        </p:nvSpPr>
        <p:spPr bwMode="auto">
          <a:xfrm>
            <a:off x="2446867" y="5190067"/>
            <a:ext cx="1613535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zh-CN" sz="373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已经。</a:t>
            </a:r>
            <a:endParaRPr lang="zh-CN" altLang="en-US" sz="2400"/>
          </a:p>
        </p:txBody>
      </p:sp>
      <p:grpSp>
        <p:nvGrpSpPr>
          <p:cNvPr id="16394" name="组合 55"/>
          <p:cNvGrpSpPr/>
          <p:nvPr/>
        </p:nvGrpSpPr>
        <p:grpSpPr bwMode="auto">
          <a:xfrm>
            <a:off x="-4233" y="-27517"/>
            <a:ext cx="2675467" cy="666289"/>
            <a:chOff x="70" y="-63"/>
            <a:chExt cx="3161" cy="786"/>
          </a:xfrm>
        </p:grpSpPr>
        <p:sp>
          <p:nvSpPr>
            <p:cNvPr id="16395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1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预习检查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30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菱形 30"/>
            <p:cNvSpPr/>
            <p:nvPr/>
          </p:nvSpPr>
          <p:spPr>
            <a:xfrm>
              <a:off x="125" y="149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22" grpId="0"/>
      <p:bldP spid="23" grpId="0"/>
      <p:bldP spid="24" grpId="0"/>
      <p:bldP spid="2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3407833" y="1579033"/>
            <a:ext cx="7776633" cy="12414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文中指枯草朽木受到摧折。比喻腐朽势力被迅速摧毁。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" name="矩形 16"/>
          <p:cNvSpPr>
            <a:spLocks noChangeArrowheads="1"/>
          </p:cNvSpPr>
          <p:nvPr/>
        </p:nvSpPr>
        <p:spPr bwMode="auto">
          <a:xfrm>
            <a:off x="3215217" y="3884084"/>
            <a:ext cx="7681383" cy="12414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锋利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无比，无法</a:t>
            </a:r>
            <a:r>
              <a:rPr lang="zh-CN" altLang="en-US" sz="3735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阻挡。文中形容解放军勇往直前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的气势无法抵挡。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8436" name="TextBox 17"/>
          <p:cNvSpPr txBox="1">
            <a:spLocks noChangeArrowheads="1"/>
          </p:cNvSpPr>
          <p:nvPr/>
        </p:nvSpPr>
        <p:spPr bwMode="auto">
          <a:xfrm>
            <a:off x="1102784" y="3884084"/>
            <a:ext cx="2785533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锐不可当：</a:t>
            </a:r>
            <a:endParaRPr lang="zh-CN" altLang="en-US" sz="3735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8437" name="矩形 18"/>
          <p:cNvSpPr>
            <a:spLocks noChangeArrowheads="1"/>
          </p:cNvSpPr>
          <p:nvPr/>
        </p:nvSpPr>
        <p:spPr bwMode="auto">
          <a:xfrm>
            <a:off x="1102784" y="1579033"/>
            <a:ext cx="2567305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摧枯拉朽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zh-CN" altLang="en-US" sz="3735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7414" name="组合 55"/>
          <p:cNvGrpSpPr/>
          <p:nvPr/>
        </p:nvGrpSpPr>
        <p:grpSpPr bwMode="auto">
          <a:xfrm>
            <a:off x="-4233" y="-27517"/>
            <a:ext cx="2675467" cy="666289"/>
            <a:chOff x="70" y="-63"/>
            <a:chExt cx="3161" cy="786"/>
          </a:xfrm>
        </p:grpSpPr>
        <p:sp>
          <p:nvSpPr>
            <p:cNvPr id="17415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1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预习检查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2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菱形 14"/>
            <p:cNvSpPr/>
            <p:nvPr/>
          </p:nvSpPr>
          <p:spPr>
            <a:xfrm>
              <a:off x="125" y="149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渡江3.jpg" descr="id:2147498830;FounderCES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-48684" y="-122767"/>
            <a:ext cx="12240684" cy="698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矩形 2"/>
          <p:cNvSpPr>
            <a:spLocks noChangeArrowheads="1"/>
          </p:cNvSpPr>
          <p:nvPr/>
        </p:nvSpPr>
        <p:spPr bwMode="auto">
          <a:xfrm>
            <a:off x="2279651" y="1509184"/>
            <a:ext cx="7498080" cy="829945"/>
          </a:xfrm>
          <a:prstGeom prst="rect">
            <a:avLst/>
          </a:prstGeom>
          <a:solidFill>
            <a:schemeClr val="bg1">
              <a:alpha val="59999"/>
            </a:schemeClr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zh-CN" sz="4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我三十万大军胜利南渡长江</a:t>
            </a:r>
            <a:endParaRPr lang="zh-CN" altLang="en-US" sz="4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矩形 5"/>
          <p:cNvSpPr>
            <a:spLocks noChangeArrowheads="1"/>
          </p:cNvSpPr>
          <p:nvPr/>
        </p:nvSpPr>
        <p:spPr bwMode="auto">
          <a:xfrm>
            <a:off x="719667" y="1123951"/>
            <a:ext cx="11256433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 b="1" dirty="0">
                <a:latin typeface="宋体" panose="02010600030101010101" pitchFamily="2" charset="-122"/>
              </a:rPr>
              <a:t>认真阅读这则消息，找一找</a:t>
            </a:r>
            <a:r>
              <a:rPr lang="zh-CN" altLang="zh-CN" sz="3735" b="1" dirty="0">
                <a:latin typeface="宋体" panose="02010600030101010101" pitchFamily="2" charset="-122"/>
              </a:rPr>
              <a:t>这则</a:t>
            </a:r>
            <a:r>
              <a:rPr lang="zh-CN" altLang="en-US" sz="3735" b="1" dirty="0">
                <a:latin typeface="宋体" panose="02010600030101010101" pitchFamily="2" charset="-122"/>
              </a:rPr>
              <a:t>消息</a:t>
            </a:r>
            <a:r>
              <a:rPr lang="zh-CN" altLang="zh-CN" sz="3735" b="1" dirty="0">
                <a:latin typeface="宋体" panose="02010600030101010101" pitchFamily="2" charset="-122"/>
              </a:rPr>
              <a:t>的</a:t>
            </a:r>
            <a:r>
              <a:rPr lang="en-US" altLang="zh-CN" sz="3735" b="1" dirty="0">
                <a:latin typeface="宋体" panose="02010600030101010101" pitchFamily="2" charset="-122"/>
              </a:rPr>
              <a:t>“</a:t>
            </a:r>
            <a:r>
              <a:rPr lang="zh-CN" altLang="en-US" sz="3735" b="1" dirty="0">
                <a:latin typeface="宋体" panose="02010600030101010101" pitchFamily="2" charset="-122"/>
              </a:rPr>
              <a:t>六</a:t>
            </a:r>
            <a:r>
              <a:rPr lang="zh-CN" altLang="zh-CN" sz="3735" b="1" dirty="0">
                <a:latin typeface="宋体" panose="02010600030101010101" pitchFamily="2" charset="-122"/>
              </a:rPr>
              <a:t>要素</a:t>
            </a:r>
            <a:r>
              <a:rPr lang="en-US" altLang="zh-CN" sz="3735" b="1" dirty="0">
                <a:latin typeface="宋体" panose="02010600030101010101" pitchFamily="2" charset="-122"/>
              </a:rPr>
              <a:t>”</a:t>
            </a:r>
            <a:r>
              <a:rPr lang="zh-CN" altLang="zh-CN" sz="3735" b="1" dirty="0">
                <a:latin typeface="宋体" panose="02010600030101010101" pitchFamily="2" charset="-122"/>
              </a:rPr>
              <a:t>。</a:t>
            </a:r>
            <a:endParaRPr lang="zh-CN" altLang="zh-CN" sz="3735" b="1" dirty="0">
              <a:latin typeface="宋体" panose="02010600030101010101" pitchFamily="2" charset="-122"/>
            </a:endParaRPr>
          </a:p>
        </p:txBody>
      </p:sp>
      <p:sp>
        <p:nvSpPr>
          <p:cNvPr id="20483" name="矩形 6"/>
          <p:cNvSpPr>
            <a:spLocks noChangeArrowheads="1"/>
          </p:cNvSpPr>
          <p:nvPr/>
        </p:nvSpPr>
        <p:spPr bwMode="auto">
          <a:xfrm>
            <a:off x="2444751" y="2084917"/>
            <a:ext cx="1613535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何时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zh-CN" altLang="en-US" sz="3735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0484" name="矩形 7"/>
          <p:cNvSpPr>
            <a:spLocks noChangeArrowheads="1"/>
          </p:cNvSpPr>
          <p:nvPr/>
        </p:nvSpPr>
        <p:spPr bwMode="auto">
          <a:xfrm>
            <a:off x="2444751" y="2647951"/>
            <a:ext cx="1613535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何地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zh-CN" altLang="en-US" sz="3735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0485" name="矩形 8"/>
          <p:cNvSpPr>
            <a:spLocks noChangeArrowheads="1"/>
          </p:cNvSpPr>
          <p:nvPr/>
        </p:nvSpPr>
        <p:spPr bwMode="auto">
          <a:xfrm>
            <a:off x="2444751" y="3210984"/>
            <a:ext cx="1613535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何人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zh-CN" altLang="en-US" sz="3735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0486" name="矩形 9"/>
          <p:cNvSpPr>
            <a:spLocks noChangeArrowheads="1"/>
          </p:cNvSpPr>
          <p:nvPr/>
        </p:nvSpPr>
        <p:spPr bwMode="auto">
          <a:xfrm>
            <a:off x="2444751" y="3774017"/>
            <a:ext cx="1613535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何事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zh-CN" altLang="en-US" sz="3735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0487" name="矩形 10"/>
          <p:cNvSpPr>
            <a:spLocks noChangeArrowheads="1"/>
          </p:cNvSpPr>
          <p:nvPr/>
        </p:nvSpPr>
        <p:spPr bwMode="auto">
          <a:xfrm>
            <a:off x="2444751" y="4337051"/>
            <a:ext cx="1613535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何故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zh-CN" altLang="en-US" sz="3735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3763433" y="2127251"/>
            <a:ext cx="6214533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1949</a:t>
            </a:r>
            <a:r>
              <a:rPr lang="zh-CN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  <a:r>
              <a:rPr lang="en-US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20</a:t>
            </a:r>
            <a:r>
              <a:rPr lang="zh-CN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日午夜</a:t>
            </a:r>
            <a:r>
              <a:rPr lang="zh-CN" altLang="en-US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至</a:t>
            </a:r>
            <a:r>
              <a:rPr lang="en-US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21</a:t>
            </a:r>
            <a:r>
              <a:rPr lang="zh-CN" altLang="en-US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日</a:t>
            </a:r>
            <a:endParaRPr lang="zh-CN" altLang="zh-CN" sz="3735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3763433" y="2698751"/>
            <a:ext cx="7984067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芜湖、安庆之间</a:t>
            </a:r>
            <a:endParaRPr lang="zh-CN" altLang="en-US" sz="3735" b="1" dirty="0"/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3763433" y="3261784"/>
            <a:ext cx="6447367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三十万</a:t>
            </a:r>
            <a:r>
              <a:rPr lang="zh-CN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人民解放军</a:t>
            </a:r>
            <a:endParaRPr lang="zh-CN" altLang="en-US" sz="3735" b="1" dirty="0"/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auto">
          <a:xfrm>
            <a:off x="3763433" y="3824817"/>
            <a:ext cx="6214533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我三十万大军胜利南渡长江</a:t>
            </a:r>
            <a:endParaRPr lang="zh-CN" altLang="en-US" sz="3735" b="1" dirty="0"/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3763433" y="4387851"/>
            <a:ext cx="7996767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发起渡江战役</a:t>
            </a:r>
            <a:endParaRPr lang="en-US" altLang="zh-CN" sz="3735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" name="矩形 16"/>
          <p:cNvSpPr>
            <a:spLocks noChangeArrowheads="1"/>
          </p:cNvSpPr>
          <p:nvPr/>
        </p:nvSpPr>
        <p:spPr bwMode="auto">
          <a:xfrm>
            <a:off x="3763433" y="5014384"/>
            <a:ext cx="6750051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突破敌阵，占领南岸广大地区</a:t>
            </a:r>
            <a:endParaRPr lang="zh-CN" altLang="en-US" sz="3735" b="1" dirty="0">
              <a:solidFill>
                <a:srgbClr val="000000"/>
              </a:solidFill>
            </a:endParaRPr>
          </a:p>
        </p:txBody>
      </p:sp>
      <p:sp>
        <p:nvSpPr>
          <p:cNvPr id="20494" name="矩形 17"/>
          <p:cNvSpPr>
            <a:spLocks noChangeArrowheads="1"/>
          </p:cNvSpPr>
          <p:nvPr/>
        </p:nvSpPr>
        <p:spPr bwMode="auto">
          <a:xfrm>
            <a:off x="2444751" y="4963584"/>
            <a:ext cx="1613535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如何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zh-CN" altLang="en-US" sz="3735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9471" name="组合 8"/>
          <p:cNvGrpSpPr/>
          <p:nvPr/>
        </p:nvGrpSpPr>
        <p:grpSpPr bwMode="auto">
          <a:xfrm>
            <a:off x="0" y="-27517"/>
            <a:ext cx="2675467" cy="666289"/>
            <a:chOff x="70" y="-63"/>
            <a:chExt cx="3161" cy="786"/>
          </a:xfrm>
        </p:grpSpPr>
        <p:sp>
          <p:nvSpPr>
            <p:cNvPr id="19472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1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整体感知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21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菱形 21"/>
            <p:cNvSpPr/>
            <p:nvPr/>
          </p:nvSpPr>
          <p:spPr>
            <a:xfrm>
              <a:off x="125" y="149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Box 1"/>
          <p:cNvSpPr txBox="1">
            <a:spLocks noChangeArrowheads="1"/>
          </p:cNvSpPr>
          <p:nvPr/>
        </p:nvSpPr>
        <p:spPr bwMode="auto">
          <a:xfrm>
            <a:off x="624417" y="1221317"/>
            <a:ext cx="10943167" cy="12414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 b="1" dirty="0">
                <a:latin typeface="宋体" panose="02010600030101010101" pitchFamily="2" charset="-122"/>
              </a:rPr>
              <a:t>    读完这则消息，你能找出它的标题、导语和主体部分吗？</a:t>
            </a:r>
            <a:endParaRPr lang="zh-CN" altLang="en-US" sz="3735" b="1" dirty="0">
              <a:latin typeface="宋体" panose="02010600030101010101" pitchFamily="2" charset="-122"/>
            </a:endParaRPr>
          </a:p>
        </p:txBody>
      </p:sp>
      <p:grpSp>
        <p:nvGrpSpPr>
          <p:cNvPr id="20483" name="组合 8"/>
          <p:cNvGrpSpPr/>
          <p:nvPr/>
        </p:nvGrpSpPr>
        <p:grpSpPr bwMode="auto">
          <a:xfrm>
            <a:off x="0" y="-27517"/>
            <a:ext cx="2675467" cy="666289"/>
            <a:chOff x="70" y="-63"/>
            <a:chExt cx="3161" cy="786"/>
          </a:xfrm>
        </p:grpSpPr>
        <p:sp>
          <p:nvSpPr>
            <p:cNvPr id="20490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1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整体感知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5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菱形 5"/>
            <p:cNvSpPr/>
            <p:nvPr/>
          </p:nvSpPr>
          <p:spPr>
            <a:xfrm>
              <a:off x="125" y="149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21508" name="矩形 6"/>
          <p:cNvSpPr>
            <a:spLocks noChangeArrowheads="1"/>
          </p:cNvSpPr>
          <p:nvPr/>
        </p:nvSpPr>
        <p:spPr bwMode="auto">
          <a:xfrm>
            <a:off x="1678517" y="2724151"/>
            <a:ext cx="1613535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标题：</a:t>
            </a:r>
            <a:endParaRPr lang="zh-CN" altLang="en-US" sz="3735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2901951" y="2751667"/>
            <a:ext cx="7031567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73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73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我三十万大军胜利南渡长江</a:t>
            </a:r>
            <a:r>
              <a:rPr lang="en-US" altLang="zh-CN" sz="373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zh-CN" altLang="zh-CN" sz="3735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1510" name="矩形 8"/>
          <p:cNvSpPr>
            <a:spLocks noChangeArrowheads="1"/>
          </p:cNvSpPr>
          <p:nvPr/>
        </p:nvSpPr>
        <p:spPr bwMode="auto">
          <a:xfrm>
            <a:off x="1678517" y="3583517"/>
            <a:ext cx="1613535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导语：</a:t>
            </a:r>
            <a:endParaRPr lang="zh-CN" altLang="en-US" sz="3735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3001433" y="3613151"/>
            <a:ext cx="7990417" cy="12414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英勇的人民解放军二十一日已有大约三十万人渡过长江。</a:t>
            </a:r>
            <a:endParaRPr lang="zh-CN" altLang="zh-CN" sz="3735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1512" name="矩形 10"/>
          <p:cNvSpPr>
            <a:spLocks noChangeArrowheads="1"/>
          </p:cNvSpPr>
          <p:nvPr/>
        </p:nvSpPr>
        <p:spPr bwMode="auto">
          <a:xfrm>
            <a:off x="1678517" y="5008033"/>
            <a:ext cx="1613535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主体：</a:t>
            </a:r>
            <a:endParaRPr lang="zh-CN" altLang="en-US" sz="3735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3001433" y="5035551"/>
            <a:ext cx="6356351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导语以下是消息的主体。</a:t>
            </a:r>
            <a:endParaRPr lang="zh-CN" altLang="zh-CN" sz="3735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6" name="组合 15"/>
          <p:cNvGrpSpPr/>
          <p:nvPr/>
        </p:nvGrpSpPr>
        <p:grpSpPr bwMode="auto">
          <a:xfrm>
            <a:off x="59267" y="-52917"/>
            <a:ext cx="2675467" cy="665959"/>
            <a:chOff x="70" y="-63"/>
            <a:chExt cx="3160" cy="788"/>
          </a:xfrm>
        </p:grpSpPr>
        <p:sp>
          <p:nvSpPr>
            <p:cNvPr id="21512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精读细研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5" name="直线连接符 9"/>
            <p:cNvCxnSpPr/>
            <p:nvPr/>
          </p:nvCxnSpPr>
          <p:spPr>
            <a:xfrm>
              <a:off x="70" y="701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菱形 5"/>
            <p:cNvSpPr/>
            <p:nvPr/>
          </p:nvSpPr>
          <p:spPr>
            <a:xfrm>
              <a:off x="125" y="147"/>
              <a:ext cx="553" cy="554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  <p:sp>
        <p:nvSpPr>
          <p:cNvPr id="22531" name="TextBox 1"/>
          <p:cNvSpPr txBox="1">
            <a:spLocks noChangeArrowheads="1"/>
          </p:cNvSpPr>
          <p:nvPr/>
        </p:nvSpPr>
        <p:spPr bwMode="auto">
          <a:xfrm>
            <a:off x="1200151" y="1221317"/>
            <a:ext cx="10272183" cy="18167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 b="1" dirty="0">
                <a:latin typeface="宋体" panose="02010600030101010101" pitchFamily="2" charset="-122"/>
              </a:rPr>
              <a:t>    从标题</a:t>
            </a:r>
            <a:r>
              <a:rPr lang="en-US" altLang="zh-CN" sz="3735" b="1" dirty="0">
                <a:latin typeface="宋体" panose="02010600030101010101" pitchFamily="2" charset="-122"/>
              </a:rPr>
              <a:t>《</a:t>
            </a:r>
            <a:r>
              <a:rPr lang="zh-CN" altLang="en-US" sz="3735" b="1" dirty="0">
                <a:latin typeface="宋体" panose="02010600030101010101" pitchFamily="2" charset="-122"/>
              </a:rPr>
              <a:t>我三十万大军胜利南渡长江</a:t>
            </a:r>
            <a:r>
              <a:rPr lang="en-US" altLang="zh-CN" sz="3735" b="1" dirty="0">
                <a:latin typeface="宋体" panose="02010600030101010101" pitchFamily="2" charset="-122"/>
              </a:rPr>
              <a:t>》</a:t>
            </a:r>
            <a:r>
              <a:rPr lang="zh-CN" altLang="en-US" sz="3735" b="1" dirty="0">
                <a:latin typeface="宋体" panose="02010600030101010101" pitchFamily="2" charset="-122"/>
              </a:rPr>
              <a:t>中，你获知了哪些信息？你认为消息的标题应具备哪些特点？</a:t>
            </a:r>
            <a:endParaRPr lang="zh-CN" altLang="en-US" sz="3735" b="1" dirty="0">
              <a:latin typeface="宋体" panose="02010600030101010101" pitchFamily="2" charset="-122"/>
            </a:endParaRPr>
          </a:p>
        </p:txBody>
      </p:sp>
      <p:sp>
        <p:nvSpPr>
          <p:cNvPr id="22532" name="矩形 7"/>
          <p:cNvSpPr>
            <a:spLocks noChangeArrowheads="1"/>
          </p:cNvSpPr>
          <p:nvPr/>
        </p:nvSpPr>
        <p:spPr bwMode="auto">
          <a:xfrm>
            <a:off x="2734733" y="3429000"/>
            <a:ext cx="2567305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获知信息：</a:t>
            </a:r>
            <a:endParaRPr lang="zh-CN" altLang="en-US" sz="3735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5008033" y="3456517"/>
            <a:ext cx="6455833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人物、地点、事件</a:t>
            </a:r>
            <a:endParaRPr lang="zh-CN" altLang="zh-CN" sz="3735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2534" name="矩形 9"/>
          <p:cNvSpPr>
            <a:spLocks noChangeArrowheads="1"/>
          </p:cNvSpPr>
          <p:nvPr/>
        </p:nvSpPr>
        <p:spPr bwMode="auto">
          <a:xfrm>
            <a:off x="2772833" y="4584700"/>
            <a:ext cx="2567305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标题特点：</a:t>
            </a:r>
            <a:endParaRPr lang="zh-CN" altLang="en-US" sz="3735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5073651" y="4612217"/>
            <a:ext cx="6455833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简明、醒目，概括性强</a:t>
            </a:r>
            <a:endParaRPr lang="zh-CN" altLang="zh-CN" sz="3735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30" name="组合 15"/>
          <p:cNvGrpSpPr/>
          <p:nvPr/>
        </p:nvGrpSpPr>
        <p:grpSpPr bwMode="auto">
          <a:xfrm>
            <a:off x="59267" y="-52917"/>
            <a:ext cx="2675467" cy="665959"/>
            <a:chOff x="70" y="-63"/>
            <a:chExt cx="3160" cy="788"/>
          </a:xfrm>
        </p:grpSpPr>
        <p:sp>
          <p:nvSpPr>
            <p:cNvPr id="22534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精读细研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5" name="直线连接符 9"/>
            <p:cNvCxnSpPr/>
            <p:nvPr/>
          </p:nvCxnSpPr>
          <p:spPr>
            <a:xfrm>
              <a:off x="70" y="701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菱形 5"/>
            <p:cNvSpPr/>
            <p:nvPr/>
          </p:nvSpPr>
          <p:spPr>
            <a:xfrm>
              <a:off x="125" y="147"/>
              <a:ext cx="553" cy="554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23555" name="TextBox 1"/>
          <p:cNvSpPr txBox="1">
            <a:spLocks noChangeArrowheads="1"/>
          </p:cNvSpPr>
          <p:nvPr/>
        </p:nvSpPr>
        <p:spPr bwMode="auto">
          <a:xfrm>
            <a:off x="1028700" y="1107017"/>
            <a:ext cx="10587567" cy="12414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 b="1" dirty="0">
                <a:latin typeface="宋体" panose="02010600030101010101" pitchFamily="2" charset="-122"/>
              </a:rPr>
              <a:t>    正文开头的黑体字是消息的什么部分？它的作用有哪些？</a:t>
            </a:r>
            <a:endParaRPr lang="zh-CN" altLang="en-US" sz="3735" b="1" dirty="0">
              <a:latin typeface="宋体" panose="02010600030101010101" pitchFamily="2" charset="-122"/>
            </a:endParaRPr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2698751" y="2730500"/>
            <a:ext cx="7192433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 b="1" dirty="0">
                <a:latin typeface="黑体" panose="02010609060101010101" pitchFamily="49" charset="-122"/>
                <a:ea typeface="黑体" panose="02010609060101010101" pitchFamily="49" charset="-122"/>
              </a:rPr>
              <a:t>新华社长江前线二十二日二时电</a:t>
            </a:r>
            <a:endParaRPr lang="zh-CN" altLang="zh-CN" sz="3735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1200151" y="3873500"/>
            <a:ext cx="10560049" cy="12414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735" b="1">
                <a:solidFill>
                  <a:srgbClr val="1D41D5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黑体字是电头，也称“消息头”。它是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用来表示稿件发出的单位、地点以及时间的。</a:t>
            </a:r>
            <a:endParaRPr lang="zh-CN" altLang="zh-CN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2446867" y="4102100"/>
            <a:ext cx="8832851" cy="12414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从渡江时间及渡江人数两方面</a:t>
            </a:r>
            <a:r>
              <a:rPr lang="zh-CN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扼要地揭示了新闻的核心内容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总领了全文。</a:t>
            </a:r>
            <a:endParaRPr lang="zh-CN" altLang="zh-CN" sz="3735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2516717" y="2544233"/>
            <a:ext cx="9023349" cy="12414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英勇的人民解放军二十一日已有大约三十万人渡过长江。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4580" name="TextBox 6"/>
          <p:cNvSpPr txBox="1">
            <a:spLocks noChangeArrowheads="1"/>
          </p:cNvSpPr>
          <p:nvPr/>
        </p:nvSpPr>
        <p:spPr bwMode="auto">
          <a:xfrm>
            <a:off x="1075267" y="2544233"/>
            <a:ext cx="1919817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导语：</a:t>
            </a:r>
            <a:endParaRPr lang="zh-CN" altLang="en-US" sz="3735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4581" name="TextBox 7"/>
          <p:cNvSpPr txBox="1">
            <a:spLocks noChangeArrowheads="1"/>
          </p:cNvSpPr>
          <p:nvPr/>
        </p:nvSpPr>
        <p:spPr bwMode="auto">
          <a:xfrm>
            <a:off x="1174751" y="4102100"/>
            <a:ext cx="1699683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作用：</a:t>
            </a:r>
            <a:endParaRPr lang="zh-CN" altLang="en-US" sz="3735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4582" name="矩形 1"/>
          <p:cNvSpPr>
            <a:spLocks noChangeArrowheads="1"/>
          </p:cNvSpPr>
          <p:nvPr/>
        </p:nvSpPr>
        <p:spPr bwMode="auto">
          <a:xfrm>
            <a:off x="912284" y="933451"/>
            <a:ext cx="10945283" cy="12414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 b="1" dirty="0">
                <a:latin typeface="宋体" panose="02010600030101010101" pitchFamily="2" charset="-122"/>
              </a:rPr>
              <a:t>    认真阅</a:t>
            </a:r>
            <a:r>
              <a:rPr lang="zh-CN" altLang="zh-CN" sz="3735" b="1" dirty="0">
                <a:latin typeface="宋体" panose="02010600030101010101" pitchFamily="2" charset="-122"/>
              </a:rPr>
              <a:t>读</a:t>
            </a:r>
            <a:r>
              <a:rPr lang="zh-CN" altLang="en-US" sz="3735" b="1" dirty="0">
                <a:latin typeface="宋体" panose="02010600030101010101" pitchFamily="2" charset="-122"/>
              </a:rPr>
              <a:t>这则消息，</a:t>
            </a:r>
            <a:r>
              <a:rPr lang="zh-CN" altLang="zh-CN" sz="3735" b="1" dirty="0">
                <a:latin typeface="宋体" panose="02010600030101010101" pitchFamily="2" charset="-122"/>
              </a:rPr>
              <a:t>勾画出导语部分。思考</a:t>
            </a:r>
            <a:r>
              <a:rPr lang="zh-CN" altLang="en-US" sz="3735" b="1" dirty="0">
                <a:latin typeface="宋体" panose="02010600030101010101" pitchFamily="2" charset="-122"/>
              </a:rPr>
              <a:t>：</a:t>
            </a:r>
            <a:r>
              <a:rPr lang="zh-CN" altLang="zh-CN" sz="3735" b="1" dirty="0">
                <a:latin typeface="宋体" panose="02010600030101010101" pitchFamily="2" charset="-122"/>
              </a:rPr>
              <a:t>导语</a:t>
            </a:r>
            <a:r>
              <a:rPr lang="zh-CN" altLang="en-US" sz="3735" b="1" dirty="0">
                <a:latin typeface="宋体" panose="02010600030101010101" pitchFamily="2" charset="-122"/>
              </a:rPr>
              <a:t>在文中起</a:t>
            </a:r>
            <a:r>
              <a:rPr lang="zh-CN" altLang="zh-CN" sz="3735" b="1" dirty="0">
                <a:latin typeface="宋体" panose="02010600030101010101" pitchFamily="2" charset="-122"/>
              </a:rPr>
              <a:t>什么</a:t>
            </a:r>
            <a:r>
              <a:rPr lang="zh-CN" altLang="en-US" sz="3735" b="1" dirty="0">
                <a:latin typeface="宋体" panose="02010600030101010101" pitchFamily="2" charset="-122"/>
              </a:rPr>
              <a:t>样的</a:t>
            </a:r>
            <a:r>
              <a:rPr lang="zh-CN" altLang="zh-CN" sz="3735" b="1" dirty="0">
                <a:latin typeface="宋体" panose="02010600030101010101" pitchFamily="2" charset="-122"/>
              </a:rPr>
              <a:t>作用</a:t>
            </a:r>
            <a:r>
              <a:rPr lang="zh-CN" altLang="en-US" sz="3735" b="1" dirty="0">
                <a:latin typeface="宋体" panose="02010600030101010101" pitchFamily="2" charset="-122"/>
              </a:rPr>
              <a:t>？</a:t>
            </a:r>
            <a:endParaRPr lang="zh-CN" altLang="en-US" sz="3735" b="1" dirty="0">
              <a:latin typeface="宋体" panose="02010600030101010101" pitchFamily="2" charset="-122"/>
            </a:endParaRPr>
          </a:p>
        </p:txBody>
      </p:sp>
      <p:grpSp>
        <p:nvGrpSpPr>
          <p:cNvPr id="23559" name="组合 15"/>
          <p:cNvGrpSpPr/>
          <p:nvPr/>
        </p:nvGrpSpPr>
        <p:grpSpPr bwMode="auto">
          <a:xfrm>
            <a:off x="59267" y="-52917"/>
            <a:ext cx="2675467" cy="665959"/>
            <a:chOff x="70" y="-63"/>
            <a:chExt cx="3160" cy="788"/>
          </a:xfrm>
        </p:grpSpPr>
        <p:sp>
          <p:nvSpPr>
            <p:cNvPr id="23560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精读细研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3" name="直线连接符 9"/>
            <p:cNvCxnSpPr/>
            <p:nvPr/>
          </p:nvCxnSpPr>
          <p:spPr>
            <a:xfrm>
              <a:off x="70" y="701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菱形 13"/>
            <p:cNvSpPr/>
            <p:nvPr/>
          </p:nvSpPr>
          <p:spPr>
            <a:xfrm>
              <a:off x="125" y="147"/>
              <a:ext cx="553" cy="554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矩形 7"/>
          <p:cNvSpPr>
            <a:spLocks noChangeArrowheads="1"/>
          </p:cNvSpPr>
          <p:nvPr/>
        </p:nvSpPr>
        <p:spPr bwMode="auto">
          <a:xfrm>
            <a:off x="1405467" y="717551"/>
            <a:ext cx="9793817" cy="78168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735" b="1" dirty="0">
                <a:latin typeface="宋体" panose="02010600030101010101" pitchFamily="2" charset="-122"/>
              </a:rPr>
              <a:t>讨论：我们该如何确定一篇消息的导语？</a:t>
            </a:r>
            <a:endParaRPr lang="zh-CN" altLang="en-US" sz="3735" b="1" dirty="0">
              <a:latin typeface="宋体" panose="02010600030101010101" pitchFamily="2" charset="-122"/>
            </a:endParaRPr>
          </a:p>
        </p:txBody>
      </p:sp>
      <p:grpSp>
        <p:nvGrpSpPr>
          <p:cNvPr id="24580" name="组合 15"/>
          <p:cNvGrpSpPr/>
          <p:nvPr/>
        </p:nvGrpSpPr>
        <p:grpSpPr bwMode="auto">
          <a:xfrm>
            <a:off x="59267" y="-52917"/>
            <a:ext cx="2675467" cy="665959"/>
            <a:chOff x="70" y="-63"/>
            <a:chExt cx="3160" cy="788"/>
          </a:xfrm>
        </p:grpSpPr>
        <p:sp>
          <p:nvSpPr>
            <p:cNvPr id="24588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精读细研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9" name="直线连接符 9"/>
            <p:cNvCxnSpPr/>
            <p:nvPr/>
          </p:nvCxnSpPr>
          <p:spPr>
            <a:xfrm>
              <a:off x="70" y="701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菱形 19"/>
            <p:cNvSpPr/>
            <p:nvPr/>
          </p:nvSpPr>
          <p:spPr>
            <a:xfrm>
              <a:off x="125" y="147"/>
              <a:ext cx="553" cy="554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39" name="矩形 38"/>
          <p:cNvSpPr/>
          <p:nvPr/>
        </p:nvSpPr>
        <p:spPr bwMode="auto">
          <a:xfrm>
            <a:off x="867833" y="1322917"/>
            <a:ext cx="3357033" cy="104140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>
              <a:solidFill>
                <a:prstClr val="black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103445" y="1378724"/>
            <a:ext cx="9793155" cy="4898040"/>
            <a:chOff x="827584" y="1034043"/>
            <a:chExt cx="7344866" cy="3673530"/>
          </a:xfrm>
        </p:grpSpPr>
        <p:sp>
          <p:nvSpPr>
            <p:cNvPr id="13" name="文本框 4"/>
            <p:cNvSpPr txBox="1">
              <a:spLocks noChangeArrowheads="1"/>
            </p:cNvSpPr>
            <p:nvPr/>
          </p:nvSpPr>
          <p:spPr bwMode="auto">
            <a:xfrm>
              <a:off x="1116013" y="1684338"/>
              <a:ext cx="7056437" cy="302323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en-US" altLang="zh-CN" sz="3200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1.</a:t>
              </a:r>
              <a:r>
                <a:rPr lang="zh-CN" altLang="zh-CN" sz="3200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注意导语的</a:t>
              </a:r>
              <a:r>
                <a:rPr lang="zh-CN" altLang="zh-CN" sz="3200" b="1" dirty="0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特征</a:t>
              </a:r>
              <a:r>
                <a:rPr lang="zh-CN" altLang="zh-CN" sz="3200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。</a:t>
              </a:r>
              <a:endPara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r>
                <a:rPr lang="en-US" altLang="zh-CN" sz="3200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    </a:t>
              </a:r>
              <a:r>
                <a:rPr lang="zh-CN" altLang="zh-CN" sz="3200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它简明扼要地</a:t>
              </a:r>
              <a:r>
                <a:rPr lang="zh-CN" altLang="zh-CN" sz="3200" b="1" dirty="0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揭示</a:t>
              </a:r>
              <a:r>
                <a:rPr lang="zh-CN" altLang="en-US" sz="3200" b="1" dirty="0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了</a:t>
              </a:r>
              <a:r>
                <a:rPr lang="zh-CN" altLang="zh-CN" sz="3200" b="1" dirty="0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新闻的核心内容</a:t>
              </a:r>
              <a:r>
                <a:rPr lang="zh-CN" altLang="en-US" sz="3200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，</a:t>
              </a:r>
              <a:r>
                <a:rPr lang="zh-CN" altLang="zh-CN" sz="3200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主</a:t>
              </a:r>
              <a:r>
                <a:rPr lang="zh-CN" altLang="en-US" sz="3200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要</a:t>
              </a:r>
              <a:r>
                <a:rPr lang="zh-CN" altLang="zh-CN" sz="3200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包括什么时间、什么地点、什么人物、干</a:t>
              </a:r>
              <a:r>
                <a:rPr lang="zh-CN" altLang="en-US" sz="3200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了</a:t>
              </a:r>
              <a:r>
                <a:rPr lang="zh-CN" altLang="zh-CN" sz="3200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什么事</a:t>
              </a:r>
              <a:r>
                <a:rPr lang="zh-CN" altLang="en-US" sz="3200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，</a:t>
              </a:r>
              <a:r>
                <a:rPr lang="zh-CN" altLang="zh-CN" sz="3200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以及事件的意义等。</a:t>
              </a:r>
              <a:endPara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r>
                <a:rPr lang="en-US" altLang="zh-CN" sz="3200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2.</a:t>
              </a:r>
              <a:r>
                <a:rPr lang="zh-CN" altLang="zh-CN" sz="3200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注意导语的</a:t>
              </a:r>
              <a:r>
                <a:rPr lang="zh-CN" altLang="zh-CN" sz="3200" b="1" dirty="0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位置</a:t>
              </a:r>
              <a:r>
                <a:rPr lang="zh-CN" altLang="zh-CN" sz="3200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。</a:t>
              </a:r>
              <a:endPara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r>
                <a:rPr lang="en-US" altLang="zh-CN" sz="3200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    </a:t>
              </a:r>
              <a:r>
                <a:rPr lang="zh-CN" altLang="zh-CN" sz="3200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比较短小的新闻</a:t>
              </a:r>
              <a:r>
                <a:rPr lang="zh-CN" altLang="en-US" sz="3200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（</a:t>
              </a:r>
              <a:r>
                <a:rPr lang="zh-CN" altLang="zh-CN" sz="3200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一段话</a:t>
              </a:r>
              <a:r>
                <a:rPr lang="zh-CN" altLang="en-US" sz="3200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），</a:t>
              </a:r>
              <a:r>
                <a:rPr lang="zh-CN" altLang="zh-CN" sz="3200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一般</a:t>
              </a:r>
              <a:r>
                <a:rPr lang="zh-CN" altLang="zh-CN" sz="3200" b="1" dirty="0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第一句话</a:t>
              </a:r>
              <a:r>
                <a:rPr lang="zh-CN" altLang="en-US" sz="3200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是导语；</a:t>
              </a:r>
              <a:r>
                <a:rPr lang="zh-CN" altLang="zh-CN" sz="3200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比较长的新闻</a:t>
              </a:r>
              <a:r>
                <a:rPr lang="zh-CN" altLang="en-US" sz="3200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（</a:t>
              </a:r>
              <a:r>
                <a:rPr lang="zh-CN" altLang="zh-CN" sz="3200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多段话</a:t>
              </a:r>
              <a:r>
                <a:rPr lang="zh-CN" altLang="en-US" sz="3200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），</a:t>
              </a:r>
              <a:r>
                <a:rPr lang="zh-CN" altLang="zh-CN" sz="3200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一般</a:t>
              </a:r>
              <a:r>
                <a:rPr lang="zh-CN" altLang="zh-CN" sz="3200" b="1" dirty="0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第一段话</a:t>
              </a:r>
              <a:r>
                <a:rPr lang="zh-CN" altLang="en-US" sz="3200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是导语</a:t>
              </a:r>
              <a:r>
                <a:rPr lang="zh-CN" altLang="zh-CN" sz="3200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。</a:t>
              </a:r>
              <a:endPara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4584" name="文本框 30"/>
            <p:cNvSpPr txBox="1">
              <a:spLocks noChangeArrowheads="1"/>
            </p:cNvSpPr>
            <p:nvPr/>
          </p:nvSpPr>
          <p:spPr bwMode="auto">
            <a:xfrm>
              <a:off x="1794110" y="1104680"/>
              <a:ext cx="1551249" cy="43767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zh-CN" altLang="en-US" sz="32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方法指导</a:t>
              </a:r>
              <a:endPara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pic>
          <p:nvPicPr>
            <p:cNvPr id="24585" name="图片 9" descr="book.gif"/>
            <p:cNvPicPr>
              <a:picLocks noChangeAspect="1" noChangeArrowheads="1"/>
            </p:cNvPicPr>
            <p:nvPr/>
          </p:nvPicPr>
          <p:blipFill>
            <a:blip r:embed="rId1" cstate="print"/>
            <a:srcRect/>
            <a:stretch>
              <a:fillRect/>
            </a:stretch>
          </p:blipFill>
          <p:spPr bwMode="auto">
            <a:xfrm>
              <a:off x="827584" y="1034043"/>
              <a:ext cx="978704" cy="6016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 bwMode="auto">
          <a:xfrm>
            <a:off x="1388533" y="1221317"/>
            <a:ext cx="10371667" cy="3947583"/>
            <a:chOff x="1041400" y="915541"/>
            <a:chExt cx="7779072" cy="2961878"/>
          </a:xfrm>
        </p:grpSpPr>
        <p:pic>
          <p:nvPicPr>
            <p:cNvPr id="25607" name="圆角矩形 14"/>
            <p:cNvPicPr>
              <a:picLocks noChangeArrowheads="1"/>
            </p:cNvPicPr>
            <p:nvPr/>
          </p:nvPicPr>
          <p:blipFill>
            <a:blip r:embed="rId1" cstate="print"/>
            <a:srcRect/>
            <a:stretch>
              <a:fillRect/>
            </a:stretch>
          </p:blipFill>
          <p:spPr bwMode="auto">
            <a:xfrm>
              <a:off x="1644650" y="915541"/>
              <a:ext cx="7175822" cy="29618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5608" name="图片 1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041400" y="1635125"/>
              <a:ext cx="1104900" cy="15827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5609" name="矩形 2"/>
            <p:cNvSpPr>
              <a:spLocks noChangeArrowheads="1"/>
            </p:cNvSpPr>
            <p:nvPr/>
          </p:nvSpPr>
          <p:spPr bwMode="auto">
            <a:xfrm>
              <a:off x="2493964" y="1251223"/>
              <a:ext cx="5961135" cy="203726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3735" dirty="0">
                  <a:solidFill>
                    <a:srgbClr val="A96A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   </a:t>
              </a:r>
              <a:r>
                <a:rPr lang="zh-CN" altLang="zh-CN" sz="3735" dirty="0">
                  <a:solidFill>
                    <a:srgbClr val="A96A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这则消息报道的是一场大战</a:t>
              </a:r>
              <a:r>
                <a:rPr lang="zh-CN" altLang="en-US" sz="3735" dirty="0">
                  <a:solidFill>
                    <a:srgbClr val="A96A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，</a:t>
              </a:r>
              <a:r>
                <a:rPr lang="zh-CN" altLang="zh-CN" sz="3735" dirty="0">
                  <a:solidFill>
                    <a:srgbClr val="A96A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只用</a:t>
              </a:r>
              <a:r>
                <a:rPr lang="zh-CN" altLang="en-US" sz="3735" dirty="0">
                  <a:solidFill>
                    <a:srgbClr val="A96A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了</a:t>
              </a:r>
              <a:r>
                <a:rPr lang="zh-CN" altLang="zh-CN" sz="3735" dirty="0">
                  <a:solidFill>
                    <a:srgbClr val="A96A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不到二百字</a:t>
              </a:r>
              <a:r>
                <a:rPr lang="zh-CN" altLang="en-US" sz="3735" dirty="0">
                  <a:solidFill>
                    <a:srgbClr val="A96A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，</a:t>
              </a:r>
              <a:r>
                <a:rPr lang="zh-CN" altLang="zh-CN" sz="3735" dirty="0">
                  <a:solidFill>
                    <a:srgbClr val="A96A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你觉得效果如何</a:t>
              </a:r>
              <a:r>
                <a:rPr lang="zh-CN" altLang="en-US" sz="3735" dirty="0">
                  <a:solidFill>
                    <a:srgbClr val="A96A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？</a:t>
              </a:r>
              <a:r>
                <a:rPr lang="zh-CN" altLang="zh-CN" sz="3735" dirty="0">
                  <a:solidFill>
                    <a:srgbClr val="A96A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作者为什么不详</a:t>
              </a:r>
              <a:r>
                <a:rPr lang="zh-CN" altLang="en-US" sz="3735" dirty="0">
                  <a:solidFill>
                    <a:srgbClr val="A96A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细地描</a:t>
              </a:r>
              <a:r>
                <a:rPr lang="zh-CN" altLang="zh-CN" sz="3735" dirty="0">
                  <a:solidFill>
                    <a:srgbClr val="A96A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写渡江战斗的情景</a:t>
              </a:r>
              <a:r>
                <a:rPr lang="zh-CN" altLang="en-US" sz="3735" dirty="0">
                  <a:solidFill>
                    <a:srgbClr val="A96A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呢？</a:t>
              </a:r>
              <a:endParaRPr lang="zh-CN" altLang="en-US" sz="3735" dirty="0">
                <a:solidFill>
                  <a:srgbClr val="A96A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25603" name="组合 7"/>
          <p:cNvGrpSpPr/>
          <p:nvPr/>
        </p:nvGrpSpPr>
        <p:grpSpPr bwMode="auto">
          <a:xfrm>
            <a:off x="38100" y="-4233"/>
            <a:ext cx="2675467" cy="665885"/>
            <a:chOff x="70" y="-63"/>
            <a:chExt cx="3160" cy="786"/>
          </a:xfrm>
        </p:grpSpPr>
        <p:sp>
          <p:nvSpPr>
            <p:cNvPr id="25604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合作探究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7" name="直线连接符 9"/>
            <p:cNvCxnSpPr/>
            <p:nvPr/>
          </p:nvCxnSpPr>
          <p:spPr>
            <a:xfrm>
              <a:off x="70" y="699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菱形 17"/>
            <p:cNvSpPr/>
            <p:nvPr/>
          </p:nvSpPr>
          <p:spPr>
            <a:xfrm>
              <a:off x="125" y="147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4"/>
          <p:cNvSpPr>
            <a:spLocks noChangeArrowheads="1"/>
          </p:cNvSpPr>
          <p:nvPr/>
        </p:nvSpPr>
        <p:spPr bwMode="auto">
          <a:xfrm>
            <a:off x="529167" y="1471084"/>
            <a:ext cx="11231033" cy="39814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bIns="0" anchor="ctr">
            <a:spAutoFit/>
          </a:bodyPr>
          <a:lstStyle/>
          <a:p>
            <a:pPr>
              <a:lnSpc>
                <a:spcPct val="114000"/>
              </a:lnSpc>
            </a:pP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本文不足二百字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却</a:t>
            </a:r>
            <a:r>
              <a:rPr lang="zh-CN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简而不陋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是大手笔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堪称经典。对于渡江和战斗的情景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作者没有详细描写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只是几笔勾勒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粗线条地介绍了渡江的时间、地点及事件的结局。因为敌军</a:t>
            </a: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摧枯拉朽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军无斗志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纷纷溃退</a:t>
            </a: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在三十万大军面前简直</a:t>
            </a:r>
            <a:r>
              <a:rPr lang="zh-CN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不堪一击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，根本</a:t>
            </a:r>
            <a:r>
              <a:rPr lang="zh-CN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不值得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去详细介绍。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26627" name="组合 7"/>
          <p:cNvGrpSpPr/>
          <p:nvPr/>
        </p:nvGrpSpPr>
        <p:grpSpPr bwMode="auto">
          <a:xfrm>
            <a:off x="38100" y="-4233"/>
            <a:ext cx="2675467" cy="665885"/>
            <a:chOff x="70" y="-63"/>
            <a:chExt cx="3160" cy="786"/>
          </a:xfrm>
        </p:grpSpPr>
        <p:sp>
          <p:nvSpPr>
            <p:cNvPr id="26628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合作探究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9" name="直线连接符 9"/>
            <p:cNvCxnSpPr/>
            <p:nvPr/>
          </p:nvCxnSpPr>
          <p:spPr>
            <a:xfrm>
              <a:off x="70" y="699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菱形 9"/>
            <p:cNvSpPr/>
            <p:nvPr/>
          </p:nvSpPr>
          <p:spPr>
            <a:xfrm>
              <a:off x="125" y="147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 bwMode="auto">
          <a:xfrm>
            <a:off x="1583267" y="1341967"/>
            <a:ext cx="10005484" cy="3236384"/>
            <a:chOff x="1187450" y="1006624"/>
            <a:chExt cx="7503864" cy="2427139"/>
          </a:xfrm>
        </p:grpSpPr>
        <p:pic>
          <p:nvPicPr>
            <p:cNvPr id="27655" name="圆角矩形 13"/>
            <p:cNvPicPr>
              <a:picLocks noChangeArrowheads="1"/>
            </p:cNvPicPr>
            <p:nvPr/>
          </p:nvPicPr>
          <p:blipFill>
            <a:blip r:embed="rId1" cstate="print"/>
            <a:srcRect/>
            <a:stretch>
              <a:fillRect/>
            </a:stretch>
          </p:blipFill>
          <p:spPr bwMode="auto">
            <a:xfrm>
              <a:off x="1752600" y="1006624"/>
              <a:ext cx="6938714" cy="19787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656" name="图片 1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187450" y="1851025"/>
              <a:ext cx="1104900" cy="15827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657" name="矩形 2"/>
            <p:cNvSpPr>
              <a:spLocks noChangeArrowheads="1"/>
            </p:cNvSpPr>
            <p:nvPr/>
          </p:nvSpPr>
          <p:spPr bwMode="auto">
            <a:xfrm>
              <a:off x="2484438" y="1347788"/>
              <a:ext cx="5903912" cy="105244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lnSpc>
                  <a:spcPct val="114000"/>
                </a:lnSpc>
              </a:pPr>
              <a:r>
                <a:rPr lang="zh-CN" altLang="en-US" sz="3735">
                  <a:solidFill>
                    <a:srgbClr val="A96A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   浏览全文，体味消息的语言，说一说它们有什么表达</a:t>
              </a:r>
              <a:r>
                <a:rPr lang="zh-CN" altLang="zh-CN" sz="3735">
                  <a:solidFill>
                    <a:srgbClr val="A96A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效果。</a:t>
              </a:r>
              <a:endParaRPr lang="zh-CN" altLang="en-US" sz="3735">
                <a:solidFill>
                  <a:srgbClr val="A96A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27651" name="组合 7"/>
          <p:cNvGrpSpPr/>
          <p:nvPr/>
        </p:nvGrpSpPr>
        <p:grpSpPr bwMode="auto">
          <a:xfrm>
            <a:off x="38100" y="-4233"/>
            <a:ext cx="2675467" cy="665885"/>
            <a:chOff x="70" y="-63"/>
            <a:chExt cx="3160" cy="786"/>
          </a:xfrm>
        </p:grpSpPr>
        <p:sp>
          <p:nvSpPr>
            <p:cNvPr id="27652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合作探究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1" name="直线连接符 9"/>
            <p:cNvCxnSpPr/>
            <p:nvPr/>
          </p:nvCxnSpPr>
          <p:spPr>
            <a:xfrm>
              <a:off x="70" y="699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菱形 11"/>
            <p:cNvSpPr/>
            <p:nvPr/>
          </p:nvSpPr>
          <p:spPr>
            <a:xfrm>
              <a:off x="125" y="147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矩形 5"/>
          <p:cNvSpPr>
            <a:spLocks noChangeArrowheads="1"/>
          </p:cNvSpPr>
          <p:nvPr/>
        </p:nvSpPr>
        <p:spPr bwMode="auto">
          <a:xfrm>
            <a:off x="814917" y="2468033"/>
            <a:ext cx="10464800" cy="12414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英勇的人民解放军二十一日</a:t>
            </a:r>
            <a:r>
              <a:rPr lang="zh-CN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已</a:t>
            </a:r>
            <a:r>
              <a:rPr lang="zh-CN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有</a:t>
            </a:r>
            <a:r>
              <a:rPr lang="zh-CN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大约</a:t>
            </a:r>
            <a:r>
              <a:rPr lang="zh-CN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三十万人渡过长江。</a:t>
            </a:r>
            <a:endParaRPr lang="zh-CN" altLang="en-US" sz="3735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9" name="圆角矩形标注 8"/>
          <p:cNvSpPr/>
          <p:nvPr/>
        </p:nvSpPr>
        <p:spPr>
          <a:xfrm>
            <a:off x="2639484" y="846667"/>
            <a:ext cx="7681383" cy="1333500"/>
          </a:xfrm>
          <a:prstGeom prst="wedgeRoundRectCallout">
            <a:avLst>
              <a:gd name="adj1" fmla="val 13694"/>
              <a:gd name="adj2" fmla="val 85285"/>
              <a:gd name="adj3" fmla="val 16667"/>
            </a:avLst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r>
              <a:rPr lang="zh-CN" altLang="zh-CN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“已”</a:t>
            </a: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即</a:t>
            </a:r>
            <a:r>
              <a:rPr lang="zh-CN" altLang="zh-CN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“已经”</a:t>
            </a: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zh-CN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表明解放军三十万人已经渡过长江</a:t>
            </a: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。体现了消息的准确性。</a:t>
            </a:r>
            <a:endParaRPr lang="zh-CN" altLang="en-US" sz="32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圆角矩形标注 9"/>
          <p:cNvSpPr/>
          <p:nvPr/>
        </p:nvSpPr>
        <p:spPr>
          <a:xfrm>
            <a:off x="2063751" y="4102100"/>
            <a:ext cx="7584016" cy="1344084"/>
          </a:xfrm>
          <a:prstGeom prst="wedgeRoundRectCallout">
            <a:avLst>
              <a:gd name="adj1" fmla="val 39571"/>
              <a:gd name="adj2" fmla="val -126483"/>
              <a:gd name="adj3" fmla="val 16667"/>
            </a:avLst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r>
              <a:rPr lang="en-US" altLang="zh-CN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zh-CN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大约</a:t>
            </a:r>
            <a:r>
              <a:rPr lang="en-US" altLang="zh-CN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r>
              <a:rPr lang="zh-CN" altLang="zh-CN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表明三十万人是一个概数</a:t>
            </a: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zh-CN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不是确数</a:t>
            </a: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。体现了消息的准确性。</a:t>
            </a:r>
            <a:endParaRPr lang="zh-CN" altLang="en-US" sz="32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8677" name="组合 7"/>
          <p:cNvGrpSpPr/>
          <p:nvPr/>
        </p:nvGrpSpPr>
        <p:grpSpPr bwMode="auto">
          <a:xfrm>
            <a:off x="38100" y="-4233"/>
            <a:ext cx="2675467" cy="665885"/>
            <a:chOff x="70" y="-63"/>
            <a:chExt cx="3160" cy="786"/>
          </a:xfrm>
        </p:grpSpPr>
        <p:sp>
          <p:nvSpPr>
            <p:cNvPr id="28678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合作探究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5" name="直线连接符 9"/>
            <p:cNvCxnSpPr/>
            <p:nvPr/>
          </p:nvCxnSpPr>
          <p:spPr>
            <a:xfrm>
              <a:off x="70" y="699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菱形 15"/>
            <p:cNvSpPr/>
            <p:nvPr/>
          </p:nvSpPr>
          <p:spPr>
            <a:xfrm>
              <a:off x="125" y="147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10" grpId="0" bldLvl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矩形 5"/>
          <p:cNvSpPr>
            <a:spLocks noChangeArrowheads="1"/>
          </p:cNvSpPr>
          <p:nvPr/>
        </p:nvSpPr>
        <p:spPr bwMode="auto">
          <a:xfrm>
            <a:off x="624417" y="2468033"/>
            <a:ext cx="10847916" cy="23920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长江风平浪静，我军万船齐发，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直取对岸</a:t>
            </a:r>
            <a:r>
              <a:rPr lang="zh-CN" altLang="en-US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不到二十四小时</a:t>
            </a:r>
            <a:r>
              <a:rPr lang="zh-CN" altLang="en-US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，三十万人民解放军即已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突破敌阵</a:t>
            </a:r>
            <a:r>
              <a:rPr lang="zh-CN" altLang="en-US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，占领南岸广大地区，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现正向繁昌、铜陵、青阳、荻港、鲁港诸城进击中</a:t>
            </a:r>
            <a:r>
              <a:rPr lang="zh-CN" altLang="en-US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3735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8" name="圆角矩形标注 7"/>
          <p:cNvSpPr/>
          <p:nvPr/>
        </p:nvSpPr>
        <p:spPr>
          <a:xfrm>
            <a:off x="5357284" y="840317"/>
            <a:ext cx="6595533" cy="1344083"/>
          </a:xfrm>
          <a:prstGeom prst="wedgeRoundRectCallout">
            <a:avLst>
              <a:gd name="adj1" fmla="val 4315"/>
              <a:gd name="adj2" fmla="val 86361"/>
              <a:gd name="adj3" fmla="val 16667"/>
            </a:avLst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r>
              <a:rPr lang="en-US" altLang="zh-CN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直取对岸</a:t>
            </a:r>
            <a:r>
              <a:rPr lang="en-US" altLang="zh-CN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表现人民解放军排山倒海、一往无前的战斗场景。</a:t>
            </a:r>
            <a:endParaRPr lang="zh-CN" altLang="en-US" sz="32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圆角矩形标注 8"/>
          <p:cNvSpPr/>
          <p:nvPr/>
        </p:nvSpPr>
        <p:spPr>
          <a:xfrm>
            <a:off x="3119967" y="4965700"/>
            <a:ext cx="6610351" cy="1344084"/>
          </a:xfrm>
          <a:prstGeom prst="wedgeRoundRectCallout">
            <a:avLst>
              <a:gd name="adj1" fmla="val 36656"/>
              <a:gd name="adj2" fmla="val -108316"/>
              <a:gd name="adj3" fmla="val 16667"/>
            </a:avLst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这句话指出了事件的发展方向和战斗正向纵深发展的可喜情况。</a:t>
            </a:r>
            <a:endParaRPr lang="zh-CN" altLang="en-US" sz="32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0725" name="组合 7"/>
          <p:cNvGrpSpPr/>
          <p:nvPr/>
        </p:nvGrpSpPr>
        <p:grpSpPr bwMode="auto">
          <a:xfrm>
            <a:off x="38100" y="-4233"/>
            <a:ext cx="2675467" cy="665885"/>
            <a:chOff x="70" y="-63"/>
            <a:chExt cx="3160" cy="786"/>
          </a:xfrm>
        </p:grpSpPr>
        <p:sp>
          <p:nvSpPr>
            <p:cNvPr id="30727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合作探究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4" name="直线连接符 9"/>
            <p:cNvCxnSpPr/>
            <p:nvPr/>
          </p:nvCxnSpPr>
          <p:spPr>
            <a:xfrm>
              <a:off x="70" y="699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菱形 14"/>
            <p:cNvSpPr/>
            <p:nvPr/>
          </p:nvSpPr>
          <p:spPr>
            <a:xfrm>
              <a:off x="125" y="147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  <p:sp>
        <p:nvSpPr>
          <p:cNvPr id="16" name="圆角矩形标注 15"/>
          <p:cNvSpPr/>
          <p:nvPr/>
        </p:nvSpPr>
        <p:spPr>
          <a:xfrm>
            <a:off x="319617" y="789517"/>
            <a:ext cx="4815416" cy="1653116"/>
          </a:xfrm>
          <a:prstGeom prst="wedgeRoundRectCallout">
            <a:avLst>
              <a:gd name="adj1" fmla="val -37727"/>
              <a:gd name="adj2" fmla="val 91930"/>
              <a:gd name="adj3" fmla="val 16667"/>
            </a:avLst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r>
              <a:rPr lang="en-US" altLang="zh-CN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不到二十四小时</a:t>
            </a:r>
            <a:r>
              <a:rPr lang="en-US" altLang="zh-CN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显示人民解放军攻击强度之高，无坚不摧。</a:t>
            </a:r>
            <a:endParaRPr lang="zh-CN" altLang="en-US" sz="32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  <p:bldP spid="9" grpId="0" bldLvl="0" animBg="1"/>
      <p:bldP spid="16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4"/>
          <p:cNvSpPr txBox="1">
            <a:spLocks noChangeArrowheads="1"/>
          </p:cNvSpPr>
          <p:nvPr/>
        </p:nvSpPr>
        <p:spPr bwMode="auto">
          <a:xfrm>
            <a:off x="767839" y="1028733"/>
            <a:ext cx="10656324" cy="44062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    针对同样的事件，</a:t>
            </a:r>
            <a:r>
              <a:rPr lang="en-US" altLang="zh-CN" sz="3735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1949</a:t>
            </a:r>
            <a:r>
              <a:rPr lang="zh-CN" altLang="en-US" sz="3735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3735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3735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  <a:r>
              <a:rPr lang="en-US" altLang="zh-CN" sz="3735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24</a:t>
            </a:r>
            <a:r>
              <a:rPr lang="zh-CN" altLang="en-US" sz="3735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日，</a:t>
            </a:r>
            <a:r>
              <a:rPr lang="en-US" altLang="zh-CN" sz="3735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735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人民日报</a:t>
            </a:r>
            <a:r>
              <a:rPr lang="en-US" altLang="zh-CN" sz="3735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刊载</a:t>
            </a:r>
            <a:r>
              <a:rPr lang="zh-CN" altLang="en-US" sz="3735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了另一则消息</a:t>
            </a:r>
            <a:r>
              <a:rPr lang="en-US" altLang="zh-CN" sz="3735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——《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人民解放军百万大军横渡长江</a:t>
            </a: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    这则消息与第</a:t>
            </a:r>
            <a:r>
              <a:rPr lang="zh-CN" altLang="en-US" sz="3735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一则消息有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什么不同呢？让我们走进课文</a:t>
            </a:r>
            <a:r>
              <a:rPr lang="zh-CN" altLang="en-US" sz="3735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，去寻找答案吧。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图片 5" descr="romb11071207.jpg"/>
          <p:cNvPicPr>
            <a:picLocks noChangeAspect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矩形 6"/>
          <p:cNvSpPr>
            <a:spLocks noChangeArrowheads="1"/>
          </p:cNvSpPr>
          <p:nvPr/>
        </p:nvSpPr>
        <p:spPr bwMode="auto">
          <a:xfrm>
            <a:off x="2159000" y="2084917"/>
            <a:ext cx="8107680" cy="829945"/>
          </a:xfrm>
          <a:prstGeom prst="rect">
            <a:avLst/>
          </a:prstGeom>
          <a:solidFill>
            <a:schemeClr val="bg1">
              <a:alpha val="58823"/>
            </a:schemeClr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zh-CN" sz="4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人民解放军百万大军横渡长江</a:t>
            </a:r>
            <a:endParaRPr lang="zh-CN" altLang="zh-CN" sz="4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矩形 17"/>
          <p:cNvSpPr>
            <a:spLocks noChangeArrowheads="1"/>
          </p:cNvSpPr>
          <p:nvPr/>
        </p:nvSpPr>
        <p:spPr bwMode="auto">
          <a:xfrm>
            <a:off x="1583267" y="1028700"/>
            <a:ext cx="9698567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 b="1" dirty="0">
                <a:latin typeface="宋体" panose="02010600030101010101" pitchFamily="2" charset="-122"/>
              </a:rPr>
              <a:t>浏览</a:t>
            </a:r>
            <a:r>
              <a:rPr lang="zh-CN" altLang="zh-CN" sz="3735" b="1" dirty="0">
                <a:latin typeface="宋体" panose="02010600030101010101" pitchFamily="2" charset="-122"/>
              </a:rPr>
              <a:t>课文</a:t>
            </a:r>
            <a:r>
              <a:rPr lang="zh-CN" altLang="en-US" sz="3735" b="1" dirty="0">
                <a:latin typeface="宋体" panose="02010600030101010101" pitchFamily="2" charset="-122"/>
              </a:rPr>
              <a:t>，</a:t>
            </a:r>
            <a:r>
              <a:rPr lang="zh-CN" altLang="zh-CN" sz="3735" b="1" dirty="0">
                <a:latin typeface="宋体" panose="02010600030101010101" pitchFamily="2" charset="-122"/>
              </a:rPr>
              <a:t>找出这则</a:t>
            </a:r>
            <a:r>
              <a:rPr lang="zh-CN" altLang="en-US" sz="3735" b="1" dirty="0">
                <a:latin typeface="宋体" panose="02010600030101010101" pitchFamily="2" charset="-122"/>
              </a:rPr>
              <a:t>消息</a:t>
            </a:r>
            <a:r>
              <a:rPr lang="zh-CN" altLang="zh-CN" sz="3735" b="1" dirty="0">
                <a:latin typeface="宋体" panose="02010600030101010101" pitchFamily="2" charset="-122"/>
              </a:rPr>
              <a:t>的</a:t>
            </a:r>
            <a:r>
              <a:rPr lang="en-US" altLang="zh-CN" sz="3735" b="1" dirty="0">
                <a:latin typeface="宋体" panose="02010600030101010101" pitchFamily="2" charset="-122"/>
              </a:rPr>
              <a:t>“</a:t>
            </a:r>
            <a:r>
              <a:rPr lang="zh-CN" altLang="en-US" sz="3735" b="1" dirty="0">
                <a:latin typeface="宋体" panose="02010600030101010101" pitchFamily="2" charset="-122"/>
              </a:rPr>
              <a:t>六</a:t>
            </a:r>
            <a:r>
              <a:rPr lang="zh-CN" altLang="zh-CN" sz="3735" b="1" dirty="0">
                <a:latin typeface="宋体" panose="02010600030101010101" pitchFamily="2" charset="-122"/>
              </a:rPr>
              <a:t>要素</a:t>
            </a:r>
            <a:r>
              <a:rPr lang="en-US" altLang="zh-CN" sz="3735" b="1" dirty="0">
                <a:latin typeface="宋体" panose="02010600030101010101" pitchFamily="2" charset="-122"/>
              </a:rPr>
              <a:t>”</a:t>
            </a:r>
            <a:r>
              <a:rPr lang="zh-CN" altLang="zh-CN" sz="3735" b="1" dirty="0">
                <a:latin typeface="宋体" panose="02010600030101010101" pitchFamily="2" charset="-122"/>
              </a:rPr>
              <a:t>。</a:t>
            </a:r>
            <a:endParaRPr lang="zh-CN" altLang="zh-CN" sz="3735" b="1" dirty="0">
              <a:latin typeface="宋体" panose="02010600030101010101" pitchFamily="2" charset="-122"/>
            </a:endParaRPr>
          </a:p>
        </p:txBody>
      </p:sp>
      <p:sp>
        <p:nvSpPr>
          <p:cNvPr id="34819" name="矩形 19"/>
          <p:cNvSpPr>
            <a:spLocks noChangeArrowheads="1"/>
          </p:cNvSpPr>
          <p:nvPr/>
        </p:nvSpPr>
        <p:spPr bwMode="auto">
          <a:xfrm>
            <a:off x="1007533" y="1989667"/>
            <a:ext cx="1613535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何时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zh-CN" altLang="en-US" sz="3735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4820" name="矩形 20"/>
          <p:cNvSpPr>
            <a:spLocks noChangeArrowheads="1"/>
          </p:cNvSpPr>
          <p:nvPr/>
        </p:nvSpPr>
        <p:spPr bwMode="auto">
          <a:xfrm>
            <a:off x="1007533" y="2603500"/>
            <a:ext cx="1613535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何地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zh-CN" altLang="en-US" sz="3735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4821" name="矩形 21"/>
          <p:cNvSpPr>
            <a:spLocks noChangeArrowheads="1"/>
          </p:cNvSpPr>
          <p:nvPr/>
        </p:nvSpPr>
        <p:spPr bwMode="auto">
          <a:xfrm>
            <a:off x="1007533" y="3217333"/>
            <a:ext cx="1613535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何人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zh-CN" altLang="en-US" sz="3735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4822" name="矩形 22"/>
          <p:cNvSpPr>
            <a:spLocks noChangeArrowheads="1"/>
          </p:cNvSpPr>
          <p:nvPr/>
        </p:nvSpPr>
        <p:spPr bwMode="auto">
          <a:xfrm>
            <a:off x="1007533" y="3833284"/>
            <a:ext cx="1613535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何事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zh-CN" altLang="en-US" sz="3735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4823" name="矩形 23"/>
          <p:cNvSpPr>
            <a:spLocks noChangeArrowheads="1"/>
          </p:cNvSpPr>
          <p:nvPr/>
        </p:nvSpPr>
        <p:spPr bwMode="auto">
          <a:xfrm>
            <a:off x="1007533" y="4447117"/>
            <a:ext cx="1613535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何故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zh-CN" altLang="en-US" sz="3735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7" name="矩形 26"/>
          <p:cNvSpPr>
            <a:spLocks noChangeArrowheads="1"/>
          </p:cNvSpPr>
          <p:nvPr/>
        </p:nvSpPr>
        <p:spPr bwMode="auto">
          <a:xfrm>
            <a:off x="2351617" y="2034117"/>
            <a:ext cx="6369049" cy="5835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1949</a:t>
            </a:r>
            <a:r>
              <a:rPr lang="zh-CN" altLang="zh-CN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zh-CN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  <a:r>
              <a:rPr lang="en-US" altLang="zh-CN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20</a:t>
            </a:r>
            <a:r>
              <a:rPr lang="zh-CN" altLang="zh-CN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日夜至</a:t>
            </a:r>
            <a:r>
              <a:rPr lang="en-US" altLang="zh-CN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zh-CN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  <a:r>
              <a:rPr lang="en-US" altLang="zh-CN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22</a:t>
            </a:r>
            <a:r>
              <a:rPr lang="zh-CN" altLang="zh-CN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日</a:t>
            </a:r>
            <a:r>
              <a:rPr lang="en-US" altLang="zh-CN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22</a:t>
            </a:r>
            <a:r>
              <a:rPr lang="zh-CN" altLang="zh-CN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时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8" name="矩形 27"/>
          <p:cNvSpPr>
            <a:spLocks noChangeArrowheads="1"/>
          </p:cNvSpPr>
          <p:nvPr/>
        </p:nvSpPr>
        <p:spPr bwMode="auto">
          <a:xfrm>
            <a:off x="2351617" y="2662767"/>
            <a:ext cx="9840383" cy="5835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zh-CN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西起九江</a:t>
            </a: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zh-CN" altLang="zh-CN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不含</a:t>
            </a: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），</a:t>
            </a:r>
            <a:r>
              <a:rPr lang="zh-CN" altLang="zh-CN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东至江阴一千余华里的长江</a:t>
            </a: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战</a:t>
            </a:r>
            <a:r>
              <a:rPr lang="zh-CN" altLang="zh-CN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线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9" name="矩形 28"/>
          <p:cNvSpPr>
            <a:spLocks noChangeArrowheads="1"/>
          </p:cNvSpPr>
          <p:nvPr/>
        </p:nvSpPr>
        <p:spPr bwMode="auto">
          <a:xfrm>
            <a:off x="2351617" y="3242733"/>
            <a:ext cx="3857625" cy="5835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zh-CN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人民解放军百万大军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0" name="矩形 29"/>
          <p:cNvSpPr>
            <a:spLocks noChangeArrowheads="1"/>
          </p:cNvSpPr>
          <p:nvPr/>
        </p:nvSpPr>
        <p:spPr bwMode="auto">
          <a:xfrm>
            <a:off x="2351617" y="3869267"/>
            <a:ext cx="8961967" cy="5835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zh-CN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我百万大军突破长江防线</a:t>
            </a:r>
            <a:r>
              <a:rPr lang="zh-CN" altLang="en-US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占领南岸广大地区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1" name="矩形 30"/>
          <p:cNvSpPr>
            <a:spLocks noChangeArrowheads="1"/>
          </p:cNvSpPr>
          <p:nvPr/>
        </p:nvSpPr>
        <p:spPr bwMode="auto">
          <a:xfrm>
            <a:off x="2351617" y="4521200"/>
            <a:ext cx="8866716" cy="10763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zh-CN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国民党反动派拒绝签订和平协定</a:t>
            </a:r>
            <a:r>
              <a:rPr lang="zh-CN" altLang="en-US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人民解放军为了打倒蒋介石</a:t>
            </a:r>
            <a:r>
              <a:rPr lang="zh-CN" altLang="en-US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解放全中国而发起渡江战役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2" name="矩形 31"/>
          <p:cNvSpPr>
            <a:spLocks noChangeArrowheads="1"/>
          </p:cNvSpPr>
          <p:nvPr/>
        </p:nvSpPr>
        <p:spPr bwMode="auto">
          <a:xfrm>
            <a:off x="2351617" y="5554133"/>
            <a:ext cx="3449320" cy="5835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zh-CN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三路大军横渡长江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4830" name="矩形 32"/>
          <p:cNvSpPr>
            <a:spLocks noChangeArrowheads="1"/>
          </p:cNvSpPr>
          <p:nvPr/>
        </p:nvSpPr>
        <p:spPr bwMode="auto">
          <a:xfrm>
            <a:off x="992717" y="5450417"/>
            <a:ext cx="1613535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如何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zh-CN" altLang="en-US" sz="3735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33807" name="组合 19"/>
          <p:cNvGrpSpPr/>
          <p:nvPr/>
        </p:nvGrpSpPr>
        <p:grpSpPr bwMode="auto">
          <a:xfrm>
            <a:off x="59267" y="-52917"/>
            <a:ext cx="2675467" cy="665996"/>
            <a:chOff x="70" y="-63"/>
            <a:chExt cx="3161" cy="789"/>
          </a:xfrm>
        </p:grpSpPr>
        <p:sp>
          <p:nvSpPr>
            <p:cNvPr id="33808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1" cy="78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整体感知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21" name="直线连接符 9"/>
            <p:cNvCxnSpPr/>
            <p:nvPr/>
          </p:nvCxnSpPr>
          <p:spPr>
            <a:xfrm>
              <a:off x="70" y="702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菱形 21"/>
            <p:cNvSpPr/>
            <p:nvPr/>
          </p:nvSpPr>
          <p:spPr>
            <a:xfrm>
              <a:off x="125" y="148"/>
              <a:ext cx="553" cy="554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矩形 5"/>
          <p:cNvSpPr>
            <a:spLocks noChangeArrowheads="1"/>
          </p:cNvSpPr>
          <p:nvPr/>
        </p:nvSpPr>
        <p:spPr bwMode="auto">
          <a:xfrm>
            <a:off x="2639484" y="2302933"/>
            <a:ext cx="8640233" cy="23920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人民解放军百万大军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从一千余华里的战线上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冲破敌阵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横渡长江。西起九江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不含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），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东至江阴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均是人民解放军的渡江区域。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5843" name="矩形 6"/>
          <p:cNvSpPr>
            <a:spLocks noChangeArrowheads="1"/>
          </p:cNvSpPr>
          <p:nvPr/>
        </p:nvSpPr>
        <p:spPr bwMode="auto">
          <a:xfrm>
            <a:off x="912284" y="4895851"/>
            <a:ext cx="11521016" cy="12414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导语从</a:t>
            </a:r>
            <a:r>
              <a:rPr lang="zh-CN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渡江作战的兵力、战线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zh-CN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即渡江区域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zh-CN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、战况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三个方面总领了全文。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5844" name="TextBox 7"/>
          <p:cNvSpPr txBox="1">
            <a:spLocks noChangeArrowheads="1"/>
          </p:cNvSpPr>
          <p:nvPr/>
        </p:nvSpPr>
        <p:spPr bwMode="auto">
          <a:xfrm>
            <a:off x="1295400" y="2277533"/>
            <a:ext cx="1727200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导语：</a:t>
            </a:r>
            <a:endParaRPr lang="zh-CN" altLang="en-US" sz="3735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34821" name="组合 19"/>
          <p:cNvGrpSpPr/>
          <p:nvPr/>
        </p:nvGrpSpPr>
        <p:grpSpPr bwMode="auto">
          <a:xfrm>
            <a:off x="59267" y="-52917"/>
            <a:ext cx="2675467" cy="665959"/>
            <a:chOff x="70" y="-63"/>
            <a:chExt cx="3160" cy="788"/>
          </a:xfrm>
        </p:grpSpPr>
        <p:sp>
          <p:nvSpPr>
            <p:cNvPr id="34823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精读细研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1" name="直线连接符 9"/>
            <p:cNvCxnSpPr/>
            <p:nvPr/>
          </p:nvCxnSpPr>
          <p:spPr>
            <a:xfrm>
              <a:off x="70" y="701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菱形 11"/>
            <p:cNvSpPr/>
            <p:nvPr/>
          </p:nvSpPr>
          <p:spPr>
            <a:xfrm>
              <a:off x="125" y="147"/>
              <a:ext cx="553" cy="554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  <p:sp>
        <p:nvSpPr>
          <p:cNvPr id="35846" name="矩形 1"/>
          <p:cNvSpPr>
            <a:spLocks noChangeArrowheads="1"/>
          </p:cNvSpPr>
          <p:nvPr/>
        </p:nvSpPr>
        <p:spPr bwMode="auto">
          <a:xfrm>
            <a:off x="912284" y="884767"/>
            <a:ext cx="10267949" cy="12414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 b="1" dirty="0">
                <a:latin typeface="宋体" panose="02010600030101010101" pitchFamily="2" charset="-122"/>
              </a:rPr>
              <a:t>    认真阅读课文，找出本文的导语，说说导语从哪几个方面概括了全文。</a:t>
            </a:r>
            <a:endParaRPr lang="zh-CN" altLang="en-US" sz="3735" b="1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/>
      <p:bldP spid="3584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矩形 7"/>
          <p:cNvSpPr>
            <a:spLocks noChangeArrowheads="1"/>
          </p:cNvSpPr>
          <p:nvPr/>
        </p:nvSpPr>
        <p:spPr bwMode="auto">
          <a:xfrm>
            <a:off x="719667" y="3022600"/>
            <a:ext cx="10847917" cy="18167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从情节发展来看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本文的主体部分是按照</a:t>
            </a:r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事件发生的先后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以及各路军进展情况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的顺序来安排材料的。</a:t>
            </a:r>
            <a:endParaRPr lang="zh-CN" altLang="zh-CN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6867" name="矩形 1"/>
          <p:cNvSpPr>
            <a:spLocks noChangeArrowheads="1"/>
          </p:cNvSpPr>
          <p:nvPr/>
        </p:nvSpPr>
        <p:spPr bwMode="auto">
          <a:xfrm>
            <a:off x="1007533" y="1581151"/>
            <a:ext cx="10369551" cy="78168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zh-CN" sz="3735" b="1" dirty="0">
                <a:latin typeface="宋体" panose="02010600030101010101" pitchFamily="2" charset="-122"/>
              </a:rPr>
              <a:t>本文的主体部分是按照什么顺序来安排材料的</a:t>
            </a:r>
            <a:r>
              <a:rPr lang="zh-CN" altLang="en-US" sz="3735" b="1" dirty="0">
                <a:latin typeface="宋体" panose="02010600030101010101" pitchFamily="2" charset="-122"/>
              </a:rPr>
              <a:t>？</a:t>
            </a:r>
            <a:endParaRPr lang="zh-CN" altLang="en-US" sz="3735" b="1" dirty="0">
              <a:latin typeface="宋体" panose="02010600030101010101" pitchFamily="2" charset="-122"/>
            </a:endParaRPr>
          </a:p>
        </p:txBody>
      </p:sp>
      <p:grpSp>
        <p:nvGrpSpPr>
          <p:cNvPr id="35844" name="组合 19"/>
          <p:cNvGrpSpPr/>
          <p:nvPr/>
        </p:nvGrpSpPr>
        <p:grpSpPr bwMode="auto">
          <a:xfrm>
            <a:off x="59267" y="-52917"/>
            <a:ext cx="2675467" cy="665959"/>
            <a:chOff x="70" y="-63"/>
            <a:chExt cx="3160" cy="788"/>
          </a:xfrm>
        </p:grpSpPr>
        <p:sp>
          <p:nvSpPr>
            <p:cNvPr id="35845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精读细研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9" name="直线连接符 9"/>
            <p:cNvCxnSpPr/>
            <p:nvPr/>
          </p:nvCxnSpPr>
          <p:spPr>
            <a:xfrm>
              <a:off x="70" y="701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菱形 19"/>
            <p:cNvSpPr/>
            <p:nvPr/>
          </p:nvSpPr>
          <p:spPr>
            <a:xfrm>
              <a:off x="125" y="147"/>
              <a:ext cx="553" cy="554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 bwMode="auto">
          <a:xfrm>
            <a:off x="814917" y="1490133"/>
            <a:ext cx="10648949" cy="3475037"/>
            <a:chOff x="827088" y="685800"/>
            <a:chExt cx="7986712" cy="2606278"/>
          </a:xfrm>
        </p:grpSpPr>
        <p:pic>
          <p:nvPicPr>
            <p:cNvPr id="36871" name="图片 1"/>
            <p:cNvPicPr>
              <a:picLocks noChangeAspect="1"/>
            </p:cNvPicPr>
            <p:nvPr/>
          </p:nvPicPr>
          <p:blipFill>
            <a:blip r:embed="rId1" cstate="print"/>
            <a:srcRect/>
            <a:stretch>
              <a:fillRect/>
            </a:stretch>
          </p:blipFill>
          <p:spPr bwMode="auto">
            <a:xfrm>
              <a:off x="827088" y="1565275"/>
              <a:ext cx="1104900" cy="15827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872" name="圆角矩形 14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435100" y="685800"/>
              <a:ext cx="7378700" cy="2606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6873" name="矩形 14"/>
            <p:cNvSpPr>
              <a:spLocks noChangeArrowheads="1"/>
            </p:cNvSpPr>
            <p:nvPr/>
          </p:nvSpPr>
          <p:spPr bwMode="auto">
            <a:xfrm>
              <a:off x="2339628" y="1131888"/>
              <a:ext cx="6072535" cy="154447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>
                <a:lnSpc>
                  <a:spcPct val="114000"/>
                </a:lnSpc>
              </a:pPr>
              <a:r>
                <a:rPr lang="zh-CN" altLang="en-US" sz="3735" dirty="0">
                  <a:solidFill>
                    <a:srgbClr val="A96A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   在报道各</a:t>
              </a:r>
              <a:r>
                <a:rPr lang="zh-CN" altLang="en-US" sz="3735" dirty="0" smtClean="0">
                  <a:solidFill>
                    <a:srgbClr val="A96A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战线的情况时，作者是</a:t>
              </a:r>
              <a:r>
                <a:rPr lang="zh-CN" altLang="en-US" sz="3735" dirty="0">
                  <a:solidFill>
                    <a:srgbClr val="A96A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如何</a:t>
              </a:r>
              <a:r>
                <a:rPr lang="zh-CN" altLang="en-US" sz="3735" dirty="0" smtClean="0">
                  <a:solidFill>
                    <a:srgbClr val="A96A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安排内容的详略的</a:t>
              </a:r>
              <a:r>
                <a:rPr lang="zh-CN" altLang="en-US" sz="3735" dirty="0">
                  <a:solidFill>
                    <a:srgbClr val="A96A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？为什么会这么安排呢？</a:t>
              </a:r>
              <a:endParaRPr lang="zh-CN" altLang="zh-CN" sz="3735" dirty="0">
                <a:solidFill>
                  <a:srgbClr val="A96A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36867" name="组合 9"/>
          <p:cNvGrpSpPr/>
          <p:nvPr/>
        </p:nvGrpSpPr>
        <p:grpSpPr bwMode="auto">
          <a:xfrm>
            <a:off x="38100" y="-4233"/>
            <a:ext cx="2675467" cy="665885"/>
            <a:chOff x="70" y="-63"/>
            <a:chExt cx="3160" cy="786"/>
          </a:xfrm>
        </p:grpSpPr>
        <p:sp>
          <p:nvSpPr>
            <p:cNvPr id="36868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合作探究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1" name="直线连接符 9"/>
            <p:cNvCxnSpPr/>
            <p:nvPr/>
          </p:nvCxnSpPr>
          <p:spPr>
            <a:xfrm>
              <a:off x="70" y="699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菱形 11"/>
            <p:cNvSpPr/>
            <p:nvPr/>
          </p:nvSpPr>
          <p:spPr>
            <a:xfrm>
              <a:off x="125" y="147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890" name="组合 9"/>
          <p:cNvGrpSpPr/>
          <p:nvPr/>
        </p:nvGrpSpPr>
        <p:grpSpPr bwMode="auto">
          <a:xfrm>
            <a:off x="38100" y="-4233"/>
            <a:ext cx="2675467" cy="665885"/>
            <a:chOff x="70" y="-63"/>
            <a:chExt cx="3160" cy="786"/>
          </a:xfrm>
        </p:grpSpPr>
        <p:sp>
          <p:nvSpPr>
            <p:cNvPr id="37893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合作探究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4" name="直线连接符 9"/>
            <p:cNvCxnSpPr/>
            <p:nvPr/>
          </p:nvCxnSpPr>
          <p:spPr>
            <a:xfrm>
              <a:off x="70" y="699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菱形 4"/>
            <p:cNvSpPr/>
            <p:nvPr/>
          </p:nvSpPr>
          <p:spPr>
            <a:xfrm>
              <a:off x="125" y="147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  <p:sp>
        <p:nvSpPr>
          <p:cNvPr id="38915" name="TextBox 5"/>
          <p:cNvSpPr txBox="1">
            <a:spLocks noChangeArrowheads="1"/>
          </p:cNvSpPr>
          <p:nvPr/>
        </p:nvSpPr>
        <p:spPr bwMode="auto">
          <a:xfrm>
            <a:off x="1996017" y="1509184"/>
            <a:ext cx="7200900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详写东路军，略写中、西路军。</a:t>
            </a:r>
            <a:endParaRPr lang="en-US" altLang="zh-CN" sz="3735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8916" name="TextBox 6"/>
          <p:cNvSpPr txBox="1">
            <a:spLocks noChangeArrowheads="1"/>
          </p:cNvSpPr>
          <p:nvPr/>
        </p:nvSpPr>
        <p:spPr bwMode="auto">
          <a:xfrm>
            <a:off x="1007533" y="2372784"/>
            <a:ext cx="10560051" cy="27152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    因为东路军面对的敌人的</a:t>
            </a:r>
            <a:r>
              <a:rPr lang="zh-CN" altLang="en-US" sz="3735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防线很巩固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，东路军的胜利具有重要的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战略意义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，直接关系到能否包围敌军，解放南京。而中、西路军面对的敌人已经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没有战斗力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，一笔带过即可。</a:t>
            </a:r>
            <a:endParaRPr lang="en-US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 bwMode="auto">
          <a:xfrm>
            <a:off x="719667" y="1579033"/>
            <a:ext cx="10549467" cy="3098800"/>
            <a:chOff x="827088" y="823913"/>
            <a:chExt cx="7912100" cy="2324100"/>
          </a:xfrm>
        </p:grpSpPr>
        <p:pic>
          <p:nvPicPr>
            <p:cNvPr id="39943" name="图片 1"/>
            <p:cNvPicPr>
              <a:picLocks noChangeAspect="1"/>
            </p:cNvPicPr>
            <p:nvPr/>
          </p:nvPicPr>
          <p:blipFill>
            <a:blip r:embed="rId1" cstate="print"/>
            <a:srcRect/>
            <a:stretch>
              <a:fillRect/>
            </a:stretch>
          </p:blipFill>
          <p:spPr bwMode="auto">
            <a:xfrm>
              <a:off x="827088" y="1565275"/>
              <a:ext cx="1104900" cy="15827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9944" name="圆角矩形 14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360488" y="823913"/>
              <a:ext cx="7378700" cy="23241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9945" name="矩形 14"/>
            <p:cNvSpPr>
              <a:spLocks noChangeArrowheads="1"/>
            </p:cNvSpPr>
            <p:nvPr/>
          </p:nvSpPr>
          <p:spPr bwMode="auto">
            <a:xfrm>
              <a:off x="2465388" y="1112540"/>
              <a:ext cx="5832475" cy="154447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lnSpc>
                  <a:spcPct val="114000"/>
                </a:lnSpc>
              </a:pPr>
              <a:r>
                <a:rPr lang="zh-CN" altLang="en-US" sz="3735">
                  <a:solidFill>
                    <a:srgbClr val="A96A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   对西路军战况的描述中，哪些地方体现了作者的主观倾向？这样写有什么好处？</a:t>
              </a:r>
              <a:endParaRPr lang="zh-CN" altLang="en-US" sz="3735">
                <a:solidFill>
                  <a:srgbClr val="A96A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39939" name="组合 9"/>
          <p:cNvGrpSpPr/>
          <p:nvPr/>
        </p:nvGrpSpPr>
        <p:grpSpPr bwMode="auto">
          <a:xfrm>
            <a:off x="38100" y="-4233"/>
            <a:ext cx="2675467" cy="665885"/>
            <a:chOff x="70" y="-63"/>
            <a:chExt cx="3160" cy="786"/>
          </a:xfrm>
        </p:grpSpPr>
        <p:sp>
          <p:nvSpPr>
            <p:cNvPr id="39940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合作探究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1" name="直线连接符 9"/>
            <p:cNvCxnSpPr/>
            <p:nvPr/>
          </p:nvCxnSpPr>
          <p:spPr>
            <a:xfrm>
              <a:off x="70" y="699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菱形 11"/>
            <p:cNvSpPr/>
            <p:nvPr/>
          </p:nvSpPr>
          <p:spPr>
            <a:xfrm>
              <a:off x="125" y="147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482600" y="1060451"/>
            <a:ext cx="11233151" cy="18167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735" b="1" dirty="0">
                <a:latin typeface="宋体" panose="02010600030101010101" pitchFamily="2" charset="-122"/>
              </a:rPr>
              <a:t>    </a:t>
            </a:r>
            <a:r>
              <a:rPr lang="zh-CN" altLang="en-US" sz="3735" b="1" dirty="0">
                <a:latin typeface="宋体" panose="02010600030101010101" pitchFamily="2" charset="-122"/>
              </a:rPr>
              <a:t>此种情况，</a:t>
            </a:r>
            <a:r>
              <a:rPr lang="zh-CN" altLang="zh-CN" sz="3735" b="1" dirty="0">
                <a:latin typeface="宋体" panose="02010600030101010101" pitchFamily="2" charset="-122"/>
              </a:rPr>
              <a:t>一方面由于人民解放军英勇善战</a:t>
            </a:r>
            <a:r>
              <a:rPr lang="zh-CN" altLang="en-US" sz="3735" b="1" dirty="0">
                <a:latin typeface="宋体" panose="02010600030101010101" pitchFamily="2" charset="-122"/>
              </a:rPr>
              <a:t>，</a:t>
            </a:r>
            <a:r>
              <a:rPr lang="zh-CN" altLang="zh-CN" sz="3735" b="1" dirty="0">
                <a:latin typeface="宋体" panose="02010600030101010101" pitchFamily="2" charset="-122"/>
              </a:rPr>
              <a:t>锐不可当</a:t>
            </a:r>
            <a:r>
              <a:rPr lang="zh-CN" altLang="en-US" sz="3735" b="1" dirty="0">
                <a:latin typeface="宋体" panose="02010600030101010101" pitchFamily="2" charset="-122"/>
              </a:rPr>
              <a:t>；</a:t>
            </a:r>
            <a:r>
              <a:rPr lang="zh-CN" altLang="zh-CN" sz="3735" b="1" dirty="0">
                <a:latin typeface="宋体" panose="02010600030101010101" pitchFamily="2" charset="-122"/>
              </a:rPr>
              <a:t>另一方面</a:t>
            </a:r>
            <a:r>
              <a:rPr lang="zh-CN" altLang="en-US" sz="3735" b="1" dirty="0">
                <a:latin typeface="宋体" panose="02010600030101010101" pitchFamily="2" charset="-122"/>
              </a:rPr>
              <a:t>，</a:t>
            </a:r>
            <a:r>
              <a:rPr lang="zh-CN" altLang="zh-CN" sz="3735" b="1" dirty="0">
                <a:latin typeface="宋体" panose="02010600030101010101" pitchFamily="2" charset="-122"/>
              </a:rPr>
              <a:t>这和国民党反动派拒绝签订和平协定</a:t>
            </a:r>
            <a:r>
              <a:rPr lang="zh-CN" altLang="en-US" sz="3735" b="1" dirty="0">
                <a:latin typeface="宋体" panose="02010600030101010101" pitchFamily="2" charset="-122"/>
              </a:rPr>
              <a:t>，</a:t>
            </a:r>
            <a:r>
              <a:rPr lang="zh-CN" altLang="zh-CN" sz="3735" b="1" dirty="0">
                <a:latin typeface="宋体" panose="02010600030101010101" pitchFamily="2" charset="-122"/>
              </a:rPr>
              <a:t>有很大关系。</a:t>
            </a:r>
            <a:endParaRPr lang="zh-CN" altLang="en-US" sz="3735" b="1" dirty="0">
              <a:latin typeface="宋体" panose="02010600030101010101" pitchFamily="2" charset="-122"/>
            </a:endParaRP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527051" y="3215217"/>
            <a:ext cx="11328400" cy="23920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这样写既交代了我军取胜，敌军失败的政治上和军事上的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原因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，又使读者进一步了解整个国民党反动政权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必然覆灭的命运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，从而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深化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了报道的主题。</a:t>
            </a:r>
            <a:endParaRPr lang="en-US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从写作上来看，起到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承上启下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的作用。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40964" name="组合 9"/>
          <p:cNvGrpSpPr/>
          <p:nvPr/>
        </p:nvGrpSpPr>
        <p:grpSpPr bwMode="auto">
          <a:xfrm>
            <a:off x="38100" y="-4233"/>
            <a:ext cx="2675467" cy="665885"/>
            <a:chOff x="70" y="-63"/>
            <a:chExt cx="3160" cy="786"/>
          </a:xfrm>
        </p:grpSpPr>
        <p:sp>
          <p:nvSpPr>
            <p:cNvPr id="40965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合作探究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1" name="直线连接符 9"/>
            <p:cNvCxnSpPr/>
            <p:nvPr/>
          </p:nvCxnSpPr>
          <p:spPr>
            <a:xfrm>
              <a:off x="70" y="699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菱形 13"/>
            <p:cNvSpPr/>
            <p:nvPr/>
          </p:nvSpPr>
          <p:spPr>
            <a:xfrm>
              <a:off x="125" y="147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 bwMode="auto">
          <a:xfrm>
            <a:off x="1583267" y="1090084"/>
            <a:ext cx="9838267" cy="3968749"/>
            <a:chOff x="1187450" y="817563"/>
            <a:chExt cx="7378700" cy="2976562"/>
          </a:xfrm>
        </p:grpSpPr>
        <p:pic>
          <p:nvPicPr>
            <p:cNvPr id="41991" name="圆角矩形 13"/>
            <p:cNvPicPr>
              <a:picLocks noChangeArrowheads="1"/>
            </p:cNvPicPr>
            <p:nvPr/>
          </p:nvPicPr>
          <p:blipFill>
            <a:blip r:embed="rId1" cstate="print"/>
            <a:srcRect/>
            <a:stretch>
              <a:fillRect/>
            </a:stretch>
          </p:blipFill>
          <p:spPr bwMode="auto">
            <a:xfrm>
              <a:off x="1758950" y="817563"/>
              <a:ext cx="6807200" cy="29765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992" name="图片 1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187450" y="1851025"/>
              <a:ext cx="1104900" cy="15827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1993" name="矩形 2"/>
            <p:cNvSpPr>
              <a:spLocks noChangeArrowheads="1"/>
            </p:cNvSpPr>
            <p:nvPr/>
          </p:nvSpPr>
          <p:spPr bwMode="auto">
            <a:xfrm>
              <a:off x="2606675" y="1209675"/>
              <a:ext cx="5761038" cy="179403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zh-CN" altLang="en-US" sz="3735">
                  <a:solidFill>
                    <a:srgbClr val="A96A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   本则消息在新闻语言的使用上堪称典范。读课文，体会这则消息的语言，并说一说它们有什么样的表达</a:t>
              </a:r>
              <a:r>
                <a:rPr lang="zh-CN" altLang="zh-CN" sz="3735">
                  <a:solidFill>
                    <a:srgbClr val="A96A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效果。</a:t>
              </a:r>
              <a:endParaRPr lang="zh-CN" altLang="en-US" sz="3735">
                <a:solidFill>
                  <a:srgbClr val="A96A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41987" name="组合 9"/>
          <p:cNvGrpSpPr/>
          <p:nvPr/>
        </p:nvGrpSpPr>
        <p:grpSpPr bwMode="auto">
          <a:xfrm>
            <a:off x="38100" y="-4233"/>
            <a:ext cx="2675467" cy="665885"/>
            <a:chOff x="70" y="-63"/>
            <a:chExt cx="3160" cy="786"/>
          </a:xfrm>
        </p:grpSpPr>
        <p:sp>
          <p:nvSpPr>
            <p:cNvPr id="41988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合作探究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3" name="直线连接符 9"/>
            <p:cNvCxnSpPr/>
            <p:nvPr/>
          </p:nvCxnSpPr>
          <p:spPr>
            <a:xfrm>
              <a:off x="70" y="699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菱形 13"/>
            <p:cNvSpPr/>
            <p:nvPr/>
          </p:nvSpPr>
          <p:spPr>
            <a:xfrm>
              <a:off x="125" y="147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矩形 1"/>
          <p:cNvSpPr>
            <a:spLocks noChangeArrowheads="1"/>
          </p:cNvSpPr>
          <p:nvPr/>
        </p:nvSpPr>
        <p:spPr bwMode="auto">
          <a:xfrm>
            <a:off x="814917" y="933451"/>
            <a:ext cx="10562167" cy="29667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人民解放军百万大军，从一千余华里的战线上，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冲破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敌阵，横渡长江。</a:t>
            </a:r>
            <a:endParaRPr lang="en-US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endParaRPr lang="en-US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长江北岸人民解放军中路军首先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突破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安庆、芜湖线。</a:t>
            </a:r>
            <a:endParaRPr lang="en-US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圆角矩形标注 6"/>
          <p:cNvSpPr/>
          <p:nvPr/>
        </p:nvSpPr>
        <p:spPr>
          <a:xfrm>
            <a:off x="1102784" y="4292600"/>
            <a:ext cx="10081683" cy="1727200"/>
          </a:xfrm>
          <a:prstGeom prst="wedgeRoundRectCallout">
            <a:avLst>
              <a:gd name="adj1" fmla="val 45"/>
              <a:gd name="adj2" fmla="val -48921"/>
              <a:gd name="adj3" fmla="val 16667"/>
            </a:avLst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110000"/>
              </a:lnSpc>
              <a:defRPr/>
            </a:pP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“冲破”：突破某种状态、限制等；“突破”：集中兵力向一点进攻或反攻，打开缺口。二者在使用时存在区别。体现了消息用词的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准确</a:t>
            </a: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32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43012" name="组合 9"/>
          <p:cNvGrpSpPr/>
          <p:nvPr/>
        </p:nvGrpSpPr>
        <p:grpSpPr bwMode="auto">
          <a:xfrm>
            <a:off x="38100" y="-4233"/>
            <a:ext cx="2675467" cy="665885"/>
            <a:chOff x="70" y="-63"/>
            <a:chExt cx="3160" cy="786"/>
          </a:xfrm>
        </p:grpSpPr>
        <p:sp>
          <p:nvSpPr>
            <p:cNvPr id="43013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合作探究</a:t>
              </a:r>
              <a:endParaRPr kumimoji="1" lang="zh-CN" altLang="en-US" sz="3735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2" name="直线连接符 9"/>
            <p:cNvCxnSpPr/>
            <p:nvPr/>
          </p:nvCxnSpPr>
          <p:spPr>
            <a:xfrm>
              <a:off x="70" y="699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菱形 12"/>
            <p:cNvSpPr/>
            <p:nvPr/>
          </p:nvSpPr>
          <p:spPr>
            <a:xfrm>
              <a:off x="125" y="147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矩形 4"/>
          <p:cNvSpPr>
            <a:spLocks noChangeArrowheads="1"/>
          </p:cNvSpPr>
          <p:nvPr/>
        </p:nvSpPr>
        <p:spPr bwMode="auto">
          <a:xfrm>
            <a:off x="719667" y="3308351"/>
            <a:ext cx="10464800" cy="12414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西起九江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zh-CN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不含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东至江阴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均是人民解放军的渡江区域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圆角矩形标注 6"/>
          <p:cNvSpPr/>
          <p:nvPr/>
        </p:nvSpPr>
        <p:spPr>
          <a:xfrm>
            <a:off x="2899833" y="1581151"/>
            <a:ext cx="8189384" cy="1344083"/>
          </a:xfrm>
          <a:prstGeom prst="wedgeRoundRectCallout">
            <a:avLst>
              <a:gd name="adj1" fmla="val -34009"/>
              <a:gd name="adj2" fmla="val 92559"/>
              <a:gd name="adj3" fmla="val 16667"/>
            </a:avLst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120000"/>
              </a:lnSpc>
              <a:defRPr/>
            </a:pPr>
            <a:r>
              <a:rPr lang="en-US" altLang="zh-CN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zh-CN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不含</a:t>
            </a:r>
            <a:r>
              <a:rPr lang="en-US" altLang="zh-CN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r>
              <a:rPr lang="zh-CN" altLang="zh-CN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指不包括九江在内</a:t>
            </a: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zh-CN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准确地反映了当时的情况。</a:t>
            </a: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体现了</a:t>
            </a:r>
            <a:r>
              <a:rPr lang="zh-CN" altLang="zh-CN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语言的</a:t>
            </a:r>
            <a:r>
              <a:rPr lang="zh-CN" altLang="zh-CN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准确性</a:t>
            </a:r>
            <a:r>
              <a:rPr lang="zh-CN" altLang="zh-CN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32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44036" name="组合 9"/>
          <p:cNvGrpSpPr/>
          <p:nvPr/>
        </p:nvGrpSpPr>
        <p:grpSpPr bwMode="auto">
          <a:xfrm>
            <a:off x="38100" y="-4233"/>
            <a:ext cx="2675467" cy="665885"/>
            <a:chOff x="70" y="-63"/>
            <a:chExt cx="3160" cy="786"/>
          </a:xfrm>
        </p:grpSpPr>
        <p:sp>
          <p:nvSpPr>
            <p:cNvPr id="44037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合作探究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2" name="直线连接符 9"/>
            <p:cNvCxnSpPr/>
            <p:nvPr/>
          </p:nvCxnSpPr>
          <p:spPr>
            <a:xfrm>
              <a:off x="70" y="699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菱形 12"/>
            <p:cNvSpPr/>
            <p:nvPr/>
          </p:nvSpPr>
          <p:spPr>
            <a:xfrm>
              <a:off x="125" y="147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矩形 4"/>
          <p:cNvSpPr>
            <a:spLocks noChangeArrowheads="1"/>
          </p:cNvSpPr>
          <p:nvPr/>
        </p:nvSpPr>
        <p:spPr bwMode="auto">
          <a:xfrm>
            <a:off x="1200151" y="3558117"/>
            <a:ext cx="10367433" cy="12414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至发电时止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该路三十五万人民解放军已渡过三分之二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，余部二十三日可渡完。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圆角矩形标注 6"/>
          <p:cNvSpPr/>
          <p:nvPr/>
        </p:nvSpPr>
        <p:spPr>
          <a:xfrm>
            <a:off x="1775884" y="1509184"/>
            <a:ext cx="9080500" cy="1727200"/>
          </a:xfrm>
          <a:prstGeom prst="wedgeRoundRectCallout">
            <a:avLst>
              <a:gd name="adj1" fmla="val -39919"/>
              <a:gd name="adj2" fmla="val 77999"/>
              <a:gd name="adj3" fmla="val 16667"/>
            </a:avLst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r>
              <a:rPr lang="en-US" altLang="zh-CN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endParaRPr lang="en-US" altLang="zh-CN" sz="32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defRPr/>
            </a:pPr>
            <a:r>
              <a:rPr lang="zh-CN" altLang="zh-CN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“至发电时止”</a:t>
            </a: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，用词斩截有力，毫不拖沓，体现了语言的精练、铿锵；</a:t>
            </a:r>
            <a:r>
              <a:rPr lang="zh-CN" altLang="zh-CN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把时间交代得非常</a:t>
            </a:r>
            <a:r>
              <a:rPr lang="zh-CN" altLang="zh-CN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准确</a:t>
            </a: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zh-CN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体现了新闻的</a:t>
            </a:r>
            <a:r>
              <a:rPr lang="zh-CN" altLang="zh-CN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及时性</a:t>
            </a:r>
            <a:r>
              <a:rPr lang="zh-CN" altLang="zh-CN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32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defRPr/>
            </a:pPr>
            <a:endParaRPr lang="zh-CN" altLang="en-US" sz="32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45060" name="组合 9"/>
          <p:cNvGrpSpPr/>
          <p:nvPr/>
        </p:nvGrpSpPr>
        <p:grpSpPr bwMode="auto">
          <a:xfrm>
            <a:off x="38100" y="-4233"/>
            <a:ext cx="2675467" cy="665885"/>
            <a:chOff x="70" y="-63"/>
            <a:chExt cx="3160" cy="786"/>
          </a:xfrm>
        </p:grpSpPr>
        <p:sp>
          <p:nvSpPr>
            <p:cNvPr id="45061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合作探究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2" name="直线连接符 9"/>
            <p:cNvCxnSpPr/>
            <p:nvPr/>
          </p:nvCxnSpPr>
          <p:spPr>
            <a:xfrm>
              <a:off x="70" y="699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菱形 12"/>
            <p:cNvSpPr/>
            <p:nvPr/>
          </p:nvSpPr>
          <p:spPr>
            <a:xfrm>
              <a:off x="125" y="147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矩形 1"/>
          <p:cNvSpPr>
            <a:spLocks noChangeArrowheads="1"/>
          </p:cNvSpPr>
          <p:nvPr/>
        </p:nvSpPr>
        <p:spPr bwMode="auto">
          <a:xfrm>
            <a:off x="1007533" y="1066800"/>
            <a:ext cx="10562167" cy="23920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    汤恩伯认为南京、江阴段防线是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很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巩固的，弱点只在于南京、九江一线。</a:t>
            </a:r>
            <a:endParaRPr lang="en-US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endParaRPr lang="en-US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此处敌军抵抗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较为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顽强。</a:t>
            </a:r>
            <a:endParaRPr lang="en-US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圆角矩形标注 6"/>
          <p:cNvSpPr/>
          <p:nvPr/>
        </p:nvSpPr>
        <p:spPr>
          <a:xfrm>
            <a:off x="1390651" y="4197351"/>
            <a:ext cx="9698567" cy="768349"/>
          </a:xfrm>
          <a:prstGeom prst="wedgeRoundRectCallout">
            <a:avLst>
              <a:gd name="adj1" fmla="val 45"/>
              <a:gd name="adj2" fmla="val -48921"/>
              <a:gd name="adj3" fmla="val 16667"/>
            </a:avLst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110000"/>
              </a:lnSpc>
              <a:defRPr/>
            </a:pP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使用“很”“较为”来说明不同的程度，表达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准确</a:t>
            </a: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32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47108" name="组合 9"/>
          <p:cNvGrpSpPr/>
          <p:nvPr/>
        </p:nvGrpSpPr>
        <p:grpSpPr bwMode="auto">
          <a:xfrm>
            <a:off x="38100" y="-4233"/>
            <a:ext cx="2675467" cy="665885"/>
            <a:chOff x="70" y="-63"/>
            <a:chExt cx="3160" cy="786"/>
          </a:xfrm>
        </p:grpSpPr>
        <p:sp>
          <p:nvSpPr>
            <p:cNvPr id="47109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合作探究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2" name="直线连接符 9"/>
            <p:cNvCxnSpPr/>
            <p:nvPr/>
          </p:nvCxnSpPr>
          <p:spPr>
            <a:xfrm>
              <a:off x="70" y="699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菱形 12"/>
            <p:cNvSpPr/>
            <p:nvPr/>
          </p:nvSpPr>
          <p:spPr>
            <a:xfrm>
              <a:off x="125" y="147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矩形 1"/>
          <p:cNvSpPr>
            <a:spLocks noChangeArrowheads="1"/>
          </p:cNvSpPr>
          <p:nvPr/>
        </p:nvSpPr>
        <p:spPr bwMode="auto">
          <a:xfrm>
            <a:off x="910167" y="1703917"/>
            <a:ext cx="10562167" cy="12414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然在二十一日下午至二十二日下午的整天激战中，我已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歼灭及击溃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一切抵抗之敌。</a:t>
            </a:r>
            <a:endParaRPr lang="en-US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49155" name="组合 9"/>
          <p:cNvGrpSpPr/>
          <p:nvPr/>
        </p:nvGrpSpPr>
        <p:grpSpPr bwMode="auto">
          <a:xfrm>
            <a:off x="38100" y="-4233"/>
            <a:ext cx="2675467" cy="665885"/>
            <a:chOff x="70" y="-63"/>
            <a:chExt cx="3160" cy="786"/>
          </a:xfrm>
        </p:grpSpPr>
        <p:sp>
          <p:nvSpPr>
            <p:cNvPr id="49157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合作探究</a:t>
              </a:r>
              <a:endParaRPr kumimoji="1" lang="zh-CN" altLang="en-US" sz="3735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2" name="直线连接符 9"/>
            <p:cNvCxnSpPr/>
            <p:nvPr/>
          </p:nvCxnSpPr>
          <p:spPr>
            <a:xfrm>
              <a:off x="70" y="699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菱形 12"/>
            <p:cNvSpPr/>
            <p:nvPr/>
          </p:nvSpPr>
          <p:spPr>
            <a:xfrm>
              <a:off x="125" y="147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solidFill>
                  <a:prstClr val="white"/>
                </a:solidFill>
              </a:endParaRPr>
            </a:p>
          </p:txBody>
        </p:sp>
      </p:grpSp>
      <p:sp>
        <p:nvSpPr>
          <p:cNvPr id="10" name="圆角矩形标注 9"/>
          <p:cNvSpPr/>
          <p:nvPr/>
        </p:nvSpPr>
        <p:spPr>
          <a:xfrm>
            <a:off x="1170517" y="3429000"/>
            <a:ext cx="9821333" cy="1248833"/>
          </a:xfrm>
          <a:prstGeom prst="wedgeRoundRectCallout">
            <a:avLst>
              <a:gd name="adj1" fmla="val -9638"/>
              <a:gd name="adj2" fmla="val -93262"/>
              <a:gd name="adj3" fmla="val 16667"/>
            </a:avLst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110000"/>
              </a:lnSpc>
              <a:defRPr/>
            </a:pP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敌军一部分被“歼灭”，一部分被“击溃”，所以说“我已歼灭及击溃一切抵抗之敌”。</a:t>
            </a:r>
            <a:endParaRPr lang="zh-CN" altLang="en-US" sz="32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5"/>
          <p:cNvSpPr txBox="1">
            <a:spLocks noChangeArrowheads="1"/>
          </p:cNvSpPr>
          <p:nvPr/>
        </p:nvSpPr>
        <p:spPr bwMode="auto">
          <a:xfrm>
            <a:off x="527051" y="1401233"/>
            <a:ext cx="11233149" cy="46926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 dirty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《我三十万大军胜利南渡长江》报道了我三十万大军胜利南渡长江的情况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表现了人民解放军排山倒海、所向披靡的气势和一往无前、压倒敌人的大无畏精神。</a:t>
            </a:r>
            <a:endParaRPr lang="zh-CN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《人民解放军百万大军横渡长江》报道了人民解放军百万大军横渡长江的情况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分析了国民党军队士气低落的根本原因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表现了我军战士英勇善战、锐不可当、所向披靡的英雄气概。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2" name="组合 1"/>
          <p:cNvGrpSpPr/>
          <p:nvPr/>
        </p:nvGrpSpPr>
        <p:grpSpPr bwMode="auto">
          <a:xfrm>
            <a:off x="4946016" y="715857"/>
            <a:ext cx="2324100" cy="642620"/>
            <a:chOff x="3342799" y="686118"/>
            <a:chExt cx="1743075" cy="481965"/>
          </a:xfrm>
        </p:grpSpPr>
        <p:sp>
          <p:nvSpPr>
            <p:cNvPr id="20" name="圆角矩形 19"/>
            <p:cNvSpPr/>
            <p:nvPr/>
          </p:nvSpPr>
          <p:spPr>
            <a:xfrm rot="555800">
              <a:off x="4602162" y="715963"/>
              <a:ext cx="442913" cy="419100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  <p:sp>
          <p:nvSpPr>
            <p:cNvPr id="21" name="圆角矩形 20"/>
            <p:cNvSpPr/>
            <p:nvPr/>
          </p:nvSpPr>
          <p:spPr>
            <a:xfrm rot="20470821">
              <a:off x="4197350" y="722313"/>
              <a:ext cx="442912" cy="420687"/>
            </a:xfrm>
            <a:prstGeom prst="round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  <p:sp>
          <p:nvSpPr>
            <p:cNvPr id="22" name="圆角矩形 21"/>
            <p:cNvSpPr/>
            <p:nvPr/>
          </p:nvSpPr>
          <p:spPr>
            <a:xfrm rot="319204">
              <a:off x="3778250" y="722313"/>
              <a:ext cx="441325" cy="420687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  <p:sp>
          <p:nvSpPr>
            <p:cNvPr id="23" name="圆角矩形 22"/>
            <p:cNvSpPr/>
            <p:nvPr/>
          </p:nvSpPr>
          <p:spPr>
            <a:xfrm rot="21148334">
              <a:off x="3368675" y="730250"/>
              <a:ext cx="441325" cy="420688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  <p:sp>
          <p:nvSpPr>
            <p:cNvPr id="50188" name="矩形 1"/>
            <p:cNvSpPr>
              <a:spLocks noChangeArrowheads="1"/>
            </p:cNvSpPr>
            <p:nvPr/>
          </p:nvSpPr>
          <p:spPr bwMode="auto">
            <a:xfrm>
              <a:off x="3342799" y="686118"/>
              <a:ext cx="1743075" cy="48196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dist">
                <a:lnSpc>
                  <a:spcPts val="4300"/>
                </a:lnSpc>
              </a:pPr>
              <a:r>
                <a:rPr lang="zh-CN" altLang="en-US" sz="3735" b="1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概括主题</a:t>
              </a:r>
              <a:endParaRPr lang="zh-CN" altLang="en-US" sz="3735" b="1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50180" name="组合 13"/>
          <p:cNvGrpSpPr/>
          <p:nvPr/>
        </p:nvGrpSpPr>
        <p:grpSpPr bwMode="auto">
          <a:xfrm>
            <a:off x="38100" y="-27517"/>
            <a:ext cx="2675467" cy="665885"/>
            <a:chOff x="70" y="-63"/>
            <a:chExt cx="3160" cy="786"/>
          </a:xfrm>
        </p:grpSpPr>
        <p:sp>
          <p:nvSpPr>
            <p:cNvPr id="50181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课堂小结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6" name="直线连接符 9"/>
            <p:cNvCxnSpPr/>
            <p:nvPr/>
          </p:nvCxnSpPr>
          <p:spPr>
            <a:xfrm>
              <a:off x="70" y="699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菱形 16"/>
            <p:cNvSpPr/>
            <p:nvPr/>
          </p:nvSpPr>
          <p:spPr>
            <a:xfrm>
              <a:off x="125" y="147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4"/>
          <p:cNvSpPr txBox="1">
            <a:spLocks noChangeArrowheads="1"/>
          </p:cNvSpPr>
          <p:nvPr/>
        </p:nvSpPr>
        <p:spPr bwMode="auto">
          <a:xfrm>
            <a:off x="431800" y="1701800"/>
            <a:ext cx="11237384" cy="41173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本文反映的是人民解放军胜利南渡长江的重大历史事件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这是史无前例的伟大战役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能报道的内容本来很多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但作者仅仅选择了最有代表性的基本情况来写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其余则不提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用不到二百字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就完成了对战役的完整报道。体现了作者善于择要记事的功力</a:t>
            </a:r>
            <a:r>
              <a:rPr lang="zh-CN" altLang="zh-CN" sz="3735" dirty="0"/>
              <a:t>。</a:t>
            </a:r>
            <a:endParaRPr lang="en-US" altLang="zh-CN" sz="3735" dirty="0"/>
          </a:p>
          <a:p>
            <a:pPr eaLnBrk="1" hangingPunct="1"/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此外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对三路大军渡江战况的报道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作者也没有平均使用笔力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而是对东路军写得更详细。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3251" name="矩形 2"/>
          <p:cNvSpPr>
            <a:spLocks noChangeArrowheads="1"/>
          </p:cNvSpPr>
          <p:nvPr/>
        </p:nvSpPr>
        <p:spPr bwMode="auto">
          <a:xfrm>
            <a:off x="732367" y="861484"/>
            <a:ext cx="8970010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3735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❶ </a:t>
            </a:r>
            <a:r>
              <a:rPr lang="zh-CN" altLang="zh-CN" sz="3735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内容短小精悍</a:t>
            </a:r>
            <a:r>
              <a:rPr lang="zh-CN" altLang="en-US" sz="3735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zh-CN" sz="3735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去粗取精</a:t>
            </a:r>
            <a:r>
              <a:rPr lang="zh-CN" altLang="en-US" sz="3735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zh-CN" sz="3735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详略得当</a:t>
            </a:r>
            <a:r>
              <a:rPr lang="zh-CN" altLang="en-US" sz="3735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en-US" altLang="zh-CN" sz="3735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52228" name="组合 8"/>
          <p:cNvGrpSpPr/>
          <p:nvPr/>
        </p:nvGrpSpPr>
        <p:grpSpPr bwMode="auto">
          <a:xfrm>
            <a:off x="46567" y="-27517"/>
            <a:ext cx="2677584" cy="666289"/>
            <a:chOff x="70" y="-63"/>
            <a:chExt cx="3161" cy="786"/>
          </a:xfrm>
        </p:grpSpPr>
        <p:sp>
          <p:nvSpPr>
            <p:cNvPr id="52229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59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写作特色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3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菱形 14"/>
            <p:cNvSpPr/>
            <p:nvPr/>
          </p:nvSpPr>
          <p:spPr>
            <a:xfrm>
              <a:off x="125" y="149"/>
              <a:ext cx="552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矩形 2"/>
          <p:cNvSpPr>
            <a:spLocks noChangeArrowheads="1"/>
          </p:cNvSpPr>
          <p:nvPr/>
        </p:nvSpPr>
        <p:spPr bwMode="auto">
          <a:xfrm>
            <a:off x="732367" y="1003300"/>
            <a:ext cx="6595110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3735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❷ </a:t>
            </a:r>
            <a:r>
              <a:rPr lang="zh-CN" altLang="zh-CN" sz="3735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语言准确精练</a:t>
            </a:r>
            <a:r>
              <a:rPr lang="zh-CN" altLang="en-US" sz="3735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zh-CN" sz="3735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铿锵有力</a:t>
            </a:r>
            <a:r>
              <a:rPr lang="zh-CN" altLang="en-US" sz="3735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en-US" altLang="zh-CN" sz="3735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TextBox 1"/>
          <p:cNvSpPr txBox="1">
            <a:spLocks noChangeArrowheads="1"/>
          </p:cNvSpPr>
          <p:nvPr/>
        </p:nvSpPr>
        <p:spPr bwMode="auto">
          <a:xfrm>
            <a:off x="556684" y="1892300"/>
            <a:ext cx="11491383" cy="3543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新闻报道对语言的要求很高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特别是对重大事件的报道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要求语言必须准确精练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鲜明生动。如“长江风平浪静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我军万船齐放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直取对岸”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干净利落地写出了我三十万大军渡江时的磅礴气势。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53252" name="组合 8"/>
          <p:cNvGrpSpPr/>
          <p:nvPr/>
        </p:nvGrpSpPr>
        <p:grpSpPr bwMode="auto">
          <a:xfrm>
            <a:off x="46567" y="-27517"/>
            <a:ext cx="2677584" cy="666289"/>
            <a:chOff x="70" y="-63"/>
            <a:chExt cx="3161" cy="786"/>
          </a:xfrm>
        </p:grpSpPr>
        <p:sp>
          <p:nvSpPr>
            <p:cNvPr id="53253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59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写作特色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1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菱形 11"/>
            <p:cNvSpPr/>
            <p:nvPr/>
          </p:nvSpPr>
          <p:spPr>
            <a:xfrm>
              <a:off x="125" y="149"/>
              <a:ext cx="552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 bwMode="auto">
          <a:xfrm>
            <a:off x="1430545" y="836084"/>
            <a:ext cx="9849172" cy="5466715"/>
            <a:chOff x="946940" y="627063"/>
            <a:chExt cx="7387385" cy="4100036"/>
          </a:xfrm>
        </p:grpSpPr>
        <p:sp>
          <p:nvSpPr>
            <p:cNvPr id="54279" name="TextBox 4"/>
            <p:cNvSpPr txBox="1">
              <a:spLocks noChangeArrowheads="1"/>
            </p:cNvSpPr>
            <p:nvPr/>
          </p:nvSpPr>
          <p:spPr bwMode="auto">
            <a:xfrm>
              <a:off x="946940" y="1876921"/>
              <a:ext cx="568205" cy="155892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vert="eaVert">
              <a:spAutoFit/>
            </a:bodyPr>
            <a:lstStyle/>
            <a:p>
              <a:pPr eaLnBrk="1" hangingPunct="1"/>
              <a:r>
                <a:rPr lang="zh-CN" altLang="en-US" sz="3735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消息两则</a:t>
              </a:r>
              <a:endParaRPr lang="zh-CN" altLang="en-US" sz="3735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4" name="左大括号 13"/>
            <p:cNvSpPr/>
            <p:nvPr/>
          </p:nvSpPr>
          <p:spPr>
            <a:xfrm>
              <a:off x="1463155" y="1284288"/>
              <a:ext cx="341335" cy="2647950"/>
            </a:xfrm>
            <a:prstGeom prst="leftBrace">
              <a:avLst>
                <a:gd name="adj1" fmla="val 37848"/>
                <a:gd name="adj2" fmla="val 50000"/>
              </a:avLst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zh-CN" altLang="en-US" sz="2400"/>
            </a:p>
          </p:txBody>
        </p:sp>
        <p:sp>
          <p:nvSpPr>
            <p:cNvPr id="54281" name="TextBox 6"/>
            <p:cNvSpPr txBox="1">
              <a:spLocks noChangeArrowheads="1"/>
            </p:cNvSpPr>
            <p:nvPr/>
          </p:nvSpPr>
          <p:spPr bwMode="auto">
            <a:xfrm>
              <a:off x="1754857" y="755402"/>
              <a:ext cx="1811338" cy="1362551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zh-CN" altLang="zh-CN" sz="3735" b="1" dirty="0">
                  <a:solidFill>
                    <a:srgbClr val="0000FF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我三十万大军胜利南渡长江</a:t>
              </a:r>
              <a:endParaRPr lang="zh-CN" altLang="en-US" sz="3735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7" name="左大括号 16"/>
            <p:cNvSpPr/>
            <p:nvPr/>
          </p:nvSpPr>
          <p:spPr>
            <a:xfrm>
              <a:off x="3582612" y="915988"/>
              <a:ext cx="219090" cy="1449387"/>
            </a:xfrm>
            <a:prstGeom prst="leftBrace">
              <a:avLst>
                <a:gd name="adj1" fmla="val 34799"/>
                <a:gd name="adj2" fmla="val 50000"/>
              </a:avLst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zh-CN" altLang="en-US" sz="2400"/>
            </a:p>
          </p:txBody>
        </p:sp>
        <p:sp>
          <p:nvSpPr>
            <p:cNvPr id="54283" name="TextBox 11"/>
            <p:cNvSpPr txBox="1">
              <a:spLocks noChangeArrowheads="1"/>
            </p:cNvSpPr>
            <p:nvPr/>
          </p:nvSpPr>
          <p:spPr bwMode="auto">
            <a:xfrm>
              <a:off x="1580232" y="2986062"/>
              <a:ext cx="2089150" cy="1362551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zh-CN" altLang="zh-CN" sz="3735" b="1">
                  <a:solidFill>
                    <a:srgbClr val="0000FF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人民解放军百万大军横渡长江</a:t>
              </a:r>
              <a:endParaRPr lang="zh-CN" altLang="en-US" sz="3735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2" name="左大括号 21"/>
            <p:cNvSpPr/>
            <p:nvPr/>
          </p:nvSpPr>
          <p:spPr>
            <a:xfrm>
              <a:off x="3525458" y="3003550"/>
              <a:ext cx="219090" cy="1390650"/>
            </a:xfrm>
            <a:prstGeom prst="leftBrace">
              <a:avLst>
                <a:gd name="adj1" fmla="val 34798"/>
                <a:gd name="adj2" fmla="val 50000"/>
              </a:avLst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zh-CN" altLang="en-US" sz="2400"/>
            </a:p>
          </p:txBody>
        </p:sp>
        <p:sp>
          <p:nvSpPr>
            <p:cNvPr id="54285" name="TextBox 15"/>
            <p:cNvSpPr txBox="1">
              <a:spLocks noChangeArrowheads="1"/>
            </p:cNvSpPr>
            <p:nvPr/>
          </p:nvSpPr>
          <p:spPr bwMode="auto">
            <a:xfrm>
              <a:off x="3847182" y="2787650"/>
              <a:ext cx="927100" cy="4995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3735" b="1">
                  <a:latin typeface="楷体" panose="02010609060101010101" pitchFamily="49" charset="-122"/>
                  <a:ea typeface="楷体" panose="02010609060101010101" pitchFamily="49" charset="-122"/>
                </a:rPr>
                <a:t>导语</a:t>
              </a:r>
              <a:endParaRPr lang="zh-CN" altLang="en-US" sz="3735" b="1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54286" name="TextBox 17"/>
            <p:cNvSpPr txBox="1">
              <a:spLocks noChangeArrowheads="1"/>
            </p:cNvSpPr>
            <p:nvPr/>
          </p:nvSpPr>
          <p:spPr bwMode="auto">
            <a:xfrm>
              <a:off x="4920605" y="2763838"/>
              <a:ext cx="1296987" cy="4995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3735" b="1">
                  <a:latin typeface="楷体" panose="02010609060101010101" pitchFamily="49" charset="-122"/>
                  <a:ea typeface="楷体" panose="02010609060101010101" pitchFamily="49" charset="-122"/>
                </a:rPr>
                <a:t>中路军</a:t>
              </a:r>
              <a:endParaRPr lang="zh-CN" altLang="en-US" sz="3735" b="1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54287" name="TextBox 21"/>
            <p:cNvSpPr txBox="1">
              <a:spLocks noChangeArrowheads="1"/>
            </p:cNvSpPr>
            <p:nvPr/>
          </p:nvSpPr>
          <p:spPr bwMode="auto">
            <a:xfrm>
              <a:off x="6476950" y="2716213"/>
              <a:ext cx="1857375" cy="4995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3735" b="1">
                  <a:latin typeface="楷体" panose="02010609060101010101" pitchFamily="49" charset="-122"/>
                  <a:ea typeface="楷体" panose="02010609060101010101" pitchFamily="49" charset="-122"/>
                </a:rPr>
                <a:t>首战告捷</a:t>
              </a:r>
              <a:endParaRPr lang="zh-CN" altLang="en-US" sz="3735" b="1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54288" name="TextBox 15"/>
            <p:cNvSpPr txBox="1">
              <a:spLocks noChangeArrowheads="1"/>
            </p:cNvSpPr>
            <p:nvPr/>
          </p:nvSpPr>
          <p:spPr bwMode="auto">
            <a:xfrm>
              <a:off x="3847182" y="3267604"/>
              <a:ext cx="927100" cy="4995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3735" b="1">
                  <a:latin typeface="楷体" panose="02010609060101010101" pitchFamily="49" charset="-122"/>
                  <a:ea typeface="楷体" panose="02010609060101010101" pitchFamily="49" charset="-122"/>
                </a:rPr>
                <a:t>主体</a:t>
              </a:r>
              <a:endParaRPr lang="zh-CN" altLang="en-US" sz="3735" b="1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54289" name="TextBox 15"/>
            <p:cNvSpPr txBox="1">
              <a:spLocks noChangeArrowheads="1"/>
            </p:cNvSpPr>
            <p:nvPr/>
          </p:nvSpPr>
          <p:spPr bwMode="auto">
            <a:xfrm>
              <a:off x="3847182" y="3747558"/>
              <a:ext cx="927100" cy="4995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3735" b="1">
                  <a:latin typeface="楷体" panose="02010609060101010101" pitchFamily="49" charset="-122"/>
                  <a:ea typeface="楷体" panose="02010609060101010101" pitchFamily="49" charset="-122"/>
                </a:rPr>
                <a:t>背景</a:t>
              </a:r>
              <a:endParaRPr lang="zh-CN" altLang="en-US" sz="3735" b="1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54290" name="TextBox 15"/>
            <p:cNvSpPr txBox="1">
              <a:spLocks noChangeArrowheads="1"/>
            </p:cNvSpPr>
            <p:nvPr/>
          </p:nvSpPr>
          <p:spPr bwMode="auto">
            <a:xfrm>
              <a:off x="3847182" y="4227513"/>
              <a:ext cx="927100" cy="4995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3735" b="1">
                  <a:latin typeface="楷体" panose="02010609060101010101" pitchFamily="49" charset="-122"/>
                  <a:ea typeface="楷体" panose="02010609060101010101" pitchFamily="49" charset="-122"/>
                </a:rPr>
                <a:t>结语</a:t>
              </a:r>
              <a:endParaRPr lang="zh-CN" altLang="en-US" sz="3735" b="1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54291" name="TextBox 15"/>
            <p:cNvSpPr txBox="1">
              <a:spLocks noChangeArrowheads="1"/>
            </p:cNvSpPr>
            <p:nvPr/>
          </p:nvSpPr>
          <p:spPr bwMode="auto">
            <a:xfrm>
              <a:off x="3847182" y="627063"/>
              <a:ext cx="927100" cy="4995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3735" b="1">
                  <a:latin typeface="楷体" panose="02010609060101010101" pitchFamily="49" charset="-122"/>
                  <a:ea typeface="楷体" panose="02010609060101010101" pitchFamily="49" charset="-122"/>
                </a:rPr>
                <a:t>导语</a:t>
              </a:r>
              <a:endParaRPr lang="zh-CN" altLang="en-US" sz="3735" b="1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54292" name="TextBox 15"/>
            <p:cNvSpPr txBox="1">
              <a:spLocks noChangeArrowheads="1"/>
            </p:cNvSpPr>
            <p:nvPr/>
          </p:nvSpPr>
          <p:spPr bwMode="auto">
            <a:xfrm>
              <a:off x="3847182" y="1347788"/>
              <a:ext cx="927100" cy="4995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3735" b="1">
                  <a:latin typeface="楷体" panose="02010609060101010101" pitchFamily="49" charset="-122"/>
                  <a:ea typeface="楷体" panose="02010609060101010101" pitchFamily="49" charset="-122"/>
                </a:rPr>
                <a:t>主体</a:t>
              </a:r>
              <a:endParaRPr lang="zh-CN" altLang="en-US" sz="3735" b="1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54293" name="TextBox 15"/>
            <p:cNvSpPr txBox="1">
              <a:spLocks noChangeArrowheads="1"/>
            </p:cNvSpPr>
            <p:nvPr/>
          </p:nvSpPr>
          <p:spPr bwMode="auto">
            <a:xfrm>
              <a:off x="3847182" y="2066925"/>
              <a:ext cx="927100" cy="4995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3735" b="1">
                  <a:latin typeface="楷体" panose="02010609060101010101" pitchFamily="49" charset="-122"/>
                  <a:ea typeface="楷体" panose="02010609060101010101" pitchFamily="49" charset="-122"/>
                </a:rPr>
                <a:t>结语</a:t>
              </a:r>
              <a:endParaRPr lang="zh-CN" altLang="en-US" sz="3735" b="1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5" name="左大括号 34"/>
            <p:cNvSpPr/>
            <p:nvPr/>
          </p:nvSpPr>
          <p:spPr>
            <a:xfrm>
              <a:off x="4749505" y="3025775"/>
              <a:ext cx="215915" cy="1101725"/>
            </a:xfrm>
            <a:prstGeom prst="leftBrace">
              <a:avLst>
                <a:gd name="adj1" fmla="val 34798"/>
                <a:gd name="adj2" fmla="val 50000"/>
              </a:avLst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zh-CN" altLang="en-US" sz="2400"/>
            </a:p>
          </p:txBody>
        </p:sp>
        <p:sp>
          <p:nvSpPr>
            <p:cNvPr id="54295" name="TextBox 17"/>
            <p:cNvSpPr txBox="1">
              <a:spLocks noChangeArrowheads="1"/>
            </p:cNvSpPr>
            <p:nvPr/>
          </p:nvSpPr>
          <p:spPr bwMode="auto">
            <a:xfrm>
              <a:off x="4920605" y="3267075"/>
              <a:ext cx="1296987" cy="4995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3735" b="1">
                  <a:latin typeface="楷体" panose="02010609060101010101" pitchFamily="49" charset="-122"/>
                  <a:ea typeface="楷体" panose="02010609060101010101" pitchFamily="49" charset="-122"/>
                </a:rPr>
                <a:t>西路军</a:t>
              </a:r>
              <a:endParaRPr lang="zh-CN" altLang="en-US" sz="3735" b="1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54296" name="TextBox 17"/>
            <p:cNvSpPr txBox="1">
              <a:spLocks noChangeArrowheads="1"/>
            </p:cNvSpPr>
            <p:nvPr/>
          </p:nvSpPr>
          <p:spPr bwMode="auto">
            <a:xfrm>
              <a:off x="4920605" y="3771900"/>
              <a:ext cx="1296987" cy="4995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3735" b="1">
                  <a:latin typeface="楷体" panose="02010609060101010101" pitchFamily="49" charset="-122"/>
                  <a:ea typeface="楷体" panose="02010609060101010101" pitchFamily="49" charset="-122"/>
                </a:rPr>
                <a:t>东路军</a:t>
              </a:r>
              <a:endParaRPr lang="zh-CN" altLang="en-US" sz="3735" b="1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54297" name="TextBox 21"/>
            <p:cNvSpPr txBox="1">
              <a:spLocks noChangeArrowheads="1"/>
            </p:cNvSpPr>
            <p:nvPr/>
          </p:nvSpPr>
          <p:spPr bwMode="auto">
            <a:xfrm>
              <a:off x="6476950" y="3219450"/>
              <a:ext cx="1857375" cy="4995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3735" b="1">
                  <a:latin typeface="楷体" panose="02010609060101010101" pitchFamily="49" charset="-122"/>
                  <a:ea typeface="楷体" panose="02010609060101010101" pitchFamily="49" charset="-122"/>
                </a:rPr>
                <a:t>所向无敌</a:t>
              </a:r>
              <a:endParaRPr lang="zh-CN" altLang="en-US" sz="3735" b="1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54298" name="TextBox 21"/>
            <p:cNvSpPr txBox="1">
              <a:spLocks noChangeArrowheads="1"/>
            </p:cNvSpPr>
            <p:nvPr/>
          </p:nvSpPr>
          <p:spPr bwMode="auto">
            <a:xfrm>
              <a:off x="6476950" y="3724275"/>
              <a:ext cx="1857375" cy="4995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3735" b="1">
                  <a:latin typeface="楷体" panose="02010609060101010101" pitchFamily="49" charset="-122"/>
                  <a:ea typeface="楷体" panose="02010609060101010101" pitchFamily="49" charset="-122"/>
                </a:rPr>
                <a:t>战绩辉煌</a:t>
              </a:r>
              <a:endParaRPr lang="zh-CN" altLang="en-US" sz="3735" b="1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40" name="左大括号 39"/>
            <p:cNvSpPr/>
            <p:nvPr/>
          </p:nvSpPr>
          <p:spPr>
            <a:xfrm>
              <a:off x="4749505" y="1169988"/>
              <a:ext cx="134946" cy="852487"/>
            </a:xfrm>
            <a:prstGeom prst="leftBrace">
              <a:avLst>
                <a:gd name="adj1" fmla="val 34799"/>
                <a:gd name="adj2" fmla="val 50000"/>
              </a:avLst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zh-CN" altLang="en-US" sz="2400"/>
            </a:p>
          </p:txBody>
        </p:sp>
        <p:sp>
          <p:nvSpPr>
            <p:cNvPr id="54300" name="TextBox 21"/>
            <p:cNvSpPr txBox="1">
              <a:spLocks noChangeArrowheads="1"/>
            </p:cNvSpPr>
            <p:nvPr/>
          </p:nvSpPr>
          <p:spPr bwMode="auto">
            <a:xfrm>
              <a:off x="4920605" y="1023898"/>
              <a:ext cx="1857375" cy="4995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3735" b="1">
                  <a:latin typeface="楷体" panose="02010609060101010101" pitchFamily="49" charset="-122"/>
                  <a:ea typeface="楷体" panose="02010609060101010101" pitchFamily="49" charset="-122"/>
                </a:rPr>
                <a:t>摧枯拉朽</a:t>
              </a:r>
              <a:endParaRPr lang="zh-CN" altLang="en-US" sz="3735" b="1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54301" name="TextBox 21"/>
            <p:cNvSpPr txBox="1">
              <a:spLocks noChangeArrowheads="1"/>
            </p:cNvSpPr>
            <p:nvPr/>
          </p:nvSpPr>
          <p:spPr bwMode="auto">
            <a:xfrm>
              <a:off x="4920605" y="1608333"/>
              <a:ext cx="1857375" cy="4995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3735" b="1">
                  <a:latin typeface="楷体" panose="02010609060101010101" pitchFamily="49" charset="-122"/>
                  <a:ea typeface="楷体" panose="02010609060101010101" pitchFamily="49" charset="-122"/>
                </a:rPr>
                <a:t>万船齐发</a:t>
              </a:r>
              <a:endParaRPr lang="zh-CN" altLang="en-US" sz="3735" b="1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54302" name="TextBox 21"/>
            <p:cNvSpPr txBox="1">
              <a:spLocks noChangeArrowheads="1"/>
            </p:cNvSpPr>
            <p:nvPr/>
          </p:nvSpPr>
          <p:spPr bwMode="auto">
            <a:xfrm>
              <a:off x="4920605" y="2092325"/>
              <a:ext cx="2492449" cy="4995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3735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英雄式的战斗</a:t>
              </a:r>
              <a:endPara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54275" name="组合 35"/>
          <p:cNvGrpSpPr/>
          <p:nvPr/>
        </p:nvGrpSpPr>
        <p:grpSpPr bwMode="auto">
          <a:xfrm>
            <a:off x="59267" y="-27517"/>
            <a:ext cx="2675467" cy="666289"/>
            <a:chOff x="70" y="-63"/>
            <a:chExt cx="3161" cy="786"/>
          </a:xfrm>
        </p:grpSpPr>
        <p:sp>
          <p:nvSpPr>
            <p:cNvPr id="54276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1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板书设计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34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菱形 43"/>
            <p:cNvSpPr/>
            <p:nvPr/>
          </p:nvSpPr>
          <p:spPr>
            <a:xfrm>
              <a:off x="125" y="149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4436</Words>
  <Application>WPS 演示</Application>
  <PresentationFormat>宽屏</PresentationFormat>
  <Paragraphs>545</Paragraphs>
  <Slides>44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44</vt:i4>
      </vt:variant>
    </vt:vector>
  </HeadingPairs>
  <TitlesOfParts>
    <vt:vector size="58" baseType="lpstr">
      <vt:lpstr>Arial</vt:lpstr>
      <vt:lpstr>宋体</vt:lpstr>
      <vt:lpstr>Wingdings</vt:lpstr>
      <vt:lpstr>Kaiti SC</vt:lpstr>
      <vt:lpstr>楷体</vt:lpstr>
      <vt:lpstr>黑体</vt:lpstr>
      <vt:lpstr>Times New Roman</vt:lpstr>
      <vt:lpstr>汉语拼音</vt:lpstr>
      <vt:lpstr>微软雅黑</vt:lpstr>
      <vt:lpstr>Arial Unicode MS</vt:lpstr>
      <vt:lpstr>Calibri Light</vt:lpstr>
      <vt:lpstr>Calibri</vt:lpstr>
      <vt:lpstr>Segoe Print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10</cp:revision>
  <dcterms:created xsi:type="dcterms:W3CDTF">2021-10-18T12:24:00Z</dcterms:created>
  <dcterms:modified xsi:type="dcterms:W3CDTF">2021-10-20T03:18:58Z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2052-10.8.2.7027</vt:lpwstr>
  </property>
</Properties>
</file>