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78" r:id="rId3"/>
    <p:sldId id="256" r:id="rId4"/>
    <p:sldId id="258" r:id="rId5"/>
    <p:sldId id="259" r:id="rId6"/>
    <p:sldId id="260" r:id="rId7"/>
    <p:sldId id="261" r:id="rId8"/>
    <p:sldId id="262" r:id="rId9"/>
    <p:sldId id="263" r:id="rId10"/>
    <p:sldId id="275" r:id="rId11"/>
    <p:sldId id="257" r:id="rId12"/>
    <p:sldId id="264" r:id="rId13"/>
    <p:sldId id="265" r:id="rId14"/>
    <p:sldId id="266" r:id="rId15"/>
    <p:sldId id="267" r:id="rId16"/>
    <p:sldId id="268" r:id="rId17"/>
    <p:sldId id="269" r:id="rId18"/>
    <p:sldId id="276" r:id="rId19"/>
    <p:sldId id="270"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29C87B-3A67-458C-9374-252D5A0DA57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9684A31-BC16-477C-81EF-B46FD04965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010BC5C-CDAA-4199-8BAC-09BD9CAE2F8A}"/>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A813BE9C-2D62-407E-BB8F-D4A1F7AA54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00CBFA2-C06E-4CF2-BE9D-230B14561008}"/>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1819837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04C36A-7FBA-4ED9-A609-D65FC172A3B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C6623FD-28BA-4FF9-9092-D4FDB02DE96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989CDDC-B5C5-4181-B721-7ADDD3CA1F19}"/>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C7AE3BB4-8632-4CC1-ABE2-9F9905E009C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1E56CCE-C0DA-4E74-8E0D-8BDC538C5DF0}"/>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683807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49E58ED-213E-4EB8-9F0E-F91C9F0E5BC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47FFA8CC-EDD9-4983-8363-8984C329E9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0A71A464-2C37-4D3B-9A7C-647D2B491550}"/>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B12F9899-AD7B-4788-98B4-AA658A4EB0A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44F0627-4EA2-4E99-BC1D-4A5445A5827B}"/>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3089993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873085-49BF-4AC3-8D0C-8C0D790FE42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AFECA99-002D-42E3-805C-7727A2D286C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79F88C40-CF72-4166-AD85-0AE211B7DB33}"/>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AB579859-CB35-4701-A85F-29C3B5E14E78}"/>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6" name="页脚占位符 5">
            <a:extLst>
              <a:ext uri="{FF2B5EF4-FFF2-40B4-BE49-F238E27FC236}">
                <a16:creationId xmlns:a16="http://schemas.microsoft.com/office/drawing/2014/main" id="{73AFF4A5-82DE-4482-A1BD-52D3FECDA44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0124F40-07FA-4880-A7AD-6A7D422CCD72}"/>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2286918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2CD04CA-7F84-46F2-B206-4C82ABFF762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3249997-13DD-4D64-8AA1-85523099D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767B557F-ECC3-45CF-9284-CE3F9F48950D}"/>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4F3C6391-054B-407B-92C2-11E1AA9141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79AF26F-A22B-418A-B306-976BB4A62272}"/>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E623860F-B388-42FA-A077-65B5014F55F4}"/>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8" name="页脚占位符 7">
            <a:extLst>
              <a:ext uri="{FF2B5EF4-FFF2-40B4-BE49-F238E27FC236}">
                <a16:creationId xmlns:a16="http://schemas.microsoft.com/office/drawing/2014/main" id="{313466B3-7630-4005-979C-C22B5371BF1B}"/>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1B4ED2B7-7406-48C7-B20F-991945AC0C09}"/>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1860080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68ABAC3-D9EF-499B-9C74-F4FB6A77D9C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73CE347-BCDA-43C6-9F1F-89B2809686AC}"/>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4" name="页脚占位符 3">
            <a:extLst>
              <a:ext uri="{FF2B5EF4-FFF2-40B4-BE49-F238E27FC236}">
                <a16:creationId xmlns:a16="http://schemas.microsoft.com/office/drawing/2014/main" id="{0938577F-9DD3-42EC-AD86-C669389E24E4}"/>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4F5D513-FE48-428F-8515-02F9C846A1E4}"/>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2607313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157B23D-7927-43A6-93CD-B8EB1EE90421}"/>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3" name="页脚占位符 2">
            <a:extLst>
              <a:ext uri="{FF2B5EF4-FFF2-40B4-BE49-F238E27FC236}">
                <a16:creationId xmlns:a16="http://schemas.microsoft.com/office/drawing/2014/main" id="{26D50D75-E92B-4653-AB40-8D08FC42FEAE}"/>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0B9186E7-7907-4089-9918-E03B0EF32439}"/>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1807236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0AB2E1-2C74-49B5-A5BF-393383CDF64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B446F56E-1135-4248-97C7-A927ABAE54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FF344520-C348-40A5-99D4-23CE85D530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A858A22-B450-4F77-A997-59C8551F1D33}"/>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6" name="页脚占位符 5">
            <a:extLst>
              <a:ext uri="{FF2B5EF4-FFF2-40B4-BE49-F238E27FC236}">
                <a16:creationId xmlns:a16="http://schemas.microsoft.com/office/drawing/2014/main" id="{F3B6EA5D-E645-4C84-A3C3-B2209A7F6D2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C8793BD-E8F3-4E91-863F-FBCE5A8CCDEB}"/>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3167450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189ABA0-DB4C-477C-A483-43FA5BBF853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31D2373D-9CB8-4C01-AB6B-97FBB15EBD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5C59340D-C15E-4340-B4FE-3F73D83962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7156DAC-7631-4049-9BA1-4DAE8974AC66}"/>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6" name="页脚占位符 5">
            <a:extLst>
              <a:ext uri="{FF2B5EF4-FFF2-40B4-BE49-F238E27FC236}">
                <a16:creationId xmlns:a16="http://schemas.microsoft.com/office/drawing/2014/main" id="{1C93B72F-0F54-40FA-8753-D85CC4D20E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0A13F7D-B2A4-4E65-A1BB-77C1E5B7138D}"/>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1070489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D0EFCD-6ED7-4F61-995C-E72E65F9949E}"/>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5CE7A4C-3B56-444F-A916-785D99F61D95}"/>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5AA6F07-182D-4430-9E05-797891DD4799}"/>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48264D12-ECA1-4E3D-A618-AC89853157E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23B63D3-8E51-4B40-BBD5-D9C851D892E9}"/>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3779775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26348319-D592-4365-A807-DFCA7EEBAED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D87146A6-96B3-4AC7-B68C-4CD76A6F1174}"/>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045820A-D72D-4E0F-98A7-8C5B627E251B}"/>
              </a:ext>
            </a:extLst>
          </p:cNvPr>
          <p:cNvSpPr>
            <a:spLocks noGrp="1"/>
          </p:cNvSpPr>
          <p:nvPr>
            <p:ph type="dt" sz="half" idx="10"/>
          </p:nvPr>
        </p:nvSpPr>
        <p:spPr/>
        <p:txBody>
          <a:body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88779AA0-7956-46D6-802D-4DB0CF8C62B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0D85C40-6F3B-4027-A69C-545F2F0D1E8C}"/>
              </a:ext>
            </a:extLst>
          </p:cNvPr>
          <p:cNvSpPr>
            <a:spLocks noGrp="1"/>
          </p:cNvSpPr>
          <p:nvPr>
            <p:ph type="sldNum" sz="quarter" idx="12"/>
          </p:nvPr>
        </p:nvSpPr>
        <p:spPr/>
        <p:txBody>
          <a:body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162103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3DAC8567-2C77-415A-9CC4-5628D51903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19E50C6-58AD-4F06-BB52-91A8A0E6B0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2786633-268E-4255-90E6-49B397C52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6616A8-CCF9-4ACE-AA86-2FA04260D0DE}" type="datetimeFigureOut">
              <a:rPr lang="zh-CN" altLang="en-US" smtClean="0"/>
              <a:t>2019/6/5</a:t>
            </a:fld>
            <a:endParaRPr lang="zh-CN" altLang="en-US"/>
          </a:p>
        </p:txBody>
      </p:sp>
      <p:sp>
        <p:nvSpPr>
          <p:cNvPr id="5" name="页脚占位符 4">
            <a:extLst>
              <a:ext uri="{FF2B5EF4-FFF2-40B4-BE49-F238E27FC236}">
                <a16:creationId xmlns:a16="http://schemas.microsoft.com/office/drawing/2014/main" id="{6D1C3E30-3E21-4F4C-A493-7B2E0E6963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5E76AA37-3BAD-4BBF-8FDC-E1489D4938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720F63-B29F-4C2C-A5DF-108130F8D144}" type="slidenum">
              <a:rPr lang="zh-CN" altLang="en-US" smtClean="0"/>
              <a:t>‹#›</a:t>
            </a:fld>
            <a:endParaRPr lang="zh-CN" altLang="en-US"/>
          </a:p>
        </p:txBody>
      </p:sp>
    </p:spTree>
    <p:extLst>
      <p:ext uri="{BB962C8B-B14F-4D97-AF65-F5344CB8AC3E}">
        <p14:creationId xmlns:p14="http://schemas.microsoft.com/office/powerpoint/2010/main" val="3952431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4757BBA-4018-4257-ABE8-006736619407}"/>
              </a:ext>
            </a:extLst>
          </p:cNvPr>
          <p:cNvSpPr>
            <a:spLocks noGrp="1"/>
          </p:cNvSpPr>
          <p:nvPr>
            <p:ph type="title"/>
          </p:nvPr>
        </p:nvSpPr>
        <p:spPr/>
        <p:txBody>
          <a:bodyPr/>
          <a:lstStyle/>
          <a:p>
            <a:r>
              <a:rPr lang="en-US" altLang="zh-CN" dirty="0"/>
              <a:t>《</a:t>
            </a:r>
            <a:r>
              <a:rPr lang="zh-CN" altLang="en-US" dirty="0"/>
              <a:t>钢铁是怎样炼成的</a:t>
            </a:r>
            <a:r>
              <a:rPr lang="en-US" altLang="zh-CN" dirty="0"/>
              <a:t>》</a:t>
            </a:r>
            <a:r>
              <a:rPr lang="zh-CN" altLang="en-US" dirty="0"/>
              <a:t>分享作业</a:t>
            </a:r>
          </a:p>
        </p:txBody>
      </p:sp>
      <p:sp>
        <p:nvSpPr>
          <p:cNvPr id="3" name="内容占位符 2">
            <a:extLst>
              <a:ext uri="{FF2B5EF4-FFF2-40B4-BE49-F238E27FC236}">
                <a16:creationId xmlns:a16="http://schemas.microsoft.com/office/drawing/2014/main" id="{E20FEAD9-E8D7-444D-9148-0460BCA3330C}"/>
              </a:ext>
            </a:extLst>
          </p:cNvPr>
          <p:cNvSpPr>
            <a:spLocks noGrp="1"/>
          </p:cNvSpPr>
          <p:nvPr>
            <p:ph idx="1"/>
          </p:nvPr>
        </p:nvSpPr>
        <p:spPr/>
        <p:txBody>
          <a:bodyPr/>
          <a:lstStyle/>
          <a:p>
            <a:r>
              <a:rPr lang="en-US" altLang="zh-CN" dirty="0"/>
              <a:t>1.</a:t>
            </a:r>
            <a:r>
              <a:rPr lang="zh-CN" altLang="en-US" dirty="0"/>
              <a:t>抽签题目讲评分析（人物生平梳理、分析异同点、择一重点分析）</a:t>
            </a:r>
            <a:endParaRPr lang="en-US" altLang="zh-CN" dirty="0"/>
          </a:p>
          <a:p>
            <a:r>
              <a:rPr lang="en-US" altLang="zh-CN" dirty="0"/>
              <a:t>2.</a:t>
            </a:r>
            <a:r>
              <a:rPr lang="zh-CN" altLang="en-US" dirty="0"/>
              <a:t> 精彩句子分析</a:t>
            </a:r>
            <a:r>
              <a:rPr lang="en-US" altLang="zh-CN" dirty="0"/>
              <a:t>\</a:t>
            </a:r>
            <a:r>
              <a:rPr lang="zh-CN" altLang="en-US" dirty="0"/>
              <a:t>观点评价</a:t>
            </a:r>
            <a:r>
              <a:rPr lang="en-US" altLang="zh-CN" dirty="0"/>
              <a:t>3</a:t>
            </a:r>
            <a:r>
              <a:rPr lang="zh-CN" altLang="en-US" dirty="0"/>
              <a:t>处以上（引证原文具体分析）</a:t>
            </a:r>
            <a:endParaRPr lang="en-US" altLang="zh-CN" dirty="0"/>
          </a:p>
          <a:p>
            <a:r>
              <a:rPr lang="en-US" altLang="zh-CN" dirty="0"/>
              <a:t>3.</a:t>
            </a:r>
            <a:r>
              <a:rPr lang="zh-CN" altLang="en-US" dirty="0"/>
              <a:t>抢答题</a:t>
            </a:r>
            <a:r>
              <a:rPr lang="en-US" altLang="zh-CN" dirty="0"/>
              <a:t>5</a:t>
            </a:r>
            <a:r>
              <a:rPr lang="zh-CN" altLang="en-US" dirty="0"/>
              <a:t>道以上</a:t>
            </a:r>
            <a:endParaRPr lang="en-US" altLang="zh-CN" dirty="0"/>
          </a:p>
          <a:p>
            <a:r>
              <a:rPr lang="en-US" altLang="zh-CN" dirty="0"/>
              <a:t>4.</a:t>
            </a:r>
            <a:r>
              <a:rPr lang="zh-CN" altLang="en-US" dirty="0"/>
              <a:t>具体分工名单</a:t>
            </a:r>
            <a:endParaRPr lang="en-US" altLang="zh-CN" dirty="0"/>
          </a:p>
          <a:p>
            <a:endParaRPr lang="zh-CN" altLang="en-US" dirty="0"/>
          </a:p>
        </p:txBody>
      </p:sp>
    </p:spTree>
    <p:extLst>
      <p:ext uri="{BB962C8B-B14F-4D97-AF65-F5344CB8AC3E}">
        <p14:creationId xmlns:p14="http://schemas.microsoft.com/office/powerpoint/2010/main" val="867113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C56DF8-07AC-4166-96A7-DC87D3B6E001}"/>
              </a:ext>
            </a:extLst>
          </p:cNvPr>
          <p:cNvSpPr>
            <a:spLocks noGrp="1"/>
          </p:cNvSpPr>
          <p:nvPr>
            <p:ph type="title"/>
          </p:nvPr>
        </p:nvSpPr>
        <p:spPr/>
        <p:txBody>
          <a:bodyPr/>
          <a:lstStyle/>
          <a:p>
            <a:r>
              <a:rPr lang="zh-CN" altLang="en-US" dirty="0"/>
              <a:t>抽签结果：</a:t>
            </a:r>
          </a:p>
        </p:txBody>
      </p:sp>
      <p:sp>
        <p:nvSpPr>
          <p:cNvPr id="3" name="内容占位符 2">
            <a:extLst>
              <a:ext uri="{FF2B5EF4-FFF2-40B4-BE49-F238E27FC236}">
                <a16:creationId xmlns:a16="http://schemas.microsoft.com/office/drawing/2014/main" id="{428175AB-AA8E-48D3-9DBE-48BF609786E7}"/>
              </a:ext>
            </a:extLst>
          </p:cNvPr>
          <p:cNvSpPr>
            <a:spLocks noGrp="1"/>
          </p:cNvSpPr>
          <p:nvPr>
            <p:ph idx="1"/>
          </p:nvPr>
        </p:nvSpPr>
        <p:spPr/>
        <p:txBody>
          <a:bodyPr>
            <a:normAutofit/>
          </a:bodyPr>
          <a:lstStyle/>
          <a:p>
            <a:r>
              <a:rPr lang="en-US" altLang="zh-CN" sz="3200" dirty="0"/>
              <a:t>1.</a:t>
            </a:r>
            <a:r>
              <a:rPr lang="zh-CN" altLang="en-US" sz="3200" dirty="0"/>
              <a:t>书中女性群像分析：冬妮娅、丽达、达雅</a:t>
            </a:r>
            <a:endParaRPr lang="en-US" altLang="zh-CN" sz="3200" dirty="0"/>
          </a:p>
          <a:p>
            <a:r>
              <a:rPr lang="en-US" altLang="zh-CN" sz="3200" dirty="0"/>
              <a:t>2.</a:t>
            </a:r>
            <a:r>
              <a:rPr lang="zh-CN" altLang="en-US" sz="3200" dirty="0"/>
              <a:t>谢廖扎：姐弟俩不顾母亲意愿参军是否自私？他的结局？</a:t>
            </a:r>
            <a:endParaRPr lang="en-US" altLang="zh-CN" sz="3200" dirty="0"/>
          </a:p>
          <a:p>
            <a:r>
              <a:rPr lang="en-US" altLang="zh-CN" sz="3200" dirty="0"/>
              <a:t>3.</a:t>
            </a:r>
            <a:r>
              <a:rPr lang="zh-CN" altLang="en-US" sz="3200" dirty="0"/>
              <a:t>阿尔青：为何选择那样一位妻子？</a:t>
            </a:r>
            <a:endParaRPr lang="en-US" altLang="zh-CN" sz="3200" dirty="0"/>
          </a:p>
          <a:p>
            <a:r>
              <a:rPr lang="en-US" altLang="zh-CN" sz="3200" dirty="0"/>
              <a:t>4.</a:t>
            </a:r>
            <a:r>
              <a:rPr lang="zh-CN" altLang="en-US" sz="3200" dirty="0"/>
              <a:t>保尔：保尔与祥子形象比较分析</a:t>
            </a:r>
            <a:endParaRPr lang="en-US" altLang="zh-CN" sz="3200" dirty="0"/>
          </a:p>
          <a:p>
            <a:r>
              <a:rPr lang="en-US" altLang="zh-CN" sz="3200" dirty="0"/>
              <a:t>5.</a:t>
            </a:r>
            <a:r>
              <a:rPr lang="zh-CN" altLang="en-US" sz="3200" dirty="0"/>
              <a:t>保尔：保尔与牛虻形象比较分析（仍需介绍</a:t>
            </a:r>
            <a:r>
              <a:rPr lang="en-US" altLang="zh-CN" sz="3200" dirty="0"/>
              <a:t>《</a:t>
            </a:r>
            <a:r>
              <a:rPr lang="zh-CN" altLang="en-US" sz="3200" dirty="0"/>
              <a:t>牛虻</a:t>
            </a:r>
            <a:r>
              <a:rPr lang="en-US" altLang="zh-CN" sz="3200" dirty="0"/>
              <a:t>》</a:t>
            </a:r>
            <a:r>
              <a:rPr lang="zh-CN" altLang="en-US" sz="3200" dirty="0"/>
              <a:t>这本书）</a:t>
            </a:r>
            <a:endParaRPr lang="en-US" altLang="zh-CN" sz="3200" dirty="0"/>
          </a:p>
          <a:p>
            <a:r>
              <a:rPr lang="en-US" altLang="zh-CN" sz="3200" dirty="0"/>
              <a:t>6.</a:t>
            </a:r>
            <a:r>
              <a:rPr lang="zh-CN" altLang="en-US" sz="3200" dirty="0"/>
              <a:t>朱赫来：朱赫来与水生形象比较分析</a:t>
            </a:r>
            <a:endParaRPr lang="en-US" altLang="zh-CN" sz="3200" dirty="0"/>
          </a:p>
        </p:txBody>
      </p:sp>
    </p:spTree>
    <p:extLst>
      <p:ext uri="{BB962C8B-B14F-4D97-AF65-F5344CB8AC3E}">
        <p14:creationId xmlns:p14="http://schemas.microsoft.com/office/powerpoint/2010/main" val="887039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F2FAA6-327B-4EB6-912F-A76A46948F91}"/>
              </a:ext>
            </a:extLst>
          </p:cNvPr>
          <p:cNvSpPr>
            <a:spLocks noGrp="1"/>
          </p:cNvSpPr>
          <p:nvPr>
            <p:ph type="ctrTitle"/>
          </p:nvPr>
        </p:nvSpPr>
        <p:spPr/>
        <p:txBody>
          <a:bodyPr/>
          <a:lstStyle/>
          <a:p>
            <a:r>
              <a:rPr lang="zh-CN" altLang="en-US" dirty="0"/>
              <a:t>古藤</a:t>
            </a:r>
          </a:p>
        </p:txBody>
      </p:sp>
      <p:sp>
        <p:nvSpPr>
          <p:cNvPr id="3" name="副标题 2">
            <a:extLst>
              <a:ext uri="{FF2B5EF4-FFF2-40B4-BE49-F238E27FC236}">
                <a16:creationId xmlns:a16="http://schemas.microsoft.com/office/drawing/2014/main" id="{B9B2E670-8981-4907-B3C6-D662CCF5B6F6}"/>
              </a:ext>
            </a:extLst>
          </p:cNvPr>
          <p:cNvSpPr>
            <a:spLocks noGrp="1"/>
          </p:cNvSpPr>
          <p:nvPr>
            <p:ph type="subTitle" idx="1"/>
          </p:nvPr>
        </p:nvSpPr>
        <p:spPr/>
        <p:txBody>
          <a:bodyPr/>
          <a:lstStyle/>
          <a:p>
            <a:pPr algn="r"/>
            <a:r>
              <a:rPr lang="en-US" altLang="zh-CN" dirty="0"/>
              <a:t>P</a:t>
            </a:r>
            <a:r>
              <a:rPr lang="zh-CN" altLang="en-US" dirty="0"/>
              <a:t>全品现代文</a:t>
            </a:r>
            <a:r>
              <a:rPr lang="en-US" altLang="zh-CN" dirty="0"/>
              <a:t>57</a:t>
            </a:r>
            <a:r>
              <a:rPr lang="zh-CN" altLang="en-US" dirty="0"/>
              <a:t>页</a:t>
            </a:r>
          </a:p>
        </p:txBody>
      </p:sp>
    </p:spTree>
    <p:extLst>
      <p:ext uri="{BB962C8B-B14F-4D97-AF65-F5344CB8AC3E}">
        <p14:creationId xmlns:p14="http://schemas.microsoft.com/office/powerpoint/2010/main" val="3132937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en-US" altLang="zh-CN" dirty="0"/>
              <a:t>1.</a:t>
            </a:r>
            <a:r>
              <a:rPr lang="zh-CN" altLang="en-US" dirty="0"/>
              <a:t>通读全文，请你用简洁的语言概括古藤的特点。</a:t>
            </a:r>
            <a:r>
              <a:rPr lang="en-US" altLang="zh-CN" dirty="0"/>
              <a:t>(4</a:t>
            </a:r>
            <a:r>
              <a:rPr lang="zh-CN" altLang="en-US" dirty="0"/>
              <a:t>分</a:t>
            </a:r>
            <a:r>
              <a:rPr lang="en-US" altLang="zh-CN" dirty="0"/>
              <a:t>)</a:t>
            </a:r>
          </a:p>
          <a:p>
            <a:r>
              <a:rPr lang="zh-CN" altLang="en-US" dirty="0"/>
              <a:t>　</a:t>
            </a:r>
            <a:endParaRPr lang="en-US" altLang="zh-CN" dirty="0"/>
          </a:p>
          <a:p>
            <a:r>
              <a:rPr lang="zh-CN" altLang="zh-CN" dirty="0"/>
              <a:t>①</a:t>
            </a:r>
            <a:r>
              <a:rPr lang="zh-CN" altLang="en-US" b="1" dirty="0"/>
              <a:t>外形特点</a:t>
            </a:r>
            <a:r>
              <a:rPr lang="zh-CN" altLang="en-US" dirty="0"/>
              <a:t>：</a:t>
            </a:r>
            <a:r>
              <a:rPr lang="zh-CN" altLang="en-US" b="1" dirty="0"/>
              <a:t>弯曲缠绕（盘虬卧龙）</a:t>
            </a:r>
            <a:endParaRPr lang="en-US" altLang="zh-CN" b="1" dirty="0"/>
          </a:p>
          <a:p>
            <a:r>
              <a:rPr lang="zh-CN" altLang="en-US" dirty="0"/>
              <a:t>②</a:t>
            </a:r>
            <a:r>
              <a:rPr lang="zh-CN" altLang="en-US" b="1" dirty="0"/>
              <a:t>内在特点</a:t>
            </a:r>
            <a:r>
              <a:rPr lang="zh-CN" altLang="en-US" dirty="0"/>
              <a:t>：</a:t>
            </a:r>
            <a:r>
              <a:rPr lang="zh-CN" altLang="en-US" b="1" dirty="0"/>
              <a:t>坚毅不屈、孤独倔强、古老而独立</a:t>
            </a:r>
            <a:endParaRPr lang="en-US" altLang="zh-CN" b="1" dirty="0"/>
          </a:p>
          <a:p>
            <a:r>
              <a:rPr lang="zh-CN" altLang="en-US" dirty="0"/>
              <a:t>（一点一分）</a:t>
            </a:r>
          </a:p>
        </p:txBody>
      </p:sp>
    </p:spTree>
    <p:extLst>
      <p:ext uri="{BB962C8B-B14F-4D97-AF65-F5344CB8AC3E}">
        <p14:creationId xmlns:p14="http://schemas.microsoft.com/office/powerpoint/2010/main" val="387153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normAutofit/>
          </a:bodyPr>
          <a:lstStyle/>
          <a:p>
            <a:r>
              <a:rPr lang="en-US" altLang="zh-CN" dirty="0"/>
              <a:t>2.</a:t>
            </a:r>
            <a:r>
              <a:rPr lang="zh-CN" altLang="en-US" dirty="0"/>
              <a:t>请品析第</a:t>
            </a:r>
            <a:r>
              <a:rPr lang="en-US" altLang="zh-CN" dirty="0"/>
              <a:t>(6)</a:t>
            </a:r>
            <a:r>
              <a:rPr lang="zh-CN" altLang="en-US" dirty="0"/>
              <a:t>段划线的句子。</a:t>
            </a:r>
            <a:r>
              <a:rPr lang="en-US" altLang="zh-CN" dirty="0"/>
              <a:t>(4</a:t>
            </a:r>
            <a:r>
              <a:rPr lang="zh-CN" altLang="en-US" dirty="0"/>
              <a:t>分</a:t>
            </a:r>
            <a:r>
              <a:rPr lang="en-US" altLang="zh-CN" dirty="0"/>
              <a:t>)</a:t>
            </a:r>
          </a:p>
          <a:p>
            <a:r>
              <a:rPr lang="zh-CN" altLang="en-US" dirty="0"/>
              <a:t>　　藤，木的典范、水土的凝铸、生命的阐述，像不羁的狂草，有重笔的轻染，有淋漓的汁点。</a:t>
            </a:r>
            <a:endParaRPr lang="en-US" altLang="zh-CN" dirty="0"/>
          </a:p>
          <a:p>
            <a:endParaRPr lang="en-US" altLang="zh-CN" dirty="0"/>
          </a:p>
          <a:p>
            <a:r>
              <a:rPr lang="zh-CN" altLang="en-US" b="1" dirty="0">
                <a:solidFill>
                  <a:srgbClr val="0000FF"/>
                </a:solidFill>
              </a:rPr>
              <a:t>答题格式：修辞方法</a:t>
            </a:r>
            <a:r>
              <a:rPr lang="en-US" altLang="zh-CN" b="1" dirty="0">
                <a:solidFill>
                  <a:srgbClr val="0000FF"/>
                </a:solidFill>
              </a:rPr>
              <a:t>+</a:t>
            </a:r>
            <a:r>
              <a:rPr lang="zh-CN" altLang="en-US" b="1" dirty="0">
                <a:solidFill>
                  <a:srgbClr val="0000FF"/>
                </a:solidFill>
              </a:rPr>
              <a:t>修辞原文分析</a:t>
            </a:r>
            <a:r>
              <a:rPr lang="en-US" altLang="zh-CN" b="1" dirty="0">
                <a:solidFill>
                  <a:srgbClr val="0000FF"/>
                </a:solidFill>
              </a:rPr>
              <a:t>+</a:t>
            </a:r>
            <a:r>
              <a:rPr lang="zh-CN" altLang="en-US" b="1" dirty="0">
                <a:solidFill>
                  <a:srgbClr val="0000FF"/>
                </a:solidFill>
              </a:rPr>
              <a:t>特点</a:t>
            </a:r>
            <a:r>
              <a:rPr lang="en-US" altLang="zh-CN" b="1" dirty="0">
                <a:solidFill>
                  <a:srgbClr val="0000FF"/>
                </a:solidFill>
              </a:rPr>
              <a:t>+</a:t>
            </a:r>
            <a:r>
              <a:rPr lang="zh-CN" altLang="en-US" b="1" dirty="0">
                <a:solidFill>
                  <a:srgbClr val="0000FF"/>
                </a:solidFill>
              </a:rPr>
              <a:t>情感表达</a:t>
            </a:r>
            <a:endParaRPr lang="en-US" altLang="zh-CN" b="1" dirty="0">
              <a:solidFill>
                <a:srgbClr val="0000FF"/>
              </a:solidFill>
            </a:endParaRPr>
          </a:p>
          <a:p>
            <a:r>
              <a:rPr lang="zh-CN" altLang="en-US" dirty="0"/>
              <a:t>示例一：</a:t>
            </a:r>
            <a:endParaRPr lang="en-US" altLang="zh-CN" dirty="0"/>
          </a:p>
          <a:p>
            <a:r>
              <a:rPr lang="zh-CN" altLang="en-US" dirty="0"/>
              <a:t>①运用了</a:t>
            </a:r>
            <a:r>
              <a:rPr lang="zh-CN" altLang="en-US" b="1" dirty="0">
                <a:solidFill>
                  <a:srgbClr val="0000FF"/>
                </a:solidFill>
              </a:rPr>
              <a:t>排比</a:t>
            </a:r>
            <a:r>
              <a:rPr lang="zh-CN" altLang="en-US" dirty="0"/>
              <a:t>的修辞，②用</a:t>
            </a:r>
            <a:r>
              <a:rPr lang="zh-CN" altLang="en-US" b="1" dirty="0">
                <a:solidFill>
                  <a:srgbClr val="0000FF"/>
                </a:solidFill>
              </a:rPr>
              <a:t>三个相似的句式</a:t>
            </a:r>
            <a:r>
              <a:rPr lang="zh-CN" altLang="en-US" dirty="0"/>
              <a:t>，层层递进，③</a:t>
            </a:r>
            <a:r>
              <a:rPr lang="zh-CN" altLang="en-US" b="1" dirty="0">
                <a:solidFill>
                  <a:srgbClr val="0000FF"/>
                </a:solidFill>
              </a:rPr>
              <a:t>赞颂</a:t>
            </a:r>
            <a:r>
              <a:rPr lang="zh-CN" altLang="en-US" dirty="0"/>
              <a:t>了古藤是木的</a:t>
            </a:r>
            <a:r>
              <a:rPr lang="zh-CN" altLang="en-US" b="1" dirty="0">
                <a:solidFill>
                  <a:srgbClr val="0000FF"/>
                </a:solidFill>
              </a:rPr>
              <a:t>范例</a:t>
            </a:r>
            <a:r>
              <a:rPr lang="zh-CN" altLang="en-US" dirty="0"/>
              <a:t>，</a:t>
            </a:r>
            <a:r>
              <a:rPr lang="zh-CN" altLang="en-US" b="1" dirty="0">
                <a:solidFill>
                  <a:srgbClr val="0000FF"/>
                </a:solidFill>
              </a:rPr>
              <a:t>凝聚</a:t>
            </a:r>
            <a:r>
              <a:rPr lang="zh-CN" altLang="en-US" dirty="0"/>
              <a:t>了天地间水土的</a:t>
            </a:r>
            <a:r>
              <a:rPr lang="zh-CN" altLang="en-US" b="1" dirty="0">
                <a:solidFill>
                  <a:srgbClr val="0000FF"/>
                </a:solidFill>
              </a:rPr>
              <a:t>精华</a:t>
            </a:r>
            <a:r>
              <a:rPr lang="zh-CN" altLang="en-US" dirty="0"/>
              <a:t>，</a:t>
            </a:r>
            <a:r>
              <a:rPr lang="zh-CN" altLang="en-US" b="1" dirty="0">
                <a:solidFill>
                  <a:srgbClr val="0000FF"/>
                </a:solidFill>
              </a:rPr>
              <a:t>阐释</a:t>
            </a:r>
            <a:r>
              <a:rPr lang="zh-CN" altLang="en-US" dirty="0"/>
              <a:t>了生命的</a:t>
            </a:r>
            <a:r>
              <a:rPr lang="zh-CN" altLang="en-US" b="1" dirty="0">
                <a:solidFill>
                  <a:srgbClr val="0000FF"/>
                </a:solidFill>
              </a:rPr>
              <a:t>内涵</a:t>
            </a:r>
            <a:r>
              <a:rPr lang="zh-CN" altLang="en-US" dirty="0"/>
              <a:t>，④写出了古藤生命的</a:t>
            </a:r>
            <a:r>
              <a:rPr lang="zh-CN" altLang="en-US" b="1" dirty="0">
                <a:solidFill>
                  <a:srgbClr val="FF0000"/>
                </a:solidFill>
              </a:rPr>
              <a:t>顽强不屈</a:t>
            </a:r>
            <a:r>
              <a:rPr lang="zh-CN" altLang="en-US" dirty="0"/>
              <a:t>，⑤表达了作者对古藤的</a:t>
            </a:r>
            <a:r>
              <a:rPr lang="zh-CN" altLang="en-US" b="1" dirty="0">
                <a:solidFill>
                  <a:srgbClr val="0000FF"/>
                </a:solidFill>
              </a:rPr>
              <a:t>敬仰和赞美</a:t>
            </a:r>
            <a:r>
              <a:rPr lang="zh-CN" altLang="en-US" dirty="0"/>
              <a:t>之情（</a:t>
            </a:r>
            <a:r>
              <a:rPr lang="en-US" altLang="zh-CN" dirty="0"/>
              <a:t>4</a:t>
            </a:r>
            <a:r>
              <a:rPr lang="zh-CN" altLang="en-US" dirty="0"/>
              <a:t>分）。</a:t>
            </a:r>
          </a:p>
          <a:p>
            <a:r>
              <a:rPr lang="zh-CN" altLang="en-US" dirty="0"/>
              <a:t>示例二：</a:t>
            </a:r>
            <a:endParaRPr lang="en-US" altLang="zh-CN" dirty="0"/>
          </a:p>
          <a:p>
            <a:r>
              <a:rPr lang="en-US" altLang="zh-CN" dirty="0">
                <a:solidFill>
                  <a:prstClr val="black"/>
                </a:solidFill>
              </a:rPr>
              <a:t>①</a:t>
            </a:r>
            <a:r>
              <a:rPr lang="zh-CN" altLang="en-US" dirty="0">
                <a:solidFill>
                  <a:prstClr val="black"/>
                </a:solidFill>
              </a:rPr>
              <a:t>运用了</a:t>
            </a:r>
            <a:r>
              <a:rPr lang="zh-CN" altLang="en-US" b="1" dirty="0">
                <a:solidFill>
                  <a:srgbClr val="0000FF"/>
                </a:solidFill>
              </a:rPr>
              <a:t>比喻</a:t>
            </a:r>
            <a:r>
              <a:rPr lang="zh-CN" altLang="en-US" dirty="0">
                <a:solidFill>
                  <a:prstClr val="black"/>
                </a:solidFill>
              </a:rPr>
              <a:t>的修辞，</a:t>
            </a:r>
            <a:r>
              <a:rPr lang="en-US" altLang="zh-CN" dirty="0">
                <a:solidFill>
                  <a:prstClr val="black"/>
                </a:solidFill>
              </a:rPr>
              <a:t>②</a:t>
            </a:r>
            <a:r>
              <a:rPr lang="zh-CN" altLang="en-US" dirty="0">
                <a:solidFill>
                  <a:prstClr val="black"/>
                </a:solidFill>
              </a:rPr>
              <a:t>把</a:t>
            </a:r>
            <a:r>
              <a:rPr lang="zh-CN" altLang="en-US" b="1" dirty="0">
                <a:solidFill>
                  <a:srgbClr val="0000FF"/>
                </a:solidFill>
              </a:rPr>
              <a:t>藤的形态</a:t>
            </a:r>
            <a:r>
              <a:rPr lang="zh-CN" altLang="en-US" dirty="0">
                <a:solidFill>
                  <a:prstClr val="black"/>
                </a:solidFill>
              </a:rPr>
              <a:t>比作“</a:t>
            </a:r>
            <a:r>
              <a:rPr lang="zh-CN" altLang="en-US" b="1" dirty="0">
                <a:solidFill>
                  <a:srgbClr val="0000FF"/>
                </a:solidFill>
              </a:rPr>
              <a:t>不羁的狂草</a:t>
            </a:r>
            <a:r>
              <a:rPr lang="zh-CN" altLang="en-US" dirty="0">
                <a:solidFill>
                  <a:prstClr val="black"/>
                </a:solidFill>
              </a:rPr>
              <a:t>”，</a:t>
            </a:r>
            <a:r>
              <a:rPr lang="en-US" altLang="zh-CN" dirty="0">
                <a:solidFill>
                  <a:prstClr val="black"/>
                </a:solidFill>
              </a:rPr>
              <a:t>③</a:t>
            </a:r>
            <a:r>
              <a:rPr lang="zh-CN" altLang="en-US" dirty="0">
                <a:solidFill>
                  <a:prstClr val="black"/>
                </a:solidFill>
              </a:rPr>
              <a:t>生动形象写出了古藤</a:t>
            </a:r>
            <a:r>
              <a:rPr lang="zh-CN" altLang="en-US" b="1" u="sng" dirty="0">
                <a:solidFill>
                  <a:srgbClr val="0000FF"/>
                </a:solidFill>
              </a:rPr>
              <a:t>意象万千</a:t>
            </a:r>
            <a:r>
              <a:rPr lang="zh-CN" altLang="en-US" b="1" dirty="0">
                <a:solidFill>
                  <a:srgbClr val="0000FF"/>
                </a:solidFill>
              </a:rPr>
              <a:t>、诗意盎然（不受束缚）</a:t>
            </a:r>
            <a:r>
              <a:rPr lang="zh-CN" altLang="en-US" dirty="0">
                <a:solidFill>
                  <a:prstClr val="black"/>
                </a:solidFill>
              </a:rPr>
              <a:t>的特点，</a:t>
            </a:r>
            <a:r>
              <a:rPr lang="en-US" altLang="zh-CN" dirty="0">
                <a:solidFill>
                  <a:prstClr val="black"/>
                </a:solidFill>
              </a:rPr>
              <a:t>④</a:t>
            </a:r>
            <a:r>
              <a:rPr lang="zh-CN" altLang="en-US" dirty="0">
                <a:solidFill>
                  <a:prstClr val="black"/>
                </a:solidFill>
              </a:rPr>
              <a:t>表达了作者对古藤的</a:t>
            </a:r>
            <a:r>
              <a:rPr lang="zh-CN" altLang="en-US" b="1" dirty="0">
                <a:solidFill>
                  <a:srgbClr val="0000FF"/>
                </a:solidFill>
              </a:rPr>
              <a:t>敬仰和赞美</a:t>
            </a:r>
            <a:r>
              <a:rPr lang="zh-CN" altLang="en-US" dirty="0">
                <a:solidFill>
                  <a:prstClr val="black"/>
                </a:solidFill>
              </a:rPr>
              <a:t>之情（</a:t>
            </a:r>
            <a:r>
              <a:rPr lang="en-US" altLang="zh-CN" dirty="0">
                <a:solidFill>
                  <a:prstClr val="black"/>
                </a:solidFill>
              </a:rPr>
              <a:t>4</a:t>
            </a:r>
            <a:r>
              <a:rPr lang="zh-CN" altLang="en-US" dirty="0">
                <a:solidFill>
                  <a:prstClr val="black"/>
                </a:solidFill>
              </a:rPr>
              <a:t>分）。</a:t>
            </a:r>
            <a:endParaRPr lang="en-US" altLang="zh-CN" dirty="0">
              <a:solidFill>
                <a:prstClr val="black"/>
              </a:solidFill>
            </a:endParaRPr>
          </a:p>
          <a:p>
            <a:pPr marL="0" lvl="0" indent="0">
              <a:buNone/>
            </a:pPr>
            <a:endParaRPr lang="en-US" altLang="zh-CN" dirty="0">
              <a:solidFill>
                <a:prstClr val="black"/>
              </a:solidFill>
            </a:endParaRPr>
          </a:p>
          <a:p>
            <a:pPr marL="0" indent="0">
              <a:buNone/>
            </a:pPr>
            <a:endParaRPr lang="en-US" altLang="zh-CN" dirty="0"/>
          </a:p>
          <a:p>
            <a:pPr marL="0" indent="0">
              <a:buNone/>
            </a:pPr>
            <a:endParaRPr lang="en-US" altLang="zh-CN" dirty="0"/>
          </a:p>
          <a:p>
            <a:endParaRPr lang="zh-CN" altLang="en-US" dirty="0"/>
          </a:p>
        </p:txBody>
      </p:sp>
    </p:spTree>
    <p:extLst>
      <p:ext uri="{BB962C8B-B14F-4D97-AF65-F5344CB8AC3E}">
        <p14:creationId xmlns:p14="http://schemas.microsoft.com/office/powerpoint/2010/main" val="3379294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pPr lvl="0"/>
            <a:r>
              <a:rPr lang="en-US" altLang="zh-CN" dirty="0">
                <a:solidFill>
                  <a:prstClr val="black"/>
                </a:solidFill>
              </a:rPr>
              <a:t>3.</a:t>
            </a:r>
            <a:r>
              <a:rPr lang="zh-CN" altLang="en-US" dirty="0">
                <a:solidFill>
                  <a:prstClr val="black"/>
                </a:solidFill>
              </a:rPr>
              <a:t>请你谈谈第</a:t>
            </a:r>
            <a:r>
              <a:rPr lang="en-US" altLang="zh-CN" dirty="0">
                <a:solidFill>
                  <a:prstClr val="black"/>
                </a:solidFill>
              </a:rPr>
              <a:t>(8)</a:t>
            </a:r>
            <a:r>
              <a:rPr lang="zh-CN" altLang="en-US" dirty="0">
                <a:solidFill>
                  <a:prstClr val="black"/>
                </a:solidFill>
              </a:rPr>
              <a:t>段在文中的作用。</a:t>
            </a:r>
            <a:r>
              <a:rPr lang="en-US" altLang="zh-CN" dirty="0">
                <a:solidFill>
                  <a:prstClr val="black"/>
                </a:solidFill>
              </a:rPr>
              <a:t>(6</a:t>
            </a:r>
            <a:r>
              <a:rPr lang="zh-CN" altLang="en-US" dirty="0">
                <a:solidFill>
                  <a:prstClr val="black"/>
                </a:solidFill>
              </a:rPr>
              <a:t>分</a:t>
            </a:r>
            <a:r>
              <a:rPr lang="en-US" altLang="zh-CN" dirty="0">
                <a:solidFill>
                  <a:prstClr val="black"/>
                </a:solidFill>
              </a:rPr>
              <a:t>)</a:t>
            </a:r>
          </a:p>
          <a:p>
            <a:pPr lvl="0"/>
            <a:r>
              <a:rPr lang="zh-CN" altLang="en-US" b="1" dirty="0">
                <a:solidFill>
                  <a:srgbClr val="0000FF"/>
                </a:solidFill>
              </a:rPr>
              <a:t>知识要点：</a:t>
            </a:r>
            <a:endParaRPr lang="en-US" altLang="zh-CN" b="1" dirty="0">
              <a:solidFill>
                <a:srgbClr val="0000FF"/>
              </a:solidFill>
            </a:endParaRPr>
          </a:p>
          <a:p>
            <a:pPr lvl="0"/>
            <a:r>
              <a:rPr lang="zh-CN" altLang="en-US" b="1" dirty="0">
                <a:solidFill>
                  <a:srgbClr val="0000FF"/>
                </a:solidFill>
              </a:rPr>
              <a:t>开头段：开门见山、总起全文</a:t>
            </a:r>
            <a:endParaRPr lang="en-US" altLang="zh-CN" b="1" dirty="0">
              <a:solidFill>
                <a:srgbClr val="0000FF"/>
              </a:solidFill>
            </a:endParaRPr>
          </a:p>
          <a:p>
            <a:pPr lvl="0"/>
            <a:r>
              <a:rPr lang="zh-CN" altLang="en-US" b="1" dirty="0">
                <a:solidFill>
                  <a:srgbClr val="0000FF"/>
                </a:solidFill>
              </a:rPr>
              <a:t>中间段：承上启下、照应前文</a:t>
            </a:r>
            <a:endParaRPr lang="en-US" altLang="zh-CN" b="1" dirty="0">
              <a:solidFill>
                <a:srgbClr val="0000FF"/>
              </a:solidFill>
            </a:endParaRPr>
          </a:p>
          <a:p>
            <a:pPr lvl="0"/>
            <a:r>
              <a:rPr lang="zh-CN" altLang="en-US" b="1" dirty="0">
                <a:solidFill>
                  <a:srgbClr val="0000FF"/>
                </a:solidFill>
              </a:rPr>
              <a:t>结尾段：篇末点题、总结全文、呼应开头、卒章显志、深化中心</a:t>
            </a:r>
            <a:endParaRPr lang="en-US" altLang="zh-CN" b="1" dirty="0">
              <a:solidFill>
                <a:srgbClr val="0000FF"/>
              </a:solidFill>
            </a:endParaRPr>
          </a:p>
          <a:p>
            <a:pPr lvl="0"/>
            <a:endParaRPr lang="en-US" altLang="zh-CN" dirty="0">
              <a:solidFill>
                <a:prstClr val="black"/>
              </a:solidFill>
            </a:endParaRPr>
          </a:p>
          <a:p>
            <a:r>
              <a:rPr lang="zh-CN" altLang="en-US" dirty="0">
                <a:solidFill>
                  <a:prstClr val="black"/>
                </a:solidFill>
              </a:rPr>
              <a:t>①</a:t>
            </a:r>
            <a:r>
              <a:rPr lang="zh-CN" altLang="en-US" dirty="0"/>
              <a:t>在结构上，</a:t>
            </a:r>
            <a:r>
              <a:rPr lang="zh-CN" altLang="en-US" b="1" dirty="0">
                <a:solidFill>
                  <a:srgbClr val="FF0000"/>
                </a:solidFill>
              </a:rPr>
              <a:t>承上启下</a:t>
            </a:r>
            <a:r>
              <a:rPr lang="zh-CN" altLang="en-US" b="1" dirty="0">
                <a:solidFill>
                  <a:srgbClr val="0000FF"/>
                </a:solidFill>
              </a:rPr>
              <a:t>（</a:t>
            </a:r>
            <a:r>
              <a:rPr lang="en-US" altLang="zh-CN" b="1" dirty="0">
                <a:solidFill>
                  <a:srgbClr val="0000FF"/>
                </a:solidFill>
              </a:rPr>
              <a:t>1</a:t>
            </a:r>
            <a:r>
              <a:rPr lang="zh-CN" altLang="en-US" b="1" dirty="0">
                <a:solidFill>
                  <a:srgbClr val="0000FF"/>
                </a:solidFill>
              </a:rPr>
              <a:t>分）</a:t>
            </a:r>
            <a:r>
              <a:rPr lang="zh-CN" altLang="en-US" dirty="0"/>
              <a:t>，承接</a:t>
            </a:r>
            <a:r>
              <a:rPr lang="zh-CN" altLang="en-US" b="1" dirty="0">
                <a:solidFill>
                  <a:srgbClr val="0000FF"/>
                </a:solidFill>
              </a:rPr>
              <a:t>上文古藤的</a:t>
            </a:r>
            <a:r>
              <a:rPr lang="zh-CN" altLang="en-US" b="1" dirty="0">
                <a:solidFill>
                  <a:srgbClr val="FF0000"/>
                </a:solidFill>
              </a:rPr>
              <a:t>生长起初依附于树</a:t>
            </a:r>
            <a:r>
              <a:rPr lang="zh-CN" altLang="en-US" b="1" dirty="0">
                <a:solidFill>
                  <a:srgbClr val="0000FF"/>
                </a:solidFill>
              </a:rPr>
              <a:t>（</a:t>
            </a:r>
            <a:r>
              <a:rPr lang="en-US" altLang="zh-CN" b="1" dirty="0">
                <a:solidFill>
                  <a:srgbClr val="0000FF"/>
                </a:solidFill>
              </a:rPr>
              <a:t>1</a:t>
            </a:r>
            <a:r>
              <a:rPr lang="zh-CN" altLang="en-US" b="1" dirty="0">
                <a:solidFill>
                  <a:srgbClr val="0000FF"/>
                </a:solidFill>
              </a:rPr>
              <a:t>分）</a:t>
            </a:r>
            <a:r>
              <a:rPr lang="zh-CN" altLang="en-US" dirty="0"/>
              <a:t>，引出</a:t>
            </a:r>
            <a:r>
              <a:rPr lang="zh-CN" altLang="en-US" b="1" dirty="0">
                <a:solidFill>
                  <a:srgbClr val="0000FF"/>
                </a:solidFill>
              </a:rPr>
              <a:t>后文瘦弱的女人</a:t>
            </a:r>
            <a:r>
              <a:rPr lang="zh-CN" altLang="en-US" b="1" dirty="0">
                <a:solidFill>
                  <a:srgbClr val="FF0000"/>
                </a:solidFill>
              </a:rPr>
              <a:t>独立地诠释出一个生命</a:t>
            </a:r>
            <a:r>
              <a:rPr lang="zh-CN" altLang="en-US" b="1" dirty="0">
                <a:solidFill>
                  <a:srgbClr val="0000FF"/>
                </a:solidFill>
              </a:rPr>
              <a:t>（</a:t>
            </a:r>
            <a:r>
              <a:rPr lang="en-US" altLang="zh-CN" b="1" dirty="0">
                <a:solidFill>
                  <a:srgbClr val="0000FF"/>
                </a:solidFill>
              </a:rPr>
              <a:t>1</a:t>
            </a:r>
            <a:r>
              <a:rPr lang="zh-CN" altLang="en-US" b="1" dirty="0">
                <a:solidFill>
                  <a:srgbClr val="0000FF"/>
                </a:solidFill>
              </a:rPr>
              <a:t>分）</a:t>
            </a:r>
            <a:r>
              <a:rPr lang="zh-CN" altLang="en-US" dirty="0"/>
              <a:t>。</a:t>
            </a:r>
            <a:endParaRPr lang="en-US" altLang="zh-CN" dirty="0"/>
          </a:p>
          <a:p>
            <a:r>
              <a:rPr lang="zh-CN" altLang="en-US" dirty="0">
                <a:solidFill>
                  <a:prstClr val="black"/>
                </a:solidFill>
              </a:rPr>
              <a:t>②</a:t>
            </a:r>
            <a:r>
              <a:rPr lang="zh-CN" altLang="en-US" dirty="0"/>
              <a:t>在内容上，</a:t>
            </a:r>
            <a:r>
              <a:rPr lang="zh-CN" altLang="en-US" b="1" dirty="0">
                <a:solidFill>
                  <a:srgbClr val="FF0000"/>
                </a:solidFill>
              </a:rPr>
              <a:t>由物及理</a:t>
            </a:r>
            <a:r>
              <a:rPr lang="zh-CN" altLang="en-US" dirty="0"/>
              <a:t>（</a:t>
            </a:r>
            <a:r>
              <a:rPr lang="en-US" altLang="zh-CN" dirty="0"/>
              <a:t>1</a:t>
            </a:r>
            <a:r>
              <a:rPr lang="zh-CN" altLang="en-US" dirty="0"/>
              <a:t>分），揭示了古藤</a:t>
            </a:r>
            <a:r>
              <a:rPr lang="zh-CN" altLang="en-US" b="1" dirty="0">
                <a:solidFill>
                  <a:srgbClr val="FF0000"/>
                </a:solidFill>
              </a:rPr>
              <a:t>从依附于树</a:t>
            </a:r>
            <a:r>
              <a:rPr lang="zh-CN" altLang="en-US" b="1" dirty="0">
                <a:solidFill>
                  <a:srgbClr val="0000FF"/>
                </a:solidFill>
              </a:rPr>
              <a:t>到</a:t>
            </a:r>
            <a:r>
              <a:rPr lang="zh-CN" altLang="en-US" b="1" dirty="0">
                <a:solidFill>
                  <a:srgbClr val="FF0000"/>
                </a:solidFill>
              </a:rPr>
              <a:t>独立面对生活中的一切艰难</a:t>
            </a:r>
            <a:r>
              <a:rPr lang="zh-CN" altLang="en-US" dirty="0"/>
              <a:t>的寓意。（</a:t>
            </a:r>
            <a:r>
              <a:rPr lang="en-US" altLang="zh-CN" dirty="0"/>
              <a:t>2</a:t>
            </a:r>
            <a:r>
              <a:rPr lang="zh-CN" altLang="en-US" dirty="0"/>
              <a:t>分）</a:t>
            </a:r>
            <a:endParaRPr lang="en-US" altLang="zh-CN" dirty="0"/>
          </a:p>
          <a:p>
            <a:endParaRPr lang="en-US" altLang="zh-CN" dirty="0"/>
          </a:p>
          <a:p>
            <a:endParaRPr lang="en-US" altLang="zh-CN" dirty="0"/>
          </a:p>
          <a:p>
            <a:endParaRPr lang="zh-CN" altLang="en-US" dirty="0"/>
          </a:p>
        </p:txBody>
      </p:sp>
    </p:spTree>
    <p:extLst>
      <p:ext uri="{BB962C8B-B14F-4D97-AF65-F5344CB8AC3E}">
        <p14:creationId xmlns:p14="http://schemas.microsoft.com/office/powerpoint/2010/main" val="302795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normAutofit/>
          </a:bodyPr>
          <a:lstStyle/>
          <a:p>
            <a:r>
              <a:rPr lang="en-US" altLang="zh-CN" dirty="0"/>
              <a:t>4</a:t>
            </a:r>
            <a:r>
              <a:rPr lang="zh-CN" altLang="en-US" dirty="0"/>
              <a:t>作者在第</a:t>
            </a:r>
            <a:r>
              <a:rPr lang="zh-CN" altLang="en-US" dirty="0">
                <a:solidFill>
                  <a:prstClr val="black"/>
                </a:solidFill>
              </a:rPr>
              <a:t>⑤</a:t>
            </a:r>
            <a:r>
              <a:rPr lang="zh-CN" altLang="en-US" dirty="0"/>
              <a:t>段写“自己为自己做桩，自己为自己相绕”，第</a:t>
            </a:r>
            <a:r>
              <a:rPr lang="en-US" altLang="zh-CN" dirty="0"/>
              <a:t>8</a:t>
            </a:r>
            <a:r>
              <a:rPr lang="zh-CN" altLang="en-US" dirty="0"/>
              <a:t>段却写“要依靠亲人，依靠师长，依靠领导，依靠社会”，这两种生存方式你更造成哪一种，请结合现实，谈谈你的看法。</a:t>
            </a:r>
            <a:r>
              <a:rPr lang="en-US" altLang="zh-CN" dirty="0"/>
              <a:t>(5</a:t>
            </a:r>
            <a:r>
              <a:rPr lang="zh-CN" altLang="en-US" dirty="0"/>
              <a:t>分</a:t>
            </a:r>
            <a:r>
              <a:rPr lang="en-US" altLang="zh-CN" dirty="0"/>
              <a:t>)</a:t>
            </a:r>
          </a:p>
          <a:p>
            <a:r>
              <a:rPr lang="zh-CN" altLang="en-US" b="1" dirty="0">
                <a:solidFill>
                  <a:srgbClr val="0000FF"/>
                </a:solidFill>
              </a:rPr>
              <a:t>答题格式：</a:t>
            </a:r>
            <a:endParaRPr lang="en-US" altLang="zh-CN" b="1" dirty="0">
              <a:solidFill>
                <a:srgbClr val="0000FF"/>
              </a:solidFill>
            </a:endParaRPr>
          </a:p>
          <a:p>
            <a:r>
              <a:rPr lang="zh-CN" altLang="en-US" b="1" dirty="0">
                <a:solidFill>
                  <a:srgbClr val="0000FF"/>
                </a:solidFill>
              </a:rPr>
              <a:t>表明观点</a:t>
            </a:r>
            <a:r>
              <a:rPr lang="en-US" altLang="zh-CN" b="1" dirty="0">
                <a:solidFill>
                  <a:srgbClr val="0000FF"/>
                </a:solidFill>
              </a:rPr>
              <a:t>+</a:t>
            </a:r>
            <a:r>
              <a:rPr lang="zh-CN" altLang="en-US" b="1" dirty="0">
                <a:solidFill>
                  <a:srgbClr val="0000FF"/>
                </a:solidFill>
              </a:rPr>
              <a:t>内应原文分析</a:t>
            </a:r>
            <a:r>
              <a:rPr lang="en-US" altLang="zh-CN" b="1" dirty="0">
                <a:solidFill>
                  <a:srgbClr val="0000FF"/>
                </a:solidFill>
              </a:rPr>
              <a:t>+</a:t>
            </a:r>
            <a:r>
              <a:rPr lang="zh-CN" altLang="en-US" b="1" dirty="0">
                <a:solidFill>
                  <a:srgbClr val="0000FF"/>
                </a:solidFill>
              </a:rPr>
              <a:t>外联生活阐明理由</a:t>
            </a:r>
            <a:endParaRPr lang="en-US" altLang="zh-CN" b="1" dirty="0">
              <a:solidFill>
                <a:srgbClr val="0000FF"/>
              </a:solidFill>
            </a:endParaRPr>
          </a:p>
          <a:p>
            <a:endParaRPr lang="en-US" altLang="zh-CN" dirty="0"/>
          </a:p>
          <a:p>
            <a:r>
              <a:rPr lang="en-US" altLang="zh-CN" dirty="0"/>
              <a:t>①</a:t>
            </a:r>
            <a:r>
              <a:rPr lang="zh-CN" altLang="en-US" dirty="0">
                <a:solidFill>
                  <a:prstClr val="black"/>
                </a:solidFill>
              </a:rPr>
              <a:t>我更赞成</a:t>
            </a:r>
            <a:r>
              <a:rPr lang="zh-CN" altLang="en-US" b="1" dirty="0">
                <a:solidFill>
                  <a:srgbClr val="0000FF"/>
                </a:solidFill>
              </a:rPr>
              <a:t>第一种不依附于人</a:t>
            </a:r>
            <a:r>
              <a:rPr lang="zh-CN" altLang="en-US" dirty="0">
                <a:solidFill>
                  <a:prstClr val="black"/>
                </a:solidFill>
              </a:rPr>
              <a:t>（</a:t>
            </a:r>
            <a:r>
              <a:rPr lang="en-US" altLang="zh-CN" dirty="0">
                <a:solidFill>
                  <a:prstClr val="black"/>
                </a:solidFill>
              </a:rPr>
              <a:t>1</a:t>
            </a:r>
            <a:r>
              <a:rPr lang="zh-CN" altLang="en-US" dirty="0">
                <a:solidFill>
                  <a:prstClr val="black"/>
                </a:solidFill>
              </a:rPr>
              <a:t>分）</a:t>
            </a:r>
            <a:endParaRPr lang="en-US" altLang="zh-CN" dirty="0">
              <a:solidFill>
                <a:prstClr val="black"/>
              </a:solidFill>
            </a:endParaRPr>
          </a:p>
          <a:p>
            <a:r>
              <a:rPr lang="en-US" altLang="zh-CN" dirty="0"/>
              <a:t>②</a:t>
            </a:r>
            <a:r>
              <a:rPr lang="zh-CN" altLang="en-US" dirty="0">
                <a:solidFill>
                  <a:prstClr val="black"/>
                </a:solidFill>
              </a:rPr>
              <a:t> “</a:t>
            </a:r>
            <a:r>
              <a:rPr lang="zh-CN" altLang="en-US" b="1" dirty="0">
                <a:solidFill>
                  <a:prstClr val="black"/>
                </a:solidFill>
              </a:rPr>
              <a:t>自己为自己做桩，自己为自己相绕</a:t>
            </a:r>
            <a:r>
              <a:rPr lang="zh-CN" altLang="en-US" dirty="0">
                <a:solidFill>
                  <a:prstClr val="black"/>
                </a:solidFill>
              </a:rPr>
              <a:t>”强调了</a:t>
            </a:r>
            <a:r>
              <a:rPr lang="zh-CN" altLang="en-US" b="1" dirty="0">
                <a:solidFill>
                  <a:srgbClr val="0000FF"/>
                </a:solidFill>
              </a:rPr>
              <a:t>古藤独立顽强、不屈地生存，并与生活中的各种困难抗争</a:t>
            </a:r>
            <a:r>
              <a:rPr lang="zh-CN" altLang="en-US" dirty="0">
                <a:solidFill>
                  <a:prstClr val="black"/>
                </a:solidFill>
              </a:rPr>
              <a:t>，这才能体现出生命的价值与意义（</a:t>
            </a:r>
            <a:r>
              <a:rPr lang="en-US" altLang="zh-CN" dirty="0">
                <a:solidFill>
                  <a:prstClr val="black"/>
                </a:solidFill>
              </a:rPr>
              <a:t>2</a:t>
            </a:r>
            <a:r>
              <a:rPr lang="zh-CN" altLang="en-US" dirty="0">
                <a:solidFill>
                  <a:prstClr val="black"/>
                </a:solidFill>
              </a:rPr>
              <a:t>分）</a:t>
            </a:r>
            <a:endParaRPr lang="en-US" altLang="zh-CN" dirty="0">
              <a:solidFill>
                <a:prstClr val="black"/>
              </a:solidFill>
            </a:endParaRPr>
          </a:p>
          <a:p>
            <a:r>
              <a:rPr lang="en-US" altLang="zh-CN" dirty="0"/>
              <a:t>③</a:t>
            </a:r>
            <a:r>
              <a:rPr lang="zh-CN" altLang="en-US" dirty="0">
                <a:solidFill>
                  <a:prstClr val="black"/>
                </a:solidFill>
              </a:rPr>
              <a:t>在学习中，</a:t>
            </a:r>
            <a:r>
              <a:rPr lang="zh-CN" altLang="en-US" b="1" dirty="0">
                <a:solidFill>
                  <a:prstClr val="black"/>
                </a:solidFill>
              </a:rPr>
              <a:t>我经常会遇到各种各样的困难，有时会情绪低落、焦虑</a:t>
            </a:r>
            <a:r>
              <a:rPr lang="zh-CN" altLang="en-US" dirty="0">
                <a:solidFill>
                  <a:prstClr val="black"/>
                </a:solidFill>
              </a:rPr>
              <a:t>，这样的心理困境</a:t>
            </a:r>
            <a:r>
              <a:rPr lang="zh-CN" altLang="en-US" b="1" dirty="0">
                <a:solidFill>
                  <a:srgbClr val="0000FF"/>
                </a:solidFill>
              </a:rPr>
              <a:t>只有靠我自己去承担、面对</a:t>
            </a:r>
            <a:r>
              <a:rPr lang="zh-CN" altLang="en-US" dirty="0">
                <a:solidFill>
                  <a:prstClr val="black"/>
                </a:solidFill>
              </a:rPr>
              <a:t>，爸爸妈妈也体会不了，（</a:t>
            </a:r>
            <a:r>
              <a:rPr lang="en-US" altLang="zh-CN" dirty="0">
                <a:solidFill>
                  <a:prstClr val="black"/>
                </a:solidFill>
              </a:rPr>
              <a:t>1</a:t>
            </a:r>
            <a:r>
              <a:rPr lang="zh-CN" altLang="en-US" dirty="0">
                <a:solidFill>
                  <a:prstClr val="black"/>
                </a:solidFill>
              </a:rPr>
              <a:t>分）</a:t>
            </a:r>
            <a:endParaRPr lang="en-US" altLang="zh-CN" dirty="0">
              <a:solidFill>
                <a:prstClr val="black"/>
              </a:solidFill>
            </a:endParaRPr>
          </a:p>
          <a:p>
            <a:r>
              <a:rPr lang="en-US" altLang="zh-CN" dirty="0"/>
              <a:t>④</a:t>
            </a:r>
            <a:r>
              <a:rPr lang="zh-CN" altLang="en-US" dirty="0"/>
              <a:t>当我一力承担之后，</a:t>
            </a:r>
            <a:r>
              <a:rPr lang="zh-CN" altLang="en-US" b="1" dirty="0">
                <a:solidFill>
                  <a:srgbClr val="0000FF"/>
                </a:solidFill>
              </a:rPr>
              <a:t>我会发现自己长大了，“渡劫”成功</a:t>
            </a:r>
            <a:r>
              <a:rPr lang="zh-CN" altLang="en-US" dirty="0"/>
              <a:t>，有一种自豪感</a:t>
            </a:r>
            <a:r>
              <a:rPr lang="en-US" altLang="zh-CN" dirty="0"/>
              <a:t>(1</a:t>
            </a:r>
            <a:r>
              <a:rPr lang="zh-CN" altLang="en-US" dirty="0"/>
              <a:t>分</a:t>
            </a:r>
            <a:r>
              <a:rPr lang="en-US" altLang="zh-CN" dirty="0"/>
              <a:t>)</a:t>
            </a:r>
            <a:r>
              <a:rPr lang="zh-CN" altLang="en-US" dirty="0"/>
              <a:t> 。</a:t>
            </a:r>
          </a:p>
          <a:p>
            <a:endParaRPr lang="zh-CN" altLang="en-US" dirty="0"/>
          </a:p>
        </p:txBody>
      </p:sp>
    </p:spTree>
    <p:extLst>
      <p:ext uri="{BB962C8B-B14F-4D97-AF65-F5344CB8AC3E}">
        <p14:creationId xmlns:p14="http://schemas.microsoft.com/office/powerpoint/2010/main" val="8497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pPr lvl="0"/>
            <a:r>
              <a:rPr lang="zh-CN" altLang="en-US" dirty="0">
                <a:solidFill>
                  <a:prstClr val="black"/>
                </a:solidFill>
              </a:rPr>
              <a:t>示例二：</a:t>
            </a:r>
            <a:endParaRPr lang="en-US" altLang="zh-CN" dirty="0">
              <a:solidFill>
                <a:prstClr val="black"/>
              </a:solidFill>
            </a:endParaRPr>
          </a:p>
          <a:p>
            <a:pPr lvl="0"/>
            <a:r>
              <a:rPr lang="en-US" altLang="zh-CN" dirty="0">
                <a:solidFill>
                  <a:prstClr val="black"/>
                </a:solidFill>
              </a:rPr>
              <a:t>①</a:t>
            </a:r>
            <a:r>
              <a:rPr lang="zh-CN" altLang="en-US" dirty="0">
                <a:solidFill>
                  <a:prstClr val="black"/>
                </a:solidFill>
              </a:rPr>
              <a:t>我更</a:t>
            </a:r>
            <a:r>
              <a:rPr lang="zh-CN" altLang="en-US" b="1" dirty="0">
                <a:solidFill>
                  <a:srgbClr val="0000FF"/>
                </a:solidFill>
              </a:rPr>
              <a:t>赞成第二种</a:t>
            </a:r>
            <a:r>
              <a:rPr lang="zh-CN" altLang="en-US" dirty="0">
                <a:solidFill>
                  <a:prstClr val="black"/>
                </a:solidFill>
              </a:rPr>
              <a:t>，要尽量依靠亲人、依靠师长、依靠领导、依靠社会（</a:t>
            </a:r>
            <a:r>
              <a:rPr lang="en-US" altLang="zh-CN" dirty="0">
                <a:solidFill>
                  <a:prstClr val="black"/>
                </a:solidFill>
              </a:rPr>
              <a:t>1</a:t>
            </a:r>
            <a:r>
              <a:rPr lang="zh-CN" altLang="en-US" dirty="0">
                <a:solidFill>
                  <a:prstClr val="black"/>
                </a:solidFill>
              </a:rPr>
              <a:t>分） </a:t>
            </a:r>
            <a:endParaRPr lang="en-US" altLang="zh-CN" dirty="0">
              <a:solidFill>
                <a:prstClr val="black"/>
              </a:solidFill>
            </a:endParaRPr>
          </a:p>
          <a:p>
            <a:pPr lvl="0"/>
            <a:r>
              <a:rPr lang="en-US" altLang="zh-CN" dirty="0">
                <a:solidFill>
                  <a:prstClr val="black"/>
                </a:solidFill>
              </a:rPr>
              <a:t>②</a:t>
            </a:r>
            <a:r>
              <a:rPr lang="zh-CN" altLang="en-US" dirty="0">
                <a:solidFill>
                  <a:prstClr val="black"/>
                </a:solidFill>
              </a:rPr>
              <a:t>文中的</a:t>
            </a:r>
            <a:r>
              <a:rPr lang="zh-CN" altLang="en-US" b="1" dirty="0">
                <a:solidFill>
                  <a:srgbClr val="0000FF"/>
                </a:solidFill>
              </a:rPr>
              <a:t>古藤在生长初期是依附于树而生存的</a:t>
            </a:r>
            <a:r>
              <a:rPr lang="zh-CN" altLang="en-US" dirty="0">
                <a:solidFill>
                  <a:prstClr val="black"/>
                </a:solidFill>
              </a:rPr>
              <a:t>，（</a:t>
            </a:r>
            <a:r>
              <a:rPr lang="en-US" altLang="zh-CN" dirty="0">
                <a:solidFill>
                  <a:prstClr val="black"/>
                </a:solidFill>
              </a:rPr>
              <a:t>2</a:t>
            </a:r>
            <a:r>
              <a:rPr lang="zh-CN" altLang="en-US" dirty="0">
                <a:solidFill>
                  <a:prstClr val="black"/>
                </a:solidFill>
              </a:rPr>
              <a:t>分）</a:t>
            </a:r>
            <a:endParaRPr lang="en-US" altLang="zh-CN" dirty="0">
              <a:solidFill>
                <a:prstClr val="black"/>
              </a:solidFill>
            </a:endParaRPr>
          </a:p>
          <a:p>
            <a:pPr lvl="0"/>
            <a:r>
              <a:rPr lang="en-US" altLang="zh-CN" dirty="0">
                <a:solidFill>
                  <a:prstClr val="black"/>
                </a:solidFill>
              </a:rPr>
              <a:t>③</a:t>
            </a:r>
            <a:r>
              <a:rPr lang="zh-CN" altLang="en-US" dirty="0">
                <a:solidFill>
                  <a:prstClr val="black"/>
                </a:solidFill>
              </a:rPr>
              <a:t>我在</a:t>
            </a:r>
            <a:r>
              <a:rPr lang="zh-CN" altLang="en-US" b="1" dirty="0">
                <a:solidFill>
                  <a:srgbClr val="0000FF"/>
                </a:solidFill>
              </a:rPr>
              <a:t>做数学题</a:t>
            </a:r>
            <a:r>
              <a:rPr lang="zh-CN" altLang="en-US" dirty="0">
                <a:solidFill>
                  <a:prstClr val="black"/>
                </a:solidFill>
              </a:rPr>
              <a:t>的时候，百思不得其解，</a:t>
            </a:r>
            <a:r>
              <a:rPr lang="zh-CN" altLang="en-US" b="1" dirty="0">
                <a:solidFill>
                  <a:srgbClr val="0000FF"/>
                </a:solidFill>
              </a:rPr>
              <a:t>独立思考无法完成（</a:t>
            </a:r>
            <a:r>
              <a:rPr lang="en-US" altLang="zh-CN" b="1" dirty="0">
                <a:solidFill>
                  <a:srgbClr val="0000FF"/>
                </a:solidFill>
              </a:rPr>
              <a:t>1</a:t>
            </a:r>
            <a:r>
              <a:rPr lang="zh-CN" altLang="en-US" b="1" dirty="0">
                <a:solidFill>
                  <a:srgbClr val="0000FF"/>
                </a:solidFill>
              </a:rPr>
              <a:t>分）</a:t>
            </a:r>
            <a:endParaRPr lang="en-US" altLang="zh-CN" b="1" dirty="0">
              <a:solidFill>
                <a:srgbClr val="0000FF"/>
              </a:solidFill>
            </a:endParaRPr>
          </a:p>
          <a:p>
            <a:r>
              <a:rPr lang="en-US" altLang="zh-CN" dirty="0">
                <a:solidFill>
                  <a:prstClr val="black"/>
                </a:solidFill>
              </a:rPr>
              <a:t>④</a:t>
            </a:r>
            <a:r>
              <a:rPr lang="zh-CN" altLang="en-US" dirty="0">
                <a:solidFill>
                  <a:prstClr val="black"/>
                </a:solidFill>
              </a:rPr>
              <a:t>这时候我就需要去</a:t>
            </a:r>
            <a:r>
              <a:rPr lang="zh-CN" altLang="en-US" b="1" dirty="0">
                <a:solidFill>
                  <a:srgbClr val="0000FF"/>
                </a:solidFill>
              </a:rPr>
              <a:t>请教同学或老师</a:t>
            </a:r>
            <a:r>
              <a:rPr lang="zh-CN" altLang="en-US" dirty="0">
                <a:solidFill>
                  <a:prstClr val="black"/>
                </a:solidFill>
              </a:rPr>
              <a:t>，这样我既可以</a:t>
            </a:r>
            <a:r>
              <a:rPr lang="zh-CN" altLang="en-US" b="1" dirty="0">
                <a:solidFill>
                  <a:srgbClr val="0000FF"/>
                </a:solidFill>
              </a:rPr>
              <a:t>完成作业，</a:t>
            </a:r>
            <a:r>
              <a:rPr lang="zh-CN" altLang="en-US" dirty="0">
                <a:solidFill>
                  <a:prstClr val="black"/>
                </a:solidFill>
              </a:rPr>
              <a:t>更能够</a:t>
            </a:r>
            <a:r>
              <a:rPr lang="zh-CN" altLang="en-US" b="1" dirty="0">
                <a:solidFill>
                  <a:srgbClr val="0000FF"/>
                </a:solidFill>
              </a:rPr>
              <a:t>提高效率</a:t>
            </a:r>
            <a:r>
              <a:rPr lang="zh-CN" altLang="en-US" dirty="0">
                <a:solidFill>
                  <a:prstClr val="black"/>
                </a:solidFill>
              </a:rPr>
              <a:t>。（</a:t>
            </a:r>
            <a:r>
              <a:rPr lang="en-US" altLang="zh-CN" dirty="0">
                <a:solidFill>
                  <a:prstClr val="black"/>
                </a:solidFill>
              </a:rPr>
              <a:t>1</a:t>
            </a:r>
            <a:r>
              <a:rPr lang="zh-CN" altLang="en-US" dirty="0">
                <a:solidFill>
                  <a:prstClr val="black"/>
                </a:solidFill>
              </a:rPr>
              <a:t>分）</a:t>
            </a:r>
          </a:p>
          <a:p>
            <a:pPr lvl="0"/>
            <a:r>
              <a:rPr lang="en-US" altLang="zh-CN" dirty="0">
                <a:solidFill>
                  <a:prstClr val="black"/>
                </a:solidFill>
              </a:rPr>
              <a:t>;</a:t>
            </a:r>
            <a:endParaRPr lang="zh-CN" altLang="en-US" dirty="0"/>
          </a:p>
        </p:txBody>
      </p:sp>
    </p:spTree>
    <p:extLst>
      <p:ext uri="{BB962C8B-B14F-4D97-AF65-F5344CB8AC3E}">
        <p14:creationId xmlns:p14="http://schemas.microsoft.com/office/powerpoint/2010/main" val="769191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zh-CN" altLang="en-US" dirty="0"/>
              <a:t>示例三：</a:t>
            </a:r>
            <a:endParaRPr lang="en-US" altLang="zh-CN" dirty="0"/>
          </a:p>
          <a:p>
            <a:r>
              <a:rPr lang="zh-CN" altLang="zh-CN" dirty="0"/>
              <a:t>①</a:t>
            </a:r>
            <a:r>
              <a:rPr lang="zh-CN" altLang="en-US" dirty="0"/>
              <a:t>我认为在</a:t>
            </a:r>
            <a:r>
              <a:rPr lang="zh-CN" altLang="en-US" b="1" dirty="0">
                <a:solidFill>
                  <a:srgbClr val="0000FF"/>
                </a:solidFill>
              </a:rPr>
              <a:t>人生初期应该</a:t>
            </a:r>
            <a:r>
              <a:rPr lang="zh-CN" altLang="en-US" dirty="0"/>
              <a:t>是</a:t>
            </a:r>
            <a:r>
              <a:rPr lang="zh-CN" altLang="en-US" u="sng" dirty="0"/>
              <a:t>依靠亲人、师长、领导、社会</a:t>
            </a:r>
            <a:r>
              <a:rPr lang="zh-CN" altLang="en-US" dirty="0"/>
              <a:t>；而在</a:t>
            </a:r>
            <a:r>
              <a:rPr lang="zh-CN" altLang="en-US" b="1" dirty="0">
                <a:solidFill>
                  <a:srgbClr val="0000FF"/>
                </a:solidFill>
              </a:rPr>
              <a:t>成年以后</a:t>
            </a:r>
            <a:r>
              <a:rPr lang="zh-CN" altLang="en-US" dirty="0"/>
              <a:t>应该</a:t>
            </a:r>
            <a:r>
              <a:rPr lang="zh-CN" altLang="en-US" u="sng" dirty="0"/>
              <a:t>独自面对生活中的一切</a:t>
            </a:r>
            <a:r>
              <a:rPr lang="zh-CN" altLang="en-US" dirty="0"/>
              <a:t>。（</a:t>
            </a:r>
            <a:r>
              <a:rPr lang="en-US" altLang="zh-CN" dirty="0"/>
              <a:t>1</a:t>
            </a:r>
            <a:r>
              <a:rPr lang="zh-CN" altLang="en-US" dirty="0"/>
              <a:t>分）</a:t>
            </a:r>
            <a:endParaRPr lang="en-US" altLang="zh-CN" dirty="0"/>
          </a:p>
          <a:p>
            <a:r>
              <a:rPr lang="zh-CN" altLang="en-US" dirty="0"/>
              <a:t>②古藤在在</a:t>
            </a:r>
            <a:r>
              <a:rPr lang="zh-CN" altLang="en-US" b="1" dirty="0">
                <a:solidFill>
                  <a:srgbClr val="0000FF"/>
                </a:solidFill>
              </a:rPr>
              <a:t>生长初期是依附于树而生存的，而在树倒塌以后古藤挣扎之后又活出了自己的个性</a:t>
            </a:r>
            <a:r>
              <a:rPr lang="zh-CN" altLang="en-US" dirty="0"/>
              <a:t>。（</a:t>
            </a:r>
            <a:r>
              <a:rPr lang="en-US" altLang="zh-CN" dirty="0"/>
              <a:t>2</a:t>
            </a:r>
            <a:r>
              <a:rPr lang="zh-CN" altLang="en-US" dirty="0"/>
              <a:t>分）</a:t>
            </a:r>
            <a:endParaRPr lang="en-US" altLang="zh-CN" dirty="0"/>
          </a:p>
          <a:p>
            <a:r>
              <a:rPr lang="zh-CN" altLang="en-US" dirty="0"/>
              <a:t>③在我们的</a:t>
            </a:r>
            <a:r>
              <a:rPr lang="zh-CN" altLang="en-US" u="sng" dirty="0"/>
              <a:t>还提时代，我们需要父母的倾心呵护</a:t>
            </a:r>
            <a:r>
              <a:rPr lang="zh-CN" altLang="en-US" dirty="0"/>
              <a:t>，这样我们会少受伤害；而在</a:t>
            </a:r>
            <a:r>
              <a:rPr lang="zh-CN" altLang="en-US" u="sng" dirty="0"/>
              <a:t>成年以后应独自承担生活中的磨难</a:t>
            </a:r>
            <a:r>
              <a:rPr lang="zh-CN" altLang="en-US" dirty="0"/>
              <a:t>，才能独挡一面（</a:t>
            </a:r>
            <a:r>
              <a:rPr lang="en-US" altLang="zh-CN" dirty="0"/>
              <a:t>2</a:t>
            </a:r>
            <a:r>
              <a:rPr lang="zh-CN" altLang="en-US" dirty="0"/>
              <a:t>分）</a:t>
            </a:r>
            <a:endParaRPr lang="en-US" altLang="zh-CN" dirty="0"/>
          </a:p>
        </p:txBody>
      </p:sp>
    </p:spTree>
    <p:extLst>
      <p:ext uri="{BB962C8B-B14F-4D97-AF65-F5344CB8AC3E}">
        <p14:creationId xmlns:p14="http://schemas.microsoft.com/office/powerpoint/2010/main" val="34804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zh-CN" altLang="en-US" dirty="0"/>
              <a:t>仿写：要求句式相似，由物及理。</a:t>
            </a:r>
            <a:endParaRPr lang="en-US" altLang="zh-CN" dirty="0"/>
          </a:p>
          <a:p>
            <a:r>
              <a:rPr lang="zh-CN" altLang="en-US" dirty="0"/>
              <a:t>花和人都会遇到各种各样的不幸，但生命的长河是无止境的。</a:t>
            </a:r>
            <a:endParaRPr lang="en-US" altLang="zh-CN" dirty="0"/>
          </a:p>
          <a:p>
            <a:endParaRPr lang="en-US" altLang="zh-CN" dirty="0"/>
          </a:p>
          <a:p>
            <a:r>
              <a:rPr lang="zh-CN" altLang="en-US" dirty="0"/>
              <a:t>古藤和人都会</a:t>
            </a:r>
            <a:r>
              <a:rPr lang="zh-CN" altLang="en-US" u="sng" dirty="0"/>
              <a:t>                               </a:t>
            </a:r>
            <a:r>
              <a:rPr lang="zh-CN" altLang="en-US" dirty="0"/>
              <a:t>，但</a:t>
            </a:r>
            <a:r>
              <a:rPr lang="zh-CN" altLang="en-US" u="sng" dirty="0"/>
              <a:t>                                       </a:t>
            </a:r>
            <a:r>
              <a:rPr lang="zh-CN" altLang="en-US" dirty="0"/>
              <a:t> ；</a:t>
            </a:r>
            <a:endParaRPr lang="en-US" altLang="zh-CN" dirty="0"/>
          </a:p>
          <a:p>
            <a:r>
              <a:rPr lang="zh-CN" altLang="en-US" dirty="0"/>
              <a:t>丁香花和人</a:t>
            </a:r>
            <a:r>
              <a:rPr lang="zh-CN" altLang="en-US" dirty="0">
                <a:solidFill>
                  <a:prstClr val="black"/>
                </a:solidFill>
              </a:rPr>
              <a:t>都会</a:t>
            </a:r>
            <a:r>
              <a:rPr lang="zh-CN" altLang="en-US" u="sng" dirty="0">
                <a:solidFill>
                  <a:prstClr val="black"/>
                </a:solidFill>
              </a:rPr>
              <a:t>                               </a:t>
            </a:r>
            <a:r>
              <a:rPr lang="zh-CN" altLang="en-US" dirty="0">
                <a:solidFill>
                  <a:prstClr val="black"/>
                </a:solidFill>
              </a:rPr>
              <a:t>，但</a:t>
            </a:r>
            <a:r>
              <a:rPr lang="zh-CN" altLang="en-US" u="sng" dirty="0">
                <a:solidFill>
                  <a:prstClr val="black"/>
                </a:solidFill>
              </a:rPr>
              <a:t>                                     ；</a:t>
            </a:r>
            <a:endParaRPr lang="en-US" altLang="zh-CN" u="sng" dirty="0">
              <a:solidFill>
                <a:prstClr val="black"/>
              </a:solidFill>
            </a:endParaRPr>
          </a:p>
          <a:p>
            <a:pPr lvl="0"/>
            <a:r>
              <a:rPr lang="zh-CN" altLang="en-US" dirty="0">
                <a:solidFill>
                  <a:prstClr val="black"/>
                </a:solidFill>
              </a:rPr>
              <a:t>洋槐和人都会</a:t>
            </a:r>
            <a:r>
              <a:rPr lang="zh-CN" altLang="en-US" u="sng" dirty="0">
                <a:solidFill>
                  <a:prstClr val="black"/>
                </a:solidFill>
              </a:rPr>
              <a:t>                               </a:t>
            </a:r>
            <a:r>
              <a:rPr lang="zh-CN" altLang="en-US" dirty="0">
                <a:solidFill>
                  <a:prstClr val="black"/>
                </a:solidFill>
              </a:rPr>
              <a:t>，但</a:t>
            </a:r>
            <a:r>
              <a:rPr lang="zh-CN" altLang="en-US" u="sng" dirty="0">
                <a:solidFill>
                  <a:prstClr val="black"/>
                </a:solidFill>
              </a:rPr>
              <a:t>                                     。</a:t>
            </a:r>
            <a:endParaRPr lang="zh-CN" altLang="en-US" dirty="0"/>
          </a:p>
        </p:txBody>
      </p:sp>
    </p:spTree>
    <p:extLst>
      <p:ext uri="{BB962C8B-B14F-4D97-AF65-F5344CB8AC3E}">
        <p14:creationId xmlns:p14="http://schemas.microsoft.com/office/powerpoint/2010/main" val="3487640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F2FAA6-327B-4EB6-912F-A76A46948F91}"/>
              </a:ext>
            </a:extLst>
          </p:cNvPr>
          <p:cNvSpPr>
            <a:spLocks noGrp="1"/>
          </p:cNvSpPr>
          <p:nvPr>
            <p:ph type="ctrTitle"/>
          </p:nvPr>
        </p:nvSpPr>
        <p:spPr/>
        <p:txBody>
          <a:bodyPr/>
          <a:lstStyle/>
          <a:p>
            <a:r>
              <a:rPr lang="zh-CN" altLang="en-US" dirty="0"/>
              <a:t>丁香花</a:t>
            </a:r>
          </a:p>
        </p:txBody>
      </p:sp>
      <p:sp>
        <p:nvSpPr>
          <p:cNvPr id="3" name="副标题 2">
            <a:extLst>
              <a:ext uri="{FF2B5EF4-FFF2-40B4-BE49-F238E27FC236}">
                <a16:creationId xmlns:a16="http://schemas.microsoft.com/office/drawing/2014/main" id="{B9B2E670-8981-4907-B3C6-D662CCF5B6F6}"/>
              </a:ext>
            </a:extLst>
          </p:cNvPr>
          <p:cNvSpPr>
            <a:spLocks noGrp="1"/>
          </p:cNvSpPr>
          <p:nvPr>
            <p:ph type="subTitle" idx="1"/>
          </p:nvPr>
        </p:nvSpPr>
        <p:spPr/>
        <p:txBody>
          <a:bodyPr/>
          <a:lstStyle/>
          <a:p>
            <a:pPr algn="r"/>
            <a:r>
              <a:rPr lang="en-US" altLang="zh-CN" dirty="0"/>
              <a:t>P</a:t>
            </a:r>
            <a:r>
              <a:rPr lang="zh-CN" altLang="en-US" dirty="0"/>
              <a:t>全品现代文</a:t>
            </a:r>
            <a:r>
              <a:rPr lang="en-US" altLang="zh-CN" dirty="0"/>
              <a:t>63</a:t>
            </a:r>
            <a:r>
              <a:rPr lang="zh-CN" altLang="en-US" dirty="0"/>
              <a:t>页</a:t>
            </a:r>
          </a:p>
        </p:txBody>
      </p:sp>
    </p:spTree>
    <p:extLst>
      <p:ext uri="{BB962C8B-B14F-4D97-AF65-F5344CB8AC3E}">
        <p14:creationId xmlns:p14="http://schemas.microsoft.com/office/powerpoint/2010/main" val="1171657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en-US" altLang="zh-CN" dirty="0"/>
              <a:t>1.</a:t>
            </a:r>
            <a:r>
              <a:rPr lang="zh-CN" altLang="en-US" dirty="0"/>
              <a:t>在横线处填入恰当的文字，概括作者与丁香花相识的三次经历。（</a:t>
            </a:r>
            <a:r>
              <a:rPr lang="en-US" altLang="zh-CN" dirty="0"/>
              <a:t>6</a:t>
            </a:r>
            <a:r>
              <a:rPr lang="zh-CN" altLang="en-US" dirty="0"/>
              <a:t>分）</a:t>
            </a:r>
          </a:p>
          <a:p>
            <a:r>
              <a:rPr lang="zh-CN" altLang="en-US" dirty="0"/>
              <a:t>①在废品站的园艺书籍里初识丁香花→②</a:t>
            </a:r>
            <a:r>
              <a:rPr lang="zh-CN" altLang="en-US" u="sng" dirty="0"/>
              <a:t>          </a:t>
            </a:r>
            <a:r>
              <a:rPr lang="zh-CN" altLang="en-US" dirty="0"/>
              <a:t> 二识丁香花→</a:t>
            </a:r>
            <a:r>
              <a:rPr lang="zh-CN" altLang="en-US" u="sng" dirty="0"/>
              <a:t>          ③</a:t>
            </a:r>
            <a:r>
              <a:rPr lang="zh-CN" altLang="en-US" dirty="0"/>
              <a:t>三二识丁香花。</a:t>
            </a:r>
            <a:endParaRPr lang="en-US" altLang="zh-CN" dirty="0"/>
          </a:p>
          <a:p>
            <a:endParaRPr lang="en-US" altLang="zh-CN" dirty="0"/>
          </a:p>
          <a:p>
            <a:r>
              <a:rPr lang="zh-CN" altLang="en-US" dirty="0"/>
              <a:t>分析：</a:t>
            </a:r>
            <a:endParaRPr lang="en-US" altLang="zh-CN" dirty="0"/>
          </a:p>
          <a:p>
            <a:r>
              <a:rPr lang="zh-CN" altLang="zh-CN" dirty="0"/>
              <a:t>①</a:t>
            </a:r>
            <a:r>
              <a:rPr lang="zh-CN" altLang="en-US" dirty="0"/>
              <a:t>在</a:t>
            </a:r>
            <a:r>
              <a:rPr lang="zh-CN" altLang="en-US" b="1" dirty="0">
                <a:solidFill>
                  <a:srgbClr val="0000FF"/>
                </a:solidFill>
              </a:rPr>
              <a:t>废品站</a:t>
            </a:r>
            <a:r>
              <a:rPr lang="zh-CN" altLang="en-US" dirty="0"/>
              <a:t>的</a:t>
            </a:r>
            <a:r>
              <a:rPr lang="zh-CN" altLang="en-US" b="1" dirty="0">
                <a:solidFill>
                  <a:srgbClr val="FF0000"/>
                </a:solidFill>
              </a:rPr>
              <a:t>园艺</a:t>
            </a:r>
            <a:r>
              <a:rPr lang="zh-CN" altLang="en-US" b="1" dirty="0">
                <a:solidFill>
                  <a:srgbClr val="008000"/>
                </a:solidFill>
              </a:rPr>
              <a:t>书籍</a:t>
            </a:r>
            <a:r>
              <a:rPr lang="zh-CN" altLang="en-US" dirty="0"/>
              <a:t>里</a:t>
            </a:r>
            <a:endParaRPr lang="en-US" altLang="zh-CN" dirty="0"/>
          </a:p>
          <a:p>
            <a:r>
              <a:rPr lang="zh-CN" altLang="en-US" dirty="0"/>
              <a:t>答案：</a:t>
            </a:r>
            <a:endParaRPr lang="en-US" altLang="zh-CN" dirty="0"/>
          </a:p>
          <a:p>
            <a:r>
              <a:rPr lang="zh-CN" altLang="zh-CN" dirty="0"/>
              <a:t>②</a:t>
            </a:r>
            <a:r>
              <a:rPr lang="zh-CN" altLang="en-US" dirty="0"/>
              <a:t>在</a:t>
            </a:r>
            <a:r>
              <a:rPr lang="zh-CN" altLang="en-US" b="1" dirty="0">
                <a:solidFill>
                  <a:srgbClr val="0000FF"/>
                </a:solidFill>
              </a:rPr>
              <a:t>收音机</a:t>
            </a:r>
            <a:r>
              <a:rPr lang="zh-CN" altLang="en-US" dirty="0"/>
              <a:t>中</a:t>
            </a:r>
            <a:r>
              <a:rPr lang="zh-CN" altLang="en-US" b="1" dirty="0">
                <a:solidFill>
                  <a:srgbClr val="FF0000"/>
                </a:solidFill>
              </a:rPr>
              <a:t>陈涌泉</a:t>
            </a:r>
            <a:r>
              <a:rPr lang="zh-CN" altLang="en-US" dirty="0"/>
              <a:t>的</a:t>
            </a:r>
            <a:r>
              <a:rPr lang="zh-CN" altLang="en-US" b="1" dirty="0">
                <a:solidFill>
                  <a:srgbClr val="008000"/>
                </a:solidFill>
              </a:rPr>
              <a:t>单口相声</a:t>
            </a:r>
            <a:r>
              <a:rPr lang="zh-CN" altLang="en-US" dirty="0"/>
              <a:t>里（</a:t>
            </a:r>
            <a:r>
              <a:rPr lang="en-US" altLang="zh-CN" dirty="0"/>
              <a:t>3</a:t>
            </a:r>
            <a:r>
              <a:rPr lang="zh-CN" altLang="en-US" dirty="0"/>
              <a:t>分）</a:t>
            </a:r>
            <a:endParaRPr lang="en-US" altLang="zh-CN" dirty="0"/>
          </a:p>
          <a:p>
            <a:r>
              <a:rPr lang="zh-CN" altLang="en-US" dirty="0"/>
              <a:t>③在</a:t>
            </a:r>
            <a:r>
              <a:rPr lang="zh-CN" altLang="en-US" b="1" dirty="0">
                <a:solidFill>
                  <a:srgbClr val="0000FF"/>
                </a:solidFill>
              </a:rPr>
              <a:t>深夜</a:t>
            </a:r>
            <a:r>
              <a:rPr lang="zh-CN" altLang="en-US" b="1" dirty="0">
                <a:solidFill>
                  <a:srgbClr val="FF0000"/>
                </a:solidFill>
              </a:rPr>
              <a:t>深胡同</a:t>
            </a:r>
            <a:r>
              <a:rPr lang="zh-CN" altLang="en-US" dirty="0"/>
              <a:t>的</a:t>
            </a:r>
            <a:r>
              <a:rPr lang="zh-CN" altLang="en-US" b="1" dirty="0">
                <a:solidFill>
                  <a:srgbClr val="008000"/>
                </a:solidFill>
              </a:rPr>
              <a:t>路灯下</a:t>
            </a:r>
            <a:r>
              <a:rPr lang="zh-CN" altLang="en-US" dirty="0"/>
              <a:t>（</a:t>
            </a:r>
            <a:r>
              <a:rPr lang="en-US" altLang="zh-CN" dirty="0"/>
              <a:t>3</a:t>
            </a:r>
            <a:r>
              <a:rPr lang="zh-CN" altLang="en-US" dirty="0"/>
              <a:t>分）</a:t>
            </a:r>
          </a:p>
        </p:txBody>
      </p:sp>
    </p:spTree>
    <p:extLst>
      <p:ext uri="{BB962C8B-B14F-4D97-AF65-F5344CB8AC3E}">
        <p14:creationId xmlns:p14="http://schemas.microsoft.com/office/powerpoint/2010/main" val="543780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 calcmode="lin" valueType="num">
                                      <p:cBhvr additive="base">
                                        <p:cTn id="2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pPr lvl="0"/>
            <a:r>
              <a:rPr lang="en-US" altLang="zh-CN" dirty="0">
                <a:solidFill>
                  <a:prstClr val="black"/>
                </a:solidFill>
              </a:rPr>
              <a:t>2.</a:t>
            </a:r>
            <a:r>
              <a:rPr lang="zh-CN" altLang="en-US" dirty="0">
                <a:solidFill>
                  <a:prstClr val="black"/>
                </a:solidFill>
              </a:rPr>
              <a:t>第③段画线句子在结构上有什么作用？请简要分析。</a:t>
            </a:r>
            <a:r>
              <a:rPr lang="en-US" altLang="zh-CN" dirty="0">
                <a:solidFill>
                  <a:prstClr val="black"/>
                </a:solidFill>
              </a:rPr>
              <a:t>(3</a:t>
            </a:r>
            <a:r>
              <a:rPr lang="zh-CN" altLang="en-US" dirty="0">
                <a:solidFill>
                  <a:prstClr val="black"/>
                </a:solidFill>
              </a:rPr>
              <a:t>分</a:t>
            </a:r>
            <a:r>
              <a:rPr lang="en-US" altLang="zh-CN" dirty="0">
                <a:solidFill>
                  <a:prstClr val="black"/>
                </a:solidFill>
              </a:rPr>
              <a:t>)</a:t>
            </a:r>
          </a:p>
          <a:p>
            <a:pPr lvl="0"/>
            <a:endParaRPr lang="en-US" altLang="zh-CN" dirty="0">
              <a:solidFill>
                <a:prstClr val="black"/>
              </a:solidFill>
            </a:endParaRPr>
          </a:p>
          <a:p>
            <a:pPr lvl="0"/>
            <a:r>
              <a:rPr lang="zh-CN" altLang="en-US" dirty="0">
                <a:solidFill>
                  <a:prstClr val="black"/>
                </a:solidFill>
              </a:rPr>
              <a:t>分析：记叙文中结构上的作用</a:t>
            </a:r>
            <a:endParaRPr lang="en-US" altLang="zh-CN" dirty="0">
              <a:solidFill>
                <a:prstClr val="black"/>
              </a:solidFill>
            </a:endParaRPr>
          </a:p>
          <a:p>
            <a:pPr lvl="0"/>
            <a:endParaRPr lang="en-US" altLang="zh-CN" dirty="0">
              <a:solidFill>
                <a:prstClr val="black"/>
              </a:solidFill>
            </a:endParaRPr>
          </a:p>
          <a:p>
            <a:pPr lvl="0"/>
            <a:r>
              <a:rPr lang="zh-CN" altLang="en-US" dirty="0">
                <a:solidFill>
                  <a:prstClr val="black"/>
                </a:solidFill>
              </a:rPr>
              <a:t>①</a:t>
            </a:r>
            <a:r>
              <a:rPr lang="zh-CN" altLang="en-US" b="1" dirty="0">
                <a:solidFill>
                  <a:srgbClr val="0000FF"/>
                </a:solidFill>
              </a:rPr>
              <a:t>承上启下</a:t>
            </a:r>
            <a:r>
              <a:rPr lang="zh-CN" altLang="en-US" dirty="0">
                <a:solidFill>
                  <a:prstClr val="black"/>
                </a:solidFill>
              </a:rPr>
              <a:t>，（</a:t>
            </a:r>
            <a:r>
              <a:rPr lang="en-US" altLang="zh-CN" dirty="0">
                <a:solidFill>
                  <a:prstClr val="black"/>
                </a:solidFill>
              </a:rPr>
              <a:t>1</a:t>
            </a:r>
            <a:r>
              <a:rPr lang="zh-CN" altLang="en-US" dirty="0">
                <a:solidFill>
                  <a:prstClr val="black"/>
                </a:solidFill>
              </a:rPr>
              <a:t>分）</a:t>
            </a:r>
            <a:endParaRPr lang="en-US" altLang="zh-CN" dirty="0">
              <a:solidFill>
                <a:prstClr val="black"/>
              </a:solidFill>
            </a:endParaRPr>
          </a:p>
          <a:p>
            <a:pPr lvl="0"/>
            <a:r>
              <a:rPr lang="zh-CN" altLang="en-US" dirty="0">
                <a:solidFill>
                  <a:prstClr val="black"/>
                </a:solidFill>
              </a:rPr>
              <a:t>②</a:t>
            </a:r>
            <a:r>
              <a:rPr lang="zh-CN" altLang="en-US" b="1" dirty="0">
                <a:solidFill>
                  <a:srgbClr val="FF0000"/>
                </a:solidFill>
              </a:rPr>
              <a:t>承接了</a:t>
            </a:r>
            <a:r>
              <a:rPr lang="zh-CN" altLang="en-US" b="1" dirty="0">
                <a:solidFill>
                  <a:srgbClr val="0000FF"/>
                </a:solidFill>
              </a:rPr>
              <a:t>上文刘墉的对联中“丁香花，百头千头万头”</a:t>
            </a:r>
            <a:r>
              <a:rPr lang="zh-CN" altLang="en-US" dirty="0">
                <a:solidFill>
                  <a:prstClr val="black"/>
                </a:solidFill>
              </a:rPr>
              <a:t>， 写出了丁香花</a:t>
            </a:r>
            <a:r>
              <a:rPr lang="zh-CN" altLang="en-US" b="1" dirty="0">
                <a:solidFill>
                  <a:srgbClr val="0000FF"/>
                </a:solidFill>
              </a:rPr>
              <a:t>繁茂</a:t>
            </a:r>
            <a:r>
              <a:rPr lang="zh-CN" altLang="en-US" dirty="0">
                <a:solidFill>
                  <a:prstClr val="black"/>
                </a:solidFill>
              </a:rPr>
              <a:t>的景象；（</a:t>
            </a:r>
            <a:r>
              <a:rPr lang="en-US" altLang="zh-CN" dirty="0">
                <a:solidFill>
                  <a:prstClr val="black"/>
                </a:solidFill>
              </a:rPr>
              <a:t>1</a:t>
            </a:r>
            <a:r>
              <a:rPr lang="zh-CN" altLang="en-US" dirty="0">
                <a:solidFill>
                  <a:prstClr val="black"/>
                </a:solidFill>
              </a:rPr>
              <a:t>分）</a:t>
            </a:r>
            <a:endParaRPr lang="en-US" altLang="zh-CN" dirty="0">
              <a:solidFill>
                <a:prstClr val="black"/>
              </a:solidFill>
            </a:endParaRPr>
          </a:p>
          <a:p>
            <a:pPr lvl="0"/>
            <a:r>
              <a:rPr lang="zh-CN" altLang="en-US" dirty="0">
                <a:solidFill>
                  <a:prstClr val="black"/>
                </a:solidFill>
              </a:rPr>
              <a:t>③</a:t>
            </a:r>
            <a:r>
              <a:rPr lang="zh-CN" altLang="en-US" b="1" dirty="0">
                <a:solidFill>
                  <a:srgbClr val="FF0000"/>
                </a:solidFill>
              </a:rPr>
              <a:t>引出了</a:t>
            </a:r>
            <a:r>
              <a:rPr lang="zh-CN" altLang="en-US" dirty="0">
                <a:solidFill>
                  <a:prstClr val="black"/>
                </a:solidFill>
              </a:rPr>
              <a:t>下文对丁香花的</a:t>
            </a:r>
            <a:r>
              <a:rPr lang="zh-CN" altLang="en-US" b="1" dirty="0">
                <a:solidFill>
                  <a:srgbClr val="0000FF"/>
                </a:solidFill>
              </a:rPr>
              <a:t>生长环境和生长时间</a:t>
            </a:r>
            <a:r>
              <a:rPr lang="zh-CN" altLang="en-US" dirty="0">
                <a:solidFill>
                  <a:prstClr val="black"/>
                </a:solidFill>
              </a:rPr>
              <a:t>的叙述。（或我在深夜的深胡同的路灯下看到绽放的丁香花）（</a:t>
            </a:r>
            <a:r>
              <a:rPr lang="en-US" altLang="zh-CN" dirty="0">
                <a:solidFill>
                  <a:prstClr val="black"/>
                </a:solidFill>
              </a:rPr>
              <a:t>1</a:t>
            </a:r>
            <a:r>
              <a:rPr lang="zh-CN" altLang="en-US" dirty="0">
                <a:solidFill>
                  <a:prstClr val="black"/>
                </a:solidFill>
              </a:rPr>
              <a:t>分）</a:t>
            </a:r>
          </a:p>
          <a:p>
            <a:pPr lvl="0"/>
            <a:endParaRPr lang="en-US" altLang="zh-CN" dirty="0">
              <a:solidFill>
                <a:prstClr val="black"/>
              </a:solidFill>
            </a:endParaRPr>
          </a:p>
          <a:p>
            <a:endParaRPr lang="zh-CN" altLang="en-US" dirty="0"/>
          </a:p>
        </p:txBody>
      </p:sp>
    </p:spTree>
    <p:extLst>
      <p:ext uri="{BB962C8B-B14F-4D97-AF65-F5344CB8AC3E}">
        <p14:creationId xmlns:p14="http://schemas.microsoft.com/office/powerpoint/2010/main" val="21098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en-US" altLang="zh-CN" dirty="0"/>
              <a:t>3. </a:t>
            </a:r>
            <a:r>
              <a:rPr lang="zh-CN" altLang="en-US" dirty="0"/>
              <a:t>阅读下面句子，回答括号中的问题。（</a:t>
            </a:r>
            <a:r>
              <a:rPr lang="en-US" altLang="zh-CN" dirty="0"/>
              <a:t>5</a:t>
            </a:r>
            <a:r>
              <a:rPr lang="zh-CN" altLang="en-US" dirty="0"/>
              <a:t>分）</a:t>
            </a:r>
          </a:p>
          <a:p>
            <a:r>
              <a:rPr lang="zh-CN" altLang="en-US" dirty="0"/>
              <a:t>⑴我眼睁睁的看着同学们考完一科后有的兴奋有的紧张有的沮丧地从考场出来。嘴里充溢着积年药液的苦味。（句中“苦味”有什么含义）</a:t>
            </a:r>
            <a:endParaRPr lang="en-US" altLang="zh-CN" dirty="0"/>
          </a:p>
          <a:p>
            <a:endParaRPr lang="en-US" altLang="zh-CN" dirty="0"/>
          </a:p>
          <a:p>
            <a:r>
              <a:rPr lang="zh-CN" altLang="en-US" dirty="0"/>
              <a:t>①</a:t>
            </a:r>
            <a:r>
              <a:rPr lang="zh-CN" altLang="en-US" b="1" dirty="0">
                <a:solidFill>
                  <a:srgbClr val="0000FF"/>
                </a:solidFill>
              </a:rPr>
              <a:t>一语双关</a:t>
            </a:r>
            <a:r>
              <a:rPr lang="zh-CN" altLang="en-US" dirty="0"/>
              <a:t>，</a:t>
            </a:r>
            <a:endParaRPr lang="en-US" altLang="zh-CN" dirty="0"/>
          </a:p>
          <a:p>
            <a:r>
              <a:rPr lang="zh-CN" altLang="en-US" dirty="0"/>
              <a:t>②表层是指由于生病，</a:t>
            </a:r>
            <a:r>
              <a:rPr lang="zh-CN" altLang="en-US" b="1" dirty="0">
                <a:solidFill>
                  <a:srgbClr val="0000FF"/>
                </a:solidFill>
              </a:rPr>
              <a:t>吃药的药液很苦</a:t>
            </a:r>
            <a:r>
              <a:rPr lang="zh-CN" altLang="en-US" dirty="0"/>
              <a:t>；（</a:t>
            </a:r>
            <a:r>
              <a:rPr lang="en-US" altLang="zh-CN" dirty="0"/>
              <a:t>1</a:t>
            </a:r>
            <a:r>
              <a:rPr lang="zh-CN" altLang="en-US" dirty="0"/>
              <a:t>分）</a:t>
            </a:r>
            <a:endParaRPr lang="en-US" altLang="zh-CN" dirty="0"/>
          </a:p>
          <a:p>
            <a:r>
              <a:rPr lang="zh-CN" altLang="en-US" dirty="0"/>
              <a:t>③深层是指由于听力受损</a:t>
            </a:r>
            <a:r>
              <a:rPr lang="zh-CN" altLang="en-US" b="1" dirty="0">
                <a:solidFill>
                  <a:srgbClr val="0000FF"/>
                </a:solidFill>
              </a:rPr>
              <a:t>不能参加高考而感到人生的苦闷、忧伤（</a:t>
            </a:r>
            <a:r>
              <a:rPr lang="en-US" altLang="zh-CN" b="1" dirty="0">
                <a:solidFill>
                  <a:srgbClr val="0000FF"/>
                </a:solidFill>
              </a:rPr>
              <a:t>1</a:t>
            </a:r>
            <a:r>
              <a:rPr lang="zh-CN" altLang="en-US" b="1" dirty="0">
                <a:solidFill>
                  <a:srgbClr val="0000FF"/>
                </a:solidFill>
              </a:rPr>
              <a:t>分）</a:t>
            </a:r>
          </a:p>
          <a:p>
            <a:endParaRPr lang="zh-CN" altLang="en-US" dirty="0"/>
          </a:p>
        </p:txBody>
      </p:sp>
    </p:spTree>
    <p:extLst>
      <p:ext uri="{BB962C8B-B14F-4D97-AF65-F5344CB8AC3E}">
        <p14:creationId xmlns:p14="http://schemas.microsoft.com/office/powerpoint/2010/main" val="278020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zh-CN" altLang="en-US" dirty="0"/>
              <a:t>⑵眼前浮现出陈涌泉先生那滑稽好玩的脸，乾隆先生那威仪天下的尊容，刘墉先生那高深莫测的锅背。呵呵呵的笑了。（该句运用了什么修辞方法，有什么表达效果。）</a:t>
            </a:r>
          </a:p>
          <a:p>
            <a:endParaRPr lang="en-US" altLang="zh-CN" dirty="0"/>
          </a:p>
          <a:p>
            <a:r>
              <a:rPr lang="zh-CN" altLang="en-US" dirty="0"/>
              <a:t>①排比，（</a:t>
            </a:r>
            <a:r>
              <a:rPr lang="en-US" altLang="zh-CN" dirty="0"/>
              <a:t>1</a:t>
            </a:r>
            <a:r>
              <a:rPr lang="zh-CN" altLang="en-US" dirty="0"/>
              <a:t>分）</a:t>
            </a:r>
            <a:endParaRPr lang="en-US" altLang="zh-CN" dirty="0"/>
          </a:p>
          <a:p>
            <a:r>
              <a:rPr lang="zh-CN" altLang="zh-CN" dirty="0"/>
              <a:t>②</a:t>
            </a:r>
            <a:r>
              <a:rPr lang="zh-CN" altLang="en-US" dirty="0"/>
              <a:t>通过眼前的丁香花，联想出</a:t>
            </a:r>
            <a:r>
              <a:rPr lang="zh-CN" altLang="en-US" b="1" dirty="0">
                <a:solidFill>
                  <a:srgbClr val="0000FF"/>
                </a:solidFill>
              </a:rPr>
              <a:t>陈涌泉、乾隆、刘墉三个人的形象特征</a:t>
            </a:r>
            <a:r>
              <a:rPr lang="zh-CN" altLang="en-US" dirty="0"/>
              <a:t>（</a:t>
            </a:r>
            <a:r>
              <a:rPr lang="en-US" altLang="zh-CN" dirty="0"/>
              <a:t>1</a:t>
            </a:r>
            <a:r>
              <a:rPr lang="zh-CN" altLang="en-US" dirty="0"/>
              <a:t>分）</a:t>
            </a:r>
            <a:endParaRPr lang="en-US" altLang="zh-CN" dirty="0"/>
          </a:p>
          <a:p>
            <a:r>
              <a:rPr lang="zh-CN" altLang="en-US" dirty="0"/>
              <a:t>③写出了作者此刻在丁香花下的</a:t>
            </a:r>
            <a:r>
              <a:rPr lang="zh-CN" altLang="en-US" b="1" dirty="0">
                <a:solidFill>
                  <a:srgbClr val="0000FF"/>
                </a:solidFill>
              </a:rPr>
              <a:t>惬意、愉悦</a:t>
            </a:r>
            <a:r>
              <a:rPr lang="zh-CN" altLang="en-US" dirty="0"/>
              <a:t>之情，儿时的</a:t>
            </a:r>
            <a:r>
              <a:rPr lang="zh-CN" altLang="en-US" b="1" dirty="0">
                <a:solidFill>
                  <a:srgbClr val="0000FF"/>
                </a:solidFill>
              </a:rPr>
              <a:t>欢乐记忆犹新</a:t>
            </a:r>
            <a:r>
              <a:rPr lang="zh-CN" altLang="en-US" dirty="0"/>
              <a:t>（两点答到一点</a:t>
            </a:r>
            <a:r>
              <a:rPr lang="en-US" altLang="zh-CN" dirty="0"/>
              <a:t>1</a:t>
            </a:r>
            <a:r>
              <a:rPr lang="zh-CN" altLang="en-US" dirty="0"/>
              <a:t>分）</a:t>
            </a:r>
            <a:endParaRPr lang="en-US" altLang="zh-CN" dirty="0"/>
          </a:p>
          <a:p>
            <a:r>
              <a:rPr lang="zh-CN" altLang="zh-CN" dirty="0"/>
              <a:t>④</a:t>
            </a:r>
            <a:r>
              <a:rPr lang="zh-CN" altLang="en-US" dirty="0"/>
              <a:t>且运用排比，</a:t>
            </a:r>
            <a:r>
              <a:rPr lang="zh-CN" altLang="en-US" b="1" dirty="0">
                <a:solidFill>
                  <a:srgbClr val="0000FF"/>
                </a:solidFill>
              </a:rPr>
              <a:t>增强语势，强化感情</a:t>
            </a:r>
            <a:r>
              <a:rPr lang="zh-CN" altLang="en-US" dirty="0"/>
              <a:t>。（排比的表达效果此项文中不够明显）</a:t>
            </a:r>
          </a:p>
        </p:txBody>
      </p:sp>
    </p:spTree>
    <p:extLst>
      <p:ext uri="{BB962C8B-B14F-4D97-AF65-F5344CB8AC3E}">
        <p14:creationId xmlns:p14="http://schemas.microsoft.com/office/powerpoint/2010/main" val="2244665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en-US" altLang="zh-CN" dirty="0"/>
              <a:t>4. </a:t>
            </a:r>
            <a:r>
              <a:rPr lang="zh-CN" altLang="en-US" dirty="0"/>
              <a:t>本文与宗璞的</a:t>
            </a:r>
            <a:r>
              <a:rPr lang="en-US" altLang="zh-CN" dirty="0"/>
              <a:t>《</a:t>
            </a:r>
            <a:r>
              <a:rPr lang="zh-CN" altLang="en-US" dirty="0"/>
              <a:t>紫藤萝瀑布</a:t>
            </a:r>
            <a:r>
              <a:rPr lang="en-US" altLang="zh-CN" dirty="0"/>
              <a:t>》</a:t>
            </a:r>
            <a:r>
              <a:rPr lang="zh-CN" altLang="en-US" dirty="0"/>
              <a:t>在写法上有何相似之处？请简要分析。（</a:t>
            </a:r>
            <a:r>
              <a:rPr lang="en-US" altLang="zh-CN" dirty="0"/>
              <a:t>3</a:t>
            </a:r>
            <a:r>
              <a:rPr lang="zh-CN" altLang="en-US" dirty="0"/>
              <a:t>分）</a:t>
            </a:r>
            <a:endParaRPr lang="en-US" altLang="zh-CN" dirty="0"/>
          </a:p>
          <a:p>
            <a:endParaRPr lang="en-US" altLang="zh-CN" dirty="0"/>
          </a:p>
          <a:p>
            <a:r>
              <a:rPr lang="zh-CN" altLang="en-US" dirty="0"/>
              <a:t>①都运用了</a:t>
            </a:r>
            <a:r>
              <a:rPr lang="zh-CN" altLang="en-US" b="1" dirty="0">
                <a:solidFill>
                  <a:srgbClr val="0000FF"/>
                </a:solidFill>
              </a:rPr>
              <a:t>托物言志</a:t>
            </a:r>
            <a:r>
              <a:rPr lang="zh-CN" altLang="en-US" dirty="0"/>
              <a:t>的手法。（</a:t>
            </a:r>
            <a:r>
              <a:rPr lang="en-US" altLang="zh-CN" dirty="0"/>
              <a:t>1</a:t>
            </a:r>
            <a:r>
              <a:rPr lang="zh-CN" altLang="en-US" dirty="0"/>
              <a:t>分）</a:t>
            </a:r>
            <a:endParaRPr lang="en-US" altLang="zh-CN" dirty="0"/>
          </a:p>
          <a:p>
            <a:r>
              <a:rPr lang="zh-CN" altLang="en-US" dirty="0"/>
              <a:t>②</a:t>
            </a:r>
            <a:r>
              <a:rPr lang="en-US" altLang="zh-CN" dirty="0"/>
              <a:t>《</a:t>
            </a:r>
            <a:r>
              <a:rPr lang="zh-CN" altLang="en-US" dirty="0"/>
              <a:t>紫藤萝瀑布</a:t>
            </a:r>
            <a:r>
              <a:rPr lang="en-US" altLang="zh-CN" dirty="0"/>
              <a:t>》</a:t>
            </a:r>
            <a:r>
              <a:rPr lang="zh-CN" altLang="en-US" dirty="0"/>
              <a:t>写紫藤萝花</a:t>
            </a:r>
            <a:r>
              <a:rPr lang="zh-CN" altLang="en-US" b="1" dirty="0">
                <a:solidFill>
                  <a:srgbClr val="0000FF"/>
                </a:solidFill>
              </a:rPr>
              <a:t>自衰到盛而感悟到生命的美好和生命的永恒</a:t>
            </a:r>
            <a:r>
              <a:rPr lang="zh-CN" altLang="en-US" dirty="0"/>
              <a:t>。表达了作者对生命的热爱与珍惜。（</a:t>
            </a:r>
            <a:r>
              <a:rPr lang="en-US" altLang="zh-CN" dirty="0"/>
              <a:t>1</a:t>
            </a:r>
            <a:r>
              <a:rPr lang="zh-CN" altLang="en-US" dirty="0"/>
              <a:t>分）</a:t>
            </a:r>
            <a:endParaRPr lang="en-US" altLang="zh-CN" dirty="0"/>
          </a:p>
          <a:p>
            <a:r>
              <a:rPr lang="zh-CN" altLang="en-US" dirty="0"/>
              <a:t>③而本篇文章通过写丁香花的繁茂和</a:t>
            </a:r>
            <a:r>
              <a:rPr lang="zh-CN" altLang="en-US" b="1" dirty="0">
                <a:solidFill>
                  <a:srgbClr val="0000FF"/>
                </a:solidFill>
              </a:rPr>
              <a:t>不爱说话，不争抢</a:t>
            </a:r>
            <a:r>
              <a:rPr lang="zh-CN" altLang="en-US" dirty="0"/>
              <a:t>，写出了作者对丁香花</a:t>
            </a:r>
            <a:r>
              <a:rPr lang="zh-CN" altLang="en-US" b="1" dirty="0">
                <a:solidFill>
                  <a:srgbClr val="0000FF"/>
                </a:solidFill>
              </a:rPr>
              <a:t>高洁品质的赞美</a:t>
            </a:r>
            <a:r>
              <a:rPr lang="zh-CN" altLang="en-US" dirty="0"/>
              <a:t>。（</a:t>
            </a:r>
            <a:r>
              <a:rPr lang="en-US" altLang="zh-CN" dirty="0"/>
              <a:t>1</a:t>
            </a:r>
            <a:r>
              <a:rPr lang="zh-CN" altLang="en-US" dirty="0"/>
              <a:t>分）</a:t>
            </a:r>
          </a:p>
          <a:p>
            <a:endParaRPr lang="zh-CN" altLang="en-US" dirty="0"/>
          </a:p>
        </p:txBody>
      </p:sp>
    </p:spTree>
    <p:extLst>
      <p:ext uri="{BB962C8B-B14F-4D97-AF65-F5344CB8AC3E}">
        <p14:creationId xmlns:p14="http://schemas.microsoft.com/office/powerpoint/2010/main" val="368260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en-US" altLang="zh-CN" dirty="0"/>
              <a:t>5. </a:t>
            </a:r>
            <a:r>
              <a:rPr lang="zh-CN" altLang="en-US" dirty="0"/>
              <a:t>通读全文，结合作者与丁香花的相识经历，说说从丁香花儿的哪些特点中获得了怎样的人生感悟？（</a:t>
            </a:r>
            <a:r>
              <a:rPr lang="en-US" altLang="zh-CN" dirty="0"/>
              <a:t>4</a:t>
            </a:r>
            <a:r>
              <a:rPr lang="zh-CN" altLang="en-US" dirty="0"/>
              <a:t>分）</a:t>
            </a:r>
            <a:endParaRPr lang="en-US" altLang="zh-CN" dirty="0"/>
          </a:p>
          <a:p>
            <a:endParaRPr lang="en-US" altLang="zh-CN" dirty="0"/>
          </a:p>
          <a:p>
            <a:r>
              <a:rPr lang="zh-CN" altLang="en-US" dirty="0"/>
              <a:t>①丁香</a:t>
            </a:r>
            <a:r>
              <a:rPr lang="zh-CN" altLang="en-US" b="1" dirty="0">
                <a:solidFill>
                  <a:srgbClr val="0000FF"/>
                </a:solidFill>
              </a:rPr>
              <a:t>花生长在胡同深处</a:t>
            </a:r>
            <a:r>
              <a:rPr lang="zh-CN" altLang="en-US" dirty="0"/>
              <a:t>，</a:t>
            </a:r>
            <a:r>
              <a:rPr lang="zh-CN" altLang="en-US" b="1" dirty="0">
                <a:solidFill>
                  <a:srgbClr val="0000FF"/>
                </a:solidFill>
              </a:rPr>
              <a:t>枝繁叶茂，清香远溢</a:t>
            </a:r>
            <a:r>
              <a:rPr lang="zh-CN" altLang="en-US" dirty="0"/>
              <a:t>（</a:t>
            </a:r>
            <a:r>
              <a:rPr lang="en-US" altLang="zh-CN" dirty="0"/>
              <a:t>1</a:t>
            </a:r>
            <a:r>
              <a:rPr lang="zh-CN" altLang="en-US" dirty="0"/>
              <a:t>分），告诉我们</a:t>
            </a:r>
            <a:r>
              <a:rPr lang="zh-CN" altLang="en-US" b="1" dirty="0">
                <a:solidFill>
                  <a:srgbClr val="0000FF"/>
                </a:solidFill>
              </a:rPr>
              <a:t>不论身处什么境地</a:t>
            </a:r>
            <a:r>
              <a:rPr lang="zh-CN" altLang="en-US" dirty="0"/>
              <a:t>，要</a:t>
            </a:r>
            <a:r>
              <a:rPr lang="zh-CN" altLang="en-US" b="1" dirty="0">
                <a:solidFill>
                  <a:srgbClr val="0000FF"/>
                </a:solidFill>
              </a:rPr>
              <a:t>努力绽放自己的生命</a:t>
            </a:r>
            <a:r>
              <a:rPr lang="zh-CN" altLang="en-US" dirty="0"/>
              <a:t>，提升自我品格（</a:t>
            </a:r>
            <a:r>
              <a:rPr lang="en-US" altLang="zh-CN" dirty="0"/>
              <a:t>1</a:t>
            </a:r>
            <a:r>
              <a:rPr lang="zh-CN" altLang="en-US" dirty="0"/>
              <a:t>分），</a:t>
            </a:r>
            <a:endParaRPr lang="en-US" altLang="zh-CN" dirty="0"/>
          </a:p>
          <a:p>
            <a:r>
              <a:rPr lang="zh-CN" altLang="zh-CN" dirty="0"/>
              <a:t>②</a:t>
            </a:r>
            <a:r>
              <a:rPr lang="zh-CN" altLang="en-US" dirty="0"/>
              <a:t>丁香花</a:t>
            </a:r>
            <a:r>
              <a:rPr lang="zh-CN" altLang="en-US" b="1" dirty="0">
                <a:solidFill>
                  <a:srgbClr val="0000FF"/>
                </a:solidFill>
              </a:rPr>
              <a:t>不争不抢话头，甚至不爱说话</a:t>
            </a:r>
            <a:r>
              <a:rPr lang="zh-CN" altLang="en-US" dirty="0"/>
              <a:t>（</a:t>
            </a:r>
            <a:r>
              <a:rPr lang="en-US" altLang="zh-CN" dirty="0"/>
              <a:t>1</a:t>
            </a:r>
            <a:r>
              <a:rPr lang="zh-CN" altLang="en-US" dirty="0"/>
              <a:t>分），告诉我们要有</a:t>
            </a:r>
            <a:r>
              <a:rPr lang="zh-CN" altLang="en-US" b="1" dirty="0">
                <a:solidFill>
                  <a:srgbClr val="0000FF"/>
                </a:solidFill>
              </a:rPr>
              <a:t>那一份从容与旷达</a:t>
            </a:r>
            <a:r>
              <a:rPr lang="zh-CN" altLang="en-US" dirty="0"/>
              <a:t>（</a:t>
            </a:r>
            <a:r>
              <a:rPr lang="en-US" altLang="zh-CN" dirty="0"/>
              <a:t>1</a:t>
            </a:r>
            <a:r>
              <a:rPr lang="zh-CN" altLang="en-US" dirty="0"/>
              <a:t>分）</a:t>
            </a:r>
            <a:endParaRPr lang="en-US" altLang="zh-CN" dirty="0"/>
          </a:p>
          <a:p>
            <a:r>
              <a:rPr lang="zh-CN" altLang="en-US" dirty="0"/>
              <a:t>③丁香花在</a:t>
            </a:r>
            <a:r>
              <a:rPr lang="zh-CN" altLang="en-US" b="1" dirty="0">
                <a:solidFill>
                  <a:srgbClr val="0000FF"/>
                </a:solidFill>
              </a:rPr>
              <a:t>乍暖还寒阴晴不定的时候报春（</a:t>
            </a:r>
            <a:r>
              <a:rPr lang="en-US" altLang="zh-CN" b="1" dirty="0">
                <a:solidFill>
                  <a:srgbClr val="0000FF"/>
                </a:solidFill>
              </a:rPr>
              <a:t>1</a:t>
            </a:r>
            <a:r>
              <a:rPr lang="zh-CN" altLang="en-US" b="1" dirty="0">
                <a:solidFill>
                  <a:srgbClr val="0000FF"/>
                </a:solidFill>
              </a:rPr>
              <a:t>分）</a:t>
            </a:r>
            <a:r>
              <a:rPr lang="zh-CN" altLang="en-US" dirty="0"/>
              <a:t>，告诉我们</a:t>
            </a:r>
            <a:r>
              <a:rPr lang="zh-CN" altLang="en-US" b="1" dirty="0">
                <a:solidFill>
                  <a:srgbClr val="0000FF"/>
                </a:solidFill>
              </a:rPr>
              <a:t>不畏惧生命中的一些挫折与苦难</a:t>
            </a:r>
            <a:r>
              <a:rPr lang="zh-CN" altLang="en-US" dirty="0"/>
              <a:t>。（</a:t>
            </a:r>
            <a:r>
              <a:rPr lang="en-US" altLang="zh-CN" dirty="0"/>
              <a:t>1</a:t>
            </a:r>
            <a:r>
              <a:rPr lang="zh-CN" altLang="en-US" dirty="0"/>
              <a:t>分）</a:t>
            </a:r>
          </a:p>
        </p:txBody>
      </p:sp>
    </p:spTree>
    <p:extLst>
      <p:ext uri="{BB962C8B-B14F-4D97-AF65-F5344CB8AC3E}">
        <p14:creationId xmlns:p14="http://schemas.microsoft.com/office/powerpoint/2010/main" val="174425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r>
              <a:rPr lang="zh-CN" altLang="en-US" dirty="0"/>
              <a:t>仿写：要求句式相似，由物及理。</a:t>
            </a:r>
            <a:endParaRPr lang="en-US" altLang="zh-CN" dirty="0"/>
          </a:p>
          <a:p>
            <a:r>
              <a:rPr lang="zh-CN" altLang="en-US" dirty="0"/>
              <a:t>花和人都会遇到各种各样的不幸，但生命的长河是无止境的。</a:t>
            </a:r>
            <a:endParaRPr lang="en-US" altLang="zh-CN" dirty="0"/>
          </a:p>
          <a:p>
            <a:endParaRPr lang="en-US" altLang="zh-CN" dirty="0"/>
          </a:p>
          <a:p>
            <a:r>
              <a:rPr lang="zh-CN" altLang="en-US" dirty="0"/>
              <a:t>古藤和人都会</a:t>
            </a:r>
            <a:r>
              <a:rPr lang="zh-CN" altLang="en-US" u="sng" dirty="0"/>
              <a:t>                               </a:t>
            </a:r>
            <a:r>
              <a:rPr lang="zh-CN" altLang="en-US" dirty="0"/>
              <a:t>，但</a:t>
            </a:r>
            <a:r>
              <a:rPr lang="zh-CN" altLang="en-US" u="sng" dirty="0"/>
              <a:t>                                       </a:t>
            </a:r>
            <a:r>
              <a:rPr lang="zh-CN" altLang="en-US" dirty="0"/>
              <a:t> ；</a:t>
            </a:r>
            <a:endParaRPr lang="en-US" altLang="zh-CN" dirty="0"/>
          </a:p>
          <a:p>
            <a:r>
              <a:rPr lang="zh-CN" altLang="en-US" dirty="0"/>
              <a:t>丁香花和人</a:t>
            </a:r>
            <a:r>
              <a:rPr lang="zh-CN" altLang="en-US" dirty="0">
                <a:solidFill>
                  <a:prstClr val="black"/>
                </a:solidFill>
              </a:rPr>
              <a:t>都会</a:t>
            </a:r>
            <a:r>
              <a:rPr lang="zh-CN" altLang="en-US" u="sng" dirty="0">
                <a:solidFill>
                  <a:prstClr val="black"/>
                </a:solidFill>
              </a:rPr>
              <a:t>                               </a:t>
            </a:r>
            <a:r>
              <a:rPr lang="zh-CN" altLang="en-US" dirty="0">
                <a:solidFill>
                  <a:prstClr val="black"/>
                </a:solidFill>
              </a:rPr>
              <a:t>，但</a:t>
            </a:r>
            <a:r>
              <a:rPr lang="zh-CN" altLang="en-US" u="sng" dirty="0">
                <a:solidFill>
                  <a:prstClr val="black"/>
                </a:solidFill>
              </a:rPr>
              <a:t>                                     ；</a:t>
            </a:r>
            <a:endParaRPr lang="en-US" altLang="zh-CN" u="sng" dirty="0">
              <a:solidFill>
                <a:prstClr val="black"/>
              </a:solidFill>
            </a:endParaRPr>
          </a:p>
          <a:p>
            <a:pPr lvl="0"/>
            <a:r>
              <a:rPr lang="zh-CN" altLang="en-US" dirty="0">
                <a:solidFill>
                  <a:prstClr val="black"/>
                </a:solidFill>
              </a:rPr>
              <a:t>洋槐和人都会</a:t>
            </a:r>
            <a:r>
              <a:rPr lang="zh-CN" altLang="en-US" u="sng" dirty="0">
                <a:solidFill>
                  <a:prstClr val="black"/>
                </a:solidFill>
              </a:rPr>
              <a:t>                               </a:t>
            </a:r>
            <a:r>
              <a:rPr lang="zh-CN" altLang="en-US" dirty="0">
                <a:solidFill>
                  <a:prstClr val="black"/>
                </a:solidFill>
              </a:rPr>
              <a:t>，但</a:t>
            </a:r>
            <a:r>
              <a:rPr lang="zh-CN" altLang="en-US" u="sng" dirty="0">
                <a:solidFill>
                  <a:prstClr val="black"/>
                </a:solidFill>
              </a:rPr>
              <a:t>                                     。</a:t>
            </a:r>
            <a:endParaRPr lang="zh-CN" altLang="en-US" dirty="0"/>
          </a:p>
        </p:txBody>
      </p:sp>
    </p:spTree>
    <p:extLst>
      <p:ext uri="{BB962C8B-B14F-4D97-AF65-F5344CB8AC3E}">
        <p14:creationId xmlns:p14="http://schemas.microsoft.com/office/powerpoint/2010/main" val="31069571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38D15993-AF1D-4238-869F-9323EB38FE7F}"/>
              </a:ext>
            </a:extLst>
          </p:cNvPr>
          <p:cNvSpPr>
            <a:spLocks noGrp="1"/>
          </p:cNvSpPr>
          <p:nvPr>
            <p:ph idx="1"/>
          </p:nvPr>
        </p:nvSpPr>
        <p:spPr>
          <a:xfrm>
            <a:off x="76200" y="108584"/>
            <a:ext cx="12044680" cy="6668135"/>
          </a:xfrm>
        </p:spPr>
        <p:txBody>
          <a:bodyPr/>
          <a:lstStyle/>
          <a:p>
            <a:endParaRPr lang="zh-CN" altLang="en-US" dirty="0"/>
          </a:p>
        </p:txBody>
      </p:sp>
    </p:spTree>
    <p:extLst>
      <p:ext uri="{BB962C8B-B14F-4D97-AF65-F5344CB8AC3E}">
        <p14:creationId xmlns:p14="http://schemas.microsoft.com/office/powerpoint/2010/main" val="2092504668"/>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TotalTime>
  <Words>1498</Words>
  <Application>Microsoft Office PowerPoint</Application>
  <PresentationFormat>宽屏</PresentationFormat>
  <Paragraphs>107</Paragraphs>
  <Slides>19</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19</vt:i4>
      </vt:variant>
    </vt:vector>
  </HeadingPairs>
  <TitlesOfParts>
    <vt:vector size="23" baseType="lpstr">
      <vt:lpstr>等线</vt:lpstr>
      <vt:lpstr>等线 Light</vt:lpstr>
      <vt:lpstr>Arial</vt:lpstr>
      <vt:lpstr>Office 主题​​</vt:lpstr>
      <vt:lpstr>《钢铁是怎样炼成的》分享作业</vt:lpstr>
      <vt:lpstr>抽签结果：</vt:lpstr>
      <vt:lpstr>古藤</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丁香花</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古藤</dc:title>
  <dc:creator>优优 胡</dc:creator>
  <cp:lastModifiedBy>优优 胡</cp:lastModifiedBy>
  <cp:revision>120</cp:revision>
  <dcterms:created xsi:type="dcterms:W3CDTF">2019-06-04T01:53:21Z</dcterms:created>
  <dcterms:modified xsi:type="dcterms:W3CDTF">2019-06-05T05:04:42Z</dcterms:modified>
</cp:coreProperties>
</file>