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4" r:id="rId3"/>
  </p:sldMasterIdLst>
  <p:notesMasterIdLst>
    <p:notesMasterId r:id="rId34"/>
  </p:notesMasterIdLst>
  <p:handoutMasterIdLst>
    <p:handoutMasterId r:id="rId35"/>
  </p:handoutMasterIdLst>
  <p:sldIdLst>
    <p:sldId id="708" r:id="rId4"/>
    <p:sldId id="710" r:id="rId5"/>
    <p:sldId id="711" r:id="rId6"/>
    <p:sldId id="743" r:id="rId7"/>
    <p:sldId id="716" r:id="rId8"/>
    <p:sldId id="717" r:id="rId9"/>
    <p:sldId id="744" r:id="rId10"/>
    <p:sldId id="745" r:id="rId11"/>
    <p:sldId id="746" r:id="rId12"/>
    <p:sldId id="747" r:id="rId13"/>
    <p:sldId id="748" r:id="rId14"/>
    <p:sldId id="749" r:id="rId15"/>
    <p:sldId id="750" r:id="rId16"/>
    <p:sldId id="751" r:id="rId17"/>
    <p:sldId id="752" r:id="rId18"/>
    <p:sldId id="753" r:id="rId19"/>
    <p:sldId id="754" r:id="rId20"/>
    <p:sldId id="755" r:id="rId21"/>
    <p:sldId id="756" r:id="rId22"/>
    <p:sldId id="757" r:id="rId23"/>
    <p:sldId id="734" r:id="rId24"/>
    <p:sldId id="763" r:id="rId25"/>
    <p:sldId id="764" r:id="rId26"/>
    <p:sldId id="736" r:id="rId27"/>
    <p:sldId id="758" r:id="rId28"/>
    <p:sldId id="759" r:id="rId29"/>
    <p:sldId id="760" r:id="rId30"/>
    <p:sldId id="761" r:id="rId31"/>
    <p:sldId id="762" r:id="rId32"/>
    <p:sldId id="742" r:id="rId3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FFCCCC"/>
    <a:srgbClr val="CCFFFF"/>
    <a:srgbClr val="FF9900"/>
    <a:srgbClr val="FFCC99"/>
    <a:srgbClr val="CCFFCC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8"/>
    <p:restoredTop sz="93676"/>
  </p:normalViewPr>
  <p:slideViewPr>
    <p:cSldViewPr showGuides="1">
      <p:cViewPr>
        <p:scale>
          <a:sx n="60" d="100"/>
          <a:sy n="60" d="100"/>
        </p:scale>
        <p:origin x="-1170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handoutMaster" Target="handoutMasters/handoutMaster1.xml"/><Relationship Id="rId34" Type="http://schemas.openxmlformats.org/officeDocument/2006/relationships/notesMaster" Target="notesMasters/notesMaster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image" Target="../media/image2.png"/><Relationship Id="rId16" Type="http://schemas.openxmlformats.org/officeDocument/2006/relationships/image" Target="../media/image1.jpe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8" Type="http://schemas.openxmlformats.org/officeDocument/2006/relationships/theme" Target="../theme/theme2.xml"/><Relationship Id="rId17" Type="http://schemas.openxmlformats.org/officeDocument/2006/relationships/image" Target="../media/image2.png"/><Relationship Id="rId16" Type="http://schemas.openxmlformats.org/officeDocument/2006/relationships/image" Target="../media/image1.jpeg"/><Relationship Id="rId15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Unit8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Unit8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240" y="639445"/>
            <a:ext cx="8365490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Unit 8 	</a:t>
            </a:r>
            <a:r>
              <a:rPr lang="en-US" altLang="zh-CN" sz="4800" b="1" noProof="0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  <a:sym typeface="+mn-ea"/>
              </a:rPr>
              <a:t>Collecting things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5307330" y="1742440"/>
            <a:ext cx="3263265" cy="829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Grammar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www.thisiscolossal.com/wp-content/uploads/2011/12/toy-3-600x45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63510" y="2572381"/>
            <a:ext cx="5537872" cy="3643408"/>
          </a:xfrm>
          <a:prstGeom prst="roundRect">
            <a:avLst>
              <a:gd name="adj" fmla="val 9072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4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914400"/>
            <a:ext cx="7848600" cy="990600"/>
          </a:xfrm>
        </p:spPr>
        <p:txBody>
          <a:bodyPr vert="horz" wrap="square" lIns="0" tIns="45720" rIns="0" bIns="0" numCol="1" anchor="b" anchorCtr="0" compatLnSpc="1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Lead in--Find out the personal pronouns in the following passage.</a:t>
            </a:r>
            <a:endParaRPr kumimoji="0" lang="en-US" altLang="zh-CN" sz="2800" b="1" i="1" u="none" strike="noStrike" kern="1200" cap="none" spc="0" normalizeH="0" baseline="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</a:endParaRPr>
          </a:p>
        </p:txBody>
      </p:sp>
      <p:sp>
        <p:nvSpPr>
          <p:cNvPr id="7171" name="Rectangle 3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277870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John F. Dancer walked into the Dragon's Head Hotel with his friend Charlie. They went to the reception desk. John said, “Hi, I'm John Dancer. I booked a room last Sunday.”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The clerk said,</a:t>
            </a:r>
            <a:r>
              <a:rPr lang="zh-CN" altLang="en-US" sz="2800" dirty="0">
                <a:latin typeface="Times New Roman" panose="02020603050405020304" pitchFamily="18" charset="0"/>
              </a:rPr>
              <a:t>"</a:t>
            </a:r>
            <a:r>
              <a:rPr lang="en-US" altLang="zh-CN" sz="2800" dirty="0">
                <a:latin typeface="Times New Roman" panose="02020603050405020304" pitchFamily="18" charset="0"/>
              </a:rPr>
              <a:t>Yes, sir, but we don't allow pets in this hotel.”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7172" name="Line 4"/>
          <p:cNvSpPr/>
          <p:nvPr/>
        </p:nvSpPr>
        <p:spPr>
          <a:xfrm>
            <a:off x="7162800" y="2895600"/>
            <a:ext cx="990600" cy="0"/>
          </a:xfrm>
          <a:prstGeom prst="line">
            <a:avLst/>
          </a:prstGeom>
          <a:ln w="9525">
            <a:noFill/>
          </a:ln>
        </p:spPr>
      </p:sp>
      <p:sp>
        <p:nvSpPr>
          <p:cNvPr id="4101" name="Line 5"/>
          <p:cNvSpPr/>
          <p:nvPr/>
        </p:nvSpPr>
        <p:spPr>
          <a:xfrm>
            <a:off x="1513840" y="3128645"/>
            <a:ext cx="457200" cy="1016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2" name="Line 6"/>
          <p:cNvSpPr/>
          <p:nvPr/>
        </p:nvSpPr>
        <p:spPr>
          <a:xfrm>
            <a:off x="6420485" y="3630295"/>
            <a:ext cx="2286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3" name="Line 7"/>
          <p:cNvSpPr/>
          <p:nvPr/>
        </p:nvSpPr>
        <p:spPr>
          <a:xfrm>
            <a:off x="4216400" y="3133090"/>
            <a:ext cx="7620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4" name="Line 8"/>
          <p:cNvSpPr/>
          <p:nvPr/>
        </p:nvSpPr>
        <p:spPr>
          <a:xfrm>
            <a:off x="4855210" y="4777740"/>
            <a:ext cx="4572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2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3860" y="3137535"/>
            <a:ext cx="3609340" cy="3486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12"/>
          <p:cNvSpPr txBox="1"/>
          <p:nvPr/>
        </p:nvSpPr>
        <p:spPr>
          <a:xfrm>
            <a:off x="734060" y="1294130"/>
            <a:ext cx="598678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 </a:t>
            </a:r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Personal Pronouns</a:t>
            </a:r>
            <a:endParaRPr lang="en-US" altLang="zh-CN" sz="5400" dirty="0">
              <a:solidFill>
                <a:srgbClr val="0070C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0"/>
            <a:ext cx="8305800" cy="1219200"/>
          </a:xfrm>
        </p:spPr>
        <p:txBody>
          <a:bodyPr vert="horz" wrap="square" lIns="0" tIns="45720" rIns="0" bIns="0" numCol="1" anchor="b" anchorCtr="0" compatLnSpc="1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We use personal pronouns to replace nouns that we have already talked about. We have subject pronouns and object pronouns.</a:t>
            </a:r>
            <a:endParaRPr kumimoji="0" lang="en-US" altLang="zh-CN" sz="2800" b="1" i="1" u="none" strike="noStrike" kern="1200" cap="none" spc="0" normalizeH="0" baseline="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</a:endParaRPr>
          </a:p>
        </p:txBody>
      </p:sp>
      <p:sp>
        <p:nvSpPr>
          <p:cNvPr id="8195" name="Line 3"/>
          <p:cNvSpPr/>
          <p:nvPr/>
        </p:nvSpPr>
        <p:spPr>
          <a:xfrm>
            <a:off x="7086600" y="2590800"/>
            <a:ext cx="990600" cy="0"/>
          </a:xfrm>
          <a:prstGeom prst="line">
            <a:avLst/>
          </a:prstGeom>
          <a:ln w="9525">
            <a:noFill/>
          </a:ln>
        </p:spPr>
      </p:sp>
      <p:sp>
        <p:nvSpPr>
          <p:cNvPr id="8196" name="TextBox 5"/>
          <p:cNvSpPr txBox="1"/>
          <p:nvPr/>
        </p:nvSpPr>
        <p:spPr>
          <a:xfrm>
            <a:off x="2209800" y="838200"/>
            <a:ext cx="5562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auto">
              <a:spcAft>
                <a:spcPts val="0"/>
              </a:spcAft>
              <a:buClrTx/>
              <a:buSzTx/>
              <a:buFontTx/>
              <a:defRPr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A Personal Pronouns</a:t>
            </a:r>
            <a:endParaRPr lang="en-US" altLang="zh-CN" sz="3600" b="1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</a:endParaRPr>
          </a:p>
        </p:txBody>
      </p:sp>
      <p:graphicFrame>
        <p:nvGraphicFramePr>
          <p:cNvPr id="7" name="Group 3"/>
          <p:cNvGraphicFramePr/>
          <p:nvPr/>
        </p:nvGraphicFramePr>
        <p:xfrm>
          <a:off x="228600" y="3048000"/>
          <a:ext cx="8763000" cy="3422650"/>
        </p:xfrm>
        <a:graphic>
          <a:graphicData uri="http://schemas.openxmlformats.org/drawingml/2006/table">
            <a:tbl>
              <a:tblPr/>
              <a:tblGrid>
                <a:gridCol w="1872479"/>
                <a:gridCol w="1048444"/>
                <a:gridCol w="949300"/>
                <a:gridCol w="997982"/>
                <a:gridCol w="973641"/>
                <a:gridCol w="876276"/>
                <a:gridCol w="949300"/>
                <a:gridCol w="1095346"/>
              </a:tblGrid>
              <a:tr h="144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第一人称单数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第二人称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第三人称单数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第一人称复数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第三人称复数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98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Subject     pronoun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she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it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they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1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Object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pronoun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him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her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it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us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them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39"/>
          <p:cNvSpPr txBox="1"/>
          <p:nvPr/>
        </p:nvSpPr>
        <p:spPr>
          <a:xfrm>
            <a:off x="381000" y="1524000"/>
            <a:ext cx="8380413" cy="28746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35000"/>
              </a:spcBef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The subject is the </a:t>
            </a:r>
            <a:r>
              <a:rPr lang="zh-CN" altLang="en-US" sz="3600" dirty="0">
                <a:latin typeface="Times New Roman" panose="02020603050405020304" pitchFamily="18" charset="0"/>
                <a:cs typeface="Arial" panose="020B0604020202020204" pitchFamily="34" charset="0"/>
              </a:rPr>
              <a:t>doer</a:t>
            </a: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 of an action and is put in front of the verb.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ct val="35000"/>
              </a:spcBef>
            </a:pPr>
            <a:endParaRPr lang="en-US" altLang="zh-CN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ct val="35000"/>
              </a:spcBef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The object is the noun upon which an action is done. It is put after the verb.</a:t>
            </a:r>
            <a:endParaRPr lang="en-US" altLang="zh-CN" sz="3600" dirty="0"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57200" y="1547813"/>
            <a:ext cx="7772400" cy="1568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kumimoji="0" 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Sam and Helen's </a:t>
            </a:r>
            <a:r>
              <a:rPr kumimoji="0" lang="en-US" sz="3200" i="0" u="sng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grandparents</a:t>
            </a:r>
            <a:r>
              <a:rPr kumimoji="0" 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love collecting things. </a:t>
            </a:r>
            <a:r>
              <a:rPr kumimoji="0" lang="en-US" sz="3200" i="0" u="sng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They</a:t>
            </a:r>
            <a:r>
              <a:rPr kumimoji="0" 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have eight</a:t>
            </a:r>
            <a:r>
              <a:rPr kumimoji="0" 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doorbells on their front door.</a:t>
            </a:r>
            <a:endParaRPr kumimoji="0" lang="zh-CN" altLang="en-US" sz="32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43" name="Line 3"/>
          <p:cNvSpPr/>
          <p:nvPr/>
        </p:nvSpPr>
        <p:spPr>
          <a:xfrm>
            <a:off x="381000" y="1752600"/>
            <a:ext cx="0" cy="121920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4" name="Line 4"/>
          <p:cNvSpPr/>
          <p:nvPr/>
        </p:nvSpPr>
        <p:spPr>
          <a:xfrm>
            <a:off x="8229600" y="1752600"/>
            <a:ext cx="0" cy="106680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5" name="Line 5"/>
          <p:cNvSpPr/>
          <p:nvPr/>
        </p:nvSpPr>
        <p:spPr>
          <a:xfrm>
            <a:off x="381000" y="3581400"/>
            <a:ext cx="0" cy="198120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6" name="Line 6"/>
          <p:cNvSpPr/>
          <p:nvPr/>
        </p:nvSpPr>
        <p:spPr>
          <a:xfrm>
            <a:off x="8229600" y="3581400"/>
            <a:ext cx="0" cy="205740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7" name="Rectangle 7"/>
          <p:cNvSpPr/>
          <p:nvPr/>
        </p:nvSpPr>
        <p:spPr>
          <a:xfrm>
            <a:off x="0" y="5365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48" name="Rectangle 8"/>
          <p:cNvSpPr/>
          <p:nvPr/>
        </p:nvSpPr>
        <p:spPr>
          <a:xfrm>
            <a:off x="381000" y="2305209"/>
            <a:ext cx="309880" cy="92202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defTabSz="0">
              <a:tabLst>
                <a:tab pos="3857625" algn="l"/>
                <a:tab pos="5920105" algn="l"/>
                <a:tab pos="6248400" algn="l"/>
              </a:tabLst>
            </a:pPr>
            <a:br>
              <a:rPr lang="zh-CN" altLang="en-US" dirty="0">
                <a:latin typeface="Times New Roman" panose="02020603050405020304" pitchFamily="18" charset="0"/>
              </a:rPr>
            </a:br>
            <a:endParaRPr lang="zh-CN" altLang="en-US" dirty="0">
              <a:latin typeface="Times New Roman" panose="02020603050405020304" pitchFamily="18" charset="0"/>
            </a:endParaRPr>
          </a:p>
          <a:p>
            <a:pPr defTabSz="0" eaLnBrk="0" hangingPunct="0">
              <a:tabLst>
                <a:tab pos="3857625" algn="l"/>
                <a:tab pos="5920105" algn="l"/>
                <a:tab pos="6248400" algn="l"/>
              </a:tabLst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304800" y="3582194"/>
            <a:ext cx="8001000" cy="1076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Helen saw a silver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doorbell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She pushed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it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kumimoji="0" lang="en-US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endParaRPr kumimoji="0" lang="zh-CN" altLang="en-US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457200" y="4420394"/>
            <a:ext cx="7467600" cy="1076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This silver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doorbell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is beautiful.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What do you think of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it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kumimoji="0" lang="zh-CN" altLang="en-US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251" name="Rectangle 11"/>
          <p:cNvSpPr/>
          <p:nvPr/>
        </p:nvSpPr>
        <p:spPr>
          <a:xfrm>
            <a:off x="457200" y="4799330"/>
            <a:ext cx="13512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defTabSz="0">
              <a:tabLst>
                <a:tab pos="3857625" algn="l"/>
                <a:tab pos="5920105" algn="l"/>
                <a:tab pos="6248400" algn="l"/>
              </a:tabLst>
            </a:pPr>
            <a:endParaRPr lang="zh-CN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0" eaLnBrk="0" hangingPunct="0">
              <a:tabLst>
                <a:tab pos="3857625" algn="l"/>
                <a:tab pos="5920105" algn="l"/>
                <a:tab pos="6248400" algn="l"/>
              </a:tabLst>
            </a:pPr>
            <a:r>
              <a:rPr lang="zh-CN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AutoShape 2"/>
          <p:cNvSpPr>
            <a:spLocks noChangeArrowheads="1"/>
          </p:cNvSpPr>
          <p:nvPr/>
        </p:nvSpPr>
        <p:spPr bwMode="auto">
          <a:xfrm>
            <a:off x="381000" y="2362200"/>
            <a:ext cx="8077200" cy="3429000"/>
          </a:xfrm>
          <a:prstGeom prst="flowChartAlternateProcess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/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·We use </a:t>
            </a:r>
            <a:r>
              <a:rPr kumimoji="0" lang="en-US" altLang="zh-CN" sz="360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r>
              <a:rPr kumimoji="0" lang="en-US" altLang="zh-CN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pronouns in front of  </a:t>
            </a:r>
            <a:endParaRPr kumimoji="0" lang="en-US" altLang="zh-CN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verbs.</a:t>
            </a:r>
            <a:endParaRPr kumimoji="0" lang="en-US" altLang="zh-CN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·We use </a:t>
            </a:r>
            <a:r>
              <a:rPr kumimoji="0" lang="en-US" altLang="zh-CN" sz="360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r>
              <a:rPr kumimoji="0" lang="en-US" altLang="zh-CN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pronouns after verbs  </a:t>
            </a:r>
            <a:endParaRPr kumimoji="0" lang="en-US" altLang="zh-CN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or  prepositions.</a:t>
            </a:r>
            <a:endParaRPr kumimoji="0" lang="en-US" altLang="zh-CN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7" name="AutoShape 3"/>
          <p:cNvSpPr/>
          <p:nvPr/>
        </p:nvSpPr>
        <p:spPr>
          <a:xfrm>
            <a:off x="2209800" y="1143000"/>
            <a:ext cx="4114800" cy="838200"/>
          </a:xfrm>
          <a:prstGeom prst="flowChartAlternateProcess">
            <a:avLst/>
          </a:prstGeom>
          <a:solidFill>
            <a:srgbClr val="FFCC99"/>
          </a:solidFill>
          <a:ln w="9525">
            <a:noFill/>
          </a:ln>
        </p:spPr>
        <p:txBody>
          <a:bodyPr lIns="90170" tIns="46990" rIns="90170" bIns="46990"/>
          <a:p>
            <a:pPr algn="ctr"/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out the rule</a:t>
            </a:r>
            <a:endParaRPr lang="en-US" altLang="zh-CN" sz="3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6" name="Text Box 4"/>
          <p:cNvSpPr txBox="1"/>
          <p:nvPr/>
        </p:nvSpPr>
        <p:spPr>
          <a:xfrm>
            <a:off x="2209800" y="2590800"/>
            <a:ext cx="1828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subject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2286000" y="4267200"/>
            <a:ext cx="1524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object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838200"/>
            <a:ext cx="5562600" cy="715963"/>
          </a:xfrm>
        </p:spPr>
        <p:txBody>
          <a:bodyPr vert="horz" wrap="square" lIns="0" tIns="45720" rIns="0" bIns="0" numCol="1" anchor="b" anchorCtr="0" compatLnSpc="1"/>
          <a:lstStyle/>
          <a:p>
            <a:pPr marL="0" marR="0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</a:rPr>
              <a:t>人称代词的用法</a:t>
            </a:r>
            <a:endParaRPr kumimoji="0" lang="en-US" altLang="zh-CN" sz="3600" b="1" i="0" u="none" strike="noStrike" kern="1200" cap="none" spc="0" normalizeH="0" baseline="0" dirty="0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1" name="Rectangle 3"/>
          <p:cNvSpPr>
            <a:spLocks noGrp="1"/>
          </p:cNvSpPr>
          <p:nvPr>
            <p:ph idx="1"/>
          </p:nvPr>
        </p:nvSpPr>
        <p:spPr>
          <a:xfrm>
            <a:off x="304800" y="2057400"/>
            <a:ext cx="8229600" cy="4015105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12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（</a:t>
            </a:r>
            <a:r>
              <a:rPr lang="en-US" altLang="zh-CN" sz="3000" dirty="0">
                <a:latin typeface="Times New Roman" panose="02020603050405020304" pitchFamily="18" charset="0"/>
              </a:rPr>
              <a:t>1</a:t>
            </a:r>
            <a:r>
              <a:rPr lang="zh-CN" altLang="en-US" sz="3000" dirty="0">
                <a:latin typeface="Times New Roman" panose="02020603050405020304" pitchFamily="18" charset="0"/>
              </a:rPr>
              <a:t>）人称代词的主格在句中做主语。例如：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I love my country.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（</a:t>
            </a:r>
            <a:r>
              <a:rPr lang="en-US" altLang="zh-CN" sz="3000" dirty="0">
                <a:latin typeface="Times New Roman" panose="02020603050405020304" pitchFamily="18" charset="0"/>
              </a:rPr>
              <a:t>2</a:t>
            </a:r>
            <a:r>
              <a:rPr lang="zh-CN" altLang="en-US" sz="3000" dirty="0">
                <a:latin typeface="Times New Roman" panose="02020603050405020304" pitchFamily="18" charset="0"/>
              </a:rPr>
              <a:t>）人称代词的宾格在句中作动词</a:t>
            </a:r>
            <a:r>
              <a:rPr lang="en-US" altLang="zh-CN" sz="3000" dirty="0">
                <a:latin typeface="Times New Roman" panose="02020603050405020304" pitchFamily="18" charset="0"/>
              </a:rPr>
              <a:t>/</a:t>
            </a:r>
            <a:r>
              <a:rPr lang="zh-CN" altLang="en-US" sz="3000" dirty="0">
                <a:latin typeface="Times New Roman" panose="02020603050405020304" pitchFamily="18" charset="0"/>
              </a:rPr>
              <a:t>介词的宾语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</a:t>
            </a:r>
            <a:r>
              <a:rPr lang="zh-CN" altLang="en-US" sz="3000" dirty="0">
                <a:latin typeface="Times New Roman" panose="02020603050405020304" pitchFamily="18" charset="0"/>
              </a:rPr>
              <a:t>或作句子的表语。例如：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I don't know her.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His mother is waiting for him outside.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/>
          <p:nvPr/>
        </p:nvSpPr>
        <p:spPr>
          <a:xfrm>
            <a:off x="457200" y="1960245"/>
            <a:ext cx="8380413" cy="396938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361950" defTabSz="0">
              <a:lnSpc>
                <a:spcPct val="140000"/>
              </a:lnSpc>
              <a:spcBef>
                <a:spcPct val="20000"/>
              </a:spcBef>
              <a:spcAft>
                <a:spcPct val="20000"/>
              </a:spcAft>
              <a:tabLst>
                <a:tab pos="3857625" algn="l"/>
                <a:tab pos="5920105" algn="l"/>
                <a:tab pos="6248400" algn="l"/>
              </a:tabLst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“(1)</a:t>
            </a:r>
            <a:r>
              <a:rPr lang="en-GB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(Mr Chen) am happy to tell 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(2)</a:t>
            </a:r>
            <a:r>
              <a:rPr lang="en-GB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(the students) that (3)</a:t>
            </a:r>
            <a:r>
              <a:rPr lang="en-GB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</a:t>
            </a:r>
            <a:r>
              <a:rPr lang="en-US" altLang="zh-CN" sz="3000" u="sng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(everyone) will have an open day next week. Miss Smith will organize the games. (4)</a:t>
            </a:r>
            <a:r>
              <a:rPr lang="en-GB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 (Miss Smith)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w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ants you to give (5)</a:t>
            </a:r>
            <a:r>
              <a:rPr lang="en-GB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 (Miss Smith) some ideas for games. </a:t>
            </a:r>
            <a:endParaRPr lang="en-US" altLang="zh-CN" sz="30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3" name="Text Box 3"/>
          <p:cNvSpPr txBox="1"/>
          <p:nvPr/>
        </p:nvSpPr>
        <p:spPr>
          <a:xfrm>
            <a:off x="1906905" y="2193925"/>
            <a:ext cx="3048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I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Text Box 4"/>
          <p:cNvSpPr txBox="1"/>
          <p:nvPr/>
        </p:nvSpPr>
        <p:spPr>
          <a:xfrm>
            <a:off x="1219200" y="2590800"/>
            <a:ext cx="992188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you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Text Box 5"/>
          <p:cNvSpPr txBox="1"/>
          <p:nvPr/>
        </p:nvSpPr>
        <p:spPr>
          <a:xfrm>
            <a:off x="5486400" y="2805430"/>
            <a:ext cx="9906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we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Text Box 6"/>
          <p:cNvSpPr txBox="1"/>
          <p:nvPr/>
        </p:nvSpPr>
        <p:spPr>
          <a:xfrm>
            <a:off x="4267200" y="3993515"/>
            <a:ext cx="12192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She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Text Box 7"/>
          <p:cNvSpPr txBox="1"/>
          <p:nvPr/>
        </p:nvSpPr>
        <p:spPr>
          <a:xfrm>
            <a:off x="2959735" y="4689475"/>
            <a:ext cx="13716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her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381000" y="810260"/>
            <a:ext cx="8382000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l" defTabSz="914400" fontAlgn="auto"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Mr Chen is speaking to his students. Complete the sentences by changing the words in brackets into pronouns.</a:t>
            </a:r>
            <a:endParaRPr kumimoji="0" lang="en-US" altLang="zh-CN" sz="2800" b="1" i="1" kern="1200" cap="none" spc="0" normalizeH="0" baseline="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2050" y="3810000"/>
            <a:ext cx="2901950" cy="304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Rectangle 2"/>
          <p:cNvSpPr>
            <a:spLocks noGrp="1"/>
          </p:cNvSpPr>
          <p:nvPr>
            <p:ph idx="1"/>
          </p:nvPr>
        </p:nvSpPr>
        <p:spPr>
          <a:xfrm>
            <a:off x="465138" y="1174750"/>
            <a:ext cx="8458200" cy="3876675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(6)______(The games) will take place in the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playground. Well, thank you for listening to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(7)______(Mr Chen). Now, Mr Wu will give you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more information. Please listen to (8)______(Mr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Wu) carefully.”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11268" name="Text Box 4"/>
          <p:cNvSpPr txBox="1"/>
          <p:nvPr/>
        </p:nvSpPr>
        <p:spPr>
          <a:xfrm>
            <a:off x="1066800" y="1143000"/>
            <a:ext cx="12954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They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6781800" y="3124200"/>
            <a:ext cx="12192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him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0" name="Text Box 6"/>
          <p:cNvSpPr txBox="1"/>
          <p:nvPr/>
        </p:nvSpPr>
        <p:spPr>
          <a:xfrm>
            <a:off x="1295400" y="2438400"/>
            <a:ext cx="8382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me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33400" y="2972753"/>
            <a:ext cx="8153400" cy="20110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92075" algn="l" defTabSz="914400" rtl="0" eaLnBrk="1" fontAlgn="base" latinLnBrk="0" hangingPunct="1">
              <a:lnSpc>
                <a:spcPct val="13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We use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possessive adjectives 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and</a:t>
            </a: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possessive pronouns 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 show that</a:t>
            </a: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something belongs to someone or</a:t>
            </a: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something</a:t>
            </a: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  <a:endParaRPr kumimoji="0" lang="zh-CN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63" name="Rectangle 3"/>
          <p:cNvSpPr/>
          <p:nvPr/>
        </p:nvSpPr>
        <p:spPr>
          <a:xfrm>
            <a:off x="609600" y="1205548"/>
            <a:ext cx="7550150" cy="119888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 defTabSz="0">
              <a:tabLst>
                <a:tab pos="3857625" algn="l"/>
                <a:tab pos="5920105" algn="l"/>
                <a:tab pos="6248400" algn="l"/>
              </a:tabLst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B  Possessive adjectives and possessive pronouns</a:t>
            </a:r>
            <a:endParaRPr lang="en-US" altLang="zh-CN" sz="3600" b="1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Line 2"/>
          <p:cNvSpPr/>
          <p:nvPr/>
        </p:nvSpPr>
        <p:spPr>
          <a:xfrm>
            <a:off x="1676400" y="1066800"/>
            <a:ext cx="0" cy="114300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87" name="Rectangle 3"/>
          <p:cNvSpPr/>
          <p:nvPr/>
        </p:nvSpPr>
        <p:spPr>
          <a:xfrm>
            <a:off x="1752600" y="991394"/>
            <a:ext cx="5727065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indent="92075" defTabSz="0">
              <a:tabLst>
                <a:tab pos="3857625" algn="l"/>
                <a:tab pos="5920105" algn="l"/>
                <a:tab pos="6248400" algn="l"/>
              </a:tabLst>
            </a:pP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phone card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. 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mine.</a:t>
            </a:r>
            <a:endParaRPr lang="en-US" altLang="zh-CN" sz="3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92075" defTabSz="0" eaLnBrk="0" hangingPunct="0">
              <a:tabLst>
                <a:tab pos="3857625" algn="l"/>
                <a:tab pos="5920105" algn="l"/>
                <a:tab pos="6248400" algn="l"/>
              </a:tabLst>
            </a:pPr>
            <a:endParaRPr lang="zh-CN" altLang="en-US" sz="3200" b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6388" name="Line 4"/>
          <p:cNvSpPr/>
          <p:nvPr/>
        </p:nvSpPr>
        <p:spPr>
          <a:xfrm>
            <a:off x="1981200" y="1600200"/>
            <a:ext cx="5638800" cy="0"/>
          </a:xfrm>
          <a:prstGeom prst="line">
            <a:avLst/>
          </a:prstGeom>
          <a:ln w="19050" cap="rnd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6389" name="Rectangle 5"/>
          <p:cNvSpPr/>
          <p:nvPr/>
        </p:nvSpPr>
        <p:spPr>
          <a:xfrm>
            <a:off x="1676400" y="1676400"/>
            <a:ext cx="61483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defTabSz="0">
              <a:tabLst>
                <a:tab pos="3857625" algn="l"/>
                <a:tab pos="5920105" algn="l"/>
                <a:tab pos="6248400" algn="l"/>
              </a:tabLst>
            </a:pP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are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toys.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ours.</a:t>
            </a:r>
            <a:endParaRPr lang="en-US" altLang="zh-CN" sz="3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0" name="Line 6"/>
          <p:cNvSpPr/>
          <p:nvPr/>
        </p:nvSpPr>
        <p:spPr>
          <a:xfrm>
            <a:off x="7772400" y="990600"/>
            <a:ext cx="0" cy="121920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457200" y="2838450"/>
            <a:ext cx="8305800" cy="1176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We use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possessive adjective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and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 possessive pronoun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like this: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6392" name="Picture 8" descr="QQ截图201208251447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0" y="4605338"/>
            <a:ext cx="5334000" cy="22526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Line 2"/>
          <p:cNvSpPr/>
          <p:nvPr/>
        </p:nvSpPr>
        <p:spPr>
          <a:xfrm>
            <a:off x="3424238" y="2798763"/>
            <a:ext cx="0" cy="0"/>
          </a:xfrm>
          <a:prstGeom prst="line">
            <a:avLst/>
          </a:prstGeom>
          <a:ln w="12700" cap="rnd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1" name="Line 3"/>
          <p:cNvSpPr/>
          <p:nvPr/>
        </p:nvSpPr>
        <p:spPr>
          <a:xfrm>
            <a:off x="3424238" y="2424113"/>
            <a:ext cx="0" cy="0"/>
          </a:xfrm>
          <a:prstGeom prst="line">
            <a:avLst/>
          </a:prstGeom>
          <a:ln w="12700" cap="rnd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2" name="Line 4"/>
          <p:cNvSpPr/>
          <p:nvPr/>
        </p:nvSpPr>
        <p:spPr>
          <a:xfrm>
            <a:off x="4891088" y="2798763"/>
            <a:ext cx="0" cy="0"/>
          </a:xfrm>
          <a:prstGeom prst="line">
            <a:avLst/>
          </a:prstGeom>
          <a:ln w="12700" cap="rnd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3" name="Line 5"/>
          <p:cNvSpPr/>
          <p:nvPr/>
        </p:nvSpPr>
        <p:spPr>
          <a:xfrm>
            <a:off x="4891088" y="3548063"/>
            <a:ext cx="0" cy="0"/>
          </a:xfrm>
          <a:prstGeom prst="line">
            <a:avLst/>
          </a:prstGeom>
          <a:ln w="9525" cap="rnd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4" name="Line 6"/>
          <p:cNvSpPr/>
          <p:nvPr/>
        </p:nvSpPr>
        <p:spPr>
          <a:xfrm>
            <a:off x="4891088" y="4030663"/>
            <a:ext cx="0" cy="0"/>
          </a:xfrm>
          <a:prstGeom prst="line">
            <a:avLst/>
          </a:prstGeom>
          <a:ln w="9525" cap="rnd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5" name="Line 7"/>
          <p:cNvSpPr/>
          <p:nvPr/>
        </p:nvSpPr>
        <p:spPr>
          <a:xfrm>
            <a:off x="4891088" y="4405313"/>
            <a:ext cx="0" cy="0"/>
          </a:xfrm>
          <a:prstGeom prst="line">
            <a:avLst/>
          </a:prstGeom>
          <a:ln w="9525" cap="rnd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4344" name="Group 8"/>
          <p:cNvGraphicFramePr>
            <a:graphicFrameLocks noGrp="1"/>
          </p:cNvGraphicFramePr>
          <p:nvPr/>
        </p:nvGraphicFramePr>
        <p:xfrm>
          <a:off x="381000" y="990600"/>
          <a:ext cx="8382000" cy="5486400"/>
        </p:xfrm>
        <a:graphic>
          <a:graphicData uri="http://schemas.openxmlformats.org/drawingml/2006/table">
            <a:tbl>
              <a:tblPr/>
              <a:tblGrid>
                <a:gridCol w="1219278"/>
                <a:gridCol w="2057346"/>
                <a:gridCol w="1142970"/>
                <a:gridCol w="1752554"/>
                <a:gridCol w="2209852"/>
              </a:tblGrid>
              <a:tr h="1127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Possessive adjective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Noun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Possessive Pronoun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06450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This is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my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book.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This book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is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mine.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09625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your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yours.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09625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our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ours.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0645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their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theirs.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27125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his/her/its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his/hers. 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AutoShape 2"/>
          <p:cNvSpPr>
            <a:spLocks noChangeArrowheads="1"/>
          </p:cNvSpPr>
          <p:nvPr/>
        </p:nvSpPr>
        <p:spPr bwMode="auto">
          <a:xfrm>
            <a:off x="914400" y="1143000"/>
            <a:ext cx="3276600" cy="623888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Work out the rule</a:t>
            </a:r>
            <a:endParaRPr kumimoji="0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8435" name="AutoShape 3"/>
          <p:cNvSpPr/>
          <p:nvPr/>
        </p:nvSpPr>
        <p:spPr>
          <a:xfrm>
            <a:off x="533400" y="2057400"/>
            <a:ext cx="4114800" cy="38862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just"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We need to put a ______ after a </a:t>
            </a:r>
            <a:r>
              <a:rPr lang="en-US" altLang="zh-CN" sz="3200" i="1" dirty="0">
                <a:solidFill>
                  <a:schemeClr val="tx1"/>
                </a:solidFill>
                <a:latin typeface="Times New Roman" panose="02020603050405020304" pitchFamily="18" charset="0"/>
              </a:rPr>
              <a:t>possessive adjective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, but we do not need to add anything after a _______________.</a:t>
            </a:r>
            <a:endParaRPr lang="en-US" altLang="zh-CN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AutoShape 4"/>
          <p:cNvSpPr/>
          <p:nvPr/>
        </p:nvSpPr>
        <p:spPr>
          <a:xfrm>
            <a:off x="5105400" y="1143000"/>
            <a:ext cx="3581400" cy="3886200"/>
          </a:xfrm>
          <a:prstGeom prst="wedgeRoundRectCallout">
            <a:avLst>
              <a:gd name="adj1" fmla="val -61815"/>
              <a:gd name="adj2" fmla="val 51750"/>
              <a:gd name="adj3" fmla="val 16667"/>
            </a:avLst>
          </a:prstGeom>
          <a:solidFill>
            <a:srgbClr val="FFC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Things to remember: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0" i="1" dirty="0">
                <a:solidFill>
                  <a:schemeClr val="tx1"/>
                </a:solidFill>
                <a:latin typeface="Times New Roman" panose="02020603050405020304" pitchFamily="18" charset="0"/>
              </a:rPr>
              <a:t>Its 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is different</a:t>
            </a:r>
            <a:r>
              <a:rPr lang="en-US" altLang="zh-CN" sz="3200" b="0" i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from </a:t>
            </a:r>
            <a:r>
              <a:rPr lang="en-US" altLang="zh-CN" sz="3200" b="0" i="1" dirty="0">
                <a:solidFill>
                  <a:schemeClr val="tx1"/>
                </a:solidFill>
                <a:latin typeface="Times New Roman" panose="02020603050405020304" pitchFamily="18" charset="0"/>
              </a:rPr>
              <a:t>it's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It's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 a plant.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Its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 leaves are green. (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It's=It is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)</a:t>
            </a:r>
            <a:endParaRPr lang="en-US" altLang="zh-CN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914400" y="2895600"/>
            <a:ext cx="13716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noun</a:t>
            </a:r>
            <a:endParaRPr lang="en-US" altLang="zh-CN" sz="30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Text Box 6"/>
          <p:cNvSpPr txBox="1"/>
          <p:nvPr/>
        </p:nvSpPr>
        <p:spPr>
          <a:xfrm>
            <a:off x="762000" y="5181600"/>
            <a:ext cx="373538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possessive</a:t>
            </a:r>
            <a:r>
              <a:rPr lang="zh-CN" altLang="en-US" sz="30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pronoun</a:t>
            </a:r>
            <a:endParaRPr lang="en-US" altLang="zh-CN" sz="30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 animBg="1"/>
      <p:bldP spid="15365" grpId="0"/>
      <p:bldP spid="1536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2" descr="QQ截图201208251536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5450" y="1981200"/>
            <a:ext cx="3994150" cy="434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59" name="Picture 3" descr="QQ截图201208251537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1981200"/>
            <a:ext cx="4375150" cy="4210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Text Box 4"/>
          <p:cNvSpPr txBox="1"/>
          <p:nvPr/>
        </p:nvSpPr>
        <p:spPr>
          <a:xfrm>
            <a:off x="2057400" y="2286000"/>
            <a:ext cx="9906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my</a:t>
            </a:r>
            <a:endParaRPr lang="en-US" altLang="zh-CN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9" name="Text Box 5"/>
          <p:cNvSpPr txBox="1"/>
          <p:nvPr/>
        </p:nvSpPr>
        <p:spPr>
          <a:xfrm>
            <a:off x="5410200" y="2667000"/>
            <a:ext cx="7620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his</a:t>
            </a:r>
            <a:endParaRPr lang="en-US" altLang="zh-CN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228600" y="607536"/>
            <a:ext cx="8610600" cy="138366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kumimoji="0" lang="en-US" altLang="zh-CN" sz="2800" b="1" i="1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Sam's family members are talking about their hobbies. Complete their sentences with the correct  possessive adjectives or possessive pronouns.</a:t>
            </a:r>
            <a:endParaRPr kumimoji="0" lang="en-US" altLang="zh-CN" sz="2800" b="1" i="1" u="none" strike="noStrike" kern="1200" cap="none" spc="0" normalizeH="0" baseline="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2" descr="QQ截图201208251539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1676400"/>
            <a:ext cx="4395788" cy="3962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3" name="Picture 3" descr="QQ截图201208251539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1752600"/>
            <a:ext cx="4165600" cy="381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2" name="Text Box 4"/>
          <p:cNvSpPr txBox="1"/>
          <p:nvPr/>
        </p:nvSpPr>
        <p:spPr>
          <a:xfrm>
            <a:off x="1371600" y="2057400"/>
            <a:ext cx="9906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her</a:t>
            </a:r>
            <a:endParaRPr lang="en-US" altLang="zh-CN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3" name="Text Box 5"/>
          <p:cNvSpPr txBox="1"/>
          <p:nvPr/>
        </p:nvSpPr>
        <p:spPr>
          <a:xfrm>
            <a:off x="6553200" y="2057400"/>
            <a:ext cx="13716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theirs</a:t>
            </a:r>
            <a:endParaRPr lang="en-US" altLang="zh-CN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2" descr="QQ截图201208251541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1371600"/>
            <a:ext cx="4191000" cy="3854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7" name="Picture 3" descr="QQ截图201208251541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295400"/>
            <a:ext cx="4289425" cy="3962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Text Box 4"/>
          <p:cNvSpPr txBox="1"/>
          <p:nvPr/>
        </p:nvSpPr>
        <p:spPr>
          <a:xfrm>
            <a:off x="1219200" y="1752600"/>
            <a:ext cx="11430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our</a:t>
            </a:r>
            <a:endParaRPr lang="en-US" altLang="zh-CN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7" name="Text Box 5"/>
          <p:cNvSpPr txBox="1"/>
          <p:nvPr/>
        </p:nvSpPr>
        <p:spPr>
          <a:xfrm>
            <a:off x="6477000" y="1676400"/>
            <a:ext cx="14478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yours</a:t>
            </a:r>
            <a:endParaRPr lang="en-US" altLang="zh-CN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182370" y="680720"/>
            <a:ext cx="602424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latin typeface="Times New Roman" panose="02020603050405020304" pitchFamily="18" charset="0"/>
              </a:rPr>
              <a:t>人称代词口诀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r>
              <a:rPr lang="zh-CN" altLang="en-US" sz="2800">
                <a:latin typeface="Times New Roman" panose="02020603050405020304" pitchFamily="18" charset="0"/>
              </a:rPr>
              <a:t>人称代词主宾格，作用不同莫用错。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r>
              <a:rPr lang="zh-CN" altLang="en-US" sz="2800">
                <a:latin typeface="Times New Roman" panose="02020603050405020304" pitchFamily="18" charset="0"/>
              </a:rPr>
              <a:t>主格动词前做主，动词介词后宾格。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r>
              <a:rPr lang="zh-CN" altLang="en-US" sz="2800">
                <a:latin typeface="Times New Roman" panose="02020603050405020304" pitchFamily="18" charset="0"/>
              </a:rPr>
              <a:t>You和it主宾同，其他主宾须分清。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8" name="图片 8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>
          <a:xfrm>
            <a:off x="889000" y="2693670"/>
            <a:ext cx="6899910" cy="3683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51535" y="1084580"/>
            <a:ext cx="6779260" cy="4569460"/>
          </a:xfrm>
          <a:prstGeom prst="rect">
            <a:avLst/>
          </a:prstGeom>
          <a:solidFill>
            <a:schemeClr val="bg2"/>
          </a:solidFill>
          <a:ln>
            <a:solidFill>
              <a:schemeClr val="accent3">
                <a:lumMod val="85000"/>
              </a:schemeClr>
            </a:solidFill>
          </a:ln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物主代词口诀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</a:rPr>
              <a:t>物主代词分两种，形容词性名词性。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</a:rPr>
              <a:t>形容词性能力差，自己不能来当家。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</a:rPr>
              <a:t>句子当中作定语，身后定把名词加。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</a:rPr>
              <a:t>物主代词名词性，相当名词可单用。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</a:rPr>
              <a:t>句中充当主宾表，身后没有名词影。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</a:rPr>
              <a:t>两种代词形不同，添个 s 形变名。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</a:rPr>
              <a:t>his,its不用变，my变mine要记清。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/>
          </p:cNvSpPr>
          <p:nvPr>
            <p:ph idx="1"/>
          </p:nvPr>
        </p:nvSpPr>
        <p:spPr>
          <a:xfrm>
            <a:off x="533400" y="990600"/>
            <a:ext cx="8151813" cy="5173345"/>
          </a:xfrm>
        </p:spPr>
        <p:txBody>
          <a:bodyPr vert="horz" wrap="square" lIns="91440" tIns="45720" rIns="91440" bIns="45720" anchor="t"/>
          <a:p>
            <a:pPr marL="0" algn="l" defTabSz="914400" eaLnBrk="1" hangingPunct="1"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一</a:t>
            </a:r>
            <a:r>
              <a:rPr lang="en-US" altLang="zh-CN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. </a:t>
            </a:r>
            <a:r>
              <a:rPr lang="en-US" altLang="zh-CN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根据句意，用人称代词的适当形式填空。</a:t>
            </a:r>
            <a:endParaRPr lang="en-US" altLang="zh-CN" sz="2800" b="1" kern="120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Ann's new teachers are kind to ______.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Mr Black is my English teacher. ______ is very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kind.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Lily likes music. ______ listens to music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every morning.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John lives with his grandparents and he often 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does morning exercises with ______.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--Mum, where is my school bag?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--______ is on the desk.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5715000" y="1447800"/>
            <a:ext cx="990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her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6096000" y="19812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He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2533" name="Text Box 5"/>
          <p:cNvSpPr txBox="1"/>
          <p:nvPr/>
        </p:nvSpPr>
        <p:spPr>
          <a:xfrm>
            <a:off x="3581400" y="30480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She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462" name="Text Box 6"/>
          <p:cNvSpPr txBox="1"/>
          <p:nvPr/>
        </p:nvSpPr>
        <p:spPr>
          <a:xfrm>
            <a:off x="5244465" y="4572000"/>
            <a:ext cx="12795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them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1828800" y="5562600"/>
            <a:ext cx="990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It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19462" grpId="0" bldLvl="0"/>
      <p:bldP spid="19463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73345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6. Andy is a helpful boy and he often helps </a:t>
            </a:r>
            <a:r>
              <a:rPr lang="en-US" altLang="zh-CN" sz="2800" dirty="0">
                <a:latin typeface="Times New Roman" panose="02020603050405020304" pitchFamily="18" charset="0"/>
              </a:rPr>
              <a:t>______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with our English.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7. Wake up, Tom. It's 7:30 a.m. </a:t>
            </a:r>
            <a:r>
              <a:rPr lang="en-US" altLang="zh-CN" sz="2800" dirty="0">
                <a:latin typeface="Times New Roman" panose="02020603050405020304" pitchFamily="18" charset="0"/>
              </a:rPr>
              <a:t>______ 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will be late   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for school.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8. Mr Wang is my Chinese teacher and I like 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 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very much.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9. Look at the boys and girls over there. </a:t>
            </a:r>
            <a:r>
              <a:rPr lang="en-US" altLang="zh-CN" sz="2800" dirty="0">
                <a:latin typeface="Times New Roman" panose="02020603050405020304" pitchFamily="18" charset="0"/>
              </a:rPr>
              <a:t>______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are singing and dancing.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10. My sister often teaches </a:t>
            </a:r>
            <a:r>
              <a:rPr lang="en-US" altLang="zh-CN" sz="2800" dirty="0">
                <a:latin typeface="Times New Roman" panose="02020603050405020304" pitchFamily="18" charset="0"/>
              </a:rPr>
              <a:t>______ 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some English  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songs. I like to sing with her.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0483" name="Text Box 3"/>
          <p:cNvSpPr txBox="1"/>
          <p:nvPr/>
        </p:nvSpPr>
        <p:spPr>
          <a:xfrm>
            <a:off x="4876800" y="5029200"/>
            <a:ext cx="98266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me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0484" name="Text Box 4"/>
          <p:cNvSpPr txBox="1"/>
          <p:nvPr/>
        </p:nvSpPr>
        <p:spPr>
          <a:xfrm>
            <a:off x="7315200" y="914400"/>
            <a:ext cx="657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us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0485" name="Text Box 5"/>
          <p:cNvSpPr txBox="1"/>
          <p:nvPr/>
        </p:nvSpPr>
        <p:spPr>
          <a:xfrm>
            <a:off x="5410200" y="1981200"/>
            <a:ext cx="1371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You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0486" name="Text Box 6"/>
          <p:cNvSpPr txBox="1"/>
          <p:nvPr/>
        </p:nvSpPr>
        <p:spPr>
          <a:xfrm>
            <a:off x="1143000" y="3505200"/>
            <a:ext cx="758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him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0487" name="Text Box 7"/>
          <p:cNvSpPr txBox="1"/>
          <p:nvPr/>
        </p:nvSpPr>
        <p:spPr>
          <a:xfrm>
            <a:off x="6705600" y="3962400"/>
            <a:ext cx="1219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They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  <p:bldP spid="20484" grpId="0" bldLvl="0"/>
      <p:bldP spid="20485" grpId="0" bldLvl="0"/>
      <p:bldP spid="20486" grpId="0" bldLvl="0"/>
      <p:bldP spid="20487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71160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115000"/>
              </a:lnSpc>
              <a:buNone/>
            </a:pPr>
            <a:r>
              <a:rPr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二</a:t>
            </a:r>
            <a:r>
              <a:rPr lang="en-US" altLang="zh-CN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. </a:t>
            </a:r>
            <a:r>
              <a:rPr lang="en-US" altLang="zh-CN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从括号中选择适当的词填空。</a:t>
            </a:r>
            <a:endParaRPr lang="en-US" altLang="zh-CN" sz="2800" b="1" kern="120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  <a:sym typeface="Arial" panose="020B0604020202020204" pitchFamily="34" charset="0"/>
            </a:endParaRP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1. This is ______(my / mine) English book. Where is ______(yours / your)?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2. The girl is Cindy. ______(She / Her) sister can play the piano very well.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3. These are ______(theirs / their) chairs and ______(our / ours) are in the next room.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4. Here is my dog. ______(Its / It's) name is Toby.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5. ______(He / His) bike is so old that it can hardly work.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507" name="Text Box 3"/>
          <p:cNvSpPr txBox="1"/>
          <p:nvPr/>
        </p:nvSpPr>
        <p:spPr>
          <a:xfrm>
            <a:off x="990600" y="5334000"/>
            <a:ext cx="69850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His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8" name="Text Box 4"/>
          <p:cNvSpPr txBox="1"/>
          <p:nvPr/>
        </p:nvSpPr>
        <p:spPr>
          <a:xfrm>
            <a:off x="2057400" y="1524000"/>
            <a:ext cx="6572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my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9" name="Text Box 5"/>
          <p:cNvSpPr txBox="1"/>
          <p:nvPr/>
        </p:nvSpPr>
        <p:spPr>
          <a:xfrm>
            <a:off x="838200" y="1981200"/>
            <a:ext cx="1143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yours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Text Box 6"/>
          <p:cNvSpPr txBox="1"/>
          <p:nvPr/>
        </p:nvSpPr>
        <p:spPr>
          <a:xfrm>
            <a:off x="3581400" y="2667000"/>
            <a:ext cx="8572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Her 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1" name="Text Box 7"/>
          <p:cNvSpPr txBox="1"/>
          <p:nvPr/>
        </p:nvSpPr>
        <p:spPr>
          <a:xfrm>
            <a:off x="2514600" y="3657600"/>
            <a:ext cx="87630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their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2" name="Text Box 8"/>
          <p:cNvSpPr txBox="1"/>
          <p:nvPr/>
        </p:nvSpPr>
        <p:spPr>
          <a:xfrm>
            <a:off x="914400" y="4114800"/>
            <a:ext cx="8763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ours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3" name="Text Box 9"/>
          <p:cNvSpPr txBox="1"/>
          <p:nvPr/>
        </p:nvSpPr>
        <p:spPr>
          <a:xfrm>
            <a:off x="3657600" y="4800600"/>
            <a:ext cx="55880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Its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  <p:bldP spid="21509" grpId="0" bldLvl="0"/>
      <p:bldP spid="21510" grpId="0" bldLvl="0"/>
      <p:bldP spid="21511" grpId="0" bldLvl="0"/>
      <p:bldP spid="21512" grpId="0" bldLvl="0"/>
      <p:bldP spid="21513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54370"/>
          </a:xfrm>
        </p:spPr>
        <p:txBody>
          <a:bodyPr vert="horz" wrap="square" lIns="91440" tIns="45720" rIns="91440" bIns="45720" anchor="t"/>
          <a:p>
            <a:pPr algn="l" eaLnBrk="1" hangingPunct="1">
              <a:lnSpc>
                <a:spcPct val="115000"/>
              </a:lnSpc>
              <a:buNone/>
            </a:pPr>
            <a:r>
              <a:rPr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三</a:t>
            </a:r>
            <a:r>
              <a:rPr lang="en-US" altLang="zh-CN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. </a:t>
            </a:r>
            <a:r>
              <a:rPr lang="en-US" altLang="zh-CN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选择最佳答案填空。</a:t>
            </a:r>
            <a:endParaRPr lang="en-US" altLang="zh-CN" sz="2800" b="1" kern="120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)1. He is an Australian. ____ name is David.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 A. He  	     	B. Him	   C. Himself     D. His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)2. Could you help ____ with ____ Maths, 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 please?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A. I, my 			B. me, me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C. me, my 			D. my, I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)3. ____ will go to the Canton Tower tomorrow. 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And my brother will go with ____.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A. Us, we 			B. We, us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C. Our, us 			 D. Ours, our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609600" y="1447800"/>
            <a:ext cx="6858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609600" y="2438400"/>
            <a:ext cx="685800" cy="547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3" name="Text Box 5"/>
          <p:cNvSpPr txBox="1"/>
          <p:nvPr/>
        </p:nvSpPr>
        <p:spPr>
          <a:xfrm>
            <a:off x="609600" y="4495800"/>
            <a:ext cx="6858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  <p:bldP spid="22533" grpId="0" bldLvl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690235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)4. ____ dress is beautiful. But ____ is more 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beautiful than ____.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A. Kates', my, her</a:t>
            </a:r>
            <a:endParaRPr lang="en-US" altLang="zh-CN" sz="2800" b="1" kern="120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B. Kate's, mine, hers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C. Kates', mine, her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D. Kate's, my, hers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)5. My classmates like singing very much. Most  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 of ____ join the Music Club.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 A. they 	B. their 	C. them 	D. theirs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)6. How hard ____ works!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 A. we 	          B. her 	C. she 	D. hers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609600" y="838200"/>
            <a:ext cx="685800" cy="547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Text Box 4"/>
          <p:cNvSpPr txBox="1"/>
          <p:nvPr/>
        </p:nvSpPr>
        <p:spPr>
          <a:xfrm>
            <a:off x="609600" y="3886200"/>
            <a:ext cx="685800" cy="547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7" name="Text Box 5"/>
          <p:cNvSpPr txBox="1"/>
          <p:nvPr/>
        </p:nvSpPr>
        <p:spPr>
          <a:xfrm>
            <a:off x="609600" y="5410200"/>
            <a:ext cx="6858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  <p:bldP spid="23556" grpId="0" bldLvl="0"/>
      <p:bldP spid="23557" grpId="0" bldLvl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0</TotalTime>
  <Words>5028</Words>
  <Application>WPS 演示</Application>
  <PresentationFormat>全屏显示(4:3)</PresentationFormat>
  <Paragraphs>392</Paragraphs>
  <Slides>30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30</vt:i4>
      </vt:variant>
    </vt:vector>
  </HeadingPairs>
  <TitlesOfParts>
    <vt:vector size="56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华文行楷</vt:lpstr>
      <vt:lpstr>Gungsuh</vt:lpstr>
      <vt:lpstr>Times New Roman</vt:lpstr>
      <vt:lpstr>Book Antiqua</vt:lpstr>
      <vt:lpstr>Tw Cen MT</vt:lpstr>
      <vt:lpstr>华文仿宋</vt:lpstr>
      <vt:lpstr>Arial Unicode MS</vt:lpstr>
      <vt:lpstr>Wingdings</vt:lpstr>
      <vt:lpstr>Courier New</vt:lpstr>
      <vt:lpstr>Palatino Linotype</vt:lpstr>
      <vt:lpstr>仿宋_GB2312</vt:lpstr>
      <vt:lpstr>Wingdings 2</vt:lpstr>
      <vt:lpstr>楷体</vt:lpstr>
      <vt:lpstr>楷体_GB2312</vt:lpstr>
      <vt:lpstr>隶书</vt:lpstr>
      <vt:lpstr>Grammar模板</vt:lpstr>
      <vt:lpstr>1_Grammar模板</vt:lpstr>
      <vt:lpstr>PowerPoint 演示文稿</vt:lpstr>
      <vt:lpstr>PowerPoint 演示文稿</vt:lpstr>
      <vt:lpstr>PowerPoint 演示文稿</vt:lpstr>
      <vt:lpstr>Lead in--Find out the personal pronouns in the following passage.</vt:lpstr>
      <vt:lpstr>PowerPoint 演示文稿</vt:lpstr>
      <vt:lpstr>PowerPoint 演示文稿</vt:lpstr>
      <vt:lpstr>We use personal pronouns to replace nouns that we have already talked about. We have subject pronouns and object pronouns.</vt:lpstr>
      <vt:lpstr>PowerPoint 演示文稿</vt:lpstr>
      <vt:lpstr>PowerPoint 演示文稿</vt:lpstr>
      <vt:lpstr>PowerPoint 演示文稿</vt:lpstr>
      <vt:lpstr>人称代词的用法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15</cp:revision>
  <dcterms:created xsi:type="dcterms:W3CDTF">2017-06-09T06:37:25Z</dcterms:created>
  <dcterms:modified xsi:type="dcterms:W3CDTF">2017-08-21T07:05:13Z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