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0"/>
  </p:handoutMasterIdLst>
  <p:sldIdLst>
    <p:sldId id="256" r:id="rId3"/>
    <p:sldId id="438" r:id="rId5"/>
    <p:sldId id="441" r:id="rId6"/>
    <p:sldId id="442" r:id="rId7"/>
    <p:sldId id="443" r:id="rId8"/>
    <p:sldId id="444" r:id="rId9"/>
    <p:sldId id="455" r:id="rId10"/>
    <p:sldId id="445" r:id="rId11"/>
    <p:sldId id="446" r:id="rId12"/>
    <p:sldId id="447" r:id="rId13"/>
    <p:sldId id="448" r:id="rId14"/>
    <p:sldId id="449" r:id="rId15"/>
    <p:sldId id="450" r:id="rId16"/>
    <p:sldId id="440" r:id="rId17"/>
    <p:sldId id="451" r:id="rId18"/>
    <p:sldId id="431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84" d="100"/>
          <a:sy n="84" d="100"/>
        </p:scale>
        <p:origin x="-558" y="-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65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2.xml"/><Relationship Id="rId3" Type="http://schemas.openxmlformats.org/officeDocument/2006/relationships/tags" Target="../tags/tag64.xml"/><Relationship Id="rId2" Type="http://schemas.openxmlformats.org/officeDocument/2006/relationships/image" Target="../media/image2.wmf"/><Relationship Id="rId1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zh-CN" dirty="0">
                <a:sym typeface="+mn-ea"/>
              </a:rPr>
              <a:t>理解巩固</a:t>
            </a:r>
            <a:r>
              <a:rPr lang="en-US" altLang="zh-CN" dirty="0">
                <a:sym typeface="+mn-ea"/>
              </a:rPr>
              <a:t>for</a:t>
            </a:r>
            <a:r>
              <a:rPr lang="zh-CN" altLang="en-US" dirty="0">
                <a:sym typeface="+mn-ea"/>
              </a:rPr>
              <a:t>循环语句</a:t>
            </a:r>
            <a:endParaRPr lang="en-US" altLang="zh-CN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69882" y="3724910"/>
            <a:ext cx="10852237" cy="950984"/>
          </a:xfrm>
        </p:spPr>
        <p:txBody>
          <a:bodyPr/>
          <a:lstStyle/>
          <a:p>
            <a:r>
              <a:rPr lang="zh-CN" altLang="en-US" dirty="0"/>
              <a:t>循环语句</a:t>
            </a:r>
            <a:r>
              <a:rPr lang="en-US" altLang="zh-CN" dirty="0"/>
              <a:t>2</a:t>
            </a:r>
            <a:endParaRPr lang="en-US" altLang="zh-CN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2402" y="132221"/>
            <a:ext cx="9889066" cy="3199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</a:t>
            </a:r>
            <a:r>
              <a:rPr lang="en-US" altLang="zh-CN" sz="5400" dirty="0" smtClean="0">
                <a:solidFill>
                  <a:srgbClr val="FF0000"/>
                </a:solidFill>
              </a:rPr>
              <a:t>2</a:t>
            </a:r>
            <a:r>
              <a:rPr lang="en-US" altLang="zh-CN" sz="5400" dirty="0" smtClean="0">
                <a:solidFill>
                  <a:srgbClr val="FF0000"/>
                </a:solidFill>
              </a:rPr>
              <a:t>0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81</a:t>
            </a:r>
            <a:r>
              <a:rPr lang="zh-CN" altLang="en-US" sz="5400" dirty="0" smtClean="0">
                <a:solidFill>
                  <a:srgbClr val="FF0000"/>
                </a:solidFill>
              </a:rPr>
              <a:t>，</a:t>
            </a:r>
            <a:r>
              <a:rPr lang="en-US" altLang="zh-CN" sz="5400" dirty="0" smtClean="0">
                <a:solidFill>
                  <a:srgbClr val="FF0000"/>
                </a:solidFill>
              </a:rPr>
              <a:t>10</a:t>
            </a:r>
            <a:r>
              <a:rPr lang="en-US" altLang="zh-CN" sz="5400" dirty="0" smtClean="0"/>
              <a:t>):        </a:t>
            </a:r>
            <a:endParaRPr lang="en-US" altLang="zh-CN" sz="5400" dirty="0" smtClean="0"/>
          </a:p>
          <a:p>
            <a:pPr algn="l"/>
            <a:r>
              <a:rPr lang="en-US" altLang="zh-CN" sz="5400" dirty="0" smtClean="0"/>
              <a:t>      </a:t>
            </a:r>
            <a:r>
              <a:rPr lang="zh-CN" altLang="en-US" sz="5400">
                <a:sym typeface="+mn-ea"/>
              </a:rPr>
              <a:t>t.forward(</a:t>
            </a:r>
            <a:r>
              <a:rPr lang="en-US" altLang="zh-CN" sz="5400">
                <a:solidFill>
                  <a:srgbClr val="FF0000"/>
                </a:solidFill>
                <a:sym typeface="+mn-ea"/>
              </a:rPr>
              <a:t>i</a:t>
            </a:r>
            <a:r>
              <a:rPr lang="zh-CN" altLang="en-US" sz="5400">
                <a:sym typeface="+mn-ea"/>
              </a:rPr>
              <a:t>)</a:t>
            </a:r>
            <a:endParaRPr lang="zh-CN" altLang="en-US" sz="5400"/>
          </a:p>
          <a:p>
            <a:pPr algn="l"/>
            <a:r>
              <a:rPr lang="zh-CN" altLang="en-US" sz="5400">
                <a:sym typeface="+mn-ea"/>
              </a:rPr>
              <a:t>      t.right(90)</a:t>
            </a:r>
            <a:endParaRPr lang="en-US" altLang="zh-CN" sz="5400" dirty="0" smtClean="0">
              <a:sym typeface="+mn-ea"/>
            </a:endParaRPr>
          </a:p>
          <a:p>
            <a:endParaRPr lang="zh-CN" altLang="en-US" sz="4000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rcRect l="33813" t="40554" r="30013" b="32769"/>
          <a:stretch>
            <a:fillRect/>
          </a:stretch>
        </p:blipFill>
        <p:spPr>
          <a:xfrm>
            <a:off x="8359775" y="1295400"/>
            <a:ext cx="3522980" cy="302133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413635" y="2994660"/>
            <a:ext cx="2827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/>
              <a:t>t.forward(</a:t>
            </a:r>
            <a:r>
              <a:rPr lang="zh-CN" altLang="en-US" sz="2000">
                <a:solidFill>
                  <a:srgbClr val="FF0000"/>
                </a:solidFill>
              </a:rPr>
              <a:t>20</a:t>
            </a:r>
            <a:r>
              <a:rPr lang="zh-CN" altLang="en-US" sz="2000"/>
              <a:t>)</a:t>
            </a:r>
            <a:endParaRPr lang="zh-CN" altLang="en-US" sz="2000"/>
          </a:p>
          <a:p>
            <a:pPr algn="l"/>
            <a:r>
              <a:rPr lang="zh-CN" altLang="en-US" sz="2000"/>
              <a:t>t.right(90)</a:t>
            </a:r>
            <a:endParaRPr lang="zh-CN" altLang="en-US" sz="2000"/>
          </a:p>
        </p:txBody>
      </p:sp>
      <p:sp>
        <p:nvSpPr>
          <p:cNvPr id="3" name="文本框 2"/>
          <p:cNvSpPr txBox="1"/>
          <p:nvPr/>
        </p:nvSpPr>
        <p:spPr>
          <a:xfrm>
            <a:off x="862330" y="2947670"/>
            <a:ext cx="115760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i=20</a:t>
            </a:r>
            <a:endParaRPr lang="en-US" altLang="zh-CN" sz="4000"/>
          </a:p>
        </p:txBody>
      </p:sp>
      <p:sp>
        <p:nvSpPr>
          <p:cNvPr id="6" name="文本框 5"/>
          <p:cNvSpPr txBox="1"/>
          <p:nvPr/>
        </p:nvSpPr>
        <p:spPr>
          <a:xfrm>
            <a:off x="2413635" y="3898265"/>
            <a:ext cx="2827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/>
              <a:t>t.forward(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en-US" sz="2000">
                <a:solidFill>
                  <a:srgbClr val="FF0000"/>
                </a:solidFill>
              </a:rPr>
              <a:t>0</a:t>
            </a:r>
            <a:r>
              <a:rPr lang="zh-CN" altLang="en-US" sz="2000"/>
              <a:t>)</a:t>
            </a:r>
            <a:endParaRPr lang="zh-CN" altLang="en-US" sz="2000"/>
          </a:p>
          <a:p>
            <a:pPr algn="l"/>
            <a:r>
              <a:rPr lang="zh-CN" altLang="en-US" sz="2000"/>
              <a:t>t.right(90)</a:t>
            </a:r>
            <a:endParaRPr lang="zh-CN" altLang="en-US" sz="2000"/>
          </a:p>
        </p:txBody>
      </p:sp>
      <p:sp>
        <p:nvSpPr>
          <p:cNvPr id="7" name="文本框 6"/>
          <p:cNvSpPr txBox="1"/>
          <p:nvPr/>
        </p:nvSpPr>
        <p:spPr>
          <a:xfrm>
            <a:off x="862330" y="3851275"/>
            <a:ext cx="115760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i=30</a:t>
            </a:r>
            <a:endParaRPr lang="en-US" altLang="zh-CN" sz="4000"/>
          </a:p>
        </p:txBody>
      </p:sp>
      <p:sp>
        <p:nvSpPr>
          <p:cNvPr id="8" name="文本框 7"/>
          <p:cNvSpPr txBox="1"/>
          <p:nvPr/>
        </p:nvSpPr>
        <p:spPr>
          <a:xfrm>
            <a:off x="2413635" y="4878070"/>
            <a:ext cx="2827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/>
              <a:t>t.forward(</a:t>
            </a:r>
            <a:r>
              <a:rPr lang="en-US" altLang="zh-CN" sz="2000">
                <a:solidFill>
                  <a:srgbClr val="FF0000"/>
                </a:solidFill>
              </a:rPr>
              <a:t>4</a:t>
            </a:r>
            <a:r>
              <a:rPr lang="zh-CN" altLang="en-US" sz="2000">
                <a:solidFill>
                  <a:srgbClr val="FF0000"/>
                </a:solidFill>
              </a:rPr>
              <a:t>0</a:t>
            </a:r>
            <a:r>
              <a:rPr lang="zh-CN" altLang="en-US" sz="2000"/>
              <a:t>)</a:t>
            </a:r>
            <a:endParaRPr lang="zh-CN" altLang="en-US" sz="2000"/>
          </a:p>
          <a:p>
            <a:pPr algn="l"/>
            <a:r>
              <a:rPr lang="zh-CN" altLang="en-US" sz="2000"/>
              <a:t>t.right(90)</a:t>
            </a:r>
            <a:endParaRPr lang="zh-CN" altLang="en-US" sz="2000"/>
          </a:p>
        </p:txBody>
      </p:sp>
      <p:sp>
        <p:nvSpPr>
          <p:cNvPr id="9" name="文本框 8"/>
          <p:cNvSpPr txBox="1"/>
          <p:nvPr/>
        </p:nvSpPr>
        <p:spPr>
          <a:xfrm>
            <a:off x="862330" y="4831080"/>
            <a:ext cx="115760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i=40</a:t>
            </a:r>
            <a:endParaRPr lang="en-US" altLang="zh-CN" sz="4000"/>
          </a:p>
        </p:txBody>
      </p:sp>
      <p:sp>
        <p:nvSpPr>
          <p:cNvPr id="10" name="文本框 9"/>
          <p:cNvSpPr txBox="1"/>
          <p:nvPr/>
        </p:nvSpPr>
        <p:spPr>
          <a:xfrm>
            <a:off x="2394585" y="5859145"/>
            <a:ext cx="2827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/>
              <a:t>t.forward(</a:t>
            </a:r>
            <a:r>
              <a:rPr lang="en-US" altLang="zh-CN" sz="2000"/>
              <a:t>5</a:t>
            </a:r>
            <a:r>
              <a:rPr lang="zh-CN" altLang="en-US" sz="2000">
                <a:solidFill>
                  <a:srgbClr val="FF0000"/>
                </a:solidFill>
              </a:rPr>
              <a:t>0</a:t>
            </a:r>
            <a:r>
              <a:rPr lang="zh-CN" altLang="en-US" sz="2000"/>
              <a:t>)</a:t>
            </a:r>
            <a:endParaRPr lang="zh-CN" altLang="en-US" sz="2000"/>
          </a:p>
          <a:p>
            <a:pPr algn="l"/>
            <a:r>
              <a:rPr lang="zh-CN" altLang="en-US" sz="2000"/>
              <a:t>t.right(90)</a:t>
            </a:r>
            <a:endParaRPr lang="zh-CN" altLang="en-US" sz="2000"/>
          </a:p>
        </p:txBody>
      </p:sp>
      <p:sp>
        <p:nvSpPr>
          <p:cNvPr id="11" name="文本框 10"/>
          <p:cNvSpPr txBox="1"/>
          <p:nvPr/>
        </p:nvSpPr>
        <p:spPr>
          <a:xfrm>
            <a:off x="843280" y="5812155"/>
            <a:ext cx="115760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i=50</a:t>
            </a:r>
            <a:endParaRPr lang="en-US" altLang="zh-CN" sz="4000"/>
          </a:p>
        </p:txBody>
      </p:sp>
      <p:sp>
        <p:nvSpPr>
          <p:cNvPr id="12" name="文本框 11"/>
          <p:cNvSpPr txBox="1"/>
          <p:nvPr/>
        </p:nvSpPr>
        <p:spPr>
          <a:xfrm>
            <a:off x="6390005" y="4831080"/>
            <a:ext cx="282702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en-US" sz="2000"/>
              <a:t>t.forward(</a:t>
            </a:r>
            <a:r>
              <a:rPr lang="en-US" altLang="zh-CN" sz="2000">
                <a:solidFill>
                  <a:srgbClr val="FF0000"/>
                </a:solidFill>
              </a:rPr>
              <a:t>8</a:t>
            </a:r>
            <a:r>
              <a:rPr lang="zh-CN" altLang="en-US" sz="2000">
                <a:solidFill>
                  <a:srgbClr val="FF0000"/>
                </a:solidFill>
              </a:rPr>
              <a:t>0</a:t>
            </a:r>
            <a:r>
              <a:rPr lang="zh-CN" altLang="en-US" sz="2000"/>
              <a:t>)</a:t>
            </a:r>
            <a:endParaRPr lang="zh-CN" altLang="en-US" sz="2000"/>
          </a:p>
          <a:p>
            <a:pPr algn="l"/>
            <a:r>
              <a:rPr lang="zh-CN" altLang="en-US" sz="2000"/>
              <a:t>t.right(90)</a:t>
            </a:r>
            <a:endParaRPr lang="zh-CN" altLang="en-US" sz="2000"/>
          </a:p>
        </p:txBody>
      </p:sp>
      <p:sp>
        <p:nvSpPr>
          <p:cNvPr id="13" name="文本框 12"/>
          <p:cNvSpPr txBox="1"/>
          <p:nvPr/>
        </p:nvSpPr>
        <p:spPr>
          <a:xfrm>
            <a:off x="4838700" y="4784090"/>
            <a:ext cx="115760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i=80</a:t>
            </a:r>
            <a:endParaRPr lang="en-US" altLang="zh-CN" sz="4000"/>
          </a:p>
        </p:txBody>
      </p:sp>
      <p:sp>
        <p:nvSpPr>
          <p:cNvPr id="14" name="文本框 13"/>
          <p:cNvSpPr txBox="1"/>
          <p:nvPr/>
        </p:nvSpPr>
        <p:spPr>
          <a:xfrm>
            <a:off x="6390005" y="5859145"/>
            <a:ext cx="282702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zh-CN" altLang="zh-CN" sz="2000"/>
              <a:t>退出循环</a:t>
            </a:r>
            <a:endParaRPr lang="zh-CN" altLang="zh-CN" sz="2000"/>
          </a:p>
        </p:txBody>
      </p:sp>
      <p:sp>
        <p:nvSpPr>
          <p:cNvPr id="15" name="文本框 14"/>
          <p:cNvSpPr txBox="1"/>
          <p:nvPr/>
        </p:nvSpPr>
        <p:spPr>
          <a:xfrm>
            <a:off x="4838700" y="5812155"/>
            <a:ext cx="1157605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i=90</a:t>
            </a:r>
            <a:endParaRPr lang="en-US" altLang="zh-CN" sz="4000"/>
          </a:p>
        </p:txBody>
      </p:sp>
      <p:sp>
        <p:nvSpPr>
          <p:cNvPr id="17" name="文本框 16"/>
          <p:cNvSpPr txBox="1"/>
          <p:nvPr/>
        </p:nvSpPr>
        <p:spPr>
          <a:xfrm>
            <a:off x="4838700" y="3284855"/>
            <a:ext cx="1198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en-US" altLang="zh-CN" sz="4000"/>
              <a:t>……</a:t>
            </a:r>
            <a:endParaRPr lang="en-US" altLang="zh-CN" sz="4000"/>
          </a:p>
        </p:txBody>
      </p:sp>
      <p:cxnSp>
        <p:nvCxnSpPr>
          <p:cNvPr id="18" name="直接连接符 17"/>
          <p:cNvCxnSpPr/>
          <p:nvPr/>
        </p:nvCxnSpPr>
        <p:spPr>
          <a:xfrm>
            <a:off x="9976485" y="2632075"/>
            <a:ext cx="381000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9608820" y="3189605"/>
            <a:ext cx="748665" cy="444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9595485" y="2250440"/>
            <a:ext cx="1088390" cy="508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10356850" y="2632075"/>
            <a:ext cx="635" cy="57150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9608820" y="2278380"/>
            <a:ext cx="0" cy="91567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10706735" y="2250440"/>
            <a:ext cx="0" cy="1310005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9261475" y="3559175"/>
            <a:ext cx="1470025" cy="127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6" grpId="0"/>
      <p:bldP spid="9" grpId="0"/>
      <p:bldP spid="8" grpId="0"/>
      <p:bldP spid="11" grpId="0"/>
      <p:bldP spid="10" grpId="0"/>
      <p:bldP spid="17" grpId="0"/>
      <p:bldP spid="13" grpId="0"/>
      <p:bldP spid="12" grpId="0"/>
      <p:bldP spid="15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5891" name="Rectangle 3"/>
          <p:cNvSpPr>
            <a:spLocks noGrp="1"/>
          </p:cNvSpPr>
          <p:nvPr>
            <p:ph idx="1"/>
          </p:nvPr>
        </p:nvSpPr>
        <p:spPr>
          <a:xfrm>
            <a:off x="393065" y="-749300"/>
            <a:ext cx="10763885" cy="3311525"/>
          </a:xfrm>
        </p:spPr>
        <p:txBody>
          <a:bodyPr vert="horz" wrap="square" lIns="91440" tIns="45720" rIns="91440" bIns="45720" anchor="t"/>
          <a:p>
            <a:pPr eaLnBrk="1" hangingPunct="1">
              <a:buNone/>
            </a:pPr>
            <a:endParaRPr lang="en-US" altLang="zh-CN" sz="3500" b="1" dirty="0"/>
          </a:p>
          <a:p>
            <a:pPr eaLnBrk="1" hangingPunct="1">
              <a:buNone/>
            </a:pPr>
            <a:endParaRPr lang="en-US" altLang="zh-CN" sz="3500" b="1" dirty="0"/>
          </a:p>
          <a:p>
            <a:pPr eaLnBrk="1" hangingPunct="1">
              <a:buNone/>
            </a:pPr>
            <a:r>
              <a:rPr lang="en-US" altLang="zh-CN" sz="3500" b="1" dirty="0"/>
              <a:t>    for      i       in  range(  a   ,    b   ,  c      ):   </a:t>
            </a:r>
            <a:endParaRPr lang="en-US" altLang="zh-CN" sz="3500" b="1" dirty="0"/>
          </a:p>
          <a:p>
            <a:pPr eaLnBrk="1" hangingPunct="1">
              <a:buNone/>
            </a:pPr>
            <a:r>
              <a:rPr lang="en-US" altLang="zh-CN" sz="3500" b="1" dirty="0"/>
              <a:t>         t.forward (i)</a:t>
            </a:r>
            <a:endParaRPr lang="en-US" altLang="zh-CN" sz="3500" b="1" dirty="0"/>
          </a:p>
          <a:p>
            <a:pPr eaLnBrk="1" hangingPunct="1">
              <a:buNone/>
            </a:pPr>
            <a:r>
              <a:rPr lang="en-US" altLang="zh-CN" sz="3500" b="1" dirty="0"/>
              <a:t>         t.right(90)</a:t>
            </a:r>
            <a:endParaRPr lang="en-US" altLang="zh-CN" sz="3500" b="1" dirty="0"/>
          </a:p>
          <a:p>
            <a:pPr eaLnBrk="1" hangingPunct="1">
              <a:buNone/>
            </a:pPr>
            <a:r>
              <a:rPr lang="en-US" altLang="zh-CN" sz="3500" b="1" dirty="0"/>
              <a:t>    </a:t>
            </a:r>
            <a:endParaRPr lang="en-US" altLang="zh-CN" sz="3500" b="1" dirty="0"/>
          </a:p>
          <a:p>
            <a:pPr eaLnBrk="1" hangingPunct="1">
              <a:buNone/>
            </a:pPr>
            <a:endParaRPr lang="en-US" altLang="zh-CN" sz="3500" b="1" dirty="0"/>
          </a:p>
        </p:txBody>
      </p:sp>
      <p:sp>
        <p:nvSpPr>
          <p:cNvPr id="165892" name="Text Box 4"/>
          <p:cNvSpPr txBox="1"/>
          <p:nvPr/>
        </p:nvSpPr>
        <p:spPr>
          <a:xfrm>
            <a:off x="2003108" y="1074420"/>
            <a:ext cx="1605280" cy="521970"/>
          </a:xfrm>
          <a:prstGeom prst="rect">
            <a:avLst/>
          </a:prstGeom>
          <a:solidFill>
            <a:srgbClr val="66CCFF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循环变量</a:t>
            </a:r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65893" name="Text Box 5"/>
          <p:cNvSpPr txBox="1"/>
          <p:nvPr/>
        </p:nvSpPr>
        <p:spPr>
          <a:xfrm>
            <a:off x="5996940" y="1099185"/>
            <a:ext cx="894080" cy="521970"/>
          </a:xfrm>
          <a:prstGeom prst="rect">
            <a:avLst/>
          </a:prstGeom>
          <a:solidFill>
            <a:srgbClr val="66CCFF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初值</a:t>
            </a:r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65894" name="Text Box 6"/>
          <p:cNvSpPr txBox="1"/>
          <p:nvPr/>
        </p:nvSpPr>
        <p:spPr>
          <a:xfrm>
            <a:off x="7273290" y="1099185"/>
            <a:ext cx="1008063" cy="521970"/>
          </a:xfrm>
          <a:prstGeom prst="rect">
            <a:avLst/>
          </a:prstGeom>
          <a:solidFill>
            <a:srgbClr val="66CCFF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终值</a:t>
            </a:r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65895" name="Text Box 7"/>
          <p:cNvSpPr txBox="1"/>
          <p:nvPr/>
        </p:nvSpPr>
        <p:spPr>
          <a:xfrm>
            <a:off x="8729028" y="1099185"/>
            <a:ext cx="894080" cy="521970"/>
          </a:xfrm>
          <a:prstGeom prst="rect">
            <a:avLst/>
          </a:prstGeom>
          <a:solidFill>
            <a:srgbClr val="66CCFF"/>
          </a:solidFill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步长</a:t>
            </a:r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65897" name="Text Box 9"/>
          <p:cNvSpPr txBox="1"/>
          <p:nvPr/>
        </p:nvSpPr>
        <p:spPr>
          <a:xfrm>
            <a:off x="1491615" y="1847215"/>
            <a:ext cx="4248150" cy="1383665"/>
          </a:xfrm>
          <a:prstGeom prst="rect">
            <a:avLst/>
          </a:prstGeom>
          <a:solidFill>
            <a:srgbClr val="66CCFF"/>
          </a:solidFill>
          <a:ln w="9525">
            <a:noFill/>
          </a:ln>
        </p:spPr>
        <p:txBody>
          <a:bodyPr wrap="square">
            <a:spAutoFit/>
          </a:bodyPr>
          <a:p>
            <a:pPr algn="ctr"/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rgbClr val="FF00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循环体</a:t>
            </a:r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 algn="ctr"/>
            <a:endParaRPr lang="zh-CN" altLang="en-US" sz="2800" dirty="0">
              <a:solidFill>
                <a:srgbClr val="FF0066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65901" name="AutoShape 13"/>
          <p:cNvSpPr/>
          <p:nvPr/>
        </p:nvSpPr>
        <p:spPr>
          <a:xfrm>
            <a:off x="8685848" y="2963863"/>
            <a:ext cx="1668462" cy="338137"/>
          </a:xfrm>
          <a:prstGeom prst="flowChartProcess">
            <a:avLst/>
          </a:prstGeom>
          <a:noFill/>
          <a:ln w="6350" cap="flat" cmpd="sng">
            <a:solidFill>
              <a:schemeClr val="accent1">
                <a:lumMod val="75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/>
          <a:p>
            <a:pPr algn="ctr" eaLnBrk="0" hangingPunct="0"/>
            <a:r>
              <a:rPr lang="zh-CN" altLang="en-US" b="1" dirty="0">
                <a:latin typeface="Times New Roman" panose="02020603050405020304" pitchFamily="18" charset="0"/>
              </a:rPr>
              <a:t>循环变量</a:t>
            </a:r>
            <a:r>
              <a:rPr lang="en-US" altLang="zh-CN" b="1" dirty="0">
                <a:latin typeface="Times New Roman" panose="02020603050405020304" pitchFamily="18" charset="0"/>
              </a:rPr>
              <a:t>=</a:t>
            </a:r>
            <a:r>
              <a:rPr lang="zh-CN" altLang="en-US" b="1" dirty="0">
                <a:latin typeface="Times New Roman" panose="02020603050405020304" pitchFamily="18" charset="0"/>
              </a:rPr>
              <a:t>初值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65902" name="AutoShape 14"/>
          <p:cNvSpPr/>
          <p:nvPr/>
        </p:nvSpPr>
        <p:spPr>
          <a:xfrm>
            <a:off x="7633335" y="3673475"/>
            <a:ext cx="3810000" cy="517525"/>
          </a:xfrm>
          <a:prstGeom prst="flowChartDecision">
            <a:avLst/>
          </a:prstGeom>
          <a:noFill/>
          <a:ln w="6350" cap="flat" cmpd="sng">
            <a:solidFill>
              <a:schemeClr val="accent1">
                <a:lumMod val="75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/>
          <a:p>
            <a:pPr algn="ctr" eaLnBrk="0" hangingPunct="0"/>
            <a:r>
              <a:rPr lang="zh-CN" altLang="en-US" sz="1600" b="1" dirty="0">
                <a:latin typeface="Times New Roman" panose="02020603050405020304" pitchFamily="18" charset="0"/>
              </a:rPr>
              <a:t>循环变量小于终值？</a:t>
            </a:r>
            <a:endParaRPr lang="zh-CN" altLang="en-US" sz="1600" b="1" dirty="0">
              <a:latin typeface="Times New Roman" panose="02020603050405020304" pitchFamily="18" charset="0"/>
            </a:endParaRPr>
          </a:p>
        </p:txBody>
      </p:sp>
      <p:sp>
        <p:nvSpPr>
          <p:cNvPr id="165903" name="AutoShape 15"/>
          <p:cNvSpPr/>
          <p:nvPr/>
        </p:nvSpPr>
        <p:spPr>
          <a:xfrm>
            <a:off x="8779510" y="4684713"/>
            <a:ext cx="1482725" cy="338137"/>
          </a:xfrm>
          <a:prstGeom prst="flowChartProcess">
            <a:avLst/>
          </a:prstGeom>
          <a:noFill/>
          <a:ln w="6350" cap="flat" cmpd="sng">
            <a:solidFill>
              <a:schemeClr val="accent1">
                <a:lumMod val="75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/>
          <a:p>
            <a:pPr algn="ctr" eaLnBrk="0" hangingPunct="0"/>
            <a:r>
              <a:rPr lang="zh-CN" altLang="en-US" b="1" dirty="0">
                <a:latin typeface="Times New Roman" panose="02020603050405020304" pitchFamily="18" charset="0"/>
              </a:rPr>
              <a:t>循环体</a:t>
            </a:r>
            <a:endParaRPr lang="zh-CN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65904" name="AutoShape 16"/>
          <p:cNvSpPr/>
          <p:nvPr/>
        </p:nvSpPr>
        <p:spPr>
          <a:xfrm>
            <a:off x="8484235" y="5359400"/>
            <a:ext cx="2120900" cy="279400"/>
          </a:xfrm>
          <a:prstGeom prst="flowChartProcess">
            <a:avLst/>
          </a:prstGeom>
          <a:noFill/>
          <a:ln w="6350" cap="flat" cmpd="sng">
            <a:solidFill>
              <a:schemeClr val="accent1">
                <a:lumMod val="75000"/>
              </a:schemeClr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0" tIns="0" rIns="0" bIns="0"/>
          <a:p>
            <a:pPr algn="ctr" eaLnBrk="0" hangingPunct="0"/>
            <a:r>
              <a:rPr lang="zh-CN" altLang="en-US" sz="1600" b="1" dirty="0">
                <a:latin typeface="Times New Roman" panose="02020603050405020304" pitchFamily="18" charset="0"/>
              </a:rPr>
              <a:t>循环变量增加一个步长</a:t>
            </a:r>
            <a:endParaRPr lang="zh-CN" altLang="en-US" sz="1600" b="1" dirty="0">
              <a:latin typeface="Times New Roman" panose="02020603050405020304" pitchFamily="18" charset="0"/>
            </a:endParaRPr>
          </a:p>
        </p:txBody>
      </p:sp>
      <p:sp>
        <p:nvSpPr>
          <p:cNvPr id="165905" name="Line 17"/>
          <p:cNvSpPr/>
          <p:nvPr/>
        </p:nvSpPr>
        <p:spPr>
          <a:xfrm>
            <a:off x="9506585" y="2438400"/>
            <a:ext cx="0" cy="506413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06" name="Line 18"/>
          <p:cNvSpPr/>
          <p:nvPr/>
        </p:nvSpPr>
        <p:spPr>
          <a:xfrm>
            <a:off x="9497060" y="3302000"/>
            <a:ext cx="0" cy="371475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07" name="Line 19"/>
          <p:cNvSpPr/>
          <p:nvPr/>
        </p:nvSpPr>
        <p:spPr>
          <a:xfrm>
            <a:off x="9462135" y="4191000"/>
            <a:ext cx="635" cy="49403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08" name="Line 20"/>
          <p:cNvSpPr/>
          <p:nvPr/>
        </p:nvSpPr>
        <p:spPr>
          <a:xfrm>
            <a:off x="9497060" y="5027613"/>
            <a:ext cx="0" cy="33655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09" name="Line 21"/>
          <p:cNvSpPr/>
          <p:nvPr/>
        </p:nvSpPr>
        <p:spPr>
          <a:xfrm>
            <a:off x="9462135" y="5638800"/>
            <a:ext cx="34925" cy="398463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10" name="Line 22"/>
          <p:cNvSpPr/>
          <p:nvPr/>
        </p:nvSpPr>
        <p:spPr>
          <a:xfrm flipH="1" flipV="1">
            <a:off x="11519535" y="3429000"/>
            <a:ext cx="0" cy="2614613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5911" name="Line 23"/>
          <p:cNvSpPr/>
          <p:nvPr/>
        </p:nvSpPr>
        <p:spPr>
          <a:xfrm flipH="1" flipV="1">
            <a:off x="9462135" y="3429000"/>
            <a:ext cx="2057400" cy="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12" name="Line 24"/>
          <p:cNvSpPr/>
          <p:nvPr/>
        </p:nvSpPr>
        <p:spPr>
          <a:xfrm flipV="1">
            <a:off x="9462135" y="6019800"/>
            <a:ext cx="2057400" cy="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5913" name="AutoShape 25"/>
          <p:cNvSpPr/>
          <p:nvPr/>
        </p:nvSpPr>
        <p:spPr>
          <a:xfrm>
            <a:off x="9630410" y="4344988"/>
            <a:ext cx="593725" cy="341312"/>
          </a:xfrm>
          <a:prstGeom prst="flowChartProcess">
            <a:avLst/>
          </a:prstGeom>
          <a:noFill/>
          <a:ln w="6350">
            <a:solidFill>
              <a:schemeClr val="accent1">
                <a:lumMod val="75000"/>
              </a:schemeClr>
            </a:solidFill>
          </a:ln>
        </p:spPr>
        <p:txBody>
          <a:bodyPr lIns="0" tIns="0" rIns="0" bIns="0"/>
          <a:p>
            <a:pPr algn="just" eaLnBrk="0" hangingPunct="0"/>
            <a:r>
              <a:rPr lang="en-US" altLang="zh-CN" b="1" dirty="0">
                <a:latin typeface="Times New Roman" panose="02020603050405020304" pitchFamily="18" charset="0"/>
              </a:rPr>
              <a:t>True</a:t>
            </a:r>
            <a:endParaRPr lang="en-US" altLang="zh-CN" b="1" dirty="0">
              <a:latin typeface="Times New Roman" panose="02020603050405020304" pitchFamily="18" charset="0"/>
            </a:endParaRPr>
          </a:p>
        </p:txBody>
      </p:sp>
      <p:sp>
        <p:nvSpPr>
          <p:cNvPr id="165914" name="Line 26"/>
          <p:cNvSpPr/>
          <p:nvPr/>
        </p:nvSpPr>
        <p:spPr>
          <a:xfrm flipH="1" flipV="1">
            <a:off x="7442835" y="3937000"/>
            <a:ext cx="228600" cy="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triangle" w="sm" len="med"/>
          </a:ln>
        </p:spPr>
      </p:sp>
      <p:sp>
        <p:nvSpPr>
          <p:cNvPr id="165915" name="Line 27"/>
          <p:cNvSpPr/>
          <p:nvPr/>
        </p:nvSpPr>
        <p:spPr>
          <a:xfrm>
            <a:off x="7480935" y="3962400"/>
            <a:ext cx="12700" cy="2271713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5916" name="Line 28"/>
          <p:cNvSpPr/>
          <p:nvPr/>
        </p:nvSpPr>
        <p:spPr>
          <a:xfrm flipV="1">
            <a:off x="7480935" y="6248400"/>
            <a:ext cx="1981200" cy="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5917" name="Line 29"/>
          <p:cNvSpPr/>
          <p:nvPr/>
        </p:nvSpPr>
        <p:spPr>
          <a:xfrm>
            <a:off x="9462135" y="6248400"/>
            <a:ext cx="0" cy="381000"/>
          </a:xfrm>
          <a:prstGeom prst="line">
            <a:avLst/>
          </a:prstGeom>
          <a:ln w="28575" cap="flat" cmpd="sng">
            <a:solidFill>
              <a:schemeClr val="accent1">
                <a:lumMod val="75000"/>
              </a:schemeClr>
            </a:solidFill>
            <a:prstDash val="solid"/>
            <a:headEnd type="none" w="med" len="med"/>
            <a:tailEnd type="stealth" w="med" len="med"/>
          </a:ln>
        </p:spPr>
      </p:sp>
      <p:sp>
        <p:nvSpPr>
          <p:cNvPr id="165918" name="AutoShape 30"/>
          <p:cNvSpPr/>
          <p:nvPr/>
        </p:nvSpPr>
        <p:spPr>
          <a:xfrm>
            <a:off x="7633335" y="3581400"/>
            <a:ext cx="544513" cy="341313"/>
          </a:xfrm>
          <a:prstGeom prst="flowChartProcess">
            <a:avLst/>
          </a:prstGeom>
          <a:noFill/>
          <a:ln w="6350">
            <a:solidFill>
              <a:schemeClr val="accent1">
                <a:lumMod val="75000"/>
              </a:schemeClr>
            </a:solidFill>
          </a:ln>
        </p:spPr>
        <p:txBody>
          <a:bodyPr lIns="0" tIns="0" rIns="0" bIns="0"/>
          <a:p>
            <a:pPr algn="just" eaLnBrk="0" hangingPunct="0"/>
            <a:r>
              <a:rPr lang="en-US" altLang="zh-CN" b="1" dirty="0">
                <a:latin typeface="Times New Roman" panose="02020603050405020304" pitchFamily="18" charset="0"/>
              </a:rPr>
              <a:t>False</a:t>
            </a:r>
            <a:endParaRPr lang="en-US" altLang="zh-CN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Par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165891">
                                            <p:txEl>
                                              <p:charRg st="2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Par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165891">
                                            <p:txEl>
                                              <p:charRg st="48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mph" presetSubtype="2" fill="hold" nodeType="clickPar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165891">
                                            <p:txEl>
                                              <p:char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mph" presetSubtype="2" fill="hold" nodeType="clickPar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165891">
                                            <p:txEl>
                                              <p:charRg st="78" end="8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5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5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5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5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65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65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65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65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65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65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65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65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165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65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65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165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165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0" dur="500"/>
                                        <p:tgtEl>
                                          <p:spTgt spid="165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165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165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165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000"/>
                            </p:stCondLst>
                            <p:childTnLst>
                              <p:par>
                                <p:cTn id="1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65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2" grpId="0" bldLvl="0" animBg="1"/>
      <p:bldP spid="165893" grpId="0" bldLvl="0" animBg="1"/>
      <p:bldP spid="165894" grpId="0" bldLvl="0" animBg="1"/>
      <p:bldP spid="165895" grpId="0" bldLvl="0" animBg="1"/>
      <p:bldP spid="165897" grpId="0" bldLvl="0" animBg="1"/>
      <p:bldP spid="165901" grpId="0" bldLvl="0" animBg="1"/>
      <p:bldP spid="165902" grpId="0" bldLvl="0" animBg="1"/>
      <p:bldP spid="165903" grpId="0" bldLvl="0" animBg="1"/>
      <p:bldP spid="165904" grpId="0" bldLvl="0" animBg="1"/>
      <p:bldP spid="165913" grpId="0" bldLvl="0" animBg="1"/>
      <p:bldP spid="165918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历年真题</a:t>
            </a:r>
            <a:endParaRPr lang="zh-CN" altLang="en-US" dirty="0"/>
          </a:p>
        </p:txBody>
      </p:sp>
      <p:sp>
        <p:nvSpPr>
          <p:cNvPr id="4099" name="Text Box 3"/>
          <p:cNvSpPr txBox="1"/>
          <p:nvPr/>
        </p:nvSpPr>
        <p:spPr>
          <a:xfrm>
            <a:off x="1992313" y="1773238"/>
            <a:ext cx="7127875" cy="1174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in range (1,9,3):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print(i)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4100" name="WordArt 4"/>
          <p:cNvSpPr>
            <a:spLocks noTextEdit="1"/>
          </p:cNvSpPr>
          <p:nvPr/>
        </p:nvSpPr>
        <p:spPr>
          <a:xfrm>
            <a:off x="6743700" y="23495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75109" name="Text Box 5"/>
          <p:cNvSpPr txBox="1"/>
          <p:nvPr/>
        </p:nvSpPr>
        <p:spPr>
          <a:xfrm>
            <a:off x="1579563" y="39084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0" name="Text Box 6"/>
          <p:cNvSpPr txBox="1"/>
          <p:nvPr/>
        </p:nvSpPr>
        <p:spPr>
          <a:xfrm>
            <a:off x="2684463" y="3908425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1" name="Text Box 7"/>
          <p:cNvSpPr txBox="1"/>
          <p:nvPr/>
        </p:nvSpPr>
        <p:spPr>
          <a:xfrm>
            <a:off x="5664200" y="39084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2" name="Text Box 8"/>
          <p:cNvSpPr txBox="1"/>
          <p:nvPr/>
        </p:nvSpPr>
        <p:spPr>
          <a:xfrm>
            <a:off x="7392988" y="3908425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3" name="Text Box 9"/>
          <p:cNvSpPr txBox="1"/>
          <p:nvPr/>
        </p:nvSpPr>
        <p:spPr>
          <a:xfrm>
            <a:off x="16510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i=4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4" name="Text Box 10"/>
          <p:cNvSpPr txBox="1"/>
          <p:nvPr/>
        </p:nvSpPr>
        <p:spPr>
          <a:xfrm>
            <a:off x="2724150" y="4581525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5" name="Text Box 11"/>
          <p:cNvSpPr txBox="1"/>
          <p:nvPr/>
        </p:nvSpPr>
        <p:spPr>
          <a:xfrm>
            <a:off x="5735638" y="45815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6" name="Text Box 12"/>
          <p:cNvSpPr txBox="1"/>
          <p:nvPr/>
        </p:nvSpPr>
        <p:spPr>
          <a:xfrm>
            <a:off x="7464425" y="4581525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7" name="Text Box 13"/>
          <p:cNvSpPr txBox="1"/>
          <p:nvPr/>
        </p:nvSpPr>
        <p:spPr>
          <a:xfrm>
            <a:off x="1651000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i=7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8" name="Text Box 14"/>
          <p:cNvSpPr txBox="1"/>
          <p:nvPr/>
        </p:nvSpPr>
        <p:spPr>
          <a:xfrm>
            <a:off x="2708275" y="5300663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19" name="Text Box 15"/>
          <p:cNvSpPr txBox="1"/>
          <p:nvPr/>
        </p:nvSpPr>
        <p:spPr>
          <a:xfrm>
            <a:off x="5735638" y="5300663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20" name="Text Box 16"/>
          <p:cNvSpPr txBox="1"/>
          <p:nvPr/>
        </p:nvSpPr>
        <p:spPr>
          <a:xfrm>
            <a:off x="7464425" y="5300663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21" name="Text Box 17"/>
          <p:cNvSpPr txBox="1"/>
          <p:nvPr/>
        </p:nvSpPr>
        <p:spPr>
          <a:xfrm>
            <a:off x="1651000" y="5876925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22" name="Text Box 18"/>
          <p:cNvSpPr txBox="1"/>
          <p:nvPr/>
        </p:nvSpPr>
        <p:spPr>
          <a:xfrm>
            <a:off x="2740025" y="5876925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9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5123" name="Text Box 19"/>
          <p:cNvSpPr txBox="1"/>
          <p:nvPr/>
        </p:nvSpPr>
        <p:spPr>
          <a:xfrm>
            <a:off x="5735638" y="5876925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116" name="WordArt 20"/>
          <p:cNvSpPr>
            <a:spLocks noTextEdit="1"/>
          </p:cNvSpPr>
          <p:nvPr/>
        </p:nvSpPr>
        <p:spPr>
          <a:xfrm>
            <a:off x="7594600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17" name="WordArt 21"/>
          <p:cNvSpPr>
            <a:spLocks noTextEdit="1"/>
          </p:cNvSpPr>
          <p:nvPr/>
        </p:nvSpPr>
        <p:spPr>
          <a:xfrm>
            <a:off x="8243888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18" name="WordArt 22"/>
          <p:cNvSpPr>
            <a:spLocks noTextEdit="1"/>
          </p:cNvSpPr>
          <p:nvPr/>
        </p:nvSpPr>
        <p:spPr>
          <a:xfrm>
            <a:off x="9036050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5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5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5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5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5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5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75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9" grpId="0"/>
      <p:bldP spid="175110" grpId="0"/>
      <p:bldP spid="175111" grpId="0"/>
      <p:bldP spid="175112" grpId="0"/>
      <p:bldP spid="175113" grpId="0"/>
      <p:bldP spid="175114" grpId="0"/>
      <p:bldP spid="175115" grpId="0"/>
      <p:bldP spid="175116" grpId="0"/>
      <p:bldP spid="175117" grpId="0"/>
      <p:bldP spid="175118" grpId="0"/>
      <p:bldP spid="175119" grpId="0"/>
      <p:bldP spid="175120" grpId="0"/>
      <p:bldP spid="175121" grpId="0"/>
      <p:bldP spid="175122" grpId="0"/>
      <p:bldP spid="1751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历年真题</a:t>
            </a:r>
            <a:endParaRPr lang="zh-CN" altLang="en-US" dirty="0"/>
          </a:p>
        </p:txBody>
      </p:sp>
      <p:sp>
        <p:nvSpPr>
          <p:cNvPr id="5123" name="Text Box 3"/>
          <p:cNvSpPr txBox="1"/>
          <p:nvPr/>
        </p:nvSpPr>
        <p:spPr>
          <a:xfrm>
            <a:off x="1992313" y="1773238"/>
            <a:ext cx="7127875" cy="1174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r  in range(5,1,-2):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print (r)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5124" name="WordArt 4"/>
          <p:cNvSpPr>
            <a:spLocks noTextEdit="1"/>
          </p:cNvSpPr>
          <p:nvPr/>
        </p:nvSpPr>
        <p:spPr>
          <a:xfrm>
            <a:off x="6743700" y="23495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76133" name="Text Box 5"/>
          <p:cNvSpPr txBox="1"/>
          <p:nvPr/>
        </p:nvSpPr>
        <p:spPr>
          <a:xfrm>
            <a:off x="1198563" y="39084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r=5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34" name="Text Box 6"/>
          <p:cNvSpPr txBox="1"/>
          <p:nvPr/>
        </p:nvSpPr>
        <p:spPr>
          <a:xfrm>
            <a:off x="2493963" y="3908425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35" name="Text Box 7"/>
          <p:cNvSpPr txBox="1"/>
          <p:nvPr/>
        </p:nvSpPr>
        <p:spPr>
          <a:xfrm>
            <a:off x="5664200" y="39084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36" name="Text Box 8"/>
          <p:cNvSpPr txBox="1"/>
          <p:nvPr/>
        </p:nvSpPr>
        <p:spPr>
          <a:xfrm>
            <a:off x="7392988" y="3908425"/>
            <a:ext cx="29400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-2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37" name="Text Box 9"/>
          <p:cNvSpPr txBox="1"/>
          <p:nvPr/>
        </p:nvSpPr>
        <p:spPr>
          <a:xfrm>
            <a:off x="12700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r=3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38" name="Text Box 10"/>
          <p:cNvSpPr txBox="1"/>
          <p:nvPr/>
        </p:nvSpPr>
        <p:spPr>
          <a:xfrm>
            <a:off x="2565400" y="4581525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39" name="Text Box 11"/>
          <p:cNvSpPr txBox="1"/>
          <p:nvPr/>
        </p:nvSpPr>
        <p:spPr>
          <a:xfrm>
            <a:off x="5735638" y="45815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40" name="Text Box 12"/>
          <p:cNvSpPr txBox="1"/>
          <p:nvPr/>
        </p:nvSpPr>
        <p:spPr>
          <a:xfrm>
            <a:off x="7464425" y="4581525"/>
            <a:ext cx="294005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-2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41" name="Text Box 13"/>
          <p:cNvSpPr txBox="1"/>
          <p:nvPr/>
        </p:nvSpPr>
        <p:spPr>
          <a:xfrm>
            <a:off x="1270000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r=1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42" name="Text Box 14"/>
          <p:cNvSpPr txBox="1"/>
          <p:nvPr/>
        </p:nvSpPr>
        <p:spPr>
          <a:xfrm>
            <a:off x="2565400" y="5300663"/>
            <a:ext cx="186690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6147" name="Text Box 19"/>
          <p:cNvSpPr txBox="1"/>
          <p:nvPr/>
        </p:nvSpPr>
        <p:spPr>
          <a:xfrm>
            <a:off x="5735638" y="530098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40" name="WordArt 20"/>
          <p:cNvSpPr>
            <a:spLocks noTextEdit="1"/>
          </p:cNvSpPr>
          <p:nvPr/>
        </p:nvSpPr>
        <p:spPr>
          <a:xfrm>
            <a:off x="7594600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141" name="WordArt 21"/>
          <p:cNvSpPr>
            <a:spLocks noTextEdit="1"/>
          </p:cNvSpPr>
          <p:nvPr/>
        </p:nvSpPr>
        <p:spPr>
          <a:xfrm>
            <a:off x="8243888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6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6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6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6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6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6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6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76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76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6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3" grpId="0"/>
      <p:bldP spid="176134" grpId="0"/>
      <p:bldP spid="176135" grpId="0"/>
      <p:bldP spid="176136" grpId="0"/>
      <p:bldP spid="176137" grpId="0"/>
      <p:bldP spid="176138" grpId="0"/>
      <p:bldP spid="176139" grpId="0"/>
      <p:bldP spid="176140" grpId="0"/>
      <p:bldP spid="176141" grpId="0"/>
      <p:bldP spid="176142" grpId="0"/>
      <p:bldP spid="1761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p>
            <a:pPr eaLnBrk="1" hangingPunct="1"/>
            <a:r>
              <a:rPr lang="zh-CN" altLang="en-US" dirty="0"/>
              <a:t>历年真题</a:t>
            </a:r>
            <a:endParaRPr lang="zh-CN" altLang="en-US" dirty="0"/>
          </a:p>
        </p:txBody>
      </p:sp>
      <p:sp>
        <p:nvSpPr>
          <p:cNvPr id="6147" name="Text Box 3"/>
          <p:cNvSpPr txBox="1"/>
          <p:nvPr/>
        </p:nvSpPr>
        <p:spPr>
          <a:xfrm>
            <a:off x="1992313" y="1773238"/>
            <a:ext cx="7127875" cy="28479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x = 8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in range (3,5): 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print  (x)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6148" name="WordArt 4"/>
          <p:cNvSpPr>
            <a:spLocks noTextEdit="1"/>
          </p:cNvSpPr>
          <p:nvPr/>
        </p:nvSpPr>
        <p:spPr>
          <a:xfrm>
            <a:off x="6743700" y="23495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6149" name="WordArt 20"/>
          <p:cNvSpPr>
            <a:spLocks noTextEdit="1"/>
          </p:cNvSpPr>
          <p:nvPr/>
        </p:nvSpPr>
        <p:spPr>
          <a:xfrm>
            <a:off x="7467600" y="34147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0" name="WordArt 21"/>
          <p:cNvSpPr>
            <a:spLocks noTextEdit="1"/>
          </p:cNvSpPr>
          <p:nvPr/>
        </p:nvSpPr>
        <p:spPr>
          <a:xfrm>
            <a:off x="8116888" y="34147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4772025" y="328930"/>
            <a:ext cx="5706110" cy="1764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0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 in range ( 1 ,11 ,1):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s = s + i        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178180" name="Text Box 4"/>
          <p:cNvSpPr txBox="1"/>
          <p:nvPr/>
        </p:nvSpPr>
        <p:spPr>
          <a:xfrm>
            <a:off x="455613" y="276606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1" name="Text Box 5"/>
          <p:cNvSpPr txBox="1"/>
          <p:nvPr/>
        </p:nvSpPr>
        <p:spPr>
          <a:xfrm>
            <a:off x="1319213" y="276606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2" name="Text Box 6"/>
          <p:cNvSpPr txBox="1"/>
          <p:nvPr/>
        </p:nvSpPr>
        <p:spPr>
          <a:xfrm>
            <a:off x="5776913" y="2766060"/>
            <a:ext cx="20269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+1   =1)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3" name="Text Box 7"/>
          <p:cNvSpPr txBox="1"/>
          <p:nvPr/>
        </p:nvSpPr>
        <p:spPr>
          <a:xfrm>
            <a:off x="8202613" y="2766060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4" name="Text Box 8"/>
          <p:cNvSpPr txBox="1"/>
          <p:nvPr/>
        </p:nvSpPr>
        <p:spPr>
          <a:xfrm>
            <a:off x="457200" y="343916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5" name="Text Box 9"/>
          <p:cNvSpPr txBox="1"/>
          <p:nvPr/>
        </p:nvSpPr>
        <p:spPr>
          <a:xfrm>
            <a:off x="1319213" y="343916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6" name="Text Box 10"/>
          <p:cNvSpPr txBox="1"/>
          <p:nvPr/>
        </p:nvSpPr>
        <p:spPr>
          <a:xfrm>
            <a:off x="5740400" y="3439160"/>
            <a:ext cx="20269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+2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=3)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7" name="Text Box 11"/>
          <p:cNvSpPr txBox="1"/>
          <p:nvPr/>
        </p:nvSpPr>
        <p:spPr>
          <a:xfrm>
            <a:off x="8256588" y="3439160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8" name="Text Box 12"/>
          <p:cNvSpPr txBox="1"/>
          <p:nvPr/>
        </p:nvSpPr>
        <p:spPr>
          <a:xfrm>
            <a:off x="455613" y="4158298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9" name="Text Box 13"/>
          <p:cNvSpPr txBox="1"/>
          <p:nvPr/>
        </p:nvSpPr>
        <p:spPr>
          <a:xfrm>
            <a:off x="1319213" y="4158298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0" name="Text Box 14"/>
          <p:cNvSpPr txBox="1"/>
          <p:nvPr/>
        </p:nvSpPr>
        <p:spPr>
          <a:xfrm>
            <a:off x="5740400" y="4158298"/>
            <a:ext cx="20269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+3   =6)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1" name="Text Box 15"/>
          <p:cNvSpPr txBox="1"/>
          <p:nvPr/>
        </p:nvSpPr>
        <p:spPr>
          <a:xfrm>
            <a:off x="8274050" y="4158298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2" name="Text Box 16"/>
          <p:cNvSpPr txBox="1"/>
          <p:nvPr/>
        </p:nvSpPr>
        <p:spPr>
          <a:xfrm>
            <a:off x="455613" y="5984240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3" name="Text Box 17"/>
          <p:cNvSpPr txBox="1"/>
          <p:nvPr/>
        </p:nvSpPr>
        <p:spPr>
          <a:xfrm>
            <a:off x="1328738" y="598424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4" name="Text Box 18"/>
          <p:cNvSpPr txBox="1"/>
          <p:nvPr/>
        </p:nvSpPr>
        <p:spPr>
          <a:xfrm>
            <a:off x="4329113" y="598424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8" name="Text Box 22"/>
          <p:cNvSpPr txBox="1"/>
          <p:nvPr/>
        </p:nvSpPr>
        <p:spPr>
          <a:xfrm>
            <a:off x="4170363" y="2791460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9" name="Text Box 23"/>
          <p:cNvSpPr txBox="1"/>
          <p:nvPr/>
        </p:nvSpPr>
        <p:spPr>
          <a:xfrm>
            <a:off x="4170363" y="3439160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200" name="Text Box 24"/>
          <p:cNvSpPr txBox="1"/>
          <p:nvPr/>
        </p:nvSpPr>
        <p:spPr>
          <a:xfrm>
            <a:off x="4170363" y="4158298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621665" y="328930"/>
            <a:ext cx="3912870" cy="647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p>
            <a:pPr eaLnBrk="1" hangingPunct="1"/>
            <a:r>
              <a:rPr lang="en-US" altLang="zh-CN" dirty="0"/>
              <a:t>1+2+3+4……+10</a:t>
            </a:r>
            <a:endParaRPr lang="en-US" altLang="zh-CN" dirty="0"/>
          </a:p>
        </p:txBody>
      </p:sp>
      <p:sp>
        <p:nvSpPr>
          <p:cNvPr id="2" name="Text Box 12"/>
          <p:cNvSpPr txBox="1"/>
          <p:nvPr/>
        </p:nvSpPr>
        <p:spPr>
          <a:xfrm>
            <a:off x="439738" y="4793298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i=4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Text Box 13"/>
          <p:cNvSpPr txBox="1"/>
          <p:nvPr/>
        </p:nvSpPr>
        <p:spPr>
          <a:xfrm>
            <a:off x="1303338" y="4793298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5724525" y="4793298"/>
            <a:ext cx="21805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+4   =10)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 Box 15"/>
          <p:cNvSpPr txBox="1"/>
          <p:nvPr/>
        </p:nvSpPr>
        <p:spPr>
          <a:xfrm>
            <a:off x="8258175" y="4793298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 Box 24"/>
          <p:cNvSpPr txBox="1"/>
          <p:nvPr/>
        </p:nvSpPr>
        <p:spPr>
          <a:xfrm>
            <a:off x="4154488" y="4793298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Text Box 12"/>
          <p:cNvSpPr txBox="1"/>
          <p:nvPr/>
        </p:nvSpPr>
        <p:spPr>
          <a:xfrm>
            <a:off x="444818" y="5475923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Text Box 13"/>
          <p:cNvSpPr txBox="1"/>
          <p:nvPr/>
        </p:nvSpPr>
        <p:spPr>
          <a:xfrm>
            <a:off x="1308418" y="5475923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Text Box 14"/>
          <p:cNvSpPr txBox="1"/>
          <p:nvPr/>
        </p:nvSpPr>
        <p:spPr>
          <a:xfrm>
            <a:off x="5729605" y="5475923"/>
            <a:ext cx="21805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45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+10 =55)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Text Box 15"/>
          <p:cNvSpPr txBox="1"/>
          <p:nvPr/>
        </p:nvSpPr>
        <p:spPr>
          <a:xfrm>
            <a:off x="8263255" y="5475923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Text Box 24"/>
          <p:cNvSpPr txBox="1"/>
          <p:nvPr/>
        </p:nvSpPr>
        <p:spPr>
          <a:xfrm>
            <a:off x="4159568" y="5475923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 Box 4"/>
          <p:cNvSpPr txBox="1"/>
          <p:nvPr/>
        </p:nvSpPr>
        <p:spPr>
          <a:xfrm>
            <a:off x="458153" y="5079365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dirty="0">
                <a:latin typeface="+mj-lt"/>
                <a:ea typeface="隶书" panose="02010509060101010101" pitchFamily="49" charset="-122"/>
                <a:cs typeface="+mj-lt"/>
              </a:rPr>
              <a:t>……</a:t>
            </a:r>
            <a:endParaRPr lang="en-US" altLang="zh-CN" sz="2400" dirty="0">
              <a:latin typeface="+mj-lt"/>
              <a:ea typeface="隶书" panose="02010509060101010101" pitchFamily="49" charset="-122"/>
              <a:cs typeface="+mj-lt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/>
      <p:bldP spid="178182" grpId="0"/>
      <p:bldP spid="178183" grpId="0"/>
      <p:bldP spid="178184" grpId="0"/>
      <p:bldP spid="178185" grpId="0"/>
      <p:bldP spid="178186" grpId="0"/>
      <p:bldP spid="178187" grpId="0"/>
      <p:bldP spid="178188" grpId="0"/>
      <p:bldP spid="178189" grpId="0"/>
      <p:bldP spid="178190" grpId="0"/>
      <p:bldP spid="178191" grpId="0"/>
      <p:bldP spid="178192" grpId="0"/>
      <p:bldP spid="178193" grpId="0"/>
      <p:bldP spid="178194" grpId="0"/>
      <p:bldP spid="178198" grpId="0" bldLvl="0" animBg="1"/>
      <p:bldP spid="178199" grpId="0" bldLvl="0" animBg="1"/>
      <p:bldP spid="178200" grpId="0" bldLvl="0" animBg="1"/>
      <p:bldP spid="2" grpId="0"/>
      <p:bldP spid="3" grpId="0"/>
      <p:bldP spid="4" grpId="0"/>
      <p:bldP spid="5" grpId="0"/>
      <p:bldP spid="6" grpId="0" bldLvl="0" animBg="1"/>
      <p:bldP spid="7" grpId="0"/>
      <p:bldP spid="8" grpId="0"/>
      <p:bldP spid="9" grpId="0"/>
      <p:bldP spid="10" grpId="0"/>
      <p:bldP spid="11" grpId="0" bldLvl="0" animBg="1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1992313" y="836613"/>
            <a:ext cx="7127875" cy="23552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5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 in range ( 1 ,10 ,4):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s = s + 2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print  (s)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7171" name="WordArt 3"/>
          <p:cNvSpPr>
            <a:spLocks noTextEdit="1"/>
          </p:cNvSpPr>
          <p:nvPr/>
        </p:nvSpPr>
        <p:spPr>
          <a:xfrm>
            <a:off x="6743700" y="23495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78180" name="Text Box 4"/>
          <p:cNvSpPr txBox="1"/>
          <p:nvPr/>
        </p:nvSpPr>
        <p:spPr>
          <a:xfrm>
            <a:off x="1992313" y="39084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1" name="Text Box 5"/>
          <p:cNvSpPr txBox="1"/>
          <p:nvPr/>
        </p:nvSpPr>
        <p:spPr>
          <a:xfrm>
            <a:off x="2855913" y="3908425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2" name="Text Box 6"/>
          <p:cNvSpPr txBox="1"/>
          <p:nvPr/>
        </p:nvSpPr>
        <p:spPr>
          <a:xfrm>
            <a:off x="6853238" y="39084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3" name="Text Box 7"/>
          <p:cNvSpPr txBox="1"/>
          <p:nvPr/>
        </p:nvSpPr>
        <p:spPr>
          <a:xfrm>
            <a:off x="7913688" y="3908425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4" name="Text Box 8"/>
          <p:cNvSpPr txBox="1"/>
          <p:nvPr/>
        </p:nvSpPr>
        <p:spPr>
          <a:xfrm>
            <a:off x="19939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i=5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5" name="Text Box 9"/>
          <p:cNvSpPr txBox="1"/>
          <p:nvPr/>
        </p:nvSpPr>
        <p:spPr>
          <a:xfrm>
            <a:off x="2855913" y="4581525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6" name="Text Box 10"/>
          <p:cNvSpPr txBox="1"/>
          <p:nvPr/>
        </p:nvSpPr>
        <p:spPr>
          <a:xfrm>
            <a:off x="6816725" y="45815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7" name="Text Box 11"/>
          <p:cNvSpPr txBox="1"/>
          <p:nvPr/>
        </p:nvSpPr>
        <p:spPr>
          <a:xfrm>
            <a:off x="7967663" y="4581525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8" name="Text Box 12"/>
          <p:cNvSpPr txBox="1"/>
          <p:nvPr/>
        </p:nvSpPr>
        <p:spPr>
          <a:xfrm>
            <a:off x="1992313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i=9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9" name="Text Box 13"/>
          <p:cNvSpPr txBox="1"/>
          <p:nvPr/>
        </p:nvSpPr>
        <p:spPr>
          <a:xfrm>
            <a:off x="2855913" y="5300663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0" name="Text Box 14"/>
          <p:cNvSpPr txBox="1"/>
          <p:nvPr/>
        </p:nvSpPr>
        <p:spPr>
          <a:xfrm>
            <a:off x="6816725" y="5300663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1" name="Text Box 15"/>
          <p:cNvSpPr txBox="1"/>
          <p:nvPr/>
        </p:nvSpPr>
        <p:spPr>
          <a:xfrm>
            <a:off x="7985125" y="5300663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2" name="Text Box 16"/>
          <p:cNvSpPr txBox="1"/>
          <p:nvPr/>
        </p:nvSpPr>
        <p:spPr>
          <a:xfrm>
            <a:off x="1982788" y="5924550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3" name="Text Box 17"/>
          <p:cNvSpPr txBox="1"/>
          <p:nvPr/>
        </p:nvSpPr>
        <p:spPr>
          <a:xfrm>
            <a:off x="2855913" y="592455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4" name="Text Box 18"/>
          <p:cNvSpPr txBox="1"/>
          <p:nvPr/>
        </p:nvSpPr>
        <p:spPr>
          <a:xfrm>
            <a:off x="5395913" y="592455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187" name="WordArt 19"/>
          <p:cNvSpPr>
            <a:spLocks noTextEdit="1"/>
          </p:cNvSpPr>
          <p:nvPr/>
        </p:nvSpPr>
        <p:spPr>
          <a:xfrm>
            <a:off x="7594600" y="3016250"/>
            <a:ext cx="228600" cy="7000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8" name="WordArt 20"/>
          <p:cNvSpPr>
            <a:spLocks noTextEdit="1"/>
          </p:cNvSpPr>
          <p:nvPr/>
        </p:nvSpPr>
        <p:spPr>
          <a:xfrm>
            <a:off x="8243888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189" name="WordArt 21"/>
          <p:cNvSpPr>
            <a:spLocks noTextEdit="1"/>
          </p:cNvSpPr>
          <p:nvPr/>
        </p:nvSpPr>
        <p:spPr>
          <a:xfrm>
            <a:off x="9036050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8198" name="Text Box 22"/>
          <p:cNvSpPr txBox="1"/>
          <p:nvPr/>
        </p:nvSpPr>
        <p:spPr>
          <a:xfrm>
            <a:off x="5246688" y="3933825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+ 2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9" name="Text Box 23"/>
          <p:cNvSpPr txBox="1"/>
          <p:nvPr/>
        </p:nvSpPr>
        <p:spPr>
          <a:xfrm>
            <a:off x="5246688" y="4581525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+ 2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200" name="Text Box 24"/>
          <p:cNvSpPr txBox="1"/>
          <p:nvPr/>
        </p:nvSpPr>
        <p:spPr>
          <a:xfrm>
            <a:off x="5246688" y="5300663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+ 2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7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/>
      <p:bldP spid="178182" grpId="0"/>
      <p:bldP spid="178183" grpId="0"/>
      <p:bldP spid="178184" grpId="0"/>
      <p:bldP spid="178185" grpId="0"/>
      <p:bldP spid="178186" grpId="0"/>
      <p:bldP spid="178187" grpId="0"/>
      <p:bldP spid="178188" grpId="0"/>
      <p:bldP spid="178189" grpId="0"/>
      <p:bldP spid="178190" grpId="0"/>
      <p:bldP spid="178191" grpId="0"/>
      <p:bldP spid="178192" grpId="0"/>
      <p:bldP spid="178193" grpId="0"/>
      <p:bldP spid="178194" grpId="0"/>
      <p:bldP spid="178198" grpId="0" bldLvl="0" animBg="1"/>
      <p:bldP spid="178199" grpId="0" bldLvl="0" animBg="1"/>
      <p:bldP spid="17820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194" name="Text Box 2"/>
          <p:cNvSpPr txBox="1"/>
          <p:nvPr/>
        </p:nvSpPr>
        <p:spPr>
          <a:xfrm>
            <a:off x="1992313" y="836613"/>
            <a:ext cx="7127875" cy="23552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5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=  in range ( 1 , 10  ,  4) 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 lvl="2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print ( s ) 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2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s + 2        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8195" name="WordArt 3"/>
          <p:cNvSpPr>
            <a:spLocks noTextEdit="1"/>
          </p:cNvSpPr>
          <p:nvPr/>
        </p:nvSpPr>
        <p:spPr>
          <a:xfrm>
            <a:off x="6743700" y="23495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90468" name="Text Box 4"/>
          <p:cNvSpPr txBox="1"/>
          <p:nvPr/>
        </p:nvSpPr>
        <p:spPr>
          <a:xfrm>
            <a:off x="1992313" y="39084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69" name="Text Box 5"/>
          <p:cNvSpPr txBox="1"/>
          <p:nvPr/>
        </p:nvSpPr>
        <p:spPr>
          <a:xfrm>
            <a:off x="2855913" y="3908425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0" name="Text Box 6"/>
          <p:cNvSpPr txBox="1"/>
          <p:nvPr/>
        </p:nvSpPr>
        <p:spPr>
          <a:xfrm>
            <a:off x="5124450" y="39338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1" name="Text Box 7"/>
          <p:cNvSpPr txBox="1"/>
          <p:nvPr/>
        </p:nvSpPr>
        <p:spPr>
          <a:xfrm>
            <a:off x="7913688" y="3908425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2" name="Text Box 8"/>
          <p:cNvSpPr txBox="1"/>
          <p:nvPr/>
        </p:nvSpPr>
        <p:spPr>
          <a:xfrm>
            <a:off x="19939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i=5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3" name="Text Box 9"/>
          <p:cNvSpPr txBox="1"/>
          <p:nvPr/>
        </p:nvSpPr>
        <p:spPr>
          <a:xfrm>
            <a:off x="2855913" y="4581525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4" name="Text Box 10"/>
          <p:cNvSpPr txBox="1"/>
          <p:nvPr/>
        </p:nvSpPr>
        <p:spPr>
          <a:xfrm>
            <a:off x="5087938" y="4606925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5" name="Text Box 11"/>
          <p:cNvSpPr txBox="1"/>
          <p:nvPr/>
        </p:nvSpPr>
        <p:spPr>
          <a:xfrm>
            <a:off x="7967663" y="4581525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6" name="Text Box 12"/>
          <p:cNvSpPr txBox="1"/>
          <p:nvPr/>
        </p:nvSpPr>
        <p:spPr>
          <a:xfrm>
            <a:off x="1992313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i=9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7" name="Text Box 13"/>
          <p:cNvSpPr txBox="1"/>
          <p:nvPr/>
        </p:nvSpPr>
        <p:spPr>
          <a:xfrm>
            <a:off x="2855913" y="5300663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8" name="Text Box 14"/>
          <p:cNvSpPr txBox="1"/>
          <p:nvPr/>
        </p:nvSpPr>
        <p:spPr>
          <a:xfrm>
            <a:off x="5087938" y="5326063"/>
            <a:ext cx="11023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79" name="Text Box 15"/>
          <p:cNvSpPr txBox="1"/>
          <p:nvPr/>
        </p:nvSpPr>
        <p:spPr>
          <a:xfrm>
            <a:off x="7985125" y="5300663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80" name="Text Box 16"/>
          <p:cNvSpPr txBox="1"/>
          <p:nvPr/>
        </p:nvSpPr>
        <p:spPr>
          <a:xfrm>
            <a:off x="1982788" y="5924550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81" name="Text Box 17"/>
          <p:cNvSpPr txBox="1"/>
          <p:nvPr/>
        </p:nvSpPr>
        <p:spPr>
          <a:xfrm>
            <a:off x="2855913" y="592455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82" name="Text Box 18"/>
          <p:cNvSpPr txBox="1"/>
          <p:nvPr/>
        </p:nvSpPr>
        <p:spPr>
          <a:xfrm>
            <a:off x="5395913" y="592455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211" name="WordArt 19"/>
          <p:cNvSpPr>
            <a:spLocks noTextEdit="1"/>
          </p:cNvSpPr>
          <p:nvPr/>
        </p:nvSpPr>
        <p:spPr>
          <a:xfrm>
            <a:off x="7594600" y="3016250"/>
            <a:ext cx="228600" cy="70008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12" name="WordArt 20"/>
          <p:cNvSpPr>
            <a:spLocks noTextEdit="1"/>
          </p:cNvSpPr>
          <p:nvPr/>
        </p:nvSpPr>
        <p:spPr>
          <a:xfrm>
            <a:off x="8243888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213" name="WordArt 21"/>
          <p:cNvSpPr>
            <a:spLocks noTextEdit="1"/>
          </p:cNvSpPr>
          <p:nvPr/>
        </p:nvSpPr>
        <p:spPr>
          <a:xfrm>
            <a:off x="9036050" y="2944813"/>
            <a:ext cx="228600" cy="700087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0486" name="Text Box 22"/>
          <p:cNvSpPr txBox="1"/>
          <p:nvPr/>
        </p:nvSpPr>
        <p:spPr>
          <a:xfrm>
            <a:off x="6311900" y="3933825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+ 2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87" name="Text Box 23"/>
          <p:cNvSpPr txBox="1"/>
          <p:nvPr/>
        </p:nvSpPr>
        <p:spPr>
          <a:xfrm>
            <a:off x="6311900" y="4581525"/>
            <a:ext cx="1570038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+ 2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0488" name="Text Box 24"/>
          <p:cNvSpPr txBox="1"/>
          <p:nvPr/>
        </p:nvSpPr>
        <p:spPr>
          <a:xfrm>
            <a:off x="6311900" y="5300663"/>
            <a:ext cx="1570038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+ 2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0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0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0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90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9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90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9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9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468" grpId="0"/>
      <p:bldP spid="190469" grpId="0"/>
      <p:bldP spid="190470" grpId="0"/>
      <p:bldP spid="190471" grpId="0"/>
      <p:bldP spid="190472" grpId="0"/>
      <p:bldP spid="190473" grpId="0"/>
      <p:bldP spid="190474" grpId="0"/>
      <p:bldP spid="190475" grpId="0"/>
      <p:bldP spid="190476" grpId="0"/>
      <p:bldP spid="190477" grpId="0"/>
      <p:bldP spid="190478" grpId="0"/>
      <p:bldP spid="190479" grpId="0"/>
      <p:bldP spid="190480" grpId="0"/>
      <p:bldP spid="190481" grpId="0"/>
      <p:bldP spid="190482" grpId="0"/>
      <p:bldP spid="190486" grpId="0" bldLvl="0" animBg="1"/>
      <p:bldP spid="190487" grpId="0" bldLvl="0" animBg="1"/>
      <p:bldP spid="19048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Text Box 2"/>
          <p:cNvSpPr txBox="1"/>
          <p:nvPr/>
        </p:nvSpPr>
        <p:spPr>
          <a:xfrm>
            <a:off x="796608" y="364808"/>
            <a:ext cx="7127875" cy="23552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1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 in range( 10  ,  3 , -3 ) 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s = s * i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print  (i , s)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9219" name="WordArt 3"/>
          <p:cNvSpPr>
            <a:spLocks noTextEdit="1"/>
          </p:cNvSpPr>
          <p:nvPr/>
        </p:nvSpPr>
        <p:spPr>
          <a:xfrm>
            <a:off x="7239000" y="9906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77156" name="Text Box 4"/>
          <p:cNvSpPr txBox="1"/>
          <p:nvPr/>
        </p:nvSpPr>
        <p:spPr>
          <a:xfrm>
            <a:off x="1992313" y="3908425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57" name="Text Box 5"/>
          <p:cNvSpPr txBox="1"/>
          <p:nvPr/>
        </p:nvSpPr>
        <p:spPr>
          <a:xfrm>
            <a:off x="2855913" y="390842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58" name="Text Box 6"/>
          <p:cNvSpPr txBox="1"/>
          <p:nvPr/>
        </p:nvSpPr>
        <p:spPr>
          <a:xfrm>
            <a:off x="6853238" y="3960813"/>
            <a:ext cx="133477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 ,s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59" name="Text Box 7"/>
          <p:cNvSpPr txBox="1"/>
          <p:nvPr/>
        </p:nvSpPr>
        <p:spPr>
          <a:xfrm>
            <a:off x="8308975" y="39624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0" name="Text Box 8"/>
          <p:cNvSpPr txBox="1"/>
          <p:nvPr/>
        </p:nvSpPr>
        <p:spPr>
          <a:xfrm>
            <a:off x="19939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i=7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1" name="Text Box 9"/>
          <p:cNvSpPr txBox="1"/>
          <p:nvPr/>
        </p:nvSpPr>
        <p:spPr>
          <a:xfrm>
            <a:off x="2855913" y="458152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2" name="Text Box 10"/>
          <p:cNvSpPr txBox="1"/>
          <p:nvPr/>
        </p:nvSpPr>
        <p:spPr>
          <a:xfrm>
            <a:off x="6816725" y="4633913"/>
            <a:ext cx="133477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 ,s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3" name="Text Box 11"/>
          <p:cNvSpPr txBox="1"/>
          <p:nvPr/>
        </p:nvSpPr>
        <p:spPr>
          <a:xfrm>
            <a:off x="8308975" y="46482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4" name="Text Box 12"/>
          <p:cNvSpPr txBox="1"/>
          <p:nvPr/>
        </p:nvSpPr>
        <p:spPr>
          <a:xfrm>
            <a:off x="1992313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i=4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5" name="Text Box 13"/>
          <p:cNvSpPr txBox="1"/>
          <p:nvPr/>
        </p:nvSpPr>
        <p:spPr>
          <a:xfrm>
            <a:off x="2855913" y="5300663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6" name="Text Box 14"/>
          <p:cNvSpPr txBox="1"/>
          <p:nvPr/>
        </p:nvSpPr>
        <p:spPr>
          <a:xfrm>
            <a:off x="6816725" y="5353050"/>
            <a:ext cx="133477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 ,s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7" name="Text Box 15"/>
          <p:cNvSpPr txBox="1"/>
          <p:nvPr/>
        </p:nvSpPr>
        <p:spPr>
          <a:xfrm>
            <a:off x="8308975" y="53340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8" name="Text Box 16"/>
          <p:cNvSpPr txBox="1"/>
          <p:nvPr/>
        </p:nvSpPr>
        <p:spPr>
          <a:xfrm>
            <a:off x="1982788" y="592455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69" name="Text Box 17"/>
          <p:cNvSpPr txBox="1"/>
          <p:nvPr/>
        </p:nvSpPr>
        <p:spPr>
          <a:xfrm>
            <a:off x="2855913" y="5924550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70" name="Text Box 18"/>
          <p:cNvSpPr txBox="1"/>
          <p:nvPr/>
        </p:nvSpPr>
        <p:spPr>
          <a:xfrm>
            <a:off x="5395913" y="592455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35" name="WordArt 19"/>
          <p:cNvSpPr>
            <a:spLocks noTextEdit="1"/>
          </p:cNvSpPr>
          <p:nvPr/>
        </p:nvSpPr>
        <p:spPr>
          <a:xfrm>
            <a:off x="7924800" y="1676400"/>
            <a:ext cx="1524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10    10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36" name="WordArt 20"/>
          <p:cNvSpPr>
            <a:spLocks noTextEdit="1"/>
          </p:cNvSpPr>
          <p:nvPr/>
        </p:nvSpPr>
        <p:spPr>
          <a:xfrm>
            <a:off x="8077200" y="2362200"/>
            <a:ext cx="1371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7    70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37" name="WordArt 21"/>
          <p:cNvSpPr>
            <a:spLocks noTextEdit="1"/>
          </p:cNvSpPr>
          <p:nvPr/>
        </p:nvSpPr>
        <p:spPr>
          <a:xfrm>
            <a:off x="8153400" y="3124200"/>
            <a:ext cx="13398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4    280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77174" name="Text Box 22"/>
          <p:cNvSpPr txBox="1"/>
          <p:nvPr/>
        </p:nvSpPr>
        <p:spPr>
          <a:xfrm>
            <a:off x="5246688" y="3933825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75" name="Text Box 23"/>
          <p:cNvSpPr txBox="1"/>
          <p:nvPr/>
        </p:nvSpPr>
        <p:spPr>
          <a:xfrm>
            <a:off x="5246688" y="4581525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7176" name="Text Box 24"/>
          <p:cNvSpPr txBox="1"/>
          <p:nvPr/>
        </p:nvSpPr>
        <p:spPr>
          <a:xfrm>
            <a:off x="5246688" y="5300663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7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7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7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7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77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77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77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77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7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77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77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77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7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7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6" grpId="0"/>
      <p:bldP spid="177157" grpId="0"/>
      <p:bldP spid="177158" grpId="0"/>
      <p:bldP spid="177159" grpId="0"/>
      <p:bldP spid="177160" grpId="0"/>
      <p:bldP spid="177161" grpId="0"/>
      <p:bldP spid="177162" grpId="0"/>
      <p:bldP spid="177163" grpId="0"/>
      <p:bldP spid="177164" grpId="0"/>
      <p:bldP spid="177165" grpId="0"/>
      <p:bldP spid="177166" grpId="0"/>
      <p:bldP spid="177167" grpId="0"/>
      <p:bldP spid="177168" grpId="0"/>
      <p:bldP spid="177169" grpId="0"/>
      <p:bldP spid="177170" grpId="0"/>
      <p:bldP spid="177174" grpId="0" bldLvl="0" animBg="1"/>
      <p:bldP spid="177175" grpId="0" bldLvl="0" animBg="1"/>
      <p:bldP spid="177176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WordArt 3"/>
          <p:cNvSpPr>
            <a:spLocks noTextEdit="1"/>
          </p:cNvSpPr>
          <p:nvPr/>
        </p:nvSpPr>
        <p:spPr>
          <a:xfrm>
            <a:off x="7239000" y="9906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91492" name="Text Box 4"/>
          <p:cNvSpPr txBox="1"/>
          <p:nvPr/>
        </p:nvSpPr>
        <p:spPr>
          <a:xfrm>
            <a:off x="1992313" y="3908425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3" name="Text Box 5"/>
          <p:cNvSpPr txBox="1"/>
          <p:nvPr/>
        </p:nvSpPr>
        <p:spPr>
          <a:xfrm>
            <a:off x="2855913" y="390842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4" name="Text Box 6"/>
          <p:cNvSpPr txBox="1"/>
          <p:nvPr/>
        </p:nvSpPr>
        <p:spPr>
          <a:xfrm>
            <a:off x="5159375" y="4005263"/>
            <a:ext cx="133477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 ,s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5" name="Text Box 7"/>
          <p:cNvSpPr txBox="1"/>
          <p:nvPr/>
        </p:nvSpPr>
        <p:spPr>
          <a:xfrm>
            <a:off x="8308975" y="39624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6" name="Text Box 8"/>
          <p:cNvSpPr txBox="1"/>
          <p:nvPr/>
        </p:nvSpPr>
        <p:spPr>
          <a:xfrm>
            <a:off x="19939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i=7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7" name="Text Box 9"/>
          <p:cNvSpPr txBox="1"/>
          <p:nvPr/>
        </p:nvSpPr>
        <p:spPr>
          <a:xfrm>
            <a:off x="2855913" y="458152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8" name="Text Box 10"/>
          <p:cNvSpPr txBox="1"/>
          <p:nvPr/>
        </p:nvSpPr>
        <p:spPr>
          <a:xfrm>
            <a:off x="5122863" y="4678363"/>
            <a:ext cx="133477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 ,s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499" name="Text Box 11"/>
          <p:cNvSpPr txBox="1"/>
          <p:nvPr/>
        </p:nvSpPr>
        <p:spPr>
          <a:xfrm>
            <a:off x="8308975" y="46482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0" name="Text Box 12"/>
          <p:cNvSpPr txBox="1"/>
          <p:nvPr/>
        </p:nvSpPr>
        <p:spPr>
          <a:xfrm>
            <a:off x="1992313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i=4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1" name="Text Box 13"/>
          <p:cNvSpPr txBox="1"/>
          <p:nvPr/>
        </p:nvSpPr>
        <p:spPr>
          <a:xfrm>
            <a:off x="2855913" y="5300663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2" name="Text Box 14"/>
          <p:cNvSpPr txBox="1"/>
          <p:nvPr/>
        </p:nvSpPr>
        <p:spPr>
          <a:xfrm>
            <a:off x="5122863" y="5397500"/>
            <a:ext cx="133477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 ,s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3" name="Text Box 15"/>
          <p:cNvSpPr txBox="1"/>
          <p:nvPr/>
        </p:nvSpPr>
        <p:spPr>
          <a:xfrm>
            <a:off x="8308975" y="53340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4" name="Text Box 16"/>
          <p:cNvSpPr txBox="1"/>
          <p:nvPr/>
        </p:nvSpPr>
        <p:spPr>
          <a:xfrm>
            <a:off x="1982788" y="592455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5" name="Text Box 17"/>
          <p:cNvSpPr txBox="1"/>
          <p:nvPr/>
        </p:nvSpPr>
        <p:spPr>
          <a:xfrm>
            <a:off x="2855913" y="5924550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06" name="Text Box 18"/>
          <p:cNvSpPr txBox="1"/>
          <p:nvPr/>
        </p:nvSpPr>
        <p:spPr>
          <a:xfrm>
            <a:off x="5395913" y="592455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259" name="WordArt 19"/>
          <p:cNvSpPr>
            <a:spLocks noTextEdit="1"/>
          </p:cNvSpPr>
          <p:nvPr/>
        </p:nvSpPr>
        <p:spPr>
          <a:xfrm>
            <a:off x="7924800" y="1676400"/>
            <a:ext cx="1524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10    1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60" name="WordArt 20"/>
          <p:cNvSpPr>
            <a:spLocks noTextEdit="1"/>
          </p:cNvSpPr>
          <p:nvPr/>
        </p:nvSpPr>
        <p:spPr>
          <a:xfrm>
            <a:off x="8077200" y="2362200"/>
            <a:ext cx="1371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7    10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261" name="WordArt 21"/>
          <p:cNvSpPr>
            <a:spLocks noTextEdit="1"/>
          </p:cNvSpPr>
          <p:nvPr/>
        </p:nvSpPr>
        <p:spPr>
          <a:xfrm>
            <a:off x="8153400" y="3124200"/>
            <a:ext cx="133985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4    70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1510" name="Text Box 22"/>
          <p:cNvSpPr txBox="1"/>
          <p:nvPr/>
        </p:nvSpPr>
        <p:spPr>
          <a:xfrm>
            <a:off x="6743700" y="3933825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11" name="Text Box 23"/>
          <p:cNvSpPr txBox="1"/>
          <p:nvPr/>
        </p:nvSpPr>
        <p:spPr>
          <a:xfrm>
            <a:off x="6743700" y="4581525"/>
            <a:ext cx="1570038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1512" name="Text Box 24"/>
          <p:cNvSpPr txBox="1"/>
          <p:nvPr/>
        </p:nvSpPr>
        <p:spPr>
          <a:xfrm>
            <a:off x="6743700" y="5300663"/>
            <a:ext cx="1570038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18" name="Text Box 2"/>
          <p:cNvSpPr txBox="1"/>
          <p:nvPr/>
        </p:nvSpPr>
        <p:spPr>
          <a:xfrm>
            <a:off x="796608" y="364808"/>
            <a:ext cx="7127875" cy="29457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1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 in range( 10  ,  3 , -3 ) 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print  (i , s)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  <a:sym typeface="+mn-ea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      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s = s * i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        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1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1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1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9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1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91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91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91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91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91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191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91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500"/>
                                        <p:tgtEl>
                                          <p:spTgt spid="19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500"/>
                                        <p:tgtEl>
                                          <p:spTgt spid="191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"/>
                                        <p:tgtEl>
                                          <p:spTgt spid="191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500"/>
                                        <p:tgtEl>
                                          <p:spTgt spid="19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0" dur="500"/>
                                        <p:tgtEl>
                                          <p:spTgt spid="19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2" grpId="0"/>
      <p:bldP spid="191493" grpId="0"/>
      <p:bldP spid="191494" grpId="0"/>
      <p:bldP spid="191495" grpId="0"/>
      <p:bldP spid="191496" grpId="0"/>
      <p:bldP spid="191497" grpId="0"/>
      <p:bldP spid="191498" grpId="0"/>
      <p:bldP spid="191499" grpId="0"/>
      <p:bldP spid="191500" grpId="0"/>
      <p:bldP spid="191501" grpId="0"/>
      <p:bldP spid="191502" grpId="0"/>
      <p:bldP spid="191503" grpId="0"/>
      <p:bldP spid="191504" grpId="0"/>
      <p:bldP spid="191505" grpId="0"/>
      <p:bldP spid="191506" grpId="0"/>
      <p:bldP spid="191510" grpId="0" bldLvl="0" animBg="1"/>
      <p:bldP spid="191511" grpId="0" bldLvl="0" animBg="1"/>
      <p:bldP spid="191512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7" name="WordArt 3"/>
          <p:cNvSpPr>
            <a:spLocks noTextEdit="1"/>
          </p:cNvSpPr>
          <p:nvPr/>
        </p:nvSpPr>
        <p:spPr>
          <a:xfrm>
            <a:off x="7239000" y="990600"/>
            <a:ext cx="32004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楷体_GB2312" charset="0"/>
                <a:ea typeface="楷体_GB2312" charset="0"/>
              </a:rPr>
              <a:t>请写出运行结果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楷体_GB2312" charset="0"/>
              <a:ea typeface="楷体_GB2312" charset="0"/>
            </a:endParaRPr>
          </a:p>
        </p:txBody>
      </p:sp>
      <p:sp>
        <p:nvSpPr>
          <p:cNvPr id="192516" name="Text Box 4"/>
          <p:cNvSpPr txBox="1"/>
          <p:nvPr/>
        </p:nvSpPr>
        <p:spPr>
          <a:xfrm>
            <a:off x="1992313" y="3908425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17" name="Text Box 5"/>
          <p:cNvSpPr txBox="1"/>
          <p:nvPr/>
        </p:nvSpPr>
        <p:spPr>
          <a:xfrm>
            <a:off x="2855913" y="390842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18" name="Text Box 6"/>
          <p:cNvSpPr txBox="1"/>
          <p:nvPr/>
        </p:nvSpPr>
        <p:spPr>
          <a:xfrm>
            <a:off x="8401050" y="4040188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19" name="Text Box 7"/>
          <p:cNvSpPr txBox="1"/>
          <p:nvPr/>
        </p:nvSpPr>
        <p:spPr>
          <a:xfrm>
            <a:off x="1993900" y="4581525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i=7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0" name="Text Box 8"/>
          <p:cNvSpPr txBox="1"/>
          <p:nvPr/>
        </p:nvSpPr>
        <p:spPr>
          <a:xfrm>
            <a:off x="2855913" y="4581525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1" name="Text Box 9"/>
          <p:cNvSpPr txBox="1"/>
          <p:nvPr/>
        </p:nvSpPr>
        <p:spPr>
          <a:xfrm>
            <a:off x="8308975" y="46482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2" name="Text Box 10"/>
          <p:cNvSpPr txBox="1"/>
          <p:nvPr/>
        </p:nvSpPr>
        <p:spPr>
          <a:xfrm>
            <a:off x="1992313" y="5300663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i=4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3" name="Text Box 11"/>
          <p:cNvSpPr txBox="1"/>
          <p:nvPr/>
        </p:nvSpPr>
        <p:spPr>
          <a:xfrm>
            <a:off x="2855913" y="5300663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4" name="Text Box 12"/>
          <p:cNvSpPr txBox="1"/>
          <p:nvPr/>
        </p:nvSpPr>
        <p:spPr>
          <a:xfrm>
            <a:off x="7104063" y="6021388"/>
            <a:ext cx="94996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打印 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en-US" altLang="zh-CN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5" name="Text Box 13"/>
          <p:cNvSpPr txBox="1"/>
          <p:nvPr/>
        </p:nvSpPr>
        <p:spPr>
          <a:xfrm>
            <a:off x="8308975" y="5334000"/>
            <a:ext cx="2482850" cy="3987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-3</a:t>
            </a:r>
            <a:r>
              <a: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0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6" name="Text Box 14"/>
          <p:cNvSpPr txBox="1"/>
          <p:nvPr/>
        </p:nvSpPr>
        <p:spPr>
          <a:xfrm>
            <a:off x="1982788" y="592455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7" name="Text Box 15"/>
          <p:cNvSpPr txBox="1"/>
          <p:nvPr/>
        </p:nvSpPr>
        <p:spPr>
          <a:xfrm>
            <a:off x="2855913" y="5924550"/>
            <a:ext cx="202057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是不是大于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28" name="Text Box 16"/>
          <p:cNvSpPr txBox="1"/>
          <p:nvPr/>
        </p:nvSpPr>
        <p:spPr>
          <a:xfrm>
            <a:off x="5395913" y="592455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281" name="WordArt 17"/>
          <p:cNvSpPr>
            <a:spLocks noTextEdit="1"/>
          </p:cNvSpPr>
          <p:nvPr/>
        </p:nvSpPr>
        <p:spPr>
          <a:xfrm>
            <a:off x="7924800" y="1676400"/>
            <a:ext cx="15240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90000" lnSpcReduction="20000"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280</a:t>
            </a:r>
            <a:endParaRPr lang="zh-CN" altLang="en-US" sz="360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92530" name="Text Box 18"/>
          <p:cNvSpPr txBox="1"/>
          <p:nvPr/>
        </p:nvSpPr>
        <p:spPr>
          <a:xfrm>
            <a:off x="6743700" y="3933825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31" name="Text Box 19"/>
          <p:cNvSpPr txBox="1"/>
          <p:nvPr/>
        </p:nvSpPr>
        <p:spPr>
          <a:xfrm>
            <a:off x="6743700" y="4581525"/>
            <a:ext cx="1570038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2532" name="Text Box 20"/>
          <p:cNvSpPr txBox="1"/>
          <p:nvPr/>
        </p:nvSpPr>
        <p:spPr>
          <a:xfrm>
            <a:off x="6743700" y="5300663"/>
            <a:ext cx="1570038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s *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218" name="Text Box 2"/>
          <p:cNvSpPr txBox="1"/>
          <p:nvPr/>
        </p:nvSpPr>
        <p:spPr>
          <a:xfrm>
            <a:off x="796608" y="364808"/>
            <a:ext cx="7127875" cy="29457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1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 in range( 10  ,  3 , -3 ) 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s = s * i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print  ( s)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2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2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92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92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2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9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2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2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92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9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2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92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92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92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192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6" grpId="0"/>
      <p:bldP spid="192517" grpId="0"/>
      <p:bldP spid="192518" grpId="0"/>
      <p:bldP spid="192519" grpId="0"/>
      <p:bldP spid="192520" grpId="0"/>
      <p:bldP spid="192521" grpId="0"/>
      <p:bldP spid="192522" grpId="0"/>
      <p:bldP spid="192523" grpId="0"/>
      <p:bldP spid="192524" grpId="0"/>
      <p:bldP spid="192525" grpId="0"/>
      <p:bldP spid="192526" grpId="0"/>
      <p:bldP spid="192527" grpId="0"/>
      <p:bldP spid="192528" grpId="0"/>
      <p:bldP spid="192530" grpId="0" bldLvl="0" animBg="1"/>
      <p:bldP spid="192531" grpId="0" bldLvl="0" animBg="1"/>
      <p:bldP spid="192532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4" name="内容占位符 3"/>
          <p:cNvGraphicFramePr>
            <a:graphicFrameLocks noChangeAspect="1"/>
          </p:cNvGraphicFramePr>
          <p:nvPr>
            <p:ph idx="1"/>
          </p:nvPr>
        </p:nvGraphicFramePr>
        <p:xfrm>
          <a:off x="1097280" y="1885950"/>
          <a:ext cx="9997440" cy="3281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" name="" r:id="rId1" imgW="5076190" imgH="1666240" progId="StaticMetafile">
                  <p:embed/>
                </p:oleObj>
              </mc:Choice>
              <mc:Fallback>
                <p:oleObj name="" r:id="rId1" imgW="5076190" imgH="1666240" progId="StaticMetafile">
                  <p:embed/>
                  <p:pic>
                    <p:nvPicPr>
                      <p:cNvPr id="0" name="图片 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97280" y="1885950"/>
                        <a:ext cx="9997440" cy="328168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3"/>
    </p:custData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95023" y="584261"/>
            <a:ext cx="98890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range(a , b , c 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5400000">
            <a:off x="5181601" y="1817501"/>
            <a:ext cx="1072444" cy="5305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81689" y="2720612"/>
            <a:ext cx="12618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开始值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344355" y="2077145"/>
            <a:ext cx="1038578" cy="1128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25822" y="2737545"/>
            <a:ext cx="902811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终值</a:t>
            </a:r>
            <a:endParaRPr lang="zh-CN" altLang="en-US" sz="2800" dirty="0"/>
          </a:p>
        </p:txBody>
      </p:sp>
      <p:cxnSp>
        <p:nvCxnSpPr>
          <p:cNvPr id="9" name="直接箭头连接符 8"/>
          <p:cNvCxnSpPr/>
          <p:nvPr/>
        </p:nvCxnSpPr>
        <p:spPr>
          <a:xfrm rot="16200000" flipH="1">
            <a:off x="7682091" y="1721548"/>
            <a:ext cx="1061154" cy="6660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46622" y="2748834"/>
            <a:ext cx="2339102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公差（间隔）</a:t>
            </a:r>
            <a:endParaRPr lang="zh-CN" altLang="en-US" sz="2800" dirty="0"/>
          </a:p>
        </p:txBody>
      </p:sp>
      <p:sp>
        <p:nvSpPr>
          <p:cNvPr id="15" name="文本框 1"/>
          <p:cNvSpPr txBox="1"/>
          <p:nvPr/>
        </p:nvSpPr>
        <p:spPr>
          <a:xfrm>
            <a:off x="818446" y="3716926"/>
            <a:ext cx="9889066" cy="1322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创建一个从整数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开始，公差是整数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，最后一个数字</a:t>
            </a:r>
            <a:r>
              <a:rPr lang="zh-CN" altLang="en-US" sz="4000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4000" dirty="0" smtClean="0">
                <a:solidFill>
                  <a:srgbClr val="FF0000"/>
                </a:solidFill>
              </a:rPr>
              <a:t>(</a:t>
            </a:r>
            <a:r>
              <a:rPr lang="zh-CN" altLang="zh-CN" sz="4000" b="1" dirty="0" smtClean="0">
                <a:solidFill>
                  <a:srgbClr val="FF0000"/>
                </a:solidFill>
              </a:rPr>
              <a:t>小于</a:t>
            </a:r>
            <a:r>
              <a:rPr lang="en-US" altLang="zh-CN" sz="4000" dirty="0" smtClean="0">
                <a:solidFill>
                  <a:srgbClr val="FF0000"/>
                </a:solidFill>
              </a:rPr>
              <a:t>)</a:t>
            </a:r>
            <a:r>
              <a:rPr lang="zh-CN" altLang="en-US" sz="4000" dirty="0" smtClean="0">
                <a:solidFill>
                  <a:srgbClr val="FF0000"/>
                </a:solidFill>
              </a:rPr>
              <a:t>整数</a:t>
            </a:r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r>
              <a:rPr lang="zh-CN" altLang="en-US" sz="4000" dirty="0" smtClean="0">
                <a:solidFill>
                  <a:schemeClr val="tx1"/>
                </a:solidFill>
              </a:rPr>
              <a:t>的数的序列。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824091" y="5440859"/>
            <a:ext cx="9889066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0</a:t>
            </a:r>
            <a:r>
              <a:rPr lang="zh-CN" altLang="en-US" sz="4000" dirty="0" smtClean="0">
                <a:solidFill>
                  <a:schemeClr val="tx1"/>
                </a:solidFill>
              </a:rPr>
              <a:t> ， 可以省略。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1 </a:t>
            </a:r>
            <a:r>
              <a:rPr lang="zh-CN" altLang="en-US" sz="4000" dirty="0" smtClean="0">
                <a:solidFill>
                  <a:schemeClr val="tx1"/>
                </a:solidFill>
              </a:rPr>
              <a:t>，  </a:t>
            </a:r>
            <a:r>
              <a:rPr lang="zh-CN" altLang="en-US" sz="4000" dirty="0" smtClean="0">
                <a:solidFill>
                  <a:schemeClr val="tx1"/>
                </a:solidFill>
              </a:rPr>
              <a:t>可以省略</a:t>
            </a:r>
            <a:r>
              <a:rPr lang="zh-CN" altLang="en-US" sz="4000" dirty="0" smtClean="0">
                <a:solidFill>
                  <a:schemeClr val="tx1"/>
                </a:solidFill>
              </a:rPr>
              <a:t>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73735" y="375920"/>
            <a:ext cx="5029200" cy="584835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9500" y="1349375"/>
            <a:ext cx="5488305" cy="3902075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PP_MARK_KEY" val="df16c8fc-9d0e-4f46-b504-18dbac2f9e02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2215</Words>
  <Application>WPS 演示</Application>
  <PresentationFormat>自定义</PresentationFormat>
  <Paragraphs>477</Paragraphs>
  <Slides>16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隶书</vt:lpstr>
      <vt:lpstr>Times New Roman</vt:lpstr>
      <vt:lpstr>楷体_GB2312</vt:lpstr>
      <vt:lpstr>新宋体</vt:lpstr>
      <vt:lpstr>黑体</vt:lpstr>
      <vt:lpstr>Arial Unicode MS</vt:lpstr>
      <vt:lpstr>Office 主题​​</vt:lpstr>
      <vt:lpstr>StaticMetafile</vt:lpstr>
      <vt:lpstr>循环结构2</vt:lpstr>
      <vt:lpstr>PowerPoint 演示文稿</vt:lpstr>
      <vt:lpstr>PowerPoint 演示文稿</vt:lpstr>
      <vt:lpstr>历年真题</vt:lpstr>
      <vt:lpstr>历年真题</vt:lpstr>
      <vt:lpstr>历年真题</vt:lpstr>
      <vt:lpstr>1+2+3+4……+10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>Administrator</dc:creator>
  <cp:lastModifiedBy>Administrator</cp:lastModifiedBy>
  <cp:revision>71</cp:revision>
  <dcterms:created xsi:type="dcterms:W3CDTF">2022-02-28T08:38:00Z</dcterms:created>
  <dcterms:modified xsi:type="dcterms:W3CDTF">2022-06-27T03:21:36Z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299D23810F8C42EEB8E02146165F7AE5</vt:lpwstr>
  </property>
</Properties>
</file>