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9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zh-CN" altLang="en-US"/>
              <a:t>单击以编辑母版副标题样式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59549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54628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145358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81289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9/25/2017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542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9/25/2017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49771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9/25/2017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03814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B61BEF0D-F0BB-DE4B-95CE-6DB70DBA9567}" type="datetimeFigureOut">
              <a:rPr lang="en-US" smtClean="0"/>
              <a:pPr/>
              <a:t>9/25/2017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06407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32920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18648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4078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9/25/2017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630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file:///C:\Users\Administrator\Desktop\17yasw5-11.TIF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811F831-EF90-44B8-9BCF-FFFA98D80EB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/>
              <a:t>感受过程  科学认知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2A22B131-AAFC-417A-A317-15C3676F80F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80359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136015F-966C-41EB-983B-42D3F1153F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物理是什么？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5217354-98FD-4C2D-9F10-D299AB1AA1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/>
              <a:t>表面的运动过程（容易出现假象）</a:t>
            </a:r>
            <a:endParaRPr lang="en-US" altLang="zh-CN" dirty="0"/>
          </a:p>
          <a:p>
            <a:r>
              <a:rPr lang="zh-CN" altLang="en-US" dirty="0"/>
              <a:t>内部的原理解释（分析是根本）</a:t>
            </a:r>
            <a:endParaRPr lang="en-US" altLang="zh-CN" dirty="0"/>
          </a:p>
          <a:p>
            <a:r>
              <a:rPr lang="zh-CN" altLang="en-US" dirty="0"/>
              <a:t>高考考能力，靠记靠背没出路。</a:t>
            </a:r>
            <a:endParaRPr lang="en-US" altLang="zh-CN" dirty="0"/>
          </a:p>
          <a:p>
            <a:r>
              <a:rPr lang="zh-CN" altLang="en-US" dirty="0"/>
              <a:t>什么是能力？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BDFFF455-50FA-4030-A38D-8A5E985ABE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1752" y="166993"/>
            <a:ext cx="9639300" cy="5886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839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BAF0868-34AC-4C1E-842B-229F775C8B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8047" y="84046"/>
            <a:ext cx="11855322" cy="1694420"/>
          </a:xfrm>
        </p:spPr>
        <p:txBody>
          <a:bodyPr/>
          <a:lstStyle/>
          <a:p>
            <a:pPr marL="0" lvl="0" indent="268288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>
                <a:tab pos="2628900" algn="l"/>
              </a:tabLst>
            </a:pPr>
            <a:r>
              <a:rPr lang="zh-CN" altLang="zh-CN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如图所示，质量为</a:t>
            </a:r>
            <a:r>
              <a:rPr lang="en-US" altLang="zh-CN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zh-CN" alt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的物体置于倾角为</a:t>
            </a:r>
            <a:r>
              <a:rPr lang="en-US" altLang="zh-CN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θ</a:t>
            </a:r>
            <a:r>
              <a:rPr lang="zh-CN" alt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的斜面体上，物体与斜面间的动摩擦因数为</a:t>
            </a:r>
            <a:r>
              <a:rPr lang="en-US" altLang="zh-CN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μ</a:t>
            </a:r>
            <a:r>
              <a:rPr lang="zh-CN" alt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，在外力作用下，斜面体以加速度</a:t>
            </a:r>
            <a:r>
              <a:rPr lang="en-US" altLang="zh-CN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沿水平方向向左做匀加速运动，运动中物体与斜面体相对静止。则关于斜面对物体的支持力和摩擦力的做功情况，下列说法中正确的是</a:t>
            </a:r>
            <a:r>
              <a:rPr lang="en-US" altLang="zh-CN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　　</a:t>
            </a:r>
            <a:r>
              <a:rPr lang="en-US" altLang="zh-CN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altLang="zh-CN" sz="1600" dirty="0">
              <a:solidFill>
                <a:schemeClr val="tx1"/>
              </a:solidFill>
            </a:endParaRPr>
          </a:p>
          <a:p>
            <a:pPr marL="0" lvl="0" indent="268288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>
                <a:tab pos="2628900" algn="l"/>
              </a:tabLst>
            </a:pPr>
            <a:r>
              <a:rPr lang="en-US" altLang="zh-CN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．支持力一定做正功　　　　	</a:t>
            </a:r>
            <a:r>
              <a:rPr lang="en-US" altLang="zh-CN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．摩擦力一定做正功</a:t>
            </a:r>
            <a:endParaRPr lang="zh-CN" altLang="en-US" sz="1600" dirty="0">
              <a:solidFill>
                <a:schemeClr val="tx1"/>
              </a:solidFill>
            </a:endParaRPr>
          </a:p>
          <a:p>
            <a:pPr marL="0" lvl="0" indent="268288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>
                <a:tab pos="2628900" algn="l"/>
              </a:tabLst>
            </a:pPr>
            <a:r>
              <a:rPr lang="en-US" altLang="zh-CN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zh-CN" alt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．摩擦力可能不做功 	 </a:t>
            </a:r>
            <a:r>
              <a:rPr lang="en-US" altLang="zh-CN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zh-CN" alt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．摩擦力可能做负功</a:t>
            </a:r>
            <a:endParaRPr lang="zh-CN" altLang="en-US" sz="44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endParaRPr lang="zh-CN" altLang="en-US" dirty="0"/>
          </a:p>
        </p:txBody>
      </p:sp>
      <p:pic>
        <p:nvPicPr>
          <p:cNvPr id="2049" name="Picture 1" descr="C:\Users\Administrator\Desktop\17yasw5-11.TIF">
            <a:extLst>
              <a:ext uri="{FF2B5EF4-FFF2-40B4-BE49-F238E27FC236}">
                <a16:creationId xmlns:a16="http://schemas.microsoft.com/office/drawing/2014/main" id="{3DC66F8E-B2B5-4A3C-8F29-1B6713C4FF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8106" y="1960588"/>
            <a:ext cx="2350767" cy="1953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A69EC9CA-10AF-49AA-854B-B61850589B30}"/>
              </a:ext>
            </a:extLst>
          </p:cNvPr>
          <p:cNvSpPr txBox="1"/>
          <p:nvPr/>
        </p:nvSpPr>
        <p:spPr>
          <a:xfrm>
            <a:off x="796954" y="2189527"/>
            <a:ext cx="7399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1</a:t>
            </a:r>
            <a:r>
              <a:rPr lang="zh-CN" altLang="en-US" dirty="0"/>
              <a:t>、当加速度</a:t>
            </a:r>
            <a:r>
              <a:rPr lang="en-US" altLang="zh-CN" i="1" dirty="0"/>
              <a:t>a=0</a:t>
            </a:r>
            <a:r>
              <a:rPr lang="zh-CN" altLang="en-US" dirty="0"/>
              <a:t>时，若</a:t>
            </a:r>
            <a:r>
              <a:rPr lang="en-US" altLang="zh-CN" i="1" dirty="0"/>
              <a:t>m</a:t>
            </a:r>
            <a:r>
              <a:rPr lang="zh-CN" altLang="en-US" dirty="0"/>
              <a:t>能在斜面上保持静止，需要什么条件？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99D4F935-3341-497D-84A4-F869C1F8DD00}"/>
              </a:ext>
            </a:extLst>
          </p:cNvPr>
          <p:cNvSpPr txBox="1"/>
          <p:nvPr/>
        </p:nvSpPr>
        <p:spPr>
          <a:xfrm>
            <a:off x="796954" y="2558859"/>
            <a:ext cx="6384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2</a:t>
            </a:r>
            <a:r>
              <a:rPr lang="zh-CN" altLang="en-US" dirty="0"/>
              <a:t>、在问题</a:t>
            </a:r>
            <a:r>
              <a:rPr lang="en-US" altLang="zh-CN" dirty="0"/>
              <a:t>1</a:t>
            </a:r>
            <a:r>
              <a:rPr lang="zh-CN" altLang="en-US" dirty="0"/>
              <a:t>中的条件下，分别求出</a:t>
            </a:r>
            <a:r>
              <a:rPr lang="en-US" altLang="zh-CN" i="1" dirty="0"/>
              <a:t>m</a:t>
            </a:r>
            <a:r>
              <a:rPr lang="zh-CN" altLang="en-US" dirty="0"/>
              <a:t>受到的弹力和摩擦力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2DC66D32-32E8-4CCB-9467-F3EC4D0BD3E4}"/>
              </a:ext>
            </a:extLst>
          </p:cNvPr>
          <p:cNvSpPr txBox="1"/>
          <p:nvPr/>
        </p:nvSpPr>
        <p:spPr>
          <a:xfrm>
            <a:off x="796954" y="2995304"/>
            <a:ext cx="75333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3</a:t>
            </a:r>
            <a:r>
              <a:rPr lang="zh-CN" altLang="en-US" dirty="0"/>
              <a:t>、当加速度</a:t>
            </a:r>
            <a:r>
              <a:rPr lang="en-US" altLang="zh-CN" i="1" dirty="0"/>
              <a:t>a</a:t>
            </a:r>
            <a:r>
              <a:rPr lang="zh-CN" altLang="en-US" dirty="0"/>
              <a:t>从</a:t>
            </a:r>
            <a:r>
              <a:rPr lang="en-US" altLang="zh-CN" i="1" dirty="0"/>
              <a:t>0</a:t>
            </a:r>
            <a:r>
              <a:rPr lang="zh-CN" altLang="en-US" dirty="0"/>
              <a:t>开始增大，在变化的初期，</a:t>
            </a:r>
            <a:r>
              <a:rPr lang="en-US" altLang="zh-CN" dirty="0"/>
              <a:t> </a:t>
            </a:r>
            <a:r>
              <a:rPr lang="en-US" altLang="zh-CN" i="1" dirty="0"/>
              <a:t>m</a:t>
            </a:r>
            <a:r>
              <a:rPr lang="zh-CN" altLang="en-US" dirty="0"/>
              <a:t>受到的弹力和摩擦力的大小变化规律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0661582A-8858-4143-B4A7-3B6FBAA1D010}"/>
              </a:ext>
            </a:extLst>
          </p:cNvPr>
          <p:cNvSpPr txBox="1"/>
          <p:nvPr/>
        </p:nvSpPr>
        <p:spPr>
          <a:xfrm>
            <a:off x="796953" y="3759407"/>
            <a:ext cx="49495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4</a:t>
            </a:r>
            <a:r>
              <a:rPr lang="zh-CN" altLang="en-US" dirty="0"/>
              <a:t>、</a:t>
            </a:r>
            <a:r>
              <a:rPr lang="en-US" altLang="zh-CN" i="1" dirty="0"/>
              <a:t>a=a</a:t>
            </a:r>
            <a:r>
              <a:rPr lang="en-US" altLang="zh-CN" i="1" baseline="-25000" dirty="0"/>
              <a:t>0</a:t>
            </a:r>
            <a:r>
              <a:rPr lang="zh-CN" altLang="en-US" dirty="0"/>
              <a:t>时</a:t>
            </a:r>
            <a:r>
              <a:rPr lang="en-US" altLang="zh-CN" i="1" dirty="0"/>
              <a:t>m</a:t>
            </a:r>
            <a:r>
              <a:rPr lang="zh-CN" altLang="en-US" dirty="0"/>
              <a:t>受到的摩擦力为</a:t>
            </a:r>
            <a:r>
              <a:rPr lang="en-US" altLang="zh-CN" i="1" dirty="0"/>
              <a:t>0</a:t>
            </a:r>
            <a:r>
              <a:rPr lang="zh-CN" altLang="en-US" dirty="0"/>
              <a:t>求</a:t>
            </a:r>
            <a:r>
              <a:rPr lang="en-US" altLang="zh-CN" i="1" dirty="0"/>
              <a:t>a</a:t>
            </a:r>
            <a:r>
              <a:rPr lang="en-US" altLang="zh-CN" i="1" baseline="-25000" dirty="0"/>
              <a:t>0</a:t>
            </a:r>
            <a:endParaRPr lang="zh-CN" altLang="en-US" i="1" dirty="0"/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69A09E40-A8F5-4444-83B4-D35F394C9C65}"/>
              </a:ext>
            </a:extLst>
          </p:cNvPr>
          <p:cNvSpPr txBox="1"/>
          <p:nvPr/>
        </p:nvSpPr>
        <p:spPr>
          <a:xfrm>
            <a:off x="796952" y="4170468"/>
            <a:ext cx="66105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5</a:t>
            </a:r>
            <a:r>
              <a:rPr lang="zh-CN" altLang="en-US" dirty="0"/>
              <a:t>、当</a:t>
            </a:r>
            <a:r>
              <a:rPr lang="en-US" altLang="zh-CN" i="1" dirty="0"/>
              <a:t>a&gt;a</a:t>
            </a:r>
            <a:r>
              <a:rPr lang="en-US" altLang="zh-CN" i="1" baseline="-25000" dirty="0"/>
              <a:t>0</a:t>
            </a:r>
            <a:r>
              <a:rPr lang="zh-CN" altLang="en-US" dirty="0"/>
              <a:t>时</a:t>
            </a:r>
            <a:r>
              <a:rPr lang="en-US" altLang="zh-CN" i="1" dirty="0"/>
              <a:t> m</a:t>
            </a:r>
            <a:r>
              <a:rPr lang="zh-CN" altLang="en-US" dirty="0"/>
              <a:t>受到的弹力和摩擦力的大小变化规律</a:t>
            </a:r>
            <a:endParaRPr lang="zh-CN" altLang="en-US" i="1" dirty="0"/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52DDE36C-64D1-43E1-A4AE-BCB7F2F72605}"/>
              </a:ext>
            </a:extLst>
          </p:cNvPr>
          <p:cNvSpPr txBox="1"/>
          <p:nvPr/>
        </p:nvSpPr>
        <p:spPr>
          <a:xfrm>
            <a:off x="796951" y="4581529"/>
            <a:ext cx="817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6</a:t>
            </a:r>
            <a:r>
              <a:rPr lang="zh-CN" altLang="en-US" dirty="0"/>
              <a:t>、在</a:t>
            </a:r>
            <a:r>
              <a:rPr lang="en-US" altLang="zh-CN" dirty="0"/>
              <a:t>5</a:t>
            </a:r>
            <a:r>
              <a:rPr lang="zh-CN" altLang="en-US" dirty="0"/>
              <a:t>的情况下，</a:t>
            </a:r>
            <a:r>
              <a:rPr lang="en-US" altLang="zh-CN" i="1" dirty="0"/>
              <a:t>m</a:t>
            </a:r>
            <a:r>
              <a:rPr lang="zh-CN" altLang="en-US" dirty="0"/>
              <a:t>相对斜面有向哪个方向运动的趋势，合适将趋势变成事实？</a:t>
            </a:r>
            <a:endParaRPr lang="zh-CN" altLang="en-US" i="1" dirty="0"/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E6AB0053-FF8A-474A-93DB-79CC66B107F9}"/>
              </a:ext>
            </a:extLst>
          </p:cNvPr>
          <p:cNvSpPr txBox="1"/>
          <p:nvPr/>
        </p:nvSpPr>
        <p:spPr>
          <a:xfrm>
            <a:off x="796951" y="4983089"/>
            <a:ext cx="31374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7</a:t>
            </a:r>
            <a:r>
              <a:rPr lang="zh-CN" altLang="en-US" dirty="0"/>
              <a:t>、反观本题的正负功的问题</a:t>
            </a:r>
            <a:endParaRPr lang="zh-CN" altLang="en-US" i="1" dirty="0"/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4CEC3918-3704-45E9-84C6-366AB7E53B09}"/>
              </a:ext>
            </a:extLst>
          </p:cNvPr>
          <p:cNvSpPr txBox="1"/>
          <p:nvPr/>
        </p:nvSpPr>
        <p:spPr>
          <a:xfrm>
            <a:off x="796951" y="5371016"/>
            <a:ext cx="596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8</a:t>
            </a:r>
            <a:r>
              <a:rPr lang="zh-CN" altLang="en-US" dirty="0"/>
              <a:t>、若</a:t>
            </a:r>
            <a:r>
              <a:rPr lang="el-GR" altLang="zh-CN" i="1" dirty="0">
                <a:latin typeface="+mj-ea"/>
                <a:ea typeface="+mj-ea"/>
              </a:rPr>
              <a:t>θ</a:t>
            </a:r>
            <a:r>
              <a:rPr lang="en-US" altLang="zh-CN" i="1" dirty="0">
                <a:latin typeface="+mj-ea"/>
                <a:ea typeface="+mj-ea"/>
              </a:rPr>
              <a:t>=37</a:t>
            </a:r>
            <a:r>
              <a:rPr lang="en-US" altLang="zh-CN" i="1" baseline="30000" dirty="0">
                <a:latin typeface="+mj-ea"/>
                <a:ea typeface="+mj-ea"/>
              </a:rPr>
              <a:t>0</a:t>
            </a:r>
            <a:r>
              <a:rPr lang="zh-CN" altLang="en-US" dirty="0">
                <a:latin typeface="+mj-ea"/>
                <a:ea typeface="+mj-ea"/>
              </a:rPr>
              <a:t>、</a:t>
            </a:r>
            <a:r>
              <a:rPr lang="el-GR" altLang="zh-CN" i="1" dirty="0">
                <a:latin typeface="+mj-ea"/>
                <a:ea typeface="+mj-ea"/>
              </a:rPr>
              <a:t>μ</a:t>
            </a:r>
            <a:r>
              <a:rPr lang="en-US" altLang="zh-CN" i="1" dirty="0">
                <a:latin typeface="+mj-ea"/>
                <a:ea typeface="+mj-ea"/>
              </a:rPr>
              <a:t>=0.5</a:t>
            </a:r>
            <a:r>
              <a:rPr lang="zh-CN" altLang="en-US" dirty="0">
                <a:latin typeface="+mj-ea"/>
                <a:ea typeface="+mj-ea"/>
              </a:rPr>
              <a:t>将</a:t>
            </a:r>
            <a:r>
              <a:rPr lang="en-US" altLang="zh-CN" i="1" dirty="0">
                <a:latin typeface="+mj-ea"/>
                <a:ea typeface="+mj-ea"/>
              </a:rPr>
              <a:t>m</a:t>
            </a:r>
            <a:r>
              <a:rPr lang="zh-CN" altLang="en-US" dirty="0">
                <a:latin typeface="+mj-ea"/>
                <a:ea typeface="+mj-ea"/>
              </a:rPr>
              <a:t>轻轻放在斜面上，</a:t>
            </a:r>
            <a:r>
              <a:rPr lang="en-US" altLang="zh-CN" i="1" dirty="0">
                <a:latin typeface="+mj-ea"/>
                <a:ea typeface="+mj-ea"/>
              </a:rPr>
              <a:t>m</a:t>
            </a:r>
            <a:r>
              <a:rPr lang="zh-CN" altLang="en-US" dirty="0">
                <a:latin typeface="+mj-ea"/>
                <a:ea typeface="+mj-ea"/>
              </a:rPr>
              <a:t>将如何运动？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B6B44A8B-E6C9-4863-B1F5-DF9074038AB6}"/>
              </a:ext>
            </a:extLst>
          </p:cNvPr>
          <p:cNvSpPr txBox="1"/>
          <p:nvPr/>
        </p:nvSpPr>
        <p:spPr>
          <a:xfrm>
            <a:off x="796951" y="5758943"/>
            <a:ext cx="72229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9</a:t>
            </a:r>
            <a:r>
              <a:rPr lang="zh-CN" altLang="en-US" dirty="0"/>
              <a:t>、若想让</a:t>
            </a:r>
            <a:r>
              <a:rPr lang="en-US" altLang="zh-CN" i="1" dirty="0"/>
              <a:t>m</a:t>
            </a:r>
            <a:r>
              <a:rPr lang="zh-CN" altLang="en-US" dirty="0"/>
              <a:t>与斜面相对静止，应当给予它们多大的加速度？</a:t>
            </a:r>
            <a:endParaRPr lang="zh-CN" altLang="en-US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613425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  <p:bldP spid="13" grpId="0"/>
      <p:bldP spid="14" grpId="0"/>
      <p:bldP spid="15" grpId="0"/>
      <p:bldP spid="16" grpId="0"/>
      <p:bldP spid="17" grpId="0"/>
      <p:bldP spid="19" grpId="0"/>
    </p:bldLst>
  </p:timing>
</p:sld>
</file>

<file path=ppt/theme/theme1.xml><?xml version="1.0" encoding="utf-8"?>
<a:theme xmlns:a="http://schemas.openxmlformats.org/drawingml/2006/main" name="回顾">
  <a:themeElements>
    <a:clrScheme name="回顾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回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回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31</TotalTime>
  <Words>288</Words>
  <Application>Microsoft Office PowerPoint</Application>
  <PresentationFormat>宽屏</PresentationFormat>
  <Paragraphs>18</Paragraphs>
  <Slides>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9" baseType="lpstr">
      <vt:lpstr>宋体</vt:lpstr>
      <vt:lpstr>Arial</vt:lpstr>
      <vt:lpstr>Calibri</vt:lpstr>
      <vt:lpstr>Calibri Light</vt:lpstr>
      <vt:lpstr>Times New Roman</vt:lpstr>
      <vt:lpstr>回顾</vt:lpstr>
      <vt:lpstr>感受过程  科学认知</vt:lpstr>
      <vt:lpstr>物理是什么？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感受过程  科学认知</dc:title>
  <dc:creator>Administrator</dc:creator>
  <cp:lastModifiedBy>Administrator</cp:lastModifiedBy>
  <cp:revision>5</cp:revision>
  <dcterms:created xsi:type="dcterms:W3CDTF">2017-09-25T14:33:19Z</dcterms:created>
  <dcterms:modified xsi:type="dcterms:W3CDTF">2017-09-25T15:05:16Z</dcterms:modified>
</cp:coreProperties>
</file>