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9"/>
  </p:notesMasterIdLst>
  <p:handoutMasterIdLst>
    <p:handoutMasterId r:id="rId50"/>
  </p:handoutMasterIdLst>
  <p:sldIdLst>
    <p:sldId id="436" r:id="rId3"/>
    <p:sldId id="647" r:id="rId4"/>
    <p:sldId id="650" r:id="rId5"/>
    <p:sldId id="620" r:id="rId6"/>
    <p:sldId id="621" r:id="rId7"/>
    <p:sldId id="651" r:id="rId8"/>
    <p:sldId id="653" r:id="rId9"/>
    <p:sldId id="654" r:id="rId10"/>
    <p:sldId id="655" r:id="rId11"/>
    <p:sldId id="657" r:id="rId12"/>
    <p:sldId id="656" r:id="rId13"/>
    <p:sldId id="652" r:id="rId14"/>
    <p:sldId id="661" r:id="rId15"/>
    <p:sldId id="660" r:id="rId16"/>
    <p:sldId id="664" r:id="rId17"/>
    <p:sldId id="623" r:id="rId18"/>
    <p:sldId id="624" r:id="rId19"/>
    <p:sldId id="665" r:id="rId20"/>
    <p:sldId id="666" r:id="rId21"/>
    <p:sldId id="667" r:id="rId22"/>
    <p:sldId id="669" r:id="rId23"/>
    <p:sldId id="670" r:id="rId24"/>
    <p:sldId id="631" r:id="rId25"/>
    <p:sldId id="672" r:id="rId26"/>
    <p:sldId id="671" r:id="rId27"/>
    <p:sldId id="673" r:id="rId28"/>
    <p:sldId id="674" r:id="rId29"/>
    <p:sldId id="675" r:id="rId30"/>
    <p:sldId id="630" r:id="rId31"/>
    <p:sldId id="678" r:id="rId32"/>
    <p:sldId id="677" r:id="rId33"/>
    <p:sldId id="679" r:id="rId34"/>
    <p:sldId id="680" r:id="rId35"/>
    <p:sldId id="682" r:id="rId36"/>
    <p:sldId id="684" r:id="rId37"/>
    <p:sldId id="685" r:id="rId38"/>
    <p:sldId id="686" r:id="rId39"/>
    <p:sldId id="649" r:id="rId40"/>
    <p:sldId id="688" r:id="rId41"/>
    <p:sldId id="689" r:id="rId42"/>
    <p:sldId id="690" r:id="rId43"/>
    <p:sldId id="691" r:id="rId44"/>
    <p:sldId id="693" r:id="rId45"/>
    <p:sldId id="695" r:id="rId46"/>
    <p:sldId id="694" r:id="rId47"/>
    <p:sldId id="696" r:id="rId4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585" autoAdjust="0"/>
    <p:restoredTop sz="86330" autoAdjust="0"/>
  </p:normalViewPr>
  <p:slideViewPr>
    <p:cSldViewPr snapToGrid="0" showGuides="1">
      <p:cViewPr varScale="1">
        <p:scale>
          <a:sx n="61" d="100"/>
          <a:sy n="61" d="100"/>
        </p:scale>
        <p:origin x="102" y="1134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306" y="9276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82" d="100"/>
          <a:sy n="82" d="100"/>
        </p:scale>
        <p:origin x="-3162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3" Type="http://schemas.openxmlformats.org/officeDocument/2006/relationships/tableStyles" Target="tableStyles.xml"/><Relationship Id="rId52" Type="http://schemas.openxmlformats.org/officeDocument/2006/relationships/viewProps" Target="viewProps.xml"/><Relationship Id="rId51" Type="http://schemas.openxmlformats.org/officeDocument/2006/relationships/presProps" Target="presProps.xml"/><Relationship Id="rId50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49" Type="http://schemas.openxmlformats.org/officeDocument/2006/relationships/notesMaster" Target="notesMasters/notesMaster1.xml"/><Relationship Id="rId48" Type="http://schemas.openxmlformats.org/officeDocument/2006/relationships/slide" Target="slides/slide46.xml"/><Relationship Id="rId47" Type="http://schemas.openxmlformats.org/officeDocument/2006/relationships/slide" Target="slides/slide45.xml"/><Relationship Id="rId46" Type="http://schemas.openxmlformats.org/officeDocument/2006/relationships/slide" Target="slides/slide44.xml"/><Relationship Id="rId45" Type="http://schemas.openxmlformats.org/officeDocument/2006/relationships/slide" Target="slides/slide43.xml"/><Relationship Id="rId44" Type="http://schemas.openxmlformats.org/officeDocument/2006/relationships/slide" Target="slides/slide42.xml"/><Relationship Id="rId43" Type="http://schemas.openxmlformats.org/officeDocument/2006/relationships/slide" Target="slides/slide41.xml"/><Relationship Id="rId42" Type="http://schemas.openxmlformats.org/officeDocument/2006/relationships/slide" Target="slides/slide40.xml"/><Relationship Id="rId41" Type="http://schemas.openxmlformats.org/officeDocument/2006/relationships/slide" Target="slides/slide39.xml"/><Relationship Id="rId40" Type="http://schemas.openxmlformats.org/officeDocument/2006/relationships/slide" Target="slides/slide38.xml"/><Relationship Id="rId4" Type="http://schemas.openxmlformats.org/officeDocument/2006/relationships/slide" Target="slides/slide2.xml"/><Relationship Id="rId39" Type="http://schemas.openxmlformats.org/officeDocument/2006/relationships/slide" Target="slides/slide37.xml"/><Relationship Id="rId38" Type="http://schemas.openxmlformats.org/officeDocument/2006/relationships/slide" Target="slides/slide36.xml"/><Relationship Id="rId37" Type="http://schemas.openxmlformats.org/officeDocument/2006/relationships/slide" Target="slides/slide35.xml"/><Relationship Id="rId36" Type="http://schemas.openxmlformats.org/officeDocument/2006/relationships/slide" Target="slides/slide34.xml"/><Relationship Id="rId35" Type="http://schemas.openxmlformats.org/officeDocument/2006/relationships/slide" Target="slides/slide33.xml"/><Relationship Id="rId34" Type="http://schemas.openxmlformats.org/officeDocument/2006/relationships/slide" Target="slides/slide32.xml"/><Relationship Id="rId33" Type="http://schemas.openxmlformats.org/officeDocument/2006/relationships/slide" Target="slides/slide31.xml"/><Relationship Id="rId32" Type="http://schemas.openxmlformats.org/officeDocument/2006/relationships/slide" Target="slides/slide30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D95AF4-C19A-5345-8525-CFCA8E67C7EC}" type="datetimeFigureOut">
              <a:rPr kumimoji="1" lang="zh-CN" altLang="en-US" smtClean="0"/>
            </a:fld>
            <a:endParaRPr kumimoji="1"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zh-CN" altLang="en-US"/>
          </a:p>
        </p:txBody>
      </p:sp>
      <p:sp>
        <p:nvSpPr>
          <p:cNvPr id="5" name="幻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F184B3-4216-5743-8985-15E690C33E99}" type="slidenum">
              <a:rPr kumimoji="1" lang="zh-CN" altLang="en-US" smtClean="0"/>
            </a:fld>
            <a:endParaRPr kumimoji="1"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D49ADB-DEA8-4AD1-A559-2BDFE014EA3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8E5A8D8-B88F-4BA1-9B6E-DA61FA535B0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392907" y="1048941"/>
            <a:ext cx="11129962" cy="2387600"/>
          </a:xfrm>
        </p:spPr>
        <p:txBody>
          <a:bodyPr anchor="ctr" anchorCtr="1">
            <a:noAutofit/>
          </a:bodyPr>
          <a:lstStyle>
            <a:lvl1pPr algn="l">
              <a:defRPr sz="8800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b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《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课程导学</a:t>
            </a:r>
            <a:r>
              <a:rPr kumimoji="0" lang="en-US" altLang="zh-CN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》</a:t>
            </a:r>
            <a: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  <a:t>三基版</a:t>
            </a:r>
            <a:br>
              <a:rPr kumimoji="0" lang="zh-CN" altLang="en-US" sz="8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cs"/>
              </a:rPr>
            </a:b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876425" y="3716338"/>
            <a:ext cx="9144000" cy="1655762"/>
          </a:xfrm>
        </p:spPr>
        <p:txBody>
          <a:bodyPr/>
          <a:lstStyle>
            <a:lvl1pPr marL="0" indent="0" algn="l">
              <a:buNone/>
              <a:defRPr sz="2800" b="1">
                <a:ln>
                  <a:noFill/>
                </a:ln>
                <a:latin typeface="宋体" panose="02010600030101010101" pitchFamily="2" charset="-122"/>
                <a:ea typeface="宋体" panose="02010600030101010101" pitchFamily="2" charset="-122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第二章  第</a:t>
            </a:r>
            <a:r>
              <a:rPr lang="en-US" altLang="zh-CN" dirty="0"/>
              <a:t>19</a:t>
            </a:r>
            <a:r>
              <a:rPr lang="zh-CN" altLang="en-US" dirty="0"/>
              <a:t>课时  二元一次方程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17488" y="304800"/>
            <a:ext cx="11771312" cy="6328229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buNone/>
              <a:defRPr sz="3200" b="1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30"/>
          <a:stretch>
            <a:fillRect/>
          </a:stretch>
        </p:blipFill>
        <p:spPr>
          <a:xfrm>
            <a:off x="-12700" y="0"/>
            <a:ext cx="12242800" cy="6845300"/>
          </a:xfrm>
          <a:prstGeom prst="rect">
            <a:avLst/>
          </a:prstGeom>
        </p:spPr>
      </p:pic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231775" y="420688"/>
            <a:ext cx="11785600" cy="6081712"/>
          </a:xfrm>
        </p:spPr>
        <p:txBody>
          <a:bodyPr>
            <a:normAutofit/>
          </a:bodyPr>
          <a:lstStyle>
            <a:lvl1pPr>
              <a:buNone/>
              <a:defRPr sz="3200" b="1"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276225" y="319088"/>
            <a:ext cx="11610975" cy="6242050"/>
          </a:xfrm>
        </p:spPr>
        <p:txBody>
          <a:bodyPr>
            <a:normAutofit/>
          </a:bodyPr>
          <a:lstStyle>
            <a:lvl1pPr>
              <a:buNone/>
              <a:defRPr sz="3200"/>
            </a:lvl1pPr>
            <a:lvl2pPr>
              <a:defRPr sz="3200"/>
            </a:lvl2pPr>
            <a:lvl3pPr>
              <a:defRPr sz="3200"/>
            </a:lvl3pPr>
            <a:lvl4pPr>
              <a:defRPr sz="3200"/>
            </a:lvl4pPr>
            <a:lvl5pPr>
              <a:defRPr sz="32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15"/>
          <a:stretch>
            <a:fillRect/>
          </a:stretch>
        </p:blipFill>
        <p:spPr>
          <a:xfrm>
            <a:off x="-12700" y="0"/>
            <a:ext cx="12242800" cy="6858000"/>
          </a:xfrm>
          <a:prstGeom prst="rect">
            <a:avLst/>
          </a:prstGeom>
        </p:spPr>
      </p:pic>
      <p:sp>
        <p:nvSpPr>
          <p:cNvPr id="4" name="内容占位符 3"/>
          <p:cNvSpPr>
            <a:spLocks noGrp="1"/>
          </p:cNvSpPr>
          <p:nvPr>
            <p:ph sz="quarter" idx="10"/>
          </p:nvPr>
        </p:nvSpPr>
        <p:spPr>
          <a:xfrm>
            <a:off x="434975" y="449263"/>
            <a:ext cx="11307763" cy="6038850"/>
          </a:xfrm>
        </p:spPr>
        <p:txBody>
          <a:bodyPr/>
          <a:lstStyle>
            <a:lvl1pPr>
              <a:buNone/>
              <a:defRPr/>
            </a:lvl1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二级</a:t>
            </a:r>
            <a:endParaRPr lang="zh-CN" altLang="en-US"/>
          </a:p>
          <a:p>
            <a:pPr lvl="2"/>
            <a:r>
              <a:rPr lang="zh-CN" altLang="en-US"/>
              <a:t>三级</a:t>
            </a:r>
            <a:endParaRPr lang="zh-CN" altLang="en-US"/>
          </a:p>
          <a:p>
            <a:pPr lvl="3"/>
            <a:r>
              <a:rPr lang="zh-CN" altLang="en-US"/>
              <a:t>四级</a:t>
            </a:r>
            <a:endParaRPr lang="zh-CN" altLang="en-US"/>
          </a:p>
          <a:p>
            <a:pPr lvl="4"/>
            <a:r>
              <a:rPr lang="zh-CN" altLang="en-US"/>
              <a:t>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1DFA72-AD53-4013-A24B-0E747E768616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57B7CF-A24C-4871-B090-3CDC698AD1D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png"/><Relationship Id="rId1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.xml"/><Relationship Id="rId7" Type="http://schemas.openxmlformats.org/officeDocument/2006/relationships/image" Target="../media/image22.png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26.png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30.png"/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2.png"/><Relationship Id="rId2" Type="http://schemas.openxmlformats.org/officeDocument/2006/relationships/image" Target="../media/image29.png"/><Relationship Id="rId1" Type="http://schemas.openxmlformats.org/officeDocument/2006/relationships/image" Target="../media/image3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37.png"/><Relationship Id="rId1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image" Target="../media/image38.png"/></Relationships>
</file>

<file path=ppt/slides/_rels/slide2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3.png"/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image" Target="../media/image39.png"/></Relationships>
</file>

<file path=ppt/slides/_rels/slide2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40.png"/></Relationships>
</file>

<file path=ppt/slides/_rels/slide2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49.png"/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image" Target="../media/image46.png"/></Relationships>
</file>

<file path=ppt/slides/_rels/slide2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53.png"/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image" Target="../media/image50.png"/></Relationships>
</file>

<file path=ppt/slides/_rels/slide28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image" Target="../media/image50.png"/></Relationships>
</file>

<file path=ppt/slides/_rels/slide29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61.png"/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image" Target="../media/image58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0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63.png"/><Relationship Id="rId2" Type="http://schemas.openxmlformats.org/officeDocument/2006/relationships/image" Target="../media/image61.png"/><Relationship Id="rId1" Type="http://schemas.openxmlformats.org/officeDocument/2006/relationships/image" Target="../media/image62.png"/></Relationships>
</file>

<file path=ppt/slides/_rels/slide3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image" Target="../media/image6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9.png"/></Relationships>
</file>

<file path=ppt/slides/_rels/slide3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image" Target="../media/image69.png"/></Relationships>
</file>

<file path=ppt/slides/_rels/slide3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image" Target="../media/image69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8.png"/><Relationship Id="rId1" Type="http://schemas.openxmlformats.org/officeDocument/2006/relationships/image" Target="../media/image7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77.png"/><Relationship Id="rId1" Type="http://schemas.openxmlformats.org/officeDocument/2006/relationships/image" Target="../media/image7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0.png"/><Relationship Id="rId1" Type="http://schemas.openxmlformats.org/officeDocument/2006/relationships/image" Target="../media/image79.png"/></Relationships>
</file>

<file path=ppt/slides/_rels/slide4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8.png"/><Relationship Id="rId2" Type="http://schemas.openxmlformats.org/officeDocument/2006/relationships/image" Target="../media/image81.png"/><Relationship Id="rId1" Type="http://schemas.openxmlformats.org/officeDocument/2006/relationships/image" Target="../media/image7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82.png"/><Relationship Id="rId1" Type="http://schemas.openxmlformats.org/officeDocument/2006/relationships/image" Target="../media/image81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3.pn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3.pn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8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副标题 2"/>
          <p:cNvSpPr txBox="1"/>
          <p:nvPr/>
        </p:nvSpPr>
        <p:spPr>
          <a:xfrm>
            <a:off x="2305436" y="1104554"/>
            <a:ext cx="9341734" cy="1729422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zh-CN" altLang="zh-CN" sz="6600" b="1" dirty="0">
                <a:solidFill>
                  <a:srgbClr val="FF0000"/>
                </a:solidFill>
              </a:rPr>
              <a:t>手拉手模型问题探究</a:t>
            </a:r>
            <a:endParaRPr lang="zh-CN" altLang="zh-CN" sz="6600" b="1" dirty="0">
              <a:solidFill>
                <a:srgbClr val="FF0000"/>
              </a:solidFill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0" y="6443188"/>
            <a:ext cx="122443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dirty="0">
                <a:solidFill>
                  <a:schemeClr val="bg1">
                    <a:lumMod val="95000"/>
                  </a:schemeClr>
                </a:solidFill>
                <a:latin typeface="Engravers MT" charset="0"/>
                <a:ea typeface="Engravers MT" charset="0"/>
                <a:cs typeface="Engravers MT" charset="0"/>
              </a:rPr>
              <a:t>Achieving  results  is  a  hard  truth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Engravers MT" charset="0"/>
              <a:ea typeface="Engravers MT" charset="0"/>
              <a:cs typeface="Engravers MT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en-US" dirty="0" smtClean="0">
                <a:solidFill>
                  <a:srgbClr val="FF0000"/>
                </a:solidFill>
              </a:rPr>
              <a:t>知识回顾</a:t>
            </a:r>
            <a:endParaRPr lang="en-US" altLang="zh-CN" dirty="0" smtClean="0">
              <a:solidFill>
                <a:srgbClr val="FF0000"/>
              </a:solidFill>
            </a:endParaRPr>
          </a:p>
          <a:p>
            <a:r>
              <a:rPr lang="zh-CN" altLang="zh-CN" dirty="0" smtClean="0"/>
              <a:t>旋转变换</a:t>
            </a:r>
            <a:r>
              <a:rPr lang="zh-CN" altLang="zh-CN" dirty="0"/>
              <a:t>是初中数学三大图形变换中较为重要的一块</a:t>
            </a:r>
            <a:r>
              <a:rPr lang="en-US" altLang="zh-CN" dirty="0"/>
              <a:t>,</a:t>
            </a:r>
            <a:r>
              <a:rPr lang="zh-CN" altLang="zh-CN" dirty="0"/>
              <a:t>通过旋转</a:t>
            </a:r>
            <a:r>
              <a:rPr lang="zh-CN" altLang="zh-CN" dirty="0" smtClean="0"/>
              <a:t>可</a:t>
            </a:r>
            <a:endParaRPr lang="en-US" altLang="zh-CN" dirty="0" smtClean="0"/>
          </a:p>
          <a:p>
            <a:r>
              <a:rPr lang="zh-CN" altLang="zh-CN" dirty="0" smtClean="0"/>
              <a:t>以</a:t>
            </a:r>
            <a:r>
              <a:rPr lang="zh-CN" altLang="zh-CN" dirty="0"/>
              <a:t>改变图形的位置</a:t>
            </a:r>
            <a:r>
              <a:rPr lang="en-US" altLang="zh-CN" dirty="0"/>
              <a:t>,</a:t>
            </a:r>
            <a:r>
              <a:rPr lang="zh-CN" altLang="zh-CN" dirty="0"/>
              <a:t>再与原有图形重新组合构成全等图形</a:t>
            </a:r>
            <a:r>
              <a:rPr lang="en-US" altLang="zh-CN" dirty="0"/>
              <a:t>,</a:t>
            </a:r>
            <a:r>
              <a:rPr lang="zh-CN" altLang="zh-CN" dirty="0"/>
              <a:t>在新</a:t>
            </a:r>
            <a:r>
              <a:rPr lang="zh-CN" altLang="zh-CN" dirty="0" smtClean="0"/>
              <a:t>、</a:t>
            </a:r>
            <a:endParaRPr lang="en-US" altLang="zh-CN" dirty="0" smtClean="0"/>
          </a:p>
          <a:p>
            <a:r>
              <a:rPr lang="zh-CN" altLang="zh-CN" dirty="0" smtClean="0"/>
              <a:t>旧</a:t>
            </a:r>
            <a:r>
              <a:rPr lang="zh-CN" altLang="zh-CN" dirty="0"/>
              <a:t>图形之间找到其中的变量和不变量</a:t>
            </a:r>
            <a:r>
              <a:rPr lang="en-US" altLang="zh-CN" dirty="0"/>
              <a:t>,</a:t>
            </a:r>
            <a:r>
              <a:rPr lang="zh-CN" altLang="zh-CN" dirty="0"/>
              <a:t>往往是压轴题所要考察的</a:t>
            </a:r>
            <a:r>
              <a:rPr lang="zh-CN" altLang="zh-CN" dirty="0" smtClean="0"/>
              <a:t>内</a:t>
            </a:r>
            <a:endParaRPr lang="en-US" altLang="zh-CN" dirty="0" smtClean="0"/>
          </a:p>
          <a:p>
            <a:r>
              <a:rPr lang="zh-CN" altLang="zh-CN" dirty="0" smtClean="0"/>
              <a:t>容</a:t>
            </a:r>
            <a:r>
              <a:rPr lang="en-US" altLang="zh-CN" dirty="0"/>
              <a:t>,</a:t>
            </a:r>
            <a:r>
              <a:rPr lang="zh-CN" altLang="zh-CN" dirty="0"/>
              <a:t>因此把握旋转的实质</a:t>
            </a:r>
            <a:r>
              <a:rPr lang="en-US" altLang="zh-CN" dirty="0"/>
              <a:t>,</a:t>
            </a:r>
            <a:r>
              <a:rPr lang="zh-CN" altLang="zh-CN" dirty="0"/>
              <a:t>并在新图形中分析出前后有关图形</a:t>
            </a:r>
            <a:r>
              <a:rPr lang="zh-CN" altLang="zh-CN" dirty="0" smtClean="0"/>
              <a:t>之间</a:t>
            </a:r>
            <a:endParaRPr lang="en-US" altLang="zh-CN" dirty="0" smtClean="0"/>
          </a:p>
          <a:p>
            <a:r>
              <a:rPr lang="zh-CN" altLang="zh-CN" dirty="0" smtClean="0"/>
              <a:t>的</a:t>
            </a:r>
            <a:r>
              <a:rPr lang="zh-CN" altLang="zh-CN" dirty="0"/>
              <a:t>关系</a:t>
            </a:r>
            <a:r>
              <a:rPr lang="en-US" altLang="zh-CN" dirty="0"/>
              <a:t>,</a:t>
            </a:r>
            <a:r>
              <a:rPr lang="zh-CN" altLang="zh-CN" dirty="0"/>
              <a:t>进而揭示条件和结论之间的内在联系</a:t>
            </a:r>
            <a:r>
              <a:rPr lang="en-US" altLang="zh-CN" dirty="0"/>
              <a:t>,</a:t>
            </a:r>
            <a:r>
              <a:rPr lang="zh-CN" altLang="zh-CN" dirty="0"/>
              <a:t>是我们学习旋转</a:t>
            </a:r>
            <a:r>
              <a:rPr lang="zh-CN" altLang="zh-CN" dirty="0" smtClean="0"/>
              <a:t>变</a:t>
            </a:r>
            <a:endParaRPr lang="en-US" altLang="zh-CN" dirty="0" smtClean="0"/>
          </a:p>
          <a:p>
            <a:r>
              <a:rPr lang="zh-CN" altLang="zh-CN" dirty="0" smtClean="0"/>
              <a:t>换</a:t>
            </a:r>
            <a:r>
              <a:rPr lang="zh-CN" altLang="zh-CN" dirty="0"/>
              <a:t>的根本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旋转的</a:t>
            </a:r>
            <a:r>
              <a:rPr lang="zh-CN" altLang="zh-CN" dirty="0"/>
              <a:t>三要素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旋转中心</a:t>
            </a:r>
            <a:r>
              <a:rPr lang="en-US" altLang="zh-CN" dirty="0"/>
              <a:t>;(2)</a:t>
            </a:r>
            <a:r>
              <a:rPr lang="zh-CN" altLang="zh-CN" dirty="0"/>
              <a:t>旋转角度</a:t>
            </a:r>
            <a:r>
              <a:rPr lang="en-US" altLang="zh-CN" dirty="0"/>
              <a:t>;(3)</a:t>
            </a:r>
            <a:r>
              <a:rPr lang="zh-CN" altLang="zh-CN" dirty="0"/>
              <a:t>旋转方向</a:t>
            </a:r>
            <a:r>
              <a:rPr lang="en-US" altLang="zh-CN" i="1" dirty="0"/>
              <a:t>.</a:t>
            </a:r>
            <a:endParaRPr lang="zh-CN" altLang="zh-CN" dirty="0"/>
          </a:p>
          <a:p>
            <a:r>
              <a:rPr lang="zh-CN" altLang="zh-CN" dirty="0" smtClean="0"/>
              <a:t>旋转的</a:t>
            </a:r>
            <a:r>
              <a:rPr lang="zh-CN" altLang="zh-CN" dirty="0"/>
              <a:t>性质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对应点到旋转中心的距离相等</a:t>
            </a:r>
            <a:r>
              <a:rPr lang="en-US" altLang="zh-CN" dirty="0"/>
              <a:t>(</a:t>
            </a:r>
            <a:r>
              <a:rPr lang="zh-CN" altLang="zh-CN" dirty="0"/>
              <a:t>旋转中心就是各对应点所连</a:t>
            </a:r>
            <a:r>
              <a:rPr lang="zh-CN" altLang="zh-CN" dirty="0" smtClean="0"/>
              <a:t>线</a:t>
            </a:r>
            <a:endParaRPr lang="en-US" altLang="zh-CN" dirty="0" smtClean="0"/>
          </a:p>
          <a:p>
            <a:r>
              <a:rPr lang="zh-CN" altLang="zh-CN" dirty="0" smtClean="0"/>
              <a:t>段</a:t>
            </a:r>
            <a:r>
              <a:rPr lang="zh-CN" altLang="zh-CN" dirty="0"/>
              <a:t>的垂直平分线的交点</a:t>
            </a:r>
            <a:r>
              <a:rPr lang="en-US" altLang="zh-CN" dirty="0"/>
              <a:t>);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对应点与旋转中心所连线段的夹角等于旋转角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旋转前、后的图形全等</a:t>
            </a:r>
            <a:r>
              <a:rPr lang="en-US" altLang="zh-CN" i="1" dirty="0" smtClean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图</a:t>
            </a:r>
            <a:r>
              <a:rPr lang="zh-CN" altLang="zh-CN" dirty="0"/>
              <a:t>态剖析</a:t>
            </a:r>
            <a:r>
              <a:rPr lang="en-US" altLang="zh-CN" dirty="0"/>
              <a:t>:</a:t>
            </a:r>
            <a:r>
              <a:rPr lang="zh-CN" altLang="zh-CN" dirty="0"/>
              <a:t>点、线、</a:t>
            </a:r>
            <a:r>
              <a:rPr lang="zh-CN" altLang="zh-CN" dirty="0" smtClean="0"/>
              <a:t>三角形</a:t>
            </a:r>
            <a:endParaRPr lang="en-US" altLang="zh-CN" dirty="0" smtClean="0"/>
          </a:p>
          <a:p>
            <a:endParaRPr lang="en-US" altLang="zh-CN" dirty="0"/>
          </a:p>
          <a:p>
            <a:endParaRPr lang="en-US" altLang="zh-CN" dirty="0" smtClean="0"/>
          </a:p>
          <a:p>
            <a:r>
              <a:rPr lang="zh-CN" altLang="zh-CN" dirty="0" smtClean="0"/>
              <a:t>解题</a:t>
            </a:r>
            <a:r>
              <a:rPr lang="zh-CN" altLang="zh-CN" dirty="0"/>
              <a:t>步骤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/>
              <a:t>(1)</a:t>
            </a:r>
            <a:r>
              <a:rPr lang="zh-CN" altLang="zh-CN" dirty="0"/>
              <a:t>先找旋转点</a:t>
            </a:r>
            <a:r>
              <a:rPr lang="en-US" altLang="zh-CN" dirty="0"/>
              <a:t>,</a:t>
            </a:r>
            <a:r>
              <a:rPr lang="zh-CN" altLang="zh-CN" dirty="0"/>
              <a:t>角相等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/>
              <a:t>(2)</a:t>
            </a:r>
            <a:r>
              <a:rPr lang="zh-CN" altLang="zh-CN" dirty="0"/>
              <a:t>依据条件证全等</a:t>
            </a:r>
            <a:r>
              <a:rPr lang="en-US" altLang="zh-CN" dirty="0"/>
              <a:t>;</a:t>
            </a:r>
            <a:endParaRPr lang="zh-CN" altLang="zh-CN" dirty="0"/>
          </a:p>
          <a:p>
            <a:r>
              <a:rPr lang="en-US" altLang="zh-CN" dirty="0"/>
              <a:t>(3)</a:t>
            </a:r>
            <a:r>
              <a:rPr lang="zh-CN" altLang="zh-CN" dirty="0"/>
              <a:t>利用全等得到边、角关系</a:t>
            </a:r>
            <a:r>
              <a:rPr lang="en-US" altLang="zh-CN" i="1" dirty="0"/>
              <a:t>.</a:t>
            </a:r>
            <a:endParaRPr lang="zh-CN" altLang="zh-CN" dirty="0"/>
          </a:p>
          <a:p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2135929" y="402688"/>
            <a:ext cx="9048969" cy="34290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zh-CN" altLang="zh-CN" dirty="0" smtClean="0"/>
              <a:t>注意</a:t>
            </a:r>
            <a:r>
              <a:rPr lang="en-US" altLang="zh-CN" dirty="0"/>
              <a:t>: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全等变换</a:t>
            </a:r>
            <a:r>
              <a:rPr lang="en-US" altLang="zh-CN" dirty="0"/>
              <a:t>:</a:t>
            </a:r>
            <a:r>
              <a:rPr lang="zh-CN" altLang="zh-CN" dirty="0"/>
              <a:t>对应边相等</a:t>
            </a:r>
            <a:r>
              <a:rPr lang="en-US" altLang="zh-CN" dirty="0"/>
              <a:t>,</a:t>
            </a:r>
            <a:r>
              <a:rPr lang="zh-CN" altLang="zh-CN" dirty="0"/>
              <a:t>对应角相等</a:t>
            </a:r>
            <a:r>
              <a:rPr lang="en-US" altLang="zh-CN" dirty="0"/>
              <a:t>; 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对应点与旋转中心的连线构成等腰三角形</a:t>
            </a:r>
            <a:r>
              <a:rPr lang="en-US" altLang="zh-CN" dirty="0"/>
              <a:t>; 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新关系</a:t>
            </a:r>
            <a:r>
              <a:rPr lang="en-US" altLang="zh-CN" dirty="0"/>
              <a:t>:</a:t>
            </a:r>
            <a:r>
              <a:rPr lang="zh-CN" altLang="zh-CN" dirty="0"/>
              <a:t>旋转会产生等腰或相似三角形</a:t>
            </a:r>
            <a:r>
              <a:rPr lang="en-US" altLang="zh-CN" dirty="0"/>
              <a:t>; </a:t>
            </a:r>
            <a:endParaRPr lang="zh-CN" altLang="zh-CN" dirty="0"/>
          </a:p>
          <a:p>
            <a:r>
              <a:rPr lang="en-US" altLang="zh-CN" dirty="0" smtClean="0"/>
              <a:t>(</a:t>
            </a:r>
            <a:r>
              <a:rPr lang="en-US" altLang="zh-CN" dirty="0"/>
              <a:t>4)</a:t>
            </a:r>
            <a:r>
              <a:rPr lang="zh-CN" altLang="zh-CN" dirty="0"/>
              <a:t>应用</a:t>
            </a:r>
            <a:r>
              <a:rPr lang="en-US" altLang="zh-CN" dirty="0"/>
              <a:t>:</a:t>
            </a:r>
            <a:r>
              <a:rPr lang="zh-CN" altLang="zh-CN" dirty="0"/>
              <a:t>当题目中出现等线段共端点的时候考虑补全旋转结构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r>
              <a:rPr lang="zh-CN" altLang="zh-CN" dirty="0" smtClean="0"/>
              <a:t>从而</a:t>
            </a:r>
            <a:r>
              <a:rPr lang="zh-CN" altLang="zh-CN" dirty="0"/>
              <a:t>进行条件的转化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48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典例精讲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48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类型一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旋转变换下探究线段之间的关系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4800"/>
                  </a:lnSpc>
                </a:pPr>
                <a:r>
                  <a:rPr lang="zh-CN" altLang="zh-CN" dirty="0"/>
                  <a:t>【例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】已知△</a:t>
                </a:r>
                <a:r>
                  <a:rPr lang="en-US" altLang="zh-CN" i="1" dirty="0"/>
                  <a:t>AOB</a:t>
                </a:r>
                <a:r>
                  <a:rPr lang="zh-CN" altLang="zh-CN" dirty="0"/>
                  <a:t>和△</a:t>
                </a:r>
                <a:r>
                  <a:rPr lang="en-US" altLang="zh-CN" i="1" dirty="0"/>
                  <a:t>MON</a:t>
                </a:r>
                <a:r>
                  <a:rPr lang="zh-CN" altLang="zh-CN" dirty="0"/>
                  <a:t>都是等腰直角三角形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14:m>
                  <m:oMath xmlns:m="http://schemas.openxmlformats.org/officeDocument/2006/math">
                    <m:d>
                      <m:d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b="1" i="1">
                                    <a:latin typeface="Cambria Math" panose="02040503050406030204" pitchFamily="18" charset="0"/>
                                  </a:rPr>
                                  <m:t>𝟐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𝟐</m:t>
                            </m:r>
                          </m:den>
                        </m:f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𝑶𝑨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𝑶𝑴</m:t>
                        </m:r>
                        <m:r>
                          <a:rPr lang="en-US" altLang="zh-CN" b="1">
                            <a:latin typeface="Cambria Math" panose="02040503050406030204" pitchFamily="18" charset="0"/>
                          </a:rPr>
                          <m:t>&lt;</m:t>
                        </m:r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𝑶𝑨</m:t>
                        </m:r>
                      </m:e>
                    </m: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AOB=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MON=</a:t>
                </a:r>
                <a:r>
                  <a:rPr lang="en-US" altLang="zh-CN" dirty="0"/>
                  <a:t>90</a:t>
                </a:r>
                <a:r>
                  <a:rPr lang="en-US" altLang="zh-CN" dirty="0" smtClean="0"/>
                  <a:t>°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 smtClean="0"/>
                  <a:t>(1)</a:t>
                </a:r>
                <a:r>
                  <a:rPr lang="zh-CN" altLang="zh-CN" dirty="0" smtClean="0"/>
                  <a:t>如图</a:t>
                </a:r>
                <a:r>
                  <a:rPr lang="en-US" altLang="zh-CN" dirty="0" smtClean="0"/>
                  <a:t>1,</a:t>
                </a:r>
                <a:r>
                  <a:rPr lang="zh-CN" altLang="zh-CN" dirty="0" smtClean="0"/>
                  <a:t>连接</a:t>
                </a:r>
                <a:r>
                  <a:rPr lang="en-US" altLang="zh-CN" i="1" dirty="0" smtClean="0"/>
                  <a:t>AM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BN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求证</a:t>
                </a:r>
                <a:r>
                  <a:rPr lang="en-US" altLang="zh-CN" dirty="0" smtClean="0"/>
                  <a:t>:</a:t>
                </a:r>
                <a:r>
                  <a:rPr lang="en-US" altLang="zh-CN" i="1" dirty="0" smtClean="0"/>
                  <a:t>AM=BN</a:t>
                </a:r>
                <a:r>
                  <a:rPr lang="en-US" altLang="zh-CN" dirty="0" smtClean="0"/>
                  <a:t>;</a:t>
                </a:r>
                <a:endParaRPr lang="zh-CN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 smtClean="0"/>
                  <a:t>(2)</a:t>
                </a:r>
                <a:r>
                  <a:rPr lang="zh-CN" altLang="zh-CN" dirty="0" smtClean="0"/>
                  <a:t>将△</a:t>
                </a:r>
                <a:r>
                  <a:rPr lang="en-US" altLang="zh-CN" i="1" dirty="0" smtClean="0"/>
                  <a:t>MON</a:t>
                </a:r>
                <a:r>
                  <a:rPr lang="zh-CN" altLang="zh-CN" dirty="0" smtClean="0"/>
                  <a:t>绕点</a:t>
                </a:r>
                <a:r>
                  <a:rPr lang="en-US" altLang="zh-CN" i="1" dirty="0" smtClean="0"/>
                  <a:t>O</a:t>
                </a:r>
                <a:r>
                  <a:rPr lang="zh-CN" altLang="zh-CN" dirty="0" smtClean="0"/>
                  <a:t>顺时针旋转</a:t>
                </a:r>
                <a:r>
                  <a:rPr lang="en-US" altLang="zh-CN" i="1" dirty="0" smtClean="0"/>
                  <a:t>.</a:t>
                </a:r>
                <a:endParaRPr lang="zh-CN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 smtClean="0"/>
                  <a:t>①</a:t>
                </a:r>
                <a:r>
                  <a:rPr lang="zh-CN" altLang="zh-CN" dirty="0" smtClean="0"/>
                  <a:t>如图</a:t>
                </a:r>
                <a:r>
                  <a:rPr lang="en-US" altLang="zh-CN" dirty="0" smtClean="0"/>
                  <a:t>2,</a:t>
                </a:r>
                <a:r>
                  <a:rPr lang="zh-CN" altLang="zh-CN" dirty="0" smtClean="0"/>
                  <a:t>当点</a:t>
                </a:r>
                <a:r>
                  <a:rPr lang="en-US" altLang="zh-CN" i="1" dirty="0" smtClean="0"/>
                  <a:t>M</a:t>
                </a:r>
                <a:r>
                  <a:rPr lang="zh-CN" altLang="zh-CN" dirty="0" smtClean="0"/>
                  <a:t>恰好在</a:t>
                </a:r>
                <a:r>
                  <a:rPr lang="en-US" altLang="zh-CN" i="1" dirty="0" smtClean="0"/>
                  <a:t>AB</a:t>
                </a:r>
                <a:r>
                  <a:rPr lang="zh-CN" altLang="zh-CN" dirty="0" smtClean="0"/>
                  <a:t>边上时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求证</a:t>
                </a:r>
                <a:r>
                  <a:rPr lang="en-US" altLang="zh-CN" dirty="0" smtClean="0"/>
                  <a:t>:</a:t>
                </a:r>
                <a:r>
                  <a:rPr lang="en-US" altLang="zh-CN" i="1" dirty="0" smtClean="0"/>
                  <a:t>AM</a:t>
                </a:r>
                <a:r>
                  <a:rPr lang="en-US" altLang="zh-CN" baseline="30000" dirty="0" smtClean="0"/>
                  <a:t>2</a:t>
                </a:r>
                <a:r>
                  <a:rPr lang="en-US" altLang="zh-CN" i="1" dirty="0" smtClean="0"/>
                  <a:t>+BM</a:t>
                </a:r>
                <a:r>
                  <a:rPr lang="en-US" altLang="zh-CN" baseline="30000" dirty="0" smtClean="0"/>
                  <a:t>2</a:t>
                </a:r>
                <a:r>
                  <a:rPr lang="en-US" altLang="zh-CN" i="1" dirty="0" smtClean="0"/>
                  <a:t>=</a:t>
                </a:r>
                <a:r>
                  <a:rPr lang="en-US" altLang="zh-CN" dirty="0" smtClean="0"/>
                  <a:t>2</a:t>
                </a:r>
                <a:r>
                  <a:rPr lang="en-US" altLang="zh-CN" i="1" dirty="0" smtClean="0"/>
                  <a:t>OM</a:t>
                </a:r>
                <a:r>
                  <a:rPr lang="en-US" altLang="zh-CN" baseline="30000" dirty="0" smtClean="0"/>
                  <a:t>2</a:t>
                </a:r>
                <a:r>
                  <a:rPr lang="en-US" altLang="zh-CN" dirty="0" smtClean="0"/>
                  <a:t>;</a:t>
                </a:r>
                <a:endParaRPr lang="zh-CN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 smtClean="0"/>
                  <a:t>②</a:t>
                </a:r>
                <a:r>
                  <a:rPr lang="zh-CN" altLang="zh-CN" dirty="0" smtClean="0"/>
                  <a:t>当点</a:t>
                </a:r>
                <a:r>
                  <a:rPr lang="en-US" altLang="zh-CN" i="1" dirty="0" smtClean="0"/>
                  <a:t>A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M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N</a:t>
                </a:r>
                <a:r>
                  <a:rPr lang="zh-CN" altLang="zh-CN" dirty="0" smtClean="0"/>
                  <a:t>在同一条直线上时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若</a:t>
                </a:r>
                <a:r>
                  <a:rPr lang="en-US" altLang="zh-CN" i="1" dirty="0" smtClean="0"/>
                  <a:t>OA=</a:t>
                </a:r>
                <a:r>
                  <a:rPr lang="en-US" altLang="zh-CN" dirty="0" smtClean="0"/>
                  <a:t>4,</a:t>
                </a:r>
                <a:r>
                  <a:rPr lang="en-US" altLang="zh-CN" i="1" dirty="0" smtClean="0"/>
                  <a:t>OM=</a:t>
                </a:r>
                <a:r>
                  <a:rPr lang="en-US" altLang="zh-CN" dirty="0" smtClean="0"/>
                  <a:t>3,</a:t>
                </a:r>
                <a:r>
                  <a:rPr lang="zh-CN" altLang="zh-CN" dirty="0" smtClean="0"/>
                  <a:t>请直接写出线段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i="1" dirty="0" smtClean="0"/>
                  <a:t>AM</a:t>
                </a:r>
                <a:r>
                  <a:rPr lang="zh-CN" altLang="zh-CN" dirty="0" smtClean="0"/>
                  <a:t>的长</a:t>
                </a:r>
                <a:r>
                  <a:rPr lang="en-US" altLang="zh-CN" i="1" dirty="0" smtClean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6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97684" y="2177986"/>
            <a:ext cx="3637973" cy="253831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(1)</a:t>
            </a:r>
            <a:r>
              <a:rPr lang="zh-CN" altLang="zh-CN" dirty="0" smtClean="0"/>
              <a:t>如图</a:t>
            </a:r>
            <a:r>
              <a:rPr lang="en-US" altLang="zh-CN" dirty="0" smtClean="0"/>
              <a:t>1,</a:t>
            </a:r>
            <a:r>
              <a:rPr lang="zh-CN" altLang="zh-CN" dirty="0" smtClean="0"/>
              <a:t>连接</a:t>
            </a:r>
            <a:r>
              <a:rPr lang="en-US" altLang="zh-CN" i="1" dirty="0" smtClean="0"/>
              <a:t>AM</a:t>
            </a:r>
            <a:r>
              <a:rPr lang="en-US" altLang="zh-CN" dirty="0" smtClean="0"/>
              <a:t>,</a:t>
            </a:r>
            <a:r>
              <a:rPr lang="en-US" altLang="zh-CN" i="1" dirty="0" smtClean="0"/>
              <a:t>BN</a:t>
            </a:r>
            <a:r>
              <a:rPr lang="en-US" altLang="zh-CN" dirty="0" smtClean="0"/>
              <a:t>,</a:t>
            </a:r>
            <a:r>
              <a:rPr lang="zh-CN" altLang="zh-CN" dirty="0" smtClean="0"/>
              <a:t>求证</a:t>
            </a:r>
            <a:r>
              <a:rPr lang="en-US" altLang="zh-CN" dirty="0" smtClean="0"/>
              <a:t>:</a:t>
            </a:r>
            <a:r>
              <a:rPr lang="en-US" altLang="zh-CN" i="1" dirty="0" smtClean="0"/>
              <a:t>AM=BN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t="-2039" r="42431"/>
          <a:stretch>
            <a:fillRect/>
          </a:stretch>
        </p:blipFill>
        <p:spPr>
          <a:xfrm>
            <a:off x="8112003" y="343922"/>
            <a:ext cx="3168805" cy="3918817"/>
          </a:xfrm>
          <a:prstGeom prst="rect">
            <a:avLst/>
          </a:prstGeom>
        </p:spPr>
      </p:pic>
      <p:sp>
        <p:nvSpPr>
          <p:cNvPr id="4" name="内容占位符 1"/>
          <p:cNvSpPr txBox="1"/>
          <p:nvPr/>
        </p:nvSpPr>
        <p:spPr>
          <a:xfrm>
            <a:off x="217488" y="986972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(1)</a:t>
            </a:r>
            <a:r>
              <a:rPr lang="zh-CN" altLang="zh-CN" smtClean="0">
                <a:solidFill>
                  <a:srgbClr val="FF0000"/>
                </a:solidFill>
              </a:rPr>
              <a:t>证明</a:t>
            </a:r>
            <a:r>
              <a:rPr lang="en-US" altLang="zh-CN" smtClean="0">
                <a:solidFill>
                  <a:srgbClr val="FF0000"/>
                </a:solidFill>
              </a:rPr>
              <a:t>:∵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AOB=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MON=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endParaRPr lang="zh-CN" altLang="en-US" dirty="0"/>
          </a:p>
        </p:txBody>
      </p:sp>
      <p:sp>
        <p:nvSpPr>
          <p:cNvPr id="5" name="内容占位符 1"/>
          <p:cNvSpPr txBox="1"/>
          <p:nvPr/>
        </p:nvSpPr>
        <p:spPr>
          <a:xfrm>
            <a:off x="217488" y="1784626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AOB+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AON=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MON+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AON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p:sp>
        <p:nvSpPr>
          <p:cNvPr id="6" name="内容占位符 1"/>
          <p:cNvSpPr txBox="1"/>
          <p:nvPr/>
        </p:nvSpPr>
        <p:spPr>
          <a:xfrm>
            <a:off x="217488" y="2582280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即∠</a:t>
            </a:r>
            <a:r>
              <a:rPr lang="en-US" altLang="zh-CN" i="1" smtClean="0">
                <a:solidFill>
                  <a:srgbClr val="FF0000"/>
                </a:solidFill>
              </a:rPr>
              <a:t>AOM=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BON.</a:t>
            </a:r>
            <a:endParaRPr lang="zh-CN" altLang="en-US" dirty="0"/>
          </a:p>
        </p:txBody>
      </p:sp>
      <p:sp>
        <p:nvSpPr>
          <p:cNvPr id="7" name="内容占位符 1"/>
          <p:cNvSpPr txBox="1"/>
          <p:nvPr/>
        </p:nvSpPr>
        <p:spPr>
          <a:xfrm>
            <a:off x="217488" y="3379934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AOB</a:t>
            </a:r>
            <a:r>
              <a:rPr lang="zh-CN" altLang="zh-CN" smtClean="0">
                <a:solidFill>
                  <a:srgbClr val="FF0000"/>
                </a:solidFill>
              </a:rPr>
              <a:t>和△</a:t>
            </a:r>
            <a:r>
              <a:rPr lang="en-US" altLang="zh-CN" i="1" smtClean="0">
                <a:solidFill>
                  <a:srgbClr val="FF0000"/>
                </a:solidFill>
              </a:rPr>
              <a:t>MON</a:t>
            </a:r>
            <a:r>
              <a:rPr lang="zh-CN" altLang="zh-CN" smtClean="0">
                <a:solidFill>
                  <a:srgbClr val="FF0000"/>
                </a:solidFill>
              </a:rPr>
              <a:t>都是等腰直角三角形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p:sp>
        <p:nvSpPr>
          <p:cNvPr id="8" name="内容占位符 1"/>
          <p:cNvSpPr txBox="1"/>
          <p:nvPr/>
        </p:nvSpPr>
        <p:spPr>
          <a:xfrm>
            <a:off x="217488" y="4177588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OA=OB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OM=ON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en-US" dirty="0"/>
          </a:p>
        </p:txBody>
      </p:sp>
      <p:sp>
        <p:nvSpPr>
          <p:cNvPr id="9" name="内容占位符 1"/>
          <p:cNvSpPr txBox="1"/>
          <p:nvPr/>
        </p:nvSpPr>
        <p:spPr>
          <a:xfrm>
            <a:off x="217488" y="4975242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AOM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BON</a:t>
            </a:r>
            <a:r>
              <a:rPr lang="en-US" altLang="zh-CN" smtClean="0">
                <a:solidFill>
                  <a:srgbClr val="FF0000"/>
                </a:solidFill>
              </a:rPr>
              <a:t>(SAS),</a:t>
            </a:r>
            <a:endParaRPr lang="zh-CN" altLang="en-US" dirty="0"/>
          </a:p>
        </p:txBody>
      </p:sp>
      <p:sp>
        <p:nvSpPr>
          <p:cNvPr id="10" name="内容占位符 1"/>
          <p:cNvSpPr txBox="1"/>
          <p:nvPr/>
        </p:nvSpPr>
        <p:spPr>
          <a:xfrm>
            <a:off x="217488" y="5772896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AM=BN.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(2)</a:t>
            </a:r>
            <a:r>
              <a:rPr lang="zh-CN" altLang="zh-CN" dirty="0" smtClean="0"/>
              <a:t>将△</a:t>
            </a:r>
            <a:r>
              <a:rPr lang="en-US" altLang="zh-CN" i="1" dirty="0" smtClean="0"/>
              <a:t>MON</a:t>
            </a:r>
            <a:r>
              <a:rPr lang="zh-CN" altLang="zh-CN" dirty="0" smtClean="0"/>
              <a:t>绕点</a:t>
            </a:r>
            <a:r>
              <a:rPr lang="en-US" altLang="zh-CN" i="1" dirty="0" smtClean="0"/>
              <a:t>O</a:t>
            </a:r>
            <a:r>
              <a:rPr lang="zh-CN" altLang="zh-CN" dirty="0" smtClean="0"/>
              <a:t>顺时针旋转</a:t>
            </a:r>
            <a:r>
              <a:rPr lang="en-US" altLang="zh-CN" i="1" dirty="0" smtClean="0"/>
              <a:t>.</a:t>
            </a:r>
            <a:endParaRPr lang="zh-CN" altLang="zh-CN" dirty="0" smtClean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①</a:t>
            </a:r>
            <a:r>
              <a:rPr lang="zh-CN" altLang="zh-CN" dirty="0" smtClean="0"/>
              <a:t>如图</a:t>
            </a:r>
            <a:r>
              <a:rPr lang="en-US" altLang="zh-CN" dirty="0" smtClean="0"/>
              <a:t>2,</a:t>
            </a:r>
            <a:r>
              <a:rPr lang="zh-CN" altLang="zh-CN" dirty="0" smtClean="0"/>
              <a:t>当点</a:t>
            </a:r>
            <a:r>
              <a:rPr lang="en-US" altLang="zh-CN" i="1" dirty="0" smtClean="0"/>
              <a:t>M</a:t>
            </a:r>
            <a:r>
              <a:rPr lang="zh-CN" altLang="zh-CN" dirty="0" smtClean="0"/>
              <a:t>恰好在</a:t>
            </a:r>
            <a:r>
              <a:rPr lang="en-US" altLang="zh-CN" i="1" dirty="0" smtClean="0"/>
              <a:t>AB</a:t>
            </a:r>
            <a:r>
              <a:rPr lang="zh-CN" altLang="zh-CN" dirty="0" smtClean="0"/>
              <a:t>边上时</a:t>
            </a:r>
            <a:r>
              <a:rPr lang="en-US" altLang="zh-CN" dirty="0" smtClean="0"/>
              <a:t>,</a:t>
            </a:r>
            <a:r>
              <a:rPr lang="zh-CN" altLang="zh-CN" dirty="0" smtClean="0"/>
              <a:t>求证</a:t>
            </a:r>
            <a:r>
              <a:rPr lang="en-US" altLang="zh-CN" dirty="0" smtClean="0"/>
              <a:t>:</a:t>
            </a:r>
            <a:r>
              <a:rPr lang="en-US" altLang="zh-CN" i="1" dirty="0" smtClean="0"/>
              <a:t>AM</a:t>
            </a:r>
            <a:r>
              <a:rPr lang="en-US" altLang="zh-CN" baseline="30000" dirty="0" smtClean="0"/>
              <a:t>2</a:t>
            </a:r>
            <a:r>
              <a:rPr lang="en-US" altLang="zh-CN" i="1" dirty="0" smtClean="0"/>
              <a:t>+BM</a:t>
            </a:r>
            <a:r>
              <a:rPr lang="en-US" altLang="zh-CN" baseline="30000" dirty="0" smtClean="0"/>
              <a:t>2</a:t>
            </a:r>
            <a:r>
              <a:rPr lang="en-US" altLang="zh-CN" i="1" dirty="0" smtClean="0"/>
              <a:t>=</a:t>
            </a:r>
            <a:r>
              <a:rPr lang="en-US" altLang="zh-CN" dirty="0" smtClean="0"/>
              <a:t>2</a:t>
            </a:r>
            <a:r>
              <a:rPr lang="en-US" altLang="zh-CN" i="1" dirty="0" smtClean="0"/>
              <a:t>OM</a:t>
            </a:r>
            <a:r>
              <a:rPr lang="en-US" altLang="zh-CN" baseline="30000" dirty="0" smtClean="0"/>
              <a:t>2</a:t>
            </a:r>
            <a:r>
              <a:rPr lang="en-US" altLang="zh-CN" dirty="0" smtClean="0"/>
              <a:t>;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rcRect l="59536" t="378" b="-1"/>
          <a:stretch>
            <a:fillRect/>
          </a:stretch>
        </p:blipFill>
        <p:spPr>
          <a:xfrm>
            <a:off x="9334005" y="1352268"/>
            <a:ext cx="2172440" cy="373186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20893" y="2068326"/>
            <a:ext cx="2677135" cy="3737387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1877866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(2)①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2,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BN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2590369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MON=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302872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AOB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BOM=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MON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BOM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015375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AOM=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BON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727878"/>
            <a:ext cx="11771312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AOB</a:t>
            </a:r>
            <a:r>
              <a:rPr lang="zh-CN" altLang="zh-CN" dirty="0">
                <a:solidFill>
                  <a:srgbClr val="FF0000"/>
                </a:solidFill>
              </a:rPr>
              <a:t>和△</a:t>
            </a:r>
            <a:r>
              <a:rPr lang="en-US" altLang="zh-CN" i="1" dirty="0">
                <a:solidFill>
                  <a:srgbClr val="FF0000"/>
                </a:solidFill>
              </a:rPr>
              <a:t>MON</a:t>
            </a:r>
            <a:r>
              <a:rPr lang="zh-CN" altLang="zh-CN" dirty="0">
                <a:solidFill>
                  <a:srgbClr val="FF0000"/>
                </a:solidFill>
              </a:rPr>
              <a:t>都是等腰</a:t>
            </a:r>
            <a:r>
              <a:rPr lang="zh-CN" altLang="zh-CN">
                <a:solidFill>
                  <a:srgbClr val="FF0000"/>
                </a:solidFill>
              </a:rPr>
              <a:t>直角三角形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440381"/>
            <a:ext cx="11771312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OA=OB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OM=ON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37137" y="2847893"/>
            <a:ext cx="1975325" cy="2757632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5771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AOM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BON</a:t>
            </a:r>
            <a:r>
              <a:rPr lang="en-US" altLang="zh-CN" smtClean="0">
                <a:solidFill>
                  <a:srgbClr val="FF0000"/>
                </a:solidFill>
              </a:rPr>
              <a:t>(SAS),∴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MAO=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NBO=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1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dirty="0" smtClean="0">
                <a:solidFill>
                  <a:srgbClr val="FF0000"/>
                </a:solidFill>
              </a:rPr>
              <a:t>AM=BN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1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MBN=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1" y="258890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MB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+BN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=MN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1" y="338655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MON</a:t>
            </a:r>
            <a:r>
              <a:rPr lang="zh-CN" altLang="zh-CN" smtClean="0">
                <a:solidFill>
                  <a:srgbClr val="FF0000"/>
                </a:solidFill>
              </a:rPr>
              <a:t>都是等腰直角三角形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1" y="418421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MN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ON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 smtClean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5771" y="4981866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AM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+BM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OM</a:t>
            </a:r>
            <a:r>
              <a:rPr lang="en-US" altLang="zh-CN" baseline="30000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CN" dirty="0"/>
              <a:t>②</a:t>
            </a:r>
            <a:r>
              <a:rPr lang="zh-CN" altLang="zh-CN" dirty="0"/>
              <a:t>当点</a:t>
            </a:r>
            <a:r>
              <a:rPr lang="en-US" altLang="zh-CN" i="1" dirty="0"/>
              <a:t>A</a:t>
            </a:r>
            <a:r>
              <a:rPr lang="en-US" altLang="zh-CN" dirty="0"/>
              <a:t>,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en-US" altLang="zh-CN" i="1" dirty="0"/>
              <a:t>N</a:t>
            </a:r>
            <a:r>
              <a:rPr lang="zh-CN" altLang="zh-CN" dirty="0"/>
              <a:t>在同一条直线上时</a:t>
            </a:r>
            <a:r>
              <a:rPr lang="en-US" altLang="zh-CN" dirty="0"/>
              <a:t>,</a:t>
            </a:r>
            <a:r>
              <a:rPr lang="zh-CN" altLang="zh-CN" dirty="0"/>
              <a:t>若</a:t>
            </a:r>
            <a:r>
              <a:rPr lang="en-US" altLang="zh-CN" i="1" dirty="0"/>
              <a:t>OA=</a:t>
            </a:r>
            <a:r>
              <a:rPr lang="en-US" altLang="zh-CN" dirty="0"/>
              <a:t>4,</a:t>
            </a:r>
            <a:r>
              <a:rPr lang="en-US" altLang="zh-CN" i="1" dirty="0"/>
              <a:t>OM=</a:t>
            </a:r>
            <a:r>
              <a:rPr lang="en-US" altLang="zh-CN" dirty="0"/>
              <a:t>3,</a:t>
            </a:r>
            <a:r>
              <a:rPr lang="zh-CN" altLang="zh-CN" dirty="0"/>
              <a:t>请直接写出线段</a:t>
            </a:r>
            <a:endParaRPr lang="en-US" altLang="zh-CN" dirty="0"/>
          </a:p>
          <a:p>
            <a:pPr>
              <a:lnSpc>
                <a:spcPts val="4800"/>
              </a:lnSpc>
            </a:pPr>
            <a:r>
              <a:rPr lang="en-US" altLang="zh-CN" i="1" dirty="0"/>
              <a:t>AM</a:t>
            </a:r>
            <a:r>
              <a:rPr lang="zh-CN" altLang="zh-CN" dirty="0"/>
              <a:t>的长</a:t>
            </a:r>
            <a:r>
              <a:rPr lang="en-US" altLang="zh-CN" i="1" dirty="0" smtClean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573458" y="1023995"/>
            <a:ext cx="2942352" cy="2844657"/>
          </a:xfrm>
          <a:prstGeom prst="rect">
            <a:avLst/>
          </a:prstGeom>
        </p:spPr>
      </p:pic>
      <p:sp>
        <p:nvSpPr>
          <p:cNvPr id="14" name="内容占位符 1"/>
          <p:cNvSpPr txBox="1"/>
          <p:nvPr/>
        </p:nvSpPr>
        <p:spPr>
          <a:xfrm>
            <a:off x="224971" y="141450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②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3,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N</a:t>
            </a:r>
            <a:r>
              <a:rPr lang="zh-CN" altLang="zh-CN" dirty="0">
                <a:solidFill>
                  <a:srgbClr val="FF0000"/>
                </a:solidFill>
              </a:rPr>
              <a:t>在线段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上时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连接</a:t>
            </a:r>
            <a:r>
              <a:rPr lang="en-US" altLang="zh-CN" i="1">
                <a:solidFill>
                  <a:srgbClr val="FF0000"/>
                </a:solidFill>
              </a:rPr>
              <a:t>BN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224971" y="212701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BN=x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可知△</a:t>
            </a:r>
            <a:r>
              <a:rPr lang="en-US" altLang="zh-CN" i="1" dirty="0">
                <a:solidFill>
                  <a:srgbClr val="FF0000"/>
                </a:solidFill>
              </a:rPr>
              <a:t>AOM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BON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24971" y="283951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可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AM=BN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BN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24971" y="355201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ABN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AN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+BN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 i="1" dirty="0">
                <a:solidFill>
                  <a:srgbClr val="FF0000"/>
                </a:solidFill>
              </a:rPr>
              <a:t>=AB</a:t>
            </a:r>
            <a:r>
              <a:rPr lang="en-US" altLang="zh-CN" baseline="30000" dirty="0">
                <a:solidFill>
                  <a:srgbClr val="FF0000"/>
                </a:solidFill>
              </a:rPr>
              <a:t>2</a:t>
            </a:r>
            <a:r>
              <a:rPr lang="en-US" altLang="zh-CN">
                <a:solidFill>
                  <a:srgbClr val="FF0000"/>
                </a:solidFill>
              </a:rPr>
              <a:t>,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24971" y="426452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AOB</a:t>
            </a:r>
            <a:r>
              <a:rPr lang="zh-CN" altLang="zh-CN" dirty="0">
                <a:solidFill>
                  <a:srgbClr val="FF0000"/>
                </a:solidFill>
              </a:rPr>
              <a:t>和△</a:t>
            </a:r>
            <a:r>
              <a:rPr lang="en-US" altLang="zh-CN" i="1" dirty="0">
                <a:solidFill>
                  <a:srgbClr val="FF0000"/>
                </a:solidFill>
              </a:rPr>
              <a:t>MON</a:t>
            </a:r>
            <a:r>
              <a:rPr lang="zh-CN" altLang="zh-CN" dirty="0">
                <a:solidFill>
                  <a:srgbClr val="FF0000"/>
                </a:solidFill>
              </a:rPr>
              <a:t>都是等腰直角三角形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OA=</a:t>
            </a:r>
            <a:r>
              <a:rPr lang="en-US" altLang="zh-CN" dirty="0" smtClean="0">
                <a:solidFill>
                  <a:srgbClr val="FF0000"/>
                </a:solidFill>
              </a:rPr>
              <a:t>4,</a:t>
            </a:r>
            <a:r>
              <a:rPr lang="en-US" altLang="zh-CN" i="1" dirty="0" smtClean="0">
                <a:solidFill>
                  <a:srgbClr val="FF0000"/>
                </a:solidFill>
              </a:rPr>
              <a:t>OM=</a:t>
            </a:r>
            <a:r>
              <a:rPr lang="en-US" altLang="zh-CN" dirty="0" smtClean="0">
                <a:solidFill>
                  <a:srgbClr val="FF0000"/>
                </a:solidFill>
              </a:rPr>
              <a:t>3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9" name="内容占位符 1"/>
              <p:cNvSpPr txBox="1"/>
              <p:nvPr/>
            </p:nvSpPr>
            <p:spPr>
              <a:xfrm>
                <a:off x="224971" y="4977024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baseline="30000">
                    <a:solidFill>
                      <a:srgbClr val="FF0000"/>
                    </a:solidFill>
                  </a:rPr>
                  <a:t>2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71" y="4977024"/>
                <a:ext cx="11760200" cy="716606"/>
              </a:xfrm>
              <a:prstGeom prst="rect">
                <a:avLst/>
              </a:prstGeom>
              <a:blipFill rotWithShape="1">
                <a:blip r:embed="rId2"/>
                <a:stretch>
                  <a:fillRect l="-2" t="-7872" r="2" b="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20" name="内容占位符 1"/>
              <p:cNvSpPr txBox="1"/>
              <p:nvPr/>
            </p:nvSpPr>
            <p:spPr>
              <a:xfrm>
                <a:off x="224971" y="5693630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AM=BN=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4971" y="5693630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2" t="-24" r="2" b="3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281981" y="474579"/>
            <a:ext cx="2488948" cy="2972130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116114" y="108856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4,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在线段</a:t>
            </a:r>
            <a:r>
              <a:rPr lang="en-US" altLang="zh-CN" i="1" dirty="0">
                <a:solidFill>
                  <a:srgbClr val="FF0000"/>
                </a:solidFill>
              </a:rPr>
              <a:t>AN</a:t>
            </a:r>
            <a:r>
              <a:rPr lang="zh-CN" altLang="zh-CN" dirty="0">
                <a:solidFill>
                  <a:srgbClr val="FF0000"/>
                </a:solidFill>
              </a:rPr>
              <a:t>上时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BN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设</a:t>
            </a:r>
            <a:r>
              <a:rPr lang="en-US" altLang="zh-CN" i="1">
                <a:solidFill>
                  <a:srgbClr val="FF0000"/>
                </a:solidFill>
              </a:rPr>
              <a:t>BN=x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16114" y="1034750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可知△</a:t>
            </a:r>
            <a:r>
              <a:rPr lang="en-US" altLang="zh-CN" i="1" dirty="0">
                <a:solidFill>
                  <a:srgbClr val="FF0000"/>
                </a:solidFill>
              </a:rPr>
              <a:t>AOM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BON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可</a:t>
            </a:r>
            <a:r>
              <a:rPr lang="zh-CN" altLang="zh-CN" dirty="0">
                <a:solidFill>
                  <a:srgbClr val="FF0000"/>
                </a:solidFill>
              </a:rPr>
              <a:t>得</a:t>
            </a:r>
            <a:r>
              <a:rPr lang="en-US" altLang="zh-CN" i="1" dirty="0">
                <a:solidFill>
                  <a:srgbClr val="FF0000"/>
                </a:solidFill>
              </a:rPr>
              <a:t>AM=BN</a:t>
            </a:r>
            <a:r>
              <a:rPr lang="zh-CN" altLang="zh-CN" dirty="0">
                <a:solidFill>
                  <a:srgbClr val="FF0000"/>
                </a:solidFill>
              </a:rPr>
              <a:t>且</a:t>
            </a:r>
            <a:r>
              <a:rPr lang="en-US" altLang="zh-CN" i="1" dirty="0">
                <a:solidFill>
                  <a:srgbClr val="FF0000"/>
                </a:solidFill>
              </a:rPr>
              <a:t>AM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BN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16114" y="1960644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ABN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AN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+BN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i="1">
                <a:solidFill>
                  <a:srgbClr val="FF0000"/>
                </a:solidFill>
              </a:rPr>
              <a:t>=AB</a:t>
            </a:r>
            <a:r>
              <a:rPr lang="en-US" altLang="zh-CN" baseline="30000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16114" y="2910348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AOB</a:t>
            </a:r>
            <a:r>
              <a:rPr lang="zh-CN" altLang="zh-CN" dirty="0">
                <a:solidFill>
                  <a:srgbClr val="FF0000"/>
                </a:solidFill>
              </a:rPr>
              <a:t>和△</a:t>
            </a:r>
            <a:r>
              <a:rPr lang="en-US" altLang="zh-CN" i="1" dirty="0">
                <a:solidFill>
                  <a:srgbClr val="FF0000"/>
                </a:solidFill>
              </a:rPr>
              <a:t>MON</a:t>
            </a:r>
            <a:r>
              <a:rPr lang="zh-CN" altLang="zh-CN" dirty="0">
                <a:solidFill>
                  <a:srgbClr val="FF0000"/>
                </a:solidFill>
              </a:rPr>
              <a:t>都是等腰直角三角形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OA=</a:t>
            </a:r>
            <a:r>
              <a:rPr lang="en-US" altLang="zh-CN" dirty="0" smtClean="0">
                <a:solidFill>
                  <a:srgbClr val="FF0000"/>
                </a:solidFill>
              </a:rPr>
              <a:t>4,</a:t>
            </a:r>
            <a:r>
              <a:rPr lang="en-US" altLang="zh-CN" i="1" dirty="0" smtClean="0">
                <a:solidFill>
                  <a:srgbClr val="FF0000"/>
                </a:solidFill>
              </a:rPr>
              <a:t>OM=</a:t>
            </a:r>
            <a:r>
              <a:rPr lang="en-US" altLang="zh-CN" dirty="0" smtClean="0">
                <a:solidFill>
                  <a:srgbClr val="FF0000"/>
                </a:solidFill>
              </a:rPr>
              <a:t>3,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32229" y="3498231"/>
                <a:ext cx="11760200" cy="12788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MN=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 ∴(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+x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(4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baseline="30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x=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3498231"/>
                <a:ext cx="11760200" cy="1278812"/>
              </a:xfrm>
              <a:prstGeom prst="rect">
                <a:avLst/>
              </a:prstGeom>
              <a:blipFill rotWithShape="1">
                <a:blip r:embed="rId2"/>
                <a:stretch>
                  <a:fillRect l="-4" t="-4371" r="4" b="4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32229" y="4400315"/>
                <a:ext cx="11760200" cy="12788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AM=BN=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4400315"/>
                <a:ext cx="11760200" cy="1278812"/>
              </a:xfrm>
              <a:prstGeom prst="rect">
                <a:avLst/>
              </a:prstGeom>
              <a:blipFill rotWithShape="1">
                <a:blip r:embed="rId3"/>
                <a:stretch>
                  <a:fillRect l="-4" t="-31" r="4" b="2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32229" y="5364926"/>
                <a:ext cx="11760200" cy="117993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综上所述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线段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的长为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𝟒𝟔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5364926"/>
                <a:ext cx="11760200" cy="1179938"/>
              </a:xfrm>
              <a:prstGeom prst="rect">
                <a:avLst/>
              </a:prstGeom>
              <a:blipFill rotWithShape="1">
                <a:blip r:embed="rId4"/>
                <a:stretch>
                  <a:fillRect l="-4" t="-38" r="4" b="-23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r>
                  <a:rPr lang="zh-CN" altLang="zh-CN" dirty="0"/>
                  <a:t>【变式</a:t>
                </a:r>
                <a:r>
                  <a:rPr lang="en-US" altLang="zh-CN" dirty="0"/>
                  <a:t>1</a:t>
                </a:r>
                <a:r>
                  <a:rPr lang="zh-CN" altLang="zh-CN" dirty="0"/>
                  <a:t>】如图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正方形</a:t>
                </a:r>
                <a:r>
                  <a:rPr lang="en-US" altLang="zh-CN" i="1" dirty="0"/>
                  <a:t>ABCD</a:t>
                </a:r>
                <a:r>
                  <a:rPr lang="zh-CN" altLang="zh-CN" dirty="0"/>
                  <a:t>和正方形</a:t>
                </a:r>
                <a:r>
                  <a:rPr lang="en-US" altLang="zh-CN" i="1" dirty="0"/>
                  <a:t>AEFG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边</a:t>
                </a:r>
                <a:r>
                  <a:rPr lang="en-US" altLang="zh-CN" i="1" dirty="0"/>
                  <a:t>AE</a:t>
                </a:r>
                <a:r>
                  <a:rPr lang="zh-CN" altLang="zh-CN" dirty="0"/>
                  <a:t>在边</a:t>
                </a:r>
                <a:r>
                  <a:rPr lang="en-US" altLang="zh-CN" i="1" dirty="0"/>
                  <a:t>AB</a:t>
                </a:r>
                <a:r>
                  <a:rPr lang="zh-CN" altLang="zh-CN" dirty="0"/>
                  <a:t>上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r>
                  <a:rPr lang="en-US" altLang="zh-CN" i="1" dirty="0" smtClean="0"/>
                  <a:t>AB=</a:t>
                </a:r>
                <a:r>
                  <a:rPr lang="en-US" altLang="zh-CN" dirty="0" smtClean="0"/>
                  <a:t>12,</a:t>
                </a:r>
                <a:r>
                  <a:rPr lang="en-US" altLang="zh-CN" i="1" dirty="0" smtClean="0"/>
                  <a:t>AE=</a:t>
                </a:r>
                <a:r>
                  <a:rPr lang="en-US" altLang="zh-CN" dirty="0" smtClean="0"/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/>
                  <a:t>.</a:t>
                </a:r>
                <a:r>
                  <a:rPr lang="zh-CN" altLang="zh-CN" dirty="0"/>
                  <a:t>将正方形</a:t>
                </a:r>
                <a:r>
                  <a:rPr lang="en-US" altLang="zh-CN" i="1" dirty="0"/>
                  <a:t>AEFG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逆时针旋转</a:t>
                </a:r>
                <a:r>
                  <a:rPr lang="en-US" altLang="zh-CN" i="1" dirty="0"/>
                  <a:t>α</a:t>
                </a:r>
                <a:r>
                  <a:rPr lang="en-US" altLang="zh-CN" dirty="0"/>
                  <a:t>(0°</a:t>
                </a:r>
                <a:r>
                  <a:rPr lang="zh-CN" altLang="zh-CN" dirty="0"/>
                  <a:t>≤</a:t>
                </a:r>
                <a:r>
                  <a:rPr lang="en-US" altLang="zh-CN" i="1" dirty="0"/>
                  <a:t>α</a:t>
                </a:r>
                <a:r>
                  <a:rPr lang="zh-CN" altLang="zh-CN" dirty="0"/>
                  <a:t>≤</a:t>
                </a:r>
                <a:r>
                  <a:rPr lang="en-US" altLang="zh-CN" dirty="0"/>
                  <a:t>45°)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  <a:p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正方形</a:t>
                </a:r>
                <a:r>
                  <a:rPr lang="en-US" altLang="zh-CN" i="1" dirty="0"/>
                  <a:t>AEFG</a:t>
                </a:r>
                <a:r>
                  <a:rPr lang="zh-CN" altLang="zh-CN" dirty="0"/>
                  <a:t>旋转到此位置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求证</a:t>
                </a:r>
                <a:r>
                  <a:rPr lang="en-US" altLang="zh-CN" dirty="0"/>
                  <a:t>:</a:t>
                </a:r>
                <a:r>
                  <a:rPr lang="en-US" altLang="zh-CN" i="1" dirty="0"/>
                  <a:t>BE=DG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(2)</a:t>
                </a:r>
                <a:r>
                  <a:rPr lang="zh-CN" altLang="zh-CN" dirty="0"/>
                  <a:t>在旋转的过程中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当∠</a:t>
                </a:r>
                <a:r>
                  <a:rPr lang="en-US" altLang="zh-CN" i="1" dirty="0"/>
                  <a:t>BEA=</a:t>
                </a:r>
                <a:r>
                  <a:rPr lang="en-US" altLang="zh-CN" dirty="0"/>
                  <a:t>120°</a:t>
                </a:r>
                <a:r>
                  <a:rPr lang="zh-CN" altLang="zh-CN" dirty="0"/>
                  <a:t>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试求</a:t>
                </a:r>
                <a:r>
                  <a:rPr lang="en-US" altLang="zh-CN" i="1" dirty="0"/>
                  <a:t>BE</a:t>
                </a:r>
                <a:r>
                  <a:rPr lang="zh-CN" altLang="zh-CN" dirty="0"/>
                  <a:t>的长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r>
                  <a:rPr lang="en-US" altLang="zh-CN" dirty="0"/>
                  <a:t>(3)</a:t>
                </a:r>
                <a:r>
                  <a:rPr lang="en-US" altLang="zh-CN" i="1" dirty="0"/>
                  <a:t>BE</a:t>
                </a:r>
                <a:r>
                  <a:rPr lang="zh-CN" altLang="zh-CN" dirty="0"/>
                  <a:t>的延长线交直线</a:t>
                </a:r>
                <a:r>
                  <a:rPr lang="en-US" altLang="zh-CN" i="1" dirty="0"/>
                  <a:t>DG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Q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当正方形</a:t>
                </a:r>
                <a:r>
                  <a:rPr lang="en-US" altLang="zh-CN" i="1" dirty="0"/>
                  <a:t>AEFG</a:t>
                </a:r>
                <a:r>
                  <a:rPr lang="zh-CN" altLang="zh-CN" dirty="0"/>
                  <a:t>由图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A</a:t>
                </a:r>
                <a:r>
                  <a:rPr lang="zh-CN" altLang="zh-CN" dirty="0" smtClean="0"/>
                  <a:t>逆</a:t>
                </a:r>
                <a:endParaRPr lang="en-US" altLang="zh-CN" dirty="0" smtClean="0"/>
              </a:p>
              <a:p>
                <a:r>
                  <a:rPr lang="zh-CN" altLang="zh-CN" dirty="0" smtClean="0"/>
                  <a:t>时针</a:t>
                </a:r>
                <a:r>
                  <a:rPr lang="zh-CN" altLang="zh-CN" dirty="0"/>
                  <a:t>旋转</a:t>
                </a:r>
                <a:r>
                  <a:rPr lang="en-US" altLang="zh-CN" dirty="0"/>
                  <a:t>45°,</a:t>
                </a:r>
                <a:r>
                  <a:rPr lang="zh-CN" altLang="zh-CN" dirty="0"/>
                  <a:t>请直接写出旋转过程中点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运动的路线长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521041" y="1683021"/>
            <a:ext cx="2221016" cy="235252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10004640" y="4327183"/>
            <a:ext cx="1984160" cy="253081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正方形</a:t>
            </a:r>
            <a:r>
              <a:rPr lang="en-US" altLang="zh-CN" i="1" dirty="0"/>
              <a:t>AEFG</a:t>
            </a:r>
            <a:r>
              <a:rPr lang="zh-CN" altLang="zh-CN" dirty="0"/>
              <a:t>旋转到此位置</a:t>
            </a:r>
            <a:r>
              <a:rPr lang="en-US" altLang="zh-CN" dirty="0"/>
              <a:t>,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en-US" altLang="zh-CN" i="1" dirty="0"/>
              <a:t>BE=DG</a:t>
            </a:r>
            <a:r>
              <a:rPr lang="en-US" altLang="zh-CN" dirty="0" smtClean="0"/>
              <a:t>;</a:t>
            </a:r>
            <a:r>
              <a:rPr lang="en-US" altLang="zh-CN" dirty="0"/>
              <a:t> </a:t>
            </a:r>
            <a:endParaRPr lang="en-US" altLang="zh-CN" dirty="0" smtClean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454570" y="1540983"/>
            <a:ext cx="2357420" cy="3006914"/>
          </a:xfrm>
          <a:prstGeom prst="rect">
            <a:avLst/>
          </a:prstGeom>
        </p:spPr>
      </p:pic>
      <p:sp>
        <p:nvSpPr>
          <p:cNvPr id="14" name="内容占位符 1"/>
          <p:cNvSpPr txBox="1"/>
          <p:nvPr/>
        </p:nvSpPr>
        <p:spPr>
          <a:xfrm>
            <a:off x="228600" y="86314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在正方形</a:t>
            </a:r>
            <a:r>
              <a:rPr lang="en-US" altLang="zh-CN" i="1" dirty="0">
                <a:solidFill>
                  <a:srgbClr val="FF0000"/>
                </a:solidFill>
              </a:rPr>
              <a:t>ABCD</a:t>
            </a:r>
            <a:r>
              <a:rPr lang="zh-CN" altLang="zh-CN" dirty="0">
                <a:solidFill>
                  <a:srgbClr val="FF0000"/>
                </a:solidFill>
              </a:rPr>
              <a:t>和正方形</a:t>
            </a:r>
            <a:r>
              <a:rPr lang="en-US" altLang="zh-CN" i="1" dirty="0">
                <a:solidFill>
                  <a:srgbClr val="FF0000"/>
                </a:solidFill>
              </a:rPr>
              <a:t>AEFG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AB=AD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AE=AG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5" name="内容占位符 1"/>
          <p:cNvSpPr txBox="1"/>
          <p:nvPr/>
        </p:nvSpPr>
        <p:spPr>
          <a:xfrm>
            <a:off x="228600" y="160065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EAG=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28600" y="233816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28600" y="3075671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DAG+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GAE=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8" name="内容占位符 1"/>
              <p:cNvSpPr txBox="1"/>
              <p:nvPr/>
            </p:nvSpPr>
            <p:spPr>
              <a:xfrm>
                <a:off x="228600" y="3813181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BAE=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DAG.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ADG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𝑨𝑩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𝑩𝑨𝑬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𝑫𝑨𝑮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𝑨𝑬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𝑨𝑮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813181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b="1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9" name="内容占位符 1"/>
          <p:cNvSpPr txBox="1"/>
          <p:nvPr/>
        </p:nvSpPr>
        <p:spPr>
          <a:xfrm>
            <a:off x="228600" y="5477676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ABE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ADG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BE=DG.</a:t>
            </a:r>
            <a:r>
              <a:rPr lang="en-US" altLang="zh-CN" dirty="0"/>
              <a:t> </a:t>
            </a:r>
            <a:endParaRPr lang="en-US" altLang="zh-CN" dirty="0"/>
          </a:p>
          <a:p>
            <a:endParaRPr lang="en-US" altLang="zh-CN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在旋转的过程中</a:t>
            </a:r>
            <a:r>
              <a:rPr lang="en-US" altLang="zh-CN" dirty="0"/>
              <a:t>,</a:t>
            </a:r>
            <a:r>
              <a:rPr lang="zh-CN" altLang="zh-CN" dirty="0"/>
              <a:t>当∠</a:t>
            </a:r>
            <a:r>
              <a:rPr lang="en-US" altLang="zh-CN" i="1" dirty="0"/>
              <a:t>BEA=</a:t>
            </a:r>
            <a:r>
              <a:rPr lang="en-US" altLang="zh-CN" dirty="0"/>
              <a:t>120°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试求</a:t>
            </a:r>
            <a:r>
              <a:rPr lang="en-US" altLang="zh-CN" i="1" dirty="0"/>
              <a:t>BE</a:t>
            </a:r>
            <a:r>
              <a:rPr lang="zh-CN" altLang="zh-CN" dirty="0"/>
              <a:t>的长</a:t>
            </a:r>
            <a:r>
              <a:rPr lang="en-US" altLang="zh-CN" dirty="0" smtClean="0"/>
              <a:t>;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392028" y="597591"/>
            <a:ext cx="2431870" cy="31018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51048" y="2072375"/>
            <a:ext cx="2076078" cy="2794289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68514" y="72290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 dirty="0">
                <a:solidFill>
                  <a:srgbClr val="FF0000"/>
                </a:solidFill>
              </a:rPr>
              <a:t>1,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AH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BE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BE</a:t>
            </a:r>
            <a:r>
              <a:rPr lang="zh-CN" altLang="zh-CN" dirty="0">
                <a:solidFill>
                  <a:srgbClr val="FF0000"/>
                </a:solidFill>
              </a:rPr>
              <a:t>的延长线于</a:t>
            </a:r>
            <a:r>
              <a:rPr lang="en-US" altLang="zh-CN" i="1">
                <a:solidFill>
                  <a:srgbClr val="FF0000"/>
                </a:solidFill>
              </a:rPr>
              <a:t>H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8514" y="143540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BEA=</a:t>
            </a:r>
            <a:r>
              <a:rPr lang="en-US" altLang="zh-CN" dirty="0">
                <a:solidFill>
                  <a:srgbClr val="FF0000"/>
                </a:solidFill>
              </a:rPr>
              <a:t>120°,∴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AEH=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120°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68514" y="2147907"/>
                <a:ext cx="11760200" cy="71660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AHE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14" y="2147907"/>
                <a:ext cx="11760200" cy="716606"/>
              </a:xfrm>
              <a:prstGeom prst="rect">
                <a:avLst/>
              </a:prstGeom>
              <a:blipFill rotWithShape="1">
                <a:blip r:embed="rId3"/>
                <a:stretch>
                  <a:fillRect l="-5" t="-47" r="5" b="-380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8514" y="2864513"/>
                <a:ext cx="11760200" cy="101117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AH=AE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sin 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14" y="2864513"/>
                <a:ext cx="11760200" cy="1011174"/>
              </a:xfrm>
              <a:prstGeom prst="rect">
                <a:avLst/>
              </a:prstGeom>
              <a:blipFill rotWithShape="1">
                <a:blip r:embed="rId4"/>
                <a:stretch>
                  <a:fillRect l="-5" t="-3" r="5" b="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68514" y="3875687"/>
                <a:ext cx="11760200" cy="99097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i="1" smtClean="0">
                    <a:solidFill>
                      <a:srgbClr val="FF0000"/>
                    </a:solidFill>
                  </a:rPr>
                  <a:t>EH=AE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cos 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60°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6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14" y="3875687"/>
                <a:ext cx="11760200" cy="990977"/>
              </a:xfrm>
              <a:prstGeom prst="rect">
                <a:avLst/>
              </a:prstGeom>
              <a:blipFill rotWithShape="1">
                <a:blip r:embed="rId5"/>
                <a:stretch>
                  <a:fillRect l="-5" t="-28" r="5" b="-70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3" name="内容占位符 1"/>
              <p:cNvSpPr txBox="1"/>
              <p:nvPr/>
            </p:nvSpPr>
            <p:spPr>
              <a:xfrm>
                <a:off x="268514" y="4866664"/>
                <a:ext cx="11760200" cy="106420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ABH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BH=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𝑨𝑩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𝑨𝑯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𝟏𝟐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(</m:t>
                            </m:r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𝟔</m:t>
                                </m:r>
                              </m:e>
                            </m:rad>
                            <m:r>
                              <m:rPr>
                                <m:nor/>
                              </m:rP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)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3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14" y="4866664"/>
                <a:ext cx="11760200" cy="1064202"/>
              </a:xfrm>
              <a:prstGeom prst="rect">
                <a:avLst/>
              </a:prstGeom>
              <a:blipFill rotWithShape="1">
                <a:blip r:embed="rId6"/>
                <a:stretch>
                  <a:fillRect l="-5" t="-2" r="5" b="5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268514" y="5930866"/>
                <a:ext cx="11760200" cy="105413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7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BE=BH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EH=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8514" y="5930866"/>
                <a:ext cx="11760200" cy="1054135"/>
              </a:xfrm>
              <a:prstGeom prst="rect">
                <a:avLst/>
              </a:prstGeom>
              <a:blipFill rotWithShape="1">
                <a:blip r:embed="rId7"/>
                <a:stretch>
                  <a:fillRect l="-5" t="-57" r="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en-US" altLang="zh-CN" i="1" dirty="0"/>
              <a:t>BE</a:t>
            </a:r>
            <a:r>
              <a:rPr lang="zh-CN" altLang="zh-CN" dirty="0"/>
              <a:t>的延长线交直线</a:t>
            </a:r>
            <a:r>
              <a:rPr lang="en-US" altLang="zh-CN" i="1" dirty="0"/>
              <a:t>DG</a:t>
            </a:r>
            <a:r>
              <a:rPr lang="zh-CN" altLang="zh-CN" dirty="0"/>
              <a:t>于点</a:t>
            </a:r>
            <a:r>
              <a:rPr lang="en-US" altLang="zh-CN" i="1" dirty="0"/>
              <a:t>Q</a:t>
            </a:r>
            <a:r>
              <a:rPr lang="en-US" altLang="zh-CN" dirty="0"/>
              <a:t>,</a:t>
            </a:r>
            <a:r>
              <a:rPr lang="zh-CN" altLang="zh-CN" dirty="0"/>
              <a:t>当正方形</a:t>
            </a:r>
            <a:r>
              <a:rPr lang="en-US" altLang="zh-CN" i="1" dirty="0"/>
              <a:t>AEFG</a:t>
            </a:r>
            <a:r>
              <a:rPr lang="zh-CN" altLang="zh-CN" dirty="0"/>
              <a:t>由图</a:t>
            </a:r>
            <a:r>
              <a:rPr lang="en-US" altLang="zh-CN" dirty="0"/>
              <a:t>(1)</a:t>
            </a:r>
            <a:r>
              <a:rPr lang="zh-CN" altLang="zh-CN" dirty="0"/>
              <a:t>绕点</a:t>
            </a:r>
            <a:r>
              <a:rPr lang="en-US" altLang="zh-CN" i="1" dirty="0"/>
              <a:t>A</a:t>
            </a:r>
            <a:r>
              <a:rPr lang="zh-CN" altLang="zh-CN" dirty="0" smtClean="0"/>
              <a:t>逆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时针</a:t>
            </a:r>
            <a:r>
              <a:rPr lang="zh-CN" altLang="zh-CN" dirty="0"/>
              <a:t>旋转</a:t>
            </a:r>
            <a:r>
              <a:rPr lang="en-US" altLang="zh-CN" dirty="0"/>
              <a:t>45°,</a:t>
            </a:r>
            <a:r>
              <a:rPr lang="zh-CN" altLang="zh-CN" dirty="0"/>
              <a:t>请直接写出旋转过程中点</a:t>
            </a:r>
            <a:r>
              <a:rPr lang="en-US" altLang="zh-CN" i="1" dirty="0"/>
              <a:t>Q</a:t>
            </a:r>
            <a:r>
              <a:rPr lang="zh-CN" altLang="zh-CN" dirty="0"/>
              <a:t>运动的路线长</a:t>
            </a:r>
            <a:r>
              <a:rPr lang="en-US" altLang="zh-CN" i="1" dirty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10098230" y="962762"/>
            <a:ext cx="2093770" cy="2937261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86657" y="157647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</a:t>
            </a:r>
            <a:r>
              <a:rPr lang="en-US" altLang="zh-CN">
                <a:solidFill>
                  <a:srgbClr val="FF0000"/>
                </a:solidFill>
              </a:rPr>
              <a:t>2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86657" y="228898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ABE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ADG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ADG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86657" y="300148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BQD=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BAD=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86657" y="3713988"/>
                <a:ext cx="11760200" cy="71667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5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的运动轨迹为以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为直径的</a:t>
                </a:r>
                <a14:m>
                  <m:oMath xmlns:m="http://schemas.openxmlformats.org/officeDocument/2006/math">
                    <m:groupChr>
                      <m:groupChrPr>
                        <m:chr m:val="⏜"/>
                        <m:pos m:val="top"/>
                        <m:vertJc m:val="bot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groupChr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𝑨𝑫</m:t>
                        </m:r>
                      </m:e>
                    </m:groupChr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所对的圆心角是</a:t>
                </a:r>
                <a:r>
                  <a:rPr lang="en-US" altLang="zh-CN">
                    <a:solidFill>
                      <a:srgbClr val="FF0000"/>
                    </a:solidFill>
                  </a:rPr>
                  <a:t>90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657" y="3713988"/>
                <a:ext cx="11760200" cy="716671"/>
              </a:xfrm>
              <a:prstGeom prst="rect">
                <a:avLst/>
              </a:prstGeom>
              <a:blipFill rotWithShape="1">
                <a:blip r:embed="rId2"/>
                <a:stretch>
                  <a:fillRect l="-2" t="-71" r="2" b="-377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86657" y="4430659"/>
                <a:ext cx="11760200" cy="79566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12, 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BD=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12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 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657" y="4430659"/>
                <a:ext cx="11760200" cy="795667"/>
              </a:xfrm>
              <a:prstGeom prst="rect">
                <a:avLst/>
              </a:prstGeom>
              <a:blipFill rotWithShape="1">
                <a:blip r:embed="rId3"/>
                <a:stretch>
                  <a:fillRect l="-2" t="-33" r="2" b="3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86657" y="5226326"/>
                <a:ext cx="11760200" cy="12825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旋转过程中点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运动的路线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长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𝟗𝟎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𝛑</m:t>
                        </m:r>
                        <m:r>
                          <m:rPr>
                            <m:nor/>
                          </m:rP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·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𝟔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𝟏𝟖𝟎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π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86657" y="5226326"/>
                <a:ext cx="11760200" cy="1282595"/>
              </a:xfrm>
              <a:prstGeom prst="rect">
                <a:avLst/>
              </a:prstGeom>
              <a:blipFill rotWithShape="1">
                <a:blip r:embed="rId4"/>
                <a:stretch>
                  <a:fillRect l="-2" t="-22" r="2" b="1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zh-CN" altLang="zh-CN" dirty="0">
                    <a:solidFill>
                      <a:srgbClr val="FF0000"/>
                    </a:solidFill>
                  </a:rPr>
                  <a:t>类型二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旋转变换下的最值类问题探究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r>
                  <a:rPr lang="zh-CN" altLang="zh-CN" dirty="0"/>
                  <a:t>【例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</a:t>
                </a:r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内有一点</a:t>
                </a:r>
                <a:r>
                  <a:rPr lang="en-US" altLang="zh-CN" i="1" dirty="0"/>
                  <a:t>D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</a:t>
                </a:r>
                <a:r>
                  <a:rPr lang="en-US" altLang="zh-CN" i="1" dirty="0"/>
                  <a:t>AD=BD=CD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若∠</a:t>
                </a:r>
                <a:r>
                  <a:rPr lang="en-US" altLang="zh-CN" i="1" dirty="0"/>
                  <a:t>BAC=</a:t>
                </a:r>
                <a:r>
                  <a:rPr lang="en-US" altLang="zh-CN" dirty="0"/>
                  <a:t>40°,</a:t>
                </a:r>
                <a:r>
                  <a:rPr lang="zh-CN" altLang="zh-CN" dirty="0"/>
                  <a:t>则∠</a:t>
                </a:r>
                <a:r>
                  <a:rPr lang="en-US" altLang="zh-CN" i="1" dirty="0"/>
                  <a:t>BDC</a:t>
                </a:r>
                <a:r>
                  <a:rPr lang="zh-CN" altLang="zh-CN" dirty="0"/>
                  <a:t>的度数为</a:t>
                </a:r>
                <a:r>
                  <a:rPr lang="zh-CN" altLang="zh-CN" i="1" u="sng" dirty="0"/>
                  <a:t>　　</a:t>
                </a:r>
                <a:r>
                  <a:rPr lang="en-US" altLang="zh-CN" dirty="0" smtClean="0"/>
                  <a:t>°;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CAB=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CBA=</a:t>
                </a:r>
                <a:r>
                  <a:rPr lang="en-US" altLang="zh-CN" dirty="0"/>
                  <a:t>45°,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5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作线段</a:t>
                </a:r>
                <a:r>
                  <a:rPr lang="en-US" altLang="zh-CN" i="1" dirty="0"/>
                  <a:t>CD=</a:t>
                </a:r>
                <a:r>
                  <a:rPr lang="en-US" altLang="zh-CN" dirty="0"/>
                  <a:t>3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将</a:t>
                </a:r>
                <a:r>
                  <a:rPr lang="zh-CN" altLang="zh-CN" dirty="0"/>
                  <a:t>线段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逆时针旋转</a:t>
                </a:r>
                <a:r>
                  <a:rPr lang="en-US" altLang="zh-CN" dirty="0"/>
                  <a:t>90°</a:t>
                </a:r>
                <a:r>
                  <a:rPr lang="zh-CN" altLang="zh-CN" dirty="0"/>
                  <a:t>得到线段</a:t>
                </a:r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DE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BE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求证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ACD</a:t>
                </a:r>
                <a:r>
                  <a:rPr lang="zh-CN" altLang="zh-CN" dirty="0"/>
                  <a:t>≌△</a:t>
                </a:r>
                <a:r>
                  <a:rPr lang="en-US" altLang="zh-CN" i="1" dirty="0"/>
                  <a:t>BCE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55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在</a:t>
                </a:r>
                <a:r>
                  <a:rPr lang="en-US" altLang="zh-CN" dirty="0"/>
                  <a:t>(2)</a:t>
                </a:r>
                <a:r>
                  <a:rPr lang="zh-CN" altLang="zh-CN" dirty="0"/>
                  <a:t>的条件下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设</a:t>
                </a:r>
                <a:r>
                  <a:rPr lang="en-US" altLang="zh-CN" i="1" dirty="0"/>
                  <a:t>AD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BE</a:t>
                </a:r>
                <a:r>
                  <a:rPr lang="zh-CN" altLang="zh-CN" dirty="0" smtClean="0"/>
                  <a:t>所在直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线</a:t>
                </a:r>
                <a:r>
                  <a:rPr lang="zh-CN" altLang="zh-CN" dirty="0"/>
                  <a:t>交于点</a:t>
                </a:r>
                <a:r>
                  <a:rPr lang="en-US" altLang="zh-CN" i="1" dirty="0"/>
                  <a:t>Q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</a:t>
                </a:r>
                <a:r>
                  <a:rPr lang="en-US" altLang="zh-CN" dirty="0" smtClean="0"/>
                  <a:t>),</a:t>
                </a:r>
                <a:r>
                  <a:rPr lang="zh-CN" altLang="zh-CN" dirty="0" smtClean="0"/>
                  <a:t>求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ABQ</a:t>
                </a:r>
                <a:r>
                  <a:rPr lang="zh-CN" altLang="zh-CN" dirty="0" smtClean="0"/>
                  <a:t>面积</a:t>
                </a:r>
                <a:r>
                  <a:rPr lang="zh-CN" altLang="zh-CN" dirty="0"/>
                  <a:t>的最小值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3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181539" y="172753"/>
            <a:ext cx="2367643" cy="2823907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385631" y="4007263"/>
            <a:ext cx="1795908" cy="2714271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776818" y="3950125"/>
            <a:ext cx="2023296" cy="27482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zh-CN" altLang="zh-CN" dirty="0"/>
              <a:t>【分析】</a:t>
            </a:r>
            <a:r>
              <a:rPr lang="en-US" altLang="zh-CN" dirty="0"/>
              <a:t>(1)</a:t>
            </a:r>
            <a:r>
              <a:rPr lang="zh-CN" altLang="zh-CN" dirty="0"/>
              <a:t>由等腰三角形性质得∠</a:t>
            </a:r>
            <a:r>
              <a:rPr lang="en-US" altLang="zh-CN" i="1" dirty="0"/>
              <a:t>ABD=</a:t>
            </a:r>
            <a:r>
              <a:rPr lang="zh-CN" altLang="zh-CN" dirty="0"/>
              <a:t>∠</a:t>
            </a:r>
            <a:r>
              <a:rPr lang="en-US" altLang="zh-CN" i="1" dirty="0"/>
              <a:t>BAD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ACD=</a:t>
            </a:r>
            <a:r>
              <a:rPr lang="zh-CN" altLang="zh-CN" dirty="0"/>
              <a:t>∠</a:t>
            </a:r>
            <a:r>
              <a:rPr lang="en-US" altLang="zh-CN" i="1" dirty="0"/>
              <a:t>CAD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再</a:t>
            </a:r>
            <a:r>
              <a:rPr lang="zh-CN" altLang="zh-CN" dirty="0"/>
              <a:t>计算∠</a:t>
            </a:r>
            <a:r>
              <a:rPr lang="en-US" altLang="zh-CN" i="1" dirty="0"/>
              <a:t>ABD+</a:t>
            </a:r>
            <a:r>
              <a:rPr lang="zh-CN" altLang="zh-CN" dirty="0"/>
              <a:t>∠</a:t>
            </a:r>
            <a:r>
              <a:rPr lang="en-US" altLang="zh-CN" i="1" dirty="0"/>
              <a:t>ACD+</a:t>
            </a:r>
            <a:r>
              <a:rPr lang="zh-CN" altLang="zh-CN" dirty="0"/>
              <a:t>∠</a:t>
            </a:r>
            <a:r>
              <a:rPr lang="en-US" altLang="zh-CN" i="1" dirty="0"/>
              <a:t>BAD+</a:t>
            </a:r>
            <a:r>
              <a:rPr lang="zh-CN" altLang="zh-CN" dirty="0"/>
              <a:t>∠</a:t>
            </a:r>
            <a:r>
              <a:rPr lang="en-US" altLang="zh-CN" i="1" dirty="0"/>
              <a:t>CAD</a:t>
            </a:r>
            <a:r>
              <a:rPr lang="en-US" altLang="zh-CN" dirty="0"/>
              <a:t>,</a:t>
            </a:r>
            <a:r>
              <a:rPr lang="zh-CN" altLang="zh-CN" dirty="0"/>
              <a:t>由三角形内角和定理</a:t>
            </a:r>
            <a:r>
              <a:rPr lang="zh-CN" altLang="zh-CN" dirty="0" smtClean="0"/>
              <a:t>依次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求得</a:t>
            </a:r>
            <a:r>
              <a:rPr lang="zh-CN" altLang="zh-CN" dirty="0"/>
              <a:t>∠</a:t>
            </a:r>
            <a:r>
              <a:rPr lang="en-US" altLang="zh-CN" i="1" dirty="0"/>
              <a:t>CBD+</a:t>
            </a:r>
            <a:r>
              <a:rPr lang="zh-CN" altLang="zh-CN" dirty="0"/>
              <a:t>∠</a:t>
            </a:r>
            <a:r>
              <a:rPr lang="en-US" altLang="zh-CN" i="1" dirty="0"/>
              <a:t>BCD</a:t>
            </a:r>
            <a:r>
              <a:rPr lang="zh-CN" altLang="zh-CN" dirty="0"/>
              <a:t>和∠</a:t>
            </a:r>
            <a:r>
              <a:rPr lang="en-US" altLang="zh-CN" i="1" dirty="0"/>
              <a:t>BDC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(2)</a:t>
            </a:r>
            <a:r>
              <a:rPr lang="zh-CN" altLang="zh-CN" dirty="0"/>
              <a:t>先由∠</a:t>
            </a:r>
            <a:r>
              <a:rPr lang="en-US" altLang="zh-CN" i="1" dirty="0"/>
              <a:t>CAB=</a:t>
            </a:r>
            <a:r>
              <a:rPr lang="zh-CN" altLang="zh-CN" dirty="0"/>
              <a:t>∠</a:t>
            </a:r>
            <a:r>
              <a:rPr lang="en-US" altLang="zh-CN" i="1" dirty="0"/>
              <a:t>CBA=</a:t>
            </a:r>
            <a:r>
              <a:rPr lang="en-US" altLang="zh-CN" dirty="0"/>
              <a:t>45°</a:t>
            </a:r>
            <a:r>
              <a:rPr lang="zh-CN" altLang="zh-CN" dirty="0"/>
              <a:t>得∠</a:t>
            </a:r>
            <a:r>
              <a:rPr lang="en-US" altLang="zh-CN" i="1" dirty="0"/>
              <a:t>ACB=</a:t>
            </a:r>
            <a:r>
              <a:rPr lang="en-US" altLang="zh-CN" dirty="0"/>
              <a:t>90°,</a:t>
            </a:r>
            <a:r>
              <a:rPr lang="en-US" altLang="zh-CN" i="1" dirty="0"/>
              <a:t>AC=BC</a:t>
            </a:r>
            <a:r>
              <a:rPr lang="en-US" altLang="zh-CN" dirty="0"/>
              <a:t>,</a:t>
            </a:r>
            <a:r>
              <a:rPr lang="zh-CN" altLang="zh-CN" dirty="0"/>
              <a:t>现由</a:t>
            </a:r>
            <a:r>
              <a:rPr lang="zh-CN" altLang="zh-CN" dirty="0" smtClean="0"/>
              <a:t>旋转性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质</a:t>
            </a:r>
            <a:r>
              <a:rPr lang="zh-CN" altLang="zh-CN" dirty="0"/>
              <a:t>得∠</a:t>
            </a:r>
            <a:r>
              <a:rPr lang="en-US" altLang="zh-CN" i="1" dirty="0"/>
              <a:t>DCE=</a:t>
            </a:r>
            <a:r>
              <a:rPr lang="zh-CN" altLang="zh-CN" dirty="0"/>
              <a:t>∠</a:t>
            </a:r>
            <a:r>
              <a:rPr lang="en-US" altLang="zh-CN" i="1" dirty="0"/>
              <a:t>ACB=</a:t>
            </a:r>
            <a:r>
              <a:rPr lang="en-US" altLang="zh-CN" dirty="0"/>
              <a:t>90°,</a:t>
            </a:r>
            <a:r>
              <a:rPr lang="en-US" altLang="zh-CN" i="1" dirty="0"/>
              <a:t>CD=CE</a:t>
            </a:r>
            <a:r>
              <a:rPr lang="en-US" altLang="zh-CN" dirty="0"/>
              <a:t>,</a:t>
            </a:r>
            <a:r>
              <a:rPr lang="zh-CN" altLang="zh-CN" dirty="0"/>
              <a:t>再由角的和差关系</a:t>
            </a:r>
            <a:r>
              <a:rPr lang="zh-CN" altLang="zh-CN" dirty="0" smtClean="0"/>
              <a:t>得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∠</a:t>
            </a:r>
            <a:r>
              <a:rPr lang="en-US" altLang="zh-CN" i="1" dirty="0"/>
              <a:t>ACD=</a:t>
            </a:r>
            <a:r>
              <a:rPr lang="zh-CN" altLang="zh-CN" dirty="0"/>
              <a:t>∠</a:t>
            </a:r>
            <a:r>
              <a:rPr lang="en-US" altLang="zh-CN" i="1" dirty="0"/>
              <a:t>BCE</a:t>
            </a:r>
            <a:r>
              <a:rPr lang="en-US" altLang="zh-CN" dirty="0"/>
              <a:t>,</a:t>
            </a:r>
            <a:r>
              <a:rPr lang="zh-CN" altLang="zh-CN" dirty="0"/>
              <a:t>进而根据三角形全等的判定定理得出结论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(3)</a:t>
            </a:r>
            <a:r>
              <a:rPr lang="zh-CN" altLang="zh-CN" dirty="0"/>
              <a:t>因为</a:t>
            </a:r>
            <a:r>
              <a:rPr lang="en-US" altLang="zh-CN" i="1" dirty="0"/>
              <a:t>D</a:t>
            </a:r>
            <a:r>
              <a:rPr lang="zh-CN" altLang="zh-CN" dirty="0"/>
              <a:t>在以</a:t>
            </a:r>
            <a:r>
              <a:rPr lang="en-US" altLang="zh-CN" i="1" dirty="0"/>
              <a:t>C</a:t>
            </a:r>
            <a:r>
              <a:rPr lang="zh-CN" altLang="zh-CN" dirty="0"/>
              <a:t>为圆心</a:t>
            </a:r>
            <a:r>
              <a:rPr lang="en-US" altLang="zh-CN" dirty="0"/>
              <a:t>,3</a:t>
            </a:r>
            <a:r>
              <a:rPr lang="zh-CN" altLang="zh-CN" dirty="0"/>
              <a:t>为半径的圆上</a:t>
            </a:r>
            <a:r>
              <a:rPr lang="en-US" altLang="zh-CN" dirty="0"/>
              <a:t>,</a:t>
            </a:r>
            <a:r>
              <a:rPr lang="zh-CN" altLang="zh-CN" dirty="0"/>
              <a:t>当</a:t>
            </a:r>
            <a:r>
              <a:rPr lang="en-US" altLang="zh-CN" i="1" dirty="0"/>
              <a:t>AD</a:t>
            </a:r>
            <a:r>
              <a:rPr lang="zh-CN" altLang="zh-CN" dirty="0"/>
              <a:t>为☉</a:t>
            </a:r>
            <a:r>
              <a:rPr lang="en-US" altLang="zh-CN" i="1" dirty="0"/>
              <a:t>C</a:t>
            </a:r>
            <a:r>
              <a:rPr lang="zh-CN" altLang="zh-CN" dirty="0"/>
              <a:t>的切线时</a:t>
            </a:r>
            <a:r>
              <a:rPr lang="en-US" altLang="zh-CN" dirty="0"/>
              <a:t>,</a:t>
            </a:r>
            <a:r>
              <a:rPr lang="en-US" altLang="zh-CN" i="1" dirty="0"/>
              <a:t>Q</a:t>
            </a:r>
            <a:r>
              <a:rPr lang="zh-CN" altLang="zh-CN" dirty="0" smtClean="0"/>
              <a:t>点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距离</a:t>
            </a:r>
            <a:r>
              <a:rPr lang="en-US" altLang="zh-CN" i="1" dirty="0"/>
              <a:t>AB</a:t>
            </a:r>
            <a:r>
              <a:rPr lang="zh-CN" altLang="zh-CN" dirty="0"/>
              <a:t>最近</a:t>
            </a:r>
            <a:r>
              <a:rPr lang="en-US" altLang="zh-CN" dirty="0"/>
              <a:t>,</a:t>
            </a:r>
            <a:r>
              <a:rPr lang="zh-CN" altLang="zh-CN" dirty="0"/>
              <a:t>此时△</a:t>
            </a:r>
            <a:r>
              <a:rPr lang="en-US" altLang="zh-CN" i="1" dirty="0"/>
              <a:t>ABC</a:t>
            </a:r>
            <a:r>
              <a:rPr lang="zh-CN" altLang="zh-CN" dirty="0"/>
              <a:t>的面积为最小值</a:t>
            </a:r>
            <a:r>
              <a:rPr lang="en-US" altLang="zh-CN" dirty="0"/>
              <a:t>,</a:t>
            </a:r>
            <a:r>
              <a:rPr lang="zh-CN" altLang="zh-CN" dirty="0"/>
              <a:t>求得此时的面积便可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zh-CN" altLang="zh-CN" dirty="0">
                <a:solidFill>
                  <a:srgbClr val="FF0000"/>
                </a:solidFill>
              </a:rPr>
              <a:t>类型二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旋转变换下的最值类问题探究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r>
              <a:rPr lang="zh-CN" altLang="zh-CN" dirty="0"/>
              <a:t>【例</a:t>
            </a:r>
            <a:r>
              <a:rPr lang="en-US" altLang="zh-CN" dirty="0"/>
              <a:t>2</a:t>
            </a:r>
            <a:r>
              <a:rPr lang="zh-CN" altLang="zh-CN" dirty="0"/>
              <a:t>】</a:t>
            </a:r>
            <a:r>
              <a:rPr lang="en-US" altLang="zh-CN" dirty="0"/>
              <a:t>(1)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在△</a:t>
            </a:r>
            <a:r>
              <a:rPr lang="en-US" altLang="zh-CN" i="1" dirty="0"/>
              <a:t>ABC</a:t>
            </a:r>
            <a:r>
              <a:rPr lang="zh-CN" altLang="zh-CN" dirty="0"/>
              <a:t>内有一点</a:t>
            </a:r>
            <a:r>
              <a:rPr lang="en-US" altLang="zh-CN" i="1" dirty="0"/>
              <a:t>D</a:t>
            </a:r>
            <a:r>
              <a:rPr lang="en-US" altLang="zh-CN" dirty="0"/>
              <a:t>,</a:t>
            </a:r>
            <a:r>
              <a:rPr lang="zh-CN" altLang="zh-CN" dirty="0"/>
              <a:t>且</a:t>
            </a:r>
            <a:r>
              <a:rPr lang="en-US" altLang="zh-CN" i="1" dirty="0"/>
              <a:t>AD=BD=CD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r>
              <a:rPr lang="zh-CN" altLang="zh-CN" dirty="0" smtClean="0"/>
              <a:t>若∠</a:t>
            </a:r>
            <a:r>
              <a:rPr lang="en-US" altLang="zh-CN" i="1" dirty="0"/>
              <a:t>BAC=</a:t>
            </a:r>
            <a:r>
              <a:rPr lang="en-US" altLang="zh-CN" dirty="0"/>
              <a:t>40°,</a:t>
            </a:r>
            <a:r>
              <a:rPr lang="zh-CN" altLang="zh-CN" dirty="0"/>
              <a:t>则∠</a:t>
            </a:r>
            <a:r>
              <a:rPr lang="en-US" altLang="zh-CN" i="1" dirty="0"/>
              <a:t>BDC</a:t>
            </a:r>
            <a:r>
              <a:rPr lang="zh-CN" altLang="zh-CN" dirty="0"/>
              <a:t>的度数为</a:t>
            </a:r>
            <a:r>
              <a:rPr lang="zh-CN" altLang="zh-CN" i="1" u="sng" dirty="0"/>
              <a:t>　　</a:t>
            </a:r>
            <a:r>
              <a:rPr lang="en-US" altLang="zh-CN" dirty="0" smtClean="0"/>
              <a:t>°;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14448" y="1671274"/>
            <a:ext cx="3104381" cy="370262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6488615" y="1671274"/>
            <a:ext cx="595035" cy="621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3200" b="1" dirty="0">
                <a:solidFill>
                  <a:srgbClr val="FF0000"/>
                </a:solidFill>
                <a:ea typeface="方正书宋_GBK" panose="02000000000000000000" charset="-122"/>
                <a:cs typeface="Times New Roman" panose="02020603050405020304" charset="0"/>
              </a:rPr>
              <a:t>80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2323952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en-US" altLang="zh-CN" i="1" dirty="0">
                <a:solidFill>
                  <a:srgbClr val="FF0000"/>
                </a:solidFill>
              </a:rPr>
              <a:t>AD=BD=CD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139034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CAD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784211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BAC=</a:t>
            </a:r>
            <a:r>
              <a:rPr lang="en-US" altLang="zh-CN">
                <a:solidFill>
                  <a:srgbClr val="FF0000"/>
                </a:solidFill>
              </a:rPr>
              <a:t>40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429388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CBD+</a:t>
            </a:r>
            <a:r>
              <a:rPr lang="zh-CN" altLang="zh-CN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BCD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074565"/>
            <a:ext cx="11760200" cy="64517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CAD</a:t>
            </a:r>
            <a:r>
              <a:rPr lang="en-US" altLang="zh-CN" dirty="0">
                <a:solidFill>
                  <a:srgbClr val="FF0000"/>
                </a:solidFill>
              </a:rPr>
              <a:t>)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100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719742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BDC=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en-US" altLang="zh-CN" dirty="0">
                <a:solidFill>
                  <a:srgbClr val="FF0000"/>
                </a:solidFill>
              </a:rPr>
              <a:t>(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DCB</a:t>
            </a:r>
            <a:r>
              <a:rPr lang="en-US" altLang="zh-CN" dirty="0">
                <a:solidFill>
                  <a:srgbClr val="FF0000"/>
                </a:solidFill>
              </a:rPr>
              <a:t>)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 dirty="0">
                <a:solidFill>
                  <a:srgbClr val="FF0000"/>
                </a:solidFill>
              </a:rPr>
              <a:t>80°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zh-CN" altLang="zh-CN" dirty="0">
                <a:solidFill>
                  <a:srgbClr val="FF0000"/>
                </a:solidFill>
              </a:rPr>
              <a:t>故答案为</a:t>
            </a:r>
            <a:r>
              <a:rPr lang="en-US" altLang="zh-CN" dirty="0">
                <a:solidFill>
                  <a:srgbClr val="FF0000"/>
                </a:solidFill>
              </a:rPr>
              <a:t>:80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55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在△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CAB=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CBA=</a:t>
                </a:r>
                <a:r>
                  <a:rPr lang="en-US" altLang="zh-CN" dirty="0"/>
                  <a:t>45°,</a:t>
                </a:r>
                <a:r>
                  <a:rPr lang="en-US" altLang="zh-CN" i="1" dirty="0"/>
                  <a:t>AB=</a:t>
                </a:r>
                <a:r>
                  <a:rPr lang="en-US" altLang="zh-CN" dirty="0"/>
                  <a:t>5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作线段</a:t>
                </a:r>
                <a:r>
                  <a:rPr lang="en-US" altLang="zh-CN" i="1" dirty="0"/>
                  <a:t>CD=</a:t>
                </a:r>
                <a:r>
                  <a:rPr lang="en-US" altLang="zh-CN" dirty="0"/>
                  <a:t>3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将</a:t>
                </a:r>
                <a:r>
                  <a:rPr lang="zh-CN" altLang="zh-CN" dirty="0"/>
                  <a:t>线段</a:t>
                </a:r>
                <a:r>
                  <a:rPr lang="en-US" altLang="zh-CN" i="1" dirty="0"/>
                  <a:t>CD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逆时针旋转</a:t>
                </a:r>
                <a:r>
                  <a:rPr lang="en-US" altLang="zh-CN" dirty="0"/>
                  <a:t>90°</a:t>
                </a:r>
                <a:r>
                  <a:rPr lang="zh-CN" altLang="zh-CN" dirty="0"/>
                  <a:t>得到线段</a:t>
                </a:r>
                <a:r>
                  <a:rPr lang="en-US" altLang="zh-CN" i="1" dirty="0"/>
                  <a:t>CE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连接</a:t>
                </a:r>
                <a:r>
                  <a:rPr lang="en-US" altLang="zh-CN" i="1" dirty="0"/>
                  <a:t>DE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AD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BE</a:t>
                </a:r>
                <a:r>
                  <a:rPr lang="en-US" altLang="zh-CN" i="1" dirty="0" smtClean="0"/>
                  <a:t>.</a:t>
                </a:r>
                <a:endParaRPr lang="en-US" altLang="zh-CN" i="1" dirty="0" smtClean="0"/>
              </a:p>
              <a:p>
                <a:pPr>
                  <a:lnSpc>
                    <a:spcPts val="5500"/>
                  </a:lnSpc>
                </a:pPr>
                <a:r>
                  <a:rPr lang="zh-CN" altLang="zh-CN" dirty="0" smtClean="0"/>
                  <a:t>求证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ACD</a:t>
                </a:r>
                <a:r>
                  <a:rPr lang="zh-CN" altLang="zh-CN" dirty="0"/>
                  <a:t>≌△</a:t>
                </a:r>
                <a:r>
                  <a:rPr lang="en-US" altLang="zh-CN" i="1" dirty="0" smtClean="0"/>
                  <a:t>BCE</a:t>
                </a:r>
                <a:r>
                  <a:rPr lang="en-US" altLang="zh-CN" dirty="0" smtClean="0"/>
                  <a:t>;</a:t>
                </a:r>
                <a:r>
                  <a:rPr lang="zh-CN" altLang="zh-CN" dirty="0"/>
                  <a:t> </a:t>
                </a:r>
                <a:endParaRPr lang="en-US" altLang="zh-CN" dirty="0" smtClean="0"/>
              </a:p>
              <a:p>
                <a:pPr>
                  <a:lnSpc>
                    <a:spcPts val="5500"/>
                  </a:lnSpc>
                </a:pPr>
                <a:endParaRPr lang="en-US" altLang="zh-CN" dirty="0" smtClean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" name="图片 5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391203" y="1903755"/>
            <a:ext cx="2073766" cy="3134216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28600" y="239872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CBA=</a:t>
            </a:r>
            <a:r>
              <a:rPr lang="en-US" altLang="zh-CN" dirty="0">
                <a:solidFill>
                  <a:srgbClr val="FF0000"/>
                </a:solidFill>
              </a:rPr>
              <a:t>45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AC=BC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11123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将线段</a:t>
            </a:r>
            <a:r>
              <a:rPr lang="en-US" altLang="zh-CN" i="1" dirty="0">
                <a:solidFill>
                  <a:srgbClr val="FF0000"/>
                </a:solidFill>
              </a:rPr>
              <a:t>CD</a:t>
            </a:r>
            <a:r>
              <a:rPr lang="zh-CN" altLang="zh-CN" dirty="0">
                <a:solidFill>
                  <a:srgbClr val="FF0000"/>
                </a:solidFill>
              </a:rPr>
              <a:t>绕点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逆时针旋转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zh-CN" altLang="zh-CN" dirty="0">
                <a:solidFill>
                  <a:srgbClr val="FF0000"/>
                </a:solidFill>
              </a:rPr>
              <a:t>得到线段</a:t>
            </a:r>
            <a:r>
              <a:rPr lang="en-US" altLang="zh-CN" i="1">
                <a:solidFill>
                  <a:srgbClr val="FF0000"/>
                </a:solidFill>
              </a:rPr>
              <a:t>CE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82373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>
                <a:solidFill>
                  <a:srgbClr val="FF0000"/>
                </a:solidFill>
              </a:rPr>
              <a:t>CD=CE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28600" y="4536237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ACD=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BCE.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在△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ACD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BCE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𝑩𝑪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𝑨𝑪𝑫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𝑩𝑪𝑬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𝑪𝑫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𝑪𝑬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536237"/>
                <a:ext cx="11760200" cy="1664495"/>
              </a:xfrm>
              <a:prstGeom prst="rect">
                <a:avLst/>
              </a:prstGeom>
              <a:blipFill rotWithShape="1">
                <a:blip r:embed="rId3"/>
                <a:stretch>
                  <a:fillRect t="-26" b="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内容占位符 1"/>
          <p:cNvSpPr txBox="1"/>
          <p:nvPr/>
        </p:nvSpPr>
        <p:spPr>
          <a:xfrm>
            <a:off x="228600" y="6200732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BCE</a:t>
            </a:r>
            <a:r>
              <a:rPr lang="en-US" altLang="zh-CN" dirty="0">
                <a:solidFill>
                  <a:srgbClr val="FF0000"/>
                </a:solidFill>
              </a:rPr>
              <a:t>(SAS)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/>
              <a:t> </a:t>
            </a:r>
            <a:endParaRPr lang="en-US" altLang="zh-CN" dirty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312927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在</a:t>
            </a:r>
            <a:r>
              <a:rPr lang="en-US" altLang="zh-CN" dirty="0"/>
              <a:t>(2)</a:t>
            </a:r>
            <a:r>
              <a:rPr lang="zh-CN" altLang="zh-CN" dirty="0"/>
              <a:t>的条件下</a:t>
            </a:r>
            <a:r>
              <a:rPr lang="en-US" altLang="zh-CN" dirty="0"/>
              <a:t>,</a:t>
            </a:r>
            <a:r>
              <a:rPr lang="zh-CN" altLang="zh-CN" dirty="0"/>
              <a:t>设</a:t>
            </a:r>
            <a:r>
              <a:rPr lang="en-US" altLang="zh-CN" i="1" dirty="0"/>
              <a:t>AD</a:t>
            </a:r>
            <a:r>
              <a:rPr lang="en-US" altLang="zh-CN" dirty="0"/>
              <a:t>,</a:t>
            </a:r>
            <a:r>
              <a:rPr lang="en-US" altLang="zh-CN" i="1" dirty="0"/>
              <a:t>BE</a:t>
            </a:r>
            <a:r>
              <a:rPr lang="zh-CN" altLang="zh-CN" dirty="0"/>
              <a:t>所在直线交于点</a:t>
            </a:r>
            <a:r>
              <a:rPr lang="en-US" altLang="zh-CN" i="1" dirty="0"/>
              <a:t>Q</a:t>
            </a:r>
            <a:r>
              <a:rPr lang="en-US" altLang="zh-CN" dirty="0"/>
              <a:t>(</a:t>
            </a:r>
            <a:r>
              <a:rPr lang="zh-CN" altLang="zh-CN" dirty="0"/>
              <a:t>如图</a:t>
            </a:r>
            <a:r>
              <a:rPr lang="en-US" altLang="zh-CN" dirty="0"/>
              <a:t>3),</a:t>
            </a:r>
            <a:endParaRPr lang="en-US" altLang="zh-CN" dirty="0"/>
          </a:p>
          <a:p>
            <a:pPr>
              <a:lnSpc>
                <a:spcPts val="5500"/>
              </a:lnSpc>
            </a:pPr>
            <a:r>
              <a:rPr lang="zh-CN" altLang="zh-CN" dirty="0"/>
              <a:t>求△</a:t>
            </a:r>
            <a:r>
              <a:rPr lang="en-US" altLang="zh-CN" i="1" dirty="0"/>
              <a:t>ABQ</a:t>
            </a:r>
            <a:r>
              <a:rPr lang="zh-CN" altLang="zh-CN" dirty="0"/>
              <a:t>面积的最小值</a:t>
            </a:r>
            <a:r>
              <a:rPr lang="en-US" altLang="zh-CN" i="1" dirty="0" smtClean="0"/>
              <a:t>.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en-US" altLang="zh-CN" dirty="0" smtClean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170945" y="1020651"/>
            <a:ext cx="2073766" cy="313421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011797" y="862066"/>
            <a:ext cx="2527060" cy="3432478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228600" y="198945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ACD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BCE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70195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41446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CBE+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ABC+</a:t>
            </a:r>
            <a:r>
              <a:rPr lang="zh-CN" altLang="zh-CN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BAQ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412696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i="1" smtClean="0">
                <a:solidFill>
                  <a:srgbClr val="FF0000"/>
                </a:solidFill>
              </a:rPr>
              <a:t>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BAQ=</a:t>
            </a:r>
            <a:r>
              <a:rPr lang="en-US" altLang="zh-CN" dirty="0" smtClean="0">
                <a:solidFill>
                  <a:srgbClr val="FF0000"/>
                </a:solidFill>
              </a:rPr>
              <a:t>45</a:t>
            </a:r>
            <a:r>
              <a:rPr lang="en-US" altLang="zh-CN" dirty="0">
                <a:solidFill>
                  <a:srgbClr val="FF0000"/>
                </a:solidFill>
              </a:rPr>
              <a:t>°</a:t>
            </a:r>
            <a:r>
              <a:rPr lang="en-US" altLang="zh-CN" i="1" dirty="0">
                <a:solidFill>
                  <a:srgbClr val="FF0000"/>
                </a:solidFill>
              </a:rPr>
              <a:t>+</a:t>
            </a:r>
            <a:r>
              <a:rPr lang="en-US" altLang="zh-CN" dirty="0">
                <a:solidFill>
                  <a:srgbClr val="FF0000"/>
                </a:solidFill>
              </a:rPr>
              <a:t>45°</a:t>
            </a:r>
            <a:r>
              <a:rPr lang="en-US" altLang="zh-CN" i="1" dirty="0">
                <a:solidFill>
                  <a:srgbClr val="FF0000"/>
                </a:solidFill>
              </a:rPr>
              <a:t>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4839468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AQB=</a:t>
            </a:r>
            <a:r>
              <a:rPr lang="en-US" altLang="zh-CN" dirty="0">
                <a:solidFill>
                  <a:srgbClr val="FF0000"/>
                </a:solidFill>
              </a:rPr>
              <a:t>90°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47215" y="1240972"/>
            <a:ext cx="3862457" cy="3592285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61257" y="18142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由旋转可知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D</a:t>
            </a:r>
            <a:r>
              <a:rPr lang="zh-CN" altLang="zh-CN" dirty="0">
                <a:solidFill>
                  <a:srgbClr val="FF0000"/>
                </a:solidFill>
              </a:rPr>
              <a:t>在以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为圆心</a:t>
            </a:r>
            <a:r>
              <a:rPr lang="en-US" altLang="zh-CN" dirty="0">
                <a:solidFill>
                  <a:srgbClr val="FF0000"/>
                </a:solidFill>
              </a:rPr>
              <a:t>,3</a:t>
            </a:r>
            <a:r>
              <a:rPr lang="zh-CN" altLang="zh-CN" dirty="0">
                <a:solidFill>
                  <a:srgbClr val="FF0000"/>
                </a:solidFill>
              </a:rPr>
              <a:t>为半径的圆上</a:t>
            </a:r>
            <a:r>
              <a:rPr lang="zh-CN" altLang="zh-CN">
                <a:solidFill>
                  <a:srgbClr val="FF0000"/>
                </a:solidFill>
              </a:rPr>
              <a:t>运动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61257" y="9790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图所示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AD</a:t>
            </a:r>
            <a:r>
              <a:rPr lang="zh-CN" altLang="zh-CN" dirty="0">
                <a:solidFill>
                  <a:srgbClr val="FF0000"/>
                </a:solidFill>
              </a:rPr>
              <a:t>为☉</a:t>
            </a:r>
            <a:r>
              <a:rPr lang="en-US" altLang="zh-CN" i="1" dirty="0">
                <a:solidFill>
                  <a:srgbClr val="FF0000"/>
                </a:solidFill>
              </a:rPr>
              <a:t>C</a:t>
            </a:r>
            <a:r>
              <a:rPr lang="zh-CN" altLang="zh-CN" dirty="0">
                <a:solidFill>
                  <a:srgbClr val="FF0000"/>
                </a:solidFill>
              </a:rPr>
              <a:t>的切线</a:t>
            </a:r>
            <a:r>
              <a:rPr lang="zh-CN" altLang="zh-CN">
                <a:solidFill>
                  <a:srgbClr val="FF0000"/>
                </a:solidFill>
              </a:rPr>
              <a:t>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61257" y="177673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Q</a:t>
            </a:r>
            <a:r>
              <a:rPr lang="zh-CN" altLang="zh-CN" dirty="0">
                <a:solidFill>
                  <a:srgbClr val="FF0000"/>
                </a:solidFill>
              </a:rPr>
              <a:t>距离</a:t>
            </a:r>
            <a:r>
              <a:rPr lang="en-US" altLang="zh-CN" i="1" dirty="0">
                <a:solidFill>
                  <a:srgbClr val="FF0000"/>
                </a:solidFill>
              </a:rPr>
              <a:t>AB</a:t>
            </a:r>
            <a:r>
              <a:rPr lang="zh-CN" altLang="zh-CN" dirty="0">
                <a:solidFill>
                  <a:srgbClr val="FF0000"/>
                </a:solidFill>
              </a:rPr>
              <a:t>最近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此时△</a:t>
            </a:r>
            <a:r>
              <a:rPr lang="en-US" altLang="zh-CN" i="1" dirty="0">
                <a:solidFill>
                  <a:srgbClr val="FF0000"/>
                </a:solidFill>
              </a:rPr>
              <a:t>ABQ</a:t>
            </a:r>
            <a:r>
              <a:rPr lang="zh-CN" altLang="zh-CN" dirty="0">
                <a:solidFill>
                  <a:srgbClr val="FF0000"/>
                </a:solidFill>
              </a:rPr>
              <a:t>的面积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61257" y="257439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此时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DQB=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DCE=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61257" y="337204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CDQE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矩形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61257" y="420304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CD=CE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四边形</a:t>
            </a:r>
            <a:r>
              <a:rPr lang="en-US" altLang="zh-CN" i="1" dirty="0">
                <a:solidFill>
                  <a:srgbClr val="FF0000"/>
                </a:solidFill>
              </a:rPr>
              <a:t>CDQE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zh-CN" altLang="zh-CN">
                <a:solidFill>
                  <a:srgbClr val="FF0000"/>
                </a:solidFill>
              </a:rPr>
              <a:t>正方形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61257" y="4729615"/>
                <a:ext cx="11760200" cy="127881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DQ=EQ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CAB=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CBA=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45°,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e>
                    </m:ra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BC=AC=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5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7" y="4729615"/>
                <a:ext cx="11760200" cy="1278812"/>
              </a:xfrm>
              <a:prstGeom prst="rect">
                <a:avLst/>
              </a:prstGeom>
              <a:blipFill rotWithShape="1">
                <a:blip r:embed="rId2"/>
                <a:stretch>
                  <a:fillRect l="-2" t="-11" r="2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61257" y="5865035"/>
                <a:ext cx="11760200" cy="177067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CD=CE=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AD=BE=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𝟓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sSup>
                          <m:sSup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sSupPr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  <m:sup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</m:t>
                            </m:r>
                          </m:sup>
                        </m:sSup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1257" y="5865035"/>
                <a:ext cx="11760200" cy="1770678"/>
              </a:xfrm>
              <a:prstGeom prst="rect">
                <a:avLst/>
              </a:prstGeom>
              <a:blipFill rotWithShape="1">
                <a:blip r:embed="rId3"/>
                <a:stretch>
                  <a:fillRect l="-2" t="-10" r="2" b="2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217715" y="21045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知</a:t>
            </a:r>
            <a:r>
              <a:rPr lang="en-US" altLang="zh-CN" i="1">
                <a:solidFill>
                  <a:srgbClr val="FF0000"/>
                </a:solidFill>
              </a:rPr>
              <a:t>BE=AD=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17715" y="1041453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BQ=</a:t>
            </a:r>
            <a:r>
              <a:rPr lang="en-US" altLang="zh-CN">
                <a:solidFill>
                  <a:srgbClr val="FF0000"/>
                </a:solidFill>
              </a:rPr>
              <a:t>1,</a:t>
            </a:r>
            <a:r>
              <a:rPr lang="en-US" altLang="zh-CN" i="1">
                <a:solidFill>
                  <a:srgbClr val="FF0000"/>
                </a:solidFill>
              </a:rPr>
              <a:t>AQ=</a:t>
            </a:r>
            <a:r>
              <a:rPr lang="en-US" altLang="zh-CN">
                <a:solidFill>
                  <a:srgbClr val="FF0000"/>
                </a:solidFill>
              </a:rPr>
              <a:t>7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 smtClean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7715" y="1872450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ABQ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AQ=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×1×7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1872450"/>
                <a:ext cx="11760200" cy="1155829"/>
              </a:xfrm>
              <a:prstGeom prst="rect">
                <a:avLst/>
              </a:prstGeom>
              <a:blipFill rotWithShape="1">
                <a:blip r:embed="rId1"/>
                <a:stretch>
                  <a:fillRect l="-5" t="-41" r="5" b="-77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7715" y="3028279"/>
                <a:ext cx="11760200" cy="1985928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面积的最小值为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en-US" altLang="zh-CN" dirty="0" smtClean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3028279"/>
                <a:ext cx="11760200" cy="1985928"/>
              </a:xfrm>
              <a:prstGeom prst="rect">
                <a:avLst/>
              </a:prstGeom>
              <a:blipFill rotWithShape="1">
                <a:blip r:embed="rId2"/>
                <a:stretch>
                  <a:fillRect l="-5" t="-30" r="5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4800"/>
                  </a:lnSpc>
                </a:pPr>
                <a:r>
                  <a:rPr lang="zh-CN" altLang="zh-CN" dirty="0"/>
                  <a:t>【变式</a:t>
                </a:r>
                <a:r>
                  <a:rPr lang="en-US" altLang="zh-CN" dirty="0"/>
                  <a:t>2</a:t>
                </a:r>
                <a:r>
                  <a:rPr lang="zh-CN" altLang="zh-CN" dirty="0"/>
                  <a:t>】在</a:t>
                </a:r>
                <a:r>
                  <a:rPr lang="en-US" altLang="zh-CN" dirty="0" err="1"/>
                  <a:t>Rt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ACB=</a:t>
                </a:r>
                <a:r>
                  <a:rPr lang="en-US" altLang="zh-CN" dirty="0"/>
                  <a:t>90°,</a:t>
                </a:r>
                <a:r>
                  <a:rPr lang="en-US" altLang="zh-CN" i="1" dirty="0"/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dirty="0"/>
                  <a:t>,</a:t>
                </a:r>
                <a:r>
                  <a:rPr lang="en-US" altLang="zh-CN" i="1" dirty="0"/>
                  <a:t>AC=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过点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作</a:t>
                </a:r>
                <a:r>
                  <a:rPr lang="zh-CN" altLang="zh-CN" dirty="0" smtClean="0"/>
                  <a:t>直线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i="1" dirty="0" smtClean="0"/>
                  <a:t>m</a:t>
                </a:r>
                <a:r>
                  <a:rPr lang="zh-CN" altLang="zh-CN" dirty="0"/>
                  <a:t>∥</a:t>
                </a:r>
                <a:r>
                  <a:rPr lang="en-US" altLang="zh-CN" i="1" dirty="0"/>
                  <a:t>AC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将△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绕点</a:t>
                </a:r>
                <a:r>
                  <a:rPr lang="en-US" altLang="zh-CN" i="1" dirty="0"/>
                  <a:t>C</a:t>
                </a:r>
                <a:r>
                  <a:rPr lang="zh-CN" altLang="zh-CN" dirty="0"/>
                  <a:t>顺时针旋转得到△</a:t>
                </a:r>
                <a:r>
                  <a:rPr lang="en-US" altLang="zh-CN" i="1" dirty="0"/>
                  <a:t>A'B'C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A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的对应</a:t>
                </a:r>
                <a:r>
                  <a:rPr lang="zh-CN" altLang="zh-CN" dirty="0" smtClean="0"/>
                  <a:t>点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分别为</a:t>
                </a:r>
                <a:r>
                  <a:rPr lang="en-US" altLang="zh-CN" i="1" dirty="0"/>
                  <a:t>A'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B'</a:t>
                </a:r>
                <a:r>
                  <a:rPr lang="en-US" altLang="zh-CN" dirty="0"/>
                  <a:t>),</a:t>
                </a:r>
                <a:r>
                  <a:rPr lang="zh-CN" altLang="zh-CN" dirty="0"/>
                  <a:t>射线</a:t>
                </a:r>
                <a:r>
                  <a:rPr lang="en-US" altLang="zh-CN" i="1" dirty="0"/>
                  <a:t>CA'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CB'</a:t>
                </a:r>
                <a:r>
                  <a:rPr lang="zh-CN" altLang="zh-CN" dirty="0"/>
                  <a:t>分别交直线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于点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Q.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A'</a:t>
                </a:r>
                <a:r>
                  <a:rPr lang="zh-CN" altLang="zh-CN" dirty="0"/>
                  <a:t>重合时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∠</a:t>
                </a:r>
                <a:r>
                  <a:rPr lang="en-US" altLang="zh-CN" i="1" dirty="0"/>
                  <a:t>ACA'</a:t>
                </a:r>
                <a:r>
                  <a:rPr lang="zh-CN" altLang="zh-CN" dirty="0"/>
                  <a:t>的度数为</a:t>
                </a:r>
                <a:r>
                  <a:rPr lang="zh-CN" altLang="zh-CN" i="1" u="sng" dirty="0"/>
                  <a:t>　　　　</a:t>
                </a:r>
                <a:r>
                  <a:rPr lang="en-US" altLang="zh-CN" dirty="0"/>
                  <a:t>; 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设</a:t>
                </a:r>
                <a:r>
                  <a:rPr lang="en-US" altLang="zh-CN" i="1" dirty="0"/>
                  <a:t>A'B'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BC</a:t>
                </a:r>
                <a:r>
                  <a:rPr lang="zh-CN" altLang="zh-CN" dirty="0"/>
                  <a:t>的交点为</a:t>
                </a:r>
                <a:r>
                  <a:rPr lang="en-US" altLang="zh-CN" i="1" dirty="0"/>
                  <a:t>M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当</a:t>
                </a:r>
                <a:r>
                  <a:rPr lang="en-US" altLang="zh-CN" i="1" dirty="0"/>
                  <a:t>M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A'B'</a:t>
                </a:r>
                <a:r>
                  <a:rPr lang="zh-CN" altLang="zh-CN" dirty="0"/>
                  <a:t>的中点时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求</a:t>
                </a:r>
                <a:r>
                  <a:rPr lang="zh-CN" altLang="zh-CN" dirty="0"/>
                  <a:t>线段</a:t>
                </a:r>
                <a:r>
                  <a:rPr lang="en-US" altLang="zh-CN" i="1" dirty="0" smtClean="0"/>
                  <a:t>PQ</a:t>
                </a:r>
                <a:r>
                  <a:rPr lang="zh-CN" altLang="zh-CN" dirty="0" smtClean="0"/>
                  <a:t>的</a:t>
                </a:r>
                <a:r>
                  <a:rPr lang="zh-CN" altLang="zh-CN" dirty="0"/>
                  <a:t>长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在旋转过程中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当点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Q</a:t>
                </a:r>
                <a:r>
                  <a:rPr lang="zh-CN" altLang="zh-CN" dirty="0"/>
                  <a:t>分别在</a:t>
                </a:r>
                <a:r>
                  <a:rPr lang="en-US" altLang="zh-CN" i="1" dirty="0"/>
                  <a:t>CA'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CB'</a:t>
                </a:r>
                <a:r>
                  <a:rPr lang="zh-CN" altLang="zh-CN" dirty="0"/>
                  <a:t>的延长线上时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试探究</a:t>
                </a:r>
                <a:r>
                  <a:rPr lang="zh-CN" altLang="zh-CN" dirty="0" smtClean="0"/>
                  <a:t>四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边形</a:t>
                </a:r>
                <a:r>
                  <a:rPr lang="en-US" altLang="zh-CN" i="1" dirty="0" smtClean="0"/>
                  <a:t>PA'B'Q</a:t>
                </a:r>
                <a:r>
                  <a:rPr lang="zh-CN" altLang="zh-CN" dirty="0"/>
                  <a:t>的面积是否存在最小值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若存在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求出四边形</a:t>
                </a:r>
                <a:r>
                  <a:rPr lang="en-US" altLang="zh-CN" i="1" dirty="0"/>
                  <a:t>PA'B'Q</a:t>
                </a:r>
                <a:r>
                  <a:rPr lang="zh-CN" altLang="zh-CN" dirty="0" smtClean="0"/>
                  <a:t>的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最小</a:t>
                </a:r>
                <a:r>
                  <a:rPr lang="zh-CN" altLang="zh-CN" dirty="0"/>
                  <a:t>面积</a:t>
                </a:r>
                <a:r>
                  <a:rPr lang="en-US" altLang="zh-CN" dirty="0" smtClean="0"/>
                  <a:t>;</a:t>
                </a:r>
                <a:r>
                  <a:rPr lang="zh-CN" altLang="zh-CN" dirty="0" smtClean="0"/>
                  <a:t>若</a:t>
                </a:r>
                <a:r>
                  <a:rPr lang="zh-CN" altLang="zh-CN" dirty="0"/>
                  <a:t>不存在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请说明理由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6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717953" y="1742986"/>
            <a:ext cx="2255683" cy="1338246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717953" y="3002580"/>
            <a:ext cx="2270847" cy="138752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当</a:t>
            </a:r>
            <a:r>
              <a:rPr lang="en-US" altLang="zh-CN" i="1" dirty="0"/>
              <a:t>P</a:t>
            </a:r>
            <a:r>
              <a:rPr lang="zh-CN" altLang="zh-CN" dirty="0"/>
              <a:t>与</a:t>
            </a:r>
            <a:r>
              <a:rPr lang="en-US" altLang="zh-CN" i="1" dirty="0"/>
              <a:t>A'</a:t>
            </a:r>
            <a:r>
              <a:rPr lang="zh-CN" altLang="zh-CN" dirty="0"/>
              <a:t>重合时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ACA'</a:t>
            </a:r>
            <a:r>
              <a:rPr lang="zh-CN" altLang="zh-CN" dirty="0"/>
              <a:t>的度数为</a:t>
            </a:r>
            <a:r>
              <a:rPr lang="zh-CN" altLang="zh-CN" i="1" u="sng" dirty="0"/>
              <a:t>　　　　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622437" y="2905127"/>
            <a:ext cx="5007626" cy="2970911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8119243" y="149804"/>
            <a:ext cx="1007007" cy="7375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3200" b="1" dirty="0">
                <a:solidFill>
                  <a:srgbClr val="FF0000"/>
                </a:solidFill>
                <a:ea typeface="方正书宋_GBK" panose="02000000000000000000" charset="-122"/>
                <a:cs typeface="Times New Roman" panose="02020603050405020304" charset="0"/>
              </a:rPr>
              <a:t>60°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28600" y="887314"/>
                <a:ext cx="11760200" cy="79355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>
                    <a:solidFill>
                      <a:srgbClr val="FF0000"/>
                    </a:solidFill>
                  </a:rPr>
                  <a:t>解析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由旋转可得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AC=A'C=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2,∵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ACB=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90°,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AB=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AC=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en-US" altLang="zh-CN" dirty="0"/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887314"/>
                <a:ext cx="11760200" cy="793551"/>
              </a:xfrm>
              <a:prstGeom prst="rect">
                <a:avLst/>
              </a:prstGeom>
              <a:blipFill rotWithShape="1">
                <a:blip r:embed="rId2"/>
                <a:stretch>
                  <a:fillRect t="-28" b="-1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28600" y="1680865"/>
                <a:ext cx="11760200" cy="79387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dirty="0"/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680865"/>
                <a:ext cx="11760200" cy="793872"/>
              </a:xfrm>
              <a:prstGeom prst="rect">
                <a:avLst/>
              </a:prstGeom>
              <a:blipFill rotWithShape="1">
                <a:blip r:embed="rId3"/>
                <a:stretch>
                  <a:fillRect t="-3" b="-14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28600" y="2474737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 dirty="0">
                <a:solidFill>
                  <a:srgbClr val="FF0000"/>
                </a:solidFill>
              </a:rPr>
              <a:t>AC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A'BC=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3212247"/>
                <a:ext cx="11760200" cy="117833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CA'B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,cos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A'CB=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𝑨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′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𝑪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.</a:t>
                </a:r>
                <a:r>
                  <a:rPr lang="en-US" altLang="zh-CN">
                    <a:solidFill>
                      <a:srgbClr val="FF0000"/>
                    </a:solidFill>
                  </a:rPr>
                  <a:t> </a:t>
                </a:r>
                <a:endParaRPr lang="en-US" altLang="zh-CN" dirty="0"/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212247"/>
                <a:ext cx="11760200" cy="1178336"/>
              </a:xfrm>
              <a:prstGeom prst="rect">
                <a:avLst/>
              </a:prstGeom>
              <a:blipFill rotWithShape="1">
                <a:blip r:embed="rId4"/>
                <a:stretch>
                  <a:fillRect t="-35" b="-13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内容占位符 1"/>
          <p:cNvSpPr txBox="1"/>
          <p:nvPr/>
        </p:nvSpPr>
        <p:spPr>
          <a:xfrm>
            <a:off x="228600" y="4390583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A'CB=</a:t>
            </a:r>
            <a:r>
              <a:rPr lang="en-US" altLang="zh-CN" dirty="0">
                <a:solidFill>
                  <a:srgbClr val="FF0000"/>
                </a:solidFill>
              </a:rPr>
              <a:t>30°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ACA'=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dirty="0"/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5128093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故</a:t>
            </a:r>
            <a:r>
              <a:rPr lang="zh-CN" altLang="zh-CN" dirty="0">
                <a:solidFill>
                  <a:srgbClr val="FF0000"/>
                </a:solidFill>
              </a:rPr>
              <a:t>填</a:t>
            </a:r>
            <a:r>
              <a:rPr lang="en-US" altLang="zh-CN" dirty="0">
                <a:solidFill>
                  <a:srgbClr val="FF0000"/>
                </a:solidFill>
              </a:rPr>
              <a:t>60°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r>
              <a:rPr lang="en-US" altLang="zh-CN" dirty="0"/>
              <a:t> </a:t>
            </a:r>
            <a:endParaRPr lang="en-US" altLang="zh-CN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设</a:t>
            </a:r>
            <a:r>
              <a:rPr lang="en-US" altLang="zh-CN" i="1" dirty="0"/>
              <a:t>A'B'</a:t>
            </a:r>
            <a:r>
              <a:rPr lang="zh-CN" altLang="zh-CN" dirty="0"/>
              <a:t>与</a:t>
            </a:r>
            <a:r>
              <a:rPr lang="en-US" altLang="zh-CN" i="1" dirty="0"/>
              <a:t>BC</a:t>
            </a:r>
            <a:r>
              <a:rPr lang="zh-CN" altLang="zh-CN" dirty="0"/>
              <a:t>的交点为</a:t>
            </a:r>
            <a:r>
              <a:rPr lang="en-US" altLang="zh-CN" i="1" dirty="0"/>
              <a:t>M</a:t>
            </a:r>
            <a:r>
              <a:rPr lang="en-US" altLang="zh-CN" dirty="0"/>
              <a:t>,</a:t>
            </a:r>
            <a:r>
              <a:rPr lang="zh-CN" altLang="zh-CN" dirty="0"/>
              <a:t>当</a:t>
            </a:r>
            <a:r>
              <a:rPr lang="en-US" altLang="zh-CN" i="1" dirty="0"/>
              <a:t>M</a:t>
            </a:r>
            <a:r>
              <a:rPr lang="zh-CN" altLang="zh-CN" dirty="0"/>
              <a:t>为</a:t>
            </a:r>
            <a:r>
              <a:rPr lang="en-US" altLang="zh-CN" i="1" dirty="0"/>
              <a:t>A'B'</a:t>
            </a:r>
            <a:r>
              <a:rPr lang="zh-CN" altLang="zh-CN" dirty="0"/>
              <a:t>的中点时</a:t>
            </a:r>
            <a:r>
              <a:rPr lang="en-US" altLang="zh-CN" dirty="0"/>
              <a:t>,</a:t>
            </a:r>
            <a:endParaRPr lang="en-US" altLang="zh-CN" dirty="0"/>
          </a:p>
          <a:p>
            <a:r>
              <a:rPr lang="zh-CN" altLang="zh-CN" dirty="0"/>
              <a:t>求线段</a:t>
            </a:r>
            <a:r>
              <a:rPr lang="en-US" altLang="zh-CN" i="1" dirty="0"/>
              <a:t>PQ</a:t>
            </a:r>
            <a:r>
              <a:rPr lang="zh-CN" altLang="zh-CN" dirty="0"/>
              <a:t>的长</a:t>
            </a:r>
            <a:r>
              <a:rPr lang="en-US" altLang="zh-CN" dirty="0" smtClean="0"/>
              <a:t>;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r>
              <a:rPr lang="en-US" altLang="zh-CN" dirty="0">
                <a:solidFill>
                  <a:srgbClr val="FF0000"/>
                </a:solidFill>
              </a:rPr>
              <a:t> 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578661" y="1334756"/>
            <a:ext cx="4511739" cy="2756755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179985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在</a:t>
            </a:r>
            <a:r>
              <a:rPr lang="en-US" altLang="zh-CN" dirty="0" err="1">
                <a:solidFill>
                  <a:srgbClr val="FF0000"/>
                </a:solidFill>
              </a:rPr>
              <a:t>Rt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A'CB'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为</a:t>
            </a:r>
            <a:r>
              <a:rPr lang="en-US" altLang="zh-CN" i="1" dirty="0">
                <a:solidFill>
                  <a:srgbClr val="FF0000"/>
                </a:solidFill>
              </a:rPr>
              <a:t>A'B'</a:t>
            </a:r>
            <a:r>
              <a:rPr lang="zh-CN" altLang="zh-CN" dirty="0">
                <a:solidFill>
                  <a:srgbClr val="FF0000"/>
                </a:solidFill>
              </a:rPr>
              <a:t>的</a:t>
            </a:r>
            <a:r>
              <a:rPr lang="zh-CN" altLang="zh-CN">
                <a:solidFill>
                  <a:srgbClr val="FF0000"/>
                </a:solidFill>
              </a:rPr>
              <a:t>中点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253736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MA'=MB'=MC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A'CM=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MA'C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274878"/>
            <a:ext cx="11760200" cy="80868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旋转可得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MA'C=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A'CM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28600" y="4083561"/>
                <a:ext cx="11760200" cy="9149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tan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PCB=tan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083561"/>
                <a:ext cx="11760200" cy="914994"/>
              </a:xfrm>
              <a:prstGeom prst="rect">
                <a:avLst/>
              </a:prstGeom>
              <a:blipFill rotWithShape="1">
                <a:blip r:embed="rId2"/>
                <a:stretch>
                  <a:fillRect t="-56" b="5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28600" y="4998555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PB=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BC=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4998555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t="-51" b="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333828" y="224971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PBC=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33828" y="1150865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BQC+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BPC=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BCP+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BPC=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33828" y="2076759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BQC=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333828" y="3002653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tan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BQC=tan 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28" y="3002653"/>
                <a:ext cx="11760200" cy="925894"/>
              </a:xfrm>
              <a:prstGeom prst="rect">
                <a:avLst/>
              </a:prstGeom>
              <a:blipFill rotWithShape="1">
                <a:blip r:embed="rId1"/>
                <a:stretch>
                  <a:fillRect l="-4" t="-40" r="4" b="4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333828" y="3928547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CBQ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𝑩𝑪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𝑩𝑸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28" y="3928547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4" t="-47" r="4" b="5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333828" y="4854441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BQ=BC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×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num>
                      <m:den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28" y="4854441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4" t="-54" r="4" b="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333828" y="5780335"/>
                <a:ext cx="11760200" cy="894797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PQ=PB+BQ=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+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𝟕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r>
                  <a:rPr lang="en-US" altLang="zh-CN" dirty="0"/>
                  <a:t> </a:t>
                </a:r>
                <a:endParaRPr lang="en-US" altLang="zh-CN" dirty="0"/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3828" y="5780335"/>
                <a:ext cx="11760200" cy="894797"/>
              </a:xfrm>
              <a:prstGeom prst="rect">
                <a:avLst/>
              </a:prstGeom>
              <a:blipFill rotWithShape="1">
                <a:blip r:embed="rId4"/>
                <a:stretch>
                  <a:fillRect l="-4" t="-63" r="4" b="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6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3)</a:t>
            </a:r>
            <a:r>
              <a:rPr lang="zh-CN" altLang="zh-CN" dirty="0"/>
              <a:t>在旋转过程中</a:t>
            </a:r>
            <a:r>
              <a:rPr lang="en-US" altLang="zh-CN" dirty="0"/>
              <a:t>,</a:t>
            </a:r>
            <a:r>
              <a:rPr lang="zh-CN" altLang="zh-CN" dirty="0"/>
              <a:t>当点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Q</a:t>
            </a:r>
            <a:r>
              <a:rPr lang="zh-CN" altLang="zh-CN" dirty="0"/>
              <a:t>分别在</a:t>
            </a:r>
            <a:r>
              <a:rPr lang="en-US" altLang="zh-CN" i="1" dirty="0"/>
              <a:t>CA'</a:t>
            </a:r>
            <a:r>
              <a:rPr lang="en-US" altLang="zh-CN" dirty="0"/>
              <a:t>,</a:t>
            </a:r>
            <a:r>
              <a:rPr lang="en-US" altLang="zh-CN" i="1" dirty="0"/>
              <a:t>CB'</a:t>
            </a:r>
            <a:r>
              <a:rPr lang="zh-CN" altLang="zh-CN" dirty="0"/>
              <a:t>的延长线上时</a:t>
            </a:r>
            <a:r>
              <a:rPr lang="en-US" altLang="zh-CN" dirty="0"/>
              <a:t>,</a:t>
            </a:r>
            <a:r>
              <a:rPr lang="zh-CN" altLang="zh-CN" dirty="0"/>
              <a:t>试探究四</a:t>
            </a:r>
            <a:endParaRPr lang="en-US" altLang="zh-CN" dirty="0"/>
          </a:p>
          <a:p>
            <a:pPr>
              <a:lnSpc>
                <a:spcPts val="6500"/>
              </a:lnSpc>
            </a:pPr>
            <a:r>
              <a:rPr lang="zh-CN" altLang="zh-CN" dirty="0"/>
              <a:t>边形</a:t>
            </a:r>
            <a:r>
              <a:rPr lang="en-US" altLang="zh-CN" i="1" dirty="0"/>
              <a:t>PA'B'Q</a:t>
            </a:r>
            <a:r>
              <a:rPr lang="zh-CN" altLang="zh-CN" dirty="0"/>
              <a:t>的面积是否存在最小值</a:t>
            </a:r>
            <a:r>
              <a:rPr lang="en-US" altLang="zh-CN" i="1" dirty="0"/>
              <a:t>.</a:t>
            </a:r>
            <a:r>
              <a:rPr lang="zh-CN" altLang="zh-CN" dirty="0"/>
              <a:t>若存在</a:t>
            </a:r>
            <a:r>
              <a:rPr lang="en-US" altLang="zh-CN" dirty="0"/>
              <a:t>,</a:t>
            </a:r>
            <a:r>
              <a:rPr lang="zh-CN" altLang="zh-CN" dirty="0"/>
              <a:t>求出四边形</a:t>
            </a:r>
            <a:r>
              <a:rPr lang="en-US" altLang="zh-CN" i="1" dirty="0"/>
              <a:t>PA'B'Q</a:t>
            </a:r>
            <a:r>
              <a:rPr lang="zh-CN" altLang="zh-CN" dirty="0"/>
              <a:t>的</a:t>
            </a:r>
            <a:endParaRPr lang="en-US" altLang="zh-CN" dirty="0"/>
          </a:p>
          <a:p>
            <a:pPr>
              <a:lnSpc>
                <a:spcPts val="6500"/>
              </a:lnSpc>
            </a:pPr>
            <a:r>
              <a:rPr lang="zh-CN" altLang="zh-CN" dirty="0"/>
              <a:t>最小面积</a:t>
            </a:r>
            <a:r>
              <a:rPr lang="en-US" altLang="zh-CN" dirty="0"/>
              <a:t>;</a:t>
            </a:r>
            <a:r>
              <a:rPr lang="zh-CN" altLang="zh-CN" dirty="0"/>
              <a:t>若不存在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i="1" dirty="0"/>
              <a:t>.</a:t>
            </a:r>
            <a:endParaRPr lang="zh-CN" altLang="zh-CN" dirty="0"/>
          </a:p>
          <a:p>
            <a:pPr>
              <a:lnSpc>
                <a:spcPts val="6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6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6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6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6500"/>
              </a:lnSpc>
            </a:pPr>
            <a:r>
              <a:rPr lang="en-US" altLang="zh-CN" dirty="0">
                <a:solidFill>
                  <a:srgbClr val="FF0000"/>
                </a:solidFill>
              </a:rPr>
              <a:t> 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805386" y="4229936"/>
            <a:ext cx="4342823" cy="223801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14" name="内容占位符 1"/>
              <p:cNvSpPr txBox="1"/>
              <p:nvPr/>
            </p:nvSpPr>
            <p:spPr>
              <a:xfrm>
                <a:off x="228600" y="2634342"/>
                <a:ext cx="11760200" cy="90024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300"/>
                  </a:lnSpc>
                </a:pPr>
                <a:r>
                  <a:rPr lang="en-US" altLang="zh-CN" dirty="0">
                    <a:solidFill>
                      <a:srgbClr val="FF0000"/>
                    </a:solidFill>
                  </a:rPr>
                  <a:t>(3)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解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A'B'C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ACB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4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2634342"/>
                <a:ext cx="11760200" cy="900246"/>
              </a:xfrm>
              <a:prstGeom prst="rect">
                <a:avLst/>
              </a:prstGeom>
              <a:blipFill rotWithShape="1">
                <a:blip r:embed="rId2"/>
                <a:stretch>
                  <a:fillRect t="-40" b="-294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5" name="内容占位符 1"/>
              <p:cNvSpPr txBox="1"/>
              <p:nvPr/>
            </p:nvSpPr>
            <p:spPr>
              <a:xfrm>
                <a:off x="228600" y="3534588"/>
                <a:ext cx="11760200" cy="79355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3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PA'B'Q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PCQ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A'CB'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PCQ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3534588"/>
                <a:ext cx="11760200" cy="793551"/>
              </a:xfrm>
              <a:prstGeom prst="rect">
                <a:avLst/>
              </a:prstGeom>
              <a:blipFill rotWithShape="1">
                <a:blip r:embed="rId3"/>
                <a:stretch>
                  <a:fillRect t="-22" b="-1680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内容占位符 1"/>
          <p:cNvSpPr txBox="1"/>
          <p:nvPr/>
        </p:nvSpPr>
        <p:spPr>
          <a:xfrm>
            <a:off x="228600" y="4328139"/>
            <a:ext cx="11760200" cy="78944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3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S</a:t>
            </a:r>
            <a:r>
              <a:rPr lang="zh-CN" altLang="zh-CN" baseline="-25000" dirty="0">
                <a:solidFill>
                  <a:srgbClr val="FF0000"/>
                </a:solidFill>
              </a:rPr>
              <a:t>△</a:t>
            </a:r>
            <a:r>
              <a:rPr lang="en-US" altLang="zh-CN" i="1" baseline="-25000" dirty="0">
                <a:solidFill>
                  <a:srgbClr val="FF0000"/>
                </a:solidFill>
              </a:rPr>
              <a:t>PCQ</a:t>
            </a:r>
            <a:r>
              <a:rPr lang="zh-CN" altLang="zh-CN" dirty="0">
                <a:solidFill>
                  <a:srgbClr val="FF0000"/>
                </a:solidFill>
              </a:rPr>
              <a:t>最小时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S</a:t>
            </a:r>
            <a:r>
              <a:rPr lang="zh-CN" altLang="zh-CN" baseline="-25000" dirty="0">
                <a:solidFill>
                  <a:srgbClr val="FF0000"/>
                </a:solidFill>
              </a:rPr>
              <a:t>四边形</a:t>
            </a:r>
            <a:r>
              <a:rPr lang="en-US" altLang="zh-CN" i="1" baseline="-25000" dirty="0">
                <a:solidFill>
                  <a:srgbClr val="FF0000"/>
                </a:solidFill>
              </a:rPr>
              <a:t>PA'B'Q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7" name="内容占位符 1"/>
              <p:cNvSpPr txBox="1"/>
              <p:nvPr/>
            </p:nvSpPr>
            <p:spPr>
              <a:xfrm>
                <a:off x="228600" y="5117586"/>
                <a:ext cx="11760200" cy="90024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3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PCQ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BC=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>
                    <a:solidFill>
                      <a:srgbClr val="FF0000"/>
                    </a:solidFill>
                  </a:rPr>
                  <a:t>PQ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en-US" altLang="zh-CN" i="1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5117586"/>
                <a:ext cx="11760200" cy="900246"/>
              </a:xfrm>
              <a:prstGeom prst="rect">
                <a:avLst/>
              </a:prstGeom>
              <a:blipFill rotWithShape="1">
                <a:blip r:embed="rId4"/>
                <a:stretch>
                  <a:fillRect t="-13" b="-29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内容占位符 1"/>
          <p:cNvSpPr txBox="1"/>
          <p:nvPr/>
        </p:nvSpPr>
        <p:spPr>
          <a:xfrm>
            <a:off x="228600" y="6017832"/>
            <a:ext cx="11760200" cy="90024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3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</a:t>
            </a:r>
            <a:r>
              <a:rPr lang="zh-CN" altLang="zh-CN" dirty="0">
                <a:solidFill>
                  <a:srgbClr val="FF0000"/>
                </a:solidFill>
              </a:rPr>
              <a:t>图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取</a:t>
            </a:r>
            <a:r>
              <a:rPr lang="en-US" altLang="zh-CN" i="1" dirty="0">
                <a:solidFill>
                  <a:srgbClr val="FF0000"/>
                </a:solidFill>
              </a:rPr>
              <a:t>PQ</a:t>
            </a:r>
            <a:r>
              <a:rPr lang="zh-CN" altLang="zh-CN" dirty="0">
                <a:solidFill>
                  <a:srgbClr val="FF0000"/>
                </a:solidFill>
              </a:rPr>
              <a:t>的中点</a:t>
            </a:r>
            <a:r>
              <a:rPr lang="en-US" altLang="zh-CN" i="1" dirty="0">
                <a:solidFill>
                  <a:srgbClr val="FF0000"/>
                </a:solidFill>
              </a:rPr>
              <a:t>G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en-US" altLang="zh-CN" i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47806" y="2517569"/>
            <a:ext cx="4342823" cy="223801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75771" y="152399"/>
                <a:ext cx="11760200" cy="90024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3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PCQ=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90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°,∴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CG=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PQ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PQ=</a:t>
                </a:r>
                <a:r>
                  <a:rPr lang="en-US" altLang="zh-CN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CG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152399"/>
                <a:ext cx="11760200" cy="900246"/>
              </a:xfrm>
              <a:prstGeom prst="rect">
                <a:avLst/>
              </a:prstGeom>
              <a:blipFill rotWithShape="1">
                <a:blip r:embed="rId2"/>
                <a:stretch>
                  <a:fillRect l="-2" t="-70" r="2" b="5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内容占位符 1"/>
          <p:cNvSpPr txBox="1"/>
          <p:nvPr/>
        </p:nvSpPr>
        <p:spPr>
          <a:xfrm>
            <a:off x="275771" y="105264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当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最小时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PQ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1" y="188364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此时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>
                <a:solidFill>
                  <a:srgbClr val="FF0000"/>
                </a:solidFill>
              </a:rPr>
              <a:t>PQ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1" y="271463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重合时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CG</a:t>
            </a:r>
            <a:r>
              <a:rPr lang="zh-CN" altLang="zh-CN">
                <a:solidFill>
                  <a:srgbClr val="FF0000"/>
                </a:solidFill>
              </a:rPr>
              <a:t>最小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75771" y="3545636"/>
                <a:ext cx="11760200" cy="900631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CG</a:t>
                </a:r>
                <a:r>
                  <a:rPr lang="en-US" altLang="zh-CN" i="1" baseline="-25000" dirty="0" err="1">
                    <a:solidFill>
                      <a:srgbClr val="FF0000"/>
                    </a:solidFill>
                  </a:rPr>
                  <a:t>min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PQ</a:t>
                </a:r>
                <a:r>
                  <a:rPr lang="en-US" altLang="zh-CN" i="1" baseline="-25000" dirty="0" err="1">
                    <a:solidFill>
                      <a:srgbClr val="FF0000"/>
                    </a:solidFill>
                  </a:rPr>
                  <a:t>min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3545636"/>
                <a:ext cx="11760200" cy="900631"/>
              </a:xfrm>
              <a:prstGeom prst="rect">
                <a:avLst/>
              </a:prstGeom>
              <a:blipFill rotWithShape="1">
                <a:blip r:embed="rId3"/>
                <a:stretch>
                  <a:fillRect l="-2" t="-48" r="2" b="7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75771" y="4446267"/>
                <a:ext cx="11760200" cy="1155829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由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PCQ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的最小值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×2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>
                    <a:solidFill>
                      <a:srgbClr val="FF0000"/>
                    </a:solidFill>
                  </a:rPr>
                  <a:t>3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4446267"/>
                <a:ext cx="11760200" cy="1155829"/>
              </a:xfrm>
              <a:prstGeom prst="rect">
                <a:avLst/>
              </a:prstGeom>
              <a:blipFill rotWithShape="1">
                <a:blip r:embed="rId4"/>
                <a:stretch>
                  <a:fillRect l="-2" t="-55" r="2" b="-75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5771" y="5602096"/>
                <a:ext cx="11760200" cy="1862433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此时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四边形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PA'B'Q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3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1" y="5602096"/>
                <a:ext cx="11760200" cy="1862433"/>
              </a:xfrm>
              <a:prstGeom prst="rect">
                <a:avLst/>
              </a:prstGeom>
              <a:blipFill rotWithShape="1">
                <a:blip r:embed="rId5"/>
                <a:stretch>
                  <a:fillRect l="-2" t="-7" r="2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4800"/>
                  </a:lnSpc>
                </a:pPr>
                <a:r>
                  <a:rPr lang="zh-CN" altLang="en-US" dirty="0" smtClean="0">
                    <a:solidFill>
                      <a:srgbClr val="FF0000"/>
                    </a:solidFill>
                  </a:rPr>
                  <a:t>专题过关</a:t>
                </a:r>
                <a:endParaRPr lang="en-US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1</a:t>
                </a:r>
                <a:r>
                  <a:rPr lang="en-US" altLang="zh-CN" i="1" dirty="0"/>
                  <a:t>.</a:t>
                </a:r>
                <a:r>
                  <a:rPr lang="zh-CN" altLang="zh-CN" dirty="0"/>
                  <a:t>已知等边三角形</a:t>
                </a:r>
                <a:r>
                  <a:rPr lang="en-US" altLang="zh-CN" i="1" dirty="0"/>
                  <a:t>ABC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过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点作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的垂线</a:t>
                </a:r>
                <a:r>
                  <a:rPr lang="en-US" altLang="zh-CN" i="1" dirty="0"/>
                  <a:t>l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点</a:t>
                </a:r>
                <a:r>
                  <a:rPr lang="en-US" altLang="zh-CN" i="1" dirty="0"/>
                  <a:t>P</a:t>
                </a:r>
                <a:r>
                  <a:rPr lang="zh-CN" altLang="zh-CN" dirty="0"/>
                  <a:t>为</a:t>
                </a:r>
                <a:r>
                  <a:rPr lang="en-US" altLang="zh-CN" i="1" dirty="0"/>
                  <a:t>l</a:t>
                </a:r>
                <a:r>
                  <a:rPr lang="zh-CN" altLang="zh-CN" dirty="0"/>
                  <a:t>上一动点</a:t>
                </a:r>
                <a:r>
                  <a:rPr lang="en-US" altLang="zh-CN" dirty="0"/>
                  <a:t>(</a:t>
                </a:r>
                <a:r>
                  <a:rPr lang="zh-CN" altLang="zh-CN" dirty="0"/>
                  <a:t>不</a:t>
                </a:r>
                <a:r>
                  <a:rPr lang="zh-CN" altLang="zh-CN" dirty="0" smtClean="0"/>
                  <a:t>与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点</a:t>
                </a:r>
                <a:r>
                  <a:rPr lang="en-US" altLang="zh-CN" i="1" dirty="0"/>
                  <a:t>A</a:t>
                </a:r>
                <a:r>
                  <a:rPr lang="zh-CN" altLang="zh-CN" dirty="0"/>
                  <a:t>重合</a:t>
                </a:r>
                <a:r>
                  <a:rPr lang="en-US" altLang="zh-CN" dirty="0"/>
                  <a:t>),</a:t>
                </a:r>
                <a:r>
                  <a:rPr lang="zh-CN" altLang="zh-CN" dirty="0" smtClean="0"/>
                  <a:t>连接</a:t>
                </a:r>
                <a:r>
                  <a:rPr lang="en-US" altLang="zh-CN" i="1" dirty="0"/>
                  <a:t>CP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把线段</a:t>
                </a:r>
                <a:r>
                  <a:rPr lang="en-US" altLang="zh-CN" i="1" dirty="0"/>
                  <a:t>CP</a:t>
                </a:r>
                <a:r>
                  <a:rPr lang="zh-CN" altLang="zh-CN" dirty="0"/>
                  <a:t>绕</a:t>
                </a:r>
                <a:r>
                  <a:rPr lang="zh-CN" altLang="zh-CN" dirty="0" smtClean="0"/>
                  <a:t>点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en-US" altLang="zh-CN" i="1" dirty="0" smtClean="0"/>
                  <a:t>C</a:t>
                </a:r>
                <a:r>
                  <a:rPr lang="zh-CN" altLang="zh-CN" dirty="0"/>
                  <a:t>逆时针方向旋转</a:t>
                </a:r>
                <a:r>
                  <a:rPr lang="en-US" altLang="zh-CN" dirty="0"/>
                  <a:t>60°</a:t>
                </a:r>
                <a:r>
                  <a:rPr lang="zh-CN" altLang="zh-CN" dirty="0"/>
                  <a:t>得到</a:t>
                </a:r>
                <a:r>
                  <a:rPr lang="en-US" altLang="zh-CN" i="1" dirty="0"/>
                  <a:t>CQ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连接</a:t>
                </a:r>
                <a:r>
                  <a:rPr lang="en-US" altLang="zh-CN" i="1" dirty="0"/>
                  <a:t>QB.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(1)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1,</a:t>
                </a:r>
                <a:r>
                  <a:rPr lang="zh-CN" altLang="zh-CN" dirty="0"/>
                  <a:t>直接写出线段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与</a:t>
                </a:r>
                <a:r>
                  <a:rPr lang="en-US" altLang="zh-CN" i="1" dirty="0"/>
                  <a:t>BQ</a:t>
                </a:r>
                <a:r>
                  <a:rPr lang="zh-CN" altLang="zh-CN" dirty="0"/>
                  <a:t>的数量关系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(2)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2,</a:t>
                </a:r>
                <a:r>
                  <a:rPr lang="zh-CN" altLang="zh-CN" dirty="0"/>
                  <a:t>当点</a:t>
                </a:r>
                <a:r>
                  <a:rPr lang="en-US" altLang="zh-CN" i="1" dirty="0"/>
                  <a:t>P</a:t>
                </a:r>
                <a:r>
                  <a:rPr lang="en-US" altLang="zh-CN" dirty="0"/>
                  <a:t>,</a:t>
                </a:r>
                <a:r>
                  <a:rPr lang="en-US" altLang="zh-CN" i="1" dirty="0"/>
                  <a:t>B</a:t>
                </a:r>
                <a:r>
                  <a:rPr lang="zh-CN" altLang="zh-CN" dirty="0"/>
                  <a:t>在</a:t>
                </a:r>
                <a:r>
                  <a:rPr lang="en-US" altLang="zh-CN" i="1" dirty="0"/>
                  <a:t>AC</a:t>
                </a:r>
                <a:r>
                  <a:rPr lang="zh-CN" altLang="zh-CN" dirty="0"/>
                  <a:t>同侧且</a:t>
                </a:r>
                <a:r>
                  <a:rPr lang="en-US" altLang="zh-CN" i="1" dirty="0"/>
                  <a:t>AP=AC</a:t>
                </a:r>
                <a:r>
                  <a:rPr lang="zh-CN" altLang="zh-CN" dirty="0"/>
                  <a:t>时</a:t>
                </a:r>
                <a:r>
                  <a:rPr lang="en-US" altLang="zh-CN" dirty="0" smtClean="0"/>
                  <a:t>,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求证</a:t>
                </a:r>
                <a:r>
                  <a:rPr lang="en-US" altLang="zh-CN" dirty="0"/>
                  <a:t>:</a:t>
                </a:r>
                <a:r>
                  <a:rPr lang="zh-CN" altLang="zh-CN" dirty="0"/>
                  <a:t>直线</a:t>
                </a:r>
                <a:r>
                  <a:rPr lang="en-US" altLang="zh-CN" i="1" dirty="0"/>
                  <a:t>PB</a:t>
                </a:r>
                <a:r>
                  <a:rPr lang="zh-CN" altLang="zh-CN" dirty="0" smtClean="0"/>
                  <a:t>垂直平分线段</a:t>
                </a:r>
                <a:r>
                  <a:rPr lang="en-US" altLang="zh-CN" i="1" dirty="0"/>
                  <a:t>CQ</a:t>
                </a:r>
                <a:r>
                  <a:rPr lang="en-US" altLang="zh-CN" dirty="0"/>
                  <a:t>;</a:t>
                </a:r>
                <a:endParaRPr lang="zh-CN" altLang="zh-CN" dirty="0"/>
              </a:p>
              <a:p>
                <a:pPr>
                  <a:lnSpc>
                    <a:spcPts val="4800"/>
                  </a:lnSpc>
                </a:pPr>
                <a:r>
                  <a:rPr lang="en-US" altLang="zh-CN" dirty="0"/>
                  <a:t>(3)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3,</a:t>
                </a:r>
                <a:r>
                  <a:rPr lang="zh-CN" altLang="zh-CN" dirty="0"/>
                  <a:t>若等边三角形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的边长为</a:t>
                </a:r>
                <a:r>
                  <a:rPr lang="en-US" altLang="zh-CN" dirty="0"/>
                  <a:t>4,</a:t>
                </a:r>
                <a:r>
                  <a:rPr lang="zh-CN" altLang="zh-CN" dirty="0"/>
                  <a:t>点</a:t>
                </a:r>
                <a:r>
                  <a:rPr lang="en-US" altLang="zh-CN" i="1" dirty="0" smtClean="0"/>
                  <a:t>P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B</a:t>
                </a:r>
                <a:endParaRPr lang="en-US" altLang="zh-CN" i="1" dirty="0" smtClean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分别</a:t>
                </a:r>
                <a:r>
                  <a:rPr lang="zh-CN" altLang="zh-CN" dirty="0"/>
                  <a:t>位于直线</a:t>
                </a:r>
                <a:r>
                  <a:rPr lang="en-US" altLang="zh-CN" i="1" dirty="0"/>
                  <a:t>AC</a:t>
                </a:r>
                <a:r>
                  <a:rPr lang="zh-CN" altLang="zh-CN" dirty="0" smtClean="0"/>
                  <a:t>异侧</a:t>
                </a:r>
                <a:r>
                  <a:rPr lang="en-US" altLang="zh-CN" dirty="0"/>
                  <a:t>,</a:t>
                </a:r>
                <a:r>
                  <a:rPr lang="zh-CN" altLang="zh-CN" dirty="0"/>
                  <a:t>且△</a:t>
                </a:r>
                <a:r>
                  <a:rPr lang="en-US" altLang="zh-CN" i="1" dirty="0" smtClean="0"/>
                  <a:t>APQ</a:t>
                </a:r>
                <a:r>
                  <a:rPr lang="zh-CN" altLang="zh-CN" dirty="0" smtClean="0"/>
                  <a:t>的</a:t>
                </a:r>
                <a:r>
                  <a:rPr lang="zh-CN" altLang="zh-CN" dirty="0"/>
                  <a:t>面积等于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b="1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求线段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的长度</a:t>
                </a:r>
                <a:r>
                  <a:rPr lang="en-US" altLang="zh-CN" i="1" dirty="0"/>
                  <a:t>.</a:t>
                </a:r>
                <a:endParaRPr lang="zh-CN" altLang="zh-CN" dirty="0"/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-69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694333" y="1358381"/>
            <a:ext cx="2121620" cy="2440252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683150" y="3447143"/>
            <a:ext cx="2177039" cy="2437986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860189" y="3615084"/>
            <a:ext cx="2042188" cy="26919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75771" y="181427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直接写出线段</a:t>
            </a:r>
            <a:r>
              <a:rPr lang="en-US" altLang="zh-CN" i="1" dirty="0"/>
              <a:t>AP</a:t>
            </a:r>
            <a:r>
              <a:rPr lang="zh-CN" altLang="zh-CN" dirty="0"/>
              <a:t>与</a:t>
            </a:r>
            <a:r>
              <a:rPr lang="en-US" altLang="zh-CN" i="1" dirty="0"/>
              <a:t>BQ</a:t>
            </a:r>
            <a:r>
              <a:rPr lang="zh-CN" altLang="zh-CN" dirty="0"/>
              <a:t>的数量关系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77851" y="1666880"/>
            <a:ext cx="2925423" cy="3364772"/>
          </a:xfrm>
          <a:prstGeom prst="rect">
            <a:avLst/>
          </a:prstGeom>
        </p:spPr>
      </p:pic>
      <p:sp>
        <p:nvSpPr>
          <p:cNvPr id="7" name="内容占位符 1"/>
          <p:cNvSpPr txBox="1"/>
          <p:nvPr/>
        </p:nvSpPr>
        <p:spPr>
          <a:xfrm>
            <a:off x="275771" y="95437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(1)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在等边三角形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i="1" dirty="0" smtClean="0">
                <a:solidFill>
                  <a:srgbClr val="FF0000"/>
                </a:solidFill>
              </a:rPr>
              <a:t>AC=BC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1" y="1666880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旋转可得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CP=CQ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PCQ=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75771" y="237938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PCQ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5771" y="309188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PCQ</a:t>
            </a:r>
            <a:r>
              <a:rPr lang="en-US" altLang="zh-CN" dirty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PCB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1" y="3804389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BCQ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en-US" altLang="zh-CN" dirty="0">
                <a:solidFill>
                  <a:srgbClr val="FF0000"/>
                </a:solidFill>
              </a:rPr>
              <a:t> 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ACP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>
                <a:solidFill>
                  <a:srgbClr val="FF0000"/>
                </a:solidFill>
              </a:rPr>
              <a:t>BCQ</a:t>
            </a:r>
            <a:r>
              <a:rPr lang="en-US" altLang="zh-CN">
                <a:solidFill>
                  <a:srgbClr val="FF0000"/>
                </a:solidFill>
              </a:rPr>
              <a:t>(SAS</a:t>
            </a:r>
            <a:r>
              <a:rPr lang="en-US" altLang="zh-CN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5771" y="4541899"/>
            <a:ext cx="11760200" cy="70788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AP=BQ.</a:t>
            </a:r>
            <a:r>
              <a:rPr lang="en-US" altLang="zh-CN" dirty="0"/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48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如图</a:t>
            </a:r>
            <a:r>
              <a:rPr lang="en-US" altLang="zh-CN" dirty="0"/>
              <a:t>2,</a:t>
            </a:r>
            <a:r>
              <a:rPr lang="zh-CN" altLang="zh-CN" dirty="0"/>
              <a:t>当点</a:t>
            </a:r>
            <a:r>
              <a:rPr lang="en-US" altLang="zh-CN" i="1" dirty="0"/>
              <a:t>P</a:t>
            </a:r>
            <a:r>
              <a:rPr lang="en-US" altLang="zh-CN" dirty="0"/>
              <a:t>,</a:t>
            </a:r>
            <a:r>
              <a:rPr lang="en-US" altLang="zh-CN" i="1" dirty="0"/>
              <a:t>B</a:t>
            </a:r>
            <a:r>
              <a:rPr lang="zh-CN" altLang="zh-CN" dirty="0"/>
              <a:t>在</a:t>
            </a:r>
            <a:r>
              <a:rPr lang="en-US" altLang="zh-CN" i="1" dirty="0"/>
              <a:t>AC</a:t>
            </a:r>
            <a:r>
              <a:rPr lang="zh-CN" altLang="zh-CN" dirty="0"/>
              <a:t>同侧且</a:t>
            </a:r>
            <a:r>
              <a:rPr lang="en-US" altLang="zh-CN" i="1" dirty="0"/>
              <a:t>AP=AC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求证</a:t>
            </a:r>
            <a:r>
              <a:rPr lang="en-US" altLang="zh-CN" dirty="0"/>
              <a:t>:</a:t>
            </a:r>
            <a:r>
              <a:rPr lang="zh-CN" altLang="zh-CN" dirty="0"/>
              <a:t>直线</a:t>
            </a:r>
            <a:r>
              <a:rPr lang="en-US" altLang="zh-CN" i="1" dirty="0"/>
              <a:t>PB</a:t>
            </a:r>
            <a:r>
              <a:rPr lang="zh-CN" altLang="zh-CN" dirty="0"/>
              <a:t>垂直平分线</a:t>
            </a:r>
            <a:endParaRPr lang="en-US" altLang="zh-CN" dirty="0"/>
          </a:p>
          <a:p>
            <a:r>
              <a:rPr lang="zh-CN" altLang="zh-CN" dirty="0"/>
              <a:t>段</a:t>
            </a:r>
            <a:r>
              <a:rPr lang="en-US" altLang="zh-CN" i="1" dirty="0"/>
              <a:t>CQ</a:t>
            </a:r>
            <a:r>
              <a:rPr lang="en-US" altLang="zh-CN" dirty="0" smtClean="0"/>
              <a:t>;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4800"/>
              </a:lnSpc>
            </a:pPr>
            <a:endParaRPr lang="zh-CN" altLang="zh-CN" dirty="0"/>
          </a:p>
          <a:p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4800"/>
              </a:lnSpc>
            </a:pPr>
            <a:endParaRPr lang="zh-CN" altLang="zh-CN" dirty="0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368518" y="1316851"/>
            <a:ext cx="2468442" cy="2764317"/>
          </a:xfrm>
          <a:prstGeom prst="rect">
            <a:avLst/>
          </a:prstGeom>
        </p:spPr>
      </p:pic>
      <p:sp>
        <p:nvSpPr>
          <p:cNvPr id="15" name="内容占位符 1"/>
          <p:cNvSpPr txBox="1"/>
          <p:nvPr/>
        </p:nvSpPr>
        <p:spPr>
          <a:xfrm>
            <a:off x="272143" y="159274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证明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在等边三角形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中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AC=BC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6" name="内容占位符 1"/>
          <p:cNvSpPr txBox="1"/>
          <p:nvPr/>
        </p:nvSpPr>
        <p:spPr>
          <a:xfrm>
            <a:off x="272143" y="2330255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旋转可得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CP=CQ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PCQ=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7" name="内容占位符 1"/>
          <p:cNvSpPr txBox="1"/>
          <p:nvPr/>
        </p:nvSpPr>
        <p:spPr>
          <a:xfrm>
            <a:off x="250372" y="3266538"/>
            <a:ext cx="11760200" cy="737510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PCQ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8" name="内容占位符 1"/>
          <p:cNvSpPr txBox="1"/>
          <p:nvPr/>
        </p:nvSpPr>
        <p:spPr>
          <a:xfrm>
            <a:off x="239486" y="408116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ACB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PCB=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PCQ</a:t>
            </a:r>
            <a:r>
              <a:rPr lang="en-US" altLang="zh-CN" dirty="0" smtClean="0">
                <a:solidFill>
                  <a:srgbClr val="FF0000"/>
                </a:solidFill>
                <a:latin typeface="+mn-ea"/>
              </a:rPr>
              <a:t>-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PCB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即∠</a:t>
            </a:r>
            <a:r>
              <a:rPr lang="en-US" altLang="zh-CN" i="1" dirty="0">
                <a:solidFill>
                  <a:srgbClr val="FF0000"/>
                </a:solidFill>
              </a:rPr>
              <a:t>ACP=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BCQ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9" name="内容占位符 1"/>
          <p:cNvSpPr txBox="1"/>
          <p:nvPr/>
        </p:nvSpPr>
        <p:spPr>
          <a:xfrm>
            <a:off x="228600" y="487402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ACP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BCQ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),∴</a:t>
            </a:r>
            <a:r>
              <a:rPr lang="en-US" altLang="zh-CN" i="1" dirty="0">
                <a:solidFill>
                  <a:srgbClr val="FF0000"/>
                </a:solidFill>
              </a:rPr>
              <a:t>AP=BQ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CAP=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20" name="内容占位符 1"/>
          <p:cNvSpPr txBox="1"/>
          <p:nvPr/>
        </p:nvSpPr>
        <p:spPr>
          <a:xfrm>
            <a:off x="250372" y="566689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BQ=AP=AC=BC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1"/>
          <p:cNvSpPr txBox="1"/>
          <p:nvPr/>
        </p:nvSpPr>
        <p:spPr>
          <a:xfrm>
            <a:off x="188685" y="195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AP=AC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CAP=</a:t>
            </a:r>
            <a:r>
              <a:rPr lang="en-US" altLang="zh-CN" smtClean="0">
                <a:solidFill>
                  <a:srgbClr val="FF0000"/>
                </a:solidFill>
              </a:rPr>
              <a:t>90°,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188685" y="993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BAP=</a:t>
            </a:r>
            <a:r>
              <a:rPr lang="en-US" altLang="zh-CN" smtClean="0">
                <a:solidFill>
                  <a:srgbClr val="FF0000"/>
                </a:solidFill>
              </a:rPr>
              <a:t>30°,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ABP=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APB=</a:t>
            </a:r>
            <a:r>
              <a:rPr lang="en-US" altLang="zh-CN" smtClean="0">
                <a:solidFill>
                  <a:srgbClr val="FF0000"/>
                </a:solidFill>
              </a:rPr>
              <a:t>75°,</a:t>
            </a:r>
            <a:r>
              <a:rPr lang="en-US" altLang="zh-CN" i="1" smtClean="0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188685" y="17912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CBP=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ABC+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ABP=</a:t>
            </a:r>
            <a:r>
              <a:rPr lang="en-US" altLang="zh-CN" smtClean="0">
                <a:solidFill>
                  <a:srgbClr val="FF0000"/>
                </a:solidFill>
              </a:rPr>
              <a:t>135°,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188685" y="2588904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CBD=</a:t>
            </a:r>
            <a:r>
              <a:rPr lang="en-US" altLang="zh-CN" smtClean="0">
                <a:solidFill>
                  <a:srgbClr val="FF0000"/>
                </a:solidFill>
              </a:rPr>
              <a:t>45°, 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QBD=</a:t>
            </a:r>
            <a:r>
              <a:rPr lang="en-US" altLang="zh-CN" smtClean="0">
                <a:solidFill>
                  <a:srgbClr val="FF0000"/>
                </a:solidFill>
              </a:rPr>
              <a:t>45°,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188685" y="341990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CBD=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QBD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188685" y="425089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即</a:t>
            </a:r>
            <a:r>
              <a:rPr lang="en-US" altLang="zh-CN" i="1" smtClean="0">
                <a:solidFill>
                  <a:srgbClr val="FF0000"/>
                </a:solidFill>
              </a:rPr>
              <a:t>BD</a:t>
            </a:r>
            <a:r>
              <a:rPr lang="zh-CN" altLang="zh-CN" smtClean="0">
                <a:solidFill>
                  <a:srgbClr val="FF0000"/>
                </a:solidFill>
              </a:rPr>
              <a:t>平分∠</a:t>
            </a:r>
            <a:r>
              <a:rPr lang="en-US" altLang="zh-CN" i="1" smtClean="0">
                <a:solidFill>
                  <a:srgbClr val="FF0000"/>
                </a:solidFill>
              </a:rPr>
              <a:t>CBQ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188685" y="508189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BD</a:t>
            </a:r>
            <a:r>
              <a:rPr lang="zh-CN" altLang="zh-CN" dirty="0" smtClean="0">
                <a:solidFill>
                  <a:srgbClr val="FF0000"/>
                </a:solidFill>
              </a:rPr>
              <a:t>⊥</a:t>
            </a:r>
            <a:r>
              <a:rPr lang="en-US" altLang="zh-CN" i="1" dirty="0" smtClean="0">
                <a:solidFill>
                  <a:srgbClr val="FF0000"/>
                </a:solidFill>
              </a:rPr>
              <a:t>CQ</a:t>
            </a:r>
            <a:r>
              <a:rPr lang="zh-CN" altLang="zh-CN" dirty="0" smtClean="0">
                <a:solidFill>
                  <a:srgbClr val="FF0000"/>
                </a:solidFill>
              </a:rPr>
              <a:t>且点</a:t>
            </a:r>
            <a:r>
              <a:rPr lang="en-US" altLang="zh-CN" i="1" dirty="0" smtClean="0">
                <a:solidFill>
                  <a:srgbClr val="FF0000"/>
                </a:solidFill>
              </a:rPr>
              <a:t>D</a:t>
            </a:r>
            <a:r>
              <a:rPr lang="zh-CN" altLang="zh-CN" dirty="0" smtClean="0">
                <a:solidFill>
                  <a:srgbClr val="FF0000"/>
                </a:solidFill>
              </a:rPr>
              <a:t>是</a:t>
            </a:r>
            <a:r>
              <a:rPr lang="en-US" altLang="zh-CN" i="1" dirty="0" smtClean="0">
                <a:solidFill>
                  <a:srgbClr val="FF0000"/>
                </a:solidFill>
              </a:rPr>
              <a:t>CQ</a:t>
            </a:r>
            <a:r>
              <a:rPr lang="zh-CN" altLang="zh-CN" dirty="0" smtClean="0">
                <a:solidFill>
                  <a:srgbClr val="FF0000"/>
                </a:solidFill>
              </a:rPr>
              <a:t>的中点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188685" y="5912892"/>
            <a:ext cx="11760200" cy="154144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48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即直线</a:t>
            </a:r>
            <a:r>
              <a:rPr lang="en-US" altLang="zh-CN" i="1" smtClean="0">
                <a:solidFill>
                  <a:srgbClr val="FF0000"/>
                </a:solidFill>
              </a:rPr>
              <a:t>PB</a:t>
            </a:r>
            <a:r>
              <a:rPr lang="zh-CN" altLang="zh-CN" smtClean="0">
                <a:solidFill>
                  <a:srgbClr val="FF0000"/>
                </a:solidFill>
              </a:rPr>
              <a:t>垂直平分线段</a:t>
            </a:r>
            <a:r>
              <a:rPr lang="en-US" altLang="zh-CN" i="1" smtClean="0">
                <a:solidFill>
                  <a:srgbClr val="FF0000"/>
                </a:solidFill>
              </a:rPr>
              <a:t>CQ.</a:t>
            </a:r>
            <a:r>
              <a:rPr lang="en-US" altLang="zh-CN" smtClean="0"/>
              <a:t> </a:t>
            </a:r>
            <a:endParaRPr lang="en-US" altLang="zh-CN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2" name="内容占位符 1"/>
              <p:cNvSpPr>
                <a:spLocks noGrp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</p:spPr>
            <p:txBody>
              <a:bodyPr>
                <a:noAutofit/>
              </a:bodyPr>
              <a:lstStyle/>
              <a:p>
                <a:pPr>
                  <a:lnSpc>
                    <a:spcPts val="4800"/>
                  </a:lnSpc>
                </a:pPr>
                <a:r>
                  <a:rPr lang="en-US" altLang="zh-CN" dirty="0" smtClean="0"/>
                  <a:t>(</a:t>
                </a:r>
                <a:r>
                  <a:rPr lang="en-US" altLang="zh-CN" dirty="0"/>
                  <a:t>3)</a:t>
                </a:r>
                <a:r>
                  <a:rPr lang="zh-CN" altLang="zh-CN" dirty="0"/>
                  <a:t>如图</a:t>
                </a:r>
                <a:r>
                  <a:rPr lang="en-US" altLang="zh-CN" dirty="0"/>
                  <a:t>3,</a:t>
                </a:r>
                <a:r>
                  <a:rPr lang="zh-CN" altLang="zh-CN" dirty="0"/>
                  <a:t>若等边三角形</a:t>
                </a:r>
                <a:r>
                  <a:rPr lang="en-US" altLang="zh-CN" i="1" dirty="0"/>
                  <a:t>ABC</a:t>
                </a:r>
                <a:r>
                  <a:rPr lang="zh-CN" altLang="zh-CN" dirty="0"/>
                  <a:t>的边长为</a:t>
                </a:r>
                <a:r>
                  <a:rPr lang="en-US" altLang="zh-CN" dirty="0"/>
                  <a:t>4,</a:t>
                </a:r>
                <a:r>
                  <a:rPr lang="zh-CN" altLang="zh-CN" dirty="0"/>
                  <a:t>点</a:t>
                </a:r>
                <a:r>
                  <a:rPr lang="en-US" altLang="zh-CN" i="1" dirty="0" smtClean="0"/>
                  <a:t>P</a:t>
                </a:r>
                <a:r>
                  <a:rPr lang="en-US" altLang="zh-CN" dirty="0" smtClean="0"/>
                  <a:t>,</a:t>
                </a:r>
                <a:r>
                  <a:rPr lang="en-US" altLang="zh-CN" i="1" dirty="0" smtClean="0"/>
                  <a:t>B</a:t>
                </a:r>
                <a:r>
                  <a:rPr lang="zh-CN" altLang="zh-CN" dirty="0" smtClean="0"/>
                  <a:t>分别</a:t>
                </a:r>
                <a:r>
                  <a:rPr lang="zh-CN" altLang="zh-CN" dirty="0"/>
                  <a:t>位于直线</a:t>
                </a:r>
                <a:r>
                  <a:rPr lang="en-US" altLang="zh-CN" i="1" dirty="0"/>
                  <a:t>AC</a:t>
                </a:r>
                <a:r>
                  <a:rPr lang="zh-CN" altLang="zh-CN" dirty="0" smtClean="0"/>
                  <a:t>异</a:t>
                </a:r>
                <a:endParaRPr lang="en-US" altLang="zh-CN" dirty="0"/>
              </a:p>
              <a:p>
                <a:pPr>
                  <a:lnSpc>
                    <a:spcPts val="4800"/>
                  </a:lnSpc>
                </a:pPr>
                <a:r>
                  <a:rPr lang="zh-CN" altLang="zh-CN" dirty="0" smtClean="0"/>
                  <a:t>侧</a:t>
                </a:r>
                <a:r>
                  <a:rPr lang="en-US" altLang="zh-CN" dirty="0" smtClean="0"/>
                  <a:t>,</a:t>
                </a:r>
                <a:r>
                  <a:rPr lang="zh-CN" altLang="zh-CN" dirty="0" smtClean="0"/>
                  <a:t>且</a:t>
                </a:r>
                <a:r>
                  <a:rPr lang="zh-CN" altLang="zh-CN" dirty="0"/>
                  <a:t>△</a:t>
                </a:r>
                <a:r>
                  <a:rPr lang="en-US" altLang="zh-CN" i="1" dirty="0"/>
                  <a:t>APQ</a:t>
                </a:r>
                <a:r>
                  <a:rPr lang="zh-CN" altLang="zh-CN" dirty="0"/>
                  <a:t>的面积等于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/>
                  <a:t>,</a:t>
                </a:r>
                <a:r>
                  <a:rPr lang="zh-CN" altLang="zh-CN" dirty="0"/>
                  <a:t>求线段</a:t>
                </a:r>
                <a:r>
                  <a:rPr lang="en-US" altLang="zh-CN" i="1" dirty="0"/>
                  <a:t>AP</a:t>
                </a:r>
                <a:r>
                  <a:rPr lang="zh-CN" altLang="zh-CN" dirty="0"/>
                  <a:t>的长度</a:t>
                </a:r>
                <a:r>
                  <a:rPr lang="en-US" altLang="zh-CN" i="1" dirty="0" smtClean="0"/>
                  <a:t>.</a:t>
                </a:r>
                <a:r>
                  <a:rPr lang="zh-CN" altLang="zh-CN" dirty="0"/>
                  <a:t> </a:t>
                </a:r>
                <a:endParaRPr lang="en-US" altLang="zh-CN" dirty="0" smtClean="0"/>
              </a:p>
              <a:p>
                <a:pPr>
                  <a:lnSpc>
                    <a:spcPts val="4800"/>
                  </a:lnSpc>
                </a:pPr>
                <a:endParaRPr lang="zh-CN" altLang="zh-CN" dirty="0"/>
              </a:p>
              <a:p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 smtClean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5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" name="内容占位符 1"/>
              <p:cNvSpPr>
                <a:spLocks noRot="1" noChangeAspect="1" noMove="1" noResize="1" noEditPoints="1" noAdjustHandles="1" noChangeArrowheads="1" noChangeShapeType="1" noTextEdit="1"/>
              </p:cNvSpPr>
              <p:nvPr>
                <p:ph sz="quarter" idx="10"/>
              </p:nvPr>
            </p:nvSpPr>
            <p:spPr>
              <a:xfrm>
                <a:off x="228600" y="195942"/>
                <a:ext cx="11760200" cy="6502403"/>
              </a:xfrm>
              <a:blipFill rotWithShape="1">
                <a:blip r:embed="rId1"/>
                <a:stretch>
                  <a:fillRect t="-6" b="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362836" y="2305767"/>
            <a:ext cx="2022962" cy="2666631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41811" y="4355529"/>
            <a:ext cx="3416360" cy="2342816"/>
          </a:xfrm>
          <a:prstGeom prst="rect">
            <a:avLst/>
          </a:prstGeom>
        </p:spPr>
      </p:pic>
      <p:sp>
        <p:nvSpPr>
          <p:cNvPr id="9" name="内容占位符 1"/>
          <p:cNvSpPr txBox="1"/>
          <p:nvPr/>
        </p:nvSpPr>
        <p:spPr>
          <a:xfrm>
            <a:off x="272143" y="173288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:①</a:t>
            </a:r>
            <a:r>
              <a:rPr lang="zh-CN" altLang="zh-CN" dirty="0">
                <a:solidFill>
                  <a:srgbClr val="FF0000"/>
                </a:solidFill>
              </a:rPr>
              <a:t>当点</a:t>
            </a:r>
            <a:r>
              <a:rPr lang="en-US" altLang="zh-CN" i="1" dirty="0">
                <a:solidFill>
                  <a:srgbClr val="FF0000"/>
                </a:solidFill>
              </a:rPr>
              <a:t>Q</a:t>
            </a:r>
            <a:r>
              <a:rPr lang="zh-CN" altLang="zh-CN" dirty="0">
                <a:solidFill>
                  <a:srgbClr val="FF0000"/>
                </a:solidFill>
              </a:rPr>
              <a:t>在直线</a:t>
            </a:r>
            <a:r>
              <a:rPr lang="en-US" altLang="zh-CN" i="1" dirty="0">
                <a:solidFill>
                  <a:srgbClr val="FF0000"/>
                </a:solidFill>
              </a:rPr>
              <a:t>l</a:t>
            </a:r>
            <a:r>
              <a:rPr lang="zh-CN" altLang="zh-CN" dirty="0">
                <a:solidFill>
                  <a:srgbClr val="FF0000"/>
                </a:solidFill>
              </a:rPr>
              <a:t>上方时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如图所示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BQ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l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72143" y="244538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过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i="1" dirty="0">
                <a:solidFill>
                  <a:srgbClr val="FF0000"/>
                </a:solidFill>
              </a:rPr>
              <a:t>Q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QF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l</a:t>
            </a:r>
            <a:r>
              <a:rPr lang="zh-CN" altLang="zh-CN" dirty="0">
                <a:solidFill>
                  <a:srgbClr val="FF0000"/>
                </a:solidFill>
              </a:rPr>
              <a:t>于点</a:t>
            </a:r>
            <a:r>
              <a:rPr lang="en-US" altLang="zh-CN" i="1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2143" y="315788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</a:t>
            </a:r>
            <a:r>
              <a:rPr lang="zh-CN" altLang="zh-CN" dirty="0">
                <a:solidFill>
                  <a:srgbClr val="FF0000"/>
                </a:solidFill>
              </a:rPr>
              <a:t>题意可得</a:t>
            </a:r>
            <a:r>
              <a:rPr lang="en-US" altLang="zh-CN" i="1" dirty="0">
                <a:solidFill>
                  <a:srgbClr val="FF0000"/>
                </a:solidFill>
              </a:rPr>
              <a:t>AC=BC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PC=CQ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PCQ=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ACB=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72143" y="387039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ACP=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BCQ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APC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BQC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72143" y="476199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AP=BQ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CBQ=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CAP=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28600" y="568490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CAB=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ABC=</a:t>
            </a:r>
            <a:r>
              <a:rPr lang="en-US" altLang="zh-CN" dirty="0">
                <a:solidFill>
                  <a:srgbClr val="FF0000"/>
                </a:solidFill>
              </a:rPr>
              <a:t>60°,</a:t>
            </a:r>
            <a:r>
              <a:rPr lang="en-US" altLang="zh-CN" i="1" dirty="0">
                <a:solidFill>
                  <a:srgbClr val="FF0000"/>
                </a:solidFill>
              </a:rPr>
              <a:t> 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ABE=</a:t>
            </a:r>
            <a:r>
              <a:rPr lang="en-US" altLang="zh-CN" dirty="0">
                <a:solidFill>
                  <a:srgbClr val="FF0000"/>
                </a:solidFill>
              </a:rPr>
              <a:t>30</a:t>
            </a:r>
            <a:r>
              <a:rPr lang="en-US" altLang="zh-CN" dirty="0" smtClean="0">
                <a:solidFill>
                  <a:srgbClr val="FF0000"/>
                </a:solidFill>
              </a:rPr>
              <a:t>°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257362" y="3833165"/>
            <a:ext cx="2977849" cy="204210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5" name="内容占位符 1"/>
              <p:cNvSpPr txBox="1"/>
              <p:nvPr/>
            </p:nvSpPr>
            <p:spPr>
              <a:xfrm>
                <a:off x="217715" y="203200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dirty="0" smtClean="0">
                    <a:solidFill>
                      <a:srgbClr val="FF0000"/>
                    </a:solidFill>
                  </a:rPr>
                  <a:t>∵</a:t>
                </a:r>
                <a:r>
                  <a:rPr lang="en-US" altLang="zh-CN" i="1" dirty="0" smtClean="0">
                    <a:solidFill>
                      <a:srgbClr val="FF0000"/>
                    </a:solidFill>
                  </a:rPr>
                  <a:t>AB=AC=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4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AE=BE=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∠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BEF=</a:t>
                </a:r>
                <a:r>
                  <a:rPr lang="en-US" altLang="zh-CN">
                    <a:solidFill>
                      <a:srgbClr val="FF0000"/>
                    </a:solidFill>
                  </a:rPr>
                  <a:t>60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°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5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203200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5" r="5" b="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17715" y="1129094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设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AP=t</a:t>
                </a:r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则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BQ=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t</a:t>
                </a:r>
                <a:r>
                  <a:rPr lang="en-US" altLang="zh-CN" dirty="0" err="1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 err="1">
                    <a:solidFill>
                      <a:srgbClr val="FF0000"/>
                    </a:solidFill>
                  </a:rPr>
                  <a:t>EQ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t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1129094"/>
                <a:ext cx="11760200" cy="925894"/>
              </a:xfrm>
              <a:prstGeom prst="rect">
                <a:avLst/>
              </a:prstGeom>
              <a:blipFill rotWithShape="1">
                <a:blip r:embed="rId3"/>
                <a:stretch>
                  <a:fillRect l="-5" t="-7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17715" y="2054988"/>
                <a:ext cx="11760200" cy="13996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 QF=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EQ=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APQ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2054988"/>
                <a:ext cx="11760200" cy="1399614"/>
              </a:xfrm>
              <a:prstGeom prst="rect">
                <a:avLst/>
              </a:prstGeom>
              <a:blipFill rotWithShape="1">
                <a:blip r:embed="rId4"/>
                <a:stretch>
                  <a:fillRect l="-5" t="-9" r="5" b="1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17715" y="3454602"/>
                <a:ext cx="11760200" cy="13996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𝒕</m:t>
                        </m:r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r>
                  <a:rPr lang="zh-CN" altLang="zh-CN" dirty="0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t=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t=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3454602"/>
                <a:ext cx="11760200" cy="1399614"/>
              </a:xfrm>
              <a:prstGeom prst="rect">
                <a:avLst/>
              </a:prstGeom>
              <a:blipFill rotWithShape="1">
                <a:blip r:embed="rId5"/>
                <a:stretch>
                  <a:fillRect l="-5" t="-14" r="5" b="2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17715" y="4854216"/>
                <a:ext cx="11760200" cy="224234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的长为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715" y="4854216"/>
                <a:ext cx="11760200" cy="2242345"/>
              </a:xfrm>
              <a:prstGeom prst="rect">
                <a:avLst/>
              </a:prstGeom>
              <a:blipFill rotWithShape="1">
                <a:blip r:embed="rId6"/>
                <a:stretch>
                  <a:fillRect l="-5" t="-12" r="5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6496072" y="3738502"/>
            <a:ext cx="3921967" cy="2515755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304800" y="21045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②</a:t>
            </a:r>
            <a:r>
              <a:rPr lang="zh-CN" altLang="zh-CN" smtClean="0">
                <a:solidFill>
                  <a:srgbClr val="FF0000"/>
                </a:solidFill>
              </a:rPr>
              <a:t>当点</a:t>
            </a:r>
            <a:r>
              <a:rPr lang="en-US" altLang="zh-CN" i="1" smtClean="0">
                <a:solidFill>
                  <a:srgbClr val="FF0000"/>
                </a:solidFill>
              </a:rPr>
              <a:t>Q</a:t>
            </a:r>
            <a:r>
              <a:rPr lang="zh-CN" altLang="zh-CN" smtClean="0">
                <a:solidFill>
                  <a:srgbClr val="FF0000"/>
                </a:solidFill>
              </a:rPr>
              <a:t>在直线</a:t>
            </a:r>
            <a:r>
              <a:rPr lang="en-US" altLang="zh-CN" i="1" smtClean="0">
                <a:solidFill>
                  <a:srgbClr val="FF0000"/>
                </a:solidFill>
              </a:rPr>
              <a:t>l</a:t>
            </a:r>
            <a:r>
              <a:rPr lang="zh-CN" altLang="zh-CN" smtClean="0">
                <a:solidFill>
                  <a:srgbClr val="FF0000"/>
                </a:solidFill>
              </a:rPr>
              <a:t>下方时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04800" y="100811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如图所示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04800" y="180576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 smtClean="0">
                <a:solidFill>
                  <a:srgbClr val="FF0000"/>
                </a:solidFill>
              </a:rPr>
              <a:t>BQ</a:t>
            </a:r>
            <a:r>
              <a:rPr lang="zh-CN" altLang="zh-CN" smtClean="0">
                <a:solidFill>
                  <a:srgbClr val="FF0000"/>
                </a:solidFill>
              </a:rPr>
              <a:t>交</a:t>
            </a:r>
            <a:r>
              <a:rPr lang="en-US" altLang="zh-CN" i="1" smtClean="0">
                <a:solidFill>
                  <a:srgbClr val="FF0000"/>
                </a:solidFill>
              </a:rPr>
              <a:t>l</a:t>
            </a:r>
            <a:r>
              <a:rPr lang="zh-CN" altLang="zh-CN" smtClean="0">
                <a:solidFill>
                  <a:srgbClr val="FF0000"/>
                </a:solidFill>
              </a:rPr>
              <a:t>于点</a:t>
            </a:r>
            <a:r>
              <a:rPr lang="en-US" altLang="zh-CN" i="1" smtClean="0">
                <a:solidFill>
                  <a:srgbClr val="FF0000"/>
                </a:solidFill>
              </a:rPr>
              <a:t>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过点</a:t>
            </a:r>
            <a:r>
              <a:rPr lang="en-US" altLang="zh-CN" i="1" smtClean="0">
                <a:solidFill>
                  <a:srgbClr val="FF0000"/>
                </a:solidFill>
              </a:rPr>
              <a:t>Q</a:t>
            </a:r>
            <a:r>
              <a:rPr lang="zh-CN" altLang="zh-CN" smtClean="0">
                <a:solidFill>
                  <a:srgbClr val="FF0000"/>
                </a:solidFill>
              </a:rPr>
              <a:t>作</a:t>
            </a:r>
            <a:r>
              <a:rPr lang="en-US" altLang="zh-CN" i="1" smtClean="0">
                <a:solidFill>
                  <a:srgbClr val="FF0000"/>
                </a:solidFill>
              </a:rPr>
              <a:t>QF</a:t>
            </a:r>
            <a:r>
              <a:rPr lang="zh-CN" altLang="zh-CN" smtClean="0">
                <a:solidFill>
                  <a:srgbClr val="FF0000"/>
                </a:solidFill>
              </a:rPr>
              <a:t>⊥</a:t>
            </a:r>
            <a:r>
              <a:rPr lang="en-US" altLang="zh-CN" i="1" smtClean="0">
                <a:solidFill>
                  <a:srgbClr val="FF0000"/>
                </a:solidFill>
              </a:rPr>
              <a:t>l</a:t>
            </a:r>
            <a:r>
              <a:rPr lang="zh-CN" altLang="zh-CN" smtClean="0">
                <a:solidFill>
                  <a:srgbClr val="FF0000"/>
                </a:solidFill>
              </a:rPr>
              <a:t>于点</a:t>
            </a:r>
            <a:r>
              <a:rPr lang="en-US" altLang="zh-CN" i="1" smtClean="0">
                <a:solidFill>
                  <a:srgbClr val="FF0000"/>
                </a:solidFill>
              </a:rPr>
              <a:t>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04800" y="260341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由题意可得</a:t>
            </a:r>
            <a:r>
              <a:rPr lang="en-US" altLang="zh-CN" i="1" smtClean="0">
                <a:solidFill>
                  <a:srgbClr val="FF0000"/>
                </a:solidFill>
              </a:rPr>
              <a:t>AC=BC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en-US" altLang="zh-CN" i="1" smtClean="0">
                <a:solidFill>
                  <a:srgbClr val="FF0000"/>
                </a:solidFill>
              </a:rPr>
              <a:t>PC=CQ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PCQ=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ACB=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04800" y="340107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ACP=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BCQ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304800" y="419872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APC</a:t>
            </a:r>
            <a:r>
              <a:rPr lang="zh-CN" altLang="zh-CN" smtClean="0">
                <a:solidFill>
                  <a:srgbClr val="FF0000"/>
                </a:solidFill>
              </a:rPr>
              <a:t>≌△</a:t>
            </a:r>
            <a:r>
              <a:rPr lang="en-US" altLang="zh-CN" i="1" smtClean="0">
                <a:solidFill>
                  <a:srgbClr val="FF0000"/>
                </a:solidFill>
              </a:rPr>
              <a:t>BQC</a:t>
            </a:r>
            <a:r>
              <a:rPr lang="en-US" altLang="zh-CN" smtClean="0">
                <a:solidFill>
                  <a:srgbClr val="FF0000"/>
                </a:solidFill>
              </a:rPr>
              <a:t>(SAS),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304800" y="499638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AP=BQ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CBQ=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CAP=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i="1" smtClean="0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304800" y="5794034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CAB=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en-US" altLang="zh-CN" smtClean="0">
                <a:solidFill>
                  <a:srgbClr val="FF0000"/>
                </a:solidFill>
              </a:rPr>
              <a:t>60°,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600145" y="2295141"/>
            <a:ext cx="3921967" cy="2515755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75772" y="181428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ABE=</a:t>
            </a:r>
            <a:r>
              <a:rPr lang="en-US" altLang="zh-CN">
                <a:solidFill>
                  <a:srgbClr val="FF0000"/>
                </a:solidFill>
              </a:rPr>
              <a:t>30</a:t>
            </a:r>
            <a:r>
              <a:rPr lang="en-US" altLang="zh-CN" smtClean="0">
                <a:solidFill>
                  <a:srgbClr val="FF0000"/>
                </a:solidFill>
              </a:rPr>
              <a:t>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75772" y="1107322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BEF=</a:t>
            </a:r>
            <a:r>
              <a:rPr lang="en-US" altLang="zh-CN" dirty="0">
                <a:solidFill>
                  <a:srgbClr val="FF0000"/>
                </a:solidFill>
              </a:rPr>
              <a:t>120°,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QEF=</a:t>
            </a:r>
            <a:r>
              <a:rPr lang="en-US" altLang="zh-CN">
                <a:solidFill>
                  <a:srgbClr val="FF0000"/>
                </a:solidFill>
              </a:rPr>
              <a:t>60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75772" y="2033216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>
                <a:solidFill>
                  <a:srgbClr val="FF0000"/>
                </a:solidFill>
              </a:rPr>
              <a:t>AB=AC=</a:t>
            </a:r>
            <a:r>
              <a:rPr lang="en-US" altLang="zh-CN">
                <a:solidFill>
                  <a:srgbClr val="FF0000"/>
                </a:solidFill>
              </a:rPr>
              <a:t>4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75772" y="2959110"/>
                <a:ext cx="11760200" cy="92589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AE=BE=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2959110"/>
                <a:ext cx="11760200" cy="925894"/>
              </a:xfrm>
              <a:prstGeom prst="rect">
                <a:avLst/>
              </a:prstGeom>
              <a:blipFill rotWithShape="1">
                <a:blip r:embed="rId2"/>
                <a:stretch>
                  <a:fillRect l="-2" t="-1" r="2" b="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内容占位符 1"/>
          <p:cNvSpPr txBox="1"/>
          <p:nvPr/>
        </p:nvSpPr>
        <p:spPr>
          <a:xfrm>
            <a:off x="275772" y="3885004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>
                <a:solidFill>
                  <a:srgbClr val="FF0000"/>
                </a:solidFill>
              </a:rPr>
              <a:t>AP=m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75772" y="4810897"/>
            <a:ext cx="11760200" cy="92589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6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则</a:t>
            </a:r>
            <a:r>
              <a:rPr lang="en-US" altLang="zh-CN" i="1" dirty="0">
                <a:solidFill>
                  <a:srgbClr val="FF0000"/>
                </a:solidFill>
              </a:rPr>
              <a:t>BQ=m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2" name="内容占位符 1"/>
              <p:cNvSpPr txBox="1"/>
              <p:nvPr/>
            </p:nvSpPr>
            <p:spPr>
              <a:xfrm>
                <a:off x="275772" y="5736791"/>
                <a:ext cx="11760200" cy="188769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ts val="6500"/>
                  </a:lnSpc>
                </a:pPr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EQ=m</a:t>
                </a:r>
                <a:r>
                  <a:rPr lang="en-US" altLang="zh-CN" dirty="0">
                    <a:solidFill>
                      <a:srgbClr val="FF0000"/>
                    </a:solidFill>
                    <a:latin typeface="+mn-ea"/>
                  </a:rPr>
                  <a:t>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2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5772" y="5736791"/>
                <a:ext cx="11760200" cy="1887696"/>
              </a:xfrm>
              <a:prstGeom prst="rect">
                <a:avLst/>
              </a:prstGeom>
              <a:blipFill rotWithShape="1">
                <a:blip r:embed="rId3"/>
                <a:stretch>
                  <a:fillRect l="-2" t="-11" r="2" b="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46098" y="1627579"/>
            <a:ext cx="3921967" cy="251575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内容占位符 1"/>
              <p:cNvSpPr txBox="1"/>
              <p:nvPr/>
            </p:nvSpPr>
            <p:spPr>
              <a:xfrm>
                <a:off x="246743" y="239484"/>
                <a:ext cx="11760200" cy="13996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在</a:t>
                </a:r>
                <a:r>
                  <a:rPr lang="en-US" altLang="zh-CN" dirty="0" err="1">
                    <a:solidFill>
                      <a:srgbClr val="FF0000"/>
                    </a:solidFill>
                  </a:rPr>
                  <a:t>Rt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EFQ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EQ=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6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239484"/>
                <a:ext cx="11760200" cy="1399614"/>
              </a:xfrm>
              <a:prstGeom prst="rect">
                <a:avLst/>
              </a:prstGeom>
              <a:blipFill rotWithShape="1">
                <a:blip r:embed="rId2"/>
                <a:stretch>
                  <a:fillRect l="-3" t="-6" r="3" b="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46743" y="1639098"/>
                <a:ext cx="11760200" cy="1277016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mtClean="0">
                    <a:solidFill>
                      <a:srgbClr val="FF0000"/>
                    </a:solidFill>
                  </a:rPr>
                  <a:t>∴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S</a:t>
                </a:r>
                <a:r>
                  <a:rPr lang="zh-CN" altLang="zh-CN" baseline="-25000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baseline="-25000" dirty="0">
                    <a:solidFill>
                      <a:srgbClr val="FF0000"/>
                    </a:solidFill>
                  </a:rPr>
                  <a:t>APQ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QF=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1639098"/>
                <a:ext cx="11760200" cy="1277016"/>
              </a:xfrm>
              <a:prstGeom prst="rect">
                <a:avLst/>
              </a:prstGeom>
              <a:blipFill rotWithShape="1">
                <a:blip r:embed="rId3"/>
                <a:stretch>
                  <a:fillRect l="-3" t="-13" r="3" b="-78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8" name="内容占位符 1"/>
              <p:cNvSpPr txBox="1"/>
              <p:nvPr/>
            </p:nvSpPr>
            <p:spPr>
              <a:xfrm>
                <a:off x="246743" y="2916114"/>
                <a:ext cx="11760200" cy="139961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即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·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den>
                    </m:f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𝒎</m:t>
                        </m:r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𝟒</m:t>
                            </m:r>
                            <m:rad>
                              <m:radPr>
                                <m:degHide m:val="on"/>
                                <m:ctrlPr>
                                  <a:rPr lang="zh-CN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altLang="zh-CN" i="1">
                                    <a:solidFill>
                                      <a:srgbClr val="FF0000"/>
                                    </a:solidFill>
                                    <a:latin typeface="Cambria Math" panose="02040503050406030204" pitchFamily="18" charset="0"/>
                                  </a:rPr>
                                  <m:t>𝟑</m:t>
                                </m:r>
                              </m:e>
                            </m:rad>
                          </m:num>
                          <m:den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den>
                        </m:f>
                      </m:e>
                    </m:d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en-US" altLang="zh-CN" dirty="0" smtClean="0">
                    <a:solidFill>
                      <a:srgbClr val="FF0000"/>
                    </a:solidFill>
                  </a:rPr>
                  <a:t>,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8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2916114"/>
                <a:ext cx="11760200" cy="1399614"/>
              </a:xfrm>
              <a:prstGeom prst="rect">
                <a:avLst/>
              </a:prstGeom>
              <a:blipFill rotWithShape="1">
                <a:blip r:embed="rId4"/>
                <a:stretch>
                  <a:fillRect l="-3" t="-14" r="3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9" name="内容占位符 1"/>
              <p:cNvSpPr txBox="1"/>
              <p:nvPr/>
            </p:nvSpPr>
            <p:spPr>
              <a:xfrm>
                <a:off x="246743" y="4315728"/>
                <a:ext cx="11760200" cy="1282402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dirty="0" smtClean="0">
                    <a:solidFill>
                      <a:srgbClr val="FF0000"/>
                    </a:solidFill>
                  </a:rPr>
                  <a:t>解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得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1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𝟐𝟏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m</a:t>
                </a:r>
                <a:r>
                  <a:rPr lang="en-US" altLang="zh-CN" baseline="-25000" dirty="0">
                    <a:solidFill>
                      <a:srgbClr val="FF0000"/>
                    </a:solidFill>
                  </a:rPr>
                  <a:t>2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m:rPr>
                            <m:nor/>
                          </m:rP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−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𝟐𝟏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  <m:d>
                      <m:d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m:rPr>
                            <m:nor/>
                          </m:rPr>
                          <a:rPr lang="zh-CN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负值舍去</m:t>
                        </m:r>
                      </m:e>
                    </m:d>
                  </m:oMath>
                </a14:m>
                <a:r>
                  <a:rPr lang="en-US" altLang="zh-CN" i="1" dirty="0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9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4315728"/>
                <a:ext cx="11760200" cy="1282402"/>
              </a:xfrm>
              <a:prstGeom prst="rect">
                <a:avLst/>
              </a:prstGeom>
              <a:blipFill rotWithShape="1">
                <a:blip r:embed="rId5"/>
                <a:stretch>
                  <a:fillRect l="-3" t="-21" r="3" b="-69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>
        <mc:Choice xmlns:a14="http://schemas.microsoft.com/office/drawing/2010/main" Requires="a14">
          <p:sp>
            <p:nvSpPr>
              <p:cNvPr id="10" name="内容占位符 1"/>
              <p:cNvSpPr txBox="1"/>
              <p:nvPr/>
            </p:nvSpPr>
            <p:spPr>
              <a:xfrm>
                <a:off x="246743" y="5598130"/>
                <a:ext cx="11760200" cy="2244204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zh-CN" altLang="zh-CN" smtClean="0">
                    <a:solidFill>
                      <a:srgbClr val="FF0000"/>
                    </a:solidFill>
                  </a:rPr>
                  <a:t>综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上可得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AP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的长为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: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e>
                    </m:rad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zh-CN" altLang="zh-CN" dirty="0">
                    <a:solidFill>
                      <a:srgbClr val="FF0000"/>
                    </a:solidFill>
                  </a:rPr>
                  <a:t>或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𝟑</m:t>
                            </m:r>
                          </m:e>
                        </m:rad>
                        <m:r>
                          <a:rPr lang="en-US" altLang="zh-CN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+</m:t>
                        </m:r>
                        <m:rad>
                          <m:radPr>
                            <m:deg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radPr>
                          <m:deg/>
                          <m:e>
                            <m:r>
                              <a:rPr lang="en-US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  <m:t>𝟐𝟏</m:t>
                            </m:r>
                          </m:e>
                        </m:rad>
                      </m:num>
                      <m:den>
                        <m:r>
                          <a:rPr lang="en-US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𝟑</m:t>
                        </m:r>
                      </m:den>
                    </m:f>
                  </m:oMath>
                </a14:m>
                <a:r>
                  <a:rPr lang="en-US" altLang="zh-CN" i="1" dirty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  <a:p>
                <a:pPr>
                  <a:lnSpc>
                    <a:spcPts val="6500"/>
                  </a:lnSpc>
                </a:pP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0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6743" y="5598130"/>
                <a:ext cx="11760200" cy="2244204"/>
              </a:xfrm>
              <a:prstGeom prst="rect">
                <a:avLst/>
              </a:prstGeom>
              <a:blipFill rotWithShape="1">
                <a:blip r:embed="rId6"/>
                <a:stretch>
                  <a:fillRect l="-3" t="-27" r="3" b="4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/>
              <a:t>2</a:t>
            </a:r>
            <a:r>
              <a:rPr lang="en-US" altLang="zh-CN" i="1" dirty="0"/>
              <a:t>.</a:t>
            </a:r>
            <a:r>
              <a:rPr lang="zh-CN" altLang="zh-CN" dirty="0"/>
              <a:t>如图</a:t>
            </a:r>
            <a:r>
              <a:rPr lang="en-US" altLang="zh-CN" dirty="0"/>
              <a:t>1,</a:t>
            </a:r>
            <a:r>
              <a:rPr lang="zh-CN" altLang="zh-CN" dirty="0"/>
              <a:t>已知△</a:t>
            </a:r>
            <a:r>
              <a:rPr lang="en-US" altLang="zh-CN" i="1" dirty="0"/>
              <a:t>ABC</a:t>
            </a:r>
            <a:r>
              <a:rPr lang="zh-CN" altLang="zh-CN" dirty="0"/>
              <a:t>≌△</a:t>
            </a:r>
            <a:r>
              <a:rPr lang="en-US" altLang="zh-CN" i="1" dirty="0"/>
              <a:t>EBD</a:t>
            </a:r>
            <a:r>
              <a:rPr lang="en-US" altLang="zh-CN" dirty="0"/>
              <a:t>,</a:t>
            </a:r>
            <a:r>
              <a:rPr lang="zh-CN" altLang="zh-CN" dirty="0"/>
              <a:t>∠</a:t>
            </a:r>
            <a:r>
              <a:rPr lang="en-US" altLang="zh-CN" i="1" dirty="0"/>
              <a:t>ACB=</a:t>
            </a:r>
            <a:r>
              <a:rPr lang="zh-CN" altLang="zh-CN" dirty="0"/>
              <a:t>∠</a:t>
            </a:r>
            <a:r>
              <a:rPr lang="en-US" altLang="zh-CN" i="1" dirty="0"/>
              <a:t>EDB=</a:t>
            </a:r>
            <a:r>
              <a:rPr lang="en-US" altLang="zh-CN" dirty="0"/>
              <a:t>90°,</a:t>
            </a:r>
            <a:r>
              <a:rPr lang="zh-CN" altLang="zh-CN" dirty="0"/>
              <a:t>点</a:t>
            </a:r>
            <a:r>
              <a:rPr lang="en-US" altLang="zh-CN" i="1" dirty="0"/>
              <a:t>D</a:t>
            </a:r>
            <a:r>
              <a:rPr lang="zh-CN" altLang="zh-CN" dirty="0"/>
              <a:t>在</a:t>
            </a:r>
            <a:r>
              <a:rPr lang="en-US" altLang="zh-CN" i="1" dirty="0"/>
              <a:t>AB</a:t>
            </a:r>
            <a:r>
              <a:rPr lang="zh-CN" altLang="zh-CN" dirty="0"/>
              <a:t>上</a:t>
            </a:r>
            <a:r>
              <a:rPr lang="en-US" altLang="zh-CN" dirty="0" smtClean="0"/>
              <a:t>,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连接</a:t>
            </a:r>
            <a:r>
              <a:rPr lang="en-US" altLang="zh-CN" i="1" dirty="0"/>
              <a:t>CD</a:t>
            </a:r>
            <a:r>
              <a:rPr lang="zh-CN" altLang="zh-CN" dirty="0"/>
              <a:t>并延长交</a:t>
            </a:r>
            <a:r>
              <a:rPr lang="en-US" altLang="zh-CN" i="1" dirty="0"/>
              <a:t>AE</a:t>
            </a:r>
            <a:r>
              <a:rPr lang="zh-CN" altLang="zh-CN" dirty="0"/>
              <a:t>于点</a:t>
            </a:r>
            <a:r>
              <a:rPr lang="en-US" altLang="zh-CN" i="1" dirty="0"/>
              <a:t>F.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(1)</a:t>
            </a:r>
            <a:r>
              <a:rPr lang="zh-CN" altLang="zh-CN" dirty="0"/>
              <a:t>猜想</a:t>
            </a:r>
            <a:r>
              <a:rPr lang="en-US" altLang="zh-CN" dirty="0"/>
              <a:t>:</a:t>
            </a:r>
            <a:r>
              <a:rPr lang="zh-CN" altLang="zh-CN" dirty="0"/>
              <a:t>线段</a:t>
            </a:r>
            <a:r>
              <a:rPr lang="en-US" altLang="zh-CN" i="1" dirty="0"/>
              <a:t>AF</a:t>
            </a:r>
            <a:r>
              <a:rPr lang="zh-CN" altLang="zh-CN" dirty="0"/>
              <a:t>与</a:t>
            </a:r>
            <a:r>
              <a:rPr lang="en-US" altLang="zh-CN" i="1" dirty="0"/>
              <a:t>EF</a:t>
            </a:r>
            <a:r>
              <a:rPr lang="zh-CN" altLang="zh-CN" dirty="0"/>
              <a:t>的数量关系为</a:t>
            </a:r>
            <a:r>
              <a:rPr lang="zh-CN" altLang="zh-CN" i="1" u="sng" dirty="0"/>
              <a:t>　　　</a:t>
            </a:r>
            <a:r>
              <a:rPr lang="en-US" altLang="zh-CN" dirty="0"/>
              <a:t>; 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(2)</a:t>
            </a:r>
            <a:r>
              <a:rPr lang="zh-CN" altLang="zh-CN" dirty="0"/>
              <a:t>探究</a:t>
            </a:r>
            <a:r>
              <a:rPr lang="en-US" altLang="zh-CN" dirty="0"/>
              <a:t>:</a:t>
            </a:r>
            <a:r>
              <a:rPr lang="zh-CN" altLang="zh-CN" dirty="0"/>
              <a:t>若将图</a:t>
            </a:r>
            <a:r>
              <a:rPr lang="en-US" altLang="zh-CN" dirty="0"/>
              <a:t>1</a:t>
            </a:r>
            <a:r>
              <a:rPr lang="zh-CN" altLang="zh-CN" dirty="0"/>
              <a:t>的△</a:t>
            </a:r>
            <a:r>
              <a:rPr lang="en-US" altLang="zh-CN" i="1" dirty="0"/>
              <a:t>EBD</a:t>
            </a:r>
            <a:r>
              <a:rPr lang="zh-CN" altLang="zh-CN" dirty="0"/>
              <a:t>绕点</a:t>
            </a:r>
            <a:r>
              <a:rPr lang="en-US" altLang="zh-CN" i="1" dirty="0"/>
              <a:t>B</a:t>
            </a:r>
            <a:r>
              <a:rPr lang="zh-CN" altLang="zh-CN" dirty="0"/>
              <a:t>顺时针方向旋转</a:t>
            </a:r>
            <a:r>
              <a:rPr lang="en-US" altLang="zh-CN" dirty="0"/>
              <a:t>,</a:t>
            </a:r>
            <a:r>
              <a:rPr lang="zh-CN" altLang="zh-CN" dirty="0"/>
              <a:t>当∠</a:t>
            </a:r>
            <a:r>
              <a:rPr lang="en-US" altLang="zh-CN" i="1" dirty="0"/>
              <a:t>CBE</a:t>
            </a:r>
            <a:r>
              <a:rPr lang="zh-CN" altLang="zh-CN" dirty="0" smtClean="0"/>
              <a:t>小于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180</a:t>
            </a:r>
            <a:r>
              <a:rPr lang="en-US" altLang="zh-CN" dirty="0"/>
              <a:t>°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得到图</a:t>
            </a:r>
            <a:r>
              <a:rPr lang="en-US" altLang="zh-CN" dirty="0"/>
              <a:t>2,</a:t>
            </a:r>
            <a:r>
              <a:rPr lang="zh-CN" altLang="zh-CN" dirty="0"/>
              <a:t>连接</a:t>
            </a:r>
            <a:r>
              <a:rPr lang="en-US" altLang="zh-CN" i="1" dirty="0"/>
              <a:t>CD</a:t>
            </a:r>
            <a:r>
              <a:rPr lang="zh-CN" altLang="zh-CN" dirty="0"/>
              <a:t>并延长交</a:t>
            </a:r>
            <a:r>
              <a:rPr lang="en-US" altLang="zh-CN" i="1" dirty="0"/>
              <a:t>AE</a:t>
            </a:r>
            <a:r>
              <a:rPr lang="zh-CN" altLang="zh-CN" dirty="0"/>
              <a:t>于点</a:t>
            </a:r>
            <a:r>
              <a:rPr lang="en-US" altLang="zh-CN" i="1" dirty="0"/>
              <a:t>F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dirty="0"/>
              <a:t>(1)</a:t>
            </a:r>
            <a:r>
              <a:rPr lang="zh-CN" altLang="zh-CN" dirty="0"/>
              <a:t>中的结论是否</a:t>
            </a:r>
            <a:r>
              <a:rPr lang="zh-CN" altLang="zh-CN" dirty="0" smtClean="0"/>
              <a:t>还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成立</a:t>
            </a:r>
            <a:r>
              <a:rPr lang="en-US" altLang="zh-CN" dirty="0"/>
              <a:t>?</a:t>
            </a:r>
            <a:r>
              <a:rPr lang="zh-CN" altLang="zh-CN" dirty="0"/>
              <a:t>若成立</a:t>
            </a:r>
            <a:r>
              <a:rPr lang="en-US" altLang="zh-CN" dirty="0"/>
              <a:t>,</a:t>
            </a:r>
            <a:r>
              <a:rPr lang="zh-CN" altLang="zh-CN" dirty="0"/>
              <a:t>请证明</a:t>
            </a:r>
            <a:r>
              <a:rPr lang="en-US" altLang="zh-CN" dirty="0"/>
              <a:t>;</a:t>
            </a:r>
            <a:r>
              <a:rPr lang="zh-CN" altLang="zh-CN" dirty="0"/>
              <a:t>若不成立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dirty="0"/>
              <a:t>;</a:t>
            </a:r>
            <a:endParaRPr lang="zh-CN" altLang="zh-CN" dirty="0"/>
          </a:p>
          <a:p>
            <a:pPr>
              <a:lnSpc>
                <a:spcPts val="5500"/>
              </a:lnSpc>
            </a:pPr>
            <a:r>
              <a:rPr lang="en-US" altLang="zh-CN" dirty="0"/>
              <a:t>(3)</a:t>
            </a:r>
            <a:r>
              <a:rPr lang="zh-CN" altLang="zh-CN" dirty="0"/>
              <a:t>拓展</a:t>
            </a:r>
            <a:r>
              <a:rPr lang="en-US" altLang="zh-CN" dirty="0"/>
              <a:t>:</a:t>
            </a:r>
            <a:r>
              <a:rPr lang="zh-CN" altLang="zh-CN" dirty="0"/>
              <a:t>图</a:t>
            </a:r>
            <a:r>
              <a:rPr lang="en-US" altLang="zh-CN" dirty="0"/>
              <a:t>1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过点</a:t>
            </a:r>
            <a:r>
              <a:rPr lang="en-US" altLang="zh-CN" i="1" dirty="0"/>
              <a:t>E</a:t>
            </a:r>
            <a:r>
              <a:rPr lang="zh-CN" altLang="zh-CN" dirty="0"/>
              <a:t>作</a:t>
            </a:r>
            <a:r>
              <a:rPr lang="en-US" altLang="zh-CN" i="1" dirty="0"/>
              <a:t>EG</a:t>
            </a:r>
            <a:r>
              <a:rPr lang="zh-CN" altLang="zh-CN" dirty="0"/>
              <a:t>⊥</a:t>
            </a:r>
            <a:r>
              <a:rPr lang="en-US" altLang="zh-CN" i="1" dirty="0"/>
              <a:t>CB</a:t>
            </a:r>
            <a:r>
              <a:rPr lang="en-US" altLang="zh-CN" dirty="0"/>
              <a:t>,</a:t>
            </a:r>
            <a:r>
              <a:rPr lang="zh-CN" altLang="zh-CN" dirty="0"/>
              <a:t>垂足为点</a:t>
            </a:r>
            <a:r>
              <a:rPr lang="en-US" altLang="zh-CN" i="1" dirty="0"/>
              <a:t>G.</a:t>
            </a:r>
            <a:r>
              <a:rPr lang="zh-CN" altLang="zh-CN" dirty="0"/>
              <a:t>当∠</a:t>
            </a:r>
            <a:r>
              <a:rPr lang="en-US" altLang="zh-CN" i="1" dirty="0"/>
              <a:t>ABC</a:t>
            </a:r>
            <a:r>
              <a:rPr lang="zh-CN" altLang="zh-CN" dirty="0"/>
              <a:t>的大小</a:t>
            </a:r>
            <a:r>
              <a:rPr lang="zh-CN" altLang="zh-CN" dirty="0" smtClean="0"/>
              <a:t>发生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变化</a:t>
            </a:r>
            <a:r>
              <a:rPr lang="en-US" altLang="zh-CN" dirty="0"/>
              <a:t>,</a:t>
            </a:r>
            <a:r>
              <a:rPr lang="zh-CN" altLang="zh-CN" dirty="0"/>
              <a:t>其他条件不变时</a:t>
            </a:r>
            <a:r>
              <a:rPr lang="en-US" altLang="zh-CN" dirty="0"/>
              <a:t>,</a:t>
            </a:r>
            <a:r>
              <a:rPr lang="zh-CN" altLang="zh-CN" dirty="0"/>
              <a:t>若∠</a:t>
            </a:r>
            <a:r>
              <a:rPr lang="en-US" altLang="zh-CN" i="1" dirty="0"/>
              <a:t>EBG=</a:t>
            </a:r>
            <a:r>
              <a:rPr lang="zh-CN" altLang="zh-CN" dirty="0"/>
              <a:t>∠</a:t>
            </a:r>
            <a:r>
              <a:rPr lang="en-US" altLang="zh-CN" i="1" dirty="0"/>
              <a:t>BAE</a:t>
            </a:r>
            <a:r>
              <a:rPr lang="en-US" altLang="zh-CN" dirty="0"/>
              <a:t>,</a:t>
            </a:r>
            <a:r>
              <a:rPr lang="en-US" altLang="zh-CN" i="1" dirty="0"/>
              <a:t>BC=</a:t>
            </a:r>
            <a:r>
              <a:rPr lang="en-US" altLang="zh-CN" dirty="0"/>
              <a:t>6,</a:t>
            </a:r>
            <a:r>
              <a:rPr lang="zh-CN" altLang="zh-CN" dirty="0"/>
              <a:t>直接写出</a:t>
            </a:r>
            <a:r>
              <a:rPr lang="en-US" altLang="zh-CN" i="1" dirty="0"/>
              <a:t>AB</a:t>
            </a:r>
            <a:r>
              <a:rPr lang="zh-CN" altLang="zh-CN" dirty="0"/>
              <a:t>的长</a:t>
            </a:r>
            <a:r>
              <a:rPr lang="en-US" altLang="zh-CN" i="1" dirty="0"/>
              <a:t>.</a:t>
            </a: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967229" y="783799"/>
            <a:ext cx="1802555" cy="2160509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379165" y="783799"/>
            <a:ext cx="2307526" cy="21285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1)</a:t>
            </a:r>
            <a:r>
              <a:rPr lang="zh-CN" altLang="zh-CN" dirty="0"/>
              <a:t>猜想</a:t>
            </a:r>
            <a:r>
              <a:rPr lang="en-US" altLang="zh-CN" dirty="0"/>
              <a:t>:</a:t>
            </a:r>
            <a:r>
              <a:rPr lang="zh-CN" altLang="zh-CN" dirty="0"/>
              <a:t>线段</a:t>
            </a:r>
            <a:r>
              <a:rPr lang="en-US" altLang="zh-CN" i="1" dirty="0"/>
              <a:t>AF</a:t>
            </a:r>
            <a:r>
              <a:rPr lang="zh-CN" altLang="zh-CN" dirty="0"/>
              <a:t>与</a:t>
            </a:r>
            <a:r>
              <a:rPr lang="en-US" altLang="zh-CN" i="1" dirty="0"/>
              <a:t>EF</a:t>
            </a:r>
            <a:r>
              <a:rPr lang="zh-CN" altLang="zh-CN" dirty="0"/>
              <a:t>的数量关系为</a:t>
            </a:r>
            <a:r>
              <a:rPr lang="zh-CN" altLang="zh-CN" i="1" u="sng" dirty="0"/>
              <a:t>　　</a:t>
            </a:r>
            <a:r>
              <a:rPr lang="en-US" altLang="zh-CN" i="1" u="sng" dirty="0" smtClean="0"/>
              <a:t>     </a:t>
            </a:r>
            <a:r>
              <a:rPr lang="zh-CN" altLang="zh-CN" i="1" u="sng" dirty="0"/>
              <a:t>　</a:t>
            </a:r>
            <a:r>
              <a:rPr lang="en-US" altLang="zh-CN" dirty="0" smtClean="0"/>
              <a:t>;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sp>
        <p:nvSpPr>
          <p:cNvPr id="5" name="矩形 4"/>
          <p:cNvSpPr/>
          <p:nvPr/>
        </p:nvSpPr>
        <p:spPr>
          <a:xfrm>
            <a:off x="6629526" y="168234"/>
            <a:ext cx="1515158" cy="74251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5500"/>
              </a:lnSpc>
              <a:spcAft>
                <a:spcPts val="0"/>
              </a:spcAft>
            </a:pPr>
            <a:r>
              <a:rPr lang="en-US" altLang="zh-CN" sz="3200" b="1" i="1" dirty="0">
                <a:solidFill>
                  <a:srgbClr val="FF0000"/>
                </a:solidFill>
                <a:ea typeface="方正书宋_GBK" panose="02000000000000000000" charset="-122"/>
                <a:cs typeface="Times New Roman" panose="02020603050405020304" charset="0"/>
              </a:rPr>
              <a:t>AF=EF</a:t>
            </a:r>
            <a:endParaRPr lang="zh-CN" altLang="zh-CN" sz="3200" b="1" dirty="0">
              <a:solidFill>
                <a:srgbClr val="000000"/>
              </a:solidFill>
              <a:ea typeface="方正书宋_GBK" panose="02000000000000000000" charset="-122"/>
              <a:cs typeface="Times New Roman" panose="02020603050405020304" charset="0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138670" y="2931995"/>
            <a:ext cx="2716531" cy="3229985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98447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>
                <a:solidFill>
                  <a:srgbClr val="FF0000"/>
                </a:solidFill>
              </a:rPr>
              <a:t>解析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到</a:t>
            </a:r>
            <a:r>
              <a:rPr lang="en-US" altLang="zh-CN" i="1" dirty="0">
                <a:solidFill>
                  <a:srgbClr val="FF0000"/>
                </a:solidFill>
              </a:rPr>
              <a:t>K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并使</a:t>
            </a:r>
            <a:r>
              <a:rPr lang="en-US" altLang="zh-CN" i="1" dirty="0">
                <a:solidFill>
                  <a:srgbClr val="FF0000"/>
                </a:solidFill>
              </a:rPr>
              <a:t>FK=DC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KE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如图所示</a:t>
            </a:r>
            <a:r>
              <a:rPr lang="en-US" altLang="zh-CN">
                <a:solidFill>
                  <a:srgbClr val="FF0000"/>
                </a:solidFill>
              </a:rPr>
              <a:t>,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169697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EBD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DE=AC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BD=BC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240947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312198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ADF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383448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90°,</a:t>
            </a:r>
            <a:r>
              <a:rPr lang="en-US" altLang="zh-CN" dirty="0"/>
              <a:t> </a:t>
            </a:r>
            <a:r>
              <a:rPr lang="en-US" altLang="zh-CN" dirty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>
                <a:solidFill>
                  <a:srgbClr val="FF0000"/>
                </a:solidFill>
              </a:rPr>
              <a:t>°</a:t>
            </a:r>
            <a:r>
              <a:rPr lang="en-US" altLang="zh-CN" i="1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3" name="内容占位符 1"/>
          <p:cNvSpPr txBox="1"/>
          <p:nvPr/>
        </p:nvSpPr>
        <p:spPr>
          <a:xfrm>
            <a:off x="228600" y="454698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EDB=</a:t>
            </a:r>
            <a:r>
              <a:rPr lang="en-US" altLang="zh-CN" dirty="0">
                <a:solidFill>
                  <a:srgbClr val="FF0000"/>
                </a:solidFill>
              </a:rPr>
              <a:t>90°,∴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ADF+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FDE=</a:t>
            </a:r>
            <a:r>
              <a:rPr lang="en-US" altLang="zh-CN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4" name="内容占位符 1"/>
          <p:cNvSpPr txBox="1"/>
          <p:nvPr/>
        </p:nvSpPr>
        <p:spPr>
          <a:xfrm>
            <a:off x="228600" y="525949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FDE.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273515" y="666651"/>
            <a:ext cx="2702475" cy="323913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421748" y="2879209"/>
            <a:ext cx="2716531" cy="3229985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32229" y="23948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FK+DF=DC+DF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DK=CF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内容占位符 1"/>
              <p:cNvSpPr txBox="1"/>
              <p:nvPr/>
            </p:nvSpPr>
            <p:spPr>
              <a:xfrm>
                <a:off x="232229" y="1037139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EDK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𝑨𝑪𝑭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𝑬𝑫𝑲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𝑪𝑭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𝑫𝑲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r>
                  <a:rPr lang="en-US" altLang="zh-CN" dirty="0">
                    <a:solidFill>
                      <a:srgbClr val="FF0000"/>
                    </a:solidFill>
                  </a:rPr>
                  <a:t>∴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≌△</a:t>
                </a:r>
                <a:r>
                  <a:rPr lang="en-US" altLang="zh-CN" i="1">
                    <a:solidFill>
                      <a:srgbClr val="FF0000"/>
                    </a:solidFill>
                  </a:rPr>
                  <a:t>EDK</a:t>
                </a:r>
                <a:r>
                  <a:rPr lang="en-US" altLang="zh-CN">
                    <a:solidFill>
                      <a:srgbClr val="FF0000"/>
                    </a:solidFill>
                  </a:rPr>
                  <a:t>(SAS</a:t>
                </a:r>
                <a:r>
                  <a:rPr lang="en-US" altLang="zh-CN" smtClean="0">
                    <a:solidFill>
                      <a:srgbClr val="FF0000"/>
                    </a:solidFill>
                  </a:rPr>
                  <a:t>)</a:t>
                </a:r>
                <a:r>
                  <a:rPr lang="en-US" altLang="zh-CN" i="1" smtClean="0">
                    <a:solidFill>
                      <a:srgbClr val="FF0000"/>
                    </a:solidFill>
                  </a:rPr>
                  <a:t>.</a:t>
                </a:r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7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9" y="1037139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l="-4" t="-11" r="4" b="2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内容占位符 1"/>
          <p:cNvSpPr txBox="1"/>
          <p:nvPr/>
        </p:nvSpPr>
        <p:spPr>
          <a:xfrm>
            <a:off x="232229" y="270163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KE=AF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AFC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229" y="349928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dirty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AFC=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KFE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KFE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KE=EF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32229" y="429694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>
                <a:solidFill>
                  <a:srgbClr val="FF0000"/>
                </a:solidFill>
              </a:rPr>
              <a:t>AF=EF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32229" y="509459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故</a:t>
            </a:r>
            <a:r>
              <a:rPr lang="en-US" altLang="zh-CN" i="1" dirty="0">
                <a:solidFill>
                  <a:srgbClr val="FF0000"/>
                </a:solidFill>
              </a:rPr>
              <a:t>AF</a:t>
            </a:r>
            <a:r>
              <a:rPr lang="zh-CN" altLang="zh-CN" dirty="0">
                <a:solidFill>
                  <a:srgbClr val="FF0000"/>
                </a:solidFill>
              </a:rPr>
              <a:t>与</a:t>
            </a:r>
            <a:r>
              <a:rPr lang="en-US" altLang="zh-CN" i="1" dirty="0">
                <a:solidFill>
                  <a:srgbClr val="FF0000"/>
                </a:solidFill>
              </a:rPr>
              <a:t>EF</a:t>
            </a:r>
            <a:r>
              <a:rPr lang="zh-CN" altLang="zh-CN" dirty="0">
                <a:solidFill>
                  <a:srgbClr val="FF0000"/>
                </a:solidFill>
              </a:rPr>
              <a:t>的数量关系为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en-US" altLang="zh-CN" i="1">
                <a:solidFill>
                  <a:srgbClr val="FF0000"/>
                </a:solidFill>
              </a:rPr>
              <a:t>AF=EF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32229" y="5892250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故</a:t>
            </a:r>
            <a:r>
              <a:rPr lang="zh-CN" altLang="zh-CN" dirty="0">
                <a:solidFill>
                  <a:srgbClr val="FF0000"/>
                </a:solidFill>
              </a:rPr>
              <a:t>答案为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en-US" altLang="zh-CN" i="1" dirty="0">
                <a:solidFill>
                  <a:srgbClr val="FF0000"/>
                </a:solidFill>
              </a:rPr>
              <a:t>AF=EF.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 smtClean="0"/>
              <a:t>(</a:t>
            </a:r>
            <a:r>
              <a:rPr lang="en-US" altLang="zh-CN" dirty="0"/>
              <a:t>2)</a:t>
            </a:r>
            <a:r>
              <a:rPr lang="zh-CN" altLang="zh-CN" dirty="0"/>
              <a:t>探究</a:t>
            </a:r>
            <a:r>
              <a:rPr lang="en-US" altLang="zh-CN" dirty="0"/>
              <a:t>:</a:t>
            </a:r>
            <a:r>
              <a:rPr lang="zh-CN" altLang="zh-CN" dirty="0"/>
              <a:t>若将图</a:t>
            </a:r>
            <a:r>
              <a:rPr lang="en-US" altLang="zh-CN" dirty="0"/>
              <a:t>1</a:t>
            </a:r>
            <a:r>
              <a:rPr lang="zh-CN" altLang="zh-CN" dirty="0"/>
              <a:t>的△</a:t>
            </a:r>
            <a:r>
              <a:rPr lang="en-US" altLang="zh-CN" i="1" dirty="0"/>
              <a:t>EBD</a:t>
            </a:r>
            <a:r>
              <a:rPr lang="zh-CN" altLang="zh-CN" dirty="0"/>
              <a:t>绕点</a:t>
            </a:r>
            <a:r>
              <a:rPr lang="en-US" altLang="zh-CN" i="1" dirty="0"/>
              <a:t>B</a:t>
            </a:r>
            <a:r>
              <a:rPr lang="zh-CN" altLang="zh-CN" dirty="0"/>
              <a:t>顺时针方向旋转</a:t>
            </a:r>
            <a:r>
              <a:rPr lang="en-US" altLang="zh-CN" dirty="0"/>
              <a:t>,</a:t>
            </a:r>
            <a:r>
              <a:rPr lang="zh-CN" altLang="zh-CN" dirty="0"/>
              <a:t>当∠</a:t>
            </a:r>
            <a:r>
              <a:rPr lang="en-US" altLang="zh-CN" i="1" dirty="0"/>
              <a:t>CBE</a:t>
            </a:r>
            <a:r>
              <a:rPr lang="zh-CN" altLang="zh-CN" dirty="0" smtClean="0"/>
              <a:t>小于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en-US" altLang="zh-CN" dirty="0" smtClean="0"/>
              <a:t>180</a:t>
            </a:r>
            <a:r>
              <a:rPr lang="en-US" altLang="zh-CN" dirty="0"/>
              <a:t>°</a:t>
            </a:r>
            <a:r>
              <a:rPr lang="zh-CN" altLang="zh-CN" dirty="0"/>
              <a:t>时</a:t>
            </a:r>
            <a:r>
              <a:rPr lang="en-US" altLang="zh-CN" dirty="0"/>
              <a:t>,</a:t>
            </a:r>
            <a:r>
              <a:rPr lang="zh-CN" altLang="zh-CN" dirty="0"/>
              <a:t>得到图</a:t>
            </a:r>
            <a:r>
              <a:rPr lang="en-US" altLang="zh-CN" dirty="0"/>
              <a:t>2,</a:t>
            </a:r>
            <a:r>
              <a:rPr lang="zh-CN" altLang="zh-CN" dirty="0"/>
              <a:t>连接</a:t>
            </a:r>
            <a:r>
              <a:rPr lang="en-US" altLang="zh-CN" i="1" dirty="0"/>
              <a:t>CD</a:t>
            </a:r>
            <a:r>
              <a:rPr lang="zh-CN" altLang="zh-CN" dirty="0"/>
              <a:t>并延长交</a:t>
            </a:r>
            <a:r>
              <a:rPr lang="en-US" altLang="zh-CN" i="1" dirty="0"/>
              <a:t>AE</a:t>
            </a:r>
            <a:r>
              <a:rPr lang="zh-CN" altLang="zh-CN" dirty="0"/>
              <a:t>于点</a:t>
            </a:r>
            <a:r>
              <a:rPr lang="en-US" altLang="zh-CN" i="1" dirty="0"/>
              <a:t>F</a:t>
            </a:r>
            <a:r>
              <a:rPr lang="en-US" altLang="zh-CN" dirty="0"/>
              <a:t>,</a:t>
            </a:r>
            <a:r>
              <a:rPr lang="zh-CN" altLang="zh-CN" dirty="0"/>
              <a:t>则</a:t>
            </a:r>
            <a:r>
              <a:rPr lang="en-US" altLang="zh-CN" dirty="0"/>
              <a:t>(1)</a:t>
            </a:r>
            <a:r>
              <a:rPr lang="zh-CN" altLang="zh-CN" dirty="0"/>
              <a:t>中的结论是否</a:t>
            </a:r>
            <a:r>
              <a:rPr lang="zh-CN" altLang="zh-CN" dirty="0" smtClean="0"/>
              <a:t>还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r>
              <a:rPr lang="zh-CN" altLang="zh-CN" dirty="0" smtClean="0"/>
              <a:t>成立</a:t>
            </a:r>
            <a:r>
              <a:rPr lang="en-US" altLang="zh-CN" dirty="0"/>
              <a:t>?</a:t>
            </a:r>
            <a:r>
              <a:rPr lang="zh-CN" altLang="zh-CN" dirty="0"/>
              <a:t>若成立</a:t>
            </a:r>
            <a:r>
              <a:rPr lang="en-US" altLang="zh-CN" dirty="0"/>
              <a:t>,</a:t>
            </a:r>
            <a:r>
              <a:rPr lang="zh-CN" altLang="zh-CN" dirty="0"/>
              <a:t>请证明</a:t>
            </a:r>
            <a:r>
              <a:rPr lang="en-US" altLang="zh-CN" dirty="0"/>
              <a:t>;</a:t>
            </a:r>
            <a:r>
              <a:rPr lang="zh-CN" altLang="zh-CN" dirty="0"/>
              <a:t>若不成立</a:t>
            </a:r>
            <a:r>
              <a:rPr lang="en-US" altLang="zh-CN" dirty="0"/>
              <a:t>,</a:t>
            </a:r>
            <a:r>
              <a:rPr lang="zh-CN" altLang="zh-CN" dirty="0"/>
              <a:t>请说明理由</a:t>
            </a:r>
            <a:r>
              <a:rPr lang="en-US" altLang="zh-CN" dirty="0" smtClean="0"/>
              <a:t>;</a:t>
            </a:r>
            <a:r>
              <a:rPr lang="zh-CN" altLang="zh-CN" dirty="0"/>
              <a:t> </a:t>
            </a:r>
            <a:endParaRPr lang="en-US" altLang="zh-CN" dirty="0" smtClean="0"/>
          </a:p>
          <a:p>
            <a:pPr>
              <a:lnSpc>
                <a:spcPts val="5500"/>
              </a:lnSpc>
            </a:pPr>
            <a:endParaRPr lang="zh-CN" altLang="zh-CN" dirty="0"/>
          </a:p>
          <a:p>
            <a:pPr>
              <a:lnSpc>
                <a:spcPts val="5500"/>
              </a:lnSpc>
            </a:pPr>
            <a:endParaRPr lang="zh-CN" altLang="zh-CN" dirty="0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9266382" y="1587682"/>
            <a:ext cx="2262909" cy="2712281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5905500" y="2849695"/>
            <a:ext cx="2803792" cy="3014076"/>
          </a:xfrm>
          <a:prstGeom prst="rect">
            <a:avLst/>
          </a:prstGeom>
        </p:spPr>
      </p:pic>
      <p:sp>
        <p:nvSpPr>
          <p:cNvPr id="8" name="内容占位符 1"/>
          <p:cNvSpPr txBox="1"/>
          <p:nvPr/>
        </p:nvSpPr>
        <p:spPr>
          <a:xfrm>
            <a:off x="228600" y="2561503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(2)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仍旧成立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理由</a:t>
            </a:r>
            <a:r>
              <a:rPr lang="zh-CN" altLang="zh-CN">
                <a:solidFill>
                  <a:srgbClr val="FF0000"/>
                </a:solidFill>
              </a:rPr>
              <a:t>如下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274006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到</a:t>
            </a:r>
            <a:r>
              <a:rPr lang="en-US" altLang="zh-CN" i="1" dirty="0">
                <a:solidFill>
                  <a:srgbClr val="FF0000"/>
                </a:solidFill>
              </a:rPr>
              <a:t>K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并使</a:t>
            </a:r>
            <a:r>
              <a:rPr lang="en-US" altLang="zh-CN" i="1">
                <a:solidFill>
                  <a:srgbClr val="FF0000"/>
                </a:solidFill>
              </a:rPr>
              <a:t>FK=DC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3986509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KE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如图所示</a:t>
            </a:r>
            <a:r>
              <a:rPr lang="en-US" altLang="zh-CN">
                <a:solidFill>
                  <a:srgbClr val="FF0000"/>
                </a:solidFill>
              </a:rPr>
              <a:t>,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4699012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设</a:t>
            </a:r>
            <a:r>
              <a:rPr lang="en-US" altLang="zh-CN" i="1" dirty="0">
                <a:solidFill>
                  <a:srgbClr val="FF0000"/>
                </a:solidFill>
              </a:rPr>
              <a:t>BD</a:t>
            </a:r>
            <a:r>
              <a:rPr lang="zh-CN" altLang="zh-CN" dirty="0">
                <a:solidFill>
                  <a:srgbClr val="FF0000"/>
                </a:solidFill>
              </a:rPr>
              <a:t>延长线</a:t>
            </a:r>
            <a:r>
              <a:rPr lang="en-US" altLang="zh-CN" i="1" dirty="0">
                <a:solidFill>
                  <a:srgbClr val="FF0000"/>
                </a:solidFill>
              </a:rPr>
              <a:t>DM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于</a:t>
            </a:r>
            <a:r>
              <a:rPr lang="en-US" altLang="zh-CN" i="1" dirty="0">
                <a:solidFill>
                  <a:srgbClr val="FF0000"/>
                </a:solidFill>
              </a:rPr>
              <a:t>M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>
                <a:solidFill>
                  <a:srgbClr val="FF0000"/>
                </a:solidFill>
              </a:rPr>
              <a:t>,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28600" y="541151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ABC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EBD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06873" y="4247827"/>
            <a:ext cx="2978727" cy="274769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814955" y="3664857"/>
            <a:ext cx="2698173" cy="2900536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32228" y="25400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DE=AC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en-US" altLang="zh-CN" i="1" dirty="0">
                <a:solidFill>
                  <a:srgbClr val="FF0000"/>
                </a:solidFill>
              </a:rPr>
              <a:t>BD=BC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32228" y="105165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CDB=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MDF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MDF=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DCB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32228" y="184930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DCB=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smtClean="0">
                <a:solidFill>
                  <a:srgbClr val="FF0000"/>
                </a:solidFill>
              </a:rPr>
              <a:t>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i="1">
                <a:solidFill>
                  <a:srgbClr val="FF0000"/>
                </a:solidFill>
              </a:rPr>
              <a:t>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32228" y="264696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EDB=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MDF+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FDE=</a:t>
            </a:r>
            <a:r>
              <a:rPr lang="en-US" altLang="zh-CN" dirty="0">
                <a:solidFill>
                  <a:srgbClr val="FF0000"/>
                </a:solidFill>
              </a:rPr>
              <a:t>90</a:t>
            </a:r>
            <a:r>
              <a:rPr lang="en-US" altLang="zh-CN" dirty="0" smtClean="0">
                <a:solidFill>
                  <a:srgbClr val="FF0000"/>
                </a:solidFill>
              </a:rPr>
              <a:t>°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ACD=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FDE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32228" y="3444616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FK+DF=DC+DF</a:t>
            </a:r>
            <a:r>
              <a:rPr lang="en-US" altLang="zh-CN" dirty="0" smtClean="0">
                <a:solidFill>
                  <a:srgbClr val="FF0000"/>
                </a:solidFill>
              </a:rPr>
              <a:t>,∴</a:t>
            </a:r>
            <a:r>
              <a:rPr lang="en-US" altLang="zh-CN" i="1">
                <a:solidFill>
                  <a:srgbClr val="FF0000"/>
                </a:solidFill>
              </a:rPr>
              <a:t>DK=CF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11" name="内容占位符 1"/>
              <p:cNvSpPr txBox="1"/>
              <p:nvPr/>
            </p:nvSpPr>
            <p:spPr>
              <a:xfrm>
                <a:off x="232228" y="4275613"/>
                <a:ext cx="11760200" cy="1664495"/>
              </a:xfrm>
              <a:prstGeom prst="rect">
                <a:avLst/>
              </a:prstGeom>
            </p:spPr>
            <p:txBody>
              <a:bodyPr vert="horz" lIns="91440" tIns="45720" rIns="91440" bIns="45720" rtlCol="0">
                <a:spAutoFit/>
              </a:bodyPr>
              <a:lstStyle>
                <a:lvl1pPr marL="228600" indent="-228600" algn="l" defTabSz="914400" rtl="0" eaLnBrk="1" latinLnBrk="0" hangingPunct="1">
                  <a:lnSpc>
                    <a:spcPct val="150000"/>
                  </a:lnSpc>
                  <a:spcBef>
                    <a:spcPts val="1000"/>
                  </a:spcBef>
                  <a:buFont typeface="Arial" panose="020B0604020202020204" pitchFamily="34" charset="0"/>
                  <a:buNone/>
                  <a:defRPr sz="3200" b="1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85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32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00000"/>
                  </a:lnSpc>
                </a:pPr>
                <a:r>
                  <a:rPr lang="zh-CN" altLang="zh-CN" smtClean="0">
                    <a:solidFill>
                      <a:srgbClr val="FF0000"/>
                    </a:solidFill>
                  </a:rPr>
                  <a:t>在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ACF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和△</a:t>
                </a:r>
                <a:r>
                  <a:rPr lang="en-US" altLang="zh-CN" i="1" dirty="0">
                    <a:solidFill>
                      <a:srgbClr val="FF0000"/>
                    </a:solidFill>
                  </a:rPr>
                  <a:t>EDK</a:t>
                </a:r>
                <a:r>
                  <a:rPr lang="zh-CN" altLang="zh-CN" dirty="0">
                    <a:solidFill>
                      <a:srgbClr val="FF0000"/>
                    </a:solidFill>
                  </a:rPr>
                  <a:t>中</a:t>
                </a:r>
                <a:r>
                  <a:rPr lang="en-US" altLang="zh-CN" dirty="0">
                    <a:solidFill>
                      <a:srgbClr val="FF0000"/>
                    </a:solidFill>
                  </a:rPr>
                  <a:t>,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"/>
                        <m:ctrlPr>
                          <a:rPr lang="zh-CN" altLang="zh-CN" i="1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1"/>
                                  <m:mcJc m:val="center"/>
                                </m:mcPr>
                              </m:mc>
                            </m:mcs>
                            <m:plcHide m:val="on"/>
                            <m:ctrlPr>
                              <a:rPr lang="zh-CN" altLang="zh-CN" i="1">
                                <a:solidFill>
                                  <a:srgbClr val="FF0000"/>
                                </a:solidFill>
                                <a:latin typeface="Cambria Math" panose="02040503050406030204" pitchFamily="18" charset="0"/>
                              </a:rPr>
                            </m:ctrlPr>
                          </m:mP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𝑬𝑫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𝑨𝑪𝑭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=∠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𝑬𝑫𝑲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  <m:mr>
                            <m:e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𝑪𝑭</m:t>
                              </m:r>
                              <m: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r>
                                <a:rPr lang="en-US" altLang="zh-CN" i="1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𝑫𝑲</m:t>
                              </m:r>
                              <m:r>
                                <m:rPr>
                                  <m:nor/>
                                </m:rPr>
                                <a:rPr lang="en-US" altLang="zh-CN">
                                  <a:solidFill>
                                    <a:srgbClr val="FF0000"/>
                                  </a:solidFill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</m:e>
                          </m:mr>
                        </m:m>
                      </m:e>
                    </m:d>
                  </m:oMath>
                </a14:m>
                <a:endParaRPr lang="zh-CN" altLang="zh-CN" dirty="0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11" name="内容占位符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2228" y="4275613"/>
                <a:ext cx="11760200" cy="1664495"/>
              </a:xfrm>
              <a:prstGeom prst="rect">
                <a:avLst/>
              </a:prstGeom>
              <a:blipFill rotWithShape="1">
                <a:blip r:embed="rId2"/>
                <a:stretch>
                  <a:fillRect l="-4" t="-9" r="4" b="1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内容占位符 1"/>
          <p:cNvSpPr txBox="1"/>
          <p:nvPr/>
        </p:nvSpPr>
        <p:spPr>
          <a:xfrm>
            <a:off x="232228" y="5940108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△</a:t>
            </a:r>
            <a:r>
              <a:rPr lang="en-US" altLang="zh-CN" i="1" dirty="0">
                <a:solidFill>
                  <a:srgbClr val="FF0000"/>
                </a:solidFill>
              </a:rPr>
              <a:t>ACF</a:t>
            </a:r>
            <a:r>
              <a:rPr lang="zh-CN" altLang="zh-CN" dirty="0">
                <a:solidFill>
                  <a:srgbClr val="FF0000"/>
                </a:solidFill>
              </a:rPr>
              <a:t>≌△</a:t>
            </a:r>
            <a:r>
              <a:rPr lang="en-US" altLang="zh-CN" i="1" dirty="0">
                <a:solidFill>
                  <a:srgbClr val="FF0000"/>
                </a:solidFill>
              </a:rPr>
              <a:t>EDK</a:t>
            </a:r>
            <a:r>
              <a:rPr lang="en-US" altLang="zh-CN" dirty="0">
                <a:solidFill>
                  <a:srgbClr val="FF0000"/>
                </a:solidFill>
              </a:rPr>
              <a:t>(SAS</a:t>
            </a:r>
            <a:r>
              <a:rPr lang="en-US" altLang="zh-CN" dirty="0" smtClean="0">
                <a:solidFill>
                  <a:srgbClr val="FF0000"/>
                </a:solidFill>
              </a:rPr>
              <a:t>)</a:t>
            </a:r>
            <a:r>
              <a:rPr lang="en-US" altLang="zh-CN" i="1" dirty="0" smtClean="0">
                <a:solidFill>
                  <a:srgbClr val="FF0000"/>
                </a:solidFill>
              </a:rPr>
              <a:t>.</a:t>
            </a: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KE=AF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K=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AFC.</a:t>
            </a: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1"/>
          <p:cNvSpPr txBox="1"/>
          <p:nvPr/>
        </p:nvSpPr>
        <p:spPr>
          <a:xfrm>
            <a:off x="290286" y="195941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dirty="0" smtClean="0">
                <a:solidFill>
                  <a:srgbClr val="FF0000"/>
                </a:solidFill>
              </a:rPr>
              <a:t>又∠</a:t>
            </a:r>
            <a:r>
              <a:rPr lang="en-US" altLang="zh-CN" i="1" dirty="0" smtClean="0">
                <a:solidFill>
                  <a:srgbClr val="FF0000"/>
                </a:solidFill>
              </a:rPr>
              <a:t>AFC=</a:t>
            </a:r>
            <a:r>
              <a:rPr lang="zh-CN" altLang="zh-CN" dirty="0" smtClean="0">
                <a:solidFill>
                  <a:srgbClr val="FF0000"/>
                </a:solidFill>
              </a:rPr>
              <a:t>∠</a:t>
            </a:r>
            <a:r>
              <a:rPr lang="en-US" altLang="zh-CN" i="1" dirty="0" smtClean="0">
                <a:solidFill>
                  <a:srgbClr val="FF0000"/>
                </a:solidFill>
              </a:rPr>
              <a:t>KFE</a:t>
            </a:r>
            <a:r>
              <a:rPr lang="en-US" altLang="zh-CN" dirty="0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90286" y="993595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K=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KFE.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90286" y="1791249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KE=EF.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90286" y="2588903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 smtClean="0">
                <a:solidFill>
                  <a:srgbClr val="FF0000"/>
                </a:solidFill>
              </a:rPr>
              <a:t>∴</a:t>
            </a:r>
            <a:r>
              <a:rPr lang="en-US" altLang="zh-CN" i="1" dirty="0" smtClean="0">
                <a:solidFill>
                  <a:srgbClr val="FF0000"/>
                </a:solidFill>
              </a:rPr>
              <a:t>AF=EF.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90286" y="3386557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故</a:t>
            </a:r>
            <a:r>
              <a:rPr lang="en-US" altLang="zh-CN" i="1" smtClean="0">
                <a:solidFill>
                  <a:srgbClr val="FF0000"/>
                </a:solidFill>
              </a:rPr>
              <a:t>AF</a:t>
            </a:r>
            <a:r>
              <a:rPr lang="zh-CN" altLang="zh-CN" smtClean="0">
                <a:solidFill>
                  <a:srgbClr val="FF0000"/>
                </a:solidFill>
              </a:rPr>
              <a:t>与</a:t>
            </a:r>
            <a:r>
              <a:rPr lang="en-US" altLang="zh-CN" i="1" smtClean="0">
                <a:solidFill>
                  <a:srgbClr val="FF0000"/>
                </a:solidFill>
              </a:rPr>
              <a:t>EF</a:t>
            </a:r>
            <a:r>
              <a:rPr lang="zh-CN" altLang="zh-CN" smtClean="0">
                <a:solidFill>
                  <a:srgbClr val="FF0000"/>
                </a:solidFill>
              </a:rPr>
              <a:t>的数量关系为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r>
              <a:rPr lang="en-US" altLang="zh-CN" i="1" smtClean="0">
                <a:solidFill>
                  <a:srgbClr val="FF0000"/>
                </a:solidFill>
              </a:rPr>
              <a:t>AF=EF.</a:t>
            </a:r>
            <a:r>
              <a:rPr lang="en-US" altLang="zh-CN" smtClean="0"/>
              <a:t> </a:t>
            </a:r>
            <a:endParaRPr lang="en-US" altLang="zh-CN" smtClean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sz="quarter" idx="10"/>
          </p:nvPr>
        </p:nvSpPr>
        <p:spPr>
          <a:xfrm>
            <a:off x="228600" y="195942"/>
            <a:ext cx="11760200" cy="6502403"/>
          </a:xfrm>
        </p:spPr>
        <p:txBody>
          <a:bodyPr>
            <a:noAutofit/>
          </a:bodyPr>
          <a:lstStyle/>
          <a:p>
            <a:pPr>
              <a:lnSpc>
                <a:spcPts val="5500"/>
              </a:lnSpc>
            </a:pPr>
            <a:r>
              <a:rPr lang="en-US" altLang="zh-CN" dirty="0"/>
              <a:t>(3)</a:t>
            </a:r>
            <a:r>
              <a:rPr lang="zh-CN" altLang="zh-CN" dirty="0"/>
              <a:t>拓展</a:t>
            </a:r>
            <a:r>
              <a:rPr lang="en-US" altLang="zh-CN" dirty="0"/>
              <a:t>:</a:t>
            </a:r>
            <a:r>
              <a:rPr lang="zh-CN" altLang="zh-CN" dirty="0"/>
              <a:t>图</a:t>
            </a:r>
            <a:r>
              <a:rPr lang="en-US" altLang="zh-CN" dirty="0"/>
              <a:t>1</a:t>
            </a:r>
            <a:r>
              <a:rPr lang="zh-CN" altLang="zh-CN" dirty="0"/>
              <a:t>中</a:t>
            </a:r>
            <a:r>
              <a:rPr lang="en-US" altLang="zh-CN" dirty="0"/>
              <a:t>,</a:t>
            </a:r>
            <a:r>
              <a:rPr lang="zh-CN" altLang="zh-CN" dirty="0"/>
              <a:t>过点</a:t>
            </a:r>
            <a:r>
              <a:rPr lang="en-US" altLang="zh-CN" i="1" dirty="0"/>
              <a:t>E</a:t>
            </a:r>
            <a:r>
              <a:rPr lang="zh-CN" altLang="zh-CN" dirty="0"/>
              <a:t>作</a:t>
            </a:r>
            <a:r>
              <a:rPr lang="en-US" altLang="zh-CN" i="1" dirty="0"/>
              <a:t>EG</a:t>
            </a:r>
            <a:r>
              <a:rPr lang="zh-CN" altLang="zh-CN" dirty="0"/>
              <a:t>⊥</a:t>
            </a:r>
            <a:r>
              <a:rPr lang="en-US" altLang="zh-CN" i="1" dirty="0"/>
              <a:t>CB</a:t>
            </a:r>
            <a:r>
              <a:rPr lang="en-US" altLang="zh-CN" dirty="0"/>
              <a:t>,</a:t>
            </a:r>
            <a:r>
              <a:rPr lang="zh-CN" altLang="zh-CN" dirty="0"/>
              <a:t>垂足为点</a:t>
            </a:r>
            <a:r>
              <a:rPr lang="en-US" altLang="zh-CN" i="1" dirty="0"/>
              <a:t>G.</a:t>
            </a:r>
            <a:r>
              <a:rPr lang="zh-CN" altLang="zh-CN" dirty="0"/>
              <a:t>当∠</a:t>
            </a:r>
            <a:r>
              <a:rPr lang="en-US" altLang="zh-CN" i="1" dirty="0"/>
              <a:t>ABC</a:t>
            </a:r>
            <a:r>
              <a:rPr lang="zh-CN" altLang="zh-CN" dirty="0"/>
              <a:t>的大小发生</a:t>
            </a:r>
            <a:endParaRPr lang="en-US" altLang="zh-CN" dirty="0"/>
          </a:p>
          <a:p>
            <a:pPr>
              <a:lnSpc>
                <a:spcPts val="5500"/>
              </a:lnSpc>
            </a:pPr>
            <a:r>
              <a:rPr lang="zh-CN" altLang="zh-CN" dirty="0"/>
              <a:t>变化</a:t>
            </a:r>
            <a:r>
              <a:rPr lang="en-US" altLang="zh-CN" dirty="0"/>
              <a:t>,</a:t>
            </a:r>
            <a:r>
              <a:rPr lang="zh-CN" altLang="zh-CN" dirty="0"/>
              <a:t>其他条件不变时</a:t>
            </a:r>
            <a:r>
              <a:rPr lang="en-US" altLang="zh-CN" dirty="0"/>
              <a:t>,</a:t>
            </a:r>
            <a:r>
              <a:rPr lang="zh-CN" altLang="zh-CN" dirty="0"/>
              <a:t>若∠</a:t>
            </a:r>
            <a:r>
              <a:rPr lang="en-US" altLang="zh-CN" i="1" dirty="0"/>
              <a:t>EBG=</a:t>
            </a:r>
            <a:r>
              <a:rPr lang="zh-CN" altLang="zh-CN" dirty="0"/>
              <a:t>∠</a:t>
            </a:r>
            <a:r>
              <a:rPr lang="en-US" altLang="zh-CN" i="1" dirty="0"/>
              <a:t>BAE</a:t>
            </a:r>
            <a:r>
              <a:rPr lang="en-US" altLang="zh-CN" dirty="0"/>
              <a:t>,</a:t>
            </a:r>
            <a:r>
              <a:rPr lang="en-US" altLang="zh-CN" i="1" dirty="0"/>
              <a:t>BC=</a:t>
            </a:r>
            <a:r>
              <a:rPr lang="en-US" altLang="zh-CN" dirty="0"/>
              <a:t>6,</a:t>
            </a:r>
            <a:r>
              <a:rPr lang="zh-CN" altLang="zh-CN" dirty="0"/>
              <a:t>直接写出</a:t>
            </a:r>
            <a:r>
              <a:rPr lang="en-US" altLang="zh-CN" i="1" dirty="0"/>
              <a:t>AB</a:t>
            </a:r>
            <a:r>
              <a:rPr lang="zh-CN" altLang="zh-CN" dirty="0"/>
              <a:t>的长</a:t>
            </a:r>
            <a:r>
              <a:rPr lang="en-US" altLang="zh-CN" i="1" dirty="0"/>
              <a:t>.</a:t>
            </a:r>
            <a:r>
              <a:rPr lang="zh-CN" altLang="zh-CN" dirty="0"/>
              <a:t> </a:t>
            </a:r>
            <a:endParaRPr lang="en-US" altLang="zh-CN" dirty="0"/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8383815" y="3039637"/>
            <a:ext cx="3340396" cy="3216020"/>
          </a:xfrm>
          <a:prstGeom prst="rect">
            <a:avLst/>
          </a:prstGeom>
        </p:spPr>
      </p:pic>
      <p:sp>
        <p:nvSpPr>
          <p:cNvPr id="6" name="内容占位符 1"/>
          <p:cNvSpPr txBox="1"/>
          <p:nvPr/>
        </p:nvSpPr>
        <p:spPr>
          <a:xfrm>
            <a:off x="228600" y="1818035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dirty="0">
                <a:solidFill>
                  <a:srgbClr val="FF0000"/>
                </a:solidFill>
              </a:rPr>
              <a:t>(3)</a:t>
            </a:r>
            <a:r>
              <a:rPr lang="zh-CN" altLang="zh-CN" dirty="0">
                <a:solidFill>
                  <a:srgbClr val="FF0000"/>
                </a:solidFill>
              </a:rPr>
              <a:t>解</a:t>
            </a:r>
            <a:r>
              <a:rPr lang="en-US" altLang="zh-CN" dirty="0">
                <a:solidFill>
                  <a:srgbClr val="FF0000"/>
                </a:solidFill>
              </a:rPr>
              <a:t>:</a:t>
            </a:r>
            <a:r>
              <a:rPr lang="zh-CN" altLang="zh-CN" dirty="0">
                <a:solidFill>
                  <a:srgbClr val="FF0000"/>
                </a:solidFill>
              </a:rPr>
              <a:t>如图所示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延长</a:t>
            </a:r>
            <a:r>
              <a:rPr lang="en-US" altLang="zh-CN" i="1" dirty="0">
                <a:solidFill>
                  <a:srgbClr val="FF0000"/>
                </a:solidFill>
              </a:rPr>
              <a:t>DF</a:t>
            </a:r>
            <a:r>
              <a:rPr lang="zh-CN" altLang="zh-CN" dirty="0">
                <a:solidFill>
                  <a:srgbClr val="FF0000"/>
                </a:solidFill>
              </a:rPr>
              <a:t>到</a:t>
            </a:r>
            <a:r>
              <a:rPr lang="en-US" altLang="zh-CN" i="1" dirty="0">
                <a:solidFill>
                  <a:srgbClr val="FF0000"/>
                </a:solidFill>
              </a:rPr>
              <a:t>K</a:t>
            </a:r>
            <a:r>
              <a:rPr lang="zh-CN" altLang="zh-CN" dirty="0">
                <a:solidFill>
                  <a:srgbClr val="FF0000"/>
                </a:solidFill>
              </a:rPr>
              <a:t>点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并使</a:t>
            </a:r>
            <a:r>
              <a:rPr lang="en-US" altLang="zh-CN" i="1">
                <a:solidFill>
                  <a:srgbClr val="FF0000"/>
                </a:solidFill>
              </a:rPr>
              <a:t>FK=DC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28600" y="2530538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连接</a:t>
            </a:r>
            <a:r>
              <a:rPr lang="en-US" altLang="zh-CN" i="1" dirty="0">
                <a:solidFill>
                  <a:srgbClr val="FF0000"/>
                </a:solidFill>
              </a:rPr>
              <a:t>KE</a:t>
            </a:r>
            <a:r>
              <a:rPr lang="en-US" altLang="zh-CN" dirty="0">
                <a:solidFill>
                  <a:srgbClr val="FF0000"/>
                </a:solidFill>
              </a:rPr>
              <a:t>,</a:t>
            </a:r>
            <a:r>
              <a:rPr lang="zh-CN" altLang="zh-CN" dirty="0">
                <a:solidFill>
                  <a:srgbClr val="FF0000"/>
                </a:solidFill>
              </a:rPr>
              <a:t>过点</a:t>
            </a:r>
            <a:r>
              <a:rPr lang="en-US" altLang="zh-CN" i="1" dirty="0">
                <a:solidFill>
                  <a:srgbClr val="FF0000"/>
                </a:solidFill>
              </a:rPr>
              <a:t>E</a:t>
            </a:r>
            <a:r>
              <a:rPr lang="zh-CN" altLang="zh-CN" dirty="0">
                <a:solidFill>
                  <a:srgbClr val="FF0000"/>
                </a:solidFill>
              </a:rPr>
              <a:t>作</a:t>
            </a:r>
            <a:r>
              <a:rPr lang="en-US" altLang="zh-CN" i="1" dirty="0">
                <a:solidFill>
                  <a:srgbClr val="FF0000"/>
                </a:solidFill>
              </a:rPr>
              <a:t>EG</a:t>
            </a:r>
            <a:r>
              <a:rPr lang="zh-CN" altLang="zh-CN" dirty="0">
                <a:solidFill>
                  <a:srgbClr val="FF0000"/>
                </a:solidFill>
              </a:rPr>
              <a:t>⊥</a:t>
            </a:r>
            <a:r>
              <a:rPr lang="en-US" altLang="zh-CN" i="1" dirty="0">
                <a:solidFill>
                  <a:srgbClr val="FF0000"/>
                </a:solidFill>
              </a:rPr>
              <a:t>BC</a:t>
            </a:r>
            <a:r>
              <a:rPr lang="zh-CN" altLang="zh-CN" dirty="0">
                <a:solidFill>
                  <a:srgbClr val="FF0000"/>
                </a:solidFill>
              </a:rPr>
              <a:t>交</a:t>
            </a:r>
            <a:r>
              <a:rPr lang="en-US" altLang="zh-CN" i="1" dirty="0">
                <a:solidFill>
                  <a:srgbClr val="FF0000"/>
                </a:solidFill>
              </a:rPr>
              <a:t>CB</a:t>
            </a:r>
            <a:r>
              <a:rPr lang="zh-CN" altLang="zh-CN" dirty="0">
                <a:solidFill>
                  <a:srgbClr val="FF0000"/>
                </a:solidFill>
              </a:rPr>
              <a:t>的延长线于</a:t>
            </a:r>
            <a:r>
              <a:rPr lang="en-US" altLang="zh-CN" i="1">
                <a:solidFill>
                  <a:srgbClr val="FF0000"/>
                </a:solidFill>
              </a:rPr>
              <a:t>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28600" y="3243041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dirty="0">
                <a:solidFill>
                  <a:srgbClr val="FF0000"/>
                </a:solidFill>
              </a:rPr>
              <a:t>BA=BE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BEA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28600" y="3955544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BAE=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EBG</a:t>
            </a:r>
            <a:r>
              <a:rPr lang="en-US" altLang="zh-CN" dirty="0">
                <a:solidFill>
                  <a:srgbClr val="FF0000"/>
                </a:solidFill>
              </a:rPr>
              <a:t>,∴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BEA=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>
                <a:solidFill>
                  <a:srgbClr val="FF0000"/>
                </a:solidFill>
              </a:rPr>
              <a:t>EBG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28600" y="4668047"/>
            <a:ext cx="11760200" cy="712503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dirty="0">
                <a:solidFill>
                  <a:srgbClr val="FF0000"/>
                </a:solidFill>
              </a:rPr>
              <a:t>AE</a:t>
            </a:r>
            <a:r>
              <a:rPr lang="zh-CN" altLang="zh-CN" dirty="0">
                <a:solidFill>
                  <a:srgbClr val="FF0000"/>
                </a:solidFill>
              </a:rPr>
              <a:t>∥</a:t>
            </a:r>
            <a:r>
              <a:rPr lang="en-US" altLang="zh-CN" i="1">
                <a:solidFill>
                  <a:srgbClr val="FF0000"/>
                </a:solidFill>
              </a:rPr>
              <a:t>CG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28600" y="538055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AEG+</a:t>
            </a:r>
            <a:r>
              <a:rPr lang="zh-CN" altLang="zh-CN" dirty="0">
                <a:solidFill>
                  <a:srgbClr val="FF0000"/>
                </a:solidFill>
              </a:rPr>
              <a:t>∠</a:t>
            </a:r>
            <a:r>
              <a:rPr lang="en-US" altLang="zh-CN" i="1" dirty="0">
                <a:solidFill>
                  <a:srgbClr val="FF0000"/>
                </a:solidFill>
              </a:rPr>
              <a:t>G=</a:t>
            </a:r>
            <a:r>
              <a:rPr lang="en-US" altLang="zh-CN" dirty="0">
                <a:solidFill>
                  <a:srgbClr val="FF0000"/>
                </a:solidFill>
              </a:rPr>
              <a:t>180°</a:t>
            </a:r>
            <a:r>
              <a:rPr lang="en-US" altLang="zh-CN" i="1" dirty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076211" y="2872065"/>
            <a:ext cx="2880590" cy="2773334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203200" y="18142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AEG=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203200" y="97908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ACG=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G=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AEG=</a:t>
            </a:r>
            <a:r>
              <a:rPr lang="en-US" altLang="zh-CN" smtClean="0">
                <a:solidFill>
                  <a:srgbClr val="FF0000"/>
                </a:solidFill>
              </a:rPr>
              <a:t>90°</a:t>
            </a:r>
            <a:r>
              <a:rPr lang="en-US" altLang="zh-CN" i="1" smtClean="0">
                <a:solidFill>
                  <a:srgbClr val="FF0000"/>
                </a:solidFill>
              </a:rPr>
              <a:t>. 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203200" y="1776736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四边形</a:t>
            </a:r>
            <a:r>
              <a:rPr lang="en-US" altLang="zh-CN" i="1" smtClean="0">
                <a:solidFill>
                  <a:srgbClr val="FF0000"/>
                </a:solidFill>
              </a:rPr>
              <a:t>AEGC</a:t>
            </a:r>
            <a:r>
              <a:rPr lang="zh-CN" altLang="zh-CN" smtClean="0">
                <a:solidFill>
                  <a:srgbClr val="FF0000"/>
                </a:solidFill>
              </a:rPr>
              <a:t>为矩形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203200" y="2574390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AC=EG.AB=BE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203200" y="3372044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∴Rt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ACB</a:t>
            </a:r>
            <a:r>
              <a:rPr lang="zh-CN" altLang="zh-CN" smtClean="0">
                <a:solidFill>
                  <a:srgbClr val="FF0000"/>
                </a:solidFill>
              </a:rPr>
              <a:t>≌</a:t>
            </a:r>
            <a:r>
              <a:rPr lang="en-US" altLang="zh-CN" smtClean="0">
                <a:solidFill>
                  <a:srgbClr val="FF0000"/>
                </a:solidFill>
              </a:rPr>
              <a:t>Rt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EGB</a:t>
            </a:r>
            <a:r>
              <a:rPr lang="en-US" altLang="zh-CN" smtClean="0">
                <a:solidFill>
                  <a:srgbClr val="FF0000"/>
                </a:solidFill>
              </a:rPr>
              <a:t>(HL)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203200" y="4169698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BG=BC=</a:t>
            </a:r>
            <a:r>
              <a:rPr lang="en-US" altLang="zh-CN" smtClean="0">
                <a:solidFill>
                  <a:srgbClr val="FF0000"/>
                </a:solidFill>
              </a:rPr>
              <a:t>6,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EBG.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1" name="内容占位符 1"/>
          <p:cNvSpPr txBox="1"/>
          <p:nvPr/>
        </p:nvSpPr>
        <p:spPr>
          <a:xfrm>
            <a:off x="203200" y="4967352"/>
            <a:ext cx="11760200" cy="797654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又</a:t>
            </a:r>
            <a:r>
              <a:rPr lang="en-US" altLang="zh-CN" smtClean="0">
                <a:solidFill>
                  <a:srgbClr val="FF0000"/>
                </a:solidFill>
              </a:rPr>
              <a:t>∵</a:t>
            </a:r>
            <a:r>
              <a:rPr lang="en-US" altLang="zh-CN" i="1" smtClean="0">
                <a:solidFill>
                  <a:srgbClr val="FF0000"/>
                </a:solidFill>
              </a:rPr>
              <a:t>ED=AC=EG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2" name="内容占位符 1"/>
          <p:cNvSpPr txBox="1"/>
          <p:nvPr/>
        </p:nvSpPr>
        <p:spPr>
          <a:xfrm>
            <a:off x="203200" y="5765006"/>
            <a:ext cx="11760200" cy="1631216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5500"/>
              </a:lnSpc>
            </a:pPr>
            <a:r>
              <a:rPr lang="zh-CN" altLang="zh-CN" smtClean="0">
                <a:solidFill>
                  <a:srgbClr val="FF0000"/>
                </a:solidFill>
              </a:rPr>
              <a:t>且</a:t>
            </a:r>
            <a:r>
              <a:rPr lang="en-US" altLang="zh-CN" i="1" smtClean="0">
                <a:solidFill>
                  <a:srgbClr val="FF0000"/>
                </a:solidFill>
              </a:rPr>
              <a:t>EB=EB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30000" contrast="40000"/>
          </a:blip>
          <a:stretch>
            <a:fillRect/>
          </a:stretch>
        </p:blipFill>
        <p:spPr>
          <a:xfrm>
            <a:off x="7482611" y="1292645"/>
            <a:ext cx="2880590" cy="2773334"/>
          </a:xfrm>
          <a:prstGeom prst="rect">
            <a:avLst/>
          </a:prstGeom>
        </p:spPr>
      </p:pic>
      <p:sp>
        <p:nvSpPr>
          <p:cNvPr id="5" name="内容占位符 1"/>
          <p:cNvSpPr txBox="1"/>
          <p:nvPr/>
        </p:nvSpPr>
        <p:spPr>
          <a:xfrm>
            <a:off x="333828" y="224971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∴Rt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EDB</a:t>
            </a:r>
            <a:r>
              <a:rPr lang="zh-CN" altLang="zh-CN" smtClean="0">
                <a:solidFill>
                  <a:srgbClr val="FF0000"/>
                </a:solidFill>
              </a:rPr>
              <a:t>≌</a:t>
            </a:r>
            <a:r>
              <a:rPr lang="en-US" altLang="zh-CN" smtClean="0">
                <a:solidFill>
                  <a:srgbClr val="FF0000"/>
                </a:solidFill>
              </a:rPr>
              <a:t>Rt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EGB</a:t>
            </a:r>
            <a:r>
              <a:rPr lang="en-US" altLang="zh-CN" smtClean="0">
                <a:solidFill>
                  <a:srgbClr val="FF0000"/>
                </a:solidFill>
              </a:rPr>
              <a:t>(HL)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6" name="内容占位符 1"/>
          <p:cNvSpPr txBox="1"/>
          <p:nvPr/>
        </p:nvSpPr>
        <p:spPr>
          <a:xfrm>
            <a:off x="333828" y="1055968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DB=GB=</a:t>
            </a:r>
            <a:r>
              <a:rPr lang="en-US" altLang="zh-CN" smtClean="0">
                <a:solidFill>
                  <a:srgbClr val="FF0000"/>
                </a:solidFill>
              </a:rPr>
              <a:t>6,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EBG=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ABE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7" name="内容占位符 1"/>
          <p:cNvSpPr txBox="1"/>
          <p:nvPr/>
        </p:nvSpPr>
        <p:spPr>
          <a:xfrm>
            <a:off x="333828" y="1886965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ABC=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ABE=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EBG=</a:t>
            </a:r>
            <a:r>
              <a:rPr lang="en-US" altLang="zh-CN" smtClean="0">
                <a:solidFill>
                  <a:srgbClr val="FF0000"/>
                </a:solidFill>
              </a:rPr>
              <a:t>60°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8" name="内容占位符 1"/>
          <p:cNvSpPr txBox="1"/>
          <p:nvPr/>
        </p:nvSpPr>
        <p:spPr>
          <a:xfrm>
            <a:off x="333828" y="2717962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BAC=</a:t>
            </a:r>
            <a:r>
              <a:rPr lang="en-US" altLang="zh-CN" smtClean="0">
                <a:solidFill>
                  <a:srgbClr val="FF0000"/>
                </a:solidFill>
              </a:rPr>
              <a:t>30°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9" name="内容占位符 1"/>
          <p:cNvSpPr txBox="1"/>
          <p:nvPr/>
        </p:nvSpPr>
        <p:spPr>
          <a:xfrm>
            <a:off x="333828" y="3548959"/>
            <a:ext cx="11760200" cy="830997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smtClean="0">
                <a:solidFill>
                  <a:srgbClr val="FF0000"/>
                </a:solidFill>
              </a:rPr>
              <a:t>在</a:t>
            </a:r>
            <a:r>
              <a:rPr lang="en-US" altLang="zh-CN" smtClean="0">
                <a:solidFill>
                  <a:srgbClr val="FF0000"/>
                </a:solidFill>
              </a:rPr>
              <a:t>Rt</a:t>
            </a:r>
            <a:r>
              <a:rPr lang="zh-CN" altLang="zh-CN" smtClean="0">
                <a:solidFill>
                  <a:srgbClr val="FF0000"/>
                </a:solidFill>
              </a:rPr>
              <a:t>△</a:t>
            </a:r>
            <a:r>
              <a:rPr lang="en-US" altLang="zh-CN" i="1" smtClean="0">
                <a:solidFill>
                  <a:srgbClr val="FF0000"/>
                </a:solidFill>
              </a:rPr>
              <a:t>ABC</a:t>
            </a:r>
            <a:r>
              <a:rPr lang="zh-CN" altLang="zh-CN" smtClean="0">
                <a:solidFill>
                  <a:srgbClr val="FF0000"/>
                </a:solidFill>
              </a:rPr>
              <a:t>中</a:t>
            </a:r>
            <a:r>
              <a:rPr lang="en-US" altLang="zh-CN" smtClean="0">
                <a:solidFill>
                  <a:srgbClr val="FF0000"/>
                </a:solidFill>
              </a:rPr>
              <a:t>,</a:t>
            </a:r>
            <a:r>
              <a:rPr lang="zh-CN" altLang="zh-CN" smtClean="0">
                <a:solidFill>
                  <a:srgbClr val="FF0000"/>
                </a:solidFill>
              </a:rPr>
              <a:t>∠</a:t>
            </a:r>
            <a:r>
              <a:rPr lang="en-US" altLang="zh-CN" i="1" smtClean="0">
                <a:solidFill>
                  <a:srgbClr val="FF0000"/>
                </a:solidFill>
              </a:rPr>
              <a:t>BAC=</a:t>
            </a:r>
            <a:r>
              <a:rPr lang="en-US" altLang="zh-CN" smtClean="0">
                <a:solidFill>
                  <a:srgbClr val="FF0000"/>
                </a:solidFill>
              </a:rPr>
              <a:t>30°,</a:t>
            </a:r>
            <a:endParaRPr lang="zh-CN" altLang="zh-CN" dirty="0">
              <a:solidFill>
                <a:srgbClr val="FF0000"/>
              </a:solidFill>
            </a:endParaRPr>
          </a:p>
        </p:txBody>
      </p:sp>
      <p:sp>
        <p:nvSpPr>
          <p:cNvPr id="10" name="内容占位符 1"/>
          <p:cNvSpPr txBox="1"/>
          <p:nvPr/>
        </p:nvSpPr>
        <p:spPr>
          <a:xfrm>
            <a:off x="333828" y="4379956"/>
            <a:ext cx="11760200" cy="1664558"/>
          </a:xfrm>
          <a:prstGeom prst="rect">
            <a:avLst/>
          </a:prstGeom>
        </p:spPr>
        <p:txBody>
          <a:bodyPr vert="horz" lIns="91440" tIns="45720" rIns="91440" bIns="45720" rtlCol="0">
            <a:spAutoFit/>
          </a:bodyPr>
          <a:lstStyle>
            <a:lvl1pPr marL="228600" indent="-228600" algn="l" defTabSz="914400" rtl="0" eaLnBrk="1" latinLnBrk="0" hangingPunct="1">
              <a:lnSpc>
                <a:spcPct val="15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mtClean="0">
                <a:solidFill>
                  <a:srgbClr val="FF0000"/>
                </a:solidFill>
              </a:rPr>
              <a:t>∴</a:t>
            </a:r>
            <a:r>
              <a:rPr lang="en-US" altLang="zh-CN" i="1" smtClean="0">
                <a:solidFill>
                  <a:srgbClr val="FF0000"/>
                </a:solidFill>
              </a:rPr>
              <a:t>AB=</a:t>
            </a:r>
            <a:r>
              <a:rPr lang="en-US" altLang="zh-CN" smtClean="0">
                <a:solidFill>
                  <a:srgbClr val="FF0000"/>
                </a:solidFill>
              </a:rPr>
              <a:t>2</a:t>
            </a:r>
            <a:r>
              <a:rPr lang="en-US" altLang="zh-CN" i="1" smtClean="0">
                <a:solidFill>
                  <a:srgbClr val="FF0000"/>
                </a:solidFill>
              </a:rPr>
              <a:t>BC=</a:t>
            </a:r>
            <a:r>
              <a:rPr lang="en-US" altLang="zh-CN" smtClean="0">
                <a:solidFill>
                  <a:srgbClr val="FF0000"/>
                </a:solidFill>
              </a:rPr>
              <a:t>12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endParaRPr lang="zh-CN" altLang="zh-CN" smtClean="0">
              <a:solidFill>
                <a:srgbClr val="FF0000"/>
              </a:solidFill>
            </a:endParaRPr>
          </a:p>
          <a:p>
            <a:pPr>
              <a:lnSpc>
                <a:spcPts val="5500"/>
              </a:lnSpc>
            </a:pPr>
            <a:endParaRPr lang="zh-CN" altLang="zh-CN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3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>
          <a:defRPr dirty="0"/>
        </a:defPPr>
      </a:lstStyle>
    </a:txDef>
  </a:objectDefaul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DengXian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DengXian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模版</Template>
  <TotalTime>0</TotalTime>
  <Words>8053</Words>
  <Application>WPS 演示</Application>
  <PresentationFormat>宽屏</PresentationFormat>
  <Paragraphs>638</Paragraphs>
  <Slides>46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46</vt:i4>
      </vt:variant>
    </vt:vector>
  </HeadingPairs>
  <TitlesOfParts>
    <vt:vector size="61" baseType="lpstr">
      <vt:lpstr>Arial</vt:lpstr>
      <vt:lpstr>宋体</vt:lpstr>
      <vt:lpstr>Wingdings</vt:lpstr>
      <vt:lpstr>华文隶书</vt:lpstr>
      <vt:lpstr>Engravers MT</vt:lpstr>
      <vt:lpstr>Cambria Math</vt:lpstr>
      <vt:lpstr>Times New Roman</vt:lpstr>
      <vt:lpstr>微软雅黑</vt:lpstr>
      <vt:lpstr>Arial Unicode MS</vt:lpstr>
      <vt:lpstr>Calibri</vt:lpstr>
      <vt:lpstr>方正书宋_GBK</vt:lpstr>
      <vt:lpstr>等线</vt:lpstr>
      <vt:lpstr>MS PGothic</vt:lpstr>
      <vt:lpstr>Times NR MT Pro Medium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wang youzhen</dc:creator>
  <cp:lastModifiedBy>涛</cp:lastModifiedBy>
  <cp:revision>697</cp:revision>
  <dcterms:created xsi:type="dcterms:W3CDTF">2023-08-28T08:31:00Z</dcterms:created>
  <dcterms:modified xsi:type="dcterms:W3CDTF">2026-07-08T08:21:36Z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188DD481E0E14BC88670A93A5A98A0A5_12</vt:lpwstr>
  </property>
  <property fmtid="{D5CDD505-2E9C-101B-9397-08002B2CF9AE}" pid="3" name="KSOProductBuildVer">
    <vt:lpwstr>2052-12.1.0.26895</vt:lpwstr>
  </property>
</Properties>
</file>